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82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78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05214-07A3-4101-B672-EA79E5678E13}" type="datetimeFigureOut">
              <a:rPr lang="en-US" smtClean="0"/>
              <a:t>10-Jul-18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A56E-FD19-44D5-8CED-D20167B48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AA56E-FD19-44D5-8CED-D20167B48E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8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E24A-6F37-47A8-9C8F-5895288783AA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0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6862-ECEB-4A3F-B429-BEEE31FB53F3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DBFE-9C69-44CE-AE0F-2CE6E0F67E35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0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4D3-054B-4FA7-8F52-3D75DCA9AA5D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5B3F-02FB-4E27-B288-B3375C0DB633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4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9864-3658-4866-A942-632FE23B0BB9}" type="datetime1">
              <a:rPr lang="en-US" smtClean="0"/>
              <a:t>10-Jul-18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98AB7-5EED-4C52-B39C-0FEE17F967AC}" type="datetime1">
              <a:rPr lang="en-US" smtClean="0"/>
              <a:t>10-Jul-18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50FD-A8D9-4DB0-805F-089935E77500}" type="datetime1">
              <a:rPr lang="en-US" smtClean="0"/>
              <a:t>10-Jul-18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FA028-C733-468F-BF2B-55C3B4D5DEA8}" type="datetime1">
              <a:rPr lang="en-US" smtClean="0"/>
              <a:t>10-Jul-18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36CE-88A7-49ED-B37A-B5C2CC0A4444}" type="datetime1">
              <a:rPr lang="en-US" smtClean="0"/>
              <a:t>10-Jul-18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A8EF-AA81-423C-9F9B-1112E728503E}" type="datetime1">
              <a:rPr lang="en-US" smtClean="0"/>
              <a:t>10-Jul-18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6EF8-893F-487E-BD1F-6549198DC588}" type="datetime1">
              <a:rPr lang="en-US" smtClean="0"/>
              <a:t>10-Jul-18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8F4E-DE77-4804-ABE3-742EE2318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9" y="105161"/>
            <a:ext cx="10058400" cy="2341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/>
              <a:t>Components </a:t>
            </a:r>
            <a:r>
              <a:rPr lang="en-US" sz="4800" dirty="0" smtClean="0"/>
              <a:t>of Polarization-transfer </a:t>
            </a:r>
            <a:r>
              <a:rPr lang="en-US" sz="4800" dirty="0"/>
              <a:t>to </a:t>
            </a:r>
            <a:r>
              <a:rPr lang="en-US" sz="4800" dirty="0" smtClean="0"/>
              <a:t>a </a:t>
            </a:r>
            <a:r>
              <a:rPr lang="en-US" sz="4800" dirty="0" smtClean="0"/>
              <a:t>bound proton </a:t>
            </a:r>
            <a:r>
              <a:rPr lang="en-US" sz="4800" dirty="0" smtClean="0"/>
              <a:t>in </a:t>
            </a:r>
            <a:r>
              <a:rPr lang="en-US" sz="4800" dirty="0" smtClean="0"/>
              <a:t>a deuteron </a:t>
            </a:r>
            <a:r>
              <a:rPr lang="en-US" sz="4800" dirty="0" smtClean="0"/>
              <a:t>measured by quasi-elastic scattering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70" y="2715023"/>
            <a:ext cx="10867623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Israel Mardor, for the A1 Collaboration</a:t>
            </a:r>
          </a:p>
          <a:p>
            <a:r>
              <a:rPr lang="en-US" dirty="0" smtClean="0"/>
              <a:t>School of Physics and Astronomy, Tel Aviv University, Tel Aviv, Israel</a:t>
            </a:r>
          </a:p>
          <a:p>
            <a:r>
              <a:rPr lang="en-US" dirty="0" err="1" smtClean="0"/>
              <a:t>Soreq</a:t>
            </a:r>
            <a:r>
              <a:rPr lang="en-US" dirty="0" smtClean="0"/>
              <a:t> NRC, Yavne, Israel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66" y="105161"/>
            <a:ext cx="1635617" cy="891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155" t="17449" r="15810" b="56435"/>
          <a:stretch/>
        </p:blipFill>
        <p:spPr>
          <a:xfrm>
            <a:off x="1159098" y="4741853"/>
            <a:ext cx="9509983" cy="19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530" y="1429387"/>
            <a:ext cx="5797940" cy="4166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45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Polarization transfer data (1)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0768" y="910901"/>
            <a:ext cx="5725029" cy="55424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b="1" dirty="0" smtClean="0"/>
              <a:t>Consistent</a:t>
            </a:r>
            <a:r>
              <a:rPr lang="en-US" dirty="0" smtClean="0"/>
              <a:t> with</a:t>
            </a:r>
            <a:r>
              <a:rPr lang="he-IL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full RC</a:t>
            </a:r>
            <a:r>
              <a:rPr lang="he-IL" dirty="0" smtClean="0"/>
              <a:t>+ </a:t>
            </a:r>
            <a:r>
              <a:rPr lang="en-US" dirty="0" smtClean="0"/>
              <a:t> </a:t>
            </a:r>
            <a:r>
              <a:rPr lang="en-US" b="1" dirty="0" smtClean="0"/>
              <a:t>medium </a:t>
            </a:r>
            <a:r>
              <a:rPr lang="en-US" b="1" dirty="0"/>
              <a:t>modification of the proton </a:t>
            </a:r>
            <a:r>
              <a:rPr lang="en-US" b="1" dirty="0" smtClean="0"/>
              <a:t>FF (QMC model)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 smtClean="0"/>
              <a:t>In </a:t>
            </a:r>
            <a:r>
              <a:rPr lang="en-US" dirty="0"/>
              <a:t>clear </a:t>
            </a:r>
            <a:r>
              <a:rPr lang="en-US" b="1" dirty="0"/>
              <a:t>disagreement</a:t>
            </a:r>
            <a:r>
              <a:rPr lang="en-US" dirty="0"/>
              <a:t> </a:t>
            </a:r>
            <a:r>
              <a:rPr lang="en-US" dirty="0" smtClean="0"/>
              <a:t>with:</a:t>
            </a:r>
            <a:br>
              <a:rPr lang="en-US" dirty="0" smtClean="0"/>
            </a:br>
            <a:r>
              <a:rPr lang="en-US" b="1" dirty="0" smtClean="0"/>
              <a:t>PWIA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NR</a:t>
            </a:r>
            <a:r>
              <a:rPr lang="en-US" dirty="0" smtClean="0"/>
              <a:t> calculations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dirty="0" smtClean="0"/>
              <a:t>The </a:t>
            </a:r>
            <a:r>
              <a:rPr lang="en-US" dirty="0"/>
              <a:t>statistical significance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not </a:t>
            </a:r>
            <a:r>
              <a:rPr lang="en-US" b="1" dirty="0"/>
              <a:t>sufficient to exclude calculations without form factor modification</a:t>
            </a:r>
            <a:endParaRPr lang="en-US" b="1" dirty="0" smtClean="0"/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636805" y="1637484"/>
            <a:ext cx="2146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</a:p>
          <a:p>
            <a:pPr algn="ctr"/>
            <a:r>
              <a:rPr lang="en-US" sz="2400" dirty="0" smtClean="0"/>
              <a:t>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=0.4 (GeV/c)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7662065" y="1057040"/>
            <a:ext cx="3949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S. </a:t>
            </a:r>
            <a:r>
              <a:rPr lang="en-US" sz="2000" dirty="0" err="1" smtClean="0"/>
              <a:t>Dieterich</a:t>
            </a:r>
            <a:r>
              <a:rPr lang="en-US" sz="2000" dirty="0" smtClean="0"/>
              <a:t> </a:t>
            </a:r>
            <a:r>
              <a:rPr lang="en-US" sz="2000" dirty="0"/>
              <a:t>et </a:t>
            </a:r>
            <a:r>
              <a:rPr lang="en-US" sz="2000" dirty="0" smtClean="0"/>
              <a:t>al., PLB 500 </a:t>
            </a:r>
            <a:r>
              <a:rPr lang="en-US" sz="2000" dirty="0"/>
              <a:t>(2001) </a:t>
            </a:r>
            <a:r>
              <a:rPr lang="en-US" sz="2000" dirty="0" smtClean="0"/>
              <a:t>47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82865" y="5994877"/>
            <a:ext cx="418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S. </a:t>
            </a:r>
            <a:r>
              <a:rPr lang="en-US" sz="2000" dirty="0" err="1" smtClean="0"/>
              <a:t>Strauch</a:t>
            </a:r>
            <a:r>
              <a:rPr lang="en-US" sz="2000" dirty="0" smtClean="0"/>
              <a:t> </a:t>
            </a:r>
            <a:r>
              <a:rPr lang="en-US" sz="2000" dirty="0"/>
              <a:t>et al., </a:t>
            </a:r>
            <a:r>
              <a:rPr lang="en-US" sz="2000" dirty="0" smtClean="0"/>
              <a:t>PRL 91 </a:t>
            </a:r>
            <a:r>
              <a:rPr lang="en-US" sz="2000" dirty="0"/>
              <a:t>(2003) </a:t>
            </a:r>
            <a:r>
              <a:rPr lang="en-US" sz="2000" dirty="0" smtClean="0"/>
              <a:t>052301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71" y="2855244"/>
            <a:ext cx="5614655" cy="39141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31" y="175189"/>
            <a:ext cx="5868473" cy="5755619"/>
          </a:xfrm>
          <a:prstGeom prst="rect">
            <a:avLst/>
          </a:prstGeom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0" y="865441"/>
            <a:ext cx="6440157" cy="204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500" dirty="0" smtClean="0"/>
              <a:t>Practically </a:t>
            </a:r>
            <a:r>
              <a:rPr lang="en-US" sz="2500" b="1" dirty="0" smtClean="0"/>
              <a:t>Q</a:t>
            </a:r>
            <a:r>
              <a:rPr lang="en-US" sz="2500" b="1" baseline="30000" dirty="0" smtClean="0"/>
              <a:t>2</a:t>
            </a:r>
            <a:r>
              <a:rPr lang="en-US" sz="2500" b="1" dirty="0" smtClean="0"/>
              <a:t> independent</a:t>
            </a:r>
          </a:p>
          <a:p>
            <a:pPr>
              <a:lnSpc>
                <a:spcPct val="100000"/>
              </a:lnSpc>
            </a:pPr>
            <a:r>
              <a:rPr lang="en-US" sz="2500" b="1" dirty="0" smtClean="0"/>
              <a:t>Differs</a:t>
            </a:r>
            <a:r>
              <a:rPr lang="en-US" sz="2500" dirty="0" smtClean="0"/>
              <a:t> </a:t>
            </a:r>
            <a:r>
              <a:rPr lang="en-US" sz="2500" dirty="0"/>
              <a:t>from a </a:t>
            </a:r>
            <a:r>
              <a:rPr lang="en-US" sz="2500" b="1" dirty="0" smtClean="0"/>
              <a:t>full RC</a:t>
            </a:r>
            <a:endParaRPr lang="en-US" sz="2500" dirty="0" smtClean="0"/>
          </a:p>
          <a:p>
            <a:pPr>
              <a:lnSpc>
                <a:spcPct val="100000"/>
              </a:lnSpc>
            </a:pPr>
            <a:r>
              <a:rPr lang="en-US" sz="2500" b="1" dirty="0" smtClean="0"/>
              <a:t>Favors</a:t>
            </a:r>
            <a:r>
              <a:rPr lang="en-US" sz="2500" dirty="0" smtClean="0"/>
              <a:t> </a:t>
            </a:r>
            <a:r>
              <a:rPr lang="en-US" sz="2500" dirty="0"/>
              <a:t>a </a:t>
            </a:r>
            <a:r>
              <a:rPr lang="en-US" sz="2500" b="1" dirty="0"/>
              <a:t>medium modification of the proton form factors </a:t>
            </a:r>
            <a:r>
              <a:rPr lang="en-US" sz="2500" dirty="0"/>
              <a:t>predicted by a </a:t>
            </a:r>
            <a:r>
              <a:rPr lang="en-US" sz="2500" b="1" dirty="0" smtClean="0"/>
              <a:t>QMC model</a:t>
            </a:r>
            <a:endParaRPr lang="en-US" sz="2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80681" y="2949967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30000" dirty="0" smtClean="0"/>
              <a:t>4</a:t>
            </a:r>
            <a:r>
              <a:rPr lang="en-US" sz="2000" dirty="0" smtClean="0"/>
              <a:t>He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0" y="363635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aseline="30000" dirty="0" smtClean="0"/>
              <a:t>4</a:t>
            </a:r>
            <a:r>
              <a:rPr lang="en-US" sz="2000" dirty="0" smtClean="0"/>
              <a:t>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35767" y="618920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RPWIA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54350" y="738320"/>
            <a:ext cx="71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RDWIA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05331" y="1199917"/>
            <a:ext cx="126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RDWIA + QMC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4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Polarization transfer data (2)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719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42" y="3394070"/>
            <a:ext cx="4586528" cy="3427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4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Polarization transfer data (3)</a:t>
            </a:r>
            <a:endParaRPr lang="en-US" sz="4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" y="801498"/>
            <a:ext cx="6040192" cy="26292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 smtClean="0"/>
              <a:t>Q</a:t>
            </a:r>
            <a:r>
              <a:rPr lang="en-US" sz="2200" b="1" baseline="30000" dirty="0" smtClean="0"/>
              <a:t>2</a:t>
            </a:r>
            <a:r>
              <a:rPr lang="en-US" sz="2200" b="1" dirty="0" smtClean="0"/>
              <a:t> independence</a:t>
            </a:r>
            <a:r>
              <a:rPr lang="en-US" sz="2200" dirty="0" smtClean="0"/>
              <a:t> stays intact</a:t>
            </a: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dirty="0"/>
              <a:t>Enter presentation of data versus </a:t>
            </a:r>
            <a:r>
              <a:rPr lang="en-US" sz="2200" b="1" dirty="0" err="1"/>
              <a:t>virtuality</a:t>
            </a:r>
            <a:endParaRPr lang="en-US" sz="2400" b="1" dirty="0"/>
          </a:p>
          <a:p>
            <a:pPr>
              <a:lnSpc>
                <a:spcPct val="100000"/>
              </a:lnSpc>
            </a:pPr>
            <a:r>
              <a:rPr lang="en-US" sz="2200" dirty="0" smtClean="0"/>
              <a:t>Results </a:t>
            </a:r>
            <a:r>
              <a:rPr lang="en-US" sz="2200" b="1" dirty="0"/>
              <a:t>contradict</a:t>
            </a:r>
            <a:r>
              <a:rPr lang="en-US" sz="2200" dirty="0"/>
              <a:t> a </a:t>
            </a:r>
            <a:r>
              <a:rPr lang="en-US" sz="2200" b="1" dirty="0"/>
              <a:t>relativistic </a:t>
            </a:r>
            <a:r>
              <a:rPr lang="en-US" sz="2200" b="1" dirty="0" smtClean="0"/>
              <a:t>DWIA 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Results</a:t>
            </a:r>
            <a:r>
              <a:rPr lang="en-US" sz="2200" b="1" dirty="0" smtClean="0"/>
              <a:t> favor</a:t>
            </a:r>
            <a:r>
              <a:rPr lang="en-US" sz="2200" dirty="0" smtClean="0"/>
              <a:t> either: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medium-modified </a:t>
            </a:r>
            <a:r>
              <a:rPr lang="en-US" sz="2200" b="1" dirty="0"/>
              <a:t>proton </a:t>
            </a:r>
            <a:r>
              <a:rPr lang="en-US" sz="2200" b="1" dirty="0" smtClean="0"/>
              <a:t>FFs by QMC (Madrid)</a:t>
            </a:r>
            <a:r>
              <a:rPr lang="en-US" sz="2200" dirty="0" smtClean="0"/>
              <a:t> </a:t>
            </a:r>
            <a:r>
              <a:rPr lang="en-US" sz="2200" dirty="0"/>
              <a:t>or </a:t>
            </a:r>
            <a:r>
              <a:rPr lang="en-US" sz="2200" b="1" dirty="0" smtClean="0"/>
              <a:t>spin-dependent CX FSI (</a:t>
            </a:r>
            <a:r>
              <a:rPr lang="en-US" sz="2200" b="1" dirty="0" err="1" smtClean="0"/>
              <a:t>Schiavilla</a:t>
            </a:r>
            <a:r>
              <a:rPr lang="en-US" sz="2200" b="1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8749" y="317610"/>
            <a:ext cx="40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M. </a:t>
            </a:r>
            <a:r>
              <a:rPr lang="en-US" dirty="0" err="1" smtClean="0"/>
              <a:t>Paolone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PRL 105 </a:t>
            </a:r>
            <a:r>
              <a:rPr lang="en-US" dirty="0"/>
              <a:t>(2010) 072001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5209" y="3549612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aseline="30000" dirty="0" smtClean="0"/>
              <a:t>4</a:t>
            </a:r>
            <a:r>
              <a:rPr lang="en-US" sz="2400" dirty="0" smtClean="0"/>
              <a:t>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193" y="801498"/>
            <a:ext cx="5963882" cy="57077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515600" y="1956018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 smtClean="0"/>
              <a:t>4</a:t>
            </a:r>
            <a:r>
              <a:rPr lang="en-US" sz="2800" dirty="0" smtClean="0"/>
              <a:t>He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9515" y="613308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n =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045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Polarization transfer data (4)</a:t>
            </a:r>
            <a:endParaRPr lang="en-US" sz="4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60" y="830312"/>
            <a:ext cx="5819966" cy="456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51976" y="5644160"/>
            <a:ext cx="4580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B. Hu, </a:t>
            </a:r>
            <a:r>
              <a:rPr lang="en-US" sz="2000" dirty="0"/>
              <a:t>et al</a:t>
            </a:r>
            <a:r>
              <a:rPr lang="en-US" sz="2000" dirty="0" smtClean="0"/>
              <a:t>. PRC </a:t>
            </a:r>
            <a:r>
              <a:rPr lang="en-US" sz="2000" dirty="0"/>
              <a:t>73, 064004 (2006</a:t>
            </a:r>
            <a:r>
              <a:rPr lang="en-US" sz="2000" dirty="0" smtClean="0"/>
              <a:t>)</a:t>
            </a:r>
          </a:p>
          <a:p>
            <a:pPr algn="ctr"/>
            <a:r>
              <a:rPr lang="en-US" sz="2000" dirty="0" smtClean="0"/>
              <a:t>Deuteron reaction model: </a:t>
            </a:r>
            <a:r>
              <a:rPr lang="en-US" sz="2000" dirty="0" err="1" smtClean="0"/>
              <a:t>Arenhovel</a:t>
            </a:r>
            <a:r>
              <a:rPr lang="en-US" sz="2000" dirty="0" smtClean="0"/>
              <a:t> et al.</a:t>
            </a:r>
            <a:endParaRPr lang="en-US" sz="2000" dirty="0"/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73569" y="727281"/>
            <a:ext cx="6296789" cy="308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 dirty="0"/>
              <a:t>High </a:t>
            </a:r>
            <a:r>
              <a:rPr lang="en-US" sz="2200" b="1" dirty="0" err="1"/>
              <a:t>p</a:t>
            </a:r>
            <a:r>
              <a:rPr lang="en-US" sz="2200" b="1" baseline="-25000" dirty="0" err="1"/>
              <a:t>miss</a:t>
            </a:r>
            <a:r>
              <a:rPr lang="en-US" sz="2200" dirty="0"/>
              <a:t>: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err="1" smtClean="0"/>
              <a:t>P</a:t>
            </a:r>
            <a:r>
              <a:rPr lang="en-US" sz="2200" b="1" baseline="-25000" dirty="0" err="1" smtClean="0"/>
              <a:t>x</a:t>
            </a:r>
            <a:r>
              <a:rPr lang="en-US" sz="2200" b="1" baseline="-25000" dirty="0" smtClean="0"/>
              <a:t> </a:t>
            </a:r>
            <a:r>
              <a:rPr lang="en-US" sz="2200" dirty="0" smtClean="0"/>
              <a:t>is </a:t>
            </a:r>
            <a:r>
              <a:rPr lang="en-US" sz="2200" b="1" dirty="0" smtClean="0"/>
              <a:t>inconsistent</a:t>
            </a:r>
            <a:r>
              <a:rPr lang="en-US" sz="2200" dirty="0" smtClean="0"/>
              <a:t> with </a:t>
            </a:r>
            <a:r>
              <a:rPr lang="en-US" sz="2200" b="1" dirty="0" smtClean="0"/>
              <a:t>deuteron reaction model</a:t>
            </a:r>
            <a:r>
              <a:rPr lang="en-US" sz="22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/>
              <a:t>Low </a:t>
            </a:r>
            <a:r>
              <a:rPr lang="en-US" sz="2200" b="1" dirty="0" err="1" smtClean="0"/>
              <a:t>p</a:t>
            </a:r>
            <a:r>
              <a:rPr lang="en-US" sz="2200" b="1" baseline="-25000" dirty="0" err="1" smtClean="0"/>
              <a:t>miss</a:t>
            </a:r>
            <a:r>
              <a:rPr lang="en-US" sz="2200" dirty="0" smtClean="0"/>
              <a:t>: Q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dependence of </a:t>
            </a:r>
            <a:r>
              <a:rPr lang="en-US" sz="2200" b="1" dirty="0" err="1" smtClean="0"/>
              <a:t>P</a:t>
            </a:r>
            <a:r>
              <a:rPr lang="en-US" sz="2200" b="1" baseline="-25000" dirty="0" err="1" smtClean="0"/>
              <a:t>z</a:t>
            </a:r>
            <a:r>
              <a:rPr lang="en-US" sz="2200" dirty="0" smtClean="0"/>
              <a:t> is</a:t>
            </a:r>
            <a:br>
              <a:rPr lang="en-US" sz="2200" dirty="0" smtClean="0"/>
            </a:br>
            <a:r>
              <a:rPr lang="en-US" sz="2200" b="1" dirty="0" smtClean="0"/>
              <a:t>inconsistent </a:t>
            </a:r>
            <a:r>
              <a:rPr lang="en-US" sz="2200" dirty="0" smtClean="0"/>
              <a:t>with </a:t>
            </a:r>
            <a:r>
              <a:rPr lang="en-US" sz="2200" b="1" dirty="0" smtClean="0"/>
              <a:t>deuteron reaction model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7236287" y="1131794"/>
            <a:ext cx="373491" cy="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94245" y="2407711"/>
            <a:ext cx="253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30000" dirty="0" smtClean="0"/>
              <a:t>2</a:t>
            </a:r>
            <a:r>
              <a:rPr lang="en-US" sz="2000" dirty="0" smtClean="0"/>
              <a:t>H     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1.0 (GeV/c)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79075" y="962517"/>
            <a:ext cx="3012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Full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H calculations, </a:t>
            </a:r>
            <a:r>
              <a:rPr lang="en-US" sz="2000" dirty="0" err="1" smtClean="0"/>
              <a:t>inc.</a:t>
            </a:r>
            <a:r>
              <a:rPr lang="en-US" sz="2000" dirty="0" smtClean="0"/>
              <a:t> RC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75" y="2550017"/>
            <a:ext cx="5655206" cy="43079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5711" y="2614000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2</a:t>
            </a:r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2224" y="3101011"/>
            <a:ext cx="2111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err="1"/>
              <a:t>p</a:t>
            </a:r>
            <a:r>
              <a:rPr lang="en-US" sz="2000" baseline="-25000" dirty="0" err="1"/>
              <a:t>miss</a:t>
            </a:r>
            <a:r>
              <a:rPr lang="en-US" sz="2000" dirty="0"/>
              <a:t>| &lt; 60 </a:t>
            </a:r>
            <a:r>
              <a:rPr lang="en-US" sz="2000" dirty="0" smtClean="0"/>
              <a:t>MeV/c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21782" y="727281"/>
            <a:ext cx="11210872" cy="3947750"/>
            <a:chOff x="521782" y="727281"/>
            <a:chExt cx="11210872" cy="3947750"/>
          </a:xfrm>
        </p:grpSpPr>
        <p:sp>
          <p:nvSpPr>
            <p:cNvPr id="21" name="Oval 20"/>
            <p:cNvSpPr/>
            <p:nvPr/>
          </p:nvSpPr>
          <p:spPr>
            <a:xfrm>
              <a:off x="10584898" y="727281"/>
              <a:ext cx="1147756" cy="1680430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1782" y="3482397"/>
              <a:ext cx="5778694" cy="1192634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90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76060" y="3604313"/>
            <a:ext cx="4716413" cy="3211455"/>
            <a:chOff x="2663181" y="3604313"/>
            <a:chExt cx="4716413" cy="32114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3181" y="4540629"/>
              <a:ext cx="4716413" cy="22751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325190" y="3604313"/>
                  <a:ext cx="3778599" cy="879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a14:m>
                  <a:r>
                    <a:rPr lang="en-US" dirty="0" smtClean="0"/>
                    <a:t> has a component ‖ to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a14:m>
                  <a:r>
                    <a:rPr lang="en-US" dirty="0" smtClean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a14:m>
                  <a:r>
                    <a:rPr lang="en-US" dirty="0"/>
                    <a:t> has a component ‖ to </a:t>
                  </a:r>
                  <a:r>
                    <a:rPr lang="en-US" dirty="0" smtClean="0"/>
                    <a:t>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5190" y="3604313"/>
                  <a:ext cx="3778599" cy="87966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5170" b="-9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152" y="826814"/>
            <a:ext cx="4988488" cy="343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11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Polarization transfer data (5)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56844" y="826814"/>
                <a:ext cx="6951464" cy="254063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2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𝑯𝒆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sz="2200" dirty="0" smtClean="0"/>
                  <a:t>behave </a:t>
                </a:r>
                <a:r>
                  <a:rPr lang="en-US" sz="2200" b="1" dirty="0" smtClean="0"/>
                  <a:t>similarly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200" b="1" dirty="0" smtClean="0"/>
                  <a:t>Nuclear effect: </a:t>
                </a:r>
                <a:r>
                  <a:rPr lang="en-US" sz="2200" dirty="0" smtClean="0"/>
                  <a:t>function </a:t>
                </a:r>
                <a:r>
                  <a:rPr lang="en-US" sz="2200" dirty="0"/>
                  <a:t>of </a:t>
                </a:r>
                <a:r>
                  <a:rPr lang="en-US" sz="2200" b="1" dirty="0" err="1" smtClean="0"/>
                  <a:t>virtuality</a:t>
                </a:r>
                <a:r>
                  <a:rPr lang="en-US" sz="2200" b="1" dirty="0" smtClean="0"/>
                  <a:t> </a:t>
                </a:r>
                <a:r>
                  <a:rPr lang="en-US" sz="2200" dirty="0"/>
                  <a:t>of the knock-out proton and the </a:t>
                </a:r>
                <a:r>
                  <a:rPr lang="en-US" sz="2200" b="1" dirty="0" err="1" smtClean="0"/>
                  <a:t>p</a:t>
                </a:r>
                <a:r>
                  <a:rPr lang="en-US" sz="2200" b="1" baseline="-25000" dirty="0" err="1" smtClean="0"/>
                  <a:t>miss</a:t>
                </a:r>
                <a:r>
                  <a:rPr lang="en-US" sz="2200" b="1" dirty="0" smtClean="0"/>
                  <a:t> direction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200" dirty="0" smtClean="0"/>
                  <a:t>Seems </a:t>
                </a:r>
                <a:r>
                  <a:rPr lang="en-US" sz="2200" b="1" dirty="0" smtClean="0"/>
                  <a:t>independent</a:t>
                </a:r>
                <a:r>
                  <a:rPr lang="en-US" sz="2200" dirty="0" smtClean="0"/>
                  <a:t> of the </a:t>
                </a:r>
                <a:r>
                  <a:rPr lang="en-US" sz="2200" dirty="0"/>
                  <a:t>average </a:t>
                </a:r>
                <a:r>
                  <a:rPr lang="en-US" sz="2200" b="1" dirty="0"/>
                  <a:t>nuclear </a:t>
                </a:r>
                <a:r>
                  <a:rPr lang="en-US" sz="2200" b="1" dirty="0" smtClean="0"/>
                  <a:t>density </a:t>
                </a:r>
                <a:r>
                  <a:rPr lang="en-US" sz="2200" dirty="0" smtClean="0"/>
                  <a:t>and </a:t>
                </a:r>
                <a:r>
                  <a:rPr lang="en-US" sz="2200" b="1" dirty="0" smtClean="0"/>
                  <a:t>Q</a:t>
                </a:r>
                <a:r>
                  <a:rPr lang="en-US" sz="2200" b="1" baseline="30000" dirty="0" smtClean="0"/>
                  <a:t>2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200" b="1" dirty="0" smtClean="0"/>
                  <a:t>General </a:t>
                </a:r>
                <a:r>
                  <a:rPr lang="en-US" sz="2200" b="1" dirty="0"/>
                  <a:t>agreement </a:t>
                </a:r>
                <a:r>
                  <a:rPr lang="en-US" sz="2200" dirty="0"/>
                  <a:t>between </a:t>
                </a:r>
                <a:r>
                  <a:rPr lang="en-US" sz="2200" dirty="0" smtClean="0"/>
                  <a:t>data </a:t>
                </a:r>
                <a:r>
                  <a:rPr lang="en-US" sz="2200" dirty="0"/>
                  <a:t>and </a:t>
                </a:r>
                <a:r>
                  <a:rPr lang="en-US" sz="2200" dirty="0" smtClean="0"/>
                  <a:t>full calculations</a:t>
                </a:r>
                <a:r>
                  <a:rPr lang="en-US" sz="2200" dirty="0"/>
                  <a:t>, 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n-US" sz="2200" dirty="0" smtClean="0"/>
                  <a:t>which </a:t>
                </a:r>
                <a:r>
                  <a:rPr lang="en-US" sz="2200" dirty="0"/>
                  <a:t>assume </a:t>
                </a:r>
                <a:r>
                  <a:rPr lang="en-US" sz="2200" b="1" dirty="0"/>
                  <a:t>free proton form </a:t>
                </a:r>
                <a:r>
                  <a:rPr lang="en-US" sz="2200" b="1" dirty="0" smtClean="0"/>
                  <a:t>factors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844" y="826814"/>
                <a:ext cx="6951464" cy="2540636"/>
              </a:xfrm>
              <a:blipFill rotWithShape="0">
                <a:blip r:embed="rId5"/>
                <a:stretch>
                  <a:fillRect l="-78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44521" y="410986"/>
            <a:ext cx="317728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I. Yaron </a:t>
            </a:r>
            <a:r>
              <a:rPr lang="en-US" sz="1600" dirty="0"/>
              <a:t>et al., PLB 769 (2017) 21–24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594" y="4295104"/>
            <a:ext cx="4674045" cy="25206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6844" y="3367450"/>
            <a:ext cx="3137117" cy="2260618"/>
            <a:chOff x="56844" y="3367450"/>
            <a:chExt cx="3175753" cy="21880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844" y="3367450"/>
              <a:ext cx="3175753" cy="218801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54085" y="4461459"/>
              <a:ext cx="1950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Kinematical</a:t>
              </a:r>
              <a:r>
                <a:rPr lang="en-US" sz="1600" dirty="0" smtClean="0"/>
                <a:t> relation between </a:t>
              </a:r>
              <a:r>
                <a:rPr lang="en-US" sz="1600" b="1" dirty="0" err="1" smtClean="0"/>
                <a:t>p</a:t>
              </a:r>
              <a:r>
                <a:rPr lang="en-US" sz="1600" b="1" baseline="-25000" dirty="0" err="1" smtClean="0"/>
                <a:t>miss</a:t>
              </a:r>
              <a:r>
                <a:rPr lang="en-US" sz="1600" dirty="0" smtClean="0"/>
                <a:t> and </a:t>
              </a:r>
              <a:r>
                <a:rPr lang="en-US" sz="1600" b="1" dirty="0" smtClean="0">
                  <a:latin typeface="Symbol" panose="05050102010706020507" pitchFamily="18" charset="2"/>
                </a:rPr>
                <a:t>n</a:t>
              </a:r>
              <a:endParaRPr lang="en-US" sz="1600" b="1" dirty="0">
                <a:latin typeface="Symbol" panose="05050102010706020507" pitchFamily="18" charset="2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111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Polarization transfer data (6)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4851" y="775297"/>
            <a:ext cx="6795745" cy="2840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Enter 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C</a:t>
            </a:r>
            <a:r>
              <a:rPr lang="en-US" sz="2400" dirty="0" smtClean="0"/>
              <a:t>. Data from </a:t>
            </a:r>
            <a:r>
              <a:rPr lang="en-US" sz="2400" b="1" dirty="0" smtClean="0"/>
              <a:t>different density regions</a:t>
            </a:r>
            <a:r>
              <a:rPr lang="en-US" sz="2400" b="1" dirty="0"/>
              <a:t> </a:t>
            </a:r>
            <a:r>
              <a:rPr lang="en-US" sz="2400" dirty="0" smtClean="0"/>
              <a:t>by </a:t>
            </a:r>
            <a:br>
              <a:rPr lang="en-US" sz="2400" dirty="0" smtClean="0"/>
            </a:br>
            <a:r>
              <a:rPr lang="en-US" sz="2400" dirty="0" smtClean="0"/>
              <a:t>separating knockout protons from </a:t>
            </a:r>
            <a:r>
              <a:rPr lang="en-US" sz="2400" b="1" dirty="0" smtClean="0"/>
              <a:t>S-</a:t>
            </a:r>
            <a:r>
              <a:rPr lang="en-US" sz="2400" dirty="0" smtClean="0"/>
              <a:t> and </a:t>
            </a:r>
            <a:r>
              <a:rPr lang="en-US" sz="2400" b="1" dirty="0" smtClean="0"/>
              <a:t>P-shells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 smtClean="0"/>
              <a:t>R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/R</a:t>
            </a:r>
            <a:r>
              <a:rPr lang="en-US" sz="2400" b="1" baseline="-25000" dirty="0" smtClean="0"/>
              <a:t>1H</a:t>
            </a:r>
            <a:r>
              <a:rPr lang="en-US" sz="2400" dirty="0" smtClean="0"/>
              <a:t> for 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H</a:t>
            </a:r>
            <a:r>
              <a:rPr lang="en-US" sz="2400" dirty="0" smtClean="0"/>
              <a:t>, </a:t>
            </a:r>
            <a:r>
              <a:rPr lang="en-US" sz="2400" b="1" baseline="30000" dirty="0" smtClean="0"/>
              <a:t>4</a:t>
            </a:r>
            <a:r>
              <a:rPr lang="en-US" sz="2400" b="1" dirty="0" smtClean="0"/>
              <a:t>He</a:t>
            </a:r>
            <a:r>
              <a:rPr lang="en-US" sz="2400" dirty="0" smtClean="0"/>
              <a:t>, 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C(S)</a:t>
            </a:r>
            <a:r>
              <a:rPr lang="en-US" sz="2400" dirty="0" smtClean="0"/>
              <a:t>, 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C(P) </a:t>
            </a:r>
            <a:r>
              <a:rPr lang="en-US" sz="2400" dirty="0" smtClean="0"/>
              <a:t>are consistent, </a:t>
            </a:r>
            <a:br>
              <a:rPr lang="en-US" sz="2400" dirty="0" smtClean="0"/>
            </a:br>
            <a:r>
              <a:rPr lang="en-US" sz="2400" dirty="0" smtClean="0"/>
              <a:t>even when obtained </a:t>
            </a:r>
            <a:r>
              <a:rPr lang="en-US" sz="2400" dirty="0"/>
              <a:t>in different kinematics. 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Data suggest </a:t>
            </a:r>
            <a:r>
              <a:rPr lang="en-US" sz="2400" b="1" dirty="0" smtClean="0"/>
              <a:t>universal behavior</a:t>
            </a:r>
            <a:r>
              <a:rPr lang="en-US" sz="2400" dirty="0" smtClean="0"/>
              <a:t>, independent of </a:t>
            </a:r>
            <a:br>
              <a:rPr lang="en-US" sz="2400" dirty="0" smtClean="0"/>
            </a:br>
            <a:r>
              <a:rPr lang="en-US" sz="2400" b="1" dirty="0" smtClean="0"/>
              <a:t>average </a:t>
            </a:r>
            <a:r>
              <a:rPr lang="en-US" sz="2400" b="1" dirty="0"/>
              <a:t>local </a:t>
            </a:r>
            <a:r>
              <a:rPr lang="en-US" sz="2400" b="1" dirty="0" smtClean="0"/>
              <a:t>density </a:t>
            </a:r>
            <a:r>
              <a:rPr lang="en-US" sz="2400" dirty="0" smtClean="0"/>
              <a:t>and </a:t>
            </a:r>
            <a:r>
              <a:rPr lang="en-US" sz="2400" b="1" dirty="0" smtClean="0"/>
              <a:t>Q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3311" y="410986"/>
            <a:ext cx="327314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Izraeli et </a:t>
            </a:r>
            <a:r>
              <a:rPr lang="en-US" sz="1600" dirty="0"/>
              <a:t>al., </a:t>
            </a:r>
            <a:r>
              <a:rPr lang="en-US" sz="1600" dirty="0" smtClean="0"/>
              <a:t>PLB 781 (2018) 95–98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47" y="826814"/>
            <a:ext cx="4677692" cy="2939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47" y="3843655"/>
            <a:ext cx="4726748" cy="2941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418" y="919000"/>
            <a:ext cx="1234372" cy="793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61222" y="859952"/>
            <a:ext cx="1516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A: Q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=0.40 (GeV/c)</a:t>
            </a:r>
            <a:r>
              <a:rPr lang="en-US" sz="1300" baseline="30000" dirty="0" smtClean="0"/>
              <a:t>2</a:t>
            </a:r>
          </a:p>
          <a:p>
            <a:r>
              <a:rPr lang="en-US" sz="1300" dirty="0" smtClean="0"/>
              <a:t>B: Q</a:t>
            </a:r>
            <a:r>
              <a:rPr lang="en-US" sz="1300" baseline="30000" dirty="0" smtClean="0"/>
              <a:t>2</a:t>
            </a:r>
            <a:r>
              <a:rPr lang="en-US" sz="1300" dirty="0" smtClean="0"/>
              <a:t>=0.18 </a:t>
            </a:r>
            <a:r>
              <a:rPr lang="en-US" sz="1300" dirty="0"/>
              <a:t>(GeV/c)</a:t>
            </a:r>
            <a:r>
              <a:rPr lang="en-US" sz="1300" baseline="30000" dirty="0"/>
              <a:t>2</a:t>
            </a:r>
            <a:endParaRPr lang="en-US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13755" y="1446843"/>
                <a:ext cx="1041504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1200" b="1" i="1">
                                          <a:latin typeface="Cambria Math" panose="02040503050406030204" pitchFamily="18" charset="0"/>
                                        </a:rPr>
                                        <m:t>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3755" y="1446843"/>
                <a:ext cx="1041504" cy="5313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4241" y="4713668"/>
            <a:ext cx="2810578" cy="2118393"/>
            <a:chOff x="54241" y="4713668"/>
            <a:chExt cx="2810578" cy="2118393"/>
          </a:xfrm>
        </p:grpSpPr>
        <p:grpSp>
          <p:nvGrpSpPr>
            <p:cNvPr id="30" name="Group 29"/>
            <p:cNvGrpSpPr/>
            <p:nvPr/>
          </p:nvGrpSpPr>
          <p:grpSpPr>
            <a:xfrm>
              <a:off x="134005" y="4713668"/>
              <a:ext cx="2697373" cy="1772087"/>
              <a:chOff x="69610" y="4520483"/>
              <a:chExt cx="2697373" cy="17720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10" y="4520483"/>
                <a:ext cx="2697373" cy="1772087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2408349" y="4520483"/>
                <a:ext cx="358634" cy="141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2398758" y="4587986"/>
                <a:ext cx="347639" cy="1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2743201" y="4587986"/>
                <a:ext cx="1403" cy="967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54241" y="6524284"/>
              <a:ext cx="2810578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G. Ron et </a:t>
              </a:r>
              <a:r>
                <a:rPr lang="en-US" sz="1400" dirty="0"/>
                <a:t>al., </a:t>
              </a:r>
              <a:r>
                <a:rPr lang="en-US" sz="1400" dirty="0" smtClean="0"/>
                <a:t>PRC </a:t>
              </a:r>
              <a:r>
                <a:rPr lang="en-US" sz="1400" dirty="0"/>
                <a:t>87, 028202 (2013)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6269" y="3565034"/>
            <a:ext cx="7143861" cy="3220530"/>
            <a:chOff x="96269" y="3565034"/>
            <a:chExt cx="7143861" cy="32205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0423" y="4016957"/>
              <a:ext cx="4009707" cy="276860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156173" y="3667142"/>
                  <a:ext cx="2441822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𝑚𝑖𝑠𝑠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6173" y="3667142"/>
                  <a:ext cx="2441822" cy="3907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96269" y="3565034"/>
              <a:ext cx="306986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miss</a:t>
              </a:r>
              <a:r>
                <a:rPr lang="en-US" b="1" dirty="0" smtClean="0">
                  <a:solidFill>
                    <a:srgbClr val="FF0000"/>
                  </a:solidFill>
                </a:rPr>
                <a:t> &lt; 28 MeV</a:t>
              </a:r>
              <a:r>
                <a:rPr lang="en-US" b="1" dirty="0" smtClean="0"/>
                <a:t>: 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p-shell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/>
                <a:t>knockout </a:t>
              </a:r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28 &lt; </a:t>
              </a:r>
              <a:r>
                <a:rPr lang="en-US" b="1" dirty="0" err="1" smtClean="0">
                  <a:solidFill>
                    <a:srgbClr val="0070C0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rgbClr val="0070C0"/>
                  </a:solidFill>
                </a:rPr>
                <a:t>miss</a:t>
              </a:r>
              <a:r>
                <a:rPr lang="en-US" b="1" dirty="0" smtClean="0">
                  <a:solidFill>
                    <a:srgbClr val="0070C0"/>
                  </a:solidFill>
                </a:rPr>
                <a:t> &lt; </a:t>
              </a:r>
              <a:r>
                <a:rPr lang="en-US" b="1" dirty="0">
                  <a:solidFill>
                    <a:srgbClr val="0070C0"/>
                  </a:solidFill>
                </a:rPr>
                <a:t>50 </a:t>
              </a:r>
              <a:r>
                <a:rPr lang="en-US" b="1" dirty="0" smtClean="0">
                  <a:solidFill>
                    <a:srgbClr val="0070C0"/>
                  </a:solidFill>
                </a:rPr>
                <a:t>MeV: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</a:rPr>
                <a:t>s-shell</a:t>
              </a:r>
              <a:r>
                <a:rPr lang="en-US" sz="1600" dirty="0" smtClean="0"/>
                <a:t> </a:t>
              </a:r>
              <a:r>
                <a:rPr lang="en-US" sz="1600" dirty="0"/>
                <a:t>and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multi-particle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knockout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-25758"/>
            <a:ext cx="11757337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Physics Motivation – </a:t>
            </a:r>
            <a:r>
              <a:rPr lang="en-US" sz="5400" smtClean="0"/>
              <a:t>stock taking so far</a:t>
            </a:r>
            <a:endParaRPr lang="en-US" sz="5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64066" y="1192906"/>
            <a:ext cx="4227934" cy="5635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002060"/>
                </a:solidFill>
              </a:rPr>
              <a:t>Some </a:t>
            </a:r>
            <a:r>
              <a:rPr lang="en-US" sz="2700" baseline="30000" dirty="0" smtClean="0">
                <a:solidFill>
                  <a:srgbClr val="002060"/>
                </a:solidFill>
              </a:rPr>
              <a:t>4</a:t>
            </a:r>
            <a:r>
              <a:rPr lang="en-US" sz="2700" dirty="0" smtClean="0">
                <a:solidFill>
                  <a:srgbClr val="002060"/>
                </a:solidFill>
              </a:rPr>
              <a:t>He data may suggest it, but no smoking gun yet</a:t>
            </a:r>
          </a:p>
          <a:p>
            <a:pPr>
              <a:lnSpc>
                <a:spcPct val="100000"/>
              </a:lnSpc>
            </a:pPr>
            <a:endParaRPr lang="en-US" sz="27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 smtClean="0">
                <a:solidFill>
                  <a:srgbClr val="002060"/>
                </a:solidFill>
              </a:rPr>
              <a:t>Apparently, relevant measured variables are independent of all 3</a:t>
            </a:r>
            <a:endParaRPr lang="en-US" sz="2700" baseline="300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en-US" sz="27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700" dirty="0" smtClean="0">
                <a:solidFill>
                  <a:srgbClr val="002060"/>
                </a:solidFill>
              </a:rPr>
              <a:t>Models </a:t>
            </a:r>
            <a:r>
              <a:rPr lang="en-US" sz="2700" dirty="0">
                <a:solidFill>
                  <a:srgbClr val="002060"/>
                </a:solidFill>
              </a:rPr>
              <a:t>are </a:t>
            </a:r>
            <a:r>
              <a:rPr lang="en-US" sz="2700" dirty="0" smtClean="0">
                <a:solidFill>
                  <a:srgbClr val="002060"/>
                </a:solidFill>
              </a:rPr>
              <a:t>seemingly able to separate ‘regular’ nuclear effects from medium modifications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51543" y="1086006"/>
            <a:ext cx="7942996" cy="5635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Are nucleon global properties (mass, radius) modified inside nuclei?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Do their EM form factors G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(Q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G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(Q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change?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If so, how do these changes depend on: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The nucleus size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Nuclear density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Q</a:t>
            </a:r>
            <a:r>
              <a:rPr lang="en-US" sz="2800" baseline="30000" dirty="0" smtClean="0"/>
              <a:t>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Can one disentangle inter-nucleon effects (FSI, nucleon-nucleon interactions) from intra-nucleon medium modifications?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1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1" y="-25757"/>
            <a:ext cx="11757337" cy="108570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Deeper investigation of the deuteron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763"/>
            <a:ext cx="7934401" cy="59268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The </a:t>
            </a:r>
            <a:r>
              <a:rPr lang="en-US" b="1" dirty="0"/>
              <a:t>most </a:t>
            </a:r>
            <a:r>
              <a:rPr lang="en-US" b="1" dirty="0" smtClean="0"/>
              <a:t>loose </a:t>
            </a:r>
            <a:r>
              <a:rPr lang="en-US" dirty="0"/>
              <a:t>nuclear system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Often </a:t>
            </a:r>
            <a:r>
              <a:rPr lang="en-US" dirty="0"/>
              <a:t>used as a </a:t>
            </a:r>
            <a:r>
              <a:rPr lang="en-US" b="1" dirty="0" smtClean="0"/>
              <a:t>‘free neutron’ </a:t>
            </a:r>
            <a:r>
              <a:rPr lang="en-US" dirty="0" smtClean="0"/>
              <a:t>target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Nevertheless, </a:t>
            </a:r>
            <a:r>
              <a:rPr lang="en-US" b="1" dirty="0" smtClean="0"/>
              <a:t>bound nucleons </a:t>
            </a:r>
            <a:r>
              <a:rPr lang="en-US" dirty="0"/>
              <a:t>can still be </a:t>
            </a:r>
            <a:r>
              <a:rPr lang="en-US" b="1" dirty="0"/>
              <a:t>‘off-shell’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No local nuclear density </a:t>
            </a:r>
            <a:r>
              <a:rPr lang="en-US" dirty="0" smtClean="0"/>
              <a:t>changes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Perform experiments as low 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 - </a:t>
            </a:r>
            <a:r>
              <a:rPr lang="en-US" dirty="0" smtClean="0"/>
              <a:t>nucleon </a:t>
            </a:r>
            <a:r>
              <a:rPr lang="en-US" dirty="0"/>
              <a:t>radius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Good </a:t>
            </a:r>
            <a:r>
              <a:rPr lang="en-US" dirty="0" smtClean="0"/>
              <a:t>calculations (H</a:t>
            </a:r>
            <a:r>
              <a:rPr lang="en-US" dirty="0"/>
              <a:t>. </a:t>
            </a:r>
            <a:r>
              <a:rPr lang="en-US" dirty="0" err="1"/>
              <a:t>Arenhövel</a:t>
            </a:r>
            <a:r>
              <a:rPr lang="en-US" dirty="0"/>
              <a:t> et </a:t>
            </a:r>
            <a:r>
              <a:rPr lang="en-US" dirty="0" smtClean="0"/>
              <a:t>al.*)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Meson </a:t>
            </a:r>
            <a:r>
              <a:rPr lang="en-US" dirty="0" smtClean="0"/>
              <a:t>Exchange Currents (MEC)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Isobar Configuration (IC)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Relativistic Correction (RC)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Final State Interactions (FSI)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Free proton EM Form Factors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160" y="1777286"/>
            <a:ext cx="1785862" cy="2722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69"/>
          <a:stretch/>
        </p:blipFill>
        <p:spPr>
          <a:xfrm>
            <a:off x="9795100" y="1777286"/>
            <a:ext cx="2148545" cy="4526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76386" y="4608031"/>
            <a:ext cx="2363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 E. (</a:t>
            </a:r>
            <a:r>
              <a:rPr lang="en-US" b="1" baseline="30000" dirty="0" smtClean="0"/>
              <a:t>2</a:t>
            </a:r>
            <a:r>
              <a:rPr lang="en-US" b="1" dirty="0" smtClean="0"/>
              <a:t>H)   =    2.2 MeV</a:t>
            </a:r>
          </a:p>
          <a:p>
            <a:r>
              <a:rPr lang="en-US" b="1" dirty="0" smtClean="0"/>
              <a:t>B. E. (</a:t>
            </a:r>
            <a:r>
              <a:rPr lang="en-US" b="1" baseline="30000" dirty="0" smtClean="0"/>
              <a:t>4</a:t>
            </a:r>
            <a:r>
              <a:rPr lang="en-US" b="1" dirty="0" smtClean="0"/>
              <a:t>He) =  28.3 MeV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10264462" y="2537138"/>
            <a:ext cx="798490" cy="3606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05953" y="5162281"/>
            <a:ext cx="1066091" cy="3606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1014" y="6339849"/>
            <a:ext cx="4623008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*H</a:t>
            </a:r>
            <a:r>
              <a:rPr lang="en-US" sz="1600" dirty="0"/>
              <a:t>. </a:t>
            </a:r>
            <a:r>
              <a:rPr lang="en-US" sz="1600" dirty="0" err="1" smtClean="0"/>
              <a:t>Arenhövel</a:t>
            </a:r>
            <a:r>
              <a:rPr lang="en-US" sz="1600" dirty="0" smtClean="0"/>
              <a:t> et al., </a:t>
            </a:r>
            <a:r>
              <a:rPr lang="en-US" sz="1600" dirty="0"/>
              <a:t>Eur. Phys. J. A 23 (2005) 147–190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dirty="0" smtClean="0"/>
              <a:t>Extraction of </a:t>
            </a:r>
            <a:r>
              <a:rPr lang="en-US" baseline="30000" dirty="0" smtClean="0"/>
              <a:t>2</a:t>
            </a:r>
            <a:r>
              <a:rPr lang="en-US" dirty="0" smtClean="0"/>
              <a:t>H polarization transfer components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006"/>
            <a:ext cx="12192000" cy="15783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Precise determination of e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beam </a:t>
            </a:r>
            <a:r>
              <a:rPr lang="en-US" dirty="0" smtClean="0"/>
              <a:t>polarization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reduced systematic </a:t>
            </a:r>
            <a:r>
              <a:rPr lang="en-US" dirty="0"/>
              <a:t>uncertainties on the </a:t>
            </a:r>
            <a:r>
              <a:rPr lang="en-US" dirty="0" smtClean="0"/>
              <a:t>components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Enabled detailed comparison to </a:t>
            </a:r>
            <a:r>
              <a:rPr lang="en-US" dirty="0" err="1"/>
              <a:t>Arenhövel’s</a:t>
            </a:r>
            <a:r>
              <a:rPr lang="en-US" dirty="0"/>
              <a:t> calculation using free-proton EM FFs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79" y="2533607"/>
            <a:ext cx="12003109" cy="4062678"/>
            <a:chOff x="12879" y="2533607"/>
            <a:chExt cx="12003109" cy="40626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0617" y="2537138"/>
              <a:ext cx="6045371" cy="40591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12879" y="2533607"/>
                  <a:ext cx="5885645" cy="377017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ts val="3000"/>
                    </a:spcBef>
                  </a:pPr>
                  <a:r>
                    <a:rPr lang="en-US" dirty="0" smtClean="0"/>
                    <a:t>Used fitted beam-polarization instead of fluctuating periodic measurements</a:t>
                  </a:r>
                </a:p>
                <a:p>
                  <a:pPr>
                    <a:lnSpc>
                      <a:spcPct val="100000"/>
                    </a:lnSpc>
                    <a:spcBef>
                      <a:spcPts val="3000"/>
                    </a:spcBef>
                  </a:pPr>
                  <a:r>
                    <a:rPr lang="en-US" dirty="0" smtClean="0"/>
                    <a:t>Overall normalization determined by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sPre>
                    </m:oMath>
                  </a14:m>
                  <a:r>
                    <a:rPr lang="en-US" dirty="0" smtClean="0"/>
                    <a:t> measurements</a:t>
                  </a:r>
                </a:p>
                <a:p>
                  <a:pPr>
                    <a:lnSpc>
                      <a:spcPct val="100000"/>
                    </a:lnSpc>
                    <a:spcBef>
                      <a:spcPts val="3000"/>
                    </a:spcBef>
                  </a:pPr>
                  <a:r>
                    <a:rPr lang="en-US" dirty="0" smtClean="0"/>
                    <a:t>Beam-polarization uncertainty significantly reduced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9" y="2533607"/>
                  <a:ext cx="5885645" cy="37701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63" t="-1618" r="-30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/>
          <p:cNvSpPr txBox="1"/>
          <p:nvPr/>
        </p:nvSpPr>
        <p:spPr>
          <a:xfrm>
            <a:off x="3503558" y="6427008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dirty="0" smtClean="0"/>
              <a:t>Extraction of </a:t>
            </a:r>
            <a:r>
              <a:rPr lang="en-US" baseline="30000" dirty="0" smtClean="0"/>
              <a:t>2</a:t>
            </a:r>
            <a:r>
              <a:rPr lang="en-US" dirty="0" smtClean="0"/>
              <a:t>H polarization transfer components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89490"/>
            <a:ext cx="12063211" cy="25461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Beam polarization was precise enough for extracting polarization transfer components with the required uncertainty (not only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 component determined as well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For </a:t>
            </a:r>
            <a:r>
              <a:rPr lang="en-US" baseline="30000" dirty="0" smtClean="0"/>
              <a:t>1</a:t>
            </a:r>
            <a:r>
              <a:rPr lang="en-US" dirty="0" smtClean="0"/>
              <a:t>H,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=0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dirty="0" smtClean="0"/>
              <a:t> can be compared only to calculations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93" y="6462572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055" y="3733788"/>
            <a:ext cx="5087155" cy="238989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-16669" y="3536569"/>
            <a:ext cx="7112928" cy="2902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While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/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z</a:t>
            </a:r>
            <a:r>
              <a:rPr lang="en-US" dirty="0" smtClean="0"/>
              <a:t> is sensitive (almost linearly) to </a:t>
            </a:r>
            <a:r>
              <a:rPr lang="en-US" b="1" dirty="0" smtClean="0"/>
              <a:t>G</a:t>
            </a:r>
            <a:r>
              <a:rPr lang="en-US" b="1" baseline="-25000" dirty="0" smtClean="0"/>
              <a:t>E</a:t>
            </a:r>
            <a:r>
              <a:rPr lang="en-US" b="1" dirty="0" smtClean="0"/>
              <a:t>/G</a:t>
            </a:r>
            <a:r>
              <a:rPr lang="en-US" b="1" baseline="-25000" dirty="0" smtClean="0"/>
              <a:t>M</a:t>
            </a:r>
            <a:r>
              <a:rPr lang="en-US" dirty="0"/>
              <a:t>, some </a:t>
            </a:r>
            <a:r>
              <a:rPr lang="en-US" b="1" dirty="0"/>
              <a:t>nuclear effects may cancel out </a:t>
            </a:r>
            <a:r>
              <a:rPr lang="en-US" dirty="0"/>
              <a:t>in the ratio.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measured individual </a:t>
            </a:r>
            <a:r>
              <a:rPr lang="en-US" b="1" dirty="0"/>
              <a:t>polarization transfer components</a:t>
            </a:r>
            <a:r>
              <a:rPr lang="en-US" dirty="0"/>
              <a:t> </a:t>
            </a:r>
            <a:r>
              <a:rPr lang="en-US" dirty="0" smtClean="0"/>
              <a:t>may provide </a:t>
            </a:r>
            <a:r>
              <a:rPr lang="en-US" dirty="0"/>
              <a:t>a </a:t>
            </a:r>
            <a:r>
              <a:rPr lang="en-US" b="1" dirty="0"/>
              <a:t>more stringent test </a:t>
            </a:r>
            <a:r>
              <a:rPr lang="en-US" dirty="0"/>
              <a:t>of the </a:t>
            </a:r>
            <a:r>
              <a:rPr lang="en-US" b="1" dirty="0" smtClean="0"/>
              <a:t>calculation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6" y="3207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217045"/>
            <a:ext cx="7804597" cy="56409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Physics motivation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 smtClean="0"/>
              <a:t>Electromagnetic </a:t>
            </a:r>
            <a:r>
              <a:rPr lang="en-US" sz="3200" dirty="0"/>
              <a:t>form factors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Polarization </a:t>
            </a:r>
            <a:r>
              <a:rPr lang="en-US" sz="3200" dirty="0"/>
              <a:t>transfer </a:t>
            </a:r>
            <a:r>
              <a:rPr lang="en-US" sz="3200" dirty="0" smtClean="0"/>
              <a:t>measurements (at MAMI)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Survey of polarization transfer data (ratios)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Focus on the deuteron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Measuring separate components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Results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Conclusions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Outlook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6921">
            <a:off x="8452352" y="337160"/>
            <a:ext cx="3201394" cy="341803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3997104"/>
            <a:ext cx="2514600" cy="251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 polarization transfer components 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6942"/>
            <a:ext cx="7894750" cy="42056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err="1" smtClean="0"/>
              <a:t>Exp</a:t>
            </a:r>
            <a:r>
              <a:rPr lang="en-US" sz="2000" dirty="0" smtClean="0"/>
              <a:t>/</a:t>
            </a:r>
            <a:r>
              <a:rPr lang="en-US" sz="2000" dirty="0" err="1" smtClean="0"/>
              <a:t>Calc</a:t>
            </a:r>
            <a:r>
              <a:rPr lang="en-US" sz="2000" dirty="0" smtClean="0"/>
              <a:t> ratios were extracted event-by-event over the entire data set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z</a:t>
            </a:r>
            <a:r>
              <a:rPr lang="en-US" sz="2000" dirty="0" smtClean="0"/>
              <a:t> </a:t>
            </a:r>
            <a:r>
              <a:rPr lang="en-US" sz="2000" b="1" dirty="0" smtClean="0"/>
              <a:t>agrees</a:t>
            </a:r>
            <a:r>
              <a:rPr lang="en-US" sz="2000" dirty="0" smtClean="0"/>
              <a:t> highly significantly with the </a:t>
            </a:r>
            <a:r>
              <a:rPr lang="en-US" sz="2000" b="1" dirty="0" smtClean="0"/>
              <a:t>calculation</a:t>
            </a:r>
            <a:r>
              <a:rPr lang="en-US" sz="2000" dirty="0" smtClean="0"/>
              <a:t> (</a:t>
            </a:r>
            <a:r>
              <a:rPr lang="en-US" sz="2000" b="1" dirty="0" smtClean="0"/>
              <a:t>p = 0.91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This indicates </a:t>
            </a:r>
            <a:r>
              <a:rPr lang="en-US" sz="2000" b="1" dirty="0"/>
              <a:t>no need for modifications in G</a:t>
            </a:r>
            <a:r>
              <a:rPr lang="en-US" sz="2000" b="1" baseline="-25000" dirty="0"/>
              <a:t>E</a:t>
            </a:r>
            <a:r>
              <a:rPr lang="en-US" sz="2000" b="1" dirty="0"/>
              <a:t>/G</a:t>
            </a:r>
            <a:r>
              <a:rPr lang="en-US" sz="2000" b="1" baseline="-25000" dirty="0"/>
              <a:t>M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Experimental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x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z</a:t>
            </a:r>
            <a:r>
              <a:rPr lang="en-US" sz="2000" b="1" dirty="0" smtClean="0"/>
              <a:t> </a:t>
            </a:r>
            <a:r>
              <a:rPr lang="en-US" sz="2000" dirty="0" smtClean="0"/>
              <a:t>values </a:t>
            </a:r>
            <a:r>
              <a:rPr lang="en-US" sz="2000" b="1" dirty="0" smtClean="0"/>
              <a:t>differ</a:t>
            </a:r>
            <a:r>
              <a:rPr lang="en-US" sz="2000" dirty="0" smtClean="0"/>
              <a:t> from </a:t>
            </a:r>
            <a:r>
              <a:rPr lang="en-US" sz="2000" b="1" dirty="0" err="1" smtClean="0"/>
              <a:t>calc</a:t>
            </a:r>
            <a:r>
              <a:rPr lang="en-US" sz="2000" b="1" dirty="0" smtClean="0"/>
              <a:t>,</a:t>
            </a:r>
            <a:r>
              <a:rPr lang="en-US" sz="2000" dirty="0" smtClean="0"/>
              <a:t> especially at </a:t>
            </a:r>
            <a:r>
              <a:rPr lang="en-US" sz="2000" b="1" dirty="0" smtClean="0"/>
              <a:t>high </a:t>
            </a:r>
            <a:r>
              <a:rPr lang="en-US" sz="2000" b="1" dirty="0" err="1" smtClean="0"/>
              <a:t>p</a:t>
            </a:r>
            <a:r>
              <a:rPr lang="en-US" sz="2000" b="1" baseline="-25000" dirty="0" err="1" smtClean="0"/>
              <a:t>miss</a:t>
            </a:r>
            <a:endParaRPr lang="en-US" sz="2000" b="1" baseline="-250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b="1" dirty="0" err="1" smtClean="0"/>
              <a:t>Py</a:t>
            </a:r>
            <a:r>
              <a:rPr lang="en-US" sz="2000" b="1" dirty="0" smtClean="0"/>
              <a:t> </a:t>
            </a:r>
            <a:r>
              <a:rPr lang="en-US" sz="2000" dirty="0" smtClean="0"/>
              <a:t>differs highly, maybe due to division of very small numbers</a:t>
            </a:r>
            <a:endParaRPr lang="en-US" sz="2000" b="1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Modifications in </a:t>
            </a:r>
            <a:r>
              <a:rPr lang="en-US" sz="2000" b="1" dirty="0" smtClean="0"/>
              <a:t>G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 </a:t>
            </a:r>
            <a:r>
              <a:rPr lang="en-US" sz="2000" dirty="0" smtClean="0"/>
              <a:t>and</a:t>
            </a:r>
            <a:r>
              <a:rPr lang="en-US" sz="2000" b="1" dirty="0" smtClean="0"/>
              <a:t> G</a:t>
            </a:r>
            <a:r>
              <a:rPr lang="en-US" sz="2000" b="1" baseline="-25000" dirty="0" smtClean="0"/>
              <a:t>M </a:t>
            </a:r>
            <a:r>
              <a:rPr lang="en-US" sz="2000" dirty="0" smtClean="0"/>
              <a:t>are thus possible, but only if they keep the ratio </a:t>
            </a:r>
            <a:r>
              <a:rPr lang="en-US" sz="2000" b="1" dirty="0" smtClean="0"/>
              <a:t>G</a:t>
            </a:r>
            <a:r>
              <a:rPr lang="en-US" sz="2000" b="1" baseline="-25000" dirty="0" smtClean="0"/>
              <a:t>E</a:t>
            </a:r>
            <a:r>
              <a:rPr lang="en-US" sz="2000" b="1" dirty="0" smtClean="0"/>
              <a:t>/G</a:t>
            </a:r>
            <a:r>
              <a:rPr lang="en-US" sz="2000" b="1" baseline="-25000" dirty="0" smtClean="0"/>
              <a:t>M </a:t>
            </a:r>
            <a:r>
              <a:rPr lang="en-US" sz="2000" dirty="0" smtClean="0"/>
              <a:t>intact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Excluding </a:t>
            </a:r>
            <a:r>
              <a:rPr lang="en-US" sz="2000" b="1" dirty="0"/>
              <a:t>FF</a:t>
            </a:r>
            <a:r>
              <a:rPr lang="en-US" sz="2000" dirty="0"/>
              <a:t> modifications, </a:t>
            </a:r>
            <a:r>
              <a:rPr lang="en-US" sz="2000" dirty="0" smtClean="0"/>
              <a:t>deviations </a:t>
            </a:r>
            <a:r>
              <a:rPr lang="en-US" sz="2000" dirty="0"/>
              <a:t>of 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x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z</a:t>
            </a:r>
            <a:r>
              <a:rPr lang="en-US" sz="2000" b="1" dirty="0"/>
              <a:t> </a:t>
            </a:r>
            <a:r>
              <a:rPr lang="en-US" sz="2000" dirty="0" smtClean="0"/>
              <a:t>suggest </a:t>
            </a:r>
            <a:r>
              <a:rPr lang="en-US" sz="2000" dirty="0"/>
              <a:t>that </a:t>
            </a:r>
            <a:r>
              <a:rPr lang="en-US" sz="2000" dirty="0" smtClean="0"/>
              <a:t>nuclear </a:t>
            </a:r>
            <a:r>
              <a:rPr lang="en-US" sz="2000" dirty="0"/>
              <a:t>effects and/or </a:t>
            </a:r>
            <a:r>
              <a:rPr lang="en-US" sz="2000" dirty="0" smtClean="0"/>
              <a:t>RC included </a:t>
            </a:r>
            <a:r>
              <a:rPr lang="en-US" sz="2000" dirty="0"/>
              <a:t>in the calculation should be </a:t>
            </a:r>
            <a:r>
              <a:rPr lang="en-US" sz="2000" dirty="0" smtClean="0"/>
              <a:t>improved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93" y="6462572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50" y="710419"/>
            <a:ext cx="4168462" cy="6090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290" y="710419"/>
            <a:ext cx="5267460" cy="14136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 polarization transfer components results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9489"/>
            <a:ext cx="6716318" cy="55726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dirty="0" smtClean="0"/>
              <a:t>A </a:t>
            </a:r>
            <a:r>
              <a:rPr lang="en-US" sz="2100" b="1" dirty="0" smtClean="0"/>
              <a:t>continuous parametrization </a:t>
            </a:r>
            <a:r>
              <a:rPr lang="en-US" sz="2100" dirty="0" smtClean="0"/>
              <a:t>of the data</a:t>
            </a:r>
            <a:br>
              <a:rPr lang="en-US" sz="2100" dirty="0" smtClean="0"/>
            </a:br>
            <a:r>
              <a:rPr lang="en-US" sz="2100" dirty="0" smtClean="0"/>
              <a:t>(avoids losing information due to averaging within bins) was derived for 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H polarization transfer ratios to </a:t>
            </a:r>
            <a:r>
              <a:rPr lang="en-US" sz="2100" baseline="30000" dirty="0" smtClean="0"/>
              <a:t>1</a:t>
            </a:r>
            <a:r>
              <a:rPr lang="en-US" sz="2100" dirty="0" smtClean="0"/>
              <a:t>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dirty="0" smtClean="0"/>
              <a:t>Done </a:t>
            </a:r>
            <a:r>
              <a:rPr lang="en-US" sz="2100" dirty="0"/>
              <a:t>by </a:t>
            </a:r>
            <a:r>
              <a:rPr lang="en-US" sz="2100" dirty="0" smtClean="0"/>
              <a:t>a </a:t>
            </a:r>
            <a:r>
              <a:rPr lang="en-US" sz="2100" b="1" dirty="0" smtClean="0"/>
              <a:t>novel method*</a:t>
            </a:r>
            <a:r>
              <a:rPr lang="en-US" sz="2100" dirty="0" smtClean="0"/>
              <a:t>, relating </a:t>
            </a:r>
            <a:r>
              <a:rPr lang="en-US" sz="2100" dirty="0"/>
              <a:t>the data </a:t>
            </a:r>
            <a:r>
              <a:rPr lang="en-US" sz="2100" dirty="0" smtClean="0"/>
              <a:t>to </a:t>
            </a:r>
            <a:r>
              <a:rPr lang="en-US" sz="2100" dirty="0"/>
              <a:t>a realistic model of the </a:t>
            </a:r>
            <a:r>
              <a:rPr lang="en-US" sz="2100" dirty="0" smtClean="0"/>
              <a:t>deuteron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dirty="0" smtClean="0"/>
              <a:t>This </a:t>
            </a:r>
            <a:r>
              <a:rPr lang="en-US" sz="2100" dirty="0"/>
              <a:t>process </a:t>
            </a:r>
            <a:r>
              <a:rPr lang="en-US" sz="2100" dirty="0" smtClean="0"/>
              <a:t>requires extraction of experimental polarization </a:t>
            </a:r>
            <a:r>
              <a:rPr lang="en-US" sz="2100" dirty="0"/>
              <a:t>transfer </a:t>
            </a:r>
            <a:r>
              <a:rPr lang="en-US" sz="2100" dirty="0" smtClean="0"/>
              <a:t>components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dirty="0" smtClean="0"/>
              <a:t>Number of parameters was optimized to avoid over-fitting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b="1" dirty="0" smtClean="0"/>
              <a:t>Main </a:t>
            </a:r>
            <a:r>
              <a:rPr lang="en-US" sz="2100" b="1" dirty="0"/>
              <a:t>deviation </a:t>
            </a:r>
            <a:r>
              <a:rPr lang="en-US" sz="2100" dirty="0"/>
              <a:t>from the free proton is due to </a:t>
            </a:r>
            <a:r>
              <a:rPr lang="en-US" sz="2100" b="1" dirty="0" smtClean="0"/>
              <a:t>FSI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(</a:t>
            </a:r>
            <a:r>
              <a:rPr lang="en-US" sz="2100" dirty="0" smtClean="0"/>
              <a:t>compare </a:t>
            </a:r>
            <a:r>
              <a:rPr lang="en-US" sz="2100" b="1" dirty="0"/>
              <a:t>PWBA</a:t>
            </a:r>
            <a:r>
              <a:rPr lang="en-US" sz="2100" dirty="0"/>
              <a:t> and </a:t>
            </a:r>
            <a:r>
              <a:rPr lang="en-US" sz="2100" b="1" dirty="0" smtClean="0"/>
              <a:t>DWIA</a:t>
            </a:r>
            <a:r>
              <a:rPr lang="en-US" sz="2100" dirty="0" smtClean="0"/>
              <a:t>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100" dirty="0" smtClean="0"/>
              <a:t>Observed </a:t>
            </a:r>
            <a:r>
              <a:rPr lang="en-US" sz="2100" dirty="0"/>
              <a:t>deviation of </a:t>
            </a:r>
            <a:r>
              <a:rPr lang="en-US" sz="2100" dirty="0" err="1" smtClean="0"/>
              <a:t>P</a:t>
            </a:r>
            <a:r>
              <a:rPr lang="en-US" sz="2100" baseline="-25000" dirty="0" err="1" smtClean="0"/>
              <a:t>x</a:t>
            </a:r>
            <a:r>
              <a:rPr lang="en-US" sz="2100" dirty="0" smtClean="0"/>
              <a:t>/</a:t>
            </a:r>
            <a:r>
              <a:rPr lang="en-US" sz="2100" dirty="0" err="1" smtClean="0"/>
              <a:t>P</a:t>
            </a:r>
            <a:r>
              <a:rPr lang="en-US" sz="2100" baseline="-25000" dirty="0" err="1" smtClean="0"/>
              <a:t>z</a:t>
            </a:r>
            <a:r>
              <a:rPr lang="en-US" sz="2100" dirty="0" smtClean="0"/>
              <a:t> </a:t>
            </a:r>
            <a:r>
              <a:rPr lang="en-US" sz="2100" dirty="0"/>
              <a:t>is </a:t>
            </a:r>
            <a:r>
              <a:rPr lang="en-US" sz="2100" b="1" dirty="0"/>
              <a:t>mainly due to </a:t>
            </a:r>
            <a:r>
              <a:rPr lang="en-US" sz="2100" b="1" dirty="0" err="1"/>
              <a:t>P</a:t>
            </a:r>
            <a:r>
              <a:rPr lang="en-US" sz="2100" b="1" baseline="-25000" dirty="0" err="1"/>
              <a:t>z</a:t>
            </a:r>
            <a:r>
              <a:rPr lang="en-US" sz="2100" dirty="0"/>
              <a:t>, which seems to be </a:t>
            </a:r>
            <a:r>
              <a:rPr lang="en-US" sz="2100" b="1" dirty="0"/>
              <a:t>more sensitive </a:t>
            </a:r>
            <a:r>
              <a:rPr lang="en-US" sz="2100" dirty="0"/>
              <a:t>to</a:t>
            </a:r>
            <a:r>
              <a:rPr lang="en-US" sz="2100" b="1" dirty="0"/>
              <a:t> FSI </a:t>
            </a:r>
            <a:r>
              <a:rPr lang="en-US" sz="2100" dirty="0"/>
              <a:t>and </a:t>
            </a:r>
            <a:r>
              <a:rPr lang="en-US" sz="2100" b="1" dirty="0" smtClean="0"/>
              <a:t>RC</a:t>
            </a:r>
            <a:r>
              <a:rPr lang="en-US" sz="2100" dirty="0" smtClean="0"/>
              <a:t> than </a:t>
            </a:r>
            <a:r>
              <a:rPr lang="en-US" sz="2100" dirty="0" err="1" smtClean="0"/>
              <a:t>P</a:t>
            </a:r>
            <a:r>
              <a:rPr lang="en-US" sz="2100" baseline="-25000" dirty="0" err="1" smtClean="0"/>
              <a:t>x</a:t>
            </a:r>
            <a:endParaRPr lang="en-US" sz="2100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0656" y="6462572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71" y="828127"/>
            <a:ext cx="5346894" cy="6004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23382" y="6462572"/>
            <a:ext cx="36850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*D. Izraeli et al</a:t>
            </a:r>
            <a:r>
              <a:rPr lang="en-US" sz="1600" dirty="0"/>
              <a:t>., </a:t>
            </a:r>
            <a:r>
              <a:rPr lang="en-US" sz="1600" dirty="0" smtClean="0"/>
              <a:t>arXiv:1803.06729 (2018)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 polarization transfer components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55" y="848677"/>
            <a:ext cx="3628835" cy="5872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Low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miss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400" b="1" dirty="0" smtClean="0"/>
              <a:t>All </a:t>
            </a:r>
            <a:r>
              <a:rPr lang="en-US" sz="2400" dirty="0" smtClean="0"/>
              <a:t>exp./calc. ratios seem </a:t>
            </a:r>
            <a:r>
              <a:rPr lang="en-US" sz="2400" b="1" dirty="0" smtClean="0"/>
              <a:t>similar</a:t>
            </a:r>
            <a:r>
              <a:rPr lang="en-US" sz="2400" dirty="0" smtClean="0"/>
              <a:t> at high and low Q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/>
              <a:t>High positive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miss</a:t>
            </a:r>
            <a:r>
              <a:rPr lang="en-US" dirty="0" smtClean="0"/>
              <a:t>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exp./</a:t>
            </a:r>
            <a:r>
              <a:rPr lang="en-US" sz="2400" dirty="0"/>
              <a:t>calc. </a:t>
            </a:r>
            <a:r>
              <a:rPr lang="en-US" sz="2400" b="1" dirty="0" smtClean="0"/>
              <a:t>deviates</a:t>
            </a:r>
            <a:r>
              <a:rPr lang="en-US" sz="2400" dirty="0" smtClean="0"/>
              <a:t> </a:t>
            </a:r>
            <a:r>
              <a:rPr lang="en-US" sz="2400" b="1" dirty="0" smtClean="0"/>
              <a:t>similarly</a:t>
            </a:r>
            <a:r>
              <a:rPr lang="en-US" sz="2400" dirty="0" smtClean="0"/>
              <a:t> at </a:t>
            </a:r>
            <a:r>
              <a:rPr lang="en-US" sz="2400" dirty="0"/>
              <a:t>high </a:t>
            </a:r>
            <a:r>
              <a:rPr lang="en-US" sz="2400" dirty="0" smtClean="0"/>
              <a:t>&amp; low Q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z</a:t>
            </a:r>
            <a:r>
              <a:rPr lang="en-US" sz="2400" baseline="-25000" dirty="0" smtClean="0"/>
              <a:t> </a:t>
            </a:r>
            <a:r>
              <a:rPr lang="en-US" sz="2400" dirty="0"/>
              <a:t>exp./calc. </a:t>
            </a:r>
            <a:r>
              <a:rPr lang="en-US" sz="2400" dirty="0" smtClean="0"/>
              <a:t>ratio </a:t>
            </a:r>
            <a:r>
              <a:rPr lang="en-US" sz="2400" b="1" dirty="0" smtClean="0"/>
              <a:t>deviates more</a:t>
            </a:r>
            <a:r>
              <a:rPr lang="en-US" sz="2400" dirty="0" smtClean="0"/>
              <a:t> at low Q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x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z</a:t>
            </a:r>
            <a:r>
              <a:rPr lang="en-US" sz="2400" baseline="-25000" dirty="0" smtClean="0"/>
              <a:t> </a:t>
            </a:r>
            <a:r>
              <a:rPr lang="en-US" sz="2400" dirty="0"/>
              <a:t>exp./calc. ratio </a:t>
            </a:r>
            <a:r>
              <a:rPr lang="en-US" sz="2400" b="1" dirty="0"/>
              <a:t>deviates more</a:t>
            </a:r>
            <a:r>
              <a:rPr lang="en-US" sz="2400" dirty="0"/>
              <a:t> at </a:t>
            </a:r>
            <a:r>
              <a:rPr lang="en-US" sz="2400" dirty="0" smtClean="0"/>
              <a:t>high Q</a:t>
            </a:r>
            <a:r>
              <a:rPr lang="en-US" sz="2400" baseline="30000" dirty="0" smtClean="0"/>
              <a:t>2</a:t>
            </a:r>
            <a:endParaRPr lang="en-US" sz="21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b="1" dirty="0" smtClean="0"/>
              <a:t>No measurement </a:t>
            </a:r>
            <a:r>
              <a:rPr lang="en-US" sz="2400" dirty="0" smtClean="0"/>
              <a:t>at </a:t>
            </a:r>
            <a:br>
              <a:rPr lang="en-US" sz="2400" dirty="0" smtClean="0"/>
            </a:br>
            <a:r>
              <a:rPr lang="en-US" sz="2400" b="1" dirty="0" smtClean="0"/>
              <a:t>high Q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b="1" dirty="0" smtClean="0"/>
              <a:t>high negative </a:t>
            </a:r>
            <a:r>
              <a:rPr lang="en-US" sz="2400" b="1" dirty="0" err="1" smtClean="0"/>
              <a:t>p</a:t>
            </a:r>
            <a:r>
              <a:rPr lang="en-US" sz="2400" b="1" baseline="-25000" dirty="0" err="1" smtClean="0"/>
              <a:t>miss</a:t>
            </a:r>
            <a:endParaRPr lang="en-US" sz="2400" b="1" baseline="-25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644719" y="907321"/>
            <a:ext cx="4306702" cy="1039310"/>
            <a:chOff x="3644719" y="739894"/>
            <a:chExt cx="4306702" cy="10393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69218"/>
            <a:stretch/>
          </p:blipFill>
          <p:spPr>
            <a:xfrm>
              <a:off x="3644719" y="739894"/>
              <a:ext cx="4306702" cy="103931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4421299" y="1028125"/>
              <a:ext cx="373491" cy="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30390" y="848678"/>
              <a:ext cx="21589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calculations, </a:t>
              </a:r>
              <a:r>
                <a:rPr lang="en-US" sz="1600" dirty="0" err="1" smtClean="0"/>
                <a:t>inc.</a:t>
              </a:r>
              <a:r>
                <a:rPr lang="en-US" sz="1600" dirty="0" smtClean="0"/>
                <a:t> RC</a:t>
              </a:r>
              <a:endParaRPr lang="en-US" sz="1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750" y="710419"/>
            <a:ext cx="4168462" cy="6090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70000" y="2161386"/>
            <a:ext cx="218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= 0.18, 0.40 (GeV/c)</a:t>
            </a:r>
            <a:r>
              <a:rPr lang="en-US" sz="1600" b="1" baseline="30000" dirty="0" smtClean="0"/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6536" y="3992448"/>
            <a:ext cx="4306702" cy="2388415"/>
            <a:chOff x="3451988" y="4275786"/>
            <a:chExt cx="4306702" cy="23884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29260"/>
            <a:stretch/>
          </p:blipFill>
          <p:spPr>
            <a:xfrm>
              <a:off x="3451988" y="4275786"/>
              <a:ext cx="4306702" cy="23884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57725" y="4374265"/>
              <a:ext cx="179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Q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 = 1.0 (GeV/c)</a:t>
              </a:r>
              <a:r>
                <a:rPr lang="en-US" b="1" baseline="30000" dirty="0" smtClean="0"/>
                <a:t>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12935" y="3064952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b="1" baseline="-25000" dirty="0" err="1" smtClean="0"/>
              <a:t>miss</a:t>
            </a:r>
            <a:r>
              <a:rPr lang="en-US" b="1" dirty="0"/>
              <a:t> </a:t>
            </a:r>
            <a:r>
              <a:rPr lang="en-US" b="1" dirty="0" smtClean="0"/>
              <a:t>[MeV/c]:</a:t>
            </a:r>
            <a:endParaRPr lang="en-US" b="1" baseline="-25000" dirty="0" smtClean="0"/>
          </a:p>
          <a:p>
            <a:r>
              <a:rPr lang="en-US" sz="1400" dirty="0" smtClean="0"/>
              <a:t>                </a:t>
            </a:r>
            <a:r>
              <a:rPr lang="en-US" sz="1400" b="1" dirty="0" smtClean="0"/>
              <a:t>-220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b="1" dirty="0" smtClean="0"/>
              <a:t> -130    -80 </a:t>
            </a:r>
            <a:r>
              <a:rPr lang="en-US" sz="1400" b="1" dirty="0" smtClean="0">
                <a:sym typeface="Wingdings" panose="05000000000000000000" pitchFamily="2" charset="2"/>
              </a:rPr>
              <a:t> 75  75  175</a:t>
            </a:r>
            <a:endParaRPr lang="en-US" sz="1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05599" y="907322"/>
            <a:ext cx="4939933" cy="1153298"/>
            <a:chOff x="6805599" y="907322"/>
            <a:chExt cx="4939933" cy="1153298"/>
          </a:xfrm>
        </p:grpSpPr>
        <p:sp>
          <p:nvSpPr>
            <p:cNvPr id="18" name="Oval 17"/>
            <p:cNvSpPr/>
            <p:nvPr/>
          </p:nvSpPr>
          <p:spPr>
            <a:xfrm>
              <a:off x="10959921" y="1393139"/>
              <a:ext cx="785611" cy="667481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05599" y="907322"/>
              <a:ext cx="771471" cy="1148094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endCxn id="18" idx="2"/>
            </p:cNvCxnSpPr>
            <p:nvPr/>
          </p:nvCxnSpPr>
          <p:spPr>
            <a:xfrm>
              <a:off x="7577070" y="1493949"/>
              <a:ext cx="3382851" cy="232931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14191" y="3564836"/>
            <a:ext cx="6838121" cy="1540593"/>
            <a:chOff x="6666661" y="1486908"/>
            <a:chExt cx="4981302" cy="715642"/>
          </a:xfrm>
        </p:grpSpPr>
        <p:sp>
          <p:nvSpPr>
            <p:cNvPr id="24" name="Oval 23"/>
            <p:cNvSpPr/>
            <p:nvPr/>
          </p:nvSpPr>
          <p:spPr>
            <a:xfrm>
              <a:off x="11088049" y="1486908"/>
              <a:ext cx="559914" cy="664843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66661" y="1900909"/>
              <a:ext cx="1376871" cy="301641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5" idx="6"/>
              <a:endCxn id="24" idx="2"/>
            </p:cNvCxnSpPr>
            <p:nvPr/>
          </p:nvCxnSpPr>
          <p:spPr>
            <a:xfrm flipV="1">
              <a:off x="8043532" y="1819330"/>
              <a:ext cx="3044517" cy="23240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9696" y="2756763"/>
            <a:ext cx="3746795" cy="4001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calculations by </a:t>
            </a:r>
            <a:r>
              <a:rPr lang="en-US" sz="2000" dirty="0" err="1" smtClean="0"/>
              <a:t>Arenhovel</a:t>
            </a:r>
            <a:r>
              <a:rPr lang="en-US" sz="2000" dirty="0" smtClean="0"/>
              <a:t> et al.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904328" y="6517979"/>
            <a:ext cx="2698756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D. Izraeli et al</a:t>
            </a:r>
            <a:r>
              <a:rPr lang="en-US" sz="1200" dirty="0"/>
              <a:t>., </a:t>
            </a:r>
            <a:r>
              <a:rPr lang="en-US" sz="1200" dirty="0" smtClean="0"/>
              <a:t>PLB 781 (2018) 107–111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254857" y="6172422"/>
            <a:ext cx="2360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B. Hu, </a:t>
            </a:r>
            <a:r>
              <a:rPr lang="en-US" sz="1200" dirty="0"/>
              <a:t>et al</a:t>
            </a:r>
            <a:r>
              <a:rPr lang="en-US" sz="1200" dirty="0" smtClean="0"/>
              <a:t>. PRC </a:t>
            </a:r>
            <a:r>
              <a:rPr lang="en-US" sz="1200" dirty="0"/>
              <a:t>73, 064004 (2006</a:t>
            </a:r>
            <a:r>
              <a:rPr lang="en-US" sz="1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0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baseline="30000" dirty="0" smtClean="0"/>
              <a:t>2</a:t>
            </a:r>
            <a:r>
              <a:rPr lang="en-US" sz="4200" dirty="0" smtClean="0"/>
              <a:t>H – </a:t>
            </a:r>
            <a:r>
              <a:rPr lang="en-US" sz="4200" baseline="30000" dirty="0" smtClean="0"/>
              <a:t>4</a:t>
            </a:r>
            <a:r>
              <a:rPr lang="en-US" sz="4200" dirty="0" smtClean="0"/>
              <a:t>He polarization transfer components comparison</a:t>
            </a:r>
            <a:endParaRPr lang="en-US" sz="4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513" y="708338"/>
            <a:ext cx="4469584" cy="5018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5" y="708338"/>
            <a:ext cx="7210793" cy="43160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9" y="5042789"/>
            <a:ext cx="7723680" cy="1744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aseline="30000" dirty="0" smtClean="0"/>
              <a:t>4</a:t>
            </a:r>
            <a:r>
              <a:rPr lang="en-US" sz="2400" dirty="0" smtClean="0"/>
              <a:t>He (high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- data seems to require medium-modified proton FFs (QMC) or spin-dependent SCX FSI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aseline="30000" dirty="0" smtClean="0"/>
              <a:t>2</a:t>
            </a:r>
            <a:r>
              <a:rPr lang="en-US" sz="2400" dirty="0" smtClean="0"/>
              <a:t>H (low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</a:t>
            </a:r>
            <a:r>
              <a:rPr lang="en-US" sz="2400" dirty="0"/>
              <a:t>– </a:t>
            </a:r>
            <a:r>
              <a:rPr lang="en-US" sz="2400" dirty="0" smtClean="0"/>
              <a:t>medium-modified proton FFs</a:t>
            </a:r>
            <a:r>
              <a:rPr lang="en-US" sz="2400" dirty="0"/>
              <a:t> </a:t>
            </a:r>
            <a:r>
              <a:rPr lang="en-US" sz="2400" dirty="0" smtClean="0"/>
              <a:t>seem to be ruled out</a:t>
            </a:r>
            <a:r>
              <a:rPr lang="en-US" sz="2400" dirty="0"/>
              <a:t>, </a:t>
            </a:r>
            <a:r>
              <a:rPr lang="en-US" sz="2400" dirty="0" smtClean="0"/>
              <a:t>except </a:t>
            </a:r>
            <a:r>
              <a:rPr lang="en-US" sz="2400" dirty="0"/>
              <a:t>for modifications which keep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/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intact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096" y="78949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5307" y="776611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644067" y="70833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212423" y="1414411"/>
            <a:ext cx="2183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= 0.18, 0.40 (GeV/c)</a:t>
            </a:r>
            <a:r>
              <a:rPr lang="en-US" sz="1600" b="1" baseline="30000" dirty="0" smtClean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7093" y="3528848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</a:t>
            </a:r>
            <a:r>
              <a:rPr lang="en-US" b="1" baseline="-25000" dirty="0" err="1" smtClean="0"/>
              <a:t>miss</a:t>
            </a:r>
            <a:r>
              <a:rPr lang="en-US" b="1" dirty="0"/>
              <a:t> </a:t>
            </a:r>
            <a:r>
              <a:rPr lang="en-US" b="1" dirty="0" smtClean="0"/>
              <a:t>[MeV/c]:</a:t>
            </a:r>
            <a:endParaRPr lang="en-US" b="1" baseline="-25000" dirty="0" smtClean="0"/>
          </a:p>
          <a:p>
            <a:r>
              <a:rPr lang="en-US" sz="1400" dirty="0" smtClean="0"/>
              <a:t>            </a:t>
            </a:r>
            <a:r>
              <a:rPr lang="en-US" sz="1400" b="1" dirty="0" smtClean="0"/>
              <a:t>-220 </a:t>
            </a:r>
            <a:r>
              <a:rPr lang="en-US" sz="1400" b="1" dirty="0" smtClean="0">
                <a:sym typeface="Wingdings" panose="05000000000000000000" pitchFamily="2" charset="2"/>
              </a:rPr>
              <a:t></a:t>
            </a:r>
            <a:r>
              <a:rPr lang="en-US" sz="1400" b="1" dirty="0" smtClean="0"/>
              <a:t> -130         -80 </a:t>
            </a:r>
            <a:r>
              <a:rPr lang="en-US" sz="1400" b="1" dirty="0" smtClean="0">
                <a:sym typeface="Wingdings" panose="05000000000000000000" pitchFamily="2" charset="2"/>
              </a:rPr>
              <a:t> 75  75  175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05168" y="6017796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1860" y="4770975"/>
            <a:ext cx="276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 smtClean="0"/>
              <a:t>Paolone</a:t>
            </a:r>
            <a:r>
              <a:rPr lang="en-US" sz="1200" dirty="0" smtClean="0"/>
              <a:t> </a:t>
            </a:r>
            <a:r>
              <a:rPr lang="en-US" sz="1200" dirty="0"/>
              <a:t>et al., </a:t>
            </a:r>
            <a:r>
              <a:rPr lang="en-US" sz="1200" dirty="0" smtClean="0"/>
              <a:t>PRL 105 </a:t>
            </a:r>
            <a:r>
              <a:rPr lang="en-US" sz="1200" dirty="0"/>
              <a:t>(2010) 072001</a:t>
            </a:r>
          </a:p>
        </p:txBody>
      </p:sp>
    </p:spTree>
    <p:extLst>
      <p:ext uri="{BB962C8B-B14F-4D97-AF65-F5344CB8AC3E}">
        <p14:creationId xmlns:p14="http://schemas.microsoft.com/office/powerpoint/2010/main" val="6335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17" y="3612306"/>
            <a:ext cx="4941194" cy="3075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dirty="0" smtClean="0"/>
              <a:t>Summary and conclusions (1)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9" y="940157"/>
            <a:ext cx="6754120" cy="5653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Polarization transfer for 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H</a:t>
            </a:r>
            <a:r>
              <a:rPr lang="en-US" sz="2400" dirty="0" smtClean="0"/>
              <a:t>, </a:t>
            </a:r>
            <a:r>
              <a:rPr lang="en-US" sz="2400" b="1" baseline="30000" dirty="0" smtClean="0"/>
              <a:t>4</a:t>
            </a:r>
            <a:r>
              <a:rPr lang="en-US" sz="2400" b="1" dirty="0" smtClean="0"/>
              <a:t>He</a:t>
            </a:r>
            <a:r>
              <a:rPr lang="en-US" sz="2400" dirty="0" smtClean="0"/>
              <a:t> and </a:t>
            </a:r>
            <a:r>
              <a:rPr lang="en-US" sz="2400" b="1" baseline="30000" dirty="0" smtClean="0"/>
              <a:t>12</a:t>
            </a:r>
            <a:r>
              <a:rPr lang="en-US" sz="2400" b="1" dirty="0" smtClean="0"/>
              <a:t>C</a:t>
            </a:r>
            <a:r>
              <a:rPr lang="en-US" sz="2400" dirty="0" smtClean="0"/>
              <a:t> was collected at relatively wide kinematic conditions (</a:t>
            </a:r>
            <a:r>
              <a:rPr lang="en-US" sz="2400" b="1" dirty="0" smtClean="0"/>
              <a:t>Q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= 0.18 – 2.6 (GeV/c)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2.6 </a:t>
            </a:r>
            <a:r>
              <a:rPr lang="en-US" sz="2000" dirty="0"/>
              <a:t>(</a:t>
            </a:r>
            <a:r>
              <a:rPr lang="en-US" sz="2000" dirty="0" smtClean="0"/>
              <a:t>GeV/c)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point is with a large error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Still no polarization transfer measurement that </a:t>
            </a:r>
            <a:r>
              <a:rPr lang="en-US" sz="2400" b="1" dirty="0" smtClean="0"/>
              <a:t>requires</a:t>
            </a:r>
            <a:r>
              <a:rPr lang="en-US" sz="2400" dirty="0" smtClean="0"/>
              <a:t> </a:t>
            </a:r>
            <a:r>
              <a:rPr lang="en-US" sz="2400" b="1" dirty="0" smtClean="0"/>
              <a:t>medium-modified EM FFs </a:t>
            </a:r>
            <a:r>
              <a:rPr lang="en-US" sz="2400" dirty="0" smtClean="0"/>
              <a:t>for its theoretical interpretation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Nuclear models give good handles in </a:t>
            </a:r>
            <a:r>
              <a:rPr lang="en-US" sz="2400" b="1" dirty="0" smtClean="0"/>
              <a:t>disentangling</a:t>
            </a:r>
            <a:r>
              <a:rPr lang="en-US" sz="2400" dirty="0" smtClean="0"/>
              <a:t> inter-nuclear effects from intra-nucleon effects. </a:t>
            </a:r>
            <a:br>
              <a:rPr lang="en-US" sz="2400" dirty="0" smtClean="0"/>
            </a:br>
            <a:r>
              <a:rPr lang="en-US" sz="2400" b="1" dirty="0" smtClean="0"/>
              <a:t>RC</a:t>
            </a:r>
            <a:r>
              <a:rPr lang="en-US" sz="2400" dirty="0" smtClean="0"/>
              <a:t> and </a:t>
            </a:r>
            <a:r>
              <a:rPr lang="en-US" sz="2400" b="1" dirty="0" smtClean="0"/>
              <a:t>FSI</a:t>
            </a:r>
            <a:r>
              <a:rPr lang="en-US" sz="2400" dirty="0" smtClean="0"/>
              <a:t> are required for good interpretation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 smtClean="0"/>
              <a:t>Polarization transfer ratios seem to be </a:t>
            </a:r>
            <a:r>
              <a:rPr lang="en-US" sz="2400" b="1" dirty="0" smtClean="0"/>
              <a:t>independent</a:t>
            </a:r>
            <a:r>
              <a:rPr lang="en-US" sz="2400" dirty="0" smtClean="0"/>
              <a:t> of the </a:t>
            </a:r>
            <a:r>
              <a:rPr lang="en-US" sz="2400" b="1" dirty="0" smtClean="0"/>
              <a:t>nuclear size</a:t>
            </a:r>
            <a:r>
              <a:rPr lang="en-US" sz="2400" dirty="0" smtClean="0"/>
              <a:t>, </a:t>
            </a:r>
            <a:r>
              <a:rPr lang="en-US" sz="2400" b="1" dirty="0" smtClean="0"/>
              <a:t>nuclear density</a:t>
            </a:r>
            <a:r>
              <a:rPr lang="en-US" sz="2400" dirty="0" smtClean="0"/>
              <a:t> and </a:t>
            </a:r>
            <a:r>
              <a:rPr lang="en-US" sz="2400" b="1" dirty="0" smtClean="0"/>
              <a:t>Q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, in the measured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2012" y="6503732"/>
            <a:ext cx="288809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Izraeli et </a:t>
            </a:r>
            <a:r>
              <a:rPr lang="en-US" sz="1400" dirty="0"/>
              <a:t>al., </a:t>
            </a:r>
            <a:r>
              <a:rPr lang="en-US" sz="1400" dirty="0" smtClean="0"/>
              <a:t>PLB 781 (2018) 95–98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489" y="192314"/>
            <a:ext cx="4176799" cy="3121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6117" y="2982979"/>
            <a:ext cx="2762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M. </a:t>
            </a:r>
            <a:r>
              <a:rPr lang="en-US" sz="1200" dirty="0" err="1" smtClean="0"/>
              <a:t>Paolone</a:t>
            </a:r>
            <a:r>
              <a:rPr lang="en-US" sz="1200" dirty="0" smtClean="0"/>
              <a:t> </a:t>
            </a:r>
            <a:r>
              <a:rPr lang="en-US" sz="1200" dirty="0"/>
              <a:t>et al., </a:t>
            </a:r>
            <a:r>
              <a:rPr lang="en-US" sz="1200" dirty="0" smtClean="0"/>
              <a:t>PRL 105 </a:t>
            </a:r>
            <a:r>
              <a:rPr lang="en-US" sz="1200" dirty="0"/>
              <a:t>(2010) 072001</a:t>
            </a:r>
          </a:p>
        </p:txBody>
      </p:sp>
    </p:spTree>
    <p:extLst>
      <p:ext uri="{BB962C8B-B14F-4D97-AF65-F5344CB8AC3E}">
        <p14:creationId xmlns:p14="http://schemas.microsoft.com/office/powerpoint/2010/main" val="2768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dirty="0" smtClean="0"/>
              <a:t>Summary and conclusions (2)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7" y="828127"/>
            <a:ext cx="5672295" cy="5893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Polarization transfer has a </a:t>
            </a:r>
            <a:r>
              <a:rPr lang="en-US" sz="2400" b="1" dirty="0" smtClean="0"/>
              <a:t>universal smooth behavior </a:t>
            </a:r>
            <a:r>
              <a:rPr lang="en-US" sz="2400" dirty="0" smtClean="0"/>
              <a:t>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virtuality</a:t>
            </a:r>
            <a:r>
              <a:rPr lang="en-US" sz="2400" dirty="0" smtClean="0"/>
              <a:t>. This behavior is reconstructed by calculations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It is possible to select events from </a:t>
            </a:r>
            <a:r>
              <a:rPr lang="en-US" sz="2400" b="1" dirty="0" smtClean="0"/>
              <a:t>specific local density regions within certain nuclei</a:t>
            </a:r>
            <a:r>
              <a:rPr lang="en-US" sz="2400" dirty="0" smtClean="0"/>
              <a:t>, by controlling the </a:t>
            </a:r>
            <a:r>
              <a:rPr lang="en-US" sz="2400" b="1" dirty="0" smtClean="0"/>
              <a:t>nuclear shell of the knocked-out proton</a:t>
            </a:r>
            <a:r>
              <a:rPr lang="en-US" sz="2400" dirty="0" smtClean="0"/>
              <a:t>, via </a:t>
            </a:r>
            <a:r>
              <a:rPr lang="en-US" sz="2400" b="1" dirty="0" smtClean="0"/>
              <a:t>cuts on </a:t>
            </a:r>
            <a:r>
              <a:rPr lang="en-US" sz="2400" dirty="0" smtClean="0"/>
              <a:t>the </a:t>
            </a:r>
            <a:r>
              <a:rPr lang="en-US" sz="2400" b="1" dirty="0" smtClean="0"/>
              <a:t>missing energy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Polarization </a:t>
            </a:r>
            <a:r>
              <a:rPr lang="en-US" sz="2400" b="1" dirty="0" smtClean="0"/>
              <a:t>components</a:t>
            </a:r>
            <a:r>
              <a:rPr lang="en-US" sz="2400" dirty="0" smtClean="0"/>
              <a:t> may provide </a:t>
            </a:r>
            <a:r>
              <a:rPr lang="en-US" sz="2400" b="1" dirty="0" smtClean="0"/>
              <a:t>more stringent tests </a:t>
            </a:r>
            <a:r>
              <a:rPr lang="en-US" sz="2400" dirty="0" smtClean="0"/>
              <a:t>on calculations, since in </a:t>
            </a:r>
            <a:r>
              <a:rPr lang="en-US" sz="2400" b="1" dirty="0" smtClean="0"/>
              <a:t>ratios</a:t>
            </a:r>
            <a:r>
              <a:rPr lang="en-US" sz="2400" dirty="0" smtClean="0"/>
              <a:t> some of the </a:t>
            </a:r>
            <a:r>
              <a:rPr lang="en-US" sz="2400" b="1" dirty="0" smtClean="0"/>
              <a:t>nuclear effects might cancel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414064"/>
            <a:ext cx="5353318" cy="6011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3884" y="6479644"/>
            <a:ext cx="35540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Izraeli et al</a:t>
            </a:r>
            <a:r>
              <a:rPr lang="en-US" sz="1600" dirty="0"/>
              <a:t>., </a:t>
            </a:r>
            <a:r>
              <a:rPr lang="en-US" sz="1600" dirty="0" smtClean="0"/>
              <a:t>PLB 781 (2018) 107–111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15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dirty="0" smtClean="0"/>
              <a:t>Outlook (1)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152" y="828125"/>
                <a:ext cx="5460641" cy="589334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To verify whether medium modifications of nucleons occur or not, </a:t>
                </a:r>
                <a:r>
                  <a:rPr lang="en-US" b="1" dirty="0" smtClean="0"/>
                  <a:t>more polarization transfer measurements are required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Measurements on 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H, </a:t>
                </a:r>
                <a:r>
                  <a:rPr lang="en-US" b="1" baseline="30000" dirty="0"/>
                  <a:t>4</a:t>
                </a:r>
                <a:r>
                  <a:rPr lang="en-US" b="1" dirty="0"/>
                  <a:t>He and </a:t>
                </a:r>
                <a:r>
                  <a:rPr lang="en-US" b="1" baseline="30000" dirty="0"/>
                  <a:t>12</a:t>
                </a:r>
                <a:r>
                  <a:rPr lang="en-US" b="1" dirty="0"/>
                  <a:t>C </a:t>
                </a:r>
                <a:r>
                  <a:rPr lang="en-US" dirty="0"/>
                  <a:t>should be extended to </a:t>
                </a:r>
                <a:r>
                  <a:rPr lang="en-US" b="1" dirty="0"/>
                  <a:t>higher </a:t>
                </a:r>
                <a:r>
                  <a:rPr lang="en-US" b="1" dirty="0" err="1"/>
                  <a:t>virtuality</a:t>
                </a:r>
                <a:r>
                  <a:rPr lang="en-US" b="1" dirty="0"/>
                  <a:t> (</a:t>
                </a:r>
                <a:r>
                  <a:rPr lang="en-US" b="1" dirty="0" err="1" smtClean="0"/>
                  <a:t>p</a:t>
                </a:r>
                <a:r>
                  <a:rPr lang="en-US" b="1" baseline="-25000" dirty="0" err="1" smtClean="0"/>
                  <a:t>miss</a:t>
                </a:r>
                <a:r>
                  <a:rPr lang="en-US" b="1" dirty="0" smtClean="0"/>
                  <a:t>)</a:t>
                </a:r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Approved at JLAB: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sPre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@ </a:t>
                </a:r>
                <a:r>
                  <a:rPr lang="en-US" b="1" dirty="0" smtClean="0"/>
                  <a:t>Q</a:t>
                </a:r>
                <a:r>
                  <a:rPr lang="en-US" b="1" baseline="30000" dirty="0" smtClean="0"/>
                  <a:t>2</a:t>
                </a:r>
                <a:r>
                  <a:rPr lang="en-US" b="1" dirty="0" smtClean="0"/>
                  <a:t>=1.8 (GeV/c)</a:t>
                </a:r>
                <a:r>
                  <a:rPr lang="en-US" b="1" baseline="30000" dirty="0" smtClean="0"/>
                  <a:t>2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b="1" dirty="0" smtClean="0"/>
                  <a:t>-200 &lt; </a:t>
                </a:r>
                <a:r>
                  <a:rPr lang="en-US" b="1" dirty="0" err="1" smtClean="0"/>
                  <a:t>p</a:t>
                </a:r>
                <a:r>
                  <a:rPr lang="en-US" b="1" baseline="-25000" dirty="0" err="1" smtClean="0"/>
                  <a:t>miss</a:t>
                </a:r>
                <a:r>
                  <a:rPr lang="en-US" b="1" dirty="0" smtClean="0"/>
                  <a:t> &lt; +300 MeV/c</a:t>
                </a:r>
              </a:p>
              <a:p>
                <a:pPr lvl="1"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Nuclear </a:t>
                </a:r>
                <a:r>
                  <a:rPr lang="en-US" b="1" dirty="0"/>
                  <a:t>medium effects </a:t>
                </a:r>
                <a:r>
                  <a:rPr lang="en-US" dirty="0"/>
                  <a:t>are expected to </a:t>
                </a:r>
                <a:r>
                  <a:rPr lang="en-US" b="1" dirty="0"/>
                  <a:t>increase with </a:t>
                </a:r>
                <a:r>
                  <a:rPr lang="en-US" b="1" dirty="0" err="1" smtClean="0"/>
                  <a:t>virtuality</a:t>
                </a:r>
                <a:endParaRPr lang="en-US" baseline="30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152" y="828125"/>
                <a:ext cx="5460641" cy="5893349"/>
              </a:xfrm>
              <a:blipFill rotWithShape="0">
                <a:blip r:embed="rId2"/>
                <a:stretch>
                  <a:fillRect l="-2009" t="-1034" r="-2567" b="-1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945" y="828125"/>
            <a:ext cx="6409387" cy="4671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3988" y="5847008"/>
            <a:ext cx="364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S. </a:t>
            </a:r>
            <a:r>
              <a:rPr lang="en-US" sz="2000" dirty="0" err="1" smtClean="0"/>
              <a:t>Strauch</a:t>
            </a:r>
            <a:r>
              <a:rPr lang="en-US" sz="2000" dirty="0" smtClean="0"/>
              <a:t> et al., JLAB E12-11-002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9337181" y="2434107"/>
            <a:ext cx="734095" cy="240834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dirty="0" smtClean="0"/>
              <a:t>Outlook (2)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82" y="828127"/>
            <a:ext cx="6651089" cy="5893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Elaborate measurements on </a:t>
            </a:r>
            <a:r>
              <a:rPr lang="en-US" sz="2400" b="1" dirty="0" smtClean="0"/>
              <a:t>specific nuclear shells </a:t>
            </a:r>
            <a:r>
              <a:rPr lang="en-US" sz="2400" dirty="0" smtClean="0"/>
              <a:t>(s, p in 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C). Especially compare </a:t>
            </a:r>
            <a:r>
              <a:rPr lang="en-US" sz="2400" b="1" dirty="0" smtClean="0"/>
              <a:t>s and p </a:t>
            </a:r>
            <a:r>
              <a:rPr lang="en-US" sz="2400" dirty="0" smtClean="0"/>
              <a:t>results at </a:t>
            </a:r>
            <a:r>
              <a:rPr lang="en-US" sz="2400" b="1" dirty="0" smtClean="0"/>
              <a:t>same </a:t>
            </a:r>
            <a:r>
              <a:rPr lang="en-US" sz="2400" b="1" dirty="0" err="1" smtClean="0"/>
              <a:t>virtuality</a:t>
            </a:r>
            <a:r>
              <a:rPr lang="en-US" sz="2400" b="1" dirty="0" smtClean="0"/>
              <a:t> and kinematics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Continue measuring </a:t>
            </a:r>
            <a:r>
              <a:rPr lang="en-US" sz="2400" b="1" dirty="0" smtClean="0"/>
              <a:t>polarization components</a:t>
            </a:r>
            <a:r>
              <a:rPr lang="en-US" sz="2400" dirty="0" smtClean="0"/>
              <a:t>, and not only ratios. Specifically, </a:t>
            </a:r>
            <a:r>
              <a:rPr lang="en-US" sz="2400" b="1" dirty="0" smtClean="0"/>
              <a:t>compare components at different shells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 smtClean="0"/>
              <a:t>Measure </a:t>
            </a:r>
            <a:r>
              <a:rPr lang="en-US" sz="2400" b="1" dirty="0" smtClean="0"/>
              <a:t>specific</a:t>
            </a:r>
            <a:r>
              <a:rPr lang="en-US" sz="2400" dirty="0" smtClean="0"/>
              <a:t> </a:t>
            </a:r>
            <a:r>
              <a:rPr lang="en-US" sz="2400" b="1" dirty="0" smtClean="0"/>
              <a:t>nuclear shells at high Q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dirty="0" smtClean="0"/>
              <a:t>– in this regime, the contribution of </a:t>
            </a:r>
            <a:r>
              <a:rPr lang="en-US" sz="2400" b="1" dirty="0" smtClean="0"/>
              <a:t>multi-nucleon reactions</a:t>
            </a:r>
            <a:r>
              <a:rPr lang="en-US" sz="2400" dirty="0" smtClean="0"/>
              <a:t> to deep-shell single proton knockout </a:t>
            </a:r>
            <a:r>
              <a:rPr lang="en-US" sz="2400" b="1" dirty="0" smtClean="0"/>
              <a:t>may be reduced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US" sz="2400" dirty="0"/>
              <a:t>The effect of FSI on polarization transfer may be investigated by measuring </a:t>
            </a:r>
            <a:r>
              <a:rPr lang="en-US" sz="2400" b="1" dirty="0"/>
              <a:t>heavier nuclei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endParaRPr lang="en-US" sz="2400" b="1" dirty="0" smtClean="0"/>
          </a:p>
          <a:p>
            <a:pPr>
              <a:lnSpc>
                <a:spcPct val="100000"/>
              </a:lnSpc>
              <a:spcBef>
                <a:spcPts val="30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375" y="1656253"/>
            <a:ext cx="5636836" cy="35423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812110" y="2987899"/>
            <a:ext cx="798490" cy="166137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69974" y="1952744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12</a:t>
            </a:r>
            <a:r>
              <a:rPr lang="en-US" sz="2400" dirty="0" smtClean="0"/>
              <a:t>C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627" y="1761055"/>
            <a:ext cx="1387544" cy="891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6537" y="5790744"/>
            <a:ext cx="327314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D. Izraeli et </a:t>
            </a:r>
            <a:r>
              <a:rPr lang="en-US" sz="1600" dirty="0"/>
              <a:t>al., </a:t>
            </a:r>
            <a:r>
              <a:rPr lang="en-US" sz="1600" dirty="0" smtClean="0"/>
              <a:t>PLB 781 (2018) 95–98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1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9" y="1"/>
            <a:ext cx="12050332" cy="828126"/>
          </a:xfrm>
        </p:spPr>
        <p:txBody>
          <a:bodyPr>
            <a:noAutofit/>
          </a:bodyPr>
          <a:lstStyle/>
          <a:p>
            <a:r>
              <a:rPr lang="en-US" sz="4200" dirty="0" smtClean="0"/>
              <a:t>Acknowledgements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6" y="828127"/>
            <a:ext cx="7369717" cy="42719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The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accent5"/>
                </a:solidFill>
              </a:rPr>
              <a:t>A1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Collaboration</a:t>
            </a:r>
            <a:r>
              <a:rPr lang="en-US" sz="2000" dirty="0" smtClean="0"/>
              <a:t>: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en-US" sz="2000" u="sng" dirty="0" smtClean="0"/>
              <a:t>D. Izraeli</a:t>
            </a:r>
            <a:r>
              <a:rPr lang="en-US" sz="2000" dirty="0" smtClean="0"/>
              <a:t>, </a:t>
            </a:r>
            <a:r>
              <a:rPr lang="en-US" sz="2000" u="sng" dirty="0"/>
              <a:t>T</a:t>
            </a:r>
            <a:r>
              <a:rPr lang="en-US" sz="2000" u="sng" dirty="0" smtClean="0"/>
              <a:t>. </a:t>
            </a:r>
            <a:r>
              <a:rPr lang="en-US" sz="2000" u="sng" dirty="0" err="1" smtClean="0"/>
              <a:t>Brecelj</a:t>
            </a:r>
            <a:r>
              <a:rPr lang="en-US" sz="2000" dirty="0" smtClean="0"/>
              <a:t>, </a:t>
            </a:r>
            <a:r>
              <a:rPr lang="en-US" sz="2000" u="sng" dirty="0" smtClean="0"/>
              <a:t>I. Yaron</a:t>
            </a:r>
            <a:r>
              <a:rPr lang="en-US" sz="2000" dirty="0" smtClean="0"/>
              <a:t>, P. Achenbach, A. Ashkenazi, R. </a:t>
            </a:r>
            <a:r>
              <a:rPr lang="en-US" sz="2000" dirty="0" err="1" smtClean="0"/>
              <a:t>Böhm</a:t>
            </a:r>
            <a:r>
              <a:rPr lang="en-US" sz="2000" dirty="0" smtClean="0"/>
              <a:t>, </a:t>
            </a:r>
            <a:r>
              <a:rPr lang="en-US" sz="2000" u="sng" dirty="0"/>
              <a:t>E</a:t>
            </a:r>
            <a:r>
              <a:rPr lang="en-US" sz="2000" u="sng" dirty="0" smtClean="0"/>
              <a:t>. O. Cohen</a:t>
            </a:r>
            <a:r>
              <a:rPr lang="en-US" sz="2000" dirty="0" smtClean="0"/>
              <a:t>, </a:t>
            </a:r>
            <a:r>
              <a:rPr lang="en-US" sz="2000" dirty="0"/>
              <a:t>M</a:t>
            </a:r>
            <a:r>
              <a:rPr lang="en-US" sz="2000" dirty="0" smtClean="0"/>
              <a:t>. O. </a:t>
            </a:r>
            <a:r>
              <a:rPr lang="en-US" sz="2000" dirty="0" err="1" smtClean="0"/>
              <a:t>Distler</a:t>
            </a:r>
            <a:r>
              <a:rPr lang="en-US" sz="2000" dirty="0" smtClean="0"/>
              <a:t>, </a:t>
            </a:r>
            <a:r>
              <a:rPr lang="en-US" sz="2000" dirty="0"/>
              <a:t>A</a:t>
            </a:r>
            <a:r>
              <a:rPr lang="en-US" sz="2000" dirty="0" smtClean="0"/>
              <a:t>. </a:t>
            </a:r>
            <a:r>
              <a:rPr lang="en-US" sz="2000" dirty="0" err="1" smtClean="0"/>
              <a:t>Esser</a:t>
            </a:r>
            <a:r>
              <a:rPr lang="en-US" sz="2000" dirty="0" smtClean="0"/>
              <a:t>, </a:t>
            </a:r>
            <a:r>
              <a:rPr lang="en-US" sz="2000" dirty="0"/>
              <a:t>R</a:t>
            </a:r>
            <a:r>
              <a:rPr lang="en-US" sz="2000" dirty="0" smtClean="0"/>
              <a:t>. Gilman, </a:t>
            </a:r>
            <a:r>
              <a:rPr lang="en-US" sz="2000" u="sng" dirty="0" smtClean="0"/>
              <a:t>T. Kolar</a:t>
            </a:r>
            <a:r>
              <a:rPr lang="en-US" sz="2000" dirty="0" smtClean="0"/>
              <a:t>, I. Korover, </a:t>
            </a:r>
            <a:br>
              <a:rPr lang="en-US" sz="2000" dirty="0" smtClean="0"/>
            </a:br>
            <a:r>
              <a:rPr lang="en-US" sz="2000" dirty="0" smtClean="0"/>
              <a:t>J. Lichtenstadt, I. Mardor, H. Merkel, M. </a:t>
            </a:r>
            <a:r>
              <a:rPr lang="en-US" sz="2000" dirty="0" err="1" smtClean="0"/>
              <a:t>Mihovilovic</a:t>
            </a:r>
            <a:r>
              <a:rPr lang="en-US" sz="2000" dirty="0" smtClean="0"/>
              <a:t>, </a:t>
            </a:r>
            <a:r>
              <a:rPr lang="en-US" sz="2000" dirty="0"/>
              <a:t>U</a:t>
            </a:r>
            <a:r>
              <a:rPr lang="en-US" sz="2000" dirty="0" smtClean="0"/>
              <a:t>. Müller,</a:t>
            </a:r>
            <a:br>
              <a:rPr lang="en-US" sz="2000" dirty="0" smtClean="0"/>
            </a:br>
            <a:r>
              <a:rPr lang="en-US" sz="2000" u="sng" dirty="0" smtClean="0"/>
              <a:t>M. </a:t>
            </a:r>
            <a:r>
              <a:rPr lang="en-US" sz="2000" u="sng" dirty="0" err="1" smtClean="0"/>
              <a:t>Olivenboim</a:t>
            </a:r>
            <a:r>
              <a:rPr lang="en-US" sz="2000" dirty="0" smtClean="0"/>
              <a:t>, E. Piasetzky, G. Ron, </a:t>
            </a:r>
            <a:r>
              <a:rPr lang="en-US" sz="2000" dirty="0"/>
              <a:t>B</a:t>
            </a:r>
            <a:r>
              <a:rPr lang="en-US" sz="2000" dirty="0" smtClean="0"/>
              <a:t>. S. </a:t>
            </a:r>
            <a:r>
              <a:rPr lang="en-US" sz="2000" dirty="0" err="1" smtClean="0"/>
              <a:t>Schlimme</a:t>
            </a:r>
            <a:r>
              <a:rPr lang="en-US" sz="2000" dirty="0" smtClean="0"/>
              <a:t>, M. </a:t>
            </a:r>
            <a:r>
              <a:rPr lang="en-US" sz="2000" dirty="0" err="1" smtClean="0"/>
              <a:t>Schoth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C. </a:t>
            </a:r>
            <a:r>
              <a:rPr lang="en-US" sz="2000" dirty="0" err="1" smtClean="0"/>
              <a:t>Sfienti</a:t>
            </a:r>
            <a:r>
              <a:rPr lang="en-US" sz="2000" dirty="0" smtClean="0"/>
              <a:t>, </a:t>
            </a:r>
            <a:r>
              <a:rPr lang="en-US" sz="2000" dirty="0"/>
              <a:t>S</a:t>
            </a:r>
            <a:r>
              <a:rPr lang="en-US" sz="2000" dirty="0" smtClean="0"/>
              <a:t>. </a:t>
            </a:r>
            <a:r>
              <a:rPr lang="en-US" sz="2000" dirty="0" err="1" smtClean="0"/>
              <a:t>Sirca</a:t>
            </a:r>
            <a:r>
              <a:rPr lang="en-US" sz="2000" dirty="0" smtClean="0"/>
              <a:t>, S. </a:t>
            </a:r>
            <a:r>
              <a:rPr lang="en-US" sz="2000" dirty="0" err="1" smtClean="0"/>
              <a:t>Stajner</a:t>
            </a:r>
            <a:r>
              <a:rPr lang="en-US" sz="2000" dirty="0" smtClean="0"/>
              <a:t>, </a:t>
            </a:r>
            <a:r>
              <a:rPr lang="en-US" sz="2000" dirty="0"/>
              <a:t>S</a:t>
            </a:r>
            <a:r>
              <a:rPr lang="en-US" sz="2000" dirty="0" smtClean="0"/>
              <a:t>. </a:t>
            </a:r>
            <a:r>
              <a:rPr lang="en-US" sz="2000" dirty="0" err="1" smtClean="0"/>
              <a:t>Strauch</a:t>
            </a:r>
            <a:r>
              <a:rPr lang="en-US" sz="2000" dirty="0" smtClean="0"/>
              <a:t>, </a:t>
            </a:r>
            <a:r>
              <a:rPr lang="en-US" sz="2000" dirty="0"/>
              <a:t>M</a:t>
            </a:r>
            <a:r>
              <a:rPr lang="en-US" sz="2000" dirty="0" smtClean="0"/>
              <a:t>. Thiel, </a:t>
            </a:r>
            <a:r>
              <a:rPr lang="en-US" sz="2000" dirty="0"/>
              <a:t>A</a:t>
            </a:r>
            <a:r>
              <a:rPr lang="en-US" sz="2000" dirty="0" smtClean="0"/>
              <a:t>. Weber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/>
              <a:t>Tel </a:t>
            </a:r>
            <a:r>
              <a:rPr lang="en-US" sz="1600" dirty="0"/>
              <a:t>Aviv University, </a:t>
            </a:r>
            <a:r>
              <a:rPr lang="en-US" sz="1600" dirty="0" smtClean="0"/>
              <a:t>Israel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Jozef</a:t>
            </a:r>
            <a:r>
              <a:rPr lang="en-US" sz="1600" dirty="0" smtClean="0"/>
              <a:t> </a:t>
            </a:r>
            <a:r>
              <a:rPr lang="en-US" sz="1600" dirty="0"/>
              <a:t>Stefan Institute, </a:t>
            </a:r>
            <a:r>
              <a:rPr lang="en-US" sz="1600" dirty="0" smtClean="0"/>
              <a:t>Slovenia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Johannes </a:t>
            </a:r>
            <a:r>
              <a:rPr lang="en-US" sz="1600" dirty="0"/>
              <a:t>Gutenberg-</a:t>
            </a:r>
            <a:r>
              <a:rPr lang="en-US" sz="1600" dirty="0" err="1"/>
              <a:t>Universität</a:t>
            </a:r>
            <a:r>
              <a:rPr lang="en-US" sz="1600" dirty="0"/>
              <a:t>, </a:t>
            </a:r>
            <a:r>
              <a:rPr lang="en-US" sz="1600" dirty="0" smtClean="0"/>
              <a:t>Germany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Rutgers</a:t>
            </a:r>
            <a:r>
              <a:rPr lang="en-US" sz="1600" dirty="0"/>
              <a:t>, The State University of New Jersey, </a:t>
            </a:r>
            <a:r>
              <a:rPr lang="en-US" sz="1600" dirty="0" smtClean="0"/>
              <a:t>USA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NRCN, </a:t>
            </a:r>
            <a:r>
              <a:rPr lang="en-US" sz="1600" dirty="0"/>
              <a:t>Israel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err="1" smtClean="0"/>
              <a:t>Soreq</a:t>
            </a:r>
            <a:r>
              <a:rPr lang="en-US" sz="1600" dirty="0" smtClean="0"/>
              <a:t> NRC, </a:t>
            </a:r>
            <a:r>
              <a:rPr lang="en-US" sz="1600" dirty="0"/>
              <a:t>Israel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Hebrew </a:t>
            </a:r>
            <a:r>
              <a:rPr lang="en-US" sz="1600" dirty="0"/>
              <a:t>University of </a:t>
            </a:r>
            <a:r>
              <a:rPr lang="en-US" sz="1600" dirty="0" smtClean="0"/>
              <a:t>Jerusalem, </a:t>
            </a:r>
            <a:r>
              <a:rPr lang="en-US" sz="1600" dirty="0"/>
              <a:t>Israel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University </a:t>
            </a:r>
            <a:r>
              <a:rPr lang="en-US" sz="1600" dirty="0"/>
              <a:t>of Ljubljana, </a:t>
            </a:r>
            <a:r>
              <a:rPr lang="en-US" sz="1600" dirty="0" smtClean="0"/>
              <a:t>Slovenia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University </a:t>
            </a:r>
            <a:r>
              <a:rPr lang="en-US" sz="1600" dirty="0"/>
              <a:t>of South </a:t>
            </a:r>
            <a:r>
              <a:rPr lang="en-US" sz="1600" dirty="0" smtClean="0"/>
              <a:t>Carolina, </a:t>
            </a:r>
            <a:r>
              <a:rPr lang="en-US" sz="1600" dirty="0"/>
              <a:t>USA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163" y="1047068"/>
            <a:ext cx="4379257" cy="3284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33364" y="2964080"/>
            <a:ext cx="2704561" cy="1938992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would like to thank the </a:t>
            </a:r>
            <a:r>
              <a:rPr lang="en-US" sz="2000" b="1" dirty="0"/>
              <a:t>Mainz </a:t>
            </a:r>
            <a:r>
              <a:rPr lang="en-US" sz="2000" b="1" dirty="0" err="1" smtClean="0"/>
              <a:t>Microtron</a:t>
            </a:r>
            <a:r>
              <a:rPr lang="en-US" sz="2000" b="1" dirty="0" smtClean="0"/>
              <a:t> (MAMI) </a:t>
            </a:r>
            <a:r>
              <a:rPr lang="en-US" sz="2000" b="1" dirty="0"/>
              <a:t>operators and</a:t>
            </a:r>
            <a:r>
              <a:rPr lang="en-US" sz="2000" dirty="0"/>
              <a:t> </a:t>
            </a:r>
            <a:r>
              <a:rPr lang="en-US" sz="2000" b="1" dirty="0"/>
              <a:t>technical staff </a:t>
            </a:r>
            <a:r>
              <a:rPr lang="en-US" sz="2000" dirty="0"/>
              <a:t>for the excellent operation of the </a:t>
            </a:r>
            <a:r>
              <a:rPr lang="en-US" sz="2000" dirty="0" smtClean="0"/>
              <a:t>accelerator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8946" y="5509337"/>
            <a:ext cx="4816699" cy="707886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Thanks to the </a:t>
            </a:r>
            <a:r>
              <a:rPr lang="en-US" sz="2000" dirty="0" smtClean="0"/>
              <a:t>Spin-Praha-2018 </a:t>
            </a:r>
          </a:p>
          <a:p>
            <a:pPr algn="ctr"/>
            <a:r>
              <a:rPr lang="en-US" sz="2000" dirty="0" smtClean="0"/>
              <a:t>organizing </a:t>
            </a:r>
            <a:r>
              <a:rPr lang="en-US" sz="2000" dirty="0" smtClean="0"/>
              <a:t>committee for this talk invitation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52" t="45819" r="16127" b="24495"/>
          <a:stretch/>
        </p:blipFill>
        <p:spPr>
          <a:xfrm>
            <a:off x="6503832" y="5220312"/>
            <a:ext cx="3931058" cy="12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2" y="-257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Physics Motivation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2" y="1098585"/>
            <a:ext cx="7942996" cy="56354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Are nucleon global properties (mass, radius) modified inside nuclei?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Do their EM form factors G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(Q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), G</a:t>
            </a:r>
            <a:r>
              <a:rPr lang="en-US" sz="2800" baseline="-25000" dirty="0" smtClean="0"/>
              <a:t>M</a:t>
            </a:r>
            <a:r>
              <a:rPr lang="en-US" sz="2800" dirty="0" smtClean="0"/>
              <a:t>(Q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change?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If so, how do these changes depend on: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The nucleus size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Nuclear density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/>
              <a:t>Q</a:t>
            </a:r>
            <a:r>
              <a:rPr lang="en-US" sz="2800" baseline="30000" dirty="0" smtClean="0"/>
              <a:t>2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 smtClean="0"/>
              <a:t>Can one disentangle inter-nucleon effects (FSI, nucleon-nucleon interactions) from intra-nucleon medium modifications?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591881" y="191701"/>
            <a:ext cx="2916168" cy="6477715"/>
            <a:chOff x="8720671" y="268975"/>
            <a:chExt cx="2916168" cy="647771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45770" y="3482815"/>
              <a:ext cx="2465970" cy="2183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65154" y="268975"/>
              <a:ext cx="1827203" cy="181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9141516" y="5614740"/>
              <a:ext cx="2074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Bound neutron</a:t>
              </a:r>
              <a:endParaRPr lang="en-US" sz="2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565566"/>
                </p:ext>
              </p:extLst>
            </p:nvPr>
          </p:nvGraphicFramePr>
          <p:xfrm>
            <a:off x="8720671" y="2440777"/>
            <a:ext cx="2916168" cy="748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" name="Equation" r:id="rId5" imgW="723600" imgH="228600" progId="Equation.3">
                    <p:embed/>
                  </p:oleObj>
                </mc:Choice>
                <mc:Fallback>
                  <p:oleObj name="Equation" r:id="rId5" imgW="723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0671" y="2440777"/>
                          <a:ext cx="2916168" cy="74876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4955269"/>
                </p:ext>
              </p:extLst>
            </p:nvPr>
          </p:nvGraphicFramePr>
          <p:xfrm>
            <a:off x="8978516" y="5961079"/>
            <a:ext cx="2400479" cy="785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" name="Equation" r:id="rId7" imgW="482400" imgH="228600" progId="Equation.3">
                    <p:embed/>
                  </p:oleObj>
                </mc:Choice>
                <mc:Fallback>
                  <p:oleObj name="Equation" r:id="rId7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8516" y="5961079"/>
                          <a:ext cx="2400479" cy="78561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9272577" y="1997865"/>
              <a:ext cx="1812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Free neutron</a:t>
              </a:r>
              <a:endParaRPr lang="en-US" sz="2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265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observables of choice (1)</a:t>
            </a:r>
            <a:endParaRPr lang="en-US" sz="5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09139" y="1271124"/>
            <a:ext cx="4829577" cy="2751354"/>
            <a:chOff x="7031865" y="1116577"/>
            <a:chExt cx="4829577" cy="2751354"/>
          </a:xfrm>
        </p:grpSpPr>
        <p:grpSp>
          <p:nvGrpSpPr>
            <p:cNvPr id="7" name="Group 6"/>
            <p:cNvGrpSpPr/>
            <p:nvPr/>
          </p:nvGrpSpPr>
          <p:grpSpPr>
            <a:xfrm>
              <a:off x="7031865" y="1325563"/>
              <a:ext cx="4829577" cy="2422189"/>
              <a:chOff x="7031865" y="1764405"/>
              <a:chExt cx="4146997" cy="19833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/>
              <a:srcRect l="2674" t="22072" r="9048"/>
              <a:stretch/>
            </p:blipFill>
            <p:spPr>
              <a:xfrm>
                <a:off x="7134895" y="1764405"/>
                <a:ext cx="4043967" cy="1877683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031865" y="2730321"/>
                <a:ext cx="270456" cy="213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841087" y="3397389"/>
                <a:ext cx="1727915" cy="3503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151208" y="2930615"/>
              <a:ext cx="1372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Polarized </a:t>
              </a:r>
              <a:r>
                <a:rPr lang="en-US" sz="2800" dirty="0" smtClean="0"/>
                <a:t>e</a:t>
              </a:r>
              <a:endParaRPr lang="en-US" sz="2000" baseline="300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754152" y="2974728"/>
              <a:ext cx="8281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250586" y="24382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1493" y="1116577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r>
                <a:rPr lang="en-US" sz="2800" baseline="30000" dirty="0" smtClean="0"/>
                <a:t>’</a:t>
              </a:r>
              <a:endParaRPr lang="en-US" sz="2800" baseline="30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05821" y="3344711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baseline="30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21563" y="2491713"/>
                <a:ext cx="6549375" cy="9568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 smtClean="0"/>
                  <a:t>, 1-</a:t>
                </a:r>
                <a:r>
                  <a:rPr lang="en-US" sz="2400" dirty="0" smtClean="0">
                    <a:latin typeface="Symbol" panose="05050102010706020507" pitchFamily="18" charset="2"/>
                  </a:rPr>
                  <a:t>g</a:t>
                </a:r>
                <a:r>
                  <a:rPr lang="en-US" sz="2400" dirty="0" smtClean="0"/>
                  <a:t> exchange approximation:</a:t>
                </a: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en-US" sz="2400" dirty="0"/>
              </a:p>
              <a:p>
                <a:pPr>
                  <a:lnSpc>
                    <a:spcPct val="12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3" y="2491713"/>
                <a:ext cx="6549375" cy="956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770938" y="4470656"/>
            <a:ext cx="5277012" cy="1780197"/>
            <a:chOff x="6770938" y="4470656"/>
            <a:chExt cx="5277012" cy="17801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51080" t="18733" r="2153" b="10161"/>
            <a:stretch/>
          </p:blipFill>
          <p:spPr>
            <a:xfrm>
              <a:off x="6770938" y="4470656"/>
              <a:ext cx="5277012" cy="178019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57276" y="579148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24020" y="4494977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E’</a:t>
              </a:r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4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8155" y="3346772"/>
            <a:ext cx="6076190" cy="3065136"/>
            <a:chOff x="416291" y="3533809"/>
            <a:chExt cx="6076190" cy="306513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291" y="3533809"/>
              <a:ext cx="6076190" cy="193333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9167" y="5560850"/>
              <a:ext cx="4047619" cy="103809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0779" y="1220876"/>
                <a:ext cx="8283241" cy="138518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Polarization transfer to a knocked-out </a:t>
                </a:r>
                <a:r>
                  <a:rPr lang="en-US" sz="2400" dirty="0"/>
                  <a:t>proton </a:t>
                </a:r>
                <a:r>
                  <a:rPr lang="en-US" sz="2400" dirty="0" smtClean="0"/>
                  <a:t>in QE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2400" dirty="0" smtClean="0"/>
                  <a:t>Search for deviations w.r.t.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sPre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779" y="1220876"/>
                <a:ext cx="8283241" cy="1385180"/>
              </a:xfrm>
              <a:blipFill rotWithShape="0">
                <a:blip r:embed="rId7"/>
                <a:stretch>
                  <a:fillRect l="-957" t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4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045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observables of choice (2)</a:t>
            </a:r>
            <a:endParaRPr lang="en-US" sz="5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71540"/>
          <a:stretch/>
        </p:blipFill>
        <p:spPr>
          <a:xfrm>
            <a:off x="1520265" y="1189474"/>
            <a:ext cx="3930834" cy="954120"/>
          </a:xfrm>
          <a:prstGeom prst="rect">
            <a:avLst/>
          </a:prstGeom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6655028" y="1189961"/>
            <a:ext cx="5277012" cy="1780197"/>
            <a:chOff x="6770938" y="4470656"/>
            <a:chExt cx="5277012" cy="17801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51080" t="18733" r="2153" b="10161"/>
            <a:stretch/>
          </p:blipFill>
          <p:spPr>
            <a:xfrm>
              <a:off x="6770938" y="4470656"/>
              <a:ext cx="5277012" cy="178019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57276" y="579148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24020" y="4494977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E’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88650" y="3003895"/>
                <a:ext cx="11543390" cy="380626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, then perhaps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sub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</m:oMath>
                </a14:m>
                <a:endParaRPr lang="en-US" b="1" dirty="0" smtClean="0"/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1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: nuclear-medium modified electromagnetic proton FFs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The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obtained </a:t>
                </a:r>
                <a:r>
                  <a:rPr lang="en-US" dirty="0"/>
                  <a:t>from a single measurement with </a:t>
                </a:r>
                <a:r>
                  <a:rPr lang="en-US" dirty="0" smtClean="0"/>
                  <a:t>a </a:t>
                </a:r>
                <a:r>
                  <a:rPr lang="en-US" smtClean="0"/>
                  <a:t>few % syst</a:t>
                </a:r>
                <a:r>
                  <a:rPr lang="en-US" dirty="0"/>
                  <a:t>. and </a:t>
                </a:r>
                <a:r>
                  <a:rPr lang="en-US" dirty="0" smtClean="0"/>
                  <a:t>stat</a:t>
                </a:r>
                <a:r>
                  <a:rPr lang="en-US" dirty="0"/>
                  <a:t>. </a:t>
                </a:r>
                <a:r>
                  <a:rPr lang="en-US" dirty="0" smtClean="0"/>
                  <a:t>uncertainties</a:t>
                </a:r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minimally </a:t>
                </a:r>
                <a:r>
                  <a:rPr lang="en-US" dirty="0"/>
                  <a:t>affected by radiative corrections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650" y="3003895"/>
                <a:ext cx="11543390" cy="3806261"/>
              </a:xfrm>
              <a:blipFill rotWithShape="0">
                <a:blip r:embed="rId5"/>
                <a:stretch>
                  <a:fillRect l="-951" b="-3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96785" y="2233708"/>
            <a:ext cx="446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G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: Proton Form Factors (FFs)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045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observables of choice (3)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906" y="1004553"/>
            <a:ext cx="7725483" cy="3621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05314" y="1250668"/>
                <a:ext cx="4801536" cy="32360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: Reaction Plane is rotated w.r.t. Scattering Plane</a:t>
                </a:r>
              </a:p>
              <a:p>
                <a:pPr>
                  <a:lnSpc>
                    <a:spcPct val="100000"/>
                  </a:lnSpc>
                </a:pP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sz="3200" dirty="0" smtClean="0"/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314" y="1250668"/>
                <a:ext cx="4801536" cy="3236096"/>
              </a:xfrm>
              <a:blipFill rotWithShape="0">
                <a:blip r:embed="rId3"/>
                <a:stretch>
                  <a:fillRect l="-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8"/>
              <p:cNvSpPr txBox="1">
                <a:spLocks/>
              </p:cNvSpPr>
              <p:nvPr/>
            </p:nvSpPr>
            <p:spPr>
              <a:xfrm>
                <a:off x="337134" y="4872445"/>
                <a:ext cx="11760726" cy="16899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3600" dirty="0" smtClean="0"/>
                  <a:t> is </a:t>
                </a:r>
                <a:r>
                  <a:rPr lang="en-US" sz="3600" b="1" dirty="0" smtClean="0"/>
                  <a:t>unmeasurable,</a:t>
                </a:r>
                <a:r>
                  <a:rPr lang="en-US" sz="3600" dirty="0" smtClean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 smtClean="0"/>
                  <a:t> is </a:t>
                </a:r>
                <a:r>
                  <a:rPr lang="en-US" sz="3600" b="1" dirty="0" smtClean="0"/>
                  <a:t>measurable</a:t>
                </a:r>
              </a:p>
              <a:p>
                <a:pPr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sz="3600" dirty="0" smtClean="0"/>
                  <a:t>Within </a:t>
                </a:r>
                <a:r>
                  <a:rPr lang="en-US" sz="3600" b="1" dirty="0" smtClean="0"/>
                  <a:t>PWIA</a:t>
                </a:r>
                <a:r>
                  <a:rPr lang="en-US" sz="3600" dirty="0" smtClean="0"/>
                  <a:t>, and assuming </a:t>
                </a:r>
                <a:r>
                  <a:rPr lang="en-US" sz="3600" b="1" dirty="0" smtClean="0"/>
                  <a:t>no FSI </a:t>
                </a:r>
                <a:r>
                  <a:rPr lang="en-US" sz="36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</m:oMath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1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34" y="4872445"/>
                <a:ext cx="11760726" cy="1689969"/>
              </a:xfrm>
              <a:prstGeom prst="rect">
                <a:avLst/>
              </a:prstGeom>
              <a:blipFill rotWithShape="0">
                <a:blip r:embed="rId4"/>
                <a:stretch>
                  <a:fillRect l="-1399" t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045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observables of choice (4)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337133" y="910901"/>
                <a:ext cx="11627339" cy="56830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Goal: measure gradual increase of nuclear effects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Possible by reaching for 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𝒎𝒊𝒔𝒔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More straight-forward: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versus nuclear effect on the proton: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 how deeply it is bound  how ‘off-shell’ it is  how </a:t>
                </a:r>
                <a:r>
                  <a:rPr lang="en-US" b="1" dirty="0" smtClean="0">
                    <a:sym typeface="Wingdings" panose="05000000000000000000" pitchFamily="2" charset="2"/>
                  </a:rPr>
                  <a:t>virtual</a:t>
                </a:r>
                <a:r>
                  <a:rPr lang="en-US" dirty="0" smtClean="0">
                    <a:sym typeface="Wingdings" panose="05000000000000000000" pitchFamily="2" charset="2"/>
                  </a:rPr>
                  <a:t> it is: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𝒎𝒊𝒔𝒔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𝒎𝒊𝒔𝒔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𝒎𝒊𝒔𝒔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 smtClean="0"/>
                  <a:t>Note: assume that only struck proton is off-shell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133" y="910901"/>
                <a:ext cx="11627339" cy="5683082"/>
              </a:xfrm>
              <a:blipFill rotWithShape="0">
                <a:blip r:embed="rId2"/>
                <a:stretch>
                  <a:fillRect l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0455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Polarization transfer measurements (1)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0" y="910902"/>
                <a:ext cx="6704714" cy="581187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/>
                  <a:t> were measured at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JLAB    (</a:t>
                </a:r>
                <a:r>
                  <a:rPr lang="en-US" b="1" dirty="0" smtClean="0"/>
                  <a:t>Q</a:t>
                </a:r>
                <a:r>
                  <a:rPr lang="en-US" b="1" baseline="30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b="1" dirty="0" smtClean="0"/>
                  <a:t>0.4 – 2.6 </a:t>
                </a:r>
                <a:r>
                  <a:rPr lang="en-US" dirty="0" smtClean="0"/>
                  <a:t>(GeV/c)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MAMI (</a:t>
                </a:r>
                <a:r>
                  <a:rPr lang="en-US" b="1" dirty="0"/>
                  <a:t>Q</a:t>
                </a:r>
                <a:r>
                  <a:rPr lang="en-US" b="1" baseline="30000" dirty="0"/>
                  <a:t>2</a:t>
                </a:r>
                <a:r>
                  <a:rPr lang="en-US" dirty="0"/>
                  <a:t> = </a:t>
                </a:r>
                <a:r>
                  <a:rPr lang="en-US" b="1" dirty="0" smtClean="0"/>
                  <a:t>0.18 </a:t>
                </a:r>
                <a:r>
                  <a:rPr lang="en-US" b="1" dirty="0"/>
                  <a:t>– </a:t>
                </a:r>
                <a:r>
                  <a:rPr lang="en-US" b="1" dirty="0" smtClean="0"/>
                  <a:t>0.4 </a:t>
                </a:r>
                <a:r>
                  <a:rPr lang="en-US" dirty="0"/>
                  <a:t>(</a:t>
                </a:r>
                <a:r>
                  <a:rPr lang="en-US" dirty="0" smtClean="0"/>
                  <a:t>GeV/c)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Measurements performed on: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b="1" baseline="30000" dirty="0" smtClean="0"/>
                  <a:t>2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, </a:t>
                </a:r>
                <a:r>
                  <a:rPr lang="en-US" b="1" baseline="30000" dirty="0" smtClean="0"/>
                  <a:t>4</a:t>
                </a:r>
                <a:r>
                  <a:rPr lang="en-US" b="1" dirty="0" smtClean="0"/>
                  <a:t>He</a:t>
                </a:r>
                <a:r>
                  <a:rPr lang="en-US" dirty="0" smtClean="0"/>
                  <a:t> and </a:t>
                </a:r>
                <a:r>
                  <a:rPr lang="en-US" b="1" baseline="30000" dirty="0" smtClean="0"/>
                  <a:t>12</a:t>
                </a:r>
                <a:r>
                  <a:rPr lang="en-US" b="1" dirty="0" smtClean="0"/>
                  <a:t>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At </a:t>
                </a:r>
                <a:r>
                  <a:rPr lang="en-US" b="1" dirty="0" smtClean="0"/>
                  <a:t>MAMI</a:t>
                </a:r>
                <a:r>
                  <a:rPr lang="en-US" dirty="0" smtClean="0"/>
                  <a:t>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Used 2 spectrometers in coincidence (A, C)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err="1" smtClean="0"/>
                  <a:t>E</a:t>
                </a:r>
                <a:r>
                  <a:rPr lang="en-US" baseline="-25000" dirty="0" err="1" smtClean="0"/>
                  <a:t>e</a:t>
                </a:r>
                <a:r>
                  <a:rPr lang="en-US" dirty="0" smtClean="0"/>
                  <a:t> = 600, 630 MeV (Q2 = 0.18, 0.4 </a:t>
                </a:r>
                <a:r>
                  <a:rPr lang="en-US" dirty="0"/>
                  <a:t>(</a:t>
                </a:r>
                <a:r>
                  <a:rPr lang="en-US" dirty="0" smtClean="0"/>
                  <a:t>GeV/c)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err="1" smtClean="0"/>
                  <a:t>Ie</a:t>
                </a:r>
                <a:r>
                  <a:rPr lang="en-US" dirty="0" smtClean="0"/>
                  <a:t> = 10 </a:t>
                </a:r>
                <a:r>
                  <a:rPr lang="en-US" dirty="0" smtClean="0">
                    <a:latin typeface="Symbol" panose="05050102010706020507" pitchFamily="18" charset="2"/>
                  </a:rPr>
                  <a:t>m</a:t>
                </a:r>
                <a:r>
                  <a:rPr lang="en-US" dirty="0" smtClean="0"/>
                  <a:t>A CW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Beam polarization ~ 80%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Used Focal Plane </a:t>
                </a:r>
                <a:r>
                  <a:rPr lang="en-US" dirty="0" err="1" smtClean="0"/>
                  <a:t>Polarimeter</a:t>
                </a:r>
                <a:r>
                  <a:rPr lang="en-US" dirty="0" smtClean="0"/>
                  <a:t> (FPP) in spectrometer A for polarization measurements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0902"/>
                <a:ext cx="6704714" cy="5811870"/>
              </a:xfrm>
              <a:blipFill rotWithShape="0">
                <a:blip r:embed="rId2"/>
                <a:stretch>
                  <a:fillRect l="-1636" r="-81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804139" y="991675"/>
            <a:ext cx="5250486" cy="5542857"/>
            <a:chOff x="6804139" y="991675"/>
            <a:chExt cx="5250486" cy="55428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2940"/>
            <a:stretch/>
          </p:blipFill>
          <p:spPr>
            <a:xfrm>
              <a:off x="6804139" y="991675"/>
              <a:ext cx="5250486" cy="55428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082699" y="1120461"/>
              <a:ext cx="1872500" cy="40011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MAMI A1 Setup</a:t>
              </a:r>
              <a:endParaRPr lang="en-US" sz="2000" b="1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"/>
            <a:ext cx="10515600" cy="100455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Polarization transfer measurements (2)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134" y="910902"/>
            <a:ext cx="6094119" cy="5541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Due to the spin-orbit interaction, the proton scattering off the </a:t>
            </a:r>
            <a:r>
              <a:rPr lang="en-US" baseline="30000" dirty="0" smtClean="0"/>
              <a:t>12</a:t>
            </a:r>
            <a:r>
              <a:rPr lang="en-US" dirty="0" smtClean="0"/>
              <a:t>C </a:t>
            </a:r>
            <a:r>
              <a:rPr lang="en-US" dirty="0" err="1" smtClean="0"/>
              <a:t>polarimeter</a:t>
            </a:r>
            <a:r>
              <a:rPr lang="en-US" dirty="0" smtClean="0"/>
              <a:t> has azimuthal asymmetry, related to its polarization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394" y="1004553"/>
            <a:ext cx="5163355" cy="2831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52" y="3835635"/>
            <a:ext cx="5079838" cy="29217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8510" y="2768958"/>
            <a:ext cx="6490542" cy="3988414"/>
            <a:chOff x="288510" y="2768958"/>
            <a:chExt cx="6490542" cy="39884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2250" r="428"/>
            <a:stretch/>
          </p:blipFill>
          <p:spPr>
            <a:xfrm>
              <a:off x="288510" y="2936383"/>
              <a:ext cx="6331231" cy="382098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53070" y="2768958"/>
              <a:ext cx="725982" cy="6170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8F4E-DE77-4804-ABE3-742EE2318B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1558</Words>
  <Application>Microsoft Office PowerPoint</Application>
  <PresentationFormat>Widescreen</PresentationFormat>
  <Paragraphs>281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Equation</vt:lpstr>
      <vt:lpstr>Components of Polarization-transfer to a bound proton in a deuteron measured by quasi-elastic scattering</vt:lpstr>
      <vt:lpstr>Outline</vt:lpstr>
      <vt:lpstr>Physics Motivation</vt:lpstr>
      <vt:lpstr>The observables of choice (1)</vt:lpstr>
      <vt:lpstr>The observables of choice (2)</vt:lpstr>
      <vt:lpstr>The observables of choice (3)</vt:lpstr>
      <vt:lpstr>The observables of choice (4)</vt:lpstr>
      <vt:lpstr>Polarization transfer measurements (1)</vt:lpstr>
      <vt:lpstr>Polarization transfer measurements (2)</vt:lpstr>
      <vt:lpstr>Polarization transfer data (1)</vt:lpstr>
      <vt:lpstr>Polarization transfer data (2)</vt:lpstr>
      <vt:lpstr>Polarization transfer data (3)</vt:lpstr>
      <vt:lpstr>Polarization transfer data (4)</vt:lpstr>
      <vt:lpstr>Polarization transfer data (5)</vt:lpstr>
      <vt:lpstr>Polarization transfer data (6)</vt:lpstr>
      <vt:lpstr>Physics Motivation – stock taking so far</vt:lpstr>
      <vt:lpstr>Deeper investigation of the deuteron</vt:lpstr>
      <vt:lpstr>Extraction of 2H polarization transfer components (1)</vt:lpstr>
      <vt:lpstr>Extraction of 2H polarization transfer components (2)</vt:lpstr>
      <vt:lpstr>2H polarization transfer components results (1)</vt:lpstr>
      <vt:lpstr>2H polarization transfer components results (2)</vt:lpstr>
      <vt:lpstr>2H polarization transfer components comparison</vt:lpstr>
      <vt:lpstr>2H – 4He polarization transfer components comparison</vt:lpstr>
      <vt:lpstr>Summary and conclusions (1)</vt:lpstr>
      <vt:lpstr>Summary and conclusions (2)</vt:lpstr>
      <vt:lpstr>Outlook (1)</vt:lpstr>
      <vt:lpstr>Outlook (2)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polarization transfer to a bound proton in a deuteron measured by quasi-elastic scattering</dc:title>
  <dc:creator>Israel Mardor</dc:creator>
  <cp:lastModifiedBy>Israel Mardor</cp:lastModifiedBy>
  <cp:revision>156</cp:revision>
  <dcterms:created xsi:type="dcterms:W3CDTF">2018-07-03T15:04:20Z</dcterms:created>
  <dcterms:modified xsi:type="dcterms:W3CDTF">2018-07-10T19:04:44Z</dcterms:modified>
</cp:coreProperties>
</file>