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sldIdLst>
    <p:sldId id="445" r:id="rId2"/>
    <p:sldId id="434" r:id="rId3"/>
    <p:sldId id="435" r:id="rId4"/>
    <p:sldId id="436" r:id="rId5"/>
    <p:sldId id="437" r:id="rId6"/>
    <p:sldId id="325" r:id="rId7"/>
    <p:sldId id="446" r:id="rId8"/>
    <p:sldId id="422" r:id="rId9"/>
  </p:sldIdLst>
  <p:sldSz cx="9144000" cy="6858000" type="screen4x3"/>
  <p:notesSz cx="7772400" cy="10058400"/>
  <p:defaultTextStyle>
    <a:defPPr>
      <a:defRPr lang="en-GB"/>
    </a:defPPr>
    <a:lvl1pPr algn="l" defTabSz="457200" rtl="0" eaLnBrk="0" fontAlgn="base" hangingPunct="0">
      <a:lnSpc>
        <a:spcPct val="12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457200" rtl="0" eaLnBrk="0" fontAlgn="base" hangingPunct="0">
      <a:lnSpc>
        <a:spcPct val="12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457200" rtl="0" eaLnBrk="0" fontAlgn="base" hangingPunct="0">
      <a:lnSpc>
        <a:spcPct val="12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457200" rtl="0" eaLnBrk="0" fontAlgn="base" hangingPunct="0">
      <a:lnSpc>
        <a:spcPct val="12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457200" rtl="0" eaLnBrk="0" fontAlgn="base" hangingPunct="0">
      <a:lnSpc>
        <a:spcPct val="12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71DAFF"/>
    <a:srgbClr val="DE9208"/>
    <a:srgbClr val="F6A20A"/>
    <a:srgbClr val="000099"/>
    <a:srgbClr val="E6E6EA"/>
    <a:srgbClr val="90FEFE"/>
    <a:srgbClr val="0099CC"/>
    <a:srgbClr val="DBDBE1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50" autoAdjust="0"/>
    <p:restoredTop sz="67771" autoAdjust="0"/>
  </p:normalViewPr>
  <p:slideViewPr>
    <p:cSldViewPr>
      <p:cViewPr varScale="1">
        <p:scale>
          <a:sx n="115" d="100"/>
          <a:sy n="115" d="100"/>
        </p:scale>
        <p:origin x="1314" y="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528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783388" cy="98567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30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38188"/>
            <a:ext cx="4926013" cy="3694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77863" y="4681538"/>
            <a:ext cx="5424487" cy="443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bg-BG" smtClean="0"/>
          </a:p>
        </p:txBody>
      </p:sp>
    </p:spTree>
    <p:extLst>
      <p:ext uri="{BB962C8B-B14F-4D97-AF65-F5344CB8AC3E}">
        <p14:creationId xmlns:p14="http://schemas.microsoft.com/office/powerpoint/2010/main" val="8243087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63888" y="6356350"/>
            <a:ext cx="1512168" cy="3846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0000FF"/>
                </a:solidFill>
              </a:defRPr>
            </a:lvl1pPr>
          </a:lstStyle>
          <a:p>
            <a:pPr algn="l"/>
            <a:r>
              <a:rPr lang="en-US" dirty="0" smtClean="0"/>
              <a:t>SPIN-Praha-2018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947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63888" y="6356350"/>
            <a:ext cx="1512168" cy="3846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0000FF"/>
                </a:solidFill>
              </a:defRPr>
            </a:lvl1pPr>
          </a:lstStyle>
          <a:p>
            <a:pPr algn="l"/>
            <a:r>
              <a:rPr lang="en-US" dirty="0" smtClean="0"/>
              <a:t>SPIN-Praha-2018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786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892969" y="2268141"/>
            <a:ext cx="7358063" cy="2321719"/>
          </a:xfrm>
          <a:prstGeom prst="rect">
            <a:avLst/>
          </a:prstGeom>
          <a:solidFill>
            <a:srgbClr val="DE9208">
              <a:alpha val="86000"/>
            </a:srgbClr>
          </a:solidFill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63888" y="6356350"/>
            <a:ext cx="1512168" cy="3846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0000FF"/>
                </a:solidFill>
              </a:defRPr>
            </a:lvl1pPr>
          </a:lstStyle>
          <a:p>
            <a:pPr algn="l"/>
            <a:r>
              <a:rPr lang="en-US" dirty="0" smtClean="0"/>
              <a:t>SPIN-Praha-2018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51609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331640" y="525527"/>
            <a:ext cx="5979865" cy="556434"/>
          </a:xfrm>
          <a:prstGeom prst="rect">
            <a:avLst/>
          </a:prstGeom>
          <a:solidFill>
            <a:srgbClr val="FF9933">
              <a:alpha val="86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bg-BG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268413"/>
            <a:ext cx="8135938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bg-BG" dirty="0" smtClean="0"/>
              <a:t>Click to edit the outline text format</a:t>
            </a:r>
          </a:p>
          <a:p>
            <a:pPr lvl="1"/>
            <a:r>
              <a:rPr lang="en-GB" altLang="bg-BG" dirty="0" smtClean="0"/>
              <a:t>Second Outline Level</a:t>
            </a:r>
          </a:p>
          <a:p>
            <a:pPr lvl="2"/>
            <a:r>
              <a:rPr lang="en-GB" altLang="bg-BG" dirty="0" smtClean="0"/>
              <a:t>Third Outline Level</a:t>
            </a:r>
          </a:p>
          <a:p>
            <a:pPr lvl="3"/>
            <a:r>
              <a:rPr lang="en-GB" altLang="bg-BG" dirty="0" smtClean="0"/>
              <a:t>Fourth Outline Level</a:t>
            </a:r>
          </a:p>
          <a:p>
            <a:pPr lvl="4"/>
            <a:r>
              <a:rPr lang="en-GB" altLang="bg-BG" dirty="0" smtClean="0"/>
              <a:t>Fifth Outline Level</a:t>
            </a:r>
          </a:p>
          <a:p>
            <a:pPr lvl="4"/>
            <a:r>
              <a:rPr lang="en-GB" altLang="bg-BG" dirty="0" smtClean="0"/>
              <a:t>Sixth Outline Level</a:t>
            </a:r>
          </a:p>
          <a:p>
            <a:pPr lvl="4"/>
            <a:r>
              <a:rPr lang="en-GB" altLang="bg-BG" dirty="0" smtClean="0"/>
              <a:t>Seventh Outline Level</a:t>
            </a:r>
          </a:p>
          <a:p>
            <a:pPr lvl="4"/>
            <a:r>
              <a:rPr lang="en-GB" altLang="bg-BG" dirty="0" smtClean="0"/>
              <a:t>Eighth Outline Level</a:t>
            </a:r>
          </a:p>
          <a:p>
            <a:pPr lvl="4"/>
            <a:r>
              <a:rPr lang="en-GB" altLang="bg-BG" dirty="0" smtClean="0"/>
              <a:t>Ninth Outline Level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8862584" y="6538554"/>
            <a:ext cx="208391" cy="265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5pPr>
            <a:lvl6pPr defTabSz="457200" eaLnBrk="0" fontAlgn="base" hangingPunct="0">
              <a:lnSpc>
                <a:spcPct val="1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6pPr>
            <a:lvl7pPr defTabSz="457200" eaLnBrk="0" fontAlgn="base" hangingPunct="0">
              <a:lnSpc>
                <a:spcPct val="1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7pPr>
            <a:lvl8pPr defTabSz="457200" eaLnBrk="0" fontAlgn="base" hangingPunct="0">
              <a:lnSpc>
                <a:spcPct val="1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8pPr>
            <a:lvl9pPr defTabSz="457200" eaLnBrk="0" fontAlgn="base" hangingPunct="0">
              <a:lnSpc>
                <a:spcPct val="1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/>
            <a:fld id="{F9538833-B3B2-4080-8E0B-591D3DF44420}" type="slidenum">
              <a:rPr lang="en-GB" altLang="bg-BG" sz="1400" u="none">
                <a:solidFill>
                  <a:schemeClr val="accent2"/>
                </a:solidFill>
              </a:rPr>
              <a:pPr algn="r"/>
              <a:t>‹#›</a:t>
            </a:fld>
            <a:endParaRPr lang="en-GB" altLang="bg-BG" sz="1400" u="none">
              <a:solidFill>
                <a:schemeClr val="accent2"/>
              </a:solidFill>
            </a:endParaRPr>
          </a:p>
        </p:txBody>
      </p:sp>
      <p:pic>
        <p:nvPicPr>
          <p:cNvPr id="7" name="Рисунок 4" descr="LHEP-emblema-trans.gif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38100" y="44624"/>
            <a:ext cx="1283111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 userDrawn="1"/>
        </p:nvSpPr>
        <p:spPr>
          <a:xfrm>
            <a:off x="8590" y="6538554"/>
            <a:ext cx="1080120" cy="319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00FF"/>
                </a:solidFill>
              </a:rPr>
              <a:t>12 July 2018</a:t>
            </a:r>
            <a:endParaRPr lang="en-US" sz="1200" dirty="0">
              <a:solidFill>
                <a:srgbClr val="0000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9534" y="85232"/>
            <a:ext cx="1694466" cy="881915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63888" y="6356350"/>
            <a:ext cx="1512168" cy="3846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0000FF"/>
                </a:solidFill>
              </a:defRPr>
            </a:lvl1pPr>
          </a:lstStyle>
          <a:p>
            <a:pPr algn="l"/>
            <a:r>
              <a:rPr lang="en-US" dirty="0" smtClean="0"/>
              <a:t>SPIN-Praha-2018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  <p:sldLayoutId id="2147483670" r:id="rId3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defTabSz="457200" rtl="0" eaLnBrk="0" fontAlgn="base" hangingPunct="0">
        <a:lnSpc>
          <a:spcPct val="113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Comic Sans MS" pitchFamily="66" charset="0"/>
        <a:defRPr sz="3200">
          <a:solidFill>
            <a:srgbClr val="002060"/>
          </a:solidFill>
          <a:latin typeface="+mj-lt"/>
          <a:ea typeface="+mj-ea"/>
          <a:cs typeface="+mj-cs"/>
        </a:defRPr>
      </a:lvl1pPr>
      <a:lvl2pPr marL="431800" indent="-215900" algn="ctr" defTabSz="457200" rtl="0" eaLnBrk="0" fontAlgn="base" hangingPunct="0">
        <a:lnSpc>
          <a:spcPct val="11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3333CC"/>
          </a:solidFill>
          <a:latin typeface="Comic Sans MS" pitchFamily="66" charset="0"/>
          <a:ea typeface="Arial Unicode MS" pitchFamily="34" charset="-128"/>
          <a:cs typeface="Arial Unicode MS" pitchFamily="34" charset="-128"/>
        </a:defRPr>
      </a:lvl2pPr>
      <a:lvl3pPr marL="647700" indent="-215900" algn="ctr" defTabSz="457200" rtl="0" eaLnBrk="0" fontAlgn="base" hangingPunct="0">
        <a:lnSpc>
          <a:spcPct val="11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3333CC"/>
          </a:solidFill>
          <a:latin typeface="Comic Sans MS" pitchFamily="66" charset="0"/>
          <a:ea typeface="Arial Unicode MS" pitchFamily="34" charset="-128"/>
          <a:cs typeface="Arial Unicode MS" pitchFamily="34" charset="-128"/>
        </a:defRPr>
      </a:lvl3pPr>
      <a:lvl4pPr marL="863600" indent="-215900" algn="ctr" defTabSz="457200" rtl="0" eaLnBrk="0" fontAlgn="base" hangingPunct="0">
        <a:lnSpc>
          <a:spcPct val="11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3333CC"/>
          </a:solidFill>
          <a:latin typeface="Comic Sans MS" pitchFamily="66" charset="0"/>
          <a:ea typeface="Arial Unicode MS" pitchFamily="34" charset="-128"/>
          <a:cs typeface="Arial Unicode MS" pitchFamily="34" charset="-128"/>
        </a:defRPr>
      </a:lvl4pPr>
      <a:lvl5pPr marL="1079500" indent="-215900" algn="ctr" defTabSz="457200" rtl="0" eaLnBrk="0" fontAlgn="base" hangingPunct="0">
        <a:lnSpc>
          <a:spcPct val="11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3333CC"/>
          </a:solidFill>
          <a:latin typeface="Comic Sans MS" pitchFamily="66" charset="0"/>
          <a:ea typeface="Arial Unicode MS" pitchFamily="34" charset="-128"/>
          <a:cs typeface="Arial Unicode MS" pitchFamily="34" charset="-128"/>
        </a:defRPr>
      </a:lvl5pPr>
      <a:lvl6pPr marL="1536700" indent="-215900" algn="ctr" defTabSz="457200" rtl="0" eaLnBrk="0" fontAlgn="base" hangingPunct="0">
        <a:lnSpc>
          <a:spcPct val="11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3333CC"/>
          </a:solidFill>
          <a:latin typeface="Comic Sans MS" pitchFamily="66" charset="0"/>
          <a:ea typeface="Arial Unicode MS" pitchFamily="34" charset="-128"/>
          <a:cs typeface="Arial Unicode MS" pitchFamily="34" charset="-128"/>
        </a:defRPr>
      </a:lvl6pPr>
      <a:lvl7pPr marL="1993900" indent="-215900" algn="ctr" defTabSz="457200" rtl="0" eaLnBrk="0" fontAlgn="base" hangingPunct="0">
        <a:lnSpc>
          <a:spcPct val="11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3333CC"/>
          </a:solidFill>
          <a:latin typeface="Comic Sans MS" pitchFamily="66" charset="0"/>
          <a:ea typeface="Arial Unicode MS" pitchFamily="34" charset="-128"/>
          <a:cs typeface="Arial Unicode MS" pitchFamily="34" charset="-128"/>
        </a:defRPr>
      </a:lvl7pPr>
      <a:lvl8pPr marL="2451100" indent="-215900" algn="ctr" defTabSz="457200" rtl="0" eaLnBrk="0" fontAlgn="base" hangingPunct="0">
        <a:lnSpc>
          <a:spcPct val="11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3333CC"/>
          </a:solidFill>
          <a:latin typeface="Comic Sans MS" pitchFamily="66" charset="0"/>
          <a:ea typeface="Arial Unicode MS" pitchFamily="34" charset="-128"/>
          <a:cs typeface="Arial Unicode MS" pitchFamily="34" charset="-128"/>
        </a:defRPr>
      </a:lvl8pPr>
      <a:lvl9pPr marL="2908300" indent="-215900" algn="ctr" defTabSz="457200" rtl="0" eaLnBrk="0" fontAlgn="base" hangingPunct="0">
        <a:lnSpc>
          <a:spcPct val="11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3333CC"/>
          </a:solidFill>
          <a:latin typeface="Comic Sans MS" pitchFamily="66" charset="0"/>
          <a:ea typeface="Arial Unicode MS" pitchFamily="34" charset="-128"/>
          <a:cs typeface="Arial Unicode MS" pitchFamily="34" charset="-128"/>
        </a:defRPr>
      </a:lvl9pPr>
    </p:titleStyle>
    <p:bodyStyle>
      <a:lvl1pPr marL="341313" indent="-341313" algn="l" defTabSz="457200" rtl="0" eaLnBrk="0" fontAlgn="base" hangingPunct="0">
        <a:lnSpc>
          <a:spcPct val="105000"/>
        </a:lnSpc>
        <a:spcBef>
          <a:spcPts val="800"/>
        </a:spcBef>
        <a:spcAft>
          <a:spcPct val="0"/>
        </a:spcAft>
        <a:buClr>
          <a:srgbClr val="3333CC"/>
        </a:buClr>
        <a:buSzPct val="100000"/>
        <a:buFont typeface="Helvetica" pitchFamily="34" charset="0"/>
        <a:buChar char="•"/>
        <a:defRPr sz="2200">
          <a:solidFill>
            <a:srgbClr val="000000"/>
          </a:solidFill>
          <a:latin typeface="+mj-lt"/>
          <a:ea typeface="+mn-ea"/>
          <a:cs typeface="+mn-cs"/>
        </a:defRPr>
      </a:lvl1pPr>
      <a:lvl2pPr marL="741363" indent="-284163" algn="l" defTabSz="457200" rtl="0" eaLnBrk="0" fontAlgn="base" hangingPunct="0">
        <a:lnSpc>
          <a:spcPct val="105000"/>
        </a:lnSpc>
        <a:spcBef>
          <a:spcPts val="700"/>
        </a:spcBef>
        <a:spcAft>
          <a:spcPct val="0"/>
        </a:spcAft>
        <a:buClr>
          <a:srgbClr val="3333CC"/>
        </a:buClr>
        <a:buSzPct val="100000"/>
        <a:buFont typeface="Helvetica" pitchFamily="34" charset="0"/>
        <a:buChar char="–"/>
        <a:defRPr sz="2000">
          <a:solidFill>
            <a:srgbClr val="000000"/>
          </a:solidFill>
          <a:latin typeface="+mj-lt"/>
        </a:defRPr>
      </a:lvl2pPr>
      <a:lvl3pPr marL="1143000" indent="-228600" algn="l" defTabSz="457200" rtl="0" eaLnBrk="0" fontAlgn="base" hangingPunct="0">
        <a:lnSpc>
          <a:spcPct val="105000"/>
        </a:lnSpc>
        <a:spcBef>
          <a:spcPts val="600"/>
        </a:spcBef>
        <a:spcAft>
          <a:spcPct val="0"/>
        </a:spcAft>
        <a:buClr>
          <a:srgbClr val="3333CC"/>
        </a:buClr>
        <a:buSzPct val="100000"/>
        <a:buFont typeface="Helvetica" pitchFamily="34" charset="0"/>
        <a:buChar char="•"/>
        <a:defRPr sz="2000">
          <a:solidFill>
            <a:srgbClr val="000000"/>
          </a:solidFill>
          <a:latin typeface="+mj-lt"/>
        </a:defRPr>
      </a:lvl3pPr>
      <a:lvl4pPr marL="1600200" indent="-228600" algn="l" defTabSz="457200" rtl="0" eaLnBrk="0" fontAlgn="base" hangingPunct="0">
        <a:lnSpc>
          <a:spcPct val="105000"/>
        </a:lnSpc>
        <a:spcBef>
          <a:spcPts val="500"/>
        </a:spcBef>
        <a:spcAft>
          <a:spcPct val="0"/>
        </a:spcAft>
        <a:buClr>
          <a:srgbClr val="3333CC"/>
        </a:buClr>
        <a:buSzPct val="100000"/>
        <a:buFont typeface="Helvetica" pitchFamily="34" charset="0"/>
        <a:buChar char="–"/>
        <a:defRPr sz="2000">
          <a:solidFill>
            <a:srgbClr val="000000"/>
          </a:solidFill>
          <a:latin typeface="+mj-lt"/>
        </a:defRPr>
      </a:lvl4pPr>
      <a:lvl5pPr marL="2057400" indent="-228600" algn="l" defTabSz="457200" rtl="0" eaLnBrk="0" fontAlgn="base" hangingPunct="0">
        <a:lnSpc>
          <a:spcPct val="105000"/>
        </a:lnSpc>
        <a:spcBef>
          <a:spcPts val="500"/>
        </a:spcBef>
        <a:spcAft>
          <a:spcPct val="0"/>
        </a:spcAft>
        <a:buClr>
          <a:srgbClr val="3333CC"/>
        </a:buClr>
        <a:buSzPct val="100000"/>
        <a:buFont typeface="Helvetica" pitchFamily="34" charset="0"/>
        <a:buChar char="»"/>
        <a:defRPr sz="2000">
          <a:solidFill>
            <a:srgbClr val="000000"/>
          </a:solidFill>
          <a:latin typeface="+mj-lt"/>
        </a:defRPr>
      </a:lvl5pPr>
      <a:lvl6pPr marL="2514600" indent="-228600" algn="l" defTabSz="457200" rtl="0" eaLnBrk="0" fontAlgn="base" hangingPunct="0">
        <a:lnSpc>
          <a:spcPct val="105000"/>
        </a:lnSpc>
        <a:spcBef>
          <a:spcPts val="500"/>
        </a:spcBef>
        <a:spcAft>
          <a:spcPct val="0"/>
        </a:spcAft>
        <a:buClr>
          <a:srgbClr val="3333CC"/>
        </a:buClr>
        <a:buSzPct val="100000"/>
        <a:buFont typeface="Helvetica" pitchFamily="34" charset="0"/>
        <a:buChar char="»"/>
        <a:defRPr sz="2000">
          <a:solidFill>
            <a:srgbClr val="000000"/>
          </a:solidFill>
          <a:latin typeface="+mn-lt"/>
        </a:defRPr>
      </a:lvl6pPr>
      <a:lvl7pPr marL="2971800" indent="-228600" algn="l" defTabSz="457200" rtl="0" eaLnBrk="0" fontAlgn="base" hangingPunct="0">
        <a:lnSpc>
          <a:spcPct val="105000"/>
        </a:lnSpc>
        <a:spcBef>
          <a:spcPts val="500"/>
        </a:spcBef>
        <a:spcAft>
          <a:spcPct val="0"/>
        </a:spcAft>
        <a:buClr>
          <a:srgbClr val="3333CC"/>
        </a:buClr>
        <a:buSzPct val="100000"/>
        <a:buFont typeface="Helvetica" pitchFamily="34" charset="0"/>
        <a:buChar char="»"/>
        <a:defRPr sz="2000">
          <a:solidFill>
            <a:srgbClr val="000000"/>
          </a:solidFill>
          <a:latin typeface="+mn-lt"/>
        </a:defRPr>
      </a:lvl7pPr>
      <a:lvl8pPr marL="3429000" indent="-228600" algn="l" defTabSz="457200" rtl="0" eaLnBrk="0" fontAlgn="base" hangingPunct="0">
        <a:lnSpc>
          <a:spcPct val="105000"/>
        </a:lnSpc>
        <a:spcBef>
          <a:spcPts val="500"/>
        </a:spcBef>
        <a:spcAft>
          <a:spcPct val="0"/>
        </a:spcAft>
        <a:buClr>
          <a:srgbClr val="3333CC"/>
        </a:buClr>
        <a:buSzPct val="100000"/>
        <a:buFont typeface="Helvetica" pitchFamily="34" charset="0"/>
        <a:buChar char="»"/>
        <a:defRPr sz="2000">
          <a:solidFill>
            <a:srgbClr val="000000"/>
          </a:solidFill>
          <a:latin typeface="+mn-lt"/>
        </a:defRPr>
      </a:lvl8pPr>
      <a:lvl9pPr marL="3886200" indent="-228600" algn="l" defTabSz="457200" rtl="0" eaLnBrk="0" fontAlgn="base" hangingPunct="0">
        <a:lnSpc>
          <a:spcPct val="105000"/>
        </a:lnSpc>
        <a:spcBef>
          <a:spcPts val="500"/>
        </a:spcBef>
        <a:spcAft>
          <a:spcPct val="0"/>
        </a:spcAft>
        <a:buClr>
          <a:srgbClr val="3333CC"/>
        </a:buClr>
        <a:buSzPct val="100000"/>
        <a:buFont typeface="Helvetica" pitchFamily="34" charset="0"/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2636912"/>
            <a:ext cx="5839271" cy="1224136"/>
          </a:xfrm>
        </p:spPr>
        <p:txBody>
          <a:bodyPr/>
          <a:lstStyle/>
          <a:p>
            <a:r>
              <a:rPr lang="en-US" dirty="0" smtClean="0"/>
              <a:t>SPD Collaboration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63888" y="6428729"/>
            <a:ext cx="1512168" cy="3846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0000FF"/>
                </a:solidFill>
              </a:defRPr>
            </a:lvl1pPr>
          </a:lstStyle>
          <a:p>
            <a:pPr algn="l"/>
            <a:r>
              <a:rPr lang="en-US" dirty="0" smtClean="0"/>
              <a:t>SPIN-Praha-2018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62995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131909"/>
            <a:ext cx="5218217" cy="1112869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en-US" dirty="0" smtClean="0"/>
              <a:t>Working groups have been </a:t>
            </a:r>
            <a:br>
              <a:rPr lang="en-US" dirty="0" smtClean="0"/>
            </a:br>
            <a:r>
              <a:rPr lang="en-US" dirty="0" smtClean="0"/>
              <a:t>set up: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0894" y="1408177"/>
            <a:ext cx="7886700" cy="5270464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 smtClean="0"/>
              <a:t>Interim Steering Committee (13 members)</a:t>
            </a:r>
          </a:p>
          <a:p>
            <a:pPr>
              <a:defRPr/>
            </a:pPr>
            <a:r>
              <a:rPr lang="en-US" dirty="0" smtClean="0"/>
              <a:t>Physics program</a:t>
            </a:r>
            <a:endParaRPr lang="ru-RU" dirty="0" smtClean="0"/>
          </a:p>
          <a:p>
            <a:pPr lvl="1">
              <a:defRPr/>
            </a:pPr>
            <a:r>
              <a:rPr lang="en-US" dirty="0" smtClean="0"/>
              <a:t>Theory </a:t>
            </a:r>
            <a:r>
              <a:rPr lang="ru-RU" dirty="0" smtClean="0"/>
              <a:t>(</a:t>
            </a:r>
            <a:r>
              <a:rPr lang="en-US" dirty="0" smtClean="0"/>
              <a:t>OV </a:t>
            </a:r>
            <a:r>
              <a:rPr lang="en-US" dirty="0" err="1"/>
              <a:t>T</a:t>
            </a:r>
            <a:r>
              <a:rPr lang="en-US" dirty="0" err="1" smtClean="0"/>
              <a:t>eryaev</a:t>
            </a:r>
            <a:r>
              <a:rPr lang="en-US" dirty="0" smtClean="0"/>
              <a:t>)</a:t>
            </a:r>
            <a:endParaRPr lang="ru-RU" dirty="0" smtClean="0"/>
          </a:p>
          <a:p>
            <a:pPr lvl="1">
              <a:defRPr/>
            </a:pPr>
            <a:r>
              <a:rPr lang="en-US" dirty="0" smtClean="0"/>
              <a:t>Simulations (AP </a:t>
            </a:r>
            <a:r>
              <a:rPr lang="en-US" dirty="0" err="1" smtClean="0"/>
              <a:t>Nagaytsev</a:t>
            </a:r>
            <a:r>
              <a:rPr lang="en-US" dirty="0" smtClean="0"/>
              <a:t>, AV </a:t>
            </a:r>
            <a:r>
              <a:rPr lang="en-US" dirty="0" err="1" smtClean="0"/>
              <a:t>Guskov</a:t>
            </a:r>
            <a:r>
              <a:rPr lang="en-US" dirty="0" smtClean="0"/>
              <a:t>)</a:t>
            </a:r>
            <a:endParaRPr lang="ru-RU" dirty="0" smtClean="0"/>
          </a:p>
          <a:p>
            <a:pPr>
              <a:defRPr/>
            </a:pPr>
            <a:r>
              <a:rPr lang="ru-RU" dirty="0" smtClean="0"/>
              <a:t> </a:t>
            </a:r>
            <a:r>
              <a:rPr lang="en-US" dirty="0" smtClean="0"/>
              <a:t>Detector</a:t>
            </a:r>
            <a:endParaRPr lang="ru-RU" dirty="0" smtClean="0"/>
          </a:p>
          <a:p>
            <a:pPr lvl="1">
              <a:defRPr/>
            </a:pPr>
            <a:r>
              <a:rPr lang="en-US" dirty="0" smtClean="0"/>
              <a:t>Overall design </a:t>
            </a:r>
            <a:r>
              <a:rPr lang="ru-RU" dirty="0" smtClean="0"/>
              <a:t>(</a:t>
            </a:r>
            <a:r>
              <a:rPr lang="en-US" dirty="0" smtClean="0"/>
              <a:t>VA </a:t>
            </a:r>
            <a:r>
              <a:rPr lang="en-US" dirty="0" err="1" smtClean="0"/>
              <a:t>Anosov</a:t>
            </a:r>
            <a:r>
              <a:rPr lang="en-US" dirty="0" smtClean="0"/>
              <a:t>, IV </a:t>
            </a:r>
            <a:r>
              <a:rPr lang="en-US" dirty="0" err="1" smtClean="0"/>
              <a:t>Moshkovsky</a:t>
            </a:r>
            <a:r>
              <a:rPr lang="ru-RU" dirty="0" smtClean="0"/>
              <a:t>) </a:t>
            </a:r>
          </a:p>
          <a:p>
            <a:pPr lvl="1">
              <a:defRPr/>
            </a:pPr>
            <a:r>
              <a:rPr lang="en-US" dirty="0" smtClean="0"/>
              <a:t>Magnet (AD </a:t>
            </a:r>
            <a:r>
              <a:rPr lang="en-US" dirty="0" err="1" smtClean="0"/>
              <a:t>Kovalenko</a:t>
            </a:r>
            <a:r>
              <a:rPr lang="en-US" dirty="0" smtClean="0"/>
              <a:t>)</a:t>
            </a:r>
            <a:endParaRPr lang="ru-RU" dirty="0"/>
          </a:p>
          <a:p>
            <a:pPr lvl="1">
              <a:defRPr/>
            </a:pPr>
            <a:r>
              <a:rPr lang="en-US" dirty="0" smtClean="0"/>
              <a:t>Vertex detector (NI </a:t>
            </a:r>
            <a:r>
              <a:rPr lang="en-US" dirty="0" err="1" smtClean="0"/>
              <a:t>Zamjatin</a:t>
            </a:r>
            <a:r>
              <a:rPr lang="en-US" dirty="0" smtClean="0"/>
              <a:t>)</a:t>
            </a:r>
            <a:endParaRPr lang="ru-RU" dirty="0"/>
          </a:p>
          <a:p>
            <a:pPr lvl="1">
              <a:defRPr/>
            </a:pPr>
            <a:r>
              <a:rPr lang="en-US" dirty="0" smtClean="0"/>
              <a:t>Tracking (TL </a:t>
            </a:r>
            <a:r>
              <a:rPr lang="en-US" dirty="0" err="1" smtClean="0"/>
              <a:t>Enik</a:t>
            </a:r>
            <a:r>
              <a:rPr lang="en-US" dirty="0" smtClean="0"/>
              <a:t>)</a:t>
            </a:r>
          </a:p>
          <a:p>
            <a:pPr lvl="1">
              <a:defRPr/>
            </a:pPr>
            <a:r>
              <a:rPr lang="en-US" dirty="0" smtClean="0"/>
              <a:t>FEE – Turin ?</a:t>
            </a:r>
            <a:endParaRPr lang="ru-RU" dirty="0"/>
          </a:p>
          <a:p>
            <a:pPr lvl="1">
              <a:defRPr/>
            </a:pPr>
            <a:r>
              <a:rPr lang="en-US" dirty="0" smtClean="0"/>
              <a:t>Trigger &amp; </a:t>
            </a:r>
            <a:r>
              <a:rPr lang="ru-RU" dirty="0" smtClean="0"/>
              <a:t>DAQ </a:t>
            </a:r>
            <a:r>
              <a:rPr lang="en-US" dirty="0" smtClean="0"/>
              <a:t> (AV </a:t>
            </a:r>
            <a:r>
              <a:rPr lang="en-US" dirty="0" err="1" smtClean="0"/>
              <a:t>Koulikov</a:t>
            </a:r>
            <a:r>
              <a:rPr lang="en-US" dirty="0" smtClean="0"/>
              <a:t>) </a:t>
            </a:r>
            <a:endParaRPr lang="ru-RU" dirty="0"/>
          </a:p>
          <a:p>
            <a:pPr lvl="1">
              <a:defRPr/>
            </a:pPr>
            <a:r>
              <a:rPr lang="ru-RU" dirty="0"/>
              <a:t>TOF-RPC  </a:t>
            </a:r>
            <a:r>
              <a:rPr lang="en-US" dirty="0" smtClean="0"/>
              <a:t>- IHEP </a:t>
            </a:r>
            <a:r>
              <a:rPr lang="en-US" dirty="0" err="1" smtClean="0"/>
              <a:t>Protvino</a:t>
            </a:r>
            <a:r>
              <a:rPr lang="en-US" dirty="0" smtClean="0"/>
              <a:t> ?</a:t>
            </a:r>
            <a:endParaRPr lang="ru-RU" dirty="0"/>
          </a:p>
          <a:p>
            <a:pPr lvl="1">
              <a:defRPr/>
            </a:pPr>
            <a:r>
              <a:rPr lang="en-US" dirty="0" smtClean="0"/>
              <a:t>ECAL</a:t>
            </a:r>
            <a:r>
              <a:rPr lang="ru-RU" dirty="0" smtClean="0"/>
              <a:t>  </a:t>
            </a:r>
            <a:r>
              <a:rPr lang="ru-RU" dirty="0"/>
              <a:t>-  </a:t>
            </a:r>
            <a:r>
              <a:rPr lang="en-US" dirty="0" smtClean="0"/>
              <a:t>OP </a:t>
            </a:r>
            <a:r>
              <a:rPr lang="en-US" dirty="0" err="1" smtClean="0"/>
              <a:t>Gavrishchuk</a:t>
            </a:r>
            <a:endParaRPr lang="ru-RU" dirty="0"/>
          </a:p>
          <a:p>
            <a:pPr lvl="1">
              <a:defRPr/>
            </a:pPr>
            <a:r>
              <a:rPr lang="en-US" dirty="0" smtClean="0"/>
              <a:t>Muon range system (GD Alekseev)</a:t>
            </a:r>
          </a:p>
          <a:p>
            <a:pPr lvl="1">
              <a:defRPr/>
            </a:pPr>
            <a:r>
              <a:rPr lang="en-US" dirty="0"/>
              <a:t>Local polarimetry (VP </a:t>
            </a:r>
            <a:r>
              <a:rPr lang="en-US" dirty="0" err="1"/>
              <a:t>Ladygin</a:t>
            </a:r>
            <a:r>
              <a:rPr lang="en-US" dirty="0"/>
              <a:t>)</a:t>
            </a:r>
            <a:endParaRPr lang="ru-RU" dirty="0"/>
          </a:p>
          <a:p>
            <a:pPr>
              <a:defRPr/>
            </a:pPr>
            <a:r>
              <a:rPr lang="en-US" dirty="0" smtClean="0"/>
              <a:t>Software (</a:t>
            </a:r>
            <a:r>
              <a:rPr lang="ru-RU" dirty="0" smtClean="0"/>
              <a:t> </a:t>
            </a:r>
            <a:r>
              <a:rPr lang="en-US" dirty="0" smtClean="0"/>
              <a:t>OV </a:t>
            </a:r>
            <a:r>
              <a:rPr lang="en-US" dirty="0" err="1" smtClean="0"/>
              <a:t>Rogachevskiy</a:t>
            </a:r>
            <a:r>
              <a:rPr lang="en-US" dirty="0" smtClean="0"/>
              <a:t>, A </a:t>
            </a:r>
            <a:r>
              <a:rPr lang="en-US" dirty="0" err="1" smtClean="0"/>
              <a:t>Tkachenko</a:t>
            </a:r>
            <a:r>
              <a:rPr lang="en-US" dirty="0" smtClean="0"/>
              <a:t>)</a:t>
            </a:r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5896" y="6452993"/>
            <a:ext cx="1512168" cy="3846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0000FF"/>
                </a:solidFill>
              </a:defRPr>
            </a:lvl1pPr>
          </a:lstStyle>
          <a:p>
            <a:pPr algn="l"/>
            <a:r>
              <a:rPr lang="en-US" dirty="0" smtClean="0"/>
              <a:t>SPIN-Praha-2018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50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35650"/>
            <a:ext cx="5832648" cy="834716"/>
          </a:xfrm>
          <a:solidFill>
            <a:srgbClr val="FFC000">
              <a:alpha val="86000"/>
            </a:srgbClr>
          </a:solidFill>
        </p:spPr>
        <p:txBody>
          <a:bodyPr/>
          <a:lstStyle/>
          <a:p>
            <a:r>
              <a:rPr lang="en-US" sz="2400" dirty="0" smtClean="0"/>
              <a:t>Institutes to be invited for negotiations to form the SPD collaboration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373" y="980728"/>
            <a:ext cx="8568952" cy="5688632"/>
          </a:xfrm>
        </p:spPr>
        <p:txBody>
          <a:bodyPr>
            <a:normAutofit fontScale="77500" lnSpcReduction="20000"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FF0000"/>
                </a:solidFill>
                <a:effectLst/>
              </a:rPr>
              <a:t>JINR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effectLst>
                  <a:glow rad="228600">
                    <a:srgbClr val="00B0F0">
                      <a:alpha val="40000"/>
                    </a:srgbClr>
                  </a:glow>
                </a:effectLst>
              </a:rPr>
              <a:t>INFN </a:t>
            </a:r>
            <a:r>
              <a:rPr lang="en-US" sz="2400" dirty="0">
                <a:effectLst>
                  <a:glow rad="228600">
                    <a:srgbClr val="00B0F0">
                      <a:alpha val="40000"/>
                    </a:srgbClr>
                  </a:glow>
                </a:effectLst>
              </a:rPr>
              <a:t>section of Turin and University of </a:t>
            </a:r>
            <a:r>
              <a:rPr lang="en-US" sz="2400" dirty="0" smtClean="0">
                <a:effectLst>
                  <a:glow rad="228600">
                    <a:srgbClr val="00B0F0">
                      <a:alpha val="40000"/>
                    </a:srgbClr>
                  </a:glow>
                </a:effectLst>
              </a:rPr>
              <a:t>Turin;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effectLst>
                  <a:glow rad="101600">
                    <a:srgbClr val="00B0F0">
                      <a:alpha val="60000"/>
                    </a:srgbClr>
                  </a:glow>
                </a:effectLst>
              </a:rPr>
              <a:t>Charles University, Prague;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effectLst>
                  <a:glow rad="101600">
                    <a:srgbClr val="00B0F0">
                      <a:alpha val="60000"/>
                    </a:srgbClr>
                  </a:glow>
                </a:effectLst>
              </a:rPr>
              <a:t>Technical </a:t>
            </a:r>
            <a:r>
              <a:rPr lang="en-US" sz="2400" dirty="0">
                <a:effectLst>
                  <a:glow rad="101600">
                    <a:srgbClr val="00B0F0">
                      <a:alpha val="60000"/>
                    </a:srgbClr>
                  </a:glow>
                </a:effectLst>
              </a:rPr>
              <a:t>University, </a:t>
            </a:r>
            <a:r>
              <a:rPr lang="en-US" sz="2400" dirty="0" smtClean="0">
                <a:effectLst>
                  <a:glow rad="101600">
                    <a:srgbClr val="00B0F0">
                      <a:alpha val="60000"/>
                    </a:srgbClr>
                  </a:glow>
                </a:effectLst>
              </a:rPr>
              <a:t>Prague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effectLst>
                  <a:glow rad="292100">
                    <a:schemeClr val="accent1">
                      <a:satMod val="175000"/>
                      <a:alpha val="28000"/>
                    </a:schemeClr>
                  </a:glow>
                </a:effectLst>
              </a:rPr>
              <a:t>Tomsk </a:t>
            </a:r>
            <a:r>
              <a:rPr lang="en-US" sz="2400" dirty="0">
                <a:effectLst>
                  <a:glow rad="292100">
                    <a:schemeClr val="accent1">
                      <a:satMod val="175000"/>
                      <a:alpha val="28000"/>
                    </a:schemeClr>
                  </a:glow>
                </a:effectLst>
              </a:rPr>
              <a:t>State </a:t>
            </a:r>
            <a:r>
              <a:rPr lang="en-US" sz="2400" dirty="0" smtClean="0">
                <a:effectLst>
                  <a:glow rad="292100">
                    <a:schemeClr val="accent1">
                      <a:satMod val="175000"/>
                      <a:alpha val="28000"/>
                    </a:schemeClr>
                  </a:glow>
                </a:effectLst>
              </a:rPr>
              <a:t>University;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effectLst>
                  <a:glow rad="292100">
                    <a:schemeClr val="accent1">
                      <a:satMod val="175000"/>
                      <a:alpha val="28000"/>
                    </a:schemeClr>
                  </a:glow>
                </a:effectLst>
              </a:rPr>
              <a:t>Institute for Applied Physics of the Belarus Academy of Sciences;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effectLst>
                  <a:glow rad="292100">
                    <a:schemeClr val="accent1">
                      <a:satMod val="175000"/>
                      <a:alpha val="28000"/>
                    </a:schemeClr>
                  </a:glow>
                </a:effectLst>
              </a:rPr>
              <a:t>Gomel State Technical University, Belarus;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effectLst>
                  <a:glow rad="228600">
                    <a:srgbClr val="00B0F0">
                      <a:alpha val="40000"/>
                    </a:srgbClr>
                  </a:glow>
                </a:effectLst>
              </a:rPr>
              <a:t>Institute for High Energy Physics, </a:t>
            </a:r>
            <a:r>
              <a:rPr lang="en-US" sz="2400" dirty="0" err="1" smtClean="0">
                <a:effectLst>
                  <a:glow rad="228600">
                    <a:srgbClr val="00B0F0">
                      <a:alpha val="40000"/>
                    </a:srgbClr>
                  </a:glow>
                </a:effectLst>
              </a:rPr>
              <a:t>Protvino</a:t>
            </a:r>
            <a:r>
              <a:rPr lang="en-US" sz="2400" dirty="0" smtClean="0">
                <a:effectLst>
                  <a:glow rad="228600">
                    <a:srgbClr val="00B0F0">
                      <a:alpha val="40000"/>
                    </a:srgbClr>
                  </a:glow>
                </a:effectLst>
              </a:rPr>
              <a:t>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effectLst>
                  <a:glow rad="228600">
                    <a:srgbClr val="00B0F0">
                      <a:alpha val="40000"/>
                    </a:srgbClr>
                  </a:glow>
                </a:effectLst>
              </a:rPr>
              <a:t>Institute of Nuclear Physics of the Moscow State University;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Institute for Nuclear Research, </a:t>
            </a:r>
            <a:r>
              <a:rPr lang="en-US" sz="2400" dirty="0" err="1"/>
              <a:t>T</a:t>
            </a:r>
            <a:r>
              <a:rPr lang="en-US" sz="2400" dirty="0" err="1" smtClean="0"/>
              <a:t>roitsk</a:t>
            </a:r>
            <a:r>
              <a:rPr lang="en-US" sz="2400" dirty="0" smtClean="0"/>
              <a:t>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err="1" smtClean="0"/>
              <a:t>Lebedev</a:t>
            </a:r>
            <a:r>
              <a:rPr lang="en-US" sz="2400" dirty="0" smtClean="0"/>
              <a:t> </a:t>
            </a:r>
            <a:r>
              <a:rPr lang="en-US" sz="2400" dirty="0"/>
              <a:t>Physics Institute, </a:t>
            </a:r>
            <a:r>
              <a:rPr lang="en-US" sz="2400" dirty="0" smtClean="0"/>
              <a:t>Moscow;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Institute for Theoretical and Experimental Physics, Moscow;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St. Petersburg Nuclear Physics Institute, </a:t>
            </a:r>
            <a:r>
              <a:rPr lang="en-US" sz="2400" dirty="0" err="1" smtClean="0"/>
              <a:t>Gatchina</a:t>
            </a:r>
            <a:r>
              <a:rPr lang="en-US" sz="2400" dirty="0" smtClean="0"/>
              <a:t>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FF"/>
                </a:solidFill>
              </a:rPr>
              <a:t>IKP FZ-</a:t>
            </a:r>
            <a:r>
              <a:rPr lang="en-US" sz="2400" dirty="0" err="1" smtClean="0">
                <a:solidFill>
                  <a:srgbClr val="0000FF"/>
                </a:solidFill>
              </a:rPr>
              <a:t>Juelich</a:t>
            </a:r>
            <a:r>
              <a:rPr lang="en-US" sz="2400" dirty="0" smtClean="0">
                <a:solidFill>
                  <a:srgbClr val="0000FF"/>
                </a:solidFill>
              </a:rPr>
              <a:t>?;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FF"/>
                </a:solidFill>
              </a:rPr>
              <a:t>Israel?;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FF"/>
                </a:solidFill>
              </a:rPr>
              <a:t>Polish institutes?;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FF"/>
                </a:solidFill>
              </a:rPr>
              <a:t>Who else? …</a:t>
            </a:r>
          </a:p>
          <a:p>
            <a:pPr lvl="1"/>
            <a:endParaRPr lang="en-US" sz="2000" dirty="0"/>
          </a:p>
          <a:p>
            <a:pPr lvl="1"/>
            <a:endParaRPr 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20819469">
            <a:off x="6015948" y="1603622"/>
            <a:ext cx="2728728" cy="622350"/>
          </a:xfrm>
          <a:prstGeom prst="rect">
            <a:avLst/>
          </a:prstGeom>
          <a:solidFill>
            <a:schemeClr val="accent1">
              <a:lumMod val="60000"/>
              <a:lumOff val="40000"/>
              <a:alpha val="76000"/>
            </a:schemeClr>
          </a:solidFill>
          <a:ln w="158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Protocols for joint research within the SPD project signed.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 rot="20819469">
            <a:off x="6124618" y="4167312"/>
            <a:ext cx="2835878" cy="357342"/>
          </a:xfrm>
          <a:prstGeom prst="rect">
            <a:avLst/>
          </a:prstGeom>
          <a:solidFill>
            <a:srgbClr val="71DAFF">
              <a:alpha val="75686"/>
            </a:srgbClr>
          </a:solidFill>
          <a:ln w="15875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Bilateral agreements on NICA exist.</a:t>
            </a:r>
            <a:endParaRPr lang="en-US" sz="1400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5896" y="6494521"/>
            <a:ext cx="1512168" cy="3846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0000FF"/>
                </a:solidFill>
              </a:defRPr>
            </a:lvl1pPr>
          </a:lstStyle>
          <a:p>
            <a:pPr algn="l"/>
            <a:r>
              <a:rPr lang="en-US" dirty="0" smtClean="0"/>
              <a:t>SPIN-Praha-2018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25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208389"/>
            <a:ext cx="4476801" cy="516936"/>
          </a:xfrm>
          <a:solidFill>
            <a:srgbClr val="FFC000">
              <a:alpha val="86000"/>
            </a:srgbClr>
          </a:solidFill>
        </p:spPr>
        <p:txBody>
          <a:bodyPr/>
          <a:lstStyle/>
          <a:p>
            <a:r>
              <a:rPr lang="en-US" dirty="0" smtClean="0"/>
              <a:t>SPD project 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699312" cy="482453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F</a:t>
            </a:r>
            <a:r>
              <a:rPr lang="en-US" sz="2400" dirty="0" smtClean="0"/>
              <a:t>ormal JINR project for the SPD design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i.e. for preparation of the Technical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 Report,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TDR) </a:t>
            </a:r>
            <a:r>
              <a:rPr lang="en-US" sz="2400" dirty="0" smtClean="0"/>
              <a:t>and submission of the project to the PAC for </a:t>
            </a:r>
            <a:r>
              <a:rPr lang="en-US" sz="2400" dirty="0"/>
              <a:t>P</a:t>
            </a:r>
            <a:r>
              <a:rPr lang="en-US" sz="2400" dirty="0" smtClean="0"/>
              <a:t>article Physics:</a:t>
            </a:r>
            <a:endParaRPr lang="ru-RU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status report </a:t>
            </a:r>
            <a:r>
              <a:rPr lang="ru-RU" sz="2400" dirty="0" smtClean="0"/>
              <a:t>(</a:t>
            </a:r>
            <a:r>
              <a:rPr lang="en-US" sz="2400" dirty="0" smtClean="0"/>
              <a:t>Jan.</a:t>
            </a:r>
            <a:r>
              <a:rPr lang="ru-RU" sz="2400" dirty="0" smtClean="0"/>
              <a:t> 2018)</a:t>
            </a:r>
            <a:r>
              <a:rPr lang="en-US" sz="2400" dirty="0" smtClean="0"/>
              <a:t>;</a:t>
            </a:r>
            <a:endParaRPr lang="ru-RU" sz="2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s</a:t>
            </a:r>
            <a:r>
              <a:rPr lang="en-US" sz="2400" dirty="0" smtClean="0"/>
              <a:t>ubmission </a:t>
            </a:r>
            <a:r>
              <a:rPr lang="en-US" sz="2400" dirty="0"/>
              <a:t>to the PAC </a:t>
            </a:r>
            <a:r>
              <a:rPr lang="en-US" sz="2400" dirty="0" smtClean="0"/>
              <a:t>in Nov. 2018 for the PAC meeting in </a:t>
            </a:r>
            <a:r>
              <a:rPr lang="en-US" sz="2400" dirty="0"/>
              <a:t>J</a:t>
            </a:r>
            <a:r>
              <a:rPr lang="en-US" sz="2400" dirty="0" smtClean="0"/>
              <a:t>an.</a:t>
            </a:r>
            <a:r>
              <a:rPr lang="ru-RU" sz="2400" dirty="0" smtClean="0"/>
              <a:t> 2019</a:t>
            </a:r>
            <a:r>
              <a:rPr lang="en-US" sz="2400" dirty="0" smtClean="0"/>
              <a:t>, i.e. complete draft must be ready </a:t>
            </a:r>
            <a:r>
              <a:rPr lang="en-US" sz="2400" dirty="0" smtClean="0">
                <a:solidFill>
                  <a:srgbClr val="FF0000"/>
                </a:solidFill>
              </a:rPr>
              <a:t>beginning of October 2018</a:t>
            </a:r>
            <a:r>
              <a:rPr lang="en-US" sz="2400" dirty="0" smtClean="0"/>
              <a:t>;</a:t>
            </a:r>
            <a:r>
              <a:rPr lang="ru-RU" sz="2400" dirty="0" smtClean="0"/>
              <a:t> </a:t>
            </a:r>
            <a:endParaRPr lang="en-US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</a:rPr>
              <a:t>Expressions of Interest by the interested institutes are expected at this stage</a:t>
            </a:r>
            <a:endParaRPr lang="ru-RU" sz="2400" dirty="0" smtClean="0">
              <a:solidFill>
                <a:prstClr val="black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</a:rPr>
              <a:t>Editorial Board will be set up very soon </a:t>
            </a:r>
            <a:r>
              <a:rPr lang="en-US" sz="2400" dirty="0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→ first draft to be ready by middle of September!</a:t>
            </a:r>
            <a:endParaRPr lang="en-US" sz="2400" dirty="0" smtClean="0">
              <a:solidFill>
                <a:srgbClr val="C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5896" y="6494521"/>
            <a:ext cx="1512168" cy="3846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0000FF"/>
                </a:solidFill>
              </a:defRPr>
            </a:lvl1pPr>
          </a:lstStyle>
          <a:p>
            <a:pPr algn="l"/>
            <a:r>
              <a:rPr lang="en-US" dirty="0" smtClean="0"/>
              <a:t>SPIN-Praha-2018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73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2078" y="351816"/>
            <a:ext cx="4476801" cy="516936"/>
          </a:xfrm>
          <a:solidFill>
            <a:srgbClr val="FFC000">
              <a:alpha val="86000"/>
            </a:srgbClr>
          </a:solidFill>
        </p:spPr>
        <p:txBody>
          <a:bodyPr/>
          <a:lstStyle/>
          <a:p>
            <a:r>
              <a:rPr lang="en-US" dirty="0" smtClean="0"/>
              <a:t>SPD Collaboration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636448" cy="482453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600" dirty="0" smtClean="0">
                <a:solidFill>
                  <a:prstClr val="black"/>
                </a:solidFill>
              </a:rPr>
              <a:t>A committee to prepare a draft of the constitutions (suggestions):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prstClr val="black"/>
                </a:solidFill>
              </a:rPr>
              <a:t>Gennady </a:t>
            </a:r>
            <a:r>
              <a:rPr lang="en-US" sz="2400" dirty="0" err="1">
                <a:solidFill>
                  <a:prstClr val="black"/>
                </a:solidFill>
              </a:rPr>
              <a:t>Alexeev</a:t>
            </a:r>
            <a:r>
              <a:rPr lang="en-US" sz="2400" dirty="0">
                <a:solidFill>
                  <a:prstClr val="black"/>
                </a:solidFill>
              </a:rPr>
              <a:t>; </a:t>
            </a:r>
            <a:r>
              <a:rPr lang="en-US" sz="2400" dirty="0" smtClean="0">
                <a:solidFill>
                  <a:prstClr val="black"/>
                </a:solidFill>
              </a:rPr>
              <a:t>Oleg Denisov, </a:t>
            </a:r>
            <a:r>
              <a:rPr lang="en-US" sz="2400" dirty="0">
                <a:solidFill>
                  <a:prstClr val="black"/>
                </a:solidFill>
              </a:rPr>
              <a:t>Miroslav </a:t>
            </a:r>
            <a:r>
              <a:rPr lang="en-US" sz="2400" dirty="0" smtClean="0">
                <a:solidFill>
                  <a:prstClr val="black"/>
                </a:solidFill>
              </a:rPr>
              <a:t>Finger; Dmitry </a:t>
            </a:r>
            <a:r>
              <a:rPr lang="en-US" sz="2400" dirty="0" err="1" smtClean="0">
                <a:solidFill>
                  <a:prstClr val="black"/>
                </a:solidFill>
              </a:rPr>
              <a:t>Peshekhonov</a:t>
            </a:r>
            <a:r>
              <a:rPr lang="en-US" sz="2400" dirty="0" smtClean="0">
                <a:solidFill>
                  <a:prstClr val="black"/>
                </a:solidFill>
              </a:rPr>
              <a:t>, Roumen Tsenov,… </a:t>
            </a:r>
            <a:endParaRPr lang="ru-RU" sz="2400" dirty="0" smtClean="0">
              <a:solidFill>
                <a:prstClr val="black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 smtClean="0">
                <a:solidFill>
                  <a:prstClr val="black"/>
                </a:solidFill>
              </a:rPr>
              <a:t>First collaboration meeting: March-April or June-</a:t>
            </a:r>
            <a:r>
              <a:rPr lang="en-US" sz="2600" dirty="0">
                <a:solidFill>
                  <a:prstClr val="black"/>
                </a:solidFill>
              </a:rPr>
              <a:t>J</a:t>
            </a:r>
            <a:r>
              <a:rPr lang="en-US" sz="2600" dirty="0" smtClean="0">
                <a:solidFill>
                  <a:prstClr val="black"/>
                </a:solidFill>
              </a:rPr>
              <a:t>uly 2019 in </a:t>
            </a:r>
            <a:r>
              <a:rPr lang="en-US" sz="2600" dirty="0" err="1" smtClean="0">
                <a:solidFill>
                  <a:prstClr val="black"/>
                </a:solidFill>
              </a:rPr>
              <a:t>Dubna</a:t>
            </a:r>
            <a:r>
              <a:rPr lang="en-US" sz="2600" dirty="0" smtClean="0">
                <a:solidFill>
                  <a:prstClr val="black"/>
                </a:solidFill>
              </a:rPr>
              <a:t> (?)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prstClr val="black"/>
                </a:solidFill>
              </a:rPr>
              <a:t>Adoption of the constitution;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prstClr val="black"/>
                </a:solidFill>
              </a:rPr>
              <a:t>Setting up </a:t>
            </a:r>
            <a:r>
              <a:rPr lang="en-US" sz="2400" dirty="0">
                <a:solidFill>
                  <a:prstClr val="black"/>
                </a:solidFill>
              </a:rPr>
              <a:t>s</a:t>
            </a:r>
            <a:r>
              <a:rPr lang="en-US" sz="2400" dirty="0" smtClean="0">
                <a:solidFill>
                  <a:prstClr val="black"/>
                </a:solidFill>
              </a:rPr>
              <a:t>earch committees for the Collaboration bodies;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prstClr val="black"/>
                </a:solidFill>
              </a:rPr>
              <a:t>Discussion of MoU and distribution of responsibilities.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07904" y="6473353"/>
            <a:ext cx="1512168" cy="3846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0000FF"/>
                </a:solidFill>
              </a:defRPr>
            </a:lvl1pPr>
          </a:lstStyle>
          <a:p>
            <a:pPr algn="l"/>
            <a:r>
              <a:rPr lang="en-US" dirty="0" smtClean="0"/>
              <a:t>SPIN-Praha-2018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00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7" name="TextBox 5"/>
          <p:cNvSpPr txBox="1">
            <a:spLocks noChangeArrowheads="1"/>
          </p:cNvSpPr>
          <p:nvPr/>
        </p:nvSpPr>
        <p:spPr bwMode="auto">
          <a:xfrm>
            <a:off x="5829300" y="3492500"/>
            <a:ext cx="27495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1"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sz="4000" b="1">
                <a:solidFill>
                  <a:srgbClr val="FFFFFF"/>
                </a:solidFill>
              </a:rPr>
              <a:t>Thank you </a:t>
            </a:r>
          </a:p>
        </p:txBody>
      </p:sp>
      <p:pic>
        <p:nvPicPr>
          <p:cNvPr id="628740" name="Picture 4" descr="http://fc01.deviantart.net/fs11/f/2007/119/0/d/Nike_by_jlnevelof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1212" y="116632"/>
            <a:ext cx="4990564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20"/>
          <a:stretch/>
        </p:blipFill>
        <p:spPr>
          <a:xfrm>
            <a:off x="107504" y="1059175"/>
            <a:ext cx="3922178" cy="2153801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63888" y="6453336"/>
            <a:ext cx="1512168" cy="3846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0000FF"/>
                </a:solidFill>
              </a:defRPr>
            </a:lvl1pPr>
          </a:lstStyle>
          <a:p>
            <a:pPr algn="l"/>
            <a:r>
              <a:rPr lang="en-US" dirty="0" smtClean="0"/>
              <a:t>SPIN-Praha-2018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862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843808" y="2996952"/>
            <a:ext cx="3679032" cy="516936"/>
          </a:xfrm>
        </p:spPr>
        <p:txBody>
          <a:bodyPr/>
          <a:lstStyle/>
          <a:p>
            <a:r>
              <a:rPr lang="en-US" dirty="0" smtClean="0"/>
              <a:t>Back-up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27240" y="6381328"/>
            <a:ext cx="1512168" cy="3846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0000FF"/>
                </a:solidFill>
              </a:defRPr>
            </a:lvl1pPr>
          </a:lstStyle>
          <a:p>
            <a:pPr algn="l"/>
            <a:r>
              <a:rPr lang="en-US" dirty="0" smtClean="0"/>
              <a:t>SPIN-Praha-2018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747649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794" y="142311"/>
            <a:ext cx="5879565" cy="1200650"/>
          </a:xfrm>
          <a:solidFill>
            <a:srgbClr val="FFC000">
              <a:alpha val="86000"/>
            </a:srgbClr>
          </a:solidFill>
        </p:spPr>
        <p:txBody>
          <a:bodyPr/>
          <a:lstStyle/>
          <a:p>
            <a:pPr algn="ctr"/>
            <a:r>
              <a:rPr lang="en-US" sz="3600" dirty="0"/>
              <a:t>F</a:t>
            </a:r>
            <a:r>
              <a:rPr lang="en-US" sz="3600" dirty="0" smtClean="0"/>
              <a:t>unds allocated in the first stage of the NICA </a:t>
            </a:r>
            <a:r>
              <a:rPr lang="cs-CZ" sz="3600" smtClean="0"/>
              <a:t>SPD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382099" cy="489654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200" dirty="0" smtClean="0"/>
              <a:t>2018 –  1 029 k$</a:t>
            </a:r>
          </a:p>
          <a:p>
            <a:pPr>
              <a:defRPr/>
            </a:pPr>
            <a:r>
              <a:rPr lang="en-US" sz="3200" dirty="0" smtClean="0">
                <a:cs typeface="Times New Roman" panose="02020603050405020304" pitchFamily="18" charset="0"/>
              </a:rPr>
              <a:t>2019 –  1 702 k$</a:t>
            </a:r>
          </a:p>
          <a:p>
            <a:pPr>
              <a:defRPr/>
            </a:pPr>
            <a:r>
              <a:rPr lang="en-US" sz="3200" dirty="0" smtClean="0">
                <a:cs typeface="Times New Roman" panose="02020603050405020304" pitchFamily="18" charset="0"/>
              </a:rPr>
              <a:t>2020 – 13 500 k$</a:t>
            </a:r>
          </a:p>
          <a:p>
            <a:pPr>
              <a:defRPr/>
            </a:pPr>
            <a:r>
              <a:rPr lang="en-US" sz="3200" dirty="0" smtClean="0">
                <a:cs typeface="Times New Roman" panose="02020603050405020304" pitchFamily="18" charset="0"/>
              </a:rPr>
              <a:t>2021 –  1 013 k$</a:t>
            </a:r>
          </a:p>
          <a:p>
            <a:pPr>
              <a:defRPr/>
            </a:pPr>
            <a:r>
              <a:rPr lang="en-US" sz="3200" dirty="0" smtClean="0">
                <a:cs typeface="Times New Roman" panose="02020603050405020304" pitchFamily="18" charset="0"/>
              </a:rPr>
              <a:t>2022 –     106 k$</a:t>
            </a:r>
          </a:p>
          <a:p>
            <a:pPr>
              <a:defRPr/>
            </a:pPr>
            <a:r>
              <a:rPr lang="en-US" sz="3200" dirty="0" smtClean="0">
                <a:cs typeface="Times New Roman" panose="02020603050405020304" pitchFamily="18" charset="0"/>
              </a:rPr>
              <a:t>2023 –  2 000 k$</a:t>
            </a:r>
          </a:p>
          <a:p>
            <a:pPr marL="0" indent="0">
              <a:buNone/>
              <a:defRPr/>
            </a:pPr>
            <a:r>
              <a:rPr lang="en-US" dirty="0" smtClean="0">
                <a:cs typeface="Times New Roman" panose="02020603050405020304" pitchFamily="18" charset="0"/>
              </a:rPr>
              <a:t>This funding profile should be revised according to a schedule that has to be defined in a near future.</a:t>
            </a:r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07904" y="6473353"/>
            <a:ext cx="1512168" cy="3846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0000FF"/>
                </a:solidFill>
              </a:defRPr>
            </a:lvl1pPr>
          </a:lstStyle>
          <a:p>
            <a:pPr algn="l"/>
            <a:r>
              <a:rPr lang="en-US" dirty="0" smtClean="0"/>
              <a:t>SPIN-Praha-2018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89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 Unicode MS"/>
        <a:ea typeface="Arial Unicode MS"/>
        <a:cs typeface="Arial Unicode MS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2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bg-BG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2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bg-BG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11930</TotalTime>
  <Words>466</Words>
  <Application>Microsoft Office PowerPoint</Application>
  <PresentationFormat>On-screen Show (4:3)</PresentationFormat>
  <Paragraphs>69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ＭＳ Ｐゴシック</vt:lpstr>
      <vt:lpstr>Arial</vt:lpstr>
      <vt:lpstr>Arial Unicode MS</vt:lpstr>
      <vt:lpstr>Comic Sans MS</vt:lpstr>
      <vt:lpstr>Helvetica</vt:lpstr>
      <vt:lpstr>Times New Roman</vt:lpstr>
      <vt:lpstr>Wingdings</vt:lpstr>
      <vt:lpstr>Default Design</vt:lpstr>
      <vt:lpstr>SPD Collaboration</vt:lpstr>
      <vt:lpstr>Working groups have been  set up:</vt:lpstr>
      <vt:lpstr>Institutes to be invited for negotiations to form the SPD collaboration</vt:lpstr>
      <vt:lpstr>SPD project preparation</vt:lpstr>
      <vt:lpstr>SPD Collaboration </vt:lpstr>
      <vt:lpstr>PowerPoint Presentation</vt:lpstr>
      <vt:lpstr>Back-up</vt:lpstr>
      <vt:lpstr>Funds allocated in the first stage of the NICA SPD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NICA</dc:title>
  <dc:creator>ROUMEN</dc:creator>
  <cp:lastModifiedBy>Uživatel systému Windows</cp:lastModifiedBy>
  <cp:revision>536</cp:revision>
  <dcterms:modified xsi:type="dcterms:W3CDTF">2018-07-12T15:36:56Z</dcterms:modified>
</cp:coreProperties>
</file>