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89" r:id="rId3"/>
    <p:sldId id="257" r:id="rId4"/>
    <p:sldId id="258" r:id="rId5"/>
    <p:sldId id="259" r:id="rId6"/>
    <p:sldId id="273" r:id="rId7"/>
    <p:sldId id="260" r:id="rId8"/>
    <p:sldId id="262" r:id="rId9"/>
    <p:sldId id="302" r:id="rId10"/>
    <p:sldId id="291" r:id="rId11"/>
    <p:sldId id="292" r:id="rId12"/>
    <p:sldId id="293" r:id="rId13"/>
    <p:sldId id="294" r:id="rId14"/>
    <p:sldId id="274" r:id="rId15"/>
    <p:sldId id="275" r:id="rId16"/>
    <p:sldId id="276" r:id="rId17"/>
    <p:sldId id="303" r:id="rId18"/>
    <p:sldId id="295" r:id="rId19"/>
    <p:sldId id="298" r:id="rId20"/>
    <p:sldId id="296" r:id="rId21"/>
    <p:sldId id="297" r:id="rId22"/>
    <p:sldId id="282" r:id="rId23"/>
    <p:sldId id="277" r:id="rId24"/>
    <p:sldId id="278" r:id="rId25"/>
    <p:sldId id="279" r:id="rId26"/>
    <p:sldId id="281" r:id="rId27"/>
    <p:sldId id="268" r:id="rId28"/>
    <p:sldId id="299" r:id="rId29"/>
    <p:sldId id="280" r:id="rId30"/>
    <p:sldId id="265" r:id="rId31"/>
    <p:sldId id="271" r:id="rId32"/>
    <p:sldId id="300" r:id="rId33"/>
    <p:sldId id="283" r:id="rId34"/>
    <p:sldId id="290" r:id="rId35"/>
    <p:sldId id="284" r:id="rId36"/>
    <p:sldId id="285" r:id="rId37"/>
    <p:sldId id="28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6E514-3596-4DF0-83AF-6F1424697DAE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FC5CF-4D6F-41C0-984D-907D6A22D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B2BD6-CCAA-4028-B9E8-04960BA82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088B9C-0826-4312-A172-C88F5102F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CBFD7-4CF0-4A53-BAD8-CE4E6A89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E670-474A-498C-85E7-E72DE3AF41EB}" type="datetime1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82B7B7-7931-4B5A-83F1-A290E588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AC160-9D73-4519-B0D2-20DA7481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‹#›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BD8373-4A60-48E0-BD0B-51629E7608D5}"/>
              </a:ext>
            </a:extLst>
          </p:cNvPr>
          <p:cNvSpPr/>
          <p:nvPr userDrawn="1"/>
        </p:nvSpPr>
        <p:spPr>
          <a:xfrm rot="16200000" flipH="1">
            <a:off x="-2894902" y="2896296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94F33AD-80EC-4D5B-BD6D-86EBCA82F1A4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FE293-FB4E-4F96-9029-DD7AE2F18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9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9B14A-BA6C-4603-919C-62B4B9D3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8A5F3B-E091-44B8-8A34-A96C977DB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45B6D-1D9C-48EB-AA42-112D93A2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02E3-C795-4AAB-B5A4-4A3BBCA67D29}" type="datetime1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071D3-3BB5-4868-B37F-D19C7D49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D02EE-7FAB-4C4B-B428-5359DFFB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4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206E38-88E2-44F2-8929-46CE7BAE3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C6CA83-F966-49D9-B791-DC025FCD6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37A811-6502-4434-B207-3F8C15C6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67CD-3A8F-4899-805A-13555C971D8C}" type="datetime1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C97641-64CA-4BC1-97A7-0048E497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4DF16-9D8C-4FF5-81A9-ECFB00F5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90F0F-9B0C-401E-BF65-47AE9275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3353F-8602-426E-B7BE-93546E4A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E8BF33-9ED8-4705-9E21-CC8DFABD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B3A4-C0C8-4212-A55F-9704DF6126EB}" type="datetime1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7E0CFF-8108-40FD-9C97-8D444EA3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B479D-2BA5-4FA6-A1B0-F52E50FA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pPr/>
              <a:t>‹#›</a:t>
            </a:fld>
            <a:r>
              <a:rPr lang="en-US" dirty="0"/>
              <a:t>/37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73A722-9C09-427B-B36E-F298B0267C6A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5553058-5CCC-4FF4-906F-4F8AFDB9D167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6D7808-E226-41EC-A568-63DD92E713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1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0DC8A-1A84-4423-B980-B77B67AC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40055-F4FF-42A0-8CAA-2F2E05841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E61D0-8BBA-499E-A515-4BFFEBC6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F6DC-1940-4C91-A44E-9B8D7B309B41}" type="datetime1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8423AA-17BD-4313-85A8-16B041AD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27E92-78A9-4642-92EB-CFA91764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98FD81-5D16-4740-9DC7-DB2298F236DA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5A010AB-73E0-4CC5-8250-5171206EBD14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73C4F-B313-4B22-A780-D965F14C0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8AF98-F18A-4E15-8756-F81D67EB9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3D2107-9AED-4210-9F43-FA7CB447D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85E9A2-8CD0-4DA2-9010-C386EAE2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79DA28-BAB2-4574-B637-BFEC747B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1FF7-FB31-4E1C-B348-651476B1ADDF}" type="datetime1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71734C-EA3D-4D68-B290-621116A9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851A35-B6CB-43B8-B4EB-0E9842A6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0975D8-1A2F-48AC-B56D-B4332E5BD34A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ABEE8E4-740D-437B-8773-61EF60EA897D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AE1520-3677-45B6-830B-13EBEE2C2A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3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A0E84-6372-41F9-BD1C-86FCFE81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E31A6F-BCFF-4860-9D46-52D8CC263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8613AB-1827-48BF-992A-96B9DDA86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56B05E-9FF2-4C16-9837-8CB9B3268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8BA129-E226-42A9-8525-AC3962BDE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275A6A-2943-4627-A6B9-64987767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2AC4-8E2E-408C-973D-E7C2AEB0758F}" type="datetime1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2B24C8-26FC-46BF-B3D9-0AA1C8C1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9A136D-EB3C-4819-947F-1CBFE3D0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03FD51-CD76-4256-9F7B-7D6EF5FCE81B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04E9A7B-930F-432D-8D6A-5187145E4AB9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109EF6-6402-4FCD-ACC9-3A0307FA2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3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F5F59-FEDB-49EC-AD8E-4C2D5435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91590-52EC-4545-9F0B-9D40B489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24950-005A-4443-8E80-CBA8830574B7}" type="datetime1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499EB9-F5AF-4D24-8F6F-CBB82428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5D0B92-86C5-4BBF-AD7D-53B9A04E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6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204CC3-9780-43A6-B8FE-75F4C467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E16-9B76-49D3-9AAE-CEC5BE7BBFC2}" type="datetime1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DD1DB5-AA77-4E18-AF21-CA5D7F81A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8AC78D-7D18-49EA-944A-D48DB6CC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8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CE444-BCBF-42B6-9EF6-56CF799D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19932F-8F72-4FC7-B533-AAA4605C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DCC44A-0AEA-46E3-A234-8F0C40E1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741E1-A33F-4E92-91B1-F50AA382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AA85-2932-4276-BB46-E5AF7344E061}" type="datetime1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9121CE-6A56-4AF7-9295-1BFEBEEC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F1BA2B-8449-4027-A79F-6FE5442D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4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1414D-C055-4649-9811-BE443528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A0F055-D03E-4553-8090-C8B15ADC4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642428-8F2C-494B-8804-ED0CA551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AAAAE-4CD4-46B6-8FC8-61452A939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609AA-9D4A-4018-B318-0AD21C66BA03}" type="datetime1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519837-A209-4BB2-BD22-39385AF5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F470DC-C213-4DE4-B71D-5C522357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1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2D45F-3150-49C8-9982-25734880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8EA0BC-5A51-4975-BB09-B627EBBD3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17483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F956D2-FA46-42BD-9981-9919D62AC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11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BD6EE-1D8F-4778-85AB-2DE62AC74D53}" type="datetime1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75CD4-B2E2-410F-AA6D-9FBB5CF85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1500" y="63871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4F5B0F-E017-4BB6-A53F-404B1193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3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57C25-02BB-4880-9B0B-8F1D591A920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59BD45-5DFB-40F4-9256-89872EF9892E}"/>
              </a:ext>
            </a:extLst>
          </p:cNvPr>
          <p:cNvSpPr/>
          <p:nvPr userDrawn="1"/>
        </p:nvSpPr>
        <p:spPr>
          <a:xfrm rot="16200000" flipH="1">
            <a:off x="-2894902" y="2902962"/>
            <a:ext cx="6857999" cy="1065404"/>
          </a:xfrm>
          <a:prstGeom prst="rect">
            <a:avLst/>
          </a:prstGeom>
          <a:blipFill dpi="0" rotWithShape="1">
            <a:blip r:embed="rId13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4E6BC97-2A7F-4DE2-A765-643D0A5C9F2E}"/>
              </a:ext>
            </a:extLst>
          </p:cNvPr>
          <p:cNvSpPr/>
          <p:nvPr userDrawn="1"/>
        </p:nvSpPr>
        <p:spPr>
          <a:xfrm>
            <a:off x="120367" y="-1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C8F94E-415D-42AF-8138-8F9256964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5" y="166055"/>
            <a:ext cx="781453" cy="5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info.jinr.ru/programs/jinrlib/spin-ga-gr/index.html" TargetMode="External"/><Relationship Id="rId2" Type="http://schemas.openxmlformats.org/officeDocument/2006/relationships/hyperlink" Target="http://wwwinfo.jinr.ru/programs/jinrlib/ljj-cvv-mpi/index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27BA2EF-C785-461F-ABEC-0E25A7D90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Численное исследование сверхпроводящих процессов в моделях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12730F7-ACD6-45CE-BD30-BBA82005A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1331"/>
            <a:ext cx="9144000" cy="455057"/>
          </a:xfrm>
        </p:spPr>
        <p:txBody>
          <a:bodyPr/>
          <a:lstStyle/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м.н.с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pPr algn="r"/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98C011-AF2F-4D32-A282-4ED69852A945}"/>
              </a:ext>
            </a:extLst>
          </p:cNvPr>
          <p:cNvSpPr/>
          <p:nvPr/>
        </p:nvSpPr>
        <p:spPr>
          <a:xfrm rot="16200000" flipH="1">
            <a:off x="-2912094" y="2896298"/>
            <a:ext cx="6857999" cy="106540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tile tx="0" ty="0" sx="100000" sy="10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157C3F2-B1D6-416D-B11E-393ABF1A221A}"/>
              </a:ext>
            </a:extLst>
          </p:cNvPr>
          <p:cNvSpPr/>
          <p:nvPr/>
        </p:nvSpPr>
        <p:spPr>
          <a:xfrm>
            <a:off x="103175" y="-6665"/>
            <a:ext cx="879068" cy="876581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65A223-B8AE-43E7-951D-E5C0EBD37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3" y="159391"/>
            <a:ext cx="781453" cy="544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B75A2-AC0E-4796-AF3C-4CB8BA5A7AF7}"/>
              </a:ext>
            </a:extLst>
          </p:cNvPr>
          <p:cNvSpPr txBox="1"/>
          <p:nvPr/>
        </p:nvSpPr>
        <p:spPr>
          <a:xfrm>
            <a:off x="5779363" y="6406889"/>
            <a:ext cx="139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Дубна, 2024</a:t>
            </a:r>
          </a:p>
        </p:txBody>
      </p:sp>
    </p:spTree>
    <p:extLst>
      <p:ext uri="{BB962C8B-B14F-4D97-AF65-F5344CB8AC3E}">
        <p14:creationId xmlns:p14="http://schemas.microsoft.com/office/powerpoint/2010/main" val="97338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211E8B4-9200-43F6-8E70-443AD6B8B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63" y="1588738"/>
            <a:ext cx="3765173" cy="334805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4A7616-EC6B-4557-8307-5E39D76EE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AD46618-B7FD-4029-A50B-00F349A5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688"/>
            <a:ext cx="10515600" cy="132556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влияния емкостной и индуктивной связи на структуру ВАХ (1/4)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E26076-B674-4732-A5E7-1BD666A81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28" y="1492250"/>
            <a:ext cx="3765172" cy="334805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51A17D-3F14-4BC3-8BD4-63C61A4CA1DE}"/>
              </a:ext>
            </a:extLst>
          </p:cNvPr>
          <p:cNvSpPr/>
          <p:nvPr/>
        </p:nvSpPr>
        <p:spPr>
          <a:xfrm>
            <a:off x="4988730" y="2309980"/>
            <a:ext cx="3067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Однопетлевые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ВАХ для одиночного ДП (a) и для стека ДП (b).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575BA1-6F1D-4C74-8270-F89F0D0EF9E1}"/>
              </a:ext>
            </a:extLst>
          </p:cNvPr>
          <p:cNvSpPr/>
          <p:nvPr/>
        </p:nvSpPr>
        <p:spPr>
          <a:xfrm>
            <a:off x="1570271" y="4808760"/>
            <a:ext cx="9904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вставке к рисунку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в крупном масштабе показана область ВАХ, соответствующая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однофлюксонному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двухфлюксонному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состояниям. При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=0.2915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переходит из состояния с двумя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флюксонами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состояние, соответствующее дополнительной ветви, из которого она переключается в состояние с одним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=0.2717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случае одиночного ДП в указанной области ветвление ВАХ не наблюдается, о чем свидетельствует вставка к рисунку (a).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02849-A6A0-4AEF-9D4D-81682177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90814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емкостной и индуктивной связи на структуру ВАХ (2/4)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DD261-A3C6-45E0-9274-41A2CA7E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244" y="1162390"/>
            <a:ext cx="10515600" cy="737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понять причину ветвления, был проведен анализ пространственно-временных зависимостей магнитного поля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разности фаз </a:t>
            </a:r>
            <a:r>
              <a:rPr lang="el-G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различных точках ВАХ.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3E871E-1CAB-41CD-9B55-EB4A77A9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D7C36A-4D68-43FB-9A1B-988EC846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79" y="1988014"/>
            <a:ext cx="2789270" cy="2098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6121F-731D-498D-9016-7BB63D9DE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27" y="2061650"/>
            <a:ext cx="3409933" cy="15246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398EDB-B753-47DB-BE35-E3F4742D5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79" y="4266995"/>
            <a:ext cx="2919409" cy="21958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12F44A-4B9A-4350-9D01-4A08C3BB3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81" y="4191588"/>
            <a:ext cx="3409932" cy="152460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8A9D8B-D419-4EA4-8861-753CCEDC6A83}"/>
              </a:ext>
            </a:extLst>
          </p:cNvPr>
          <p:cNvSpPr/>
          <p:nvPr/>
        </p:nvSpPr>
        <p:spPr>
          <a:xfrm>
            <a:off x="4381971" y="2344928"/>
            <a:ext cx="34099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arenBoth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зависимость магнитного поля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одиночном ДП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=0.30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разности фаз и магнитного поля вдоль оси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фиксированном времени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же, что и в случае (a), но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же, что и в случае (b), но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=15.92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35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BE413-DE03-484F-AF0A-B304A78F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112120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емкостной и индуктивной связи на структуру ВАХ (3/4)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9408A-BE26-49B5-9B19-6BE1E689F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200065"/>
            <a:ext cx="10515600" cy="8861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обсудим динамику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системе связанных ДП. Поскольку интересующее нас ветвление ВАХ наблюдается в интервале [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целесообразно проследить динамику изменения количества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контактах справа от точки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интервала [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и слева от точки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9CC92D-AE7F-446A-B058-C0F49995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9A441-6623-4CF9-8588-8CE165F2B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18" y="2175029"/>
            <a:ext cx="2721981" cy="2046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08BFA9-461D-4486-BFB8-FA233E634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18" y="4518765"/>
            <a:ext cx="2721981" cy="2046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DA24B1-71E5-4019-8FFF-02CA7A475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84" y="2268915"/>
            <a:ext cx="2721981" cy="2046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40AFF8-9371-4FAB-B4A4-8C342E1A8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83" y="4559570"/>
            <a:ext cx="2743199" cy="20622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DAB4D8-E2BA-4628-8618-5239033A4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30" y="2302808"/>
            <a:ext cx="2721982" cy="20462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56CA1A-98DF-494B-A58A-865EA3A39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1" y="4559570"/>
            <a:ext cx="2743199" cy="20622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69651A-7B2F-4074-8A6E-E6DADA499EBE}"/>
              </a:ext>
            </a:extLst>
          </p:cNvPr>
          <p:cNvSpPr txBox="1"/>
          <p:nvPr/>
        </p:nvSpPr>
        <p:spPr>
          <a:xfrm>
            <a:off x="1372009" y="208424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01590-6401-4338-9157-7D91B3860189}"/>
              </a:ext>
            </a:extLst>
          </p:cNvPr>
          <p:cNvSpPr txBox="1"/>
          <p:nvPr/>
        </p:nvSpPr>
        <p:spPr>
          <a:xfrm>
            <a:off x="4643336" y="21137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5CE69-1B4F-4419-900F-961970BCF2D8}"/>
              </a:ext>
            </a:extLst>
          </p:cNvPr>
          <p:cNvSpPr txBox="1"/>
          <p:nvPr/>
        </p:nvSpPr>
        <p:spPr>
          <a:xfrm>
            <a:off x="8232378" y="207272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08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44B07-0BF5-4DE0-B444-B252671F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112120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емкостной и индуктивной связи на структуру ВАХ (4/4)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B1CBD-F7C3-4BE5-BCED-221D640BD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253331"/>
            <a:ext cx="10515600" cy="104598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изменении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 в состояние с иным числом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происходить не на всех ДП сразу. Так, при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=0.287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наблюдается состояние с разным числом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ДП с четными номерами: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однофлюксонное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состояние для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(левый рисунок)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двухфлюксонное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состояние при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=8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(правый рисунок).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A6BD26-010B-421A-BAE6-1EE49674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10C990-E702-4CF8-8D7D-EB75BD916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58" y="2712945"/>
            <a:ext cx="3996942" cy="30047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68069A-7F37-44F7-B342-645FDD26E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57" y="2825466"/>
            <a:ext cx="3996942" cy="30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4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77F00-5C1A-4C8B-B1DA-1DE699F2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357" y="207134"/>
            <a:ext cx="10515599" cy="68209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влияния индуктивной связи на структуру ВАХ при отсутствии емкостной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DD4A6A-2F97-475C-9E6B-748B84B5B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857" y="1442907"/>
            <a:ext cx="5572281" cy="5285064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рисунке представлены ВАХ, рассчитанные для одиночного (красная тонкая кривая) и системы 10 ДДП (зеленая жирная кривая) с учетом только индуктивной связи.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обратном ходе тока на ВАХ наблюдаются так называемые ступеньки нулевого поля, которые связаны с возникновением определенных количеств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каждой ступеньки указано цифрами число возникающих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сравнивать ВАХ системы ДП с ВАХ одиночного ДП, то можно увидеть, что между ступеньками с 1, 2 и 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системы ДП появляются дополнительные ступеньки, которые показаны полыми стрелками, они возникают из-за наличия индуктивной связи.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B686-663E-455F-840E-B485A279B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39" y="1554529"/>
            <a:ext cx="5167619" cy="459203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C6A70E-6D31-4675-A284-3B17B772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05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72994B-95E2-4CF3-AC8D-856F23A2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13" y="136326"/>
            <a:ext cx="10515600" cy="68579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понять причину возникновения этих ветвей,  рассчитаны пространственно-временные зависимости в каждом ДП системы при значении тока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I=0.27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номер ДП в системе,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магнитного поля.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D5E823-1E62-4146-A957-CBA1B1DB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2" y="981512"/>
            <a:ext cx="3249241" cy="23635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BE0257-A122-49B4-A550-89AFA3FA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47" y="981510"/>
            <a:ext cx="3249243" cy="23635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A71248-A148-47BE-AD14-19726CA3B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28" y="1066705"/>
            <a:ext cx="3015006" cy="21932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16C3D9-6195-46E8-BE56-610FD9155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2" y="4138625"/>
            <a:ext cx="3122696" cy="22715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183E95-26AE-4A1A-942C-D78A97B20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45" y="4138625"/>
            <a:ext cx="3192745" cy="23225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348FA3-8AE5-47CB-8725-A5C014DD4D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14" y="4144972"/>
            <a:ext cx="3015005" cy="219320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C10DCA-1BC4-4657-9AA5-374C6362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55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DF610E-7D6D-4BF4-8CED-BC64249C5845}"/>
              </a:ext>
            </a:extLst>
          </p:cNvPr>
          <p:cNvSpPr/>
          <p:nvPr/>
        </p:nvSpPr>
        <p:spPr>
          <a:xfrm>
            <a:off x="1214412" y="4782682"/>
            <a:ext cx="10622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ДП с нечетными номерами возникают по два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ДП с четными номерами - по одному. Это обстоятельство и является причиной возникновения дополнительной ветви. Возникновение таких состояний связано с индуктивной связью, т.е. без учета индуктивной связи количество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одинаково во всех переходах, а при наличии индуктивной связи некоторые переходы переключаются из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двухфлюксонных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состояний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однофлюксонные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 время как другие остаются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двухфлюксонном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11AE0E-F82B-40B7-AF69-2FF5F8DBC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16" y="275195"/>
            <a:ext cx="2864810" cy="20839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9B09F9-23A8-4E66-8D27-B758AE339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50" y="215650"/>
            <a:ext cx="2946666" cy="21434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8628B3-352B-4F64-BD6A-93C340659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31" y="260058"/>
            <a:ext cx="2850117" cy="20732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634212-1855-40DC-BFA5-A5A4BB3E2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45" y="2684477"/>
            <a:ext cx="2822531" cy="205319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8086CD-7CFE-47F8-B2F4-777E8211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36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C4418-EC5C-456D-8B80-12B5F134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89926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емкостной и индуктивной связи на электромагнитное излучение системы ДП (1/5)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146E38-ACC6-458D-A2A1-B88D56A9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651" y="1065318"/>
            <a:ext cx="10515600" cy="56266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отдельного ДП вводится импеданс излучения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связывающего локальную переменную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электрического поля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магнитного поля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краях ДП: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излучения определяется выражением: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=d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=(d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/W)Z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ДП.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расчете интенсивности когерентного излучения, обусловленного движением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вдоль длины ДП, граничные условия формулируются с учетом когерентного излучения и имеют следующий вид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Переменная часть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обезразмеренного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электрического поля на краях ДП определяется выражениями: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‹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V›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усредненное напряжение по координате при фиксированном значении времени.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вычислении мощности излучения из системы необходимо учитывать потери тока, которые вычисляются как: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величины безразмерные. Импеданс излучения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расчетах полагали равным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C31048-2814-49FC-A41D-895DC77E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17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840EFA5-7827-4B38-A417-B640036A3FFB}"/>
                  </a:ext>
                </a:extLst>
              </p:cNvPr>
              <p:cNvSpPr/>
              <p:nvPr/>
            </p:nvSpPr>
            <p:spPr>
              <a:xfrm>
                <a:off x="8487929" y="1306901"/>
                <a:ext cx="1483776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840EFA5-7827-4B38-A417-B640036A3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929" y="1306901"/>
                <a:ext cx="1483776" cy="6576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84EE476-CD97-4F68-A938-755DED235E55}"/>
                  </a:ext>
                </a:extLst>
              </p:cNvPr>
              <p:cNvSpPr/>
              <p:nvPr/>
            </p:nvSpPr>
            <p:spPr>
              <a:xfrm>
                <a:off x="6615946" y="1617852"/>
                <a:ext cx="1025152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℘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84EE476-CD97-4F68-A938-755DED235E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946" y="1617852"/>
                <a:ext cx="1025152" cy="693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E5D3923-F045-4E10-A5EB-1741EFEFBE16}"/>
                  </a:ext>
                </a:extLst>
              </p:cNvPr>
              <p:cNvSpPr/>
              <p:nvPr/>
            </p:nvSpPr>
            <p:spPr>
              <a:xfrm>
                <a:off x="2362735" y="3945669"/>
                <a:ext cx="37497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E5D3923-F045-4E10-A5EB-1741EFEFB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35" y="3945669"/>
                <a:ext cx="37497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4BFA5DAF-7847-48D0-AC89-3A2552524ED8}"/>
                  </a:ext>
                </a:extLst>
              </p:cNvPr>
              <p:cNvSpPr/>
              <p:nvPr/>
            </p:nvSpPr>
            <p:spPr>
              <a:xfrm>
                <a:off x="6438900" y="3975800"/>
                <a:ext cx="3788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ru-RU" i="0">
                          <a:latin typeface="Cambria Math" panose="02040503050406030204" pitchFamily="18" charset="0"/>
                        </a:rPr>
                        <m:t>V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4BFA5DAF-7847-48D0-AC89-3A2552524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00" y="3975800"/>
                <a:ext cx="378821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EE27996B-7680-4D96-84E2-D9CB283A4694}"/>
                  </a:ext>
                </a:extLst>
              </p:cNvPr>
              <p:cNvSpPr/>
              <p:nvPr/>
            </p:nvSpPr>
            <p:spPr>
              <a:xfrm>
                <a:off x="2362735" y="5247841"/>
                <a:ext cx="3244734" cy="628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EE27996B-7680-4D96-84E2-D9CB283A4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35" y="5247841"/>
                <a:ext cx="3244734" cy="6280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A18DFEAD-EEB3-48C0-9360-D6545A6B7A16}"/>
                  </a:ext>
                </a:extLst>
              </p:cNvPr>
              <p:cNvSpPr/>
              <p:nvPr/>
            </p:nvSpPr>
            <p:spPr>
              <a:xfrm>
                <a:off x="6112478" y="5275650"/>
                <a:ext cx="3235116" cy="628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A18DFEAD-EEB3-48C0-9360-D6545A6B7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478" y="5275650"/>
                <a:ext cx="3235116" cy="6280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EB1CFB9F-7AC2-458A-B52B-58F69DDE04AC}"/>
                  </a:ext>
                </a:extLst>
              </p:cNvPr>
              <p:cNvSpPr/>
              <p:nvPr/>
            </p:nvSpPr>
            <p:spPr>
              <a:xfrm>
                <a:off x="4069323" y="2980273"/>
                <a:ext cx="4086311" cy="629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dx</m:t>
                          </m:r>
                        </m:den>
                      </m:f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=0,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ac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EB1CFB9F-7AC2-458A-B52B-58F69DDE0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323" y="2980273"/>
                <a:ext cx="4086311" cy="6299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297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3F961-BAD9-4B2F-A672-64F51B30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1138962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емкостной и индуктивной связи на электромагнитное излучение системы ДП (2/5)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BC8A56-1F0A-4D28-B4CE-FAF992AA0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5576"/>
            <a:ext cx="10515600" cy="3651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влияние связи между соседними ДП на электромагнитное излучение системы ДП.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367A71-4D7A-4850-A07C-E8D43517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18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CF6A5B-D88B-4F1D-A05F-E074C09CA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7" y="1500614"/>
            <a:ext cx="3551600" cy="28450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7453D1-27F6-4BD4-BE62-05D736CA7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622" y="1500614"/>
            <a:ext cx="3378402" cy="27449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8912F2-A83A-4EBD-A96D-1CA0183DE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10" y="4356024"/>
            <a:ext cx="3053873" cy="21828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AEE4A6-778C-4A63-A8AF-1509A4A8B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23" y="4163629"/>
            <a:ext cx="3551601" cy="238751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B104FF0-68EC-4ACC-8F27-33C10F850902}"/>
              </a:ext>
            </a:extLst>
          </p:cNvPr>
          <p:cNvSpPr/>
          <p:nvPr/>
        </p:nvSpPr>
        <p:spPr>
          <a:xfrm>
            <a:off x="4442073" y="2593968"/>
            <a:ext cx="34703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ВАХ для случая системы ДП с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сделан без учета  связи между ДП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 связи между ДП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-0.05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-0.05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выделенного фрагмента ВАХ 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(b);</a:t>
            </a:r>
          </a:p>
          <a:p>
            <a:pPr marL="342900" indent="-342900" algn="just">
              <a:buAutoNum type="alphaLcParenBoth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соответствующая мощность излучения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℘</a:t>
            </a:r>
          </a:p>
          <a:p>
            <a:pPr marL="342900" indent="-342900" algn="just">
              <a:buAutoNum type="alphaLcParenBoth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96E81-2DE5-4380-8538-8A4B7656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94365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емкостной и индуктивной связи на электромагнитное излучение системы ДП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/5)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378BBF-B168-41CA-81C1-09186BF8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603" y="4824241"/>
            <a:ext cx="10515600" cy="11465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интенсивности излучения от величины базового тока вместе с ВАХ в области ветвления для системы 10 связанных ДП длиной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=-0.05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=-0.05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(b) Распределение разности фаз и магнитного поля в фиксированный момент времени при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=0.295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=12.44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(c) То же, что и в случае (b), при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=0.285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=10.24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антифлюксон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1D6B1D-B04C-47AB-8BE5-E7062DED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19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51D74E-31B7-4091-A1E5-F4826C10C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51" y="1641221"/>
            <a:ext cx="3382184" cy="3008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49F3E2-91CA-44AE-B4AE-BBA8533C9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52" y="1614700"/>
            <a:ext cx="3334613" cy="29816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B059FF-99C0-46F9-A7B2-A14F36A36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82" y="1546418"/>
            <a:ext cx="3576321" cy="31977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DF4C37-0E12-4388-AE83-450B8186FE70}"/>
              </a:ext>
            </a:extLst>
          </p:cNvPr>
          <p:cNvSpPr txBox="1"/>
          <p:nvPr/>
        </p:nvSpPr>
        <p:spPr>
          <a:xfrm>
            <a:off x="4464207" y="161470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1D7A29-A95B-4727-8C87-23CAFD690722}"/>
              </a:ext>
            </a:extLst>
          </p:cNvPr>
          <p:cNvSpPr txBox="1"/>
          <p:nvPr/>
        </p:nvSpPr>
        <p:spPr>
          <a:xfrm>
            <a:off x="7958125" y="154641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399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B38C5-BFE2-C1BD-508B-55CEF2B7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64259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(1/2)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9235A0-F75B-8198-3E93-13E9AAE1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461269"/>
            <a:ext cx="10515600" cy="489508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«эффект Джозефсона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» описывает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явлений, возникающих в контактах двух сверхпроводников через слабую связь.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процессов, протекающих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структурах, является одной из актуальных тем в физике конденсированных сред.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математическому моделированию физических процессов в стеках длинных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(ДДП) обусловлен, помимо необходимости получения фундаментальных знаний о свойствах слоистых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структур, открывающейся перспективой практических приложений.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физических процессов, происходящих внутри ДП, отражается на ее вольт-амперной характеристике (ВАХ). Примером можно назвать появление ступеньки Шапиро на ВАХ, свидетельствующее о захвате внешним излучением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частоты, а также ступенек нулевого поля, обусловленных наличием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длинном ДП.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активное внимание исследователей привлекают системы, основанные на взаимодействии сверхпроводящего тока с магнитным моментом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 с ферромагнетиком. В структуре сверхпроводник/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ферромагнетик/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сверхпроводник (SFS) спин-орбитальная связь в ферромагнитном слое без центра инверсии обеспечивает механизм прямой (линейной) связи между магнитным моментом и сверхпроводящим током. Такие ДП называют ϕ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-переходами. Возможность контроля магнитных свойств сверхпроводящим током, а также влияние магнитной динамики на сверхпроводимость интенсивно исследуется.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фундаментальных исследований большое значение имеет также и практическое применение эффекта Джозефсона в первую очередь в микроэлектронике.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274A4D-C2E0-D06E-40BE-A3E1C560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FCC6E4-9BD8-8181-3579-3463811A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1" y="94077"/>
            <a:ext cx="1913672" cy="14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17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7DA3C-72D3-4C26-BE07-95E28DD0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1236617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емкостной и индуктивной связи на электромагнитное излучение системы ДП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/5)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B3AA76-C3BE-4847-88E8-BCF0F58F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253331"/>
            <a:ext cx="10515600" cy="10814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оценить влияние связи на когерентное излучение, обусловленное движением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рассчитана зависимость мощности излучения от базового тока для одиночного ДП и системы связанных ДП, и проведен сравнительный анализ этих двух случаев.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0CFC9-C13E-4CD0-B297-0FCE2E48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AC1517-47D7-47E7-9ABA-DA19A5F7F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77" y="2643327"/>
            <a:ext cx="4227123" cy="3759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9F172E-D0F0-4C1B-B6BE-5C3EF5ED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15" y="2643326"/>
            <a:ext cx="4227124" cy="37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4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04EFB-7F0D-47AC-B2A7-77FE3A21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87263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емкостной и индуктивной связи на электромагнитное излучение системы ДП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/5)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2868C-0C98-492D-BEE3-5204A806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038688"/>
            <a:ext cx="10515600" cy="9587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объяснения изменения интенсивности излучения при переходах между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флюксонными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состояниями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нами проведен сравнительный анализ пространственно-временной зависимости разности фаз и магнитного поля в различных ДП системы.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4034F2-03E0-4033-AD4C-1CE3174C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31EC9-F1A7-4D72-9C4C-716F3543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23" y="1997476"/>
            <a:ext cx="3834899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255C29-5A2D-4256-8112-58B47B114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31" y="1997476"/>
            <a:ext cx="3834899" cy="3429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3F27F1-3F64-4C3B-A099-8E8C3ABFADB6}"/>
              </a:ext>
            </a:extLst>
          </p:cNvPr>
          <p:cNvSpPr/>
          <p:nvPr/>
        </p:nvSpPr>
        <p:spPr>
          <a:xfrm>
            <a:off x="1307976" y="5576461"/>
            <a:ext cx="10588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разности фаз и магнитного поля в первом и втором ДП системы при фиксированном значении времени при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=0.65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=11.44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(b) То же, что и в случае (a), но при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=0.55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=5.04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антифлюксон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49D54-D5F7-42B5-8855-CAE567D7835F}"/>
              </a:ext>
            </a:extLst>
          </p:cNvPr>
          <p:cNvSpPr txBox="1"/>
          <p:nvPr/>
        </p:nvSpPr>
        <p:spPr>
          <a:xfrm>
            <a:off x="1456139" y="214746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C3884-7640-4223-AD11-C58B52A343B9}"/>
              </a:ext>
            </a:extLst>
          </p:cNvPr>
          <p:cNvSpPr txBox="1"/>
          <p:nvPr/>
        </p:nvSpPr>
        <p:spPr>
          <a:xfrm>
            <a:off x="6438900" y="214746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9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EC268-BE17-4BC2-847B-36C06B70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52640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244686-54C6-4457-B8E5-602E51559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692458"/>
            <a:ext cx="10515600" cy="540719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проведенного математического моделирования показано различие в динамике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отдельных переходах рассматриваемой системы ДДП, что приводит к ветвлению ВАХ и к скачкам интенсивности электромагнитного излучения в зависимости 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флюксонных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состояний в отдельных ДП стека.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проведено компьютерное моделирование влияния емкостной и индуктивной связи на структуру ВАХ. Полученные результаты показывают, что именно индуктивная связь инспирирует возникновение новых состояний системы ДДП, что находит отражение в образовании дополнительных ступеней в структуре ВАХ. Таким образом, проведенное компьютерное моделирование продемонстрировало влияние индуктивной связи на структуру ВАХ в системе связанных ДДП.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тестовые расчеты на суперкомпьютере «Говорун» показали возможность уменьшения времени счета до 9 раз при расчетах в параллельном режиме. При этом для определенных конфигураций стека ДДП использование инструкций AVX-512 обеспечивает за счет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внутрипроцессорного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параллелизма дополнительное сокращение времени счета более чем в два раза. Тем самым, реализация параллелизма позволяет успешно проводить компьютерное моделирование в более короткие сроки по сравнению с последовательными вычислениями.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E3B223-CD29-4328-9634-C0B1A156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41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6086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ϕ</a:t>
            </a:r>
            <a:r>
              <a:rPr lang="ru-RU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3732245"/>
            <a:ext cx="9827703" cy="279459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структурах сверхпроводник-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ферромагнит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-сверхпроводник (SFS) спин-орбитальная связь в ферромагнитном слое без инверсионной симметрии обеспечивает механизм прямой (линейной) связи между магнитным моментом и сверхпроводящим током. Такие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контакты называются φ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-переходами. Возможность управления магнитными свойствами посредством сверхпроводящего тока, а также влияние магнитной динамики на сверхпроводящий ток привлекают к себе пристальное внимание в связи с перспективами практических приложений в микроэлектронике.</a:t>
            </a:r>
          </a:p>
          <a:p>
            <a:pPr marL="0" indent="0" algn="just">
              <a:buNone/>
            </a:pPr>
            <a:endParaRPr lang="en-US" altLang="ru-RU" dirty="0"/>
          </a:p>
          <a:p>
            <a:pPr algn="just"/>
            <a:endParaRPr lang="en-US" alt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09" y="800849"/>
            <a:ext cx="4666709" cy="2726122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16E11-49FF-46B5-B6DA-BA42481A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56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244697"/>
            <a:ext cx="9601200" cy="727364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951525"/>
                <a:ext cx="9601200" cy="4454236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Динамика намагниченности в ферромагнитном слое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джозефсоновском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переходе описывается уравнением Ландау-Лившица-Гилберта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									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параметр диссипации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нормализованная частота ферромагнитного резонанса.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Здесь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𝑯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эффективное магнитное поле с компонентами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			(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>
                  <a:buNone/>
                </a:pPr>
                <a:endParaRPr lang="ru-RU" sz="20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en-US" sz="20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отношение энергии Джозефсона к энергии магнитной анизотропии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параметр спин-орбитальной связи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ru-RU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ru-RU" sz="2000" b="1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x,y,z</a:t>
                </a:r>
                <a:r>
                  <a:rPr lang="en-US" altLang="ru-RU" sz="20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</a:t>
                </a:r>
                <a:r>
                  <a:rPr lang="en-US" altLang="ru-RU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y,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компоненты магнитного момента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Начальные условия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=0, 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=0,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="1" i="1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951525"/>
                <a:ext cx="9601200" cy="4454236"/>
              </a:xfrm>
              <a:blipFill>
                <a:blip r:embed="rId2"/>
                <a:stretch>
                  <a:fillRect l="-635" t="-1368" r="-635" b="-290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106940" y="1546622"/>
                <a:ext cx="64455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p>
                            <m: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]+</m:t>
                        </m:r>
                        <m:r>
                          <a:rPr lang="ru-RU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ru-RU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6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940" y="1546622"/>
                <a:ext cx="6445599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4016994" y="3711408"/>
                <a:ext cx="4310411" cy="1502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=0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𝐺𝑟</m:t>
                                </m:r>
                                <m:func>
                                  <m:func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ru-RU" sz="2400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d>
                                          <m:d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  <m:r>
                                          <a:rPr lang="ru-RU" sz="24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sSub>
                                          <m:sSub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ru-RU" sz="2400" i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94" y="3711408"/>
                <a:ext cx="4310411" cy="1502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E44C87-5122-4A74-A890-5F4DB36D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135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87095"/>
            <a:ext cx="9601200" cy="67748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061446"/>
            <a:ext cx="9601200" cy="5019758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разность фаз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найдена с помощью уравнения: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импульсный ток определяется как: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амплитуда импульса тока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временной интервал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который подается импульс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момент времени максимальной амплитуды импульса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уравнений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эффективным полем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импульсом тока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 динамику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819807" y="1930229"/>
                <a:ext cx="4895766" cy="624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𝑝𝑢𝑙𝑠𝑒</m:t>
                        </m:r>
                      </m:sub>
                    </m:sSub>
                    <m:d>
                      <m:d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endParaRPr lang="ru-RU" sz="24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807" y="1930229"/>
                <a:ext cx="4895766" cy="624273"/>
              </a:xfrm>
              <a:prstGeom prst="rect">
                <a:avLst/>
              </a:prstGeom>
              <a:blipFill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3380763" y="3571325"/>
                <a:ext cx="577385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𝑝𝑢𝑙𝑠𝑒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∈[</m:t>
                            </m:r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2∆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2∆</m:t>
                                    </m:r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den>
                                </m:f>
                              </m:den>
                            </m:f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en-US" sz="6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63" y="3571325"/>
                <a:ext cx="5773853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CE5A9E-A69A-4104-8EBE-E2912DA8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877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48DB0-9ADC-4061-8BA7-8E856E16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3828"/>
            <a:ext cx="9601200" cy="70677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численного исследования и параллельная реализация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D8900-5EB9-4AF0-AEC4-8BD3653CA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24333"/>
            <a:ext cx="9601200" cy="506027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(7-10) представляет собой задачу Коши для системы обыкновенных дифференциальных уравнений. Расчеты проводились двумя способами: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четерехшагововго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Рунге-Кутты и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двухшагового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Гаусса-Лежандра.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Гаусса-Лежандра требует большего объема вычислений по сравнению с методом Рунге-Кутты, однако в данной задаче, является более устойчивым при определенных значениях параметров с точки зрения сохранения условия нормировки по сравнению с методом Рунге-Кутты четвертого порядка.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последовательной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по моделированию доменов переворота магнитного момента на плоскости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 (с использованием компилятора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дополнение к разработанной в 2019 году параллельной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версии в 2022 была разработана параллельная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OpenMP.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основе обоих версий лежит язык программирования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C++.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Распараллеливание основано на распределении точек плоскости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параллельными процессами/нитями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выполняется условие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pt-BR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altLang="ru-RU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t-BR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altLang="ru-RU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pt-BR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)+1|&lt;</a:t>
            </a:r>
            <a:r>
              <a:rPr lang="pt-BR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ru-RU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сохраняются в структуру и записываются в выходной файл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Аналогичная схема распараллеливания использована при моделировании других плоскостей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F9DB9B-04E2-4AF8-9B03-33F62B05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739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12564-CAE3-41DA-B35B-05ACFF54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6227"/>
            <a:ext cx="9601200" cy="66482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Параллельная реализация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6C4DD6-B254-486E-B832-4D84D7E37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694" y="2635000"/>
            <a:ext cx="3380947" cy="24606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вычисления в зависимости количества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MPI-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OpenMP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нитей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Вычисления выполнены на платформе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HybriLIT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DA1265-1073-6653-D82B-D38D5C30B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25574"/>
            <a:ext cx="6962094" cy="5156199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3E50E5-A2EB-4ACA-848B-F56F9263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664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49E3F-36A6-74C5-1949-14231256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5"/>
            <a:ext cx="10515600" cy="536851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Параллельная реализация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9EB524-15FB-D528-B936-A8119D841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746829"/>
            <a:ext cx="10515600" cy="213841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версия данной программы также тестировалась на персональных компьютерах общего назначения. Реализация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скомпилирована с использованием Microsoft Visual Studio в операционной системе Windows 10. Тестирование проводилось с использованием процессоров AMD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Ryzen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3600X (6 ядер, 12 потоков) и AMD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Ryzen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5800X (8 ядер, 16 потоков) (левый рисунок).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 основе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версии программы было проведено тестирование векторных инструкций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AVX-512.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показало тестирование, использование инструкций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AVX-512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дополнительно ускорить программу в 1.3-1.6 раза без какого-либо преобразования кода (правый рисунок).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B03B8A-40E7-EB6B-B240-E144BBB0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28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750C91-1E6F-E2BD-FF34-871633AE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07" y="3005182"/>
            <a:ext cx="4468224" cy="3351168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FD196C73-8F21-4149-B3D2-BE0AA10A3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89" y="3005183"/>
            <a:ext cx="4468222" cy="33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4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00" y="354093"/>
            <a:ext cx="9601200" cy="59436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(1/4)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201590"/>
            <a:ext cx="9601200" cy="109728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это эффект когда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 магнитного поля меняет свое значение на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изначальном значении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показывают временную зависимость</a:t>
            </a:r>
            <a:r>
              <a:rPr lang="en-US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при различных значениях </a:t>
            </a:r>
            <a:r>
              <a:rPr lang="en-US" alt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C32218-FD90-4980-A99D-E66D9FDC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29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FC464C-4476-49D0-B681-98A08DB5EF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0" y="2414037"/>
            <a:ext cx="3737499" cy="382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89C11-5202-4019-B154-777B4941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83712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(2/2)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C3ADD-B3EA-4F72-860D-751662E20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094327"/>
            <a:ext cx="10515600" cy="520694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докладе представлены методы, комплексы программ и результаты численного исследования физических процессов, протекающих под действием различных факторов в системах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полученные на протяжении последних 9 лет.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исследование следующих моделей.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модель описывает систему длинных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(ДП) с учетом емкостной и индуктивной связи между соседними ДП. В рамках этой модели проводится расчет вольт-амперных характеристик (ВАХ) и исследуется влияние ряда параметров модели на ее структуру.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модель - это модель точечного аномального ДП с учетом спин-орбитальной и ферромагнитной связи, так называемого ϕ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-перехода. Здесь основной задачей численного моделирования было выявление интервалов параметров, где происходит переворот магнитного момента, и изучение влияния различных факторов на конфигурацию периодической структуры доменов переворота.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 модели описываются многопараметрическими системами нелинейных дифференциальных уравнений. Численные исследования характеризуются значительным объемом вычислений и требуют применения методов и технологий параллельных вычислений для организации высокопроизводительного компьютерного моделирования.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C71373-836D-48DC-ADCF-A9E5C021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5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89B67-CAB3-49BE-9EBB-5EB576F4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07027"/>
            <a:ext cx="9601200" cy="64805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(2/4)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431E6D47-C361-4133-AE74-E843C7E6ED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418238"/>
              </p:ext>
            </p:extLst>
          </p:nvPr>
        </p:nvGraphicFramePr>
        <p:xfrm>
          <a:off x="1221047" y="755078"/>
          <a:ext cx="4973343" cy="4423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Acrobat Document" r:id="rId3" imgW="6200674" imgH="5514695" progId="Acrobat.Document.DC">
                  <p:embed/>
                </p:oleObj>
              </mc:Choice>
              <mc:Fallback>
                <p:oleObj name="Acrobat Document" r:id="rId3" imgW="6200674" imgH="55146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1047" y="755078"/>
                        <a:ext cx="4973343" cy="4423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86046FF2-4635-47AC-BEEB-730F92091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307447"/>
              </p:ext>
            </p:extLst>
          </p:nvPr>
        </p:nvGraphicFramePr>
        <p:xfrm>
          <a:off x="6731500" y="876157"/>
          <a:ext cx="4837208" cy="4302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Acrobat Document" r:id="rId5" imgW="6200674" imgH="5514695" progId="Acrobat.Document.DC">
                  <p:embed/>
                </p:oleObj>
              </mc:Choice>
              <mc:Fallback>
                <p:oleObj name="Acrobat Document" r:id="rId5" imgW="6200674" imgH="55146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31500" y="876157"/>
                        <a:ext cx="4837208" cy="4302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56F33F-CD05-40D3-882A-8ED712C78007}"/>
              </a:ext>
            </a:extLst>
          </p:cNvPr>
          <p:cNvSpPr/>
          <p:nvPr/>
        </p:nvSpPr>
        <p:spPr>
          <a:xfrm>
            <a:off x="1450021" y="5092642"/>
            <a:ext cx="4645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периодичности интервалов переворота в плоскости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Результаты  получены с шагом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6ECD88F-3215-4CA3-9B34-4CE739A68916}"/>
              </a:ext>
            </a:extLst>
          </p:cNvPr>
          <p:cNvSpPr/>
          <p:nvPr/>
        </p:nvSpPr>
        <p:spPr>
          <a:xfrm>
            <a:off x="6731500" y="5092642"/>
            <a:ext cx="5253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периодичности интервалов переворота в плоскости (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Результаты  получены с шагом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C710C958-1783-4853-A6BC-7C068C83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842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762BB-8C6C-750A-1972-540593F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57" y="11684"/>
            <a:ext cx="9601200" cy="67321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(3/4)</a:t>
            </a:r>
            <a:endParaRPr lang="ru-RU" sz="3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F138D6-0B86-417A-8165-6F7732FBDBC5}"/>
              </a:ext>
            </a:extLst>
          </p:cNvPr>
          <p:cNvSpPr/>
          <p:nvPr/>
        </p:nvSpPr>
        <p:spPr>
          <a:xfrm>
            <a:off x="1238314" y="494692"/>
            <a:ext cx="10325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теперь зависимость конфигурации интервалов реализации переворота ММ от параметра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(нормированная частота ферромагнитного резонанса).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оделирование на плоскостях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использованием различных значений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получены с шагом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Δr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6F74518F-B01D-472D-A37B-AB31559E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31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269A13-7338-458E-A519-39B76C5D2818}"/>
              </a:ext>
            </a:extLst>
          </p:cNvPr>
          <p:cNvSpPr/>
          <p:nvPr/>
        </p:nvSpPr>
        <p:spPr>
          <a:xfrm>
            <a:off x="2460414" y="156320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=0.1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E88A67-A349-42C7-BF6B-49A3794BA666}"/>
              </a:ext>
            </a:extLst>
          </p:cNvPr>
          <p:cNvSpPr/>
          <p:nvPr/>
        </p:nvSpPr>
        <p:spPr>
          <a:xfrm>
            <a:off x="6026194" y="1593979"/>
            <a:ext cx="663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99AA65D-5B32-414A-9B93-5AD08328445D}"/>
              </a:ext>
            </a:extLst>
          </p:cNvPr>
          <p:cNvSpPr/>
          <p:nvPr/>
        </p:nvSpPr>
        <p:spPr>
          <a:xfrm>
            <a:off x="9469606" y="1543919"/>
            <a:ext cx="766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6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C9F329-E321-4427-80B3-EE711EA45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37" y="1871723"/>
            <a:ext cx="3309209" cy="24819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93E0C3-4A3C-4F3C-9B9D-978AC214C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3" y="1882500"/>
            <a:ext cx="3309210" cy="248190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31971B7-9CF5-4B2E-BFAE-91929FB1A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49" y="1867636"/>
            <a:ext cx="3309210" cy="248190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DDAE951-C293-4F78-B995-2E75B14A0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9" y="4391086"/>
            <a:ext cx="3309209" cy="248190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8E9B96-64D9-4E1B-AF33-1777E7F94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1" y="4364407"/>
            <a:ext cx="3309212" cy="248190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0146CFA-DB4A-41E6-94A9-A7B3BFABA5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40" y="4349544"/>
            <a:ext cx="3305813" cy="24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7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A151817-4249-4272-B7BB-6DB1400C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6525"/>
            <a:ext cx="9601200" cy="64805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(4/4)</a:t>
            </a:r>
            <a:endParaRPr lang="ru-RU" sz="36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70639-7ED8-4BCE-A315-A7F1ABE1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32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7426E1-98A1-4460-8D7C-6AF3A0B90B1F}"/>
              </a:ext>
            </a:extLst>
          </p:cNvPr>
          <p:cNvSpPr/>
          <p:nvPr/>
        </p:nvSpPr>
        <p:spPr>
          <a:xfrm>
            <a:off x="1295399" y="724828"/>
            <a:ext cx="10503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исследование по изучению влияния длительности импульса тока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переворота ММ в случае малого параметра диссипации (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=0.001).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B574B7-315E-4322-9928-B299E9C6E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98" y="1486568"/>
            <a:ext cx="3036904" cy="26971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88C3E17-0937-4819-A968-36B9F11AD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34" y="1606858"/>
            <a:ext cx="2893852" cy="25768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204C2A-642C-4C80-AA8E-C0F0577F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37" y="4183679"/>
            <a:ext cx="2850025" cy="25377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FE1853E-2F38-436E-895F-631135E26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34" y="4164167"/>
            <a:ext cx="2893851" cy="257682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5942DB6-827A-446D-8AAB-D5E608A923D9}"/>
              </a:ext>
            </a:extLst>
          </p:cNvPr>
          <p:cNvSpPr/>
          <p:nvPr/>
        </p:nvSpPr>
        <p:spPr>
          <a:xfrm>
            <a:off x="7445357" y="2432593"/>
            <a:ext cx="4251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arenBoth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времени для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=6 (красная сплошная линия) и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=12 (пунктирная пурпурная линия);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 структура доменов переворота ММ на плоскости (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для: (b)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=6;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=10;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Δt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=20.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Закрашенные полосы указывают места, где реализуется переворот ММ.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69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21CF2-2548-407B-99DF-9C10489F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D1549B-F93F-4A1F-88E0-F7B476A6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812" y="711235"/>
            <a:ext cx="10515600" cy="512260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уравнений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Ландау-Лифшица-Гильберта и хорошо апробированной  резистивной модели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перехода, продемонстрирована периодичность в возникновении интервалов переворота магнитного момента при изменении параметров спин-орбитальной связи,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гильбертовского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затухания и отношения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энергии к магнитной.  Можно ожидать, что полученные результаты могут быть полезны в различных областях сверхпроводниковой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домены переворота магнитного момента на широком диапазоне параметров фазовой связи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диссипации </a:t>
            </a:r>
            <a:r>
              <a:rPr 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спин-орбитальной связи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Переворот магнитного момента чрезвычайно чувствителен к значениям параметров системы. В виду достаточной сложности рассматриваемой системы, вопрос, касающийся возможности предсказания  полного переворота при заданных параметрах системы и импульса тока, остается открытым  до настоящего времени.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детальных исследований динамики намагниченности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φ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-переходе под действием импульса тока показано, что реализация переворота магнитного момента в φ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-переходе характеризуется определенной периодичностью по величине спин-орбитальной связи, параметру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гильбертовского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затухания и отношения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энергии к магнитной. Полученные результаты могут быть полезны для понимания физических процессов в различных областях сверхпроводниковой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могут быть использованы в прикладных целях.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параллельная программа MPI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моделированию переворота магнитного момента в φ</a:t>
            </a:r>
            <a:r>
              <a:rPr lang="ru-RU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-переходе, обеспечивающая высокопроизводительные исследования в широком диапазоне параметров.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ускорение версий MPI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около 30 раз.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150FE-C669-4CA7-A252-29C0917A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687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66CE8-D150-06D8-A8F4-CD25429C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выводы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381CD-9D68-8600-9282-E2EBFD18A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897023"/>
            <a:ext cx="10515600" cy="539113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параллельная версия программы по моделированию вольт-амперных характеристик с системах длинных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Она оформлена в виде универсального программного продукта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LJJ-CVV-MPI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доступна в библиотеке программ ОИЯИ: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http://wwwinfo.jinr.ru/programs/jinrlib/ljj-cvv-mpi/index.html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параллельная версия программы по моделированию доменов переворота магнитного момента в φ</a:t>
            </a:r>
            <a:r>
              <a:rPr lang="ru-RU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-переходе. Она оформлена в виде универсального программного продукта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SPIN-Ga/Gr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доступна в библиотеке программ ОИЯИ: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http://wwwinfo.jinr.ru/programs/jinrlib/spin-ga-gr/index.html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выше программные реализации также нашли свое применение в рамках виртуальных вычислительных сред: на основе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Jupyter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Book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основе «Виртуальной исследовательской среды для решения задач математического моделирования физических явлений в гибридных наноструктурах, состоящих из сверхпроводников и магнетиков».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методы и программы позволили провести численное исследование представленных систем и получить физически значимые результаты.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Наработки, полученные в рамках описанных выше задач, активно используются в дальнейших исследованиях и расчётах по исследованию сверхпроводящих структур различных типов.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42C2C6-AD47-995A-DD1A-FC20F94A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235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DA486-8D4C-4B1B-943E-8B2D2873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06F3B9-A564-4C87-A5C9-56AEF08D0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758348"/>
            <a:ext cx="10515600" cy="5527042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549239-3FD4-4D56-A18F-0A09B6CE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35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51D33D-592F-4054-B273-4D69D69FA2E4}"/>
              </a:ext>
            </a:extLst>
          </p:cNvPr>
          <p:cNvSpPr/>
          <p:nvPr/>
        </p:nvSpPr>
        <p:spPr>
          <a:xfrm>
            <a:off x="1273575" y="771523"/>
            <a:ext cx="1033064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Рахмонов И.Р.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численного решения системы уравнений, описывающих модель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// Системный анализ в науке и образовании, 2015.  -№ 4.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Е.В., 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Волохова А.В. Вычислительная схема и параллельная реализация для моделирования системы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// Компьютерные исследования и моделирование, 2016. -т. 8, № 4. -стр.593–604.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Rahmonov I.R.,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Shukrinov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Yu.M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Plecenik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M.V.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of System of Long Josephson Junctions with Inductive and Capacitive Couplings. //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 Web of Conferences, 2016. -v.108. -p.02038.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M.V.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Rahmonov I.R.,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Shukrinov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Yu.M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Atanasova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P.Kh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Volokhova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A.V. Model of stacked long Josephson junctions: Parallel algorithm and numerical results in case of weak coupling, // AIP Conference Proceedings, 2016. -v. 1773. -p. 110018.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Х., Земляная Е.В.,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Вольт-амперные характеристики и электромагнитное излучение в системе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 с индуктивной и емкостной связью, // Материалы ХХ международного симпозиума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Нанофизика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наноэлектроника», Изд-во Нижегородского государственного университета, 2016. -т. 1. -стр. 105-106.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Рахмонов И.Р.,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Земляная Е.В.,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Влияние индуктивной и емкостной связи на вольтамперную характеристику и электромагнитное излучение системы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переходов, // Журнал Экспериментальной и Теоретической Физики, 2017. -т.151, №1. -стр. 151-159.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7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CA906-A3ED-4FB1-99B4-6B25CF00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59229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153A0-70B8-40BC-AFCA-229374B96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669917"/>
            <a:ext cx="10515600" cy="5518165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Панайотова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С.А., 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Земляная Е.В.,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Периодичность в возникновении интервалов переворота магнитного момента φ</a:t>
            </a:r>
            <a:r>
              <a: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-перехода, // Письма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ЖэТФ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 -т.110, №11. -стр.736-740.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Шукринов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Ю.М., Рахмонов И.Р.,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Атанасова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П.Х., Панайотова С.А. Высокопроизводительное компьютерное исследование эффекта перемагничивания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φ</a:t>
            </a:r>
            <a:r>
              <a:rPr lang="ru-RU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-переходе в рамках модели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// Материалы Всероссийской конференции с международным участием Информационно-телекоммуникационные технологии и математическое моделирование высокотехнологичных систем - 2019, -стр. 366-370.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Panayotova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S.,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Atanasova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Shukrinov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Yu., Rahmonov I. Parallel Numerical Simulation of the Magnetic Moment Reversal within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Junction Spintronic Model, // European Physics Journal, Web of Conferences, 2020. -v. 226. -p. 02018.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Земляная Е.В. Сравнительный анализ производительности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OpenMP-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примере параллельных расчетов в рамках модели ядро-ядерного потенциала и модели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спинтроники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// Современные информационные технологии и ИТ-образование, 2022. -т. 18, № 3. -стр. 545-557.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Bashashin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E., Rahmonov I. Parallel simulation of the magnetic moment reversal within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Junction model, // Physics of Elementary Particles and Atomic Nuclei, Letters, 2023. -v. 12, No. 5. -p. 1157-1160.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Башашин М.В.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Рахмонов И.Р., Земляная Е.В. Численное исследование влияния индуктивной связи на вольт-амперную характеристику в системе длинных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переходов, // Материалы Всероссийской конференции с международным участием Информационно-телекоммуникационные технологии и математическое моделирование высокотехнологичных систем - 2024. -стр. 341-346.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Bashashin M.V.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E.V., Rahmonov I.R. Simulation of the magnetization reversal effect depending on the current pulse duration within the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Josephson junction model using MPI and OpenMP parallel computing techniques, // Physics of Particles and Nuclei, 2024. -v. 55, No. 3. -p. 498–501.</a:t>
            </a:r>
          </a:p>
          <a:p>
            <a:pPr marL="342900" indent="-342900" algn="just"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0BD4BA-4545-429B-922B-15784497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21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540ACC0-8356-490F-87C4-E58E65812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E99A2A1C-A60A-41EF-A658-7EAA78D5A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0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971447-B23C-4F5F-B825-3C3B7AE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618" y="1567236"/>
            <a:ext cx="2932386" cy="35295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обобщенная модель, учитывающая индуктивную и емкостную связь между ДП. Система связанных ДДП предполагается состоящей из сверхпроводящих слоев c промежуточными диэлектрическими слоями длины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D54424-019F-4942-BB56-BEF34D1E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Содержимое 8">
            <a:extLst>
              <a:ext uri="{FF2B5EF4-FFF2-40B4-BE49-F238E27FC236}">
                <a16:creationId xmlns:a16="http://schemas.microsoft.com/office/drawing/2014/main" id="{8E39B202-C1F8-A5FB-7C2F-84E283FADD45}"/>
              </a:ext>
            </a:extLst>
          </p:cNvPr>
          <p:cNvSpPr txBox="1">
            <a:spLocks/>
          </p:cNvSpPr>
          <p:nvPr/>
        </p:nvSpPr>
        <p:spPr>
          <a:xfrm>
            <a:off x="8315187" y="4894659"/>
            <a:ext cx="3600450" cy="676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83464" algn="ctr">
              <a:buFont typeface="Arial" panose="020B0604020202020204" pitchFamily="34" charset="0"/>
              <a:buNone/>
              <a:defRPr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природного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кристалла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CaCu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7" name="Picture 2" descr="F:\кристал ДДП.png">
            <a:extLst>
              <a:ext uri="{FF2B5EF4-FFF2-40B4-BE49-F238E27FC236}">
                <a16:creationId xmlns:a16="http://schemas.microsoft.com/office/drawing/2014/main" id="{601D76DA-A504-1E41-E119-250447EC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5187" y="1556544"/>
            <a:ext cx="3200400" cy="30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8">
            <a:extLst>
              <a:ext uri="{FF2B5EF4-FFF2-40B4-BE49-F238E27FC236}">
                <a16:creationId xmlns:a16="http://schemas.microsoft.com/office/drawing/2014/main" id="{22A6EC2E-FE26-729D-382F-C8A2857A7DB0}"/>
              </a:ext>
            </a:extLst>
          </p:cNvPr>
          <p:cNvSpPr txBox="1">
            <a:spLocks/>
          </p:cNvSpPr>
          <p:nvPr/>
        </p:nvSpPr>
        <p:spPr bwMode="auto">
          <a:xfrm>
            <a:off x="1405698" y="5544028"/>
            <a:ext cx="9709839" cy="94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425196" indent="-342900" algn="just">
              <a:spcBef>
                <a:spcPts val="600"/>
              </a:spcBef>
              <a:buClr>
                <a:schemeClr val="accent1"/>
              </a:buClr>
              <a:buSzPct val="80000"/>
              <a:buAutoNum type="alphaLcParenBoth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Схематический вид системы длинных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переходов. Ось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выбрана вдоль длины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вдоль ширины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ось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перпендикулярна слоям.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5196" indent="-342900" algn="just">
              <a:spcBef>
                <a:spcPts val="600"/>
              </a:spcBef>
              <a:buClr>
                <a:schemeClr val="accent1"/>
              </a:buClr>
              <a:buSzPct val="80000"/>
              <a:buAutoNum type="alphaLcParenBoth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Схема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перехода,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толщина сверхпроводящего слоя,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толщина.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80C038-B1E9-44BA-A853-7776A6EA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98" y="1637068"/>
            <a:ext cx="3420999" cy="367788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D188BE4-C43C-4DE4-9257-4A7AC6EF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1120"/>
            <a:ext cx="9601200" cy="5683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системы длинных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переходов</a:t>
            </a:r>
          </a:p>
        </p:txBody>
      </p:sp>
    </p:spTree>
    <p:extLst>
      <p:ext uri="{BB962C8B-B14F-4D97-AF65-F5344CB8AC3E}">
        <p14:creationId xmlns:p14="http://schemas.microsoft.com/office/powerpoint/2010/main" val="179031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11120"/>
            <a:ext cx="9601200" cy="56835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979475"/>
            <a:ext cx="9601200" cy="3581400"/>
          </a:xfrm>
        </p:spPr>
        <p:txBody>
          <a:bodyPr>
            <a:noAutofit/>
          </a:bodyPr>
          <a:lstStyle/>
          <a:p>
            <a:pPr marL="71438" indent="0" algn="just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Фазовая динамика системы ДДП с учетом емкостной и индуктивной связи между контактами описывается системой уравнений относительно разности фаз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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и напряжения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V</a:t>
            </a:r>
            <a:r>
              <a:rPr lang="en-US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на каждом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контакте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160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£ - матрица индуктивной связи.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pPr marL="71438" indent="0" algn="just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параметр диссипации, параметр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индуктивной связи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принимает значение на интервале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0&lt;|S|&lt;0.5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эффективная электрическая толщина ДП,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нормированная на толщину диэлектрического слоя.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 емкостной связи.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напряжение на </a:t>
            </a:r>
            <a:r>
              <a:rPr lang="ru-RU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ДП,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-внешний ток. Все величины в системе (1) переведены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безразмерные.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Граничные условия:                                                                              		(3)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3724" y="1934931"/>
            <a:ext cx="353695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9212" y="3458384"/>
            <a:ext cx="20859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2086" y="5878525"/>
            <a:ext cx="36798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Rectangle 11"/>
          <p:cNvSpPr>
            <a:spLocks noChangeArrowheads="1"/>
          </p:cNvSpPr>
          <p:nvPr/>
        </p:nvSpPr>
        <p:spPr bwMode="auto">
          <a:xfrm>
            <a:off x="1524000" y="198439"/>
            <a:ext cx="21748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900"/>
              <a:t> 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5B6B03-856C-49DE-ABBB-6CE0EA05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5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4634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Численный подход</a:t>
            </a: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1619075" y="1857375"/>
            <a:ext cx="10125512" cy="4000500"/>
          </a:xfrm>
        </p:spPr>
        <p:txBody>
          <a:bodyPr>
            <a:normAutofit fontScale="92500"/>
          </a:bodyPr>
          <a:lstStyle/>
          <a:p>
            <a:pPr marL="361950" indent="-361950">
              <a:lnSpc>
                <a:spcPct val="80000"/>
              </a:lnSpc>
              <a:buNone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Численное решение системы (1-3).</a:t>
            </a:r>
            <a:r>
              <a:rPr lang="ru-RU" b="1" u="sng" dirty="0">
                <a:solidFill>
                  <a:srgbClr val="C065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1950" indent="-361950" algn="just"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Вводится равномерная дискретная сетка по пространственной координате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шагом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x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координате времени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шагом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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аппроксимации производных по пространственной координате используются стандартные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трех-точечные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конечно-разностные формулы.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8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Полученная система обыкновенных дифференциальных уравнений относительно значений разностей фаз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напряжений  в узлах дискретной сетки по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решается численно с использованием метода Рунге-Кутта (РК) четвертого порядка.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FA0F97D-25A4-4C9F-8F4B-8EC6930DE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6</a:t>
            </a:fld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41008"/>
            <a:ext cx="9601200" cy="582614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Численный подход к построению ВАХ</a:t>
            </a:r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1409349" y="919956"/>
            <a:ext cx="10452683" cy="5589587"/>
          </a:xfrm>
        </p:spPr>
        <p:txBody>
          <a:bodyPr>
            <a:normAutofit lnSpcReduction="10000"/>
          </a:bodyPr>
          <a:lstStyle/>
          <a:p>
            <a:pPr marL="71438" indent="0" algn="just">
              <a:lnSpc>
                <a:spcPct val="8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моделировании ВАХ имитируется эффект включения/выключения источника тока, поэтому при сначала происходит увеличение значений тока до заданного значения, а затем уменьшение до 0. Для каждого значения тока вычисляется ВАХ по следующей схеме:</a:t>
            </a:r>
            <a:endParaRPr 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 algn="just">
              <a:lnSpc>
                <a:spcPct val="8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каждом шаге по времени вычисляется интеграл                  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							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(4)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формулы Симпсона.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вычисляется интеграл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(5)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метода прямоугольников и, наконец, напряжение усредняется по числу контактов</a:t>
            </a:r>
          </a:p>
          <a:p>
            <a:pPr marL="71438" indent="0">
              <a:lnSpc>
                <a:spcPct val="8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													(6)</a:t>
            </a:r>
          </a:p>
          <a:p>
            <a:pPr marL="71438" indent="0">
              <a:lnSpc>
                <a:spcPct val="80000"/>
              </a:lnSpc>
              <a:buNone/>
            </a:pPr>
            <a:endParaRPr lang="ru-RU" sz="2700" dirty="0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2381" y="2405327"/>
            <a:ext cx="3614968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0343" y="4115566"/>
            <a:ext cx="3755362" cy="70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4574" y="5556598"/>
            <a:ext cx="1682851" cy="76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94CD50-236A-46BD-AAF6-A49B399F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7</a:t>
            </a:fld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84177"/>
            <a:ext cx="9601200" cy="513826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распараллеливания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007727"/>
            <a:ext cx="5163424" cy="6013857"/>
          </a:xfrm>
        </p:spPr>
        <p:txBody>
          <a:bodyPr>
            <a:normAutofit/>
          </a:bodyPr>
          <a:lstStyle/>
          <a:p>
            <a:pPr marL="358775" indent="-250825" algn="just">
              <a:lnSpc>
                <a:spcPct val="7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Разработанный параллельный алгоритм основан на распределении вычислений по узлам дискретной сетки по координате </a:t>
            </a:r>
            <a:r>
              <a:rPr lang="ru-RU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вдоль длины контакта. </a:t>
            </a:r>
          </a:p>
          <a:p>
            <a:pPr marL="358775" indent="-250825" algn="just">
              <a:lnSpc>
                <a:spcPct val="7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из задействованных в расчете параллельных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-процессов назначается своя порция узлов дискретной сетки по координате. </a:t>
            </a:r>
          </a:p>
          <a:p>
            <a:pPr marL="358775" indent="-250825" algn="just">
              <a:lnSpc>
                <a:spcPct val="7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процесс в назначенных ему узлах в параллельном режиме вычисляет рекурсивно 4 коэффициента Рунге-Кутта и затем решения системы уравнений. </a:t>
            </a:r>
          </a:p>
          <a:p>
            <a:pPr marL="358775" indent="-250825" algn="just">
              <a:lnSpc>
                <a:spcPct val="7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расчета каждого из коэффициентов Рунге-Кутта происходит обмен значениями между соседними процессам. </a:t>
            </a:r>
          </a:p>
          <a:p>
            <a:pPr marL="358775" indent="-250825" algn="just">
              <a:lnSpc>
                <a:spcPct val="7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расчете ВАХ сначала каждым процессом вычисляются частичные суммы в соответствии с формулой Симпсона, далее производится сборка в 0й процесс, где и осуществляются окончательные вычисления ВАХ и запись в файлы. </a:t>
            </a:r>
          </a:p>
          <a:p>
            <a:pPr marL="358775" indent="-250825" algn="just">
              <a:lnSpc>
                <a:spcPct val="7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аналогичным образом осуществляются расчеты других физических характеристик стека ДДП.</a:t>
            </a:r>
          </a:p>
          <a:p>
            <a:pPr marL="358775" indent="-250825" algn="just">
              <a:lnSpc>
                <a:spcPct val="7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оценена применимость к данной схеме инструкций векторизации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AVX-512.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6B41DE-1B2B-4055-BFAA-CB324596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835" y="1597128"/>
            <a:ext cx="5065230" cy="397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829DB3-3D52-40BD-AFA7-5F5BB61E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8</a:t>
            </a:fld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0E0D0-9F1E-4E28-BCBC-69A55209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66056"/>
            <a:ext cx="10515600" cy="783856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Параллельная реализация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6193D4-916C-442D-A4ED-2FA5514D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833" y="1087326"/>
            <a:ext cx="3710867" cy="261558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достигаемое при расчетах на ЦИВК ускорение в зависимости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длины ДП и (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 числа ДП, рассчитанное как отношение времени счета в однопроцессорном режиме к минимальному времени счета, возможному для данного набора параметров при расчетах в параллельном режиме.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5B5BEE-A8D9-4E07-8FE5-5A9E76CF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7C25-02BB-4880-9B0B-8F1D591A920E}" type="slidenum">
              <a:rPr lang="ru-RU" smtClean="0"/>
              <a:t>9</a:t>
            </a:fld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2A65788-345D-406C-BC4F-7CB5A59B0C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289220"/>
              </p:ext>
            </p:extLst>
          </p:nvPr>
        </p:nvGraphicFramePr>
        <p:xfrm>
          <a:off x="1159115" y="1087326"/>
          <a:ext cx="3253087" cy="2650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Acrobat Document" r:id="rId3" imgW="4676554" imgH="3809787" progId="Acrobat.Document.DC">
                  <p:embed/>
                </p:oleObj>
              </mc:Choice>
              <mc:Fallback>
                <p:oleObj name="Acrobat Document" r:id="rId3" imgW="4676554" imgH="38097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9115" y="1087326"/>
                        <a:ext cx="3253087" cy="2650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43B5F8E-4F7C-47C1-B412-13C3CFBC2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822224"/>
              </p:ext>
            </p:extLst>
          </p:nvPr>
        </p:nvGraphicFramePr>
        <p:xfrm>
          <a:off x="4533052" y="1146810"/>
          <a:ext cx="3260635" cy="2656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Acrobat Document" r:id="rId5" imgW="4676554" imgH="3809787" progId="Acrobat.Document.DC">
                  <p:embed/>
                </p:oleObj>
              </mc:Choice>
              <mc:Fallback>
                <p:oleObj name="Acrobat Document" r:id="rId5" imgW="4676554" imgH="38097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33052" y="1146810"/>
                        <a:ext cx="3260635" cy="2656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8EA604-3DA4-47BE-A281-667CA46283AD}"/>
              </a:ext>
            </a:extLst>
          </p:cNvPr>
          <p:cNvSpPr/>
          <p:nvPr/>
        </p:nvSpPr>
        <p:spPr>
          <a:xfrm>
            <a:off x="7906990" y="3626852"/>
            <a:ext cx="37897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работы параллельной MPI-программы в зависимости от количества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задействованных параллельных MPI-процессов с использованием и без использования AVX-512 при длине контакта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количестве узлов дискретной сетки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=5∙10</a:t>
            </a:r>
            <a:r>
              <a:rPr lang="ru-RU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случая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случая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Расчеты выполнены на суперкомпьютере «Говорун».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B72DF7-AEDE-4926-875F-58F8AD3A4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15" y="3868764"/>
            <a:ext cx="6747875" cy="265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59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4394</Words>
  <Application>Microsoft Office PowerPoint</Application>
  <PresentationFormat>Широкоэкранный</PresentationFormat>
  <Paragraphs>262</Paragraphs>
  <Slides>37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Corbel</vt:lpstr>
      <vt:lpstr>Symbol</vt:lpstr>
      <vt:lpstr>Times New Roman</vt:lpstr>
      <vt:lpstr>Тема Office</vt:lpstr>
      <vt:lpstr>Acrobat Document</vt:lpstr>
      <vt:lpstr>Численное исследование сверхпроводящих процессов в моделях джозефсоновских структур </vt:lpstr>
      <vt:lpstr>Введение (1/2)</vt:lpstr>
      <vt:lpstr>Введение (2/2)</vt:lpstr>
      <vt:lpstr>Модель системы длинных джозефсоновских переходов</vt:lpstr>
      <vt:lpstr>Постановка задачи</vt:lpstr>
      <vt:lpstr>Численный подход</vt:lpstr>
      <vt:lpstr>Численный подход к построению ВАХ</vt:lpstr>
      <vt:lpstr>Схема распараллеливания</vt:lpstr>
      <vt:lpstr>Параллельная реализация</vt:lpstr>
      <vt:lpstr>Исследование влияния емкостной и индуктивной связи на структуру ВАХ (1/4)</vt:lpstr>
      <vt:lpstr>Исследование емкостной и индуктивной связи на структуру ВАХ (2/4)</vt:lpstr>
      <vt:lpstr>Исследование емкостной и индуктивной связи на структуру ВАХ (3/4)</vt:lpstr>
      <vt:lpstr>Исследование емкостной и индуктивной связи на структуру ВАХ (4/4)</vt:lpstr>
      <vt:lpstr>Исследование влияния индуктивной связи на структуру ВАХ при отсутствии емкостной</vt:lpstr>
      <vt:lpstr>Презентация PowerPoint</vt:lpstr>
      <vt:lpstr>Презентация PowerPoint</vt:lpstr>
      <vt:lpstr>Влияние емкостной и индуктивной связи на электромагнитное излучение системы ДП (1/5)</vt:lpstr>
      <vt:lpstr>Влияние емкостной и индуктивной связи на электромагнитное излучение системы ДП (2/5)</vt:lpstr>
      <vt:lpstr>Влияние емкостной и индуктивной связи на электромагнитное излучение системы ДП (3/5)</vt:lpstr>
      <vt:lpstr>Влияние емкостной и индуктивной связи на электромагнитное излучение системы ДП (4/5)</vt:lpstr>
      <vt:lpstr>Влияние емкостной и индуктивной связи на электромагнитное излучение системы ДП (5/5)</vt:lpstr>
      <vt:lpstr>Выводы</vt:lpstr>
      <vt:lpstr>Модель ϕ0-перехода</vt:lpstr>
      <vt:lpstr>Постановка задачи</vt:lpstr>
      <vt:lpstr>Постановка задачи</vt:lpstr>
      <vt:lpstr>Метод численного исследования и параллельная реализация</vt:lpstr>
      <vt:lpstr>Параллельная реализация</vt:lpstr>
      <vt:lpstr>Параллельная реализация</vt:lpstr>
      <vt:lpstr>Переворот магнитного момента (1/4)</vt:lpstr>
      <vt:lpstr>Переворот магнитного момента (2/4)</vt:lpstr>
      <vt:lpstr>Переворот магнитного момента (3/4)</vt:lpstr>
      <vt:lpstr>Переворот магнитного момента (4/4)</vt:lpstr>
      <vt:lpstr>Выводы</vt:lpstr>
      <vt:lpstr>Общие выводы</vt:lpstr>
      <vt:lpstr>Публикации</vt:lpstr>
      <vt:lpstr>Публикации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111</cp:revision>
  <dcterms:created xsi:type="dcterms:W3CDTF">2024-09-09T05:06:53Z</dcterms:created>
  <dcterms:modified xsi:type="dcterms:W3CDTF">2024-11-13T04:59:24Z</dcterms:modified>
</cp:coreProperties>
</file>