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3">
  <p:sldMasterIdLst>
    <p:sldMasterId id="2147483668" r:id="rId1"/>
  </p:sldMasterIdLst>
  <p:sldIdLst>
    <p:sldId id="256" r:id="rId2"/>
    <p:sldId id="355" r:id="rId3"/>
    <p:sldId id="337" r:id="rId4"/>
    <p:sldId id="331" r:id="rId5"/>
    <p:sldId id="320" r:id="rId6"/>
    <p:sldId id="356" r:id="rId7"/>
    <p:sldId id="332" r:id="rId8"/>
    <p:sldId id="362" r:id="rId9"/>
    <p:sldId id="291" r:id="rId10"/>
    <p:sldId id="292" r:id="rId11"/>
    <p:sldId id="333" r:id="rId12"/>
    <p:sldId id="357" r:id="rId13"/>
    <p:sldId id="358" r:id="rId14"/>
    <p:sldId id="359" r:id="rId15"/>
    <p:sldId id="345" r:id="rId16"/>
    <p:sldId id="360" r:id="rId17"/>
    <p:sldId id="347" r:id="rId18"/>
    <p:sldId id="363" r:id="rId19"/>
    <p:sldId id="310" r:id="rId20"/>
    <p:sldId id="317" r:id="rId21"/>
    <p:sldId id="330"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1" autoAdjust="0"/>
    <p:restoredTop sz="94660"/>
  </p:normalViewPr>
  <p:slideViewPr>
    <p:cSldViewPr snapToGrid="0">
      <p:cViewPr varScale="1">
        <p:scale>
          <a:sx n="93" d="100"/>
          <a:sy n="93" d="100"/>
        </p:scale>
        <p:origin x="53" y="31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61BEF0D-F0BB-DE4B-95CE-6DB70DBA9567}" type="datetimeFigureOut">
              <a:rPr lang="en-US" smtClean="0"/>
              <a:pPr/>
              <a:t>11/21/2024</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56728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5C6B4A9-1611-4792-9094-5F34BCA07E0B}" type="datetimeFigureOut">
              <a:rPr lang="en-US" smtClean="0"/>
              <a:pPr/>
              <a:t>11/21/2024</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89333C77-0158-454C-844F-B7AB9BD7DAD4}" type="slidenum">
              <a:rPr lang="en-US" smtClean="0"/>
              <a:pPr/>
              <a:t>‹#›</a:t>
            </a:fld>
            <a:endParaRPr lang="en-US" dirty="0"/>
          </a:p>
        </p:txBody>
      </p:sp>
    </p:spTree>
    <p:extLst>
      <p:ext uri="{BB962C8B-B14F-4D97-AF65-F5344CB8AC3E}">
        <p14:creationId xmlns:p14="http://schemas.microsoft.com/office/powerpoint/2010/main" val="1096525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61BEF0D-F0BB-DE4B-95CE-6DB70DBA9567}" type="datetimeFigureOut">
              <a:rPr lang="en-US" smtClean="0"/>
              <a:pPr/>
              <a:t>11/21/2024</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98294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61BEF0D-F0BB-DE4B-95CE-6DB70DBA9567}" type="datetimeFigureOut">
              <a:rPr lang="en-US" smtClean="0"/>
              <a:pPr/>
              <a:t>11/21/2024</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59563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61BEF0D-F0BB-DE4B-95CE-6DB70DBA9567}" type="datetimeFigureOut">
              <a:rPr lang="en-US" smtClean="0"/>
              <a:pPr/>
              <a:t>11/21/2024</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37404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B712588-04B1-427B-82EE-E8DB90309F08}" type="datetimeFigureOut">
              <a:rPr lang="en-US" smtClean="0"/>
              <a:pPr/>
              <a:t>11/21/2024</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6FF9F0C5-380F-41C2-899A-BAC0F0927E16}" type="slidenum">
              <a:rPr lang="en-US" smtClean="0"/>
              <a:pPr/>
              <a:t>‹#›</a:t>
            </a:fld>
            <a:endParaRPr lang="en-US" dirty="0"/>
          </a:p>
        </p:txBody>
      </p:sp>
    </p:spTree>
    <p:extLst>
      <p:ext uri="{BB962C8B-B14F-4D97-AF65-F5344CB8AC3E}">
        <p14:creationId xmlns:p14="http://schemas.microsoft.com/office/powerpoint/2010/main" val="2552484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61BEF0D-F0BB-DE4B-95CE-6DB70DBA9567}" type="datetimeFigureOut">
              <a:rPr lang="en-US" smtClean="0"/>
              <a:pPr/>
              <a:t>11/21/2024</a:t>
            </a:fld>
            <a:endParaRPr lang="en-US" dirty="0"/>
          </a:p>
        </p:txBody>
      </p:sp>
      <p:sp>
        <p:nvSpPr>
          <p:cNvPr id="8" name="Нижний колонтитул 7"/>
          <p:cNvSpPr>
            <a:spLocks noGrp="1"/>
          </p:cNvSpPr>
          <p:nvPr>
            <p:ph type="ftr" sz="quarter" idx="11"/>
          </p:nvPr>
        </p:nvSpPr>
        <p:spPr/>
        <p:txBody>
          <a:bodyPr/>
          <a:lstStyle/>
          <a:p>
            <a:endParaRPr lang="en-US" dirty="0"/>
          </a:p>
        </p:txBody>
      </p:sp>
      <p:sp>
        <p:nvSpPr>
          <p:cNvPr id="9" name="Номер слайда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83399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61BEF0D-F0BB-DE4B-95CE-6DB70DBA9567}" type="datetimeFigureOut">
              <a:rPr lang="en-US" smtClean="0"/>
              <a:pPr/>
              <a:t>11/21/2024</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17413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61BEF0D-F0BB-DE4B-95CE-6DB70DBA9567}" type="datetimeFigureOut">
              <a:rPr lang="en-US" smtClean="0"/>
              <a:pPr/>
              <a:t>11/21/2024</a:t>
            </a:fld>
            <a:endParaRPr lang="en-US" dirty="0"/>
          </a:p>
        </p:txBody>
      </p:sp>
      <p:sp>
        <p:nvSpPr>
          <p:cNvPr id="3" name="Нижний колонтитул 2"/>
          <p:cNvSpPr>
            <a:spLocks noGrp="1"/>
          </p:cNvSpPr>
          <p:nvPr>
            <p:ph type="ftr" sz="quarter" idx="11"/>
          </p:nvPr>
        </p:nvSpPr>
        <p:spPr/>
        <p:txBody>
          <a:bodyPr/>
          <a:lstStyle/>
          <a:p>
            <a:endParaRPr lang="en-US" dirty="0"/>
          </a:p>
        </p:txBody>
      </p:sp>
      <p:sp>
        <p:nvSpPr>
          <p:cNvPr id="4" name="Номер слайда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66867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2A54C80-263E-416B-A8E0-580EDEADCBDC}" type="datetimeFigureOut">
              <a:rPr lang="en-US" smtClean="0"/>
              <a:pPr/>
              <a:t>11/21/2024</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519954A3-9DFD-4C44-94BA-B95130A3BA1C}" type="slidenum">
              <a:rPr lang="en-US" smtClean="0"/>
              <a:pPr/>
              <a:t>‹#›</a:t>
            </a:fld>
            <a:endParaRPr lang="en-US" dirty="0"/>
          </a:p>
        </p:txBody>
      </p:sp>
    </p:spTree>
    <p:extLst>
      <p:ext uri="{BB962C8B-B14F-4D97-AF65-F5344CB8AC3E}">
        <p14:creationId xmlns:p14="http://schemas.microsoft.com/office/powerpoint/2010/main" val="2329242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61BEF0D-F0BB-DE4B-95CE-6DB70DBA9567}" type="datetimeFigureOut">
              <a:rPr lang="en-US" smtClean="0"/>
              <a:pPr/>
              <a:t>11/21/2024</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7293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11/21/2024</a:t>
            </a:fld>
            <a:endParaRPr lang="en-US"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5831748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80.png"/><Relationship Id="rId4" Type="http://schemas.openxmlformats.org/officeDocument/2006/relationships/image" Target="../media/image31.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ure.royalholloway.ac.uk/en/organisations/john-adams-institute-for-accelerator-science" TargetMode="External"/><Relationship Id="rId2" Type="http://schemas.openxmlformats.org/officeDocument/2006/relationships/hyperlink" Target="https://pure.royalholloway.ac.uk/en/organisations/department-of-physics" TargetMode="External"/><Relationship Id="rId1" Type="http://schemas.openxmlformats.org/officeDocument/2006/relationships/slideLayout" Target="../slideLayouts/slideLayout2.xml"/><Relationship Id="rId4" Type="http://schemas.openxmlformats.org/officeDocument/2006/relationships/hyperlink" Target="https://pure.royalholloway.ac.uk/en/organisations/centre-for-particle-physics-and-astronomy"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4.pn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s://doi.org/10.18429/JACoW-IPAC2021-WEPAB042" TargetMode="External"/><Relationship Id="rId3" Type="http://schemas.openxmlformats.org/officeDocument/2006/relationships/hyperlink" Target="https://journals.aps.org/prab/pdf/10.1103/PhysRevAccelBeams.23.042803" TargetMode="External"/><Relationship Id="rId7" Type="http://schemas.openxmlformats.org/officeDocument/2006/relationships/hyperlink" Target="https://doi.org/10.1088/1748-0221/19/08/C08004" TargetMode="External"/><Relationship Id="rId2" Type="http://schemas.openxmlformats.org/officeDocument/2006/relationships/hyperlink" Target="https://doi.org/10.1103/PhysRevLett.121.054802" TargetMode="External"/><Relationship Id="rId1" Type="http://schemas.openxmlformats.org/officeDocument/2006/relationships/slideLayout" Target="../slideLayouts/slideLayout5.xml"/><Relationship Id="rId6" Type="http://schemas.openxmlformats.org/officeDocument/2006/relationships/hyperlink" Target="https://doi.org/10.1134/S1547477124020122" TargetMode="External"/><Relationship Id="rId5" Type="http://schemas.openxmlformats.org/officeDocument/2006/relationships/hyperlink" Target="https://doi.org/10.1134/S0021364022100393" TargetMode="External"/><Relationship Id="rId4" Type="http://schemas.openxmlformats.org/officeDocument/2006/relationships/hyperlink" Target="https://link.springer.com/article/10.1134/S1547477121030043" TargetMode="External"/><Relationship Id="rId9" Type="http://schemas.openxmlformats.org/officeDocument/2006/relationships/hyperlink" Target="https://doi.org/10.1134/S154747712402011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07067" y="997527"/>
            <a:ext cx="7766936" cy="1717963"/>
          </a:xfrm>
        </p:spPr>
        <p:txBody>
          <a:bodyPr>
            <a:normAutofit/>
          </a:bodyPr>
          <a:lstStyle/>
          <a:p>
            <a:r>
              <a:rPr lang="en-US" sz="3200" b="1" dirty="0" smtClean="0">
                <a:latin typeface="Microsoft Tai Le" pitchFamily="34" charset="0"/>
                <a:cs typeface="Microsoft Tai Le" pitchFamily="34" charset="0"/>
              </a:rPr>
              <a:t>FLAP</a:t>
            </a:r>
            <a:r>
              <a:rPr lang="ru-RU" sz="3200" b="1" dirty="0" smtClean="0">
                <a:cs typeface="Microsoft Tai Le" pitchFamily="34" charset="0"/>
              </a:rPr>
              <a:t> </a:t>
            </a:r>
            <a:r>
              <a:rPr lang="ru-RU" sz="3200" b="1" dirty="0" smtClean="0">
                <a:cs typeface="Microsoft Tai Le" pitchFamily="34" charset="0"/>
              </a:rPr>
              <a:t>– </a:t>
            </a:r>
            <a:r>
              <a:rPr lang="en-US" sz="3200" b="1" dirty="0">
                <a:latin typeface="Microsoft Tai Le" pitchFamily="34" charset="0"/>
                <a:cs typeface="Microsoft Tai Le" pitchFamily="34" charset="0"/>
              </a:rPr>
              <a:t>F</a:t>
            </a:r>
            <a:r>
              <a:rPr lang="en-US" sz="3200" b="1" dirty="0" smtClean="0">
                <a:cs typeface="Microsoft Tai Le" pitchFamily="34" charset="0"/>
              </a:rPr>
              <a:t>undamental and applied </a:t>
            </a:r>
            <a:r>
              <a:rPr lang="en-US" sz="3200" b="1" dirty="0">
                <a:latin typeface="Microsoft Tai Le" pitchFamily="34" charset="0"/>
                <a:cs typeface="Microsoft Tai Le" pitchFamily="34" charset="0"/>
              </a:rPr>
              <a:t>L</a:t>
            </a:r>
            <a:r>
              <a:rPr lang="en-US" sz="3200" b="1" dirty="0" smtClean="0">
                <a:cs typeface="Microsoft Tai Le" pitchFamily="34" charset="0"/>
              </a:rPr>
              <a:t>inear </a:t>
            </a:r>
            <a:r>
              <a:rPr lang="en-US" sz="3200" b="1" dirty="0">
                <a:latin typeface="Microsoft Tai Le" pitchFamily="34" charset="0"/>
                <a:cs typeface="Microsoft Tai Le" pitchFamily="34" charset="0"/>
              </a:rPr>
              <a:t>A</a:t>
            </a:r>
            <a:r>
              <a:rPr lang="en-US" sz="3200" b="1" dirty="0" smtClean="0">
                <a:cs typeface="Microsoft Tai Le" pitchFamily="34" charset="0"/>
              </a:rPr>
              <a:t>ccelerator </a:t>
            </a:r>
            <a:r>
              <a:rPr lang="en-US" sz="3200" b="1" dirty="0">
                <a:latin typeface="Microsoft Tai Le" pitchFamily="34" charset="0"/>
                <a:cs typeface="Microsoft Tai Le" pitchFamily="34" charset="0"/>
              </a:rPr>
              <a:t>P</a:t>
            </a:r>
            <a:r>
              <a:rPr lang="en-US" sz="3200" b="1" dirty="0" smtClean="0">
                <a:cs typeface="Microsoft Tai Le" pitchFamily="34" charset="0"/>
              </a:rPr>
              <a:t>hysics with beams of relativistic electrons</a:t>
            </a:r>
            <a:endParaRPr lang="ru-RU" sz="3200" b="1" dirty="0">
              <a:cs typeface="Microsoft Tai Le" pitchFamily="34" charset="0"/>
            </a:endParaRPr>
          </a:p>
        </p:txBody>
      </p:sp>
      <p:sp>
        <p:nvSpPr>
          <p:cNvPr id="3" name="Подзаголовок 2"/>
          <p:cNvSpPr>
            <a:spLocks noGrp="1"/>
          </p:cNvSpPr>
          <p:nvPr>
            <p:ph type="subTitle" idx="1"/>
          </p:nvPr>
        </p:nvSpPr>
        <p:spPr>
          <a:xfrm>
            <a:off x="1507067" y="3325091"/>
            <a:ext cx="7766936" cy="2757054"/>
          </a:xfrm>
        </p:spPr>
        <p:txBody>
          <a:bodyPr>
            <a:normAutofit/>
          </a:bodyPr>
          <a:lstStyle/>
          <a:p>
            <a:endParaRPr lang="ru-RU" b="1" dirty="0" smtClean="0"/>
          </a:p>
        </p:txBody>
      </p:sp>
      <p:pic>
        <p:nvPicPr>
          <p:cNvPr id="4" name="Объект 3">
            <a:extLst>
              <a:ext uri="{FF2B5EF4-FFF2-40B4-BE49-F238E27FC236}">
                <a16:creationId xmlns="" xmlns:a16="http://schemas.microsoft.com/office/drawing/2014/main" id="{32BF1B10-A7F5-DFD0-CF01-31CBCDCFCC3E}"/>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342535" y="1271953"/>
            <a:ext cx="6096000" cy="6096000"/>
          </a:xfrm>
        </p:spPr>
      </p:pic>
    </p:spTree>
    <p:extLst>
      <p:ext uri="{BB962C8B-B14F-4D97-AF65-F5344CB8AC3E}">
        <p14:creationId xmlns:p14="http://schemas.microsoft.com/office/powerpoint/2010/main" val="33149829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Администратор\Desktop\28\20200317_1226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524000" y="0"/>
            <a:ext cx="9144000" cy="519937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52491" y="5222043"/>
            <a:ext cx="5407605" cy="646331"/>
          </a:xfrm>
          <a:prstGeom prst="rect">
            <a:avLst/>
          </a:prstGeom>
        </p:spPr>
        <p:txBody>
          <a:bodyPr wrap="square">
            <a:spAutoFit/>
          </a:bodyPr>
          <a:lstStyle/>
          <a:p>
            <a:r>
              <a:rPr lang="en-US" dirty="0"/>
              <a:t>Linear electron accelerator LINAC</a:t>
            </a:r>
            <a:r>
              <a:rPr lang="ru-RU" dirty="0" smtClean="0"/>
              <a:t>-200</a:t>
            </a:r>
            <a:endParaRPr lang="en-US" dirty="0" smtClean="0"/>
          </a:p>
          <a:p>
            <a:r>
              <a:rPr lang="en-US" dirty="0" smtClean="0"/>
              <a:t>200 </a:t>
            </a:r>
            <a:r>
              <a:rPr lang="en-US" dirty="0" err="1" smtClean="0"/>
              <a:t>MeV</a:t>
            </a:r>
            <a:r>
              <a:rPr lang="en-US" dirty="0" smtClean="0"/>
              <a:t> section</a:t>
            </a:r>
            <a:endParaRPr lang="ru-RU" dirty="0"/>
          </a:p>
        </p:txBody>
      </p:sp>
      <p:sp>
        <p:nvSpPr>
          <p:cNvPr id="2" name="Номер слайда 1"/>
          <p:cNvSpPr>
            <a:spLocks noGrp="1"/>
          </p:cNvSpPr>
          <p:nvPr>
            <p:ph type="sldNum" sz="quarter" idx="12"/>
          </p:nvPr>
        </p:nvSpPr>
        <p:spPr/>
        <p:txBody>
          <a:bodyPr/>
          <a:lstStyle/>
          <a:p>
            <a:fld id="{73FA71B6-598B-4D0A-ACFC-ADB3C44C04C5}" type="slidenum">
              <a:rPr lang="ru-RU" smtClean="0"/>
              <a:pPr/>
              <a:t>10</a:t>
            </a:fld>
            <a:endParaRPr lang="ru-RU"/>
          </a:p>
        </p:txBody>
      </p:sp>
    </p:spTree>
    <p:extLst>
      <p:ext uri="{BB962C8B-B14F-4D97-AF65-F5344CB8AC3E}">
        <p14:creationId xmlns:p14="http://schemas.microsoft.com/office/powerpoint/2010/main" val="19148723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Electromagnetic radiation: ranges of interest</a:t>
            </a:r>
            <a:endParaRPr lang="ru-RU"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2585443" y="1825625"/>
            <a:ext cx="7021114" cy="4351338"/>
          </a:xfrm>
          <a:prstGeom prst="rect">
            <a:avLst/>
          </a:prstGeom>
          <a:noFill/>
          <a:ln w="9525">
            <a:noFill/>
            <a:miter lim="800000"/>
            <a:headEnd/>
            <a:tailEnd/>
          </a:ln>
          <a:effectLst/>
        </p:spPr>
      </p:pic>
    </p:spTree>
    <p:extLst>
      <p:ext uri="{BB962C8B-B14F-4D97-AF65-F5344CB8AC3E}">
        <p14:creationId xmlns:p14="http://schemas.microsoft.com/office/powerpoint/2010/main" val="2232910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t>. </a:t>
            </a:r>
            <a:r>
              <a:rPr lang="ru-RU" sz="2200" b="1" dirty="0" smtClean="0"/>
              <a:t>Экспериментальное исследование </a:t>
            </a:r>
            <a:r>
              <a:rPr lang="ru-RU" sz="2200" b="1" dirty="0" err="1" smtClean="0"/>
              <a:t>Черенковского</a:t>
            </a:r>
            <a:r>
              <a:rPr lang="ru-RU" sz="2200" b="1" dirty="0" smtClean="0"/>
              <a:t> дифракционного излучения на </a:t>
            </a:r>
            <a:r>
              <a:rPr lang="ru-RU" sz="2200" b="1" dirty="0" err="1" smtClean="0"/>
              <a:t>Корнеллском</a:t>
            </a:r>
            <a:r>
              <a:rPr lang="ru-RU" sz="2200" b="1" dirty="0" smtClean="0"/>
              <a:t> электрон-позитронном </a:t>
            </a:r>
            <a:r>
              <a:rPr lang="ru-RU" sz="2200" b="1" dirty="0" err="1" smtClean="0"/>
              <a:t>коллайдере</a:t>
            </a:r>
            <a:r>
              <a:rPr lang="ru-RU" sz="2200" b="1" dirty="0" smtClean="0"/>
              <a:t> CESR</a:t>
            </a:r>
            <a:r>
              <a:rPr lang="ru-RU" dirty="0" smtClean="0"/>
              <a:t/>
            </a:r>
            <a:br>
              <a:rPr lang="ru-RU" dirty="0" smtClean="0"/>
            </a:br>
            <a:endParaRPr lang="ru-RU" dirty="0"/>
          </a:p>
        </p:txBody>
      </p:sp>
      <p:pic>
        <p:nvPicPr>
          <p:cNvPr id="5" name="Содержимое 4"/>
          <p:cNvPicPr>
            <a:picLocks noGrp="1"/>
          </p:cNvPicPr>
          <p:nvPr>
            <p:ph sz="half" idx="1"/>
          </p:nvPr>
        </p:nvPicPr>
        <p:blipFill>
          <a:blip r:embed="rId2"/>
          <a:stretch>
            <a:fillRect/>
          </a:stretch>
        </p:blipFill>
        <p:spPr>
          <a:xfrm>
            <a:off x="1433512" y="1705970"/>
            <a:ext cx="4735276" cy="3986011"/>
          </a:xfrm>
          <a:prstGeom prst="rect">
            <a:avLst/>
          </a:prstGeom>
        </p:spPr>
      </p:pic>
      <p:pic>
        <p:nvPicPr>
          <p:cNvPr id="6" name="Содержимое 5"/>
          <p:cNvPicPr>
            <a:picLocks noGrp="1"/>
          </p:cNvPicPr>
          <p:nvPr>
            <p:ph sz="half" idx="2"/>
          </p:nvPr>
        </p:nvPicPr>
        <p:blipFill>
          <a:blip r:embed="rId3"/>
          <a:stretch>
            <a:fillRect/>
          </a:stretch>
        </p:blipFill>
        <p:spPr>
          <a:xfrm>
            <a:off x="6414449" y="1610435"/>
            <a:ext cx="4981432" cy="4299045"/>
          </a:xfrm>
          <a:prstGeom prst="rect">
            <a:avLst/>
          </a:prstGeom>
        </p:spPr>
      </p:pic>
      <p:sp>
        <p:nvSpPr>
          <p:cNvPr id="7" name="TextBox 6"/>
          <p:cNvSpPr txBox="1"/>
          <p:nvPr/>
        </p:nvSpPr>
        <p:spPr>
          <a:xfrm>
            <a:off x="2251881" y="5581934"/>
            <a:ext cx="9758147" cy="646331"/>
          </a:xfrm>
          <a:prstGeom prst="rect">
            <a:avLst/>
          </a:prstGeom>
          <a:noFill/>
        </p:spPr>
        <p:txBody>
          <a:bodyPr wrap="square" rtlCol="0">
            <a:spAutoFit/>
          </a:bodyPr>
          <a:lstStyle/>
          <a:p>
            <a:r>
              <a:rPr lang="ru-RU" dirty="0" smtClean="0"/>
              <a:t>Схема призматической мишени для наблюдения за </a:t>
            </a:r>
            <a:r>
              <a:rPr lang="ru-RU" dirty="0" err="1" smtClean="0"/>
              <a:t>контрраспрастраняющимися</a:t>
            </a:r>
            <a:r>
              <a:rPr lang="ru-RU" dirty="0" smtClean="0"/>
              <a:t> пучками. Позитроны распространяются слева направо, а электроны справа налево.</a:t>
            </a:r>
            <a:endParaRPr lang="ru-RU"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Исследования когерентного переходного излучения (КПИ) в </a:t>
            </a:r>
            <a:r>
              <a:rPr lang="ru-RU" dirty="0" err="1" smtClean="0"/>
              <a:t>предволновой</a:t>
            </a:r>
            <a:r>
              <a:rPr lang="ru-RU" dirty="0" smtClean="0"/>
              <a:t> зоне от мишени конечных размеров </a:t>
            </a:r>
            <a:endParaRPr lang="ru-RU" dirty="0"/>
          </a:p>
        </p:txBody>
      </p:sp>
      <p:pic>
        <p:nvPicPr>
          <p:cNvPr id="3" name="Рисунок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457" y="2021452"/>
            <a:ext cx="4849759" cy="3069161"/>
          </a:xfrm>
          <a:prstGeom prst="rect">
            <a:avLst/>
          </a:prstGeom>
          <a:noFill/>
          <a:ln>
            <a:noFill/>
          </a:ln>
        </p:spPr>
      </p:pic>
      <p:pic>
        <p:nvPicPr>
          <p:cNvPr id="4" name="Рисунок 3" descr="Chart, line chart&#10;&#10;Description automatically generated"/>
          <p:cNvPicPr/>
          <p:nvPr/>
        </p:nvPicPr>
        <p:blipFill>
          <a:blip r:embed="rId3">
            <a:extLst>
              <a:ext uri="{28A0092B-C50C-407E-A947-70E740481C1C}">
                <a14:useLocalDpi xmlns:a14="http://schemas.microsoft.com/office/drawing/2010/main" val="0"/>
              </a:ext>
            </a:extLst>
          </a:blip>
          <a:srcRect r="2837"/>
          <a:stretch>
            <a:fillRect/>
          </a:stretch>
        </p:blipFill>
        <p:spPr bwMode="auto">
          <a:xfrm>
            <a:off x="5514664" y="1948862"/>
            <a:ext cx="6154172" cy="351024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504618"/>
          </a:xfrm>
        </p:spPr>
        <p:txBody>
          <a:bodyPr>
            <a:normAutofit fontScale="90000"/>
          </a:bodyPr>
          <a:lstStyle/>
          <a:p>
            <a:r>
              <a:rPr lang="ru-RU" sz="2400" b="1" dirty="0" err="1" smtClean="0"/>
              <a:t>Монохроматизация</a:t>
            </a:r>
            <a:r>
              <a:rPr lang="ru-RU" sz="2400" b="1" dirty="0" smtClean="0"/>
              <a:t> ИВЧ умеренно-релятивистских ионов от </a:t>
            </a:r>
            <a:r>
              <a:rPr lang="en-US" sz="2400" b="1" dirty="0" smtClean="0"/>
              <a:t>CVD</a:t>
            </a:r>
            <a:r>
              <a:rPr lang="ru-RU" sz="2400" b="1" dirty="0" smtClean="0"/>
              <a:t>-алмаза</a:t>
            </a:r>
            <a:br>
              <a:rPr lang="ru-RU" sz="2400" b="1" dirty="0" smtClean="0"/>
            </a:br>
            <a:r>
              <a:rPr lang="ru-RU" sz="2400" dirty="0" smtClean="0"/>
              <a:t>Теоретическое обоснование эксперимента представлено в работе [4]. В основе теоретических расчетов и результатов моделирования лежит метод поляризационных токов, развиваемый на протяжении многих лет теоретической группой под руководством А.П. </a:t>
            </a:r>
            <a:r>
              <a:rPr lang="ru-RU" sz="2400" dirty="0" err="1" smtClean="0"/>
              <a:t>Потылицына</a:t>
            </a:r>
            <a:r>
              <a:rPr lang="ru-RU" sz="2400" dirty="0" smtClean="0"/>
              <a:t>. </a:t>
            </a:r>
            <a:endParaRPr lang="ru-RU" sz="2400" dirty="0"/>
          </a:p>
        </p:txBody>
      </p:sp>
      <p:pic>
        <p:nvPicPr>
          <p:cNvPr id="3" name="Рисунок 2"/>
          <p:cNvPicPr/>
          <p:nvPr/>
        </p:nvPicPr>
        <p:blipFill>
          <a:blip r:embed="rId2" cstate="print">
            <a:extLst>
              <a:ext uri="{28A0092B-C50C-407E-A947-70E740481C1C}">
                <a14:useLocalDpi xmlns:a14="http://schemas.microsoft.com/office/drawing/2010/main" val="0"/>
              </a:ext>
            </a:extLst>
          </a:blip>
          <a:srcRect l="4533" r="2866" b="3650"/>
          <a:stretch>
            <a:fillRect/>
          </a:stretch>
        </p:blipFill>
        <p:spPr bwMode="auto">
          <a:xfrm>
            <a:off x="771710" y="1987985"/>
            <a:ext cx="2790356" cy="2461185"/>
          </a:xfrm>
          <a:prstGeom prst="rect">
            <a:avLst/>
          </a:prstGeom>
          <a:noFill/>
          <a:ln>
            <a:noFill/>
          </a:ln>
        </p:spPr>
      </p:pic>
      <p:pic>
        <p:nvPicPr>
          <p:cNvPr id="4" name="Рисунок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1626" y="2200070"/>
            <a:ext cx="3643950" cy="2863248"/>
          </a:xfrm>
          <a:prstGeom prst="rect">
            <a:avLst/>
          </a:prstGeom>
          <a:noFill/>
          <a:ln>
            <a:noFill/>
          </a:ln>
        </p:spPr>
      </p:pic>
      <p:pic>
        <p:nvPicPr>
          <p:cNvPr id="5" name="Рисунок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1111" y="2336547"/>
            <a:ext cx="3698544" cy="2590295"/>
          </a:xfrm>
          <a:prstGeom prst="rect">
            <a:avLst/>
          </a:prstGeom>
          <a:noFill/>
          <a:ln>
            <a:noFill/>
          </a:ln>
        </p:spPr>
      </p:pic>
      <p:sp>
        <p:nvSpPr>
          <p:cNvPr id="6" name="Прямоугольник 5"/>
          <p:cNvSpPr/>
          <p:nvPr/>
        </p:nvSpPr>
        <p:spPr>
          <a:xfrm>
            <a:off x="2224585" y="5258138"/>
            <a:ext cx="9103057" cy="646331"/>
          </a:xfrm>
          <a:prstGeom prst="rect">
            <a:avLst/>
          </a:prstGeom>
        </p:spPr>
        <p:txBody>
          <a:bodyPr wrap="square">
            <a:spAutoFit/>
          </a:bodyPr>
          <a:lstStyle/>
          <a:p>
            <a:r>
              <a:rPr lang="ru-RU" dirty="0" smtClean="0"/>
              <a:t>Зависимость интенсивности ИВЧ от угла наблюдения; спектры для различных энергий ионов при фиксированном угле наблюдения </a:t>
            </a:r>
            <a:r>
              <a:rPr lang="el-GR" dirty="0" smtClean="0"/>
              <a:t>θ</a:t>
            </a:r>
            <a:r>
              <a:rPr lang="en-US" baseline="-25000" dirty="0" err="1" smtClean="0"/>
              <a:t>vac</a:t>
            </a:r>
            <a:r>
              <a:rPr lang="ru-RU" dirty="0" smtClean="0"/>
              <a:t>=79° и угле поворота мишени </a:t>
            </a:r>
            <a:r>
              <a:rPr lang="el-GR" i="1" dirty="0" smtClean="0"/>
              <a:t>ψ</a:t>
            </a:r>
            <a:r>
              <a:rPr lang="ru-RU" dirty="0" smtClean="0"/>
              <a:t>= 17° </a:t>
            </a:r>
            <a:endParaRPr lang="ru-RU"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 xmlns:a16="http://schemas.microsoft.com/office/drawing/2014/main" id="{95CF5625-8C33-4D46-80D6-1FCDA720A8C0}"/>
              </a:ext>
            </a:extLst>
          </p:cNvPr>
          <p:cNvPicPr>
            <a:picLocks noChangeAspect="1"/>
          </p:cNvPicPr>
          <p:nvPr/>
        </p:nvPicPr>
        <p:blipFill>
          <a:blip r:embed="rId2"/>
          <a:stretch>
            <a:fillRect/>
          </a:stretch>
        </p:blipFill>
        <p:spPr>
          <a:xfrm>
            <a:off x="700946" y="3209320"/>
            <a:ext cx="3415111" cy="3283555"/>
          </a:xfrm>
          <a:prstGeom prst="rect">
            <a:avLst/>
          </a:prstGeom>
        </p:spPr>
      </p:pic>
      <p:sp>
        <p:nvSpPr>
          <p:cNvPr id="7" name="TextBox 6">
            <a:extLst>
              <a:ext uri="{FF2B5EF4-FFF2-40B4-BE49-F238E27FC236}">
                <a16:creationId xmlns="" xmlns:a16="http://schemas.microsoft.com/office/drawing/2014/main" id="{563E4259-2C87-4B4C-AC36-6EAEFDEF691B}"/>
              </a:ext>
            </a:extLst>
          </p:cNvPr>
          <p:cNvSpPr txBox="1"/>
          <p:nvPr/>
        </p:nvSpPr>
        <p:spPr>
          <a:xfrm>
            <a:off x="6418185" y="2978158"/>
            <a:ext cx="2283574" cy="646331"/>
          </a:xfrm>
          <a:prstGeom prst="rect">
            <a:avLst/>
          </a:prstGeom>
          <a:noFill/>
        </p:spPr>
        <p:txBody>
          <a:bodyPr wrap="none" rtlCol="0">
            <a:spAutoFit/>
          </a:bodyPr>
          <a:lstStyle/>
          <a:p>
            <a:pPr algn="ctr"/>
            <a:r>
              <a:rPr lang="en-US" dirty="0" smtClean="0">
                <a:latin typeface="Times New Roman" panose="02020603050405020304" pitchFamily="18" charset="0"/>
                <a:cs typeface="Times New Roman" panose="02020603050405020304" pitchFamily="18" charset="0"/>
              </a:rPr>
              <a:t>VCR from diamond, </a:t>
            </a:r>
            <a:r>
              <a:rPr lang="ru-RU" dirty="0" smtClean="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pPr algn="ctr"/>
            <a:r>
              <a:rPr lang="en-US" dirty="0" smtClean="0">
                <a:latin typeface="Times New Roman" panose="02020603050405020304" pitchFamily="18" charset="0"/>
                <a:cs typeface="Times New Roman" panose="02020603050405020304" pitchFamily="18" charset="0"/>
              </a:rPr>
              <a:t>target angle</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53.50</a:t>
            </a:r>
            <a:r>
              <a:rPr lang="ru-RU" baseline="30000" dirty="0">
                <a:latin typeface="Times New Roman" panose="02020603050405020304" pitchFamily="18" charset="0"/>
                <a:cs typeface="Times New Roman" panose="02020603050405020304" pitchFamily="18" charset="0"/>
              </a:rPr>
              <a:t>0</a:t>
            </a:r>
            <a:r>
              <a:rPr lang="ru-RU" dirty="0">
                <a:latin typeface="Times New Roman" panose="02020603050405020304" pitchFamily="18" charset="0"/>
                <a:cs typeface="Times New Roman" panose="02020603050405020304" pitchFamily="18" charset="0"/>
              </a:rPr>
              <a:t>.</a:t>
            </a:r>
          </a:p>
        </p:txBody>
      </p:sp>
      <p:pic>
        <p:nvPicPr>
          <p:cNvPr id="15" name="Рисунок 14">
            <a:extLst>
              <a:ext uri="{FF2B5EF4-FFF2-40B4-BE49-F238E27FC236}">
                <a16:creationId xmlns="" xmlns:a16="http://schemas.microsoft.com/office/drawing/2014/main" id="{C4DABDCB-DCE7-43D7-BBE0-4098F9CDA273}"/>
              </a:ext>
            </a:extLst>
          </p:cNvPr>
          <p:cNvPicPr>
            <a:picLocks noChangeAspect="1"/>
          </p:cNvPicPr>
          <p:nvPr/>
        </p:nvPicPr>
        <p:blipFill>
          <a:blip r:embed="rId3"/>
          <a:stretch>
            <a:fillRect/>
          </a:stretch>
        </p:blipFill>
        <p:spPr>
          <a:xfrm>
            <a:off x="6554492" y="1126498"/>
            <a:ext cx="1386840" cy="1851660"/>
          </a:xfrm>
          <a:prstGeom prst="rect">
            <a:avLst/>
          </a:prstGeom>
        </p:spPr>
      </p:pic>
      <p:sp>
        <p:nvSpPr>
          <p:cNvPr id="18" name="TextBox 17">
            <a:extLst>
              <a:ext uri="{FF2B5EF4-FFF2-40B4-BE49-F238E27FC236}">
                <a16:creationId xmlns="" xmlns:a16="http://schemas.microsoft.com/office/drawing/2014/main" id="{FBE0F830-1A94-4110-8B3B-CF968E3FF440}"/>
              </a:ext>
            </a:extLst>
          </p:cNvPr>
          <p:cNvSpPr txBox="1"/>
          <p:nvPr/>
        </p:nvSpPr>
        <p:spPr>
          <a:xfrm>
            <a:off x="9586761" y="2995062"/>
            <a:ext cx="2204451" cy="646331"/>
          </a:xfrm>
          <a:prstGeom prst="rect">
            <a:avLst/>
          </a:prstGeom>
          <a:noFill/>
        </p:spPr>
        <p:txBody>
          <a:bodyPr wrap="none" rtlCol="0">
            <a:spAutoFit/>
          </a:bodyPr>
          <a:lstStyle/>
          <a:p>
            <a:pPr algn="ctr"/>
            <a:r>
              <a:rPr lang="en-US" dirty="0" smtClean="0">
                <a:latin typeface="Times New Roman" panose="02020603050405020304" pitchFamily="18" charset="0"/>
                <a:cs typeface="Times New Roman" panose="02020603050405020304" pitchFamily="18" charset="0"/>
              </a:rPr>
              <a:t>VCR from diamond, </a:t>
            </a:r>
            <a:r>
              <a:rPr lang="ru-RU" dirty="0" smtClean="0">
                <a:latin typeface="Times New Roman" panose="02020603050405020304" pitchFamily="18" charset="0"/>
                <a:cs typeface="Times New Roman" panose="02020603050405020304" pitchFamily="18" charset="0"/>
              </a:rPr>
              <a:t> </a:t>
            </a:r>
          </a:p>
          <a:p>
            <a:pPr algn="ctr"/>
            <a:r>
              <a:rPr lang="en-US" dirty="0" smtClean="0">
                <a:latin typeface="Times New Roman" panose="02020603050405020304" pitchFamily="18" charset="0"/>
                <a:cs typeface="Times New Roman" panose="02020603050405020304" pitchFamily="18" charset="0"/>
              </a:rPr>
              <a:t>target angle</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54</a:t>
            </a:r>
            <a:r>
              <a:rPr lang="ru-RU" baseline="30000" dirty="0">
                <a:latin typeface="Times New Roman" panose="02020603050405020304" pitchFamily="18" charset="0"/>
                <a:cs typeface="Times New Roman" panose="02020603050405020304" pitchFamily="18" charset="0"/>
              </a:rPr>
              <a:t>0</a:t>
            </a:r>
            <a:r>
              <a:rPr lang="ru-RU" dirty="0">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 xmlns:a16="http://schemas.microsoft.com/office/drawing/2014/main" id="{A7FEDC57-C445-441C-8B3C-B4373F230FA2}"/>
              </a:ext>
            </a:extLst>
          </p:cNvPr>
          <p:cNvSpPr txBox="1"/>
          <p:nvPr/>
        </p:nvSpPr>
        <p:spPr>
          <a:xfrm>
            <a:off x="6373121" y="5794454"/>
            <a:ext cx="2204451" cy="646331"/>
          </a:xfrm>
          <a:prstGeom prst="rect">
            <a:avLst/>
          </a:prstGeom>
          <a:noFill/>
        </p:spPr>
        <p:txBody>
          <a:bodyPr wrap="none" rtlCol="0">
            <a:spAutoFit/>
          </a:bodyPr>
          <a:lstStyle/>
          <a:p>
            <a:pPr algn="ctr"/>
            <a:r>
              <a:rPr lang="en-US" dirty="0" smtClean="0">
                <a:latin typeface="Times New Roman" panose="02020603050405020304" pitchFamily="18" charset="0"/>
                <a:cs typeface="Times New Roman" panose="02020603050405020304" pitchFamily="18" charset="0"/>
              </a:rPr>
              <a:t>VCR from diamond, </a:t>
            </a:r>
            <a:r>
              <a:rPr lang="ru-RU" dirty="0" smtClean="0">
                <a:latin typeface="Times New Roman" panose="02020603050405020304" pitchFamily="18" charset="0"/>
                <a:cs typeface="Times New Roman" panose="02020603050405020304" pitchFamily="18" charset="0"/>
              </a:rPr>
              <a:t> </a:t>
            </a:r>
          </a:p>
          <a:p>
            <a:pPr algn="ctr"/>
            <a:r>
              <a:rPr lang="en-US" dirty="0" smtClean="0">
                <a:latin typeface="Times New Roman" panose="02020603050405020304" pitchFamily="18" charset="0"/>
                <a:cs typeface="Times New Roman" panose="02020603050405020304" pitchFamily="18" charset="0"/>
              </a:rPr>
              <a:t>target angle </a:t>
            </a:r>
            <a:r>
              <a:rPr lang="ru-RU" dirty="0" smtClean="0">
                <a:latin typeface="Times New Roman" panose="02020603050405020304" pitchFamily="18" charset="0"/>
                <a:cs typeface="Times New Roman" panose="02020603050405020304" pitchFamily="18" charset="0"/>
              </a:rPr>
              <a:t>55</a:t>
            </a:r>
            <a:r>
              <a:rPr lang="ru-RU" baseline="30000" dirty="0" smtClean="0">
                <a:latin typeface="Times New Roman" panose="02020603050405020304" pitchFamily="18" charset="0"/>
                <a:cs typeface="Times New Roman" panose="02020603050405020304" pitchFamily="18" charset="0"/>
              </a:rPr>
              <a:t>0</a:t>
            </a:r>
            <a:r>
              <a:rPr lang="ru-RU" dirty="0">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 xmlns:a16="http://schemas.microsoft.com/office/drawing/2014/main" id="{8F5D27AC-03AB-4C6C-8CF4-FDD20A927757}"/>
              </a:ext>
            </a:extLst>
          </p:cNvPr>
          <p:cNvSpPr txBox="1"/>
          <p:nvPr/>
        </p:nvSpPr>
        <p:spPr>
          <a:xfrm>
            <a:off x="9586761" y="5786956"/>
            <a:ext cx="2204451" cy="646331"/>
          </a:xfrm>
          <a:prstGeom prst="rect">
            <a:avLst/>
          </a:prstGeom>
          <a:noFill/>
        </p:spPr>
        <p:txBody>
          <a:bodyPr wrap="none" rtlCol="0">
            <a:spAutoFit/>
          </a:bodyPr>
          <a:lstStyle/>
          <a:p>
            <a:pPr algn="ctr"/>
            <a:r>
              <a:rPr lang="en-US" dirty="0" smtClean="0">
                <a:latin typeface="Times New Roman" panose="02020603050405020304" pitchFamily="18" charset="0"/>
                <a:cs typeface="Times New Roman" panose="02020603050405020304" pitchFamily="18" charset="0"/>
              </a:rPr>
              <a:t>VCR from diamond, </a:t>
            </a:r>
            <a:r>
              <a:rPr lang="ru-RU" dirty="0" smtClean="0">
                <a:latin typeface="Times New Roman" panose="02020603050405020304" pitchFamily="18" charset="0"/>
                <a:cs typeface="Times New Roman" panose="02020603050405020304" pitchFamily="18" charset="0"/>
              </a:rPr>
              <a:t> </a:t>
            </a:r>
          </a:p>
          <a:p>
            <a:pPr algn="ctr"/>
            <a:r>
              <a:rPr lang="en-US" dirty="0" smtClean="0">
                <a:latin typeface="Times New Roman" panose="02020603050405020304" pitchFamily="18" charset="0"/>
                <a:cs typeface="Times New Roman" panose="02020603050405020304" pitchFamily="18" charset="0"/>
              </a:rPr>
              <a:t>target angle </a:t>
            </a:r>
            <a:r>
              <a:rPr lang="ru-RU" dirty="0" smtClean="0">
                <a:latin typeface="Times New Roman" panose="02020603050405020304" pitchFamily="18" charset="0"/>
                <a:cs typeface="Times New Roman" panose="02020603050405020304" pitchFamily="18" charset="0"/>
              </a:rPr>
              <a:t>56</a:t>
            </a:r>
            <a:r>
              <a:rPr lang="ru-RU" baseline="30000" dirty="0" smtClean="0">
                <a:latin typeface="Times New Roman" panose="02020603050405020304" pitchFamily="18" charset="0"/>
                <a:cs typeface="Times New Roman" panose="02020603050405020304" pitchFamily="18" charset="0"/>
              </a:rPr>
              <a:t>0</a:t>
            </a:r>
            <a:r>
              <a:rPr lang="ru-RU" dirty="0">
                <a:latin typeface="Times New Roman" panose="02020603050405020304" pitchFamily="18" charset="0"/>
                <a:cs typeface="Times New Roman" panose="02020603050405020304" pitchFamily="18" charset="0"/>
              </a:rPr>
              <a:t>.</a:t>
            </a:r>
          </a:p>
        </p:txBody>
      </p:sp>
      <p:pic>
        <p:nvPicPr>
          <p:cNvPr id="21" name="Рисунок 20">
            <a:extLst>
              <a:ext uri="{FF2B5EF4-FFF2-40B4-BE49-F238E27FC236}">
                <a16:creationId xmlns="" xmlns:a16="http://schemas.microsoft.com/office/drawing/2014/main" id="{F096B436-2E5D-46F3-93A1-149E598817E3}"/>
              </a:ext>
            </a:extLst>
          </p:cNvPr>
          <p:cNvPicPr>
            <a:picLocks noChangeAspect="1"/>
          </p:cNvPicPr>
          <p:nvPr/>
        </p:nvPicPr>
        <p:blipFill rotWithShape="1">
          <a:blip r:embed="rId4"/>
          <a:srcRect l="5546" t="3389" r="13646" b="16401"/>
          <a:stretch/>
        </p:blipFill>
        <p:spPr>
          <a:xfrm>
            <a:off x="9707235" y="1126498"/>
            <a:ext cx="1462415" cy="1864170"/>
          </a:xfrm>
          <a:prstGeom prst="rect">
            <a:avLst/>
          </a:prstGeom>
        </p:spPr>
      </p:pic>
      <p:pic>
        <p:nvPicPr>
          <p:cNvPr id="22" name="Рисунок 21">
            <a:extLst>
              <a:ext uri="{FF2B5EF4-FFF2-40B4-BE49-F238E27FC236}">
                <a16:creationId xmlns="" xmlns:a16="http://schemas.microsoft.com/office/drawing/2014/main" id="{C37D9F75-B5B2-457F-9323-107EAF6B6A03}"/>
              </a:ext>
            </a:extLst>
          </p:cNvPr>
          <p:cNvPicPr>
            <a:picLocks noChangeAspect="1"/>
          </p:cNvPicPr>
          <p:nvPr/>
        </p:nvPicPr>
        <p:blipFill rotWithShape="1">
          <a:blip r:embed="rId5"/>
          <a:srcRect b="16625"/>
          <a:stretch/>
        </p:blipFill>
        <p:spPr>
          <a:xfrm>
            <a:off x="6438287" y="3856739"/>
            <a:ext cx="1619250" cy="1937715"/>
          </a:xfrm>
          <a:prstGeom prst="rect">
            <a:avLst/>
          </a:prstGeom>
        </p:spPr>
      </p:pic>
      <p:pic>
        <p:nvPicPr>
          <p:cNvPr id="23" name="Рисунок 22">
            <a:extLst>
              <a:ext uri="{FF2B5EF4-FFF2-40B4-BE49-F238E27FC236}">
                <a16:creationId xmlns="" xmlns:a16="http://schemas.microsoft.com/office/drawing/2014/main" id="{18CBA128-1F6C-4232-AEC6-55B4B9F26D94}"/>
              </a:ext>
            </a:extLst>
          </p:cNvPr>
          <p:cNvPicPr>
            <a:picLocks noChangeAspect="1"/>
          </p:cNvPicPr>
          <p:nvPr/>
        </p:nvPicPr>
        <p:blipFill rotWithShape="1">
          <a:blip r:embed="rId6"/>
          <a:srcRect b="16266"/>
          <a:stretch/>
        </p:blipFill>
        <p:spPr>
          <a:xfrm>
            <a:off x="9685264" y="3849241"/>
            <a:ext cx="1552575" cy="1882261"/>
          </a:xfrm>
          <a:prstGeom prst="rect">
            <a:avLst/>
          </a:prstGeom>
        </p:spPr>
      </p:pic>
      <p:sp>
        <p:nvSpPr>
          <p:cNvPr id="14" name="Заголовок 1">
            <a:extLst>
              <a:ext uri="{FF2B5EF4-FFF2-40B4-BE49-F238E27FC236}">
                <a16:creationId xmlns="" xmlns:a16="http://schemas.microsoft.com/office/drawing/2014/main" id="{6AF3B80F-CAFE-44BA-993F-4DD059EBAC36}"/>
              </a:ext>
            </a:extLst>
          </p:cNvPr>
          <p:cNvSpPr txBox="1">
            <a:spLocks/>
          </p:cNvSpPr>
          <p:nvPr/>
        </p:nvSpPr>
        <p:spPr>
          <a:xfrm>
            <a:off x="0" y="47571"/>
            <a:ext cx="12192000" cy="853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rgbClr val="0070C0"/>
                </a:solidFill>
                <a:latin typeface="Times New Roman" panose="02020603050405020304" pitchFamily="18" charset="0"/>
                <a:cs typeface="Times New Roman" panose="02020603050405020304" pitchFamily="18" charset="0"/>
              </a:rPr>
              <a:t>Registration of </a:t>
            </a:r>
            <a:r>
              <a:rPr lang="en-US" sz="3600" dirty="0" err="1" smtClean="0">
                <a:solidFill>
                  <a:srgbClr val="0070C0"/>
                </a:solidFill>
                <a:latin typeface="Times New Roman" panose="02020603050405020304" pitchFamily="18" charset="0"/>
                <a:cs typeface="Times New Roman" panose="02020603050405020304" pitchFamily="18" charset="0"/>
              </a:rPr>
              <a:t>Vavilov</a:t>
            </a:r>
            <a:r>
              <a:rPr lang="en-US" sz="3600" dirty="0" smtClean="0">
                <a:solidFill>
                  <a:srgbClr val="0070C0"/>
                </a:solidFill>
                <a:latin typeface="Times New Roman" panose="02020603050405020304" pitchFamily="18" charset="0"/>
                <a:cs typeface="Times New Roman" panose="02020603050405020304" pitchFamily="18" charset="0"/>
              </a:rPr>
              <a:t>-Cherenkov radiation from a diamond target</a:t>
            </a:r>
            <a:endParaRPr lang="ru-RU" sz="3600" dirty="0">
              <a:solidFill>
                <a:srgbClr val="0070C0"/>
              </a:solidFill>
              <a:latin typeface="Times New Roman" panose="02020603050405020304" pitchFamily="18" charset="0"/>
              <a:cs typeface="Times New Roman" panose="02020603050405020304" pitchFamily="18" charset="0"/>
            </a:endParaRPr>
          </a:p>
        </p:txBody>
      </p:sp>
      <p:cxnSp>
        <p:nvCxnSpPr>
          <p:cNvPr id="26" name="Прямая со стрелкой 25">
            <a:extLst>
              <a:ext uri="{FF2B5EF4-FFF2-40B4-BE49-F238E27FC236}">
                <a16:creationId xmlns="" xmlns:a16="http://schemas.microsoft.com/office/drawing/2014/main" id="{68CA5FA0-C925-4EC0-84F7-F369408F7343}"/>
              </a:ext>
            </a:extLst>
          </p:cNvPr>
          <p:cNvCxnSpPr>
            <a:cxnSpLocks/>
            <a:endCxn id="38" idx="3"/>
          </p:cNvCxnSpPr>
          <p:nvPr/>
        </p:nvCxnSpPr>
        <p:spPr>
          <a:xfrm flipV="1">
            <a:off x="2702538" y="2832161"/>
            <a:ext cx="2296653" cy="1165094"/>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Номер слайда 1">
            <a:extLst>
              <a:ext uri="{FF2B5EF4-FFF2-40B4-BE49-F238E27FC236}">
                <a16:creationId xmlns="" xmlns:a16="http://schemas.microsoft.com/office/drawing/2014/main" id="{90EEDEE5-9C28-4B38-9104-6A35676F3493}"/>
              </a:ext>
            </a:extLst>
          </p:cNvPr>
          <p:cNvSpPr>
            <a:spLocks noGrp="1"/>
          </p:cNvSpPr>
          <p:nvPr>
            <p:ph type="sldNum" sz="quarter" idx="12"/>
          </p:nvPr>
        </p:nvSpPr>
        <p:spPr>
          <a:xfrm>
            <a:off x="9448800" y="6492875"/>
            <a:ext cx="2743200" cy="365125"/>
          </a:xfrm>
        </p:spPr>
        <p:txBody>
          <a:bodyPr/>
          <a:lstStyle/>
          <a:p>
            <a:fld id="{73FA71B6-598B-4D0A-ACFC-ADB3C44C04C5}" type="slidenum">
              <a:rPr lang="ru-RU" smtClean="0"/>
              <a:pPr/>
              <a:t>15</a:t>
            </a:fld>
            <a:endParaRPr lang="ru-RU" dirty="0"/>
          </a:p>
        </p:txBody>
      </p:sp>
      <p:cxnSp>
        <p:nvCxnSpPr>
          <p:cNvPr id="16" name="Прямая соединительная линия 15">
            <a:extLst>
              <a:ext uri="{FF2B5EF4-FFF2-40B4-BE49-F238E27FC236}">
                <a16:creationId xmlns="" xmlns:a16="http://schemas.microsoft.com/office/drawing/2014/main" id="{FC639AE5-FB57-4E98-A3BF-EC108A41E556}"/>
              </a:ext>
            </a:extLst>
          </p:cNvPr>
          <p:cNvCxnSpPr/>
          <p:nvPr/>
        </p:nvCxnSpPr>
        <p:spPr>
          <a:xfrm flipV="1">
            <a:off x="3922047" y="830968"/>
            <a:ext cx="0" cy="2232248"/>
          </a:xfrm>
          <a:prstGeom prst="line">
            <a:avLst/>
          </a:prstGeom>
          <a:ln w="12700">
            <a:solidFill>
              <a:schemeClr val="tx1"/>
            </a:solidFill>
            <a:prstDash val="lgDashDot"/>
          </a:ln>
        </p:spPr>
        <p:style>
          <a:lnRef idx="1">
            <a:schemeClr val="accent1"/>
          </a:lnRef>
          <a:fillRef idx="0">
            <a:schemeClr val="accent1"/>
          </a:fillRef>
          <a:effectRef idx="0">
            <a:schemeClr val="accent1"/>
          </a:effectRef>
          <a:fontRef idx="minor">
            <a:schemeClr val="tx1"/>
          </a:fontRef>
        </p:style>
      </p:cxnSp>
      <p:grpSp>
        <p:nvGrpSpPr>
          <p:cNvPr id="17" name="Группа 10">
            <a:extLst>
              <a:ext uri="{FF2B5EF4-FFF2-40B4-BE49-F238E27FC236}">
                <a16:creationId xmlns="" xmlns:a16="http://schemas.microsoft.com/office/drawing/2014/main" id="{A852D68F-7033-4B7A-933C-AB7E67CBFFCB}"/>
              </a:ext>
            </a:extLst>
          </p:cNvPr>
          <p:cNvGrpSpPr/>
          <p:nvPr/>
        </p:nvGrpSpPr>
        <p:grpSpPr>
          <a:xfrm>
            <a:off x="105623" y="902976"/>
            <a:ext cx="1080120" cy="431960"/>
            <a:chOff x="323528" y="1844824"/>
            <a:chExt cx="1656144" cy="792000"/>
          </a:xfrm>
        </p:grpSpPr>
        <p:sp>
          <p:nvSpPr>
            <p:cNvPr id="27" name="Прямоугольник 26">
              <a:extLst>
                <a:ext uri="{FF2B5EF4-FFF2-40B4-BE49-F238E27FC236}">
                  <a16:creationId xmlns="" xmlns:a16="http://schemas.microsoft.com/office/drawing/2014/main" id="{658BC76B-AF18-435E-AC23-DCED7150790B}"/>
                </a:ext>
              </a:extLst>
            </p:cNvPr>
            <p:cNvSpPr/>
            <p:nvPr/>
          </p:nvSpPr>
          <p:spPr>
            <a:xfrm>
              <a:off x="323528" y="2060848"/>
              <a:ext cx="1440000" cy="36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Блок-схема: память с прямым доступом 28">
              <a:extLst>
                <a:ext uri="{FF2B5EF4-FFF2-40B4-BE49-F238E27FC236}">
                  <a16:creationId xmlns="" xmlns:a16="http://schemas.microsoft.com/office/drawing/2014/main" id="{FD355ADE-B5DD-4DE7-A6B8-FAD49EDB53EA}"/>
                </a:ext>
              </a:extLst>
            </p:cNvPr>
            <p:cNvSpPr/>
            <p:nvPr/>
          </p:nvSpPr>
          <p:spPr>
            <a:xfrm>
              <a:off x="1619672" y="1844824"/>
              <a:ext cx="360000" cy="792000"/>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30" name="Прямая соединительная линия 29">
            <a:extLst>
              <a:ext uri="{FF2B5EF4-FFF2-40B4-BE49-F238E27FC236}">
                <a16:creationId xmlns="" xmlns:a16="http://schemas.microsoft.com/office/drawing/2014/main" id="{AF17337A-8FAA-4977-8145-06ABF7F7C535}"/>
              </a:ext>
            </a:extLst>
          </p:cNvPr>
          <p:cNvCxnSpPr>
            <a:stCxn id="29" idx="4"/>
          </p:cNvCxnSpPr>
          <p:nvPr/>
        </p:nvCxnSpPr>
        <p:spPr>
          <a:xfrm>
            <a:off x="1185743" y="1118956"/>
            <a:ext cx="3528392" cy="44"/>
          </a:xfrm>
          <a:prstGeom prst="line">
            <a:avLst/>
          </a:prstGeom>
          <a:ln w="12700">
            <a:solidFill>
              <a:schemeClr val="tx1"/>
            </a:solidFill>
            <a:prstDash val="lgDashDot"/>
          </a:ln>
        </p:spPr>
        <p:style>
          <a:lnRef idx="1">
            <a:schemeClr val="accent1"/>
          </a:lnRef>
          <a:fillRef idx="0">
            <a:schemeClr val="accent1"/>
          </a:fillRef>
          <a:effectRef idx="0">
            <a:schemeClr val="accent1"/>
          </a:effectRef>
          <a:fontRef idx="minor">
            <a:schemeClr val="tx1"/>
          </a:fontRef>
        </p:style>
      </p:cxnSp>
      <p:sp>
        <p:nvSpPr>
          <p:cNvPr id="31" name="Прямоугольник с двумя вырезанными соседними углами 26">
            <a:extLst>
              <a:ext uri="{FF2B5EF4-FFF2-40B4-BE49-F238E27FC236}">
                <a16:creationId xmlns="" xmlns:a16="http://schemas.microsoft.com/office/drawing/2014/main" id="{E4A99690-1CEA-401F-9D90-629FE1341C14}"/>
              </a:ext>
            </a:extLst>
          </p:cNvPr>
          <p:cNvSpPr/>
          <p:nvPr/>
        </p:nvSpPr>
        <p:spPr>
          <a:xfrm rot="10800000">
            <a:off x="3634016" y="2847192"/>
            <a:ext cx="576000" cy="288000"/>
          </a:xfrm>
          <a:prstGeom prst="snip2SameRect">
            <a:avLst>
              <a:gd name="adj1" fmla="val 50000"/>
              <a:gd name="adj2"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a:extLst>
              <a:ext uri="{FF2B5EF4-FFF2-40B4-BE49-F238E27FC236}">
                <a16:creationId xmlns="" xmlns:a16="http://schemas.microsoft.com/office/drawing/2014/main" id="{8A92E239-123A-4D04-A594-52F3422F529B}"/>
              </a:ext>
            </a:extLst>
          </p:cNvPr>
          <p:cNvSpPr/>
          <p:nvPr/>
        </p:nvSpPr>
        <p:spPr>
          <a:xfrm rot="19118419">
            <a:off x="3899730" y="943045"/>
            <a:ext cx="49407" cy="38699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3" name="Прямая со стрелкой 32">
            <a:extLst>
              <a:ext uri="{FF2B5EF4-FFF2-40B4-BE49-F238E27FC236}">
                <a16:creationId xmlns="" xmlns:a16="http://schemas.microsoft.com/office/drawing/2014/main" id="{38BF3B3E-2C3F-4A28-963F-726F1FA785ED}"/>
              </a:ext>
            </a:extLst>
          </p:cNvPr>
          <p:cNvCxnSpPr/>
          <p:nvPr/>
        </p:nvCxnSpPr>
        <p:spPr>
          <a:xfrm>
            <a:off x="1113735" y="686952"/>
            <a:ext cx="2808312"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 xmlns:a16="http://schemas.microsoft.com/office/drawing/2014/main" id="{3EB3193C-03DF-4D17-A4A4-C6AE3B4BF03A}"/>
              </a:ext>
            </a:extLst>
          </p:cNvPr>
          <p:cNvSpPr txBox="1"/>
          <p:nvPr/>
        </p:nvSpPr>
        <p:spPr>
          <a:xfrm>
            <a:off x="2171424" y="398920"/>
            <a:ext cx="784189" cy="307777"/>
          </a:xfrm>
          <a:prstGeom prst="rect">
            <a:avLst/>
          </a:prstGeom>
          <a:noFill/>
        </p:spPr>
        <p:txBody>
          <a:bodyPr wrap="none" rtlCol="0">
            <a:spAutoFit/>
          </a:bodyPr>
          <a:lstStyle/>
          <a:p>
            <a:r>
              <a:rPr lang="en-US" sz="1400" dirty="0"/>
              <a:t>530</a:t>
            </a:r>
            <a:r>
              <a:rPr lang="ru-RU" sz="1400" dirty="0"/>
              <a:t> </a:t>
            </a:r>
            <a:r>
              <a:rPr lang="en-US" sz="1400" dirty="0" smtClean="0"/>
              <a:t>mm</a:t>
            </a:r>
            <a:endParaRPr lang="ru-RU" sz="1400" dirty="0"/>
          </a:p>
        </p:txBody>
      </p:sp>
      <p:sp>
        <p:nvSpPr>
          <p:cNvPr id="35" name="Выгнутая вниз стрелка 30">
            <a:extLst>
              <a:ext uri="{FF2B5EF4-FFF2-40B4-BE49-F238E27FC236}">
                <a16:creationId xmlns="" xmlns:a16="http://schemas.microsoft.com/office/drawing/2014/main" id="{C1E5917A-7BCA-4DFB-A956-F05E1D508C14}"/>
              </a:ext>
            </a:extLst>
          </p:cNvPr>
          <p:cNvSpPr/>
          <p:nvPr/>
        </p:nvSpPr>
        <p:spPr>
          <a:xfrm rot="16398388">
            <a:off x="3803028" y="876490"/>
            <a:ext cx="1152128" cy="460384"/>
          </a:xfrm>
          <a:prstGeom prst="curvedUpArrow">
            <a:avLst>
              <a:gd name="adj1" fmla="val 166"/>
              <a:gd name="adj2" fmla="val 50000"/>
              <a:gd name="adj3" fmla="val 262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36" name="TextBox 35">
            <a:extLst>
              <a:ext uri="{FF2B5EF4-FFF2-40B4-BE49-F238E27FC236}">
                <a16:creationId xmlns="" xmlns:a16="http://schemas.microsoft.com/office/drawing/2014/main" id="{19EA3050-74E1-4441-B5DB-8DCFEB91192C}"/>
              </a:ext>
            </a:extLst>
          </p:cNvPr>
          <p:cNvSpPr txBox="1"/>
          <p:nvPr/>
        </p:nvSpPr>
        <p:spPr>
          <a:xfrm>
            <a:off x="956360" y="2785994"/>
            <a:ext cx="2512226"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Geometry of experiment</a:t>
            </a:r>
            <a:endParaRPr lang="ru-RU"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 xmlns:a16="http://schemas.microsoft.com/office/drawing/2014/main" id="{A1C31426-C279-4520-B9EA-47FC0FC3D107}"/>
              </a:ext>
            </a:extLst>
          </p:cNvPr>
          <p:cNvSpPr txBox="1"/>
          <p:nvPr/>
        </p:nvSpPr>
        <p:spPr>
          <a:xfrm>
            <a:off x="4647658" y="3274867"/>
            <a:ext cx="1595309" cy="1200329"/>
          </a:xfrm>
          <a:prstGeom prst="rect">
            <a:avLst/>
          </a:prstGeom>
          <a:noFill/>
        </p:spPr>
        <p:txBody>
          <a:bodyPr wrap="none" rtlCol="0">
            <a:spAutoFit/>
          </a:bodyPr>
          <a:lstStyle/>
          <a:p>
            <a:pPr algn="ctr"/>
            <a:r>
              <a:rPr lang="en-US" dirty="0" smtClean="0">
                <a:latin typeface="Times New Roman" panose="02020603050405020304" pitchFamily="18" charset="0"/>
                <a:cs typeface="Times New Roman" panose="02020603050405020304" pitchFamily="18" charset="0"/>
              </a:rPr>
              <a:t>Target</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ctr"/>
            <a:r>
              <a:rPr lang="ru-RU"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diamond</a:t>
            </a:r>
            <a:endParaRPr lang="ru-RU" dirty="0">
              <a:latin typeface="Times New Roman" panose="02020603050405020304" pitchFamily="18" charset="0"/>
              <a:cs typeface="Times New Roman" panose="02020603050405020304" pitchFamily="18" charset="0"/>
            </a:endParaRPr>
          </a:p>
          <a:p>
            <a:pPr algn="ctr"/>
            <a:r>
              <a:rPr lang="ru-RU" dirty="0">
                <a:latin typeface="Times New Roman" panose="02020603050405020304" pitchFamily="18" charset="0"/>
                <a:cs typeface="Times New Roman" panose="02020603050405020304" pitchFamily="18" charset="0"/>
              </a:rPr>
              <a:t>   5 </a:t>
            </a:r>
            <a:r>
              <a:rPr lang="en-US" dirty="0" smtClean="0">
                <a:latin typeface="Times New Roman" panose="02020603050405020304" pitchFamily="18" charset="0"/>
                <a:cs typeface="Times New Roman" panose="02020603050405020304" pitchFamily="18" charset="0"/>
              </a:rPr>
              <a:t>mm</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3 </a:t>
            </a:r>
            <a:r>
              <a:rPr lang="en-US" dirty="0" smtClean="0">
                <a:latin typeface="Times New Roman" panose="02020603050405020304" pitchFamily="18" charset="0"/>
                <a:cs typeface="Times New Roman" panose="02020603050405020304" pitchFamily="18" charset="0"/>
              </a:rPr>
              <a:t>mm</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ctr"/>
            <a:r>
              <a:rPr lang="ru-RU" dirty="0">
                <a:latin typeface="Times New Roman" panose="02020603050405020304" pitchFamily="18" charset="0"/>
                <a:cs typeface="Times New Roman" panose="02020603050405020304" pitchFamily="18" charset="0"/>
              </a:rPr>
              <a:t> 300  </a:t>
            </a:r>
            <a:r>
              <a:rPr lang="en-US" dirty="0" err="1" smtClean="0">
                <a:latin typeface="Times New Roman" panose="02020603050405020304" pitchFamily="18" charset="0"/>
                <a:cs typeface="Times New Roman" panose="02020603050405020304" pitchFamily="18" charset="0"/>
              </a:rPr>
              <a:t>mkm</a:t>
            </a:r>
            <a:endParaRPr lang="ru-RU" dirty="0">
              <a:latin typeface="Times New Roman" panose="02020603050405020304" pitchFamily="18" charset="0"/>
              <a:cs typeface="Times New Roman" panose="02020603050405020304" pitchFamily="18" charset="0"/>
            </a:endParaRPr>
          </a:p>
        </p:txBody>
      </p:sp>
      <p:sp>
        <p:nvSpPr>
          <p:cNvPr id="38" name="Шестиугольник 37">
            <a:extLst>
              <a:ext uri="{FF2B5EF4-FFF2-40B4-BE49-F238E27FC236}">
                <a16:creationId xmlns="" xmlns:a16="http://schemas.microsoft.com/office/drawing/2014/main" id="{4B797C05-4266-420E-B95D-9037ECE3FBF6}"/>
              </a:ext>
            </a:extLst>
          </p:cNvPr>
          <p:cNvSpPr/>
          <p:nvPr/>
        </p:nvSpPr>
        <p:spPr>
          <a:xfrm>
            <a:off x="4999191" y="2508995"/>
            <a:ext cx="855679" cy="646331"/>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TextBox 39">
            <a:extLst>
              <a:ext uri="{FF2B5EF4-FFF2-40B4-BE49-F238E27FC236}">
                <a16:creationId xmlns="" xmlns:a16="http://schemas.microsoft.com/office/drawing/2014/main" id="{7D34528D-72F8-4808-B0AB-89669C2DB32C}"/>
              </a:ext>
            </a:extLst>
          </p:cNvPr>
          <p:cNvSpPr txBox="1"/>
          <p:nvPr/>
        </p:nvSpPr>
        <p:spPr>
          <a:xfrm>
            <a:off x="452128" y="1522154"/>
            <a:ext cx="3409682" cy="1077218"/>
          </a:xfrm>
          <a:prstGeom prst="rect">
            <a:avLst/>
          </a:prstGeom>
          <a:noFill/>
        </p:spPr>
        <p:txBody>
          <a:bodyPr wrap="square" rtlCol="0">
            <a:spAutoFit/>
          </a:bodyPr>
          <a:lstStyle/>
          <a:p>
            <a:r>
              <a:rPr lang="ru-RU" sz="1600" dirty="0">
                <a:latin typeface="Times New Roman" panose="02020603050405020304" pitchFamily="18" charset="0"/>
                <a:cs typeface="Times New Roman" panose="02020603050405020304" pitchFamily="18" charset="0"/>
              </a:rPr>
              <a:t>0° - </a:t>
            </a:r>
            <a:r>
              <a:rPr lang="en-US" sz="1600" dirty="0" smtClean="0">
                <a:latin typeface="Times New Roman" panose="02020603050405020304" pitchFamily="18" charset="0"/>
                <a:cs typeface="Times New Roman" panose="02020603050405020304" pitchFamily="18" charset="0"/>
              </a:rPr>
              <a:t>target position across the beam, rotation clockwise corresponds to negative angles, counterclockwise corresponds to positive angles</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cxnSp>
        <p:nvCxnSpPr>
          <p:cNvPr id="43" name="Прямая со стрелкой 42">
            <a:extLst>
              <a:ext uri="{FF2B5EF4-FFF2-40B4-BE49-F238E27FC236}">
                <a16:creationId xmlns="" xmlns:a16="http://schemas.microsoft.com/office/drawing/2014/main" id="{D7E8F843-FC3A-4EB6-8E59-482AF8CF741F}"/>
              </a:ext>
            </a:extLst>
          </p:cNvPr>
          <p:cNvCxnSpPr>
            <a:cxnSpLocks/>
            <a:endCxn id="38" idx="4"/>
          </p:cNvCxnSpPr>
          <p:nvPr/>
        </p:nvCxnSpPr>
        <p:spPr>
          <a:xfrm>
            <a:off x="4036868" y="1275711"/>
            <a:ext cx="1123906" cy="1233284"/>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Стрелка: изогнутая вправо 43">
            <a:extLst>
              <a:ext uri="{FF2B5EF4-FFF2-40B4-BE49-F238E27FC236}">
                <a16:creationId xmlns="" xmlns:a16="http://schemas.microsoft.com/office/drawing/2014/main" id="{0D0D2A5E-AA9D-4DFF-B822-67B866455B3E}"/>
              </a:ext>
            </a:extLst>
          </p:cNvPr>
          <p:cNvSpPr/>
          <p:nvPr/>
        </p:nvSpPr>
        <p:spPr>
          <a:xfrm>
            <a:off x="3265897" y="4456371"/>
            <a:ext cx="441292" cy="879475"/>
          </a:xfrm>
          <a:prstGeom prst="curvedRightArrow">
            <a:avLst/>
          </a:prstGeom>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45" name="Стрелка: изогнутая вправо 44">
            <a:extLst>
              <a:ext uri="{FF2B5EF4-FFF2-40B4-BE49-F238E27FC236}">
                <a16:creationId xmlns="" xmlns:a16="http://schemas.microsoft.com/office/drawing/2014/main" id="{6765A28D-9089-4E97-AFA3-B8DAFD70E87F}"/>
              </a:ext>
            </a:extLst>
          </p:cNvPr>
          <p:cNvSpPr/>
          <p:nvPr/>
        </p:nvSpPr>
        <p:spPr>
          <a:xfrm>
            <a:off x="1884136" y="4557155"/>
            <a:ext cx="441292" cy="87947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4075416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Тестовые измерения ускоренных ионов ксенона с энергией 3 ГэВ/нуклон на установке МАРУСЯ в Тестовой зоне </a:t>
            </a:r>
            <a:r>
              <a:rPr lang="en-US" dirty="0" smtClean="0"/>
              <a:t>SPD</a:t>
            </a:r>
            <a:r>
              <a:rPr lang="ru-RU" dirty="0" smtClean="0"/>
              <a:t> </a:t>
            </a:r>
            <a:r>
              <a:rPr lang="en-US" dirty="0" smtClean="0"/>
              <a:t>NICA</a:t>
            </a:r>
            <a:r>
              <a:rPr lang="ru-RU" dirty="0" smtClean="0"/>
              <a:t>. </a:t>
            </a:r>
            <a:endParaRPr lang="ru-RU" dirty="0"/>
          </a:p>
        </p:txBody>
      </p:sp>
      <p:pic>
        <p:nvPicPr>
          <p:cNvPr id="3" name="Рисунок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884" y="2282531"/>
            <a:ext cx="3621865" cy="3695188"/>
          </a:xfrm>
          <a:prstGeom prst="rect">
            <a:avLst/>
          </a:prstGeom>
          <a:noFill/>
          <a:ln>
            <a:noFill/>
          </a:ln>
        </p:spPr>
      </p:pic>
      <p:pic>
        <p:nvPicPr>
          <p:cNvPr id="4" name="Рисунок 3"/>
          <p:cNvPicPr/>
          <p:nvPr/>
        </p:nvPicPr>
        <p:blipFill>
          <a:blip r:embed="rId3">
            <a:extLst>
              <a:ext uri="{28A0092B-C50C-407E-A947-70E740481C1C}">
                <a14:useLocalDpi xmlns:a14="http://schemas.microsoft.com/office/drawing/2010/main" val="0"/>
              </a:ext>
            </a:extLst>
          </a:blip>
          <a:srcRect l="9491" r="13094" b="5618"/>
          <a:stretch>
            <a:fillRect/>
          </a:stretch>
        </p:blipFill>
        <p:spPr bwMode="auto">
          <a:xfrm>
            <a:off x="6100550" y="2073369"/>
            <a:ext cx="5076966" cy="450485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 xmlns:a16="http://schemas.microsoft.com/office/drawing/2014/main" id="{4D168A4F-B876-4B2D-A8DE-CBE3CEA0B0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404" y="3966669"/>
            <a:ext cx="3166984" cy="2041905"/>
          </a:xfrm>
          <a:prstGeom prst="rect">
            <a:avLst/>
          </a:prstGeom>
        </p:spPr>
      </p:pic>
      <p:sp>
        <p:nvSpPr>
          <p:cNvPr id="4" name="Заголовок 1">
            <a:extLst>
              <a:ext uri="{FF2B5EF4-FFF2-40B4-BE49-F238E27FC236}">
                <a16:creationId xmlns="" xmlns:a16="http://schemas.microsoft.com/office/drawing/2014/main" id="{78FA6BAB-29B1-4E70-BA07-03C4300C4EBC}"/>
              </a:ext>
            </a:extLst>
          </p:cNvPr>
          <p:cNvSpPr txBox="1">
            <a:spLocks/>
          </p:cNvSpPr>
          <p:nvPr/>
        </p:nvSpPr>
        <p:spPr>
          <a:xfrm>
            <a:off x="0" y="250257"/>
            <a:ext cx="12192000" cy="853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rgbClr val="0070C0"/>
                </a:solidFill>
                <a:latin typeface="Times New Roman" panose="02020603050405020304" pitchFamily="18" charset="0"/>
                <a:cs typeface="Times New Roman" panose="02020603050405020304" pitchFamily="18" charset="0"/>
              </a:rPr>
              <a:t>Generation of coherent Cherenkov diffraction radiation in GHz and sub-THz ranges</a:t>
            </a:r>
            <a:endParaRPr lang="ru-RU" sz="3600" dirty="0">
              <a:solidFill>
                <a:srgbClr val="0070C0"/>
              </a:solidFill>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 xmlns:a16="http://schemas.microsoft.com/office/drawing/2014/main" id="{C2584F03-FBCC-449C-93AA-29C44CFADCF8}"/>
              </a:ext>
            </a:extLst>
          </p:cNvPr>
          <p:cNvPicPr>
            <a:picLocks noChangeAspect="1"/>
          </p:cNvPicPr>
          <p:nvPr/>
        </p:nvPicPr>
        <p:blipFill rotWithShape="1">
          <a:blip r:embed="rId3"/>
          <a:srcRect l="21305" t="26235" r="16915" b="23764"/>
          <a:stretch/>
        </p:blipFill>
        <p:spPr>
          <a:xfrm>
            <a:off x="10459165" y="1916992"/>
            <a:ext cx="1632615" cy="1761744"/>
          </a:xfrm>
          <a:prstGeom prst="rect">
            <a:avLst/>
          </a:prstGeom>
        </p:spPr>
      </p:pic>
      <p:sp>
        <p:nvSpPr>
          <p:cNvPr id="14" name="Номер слайда 1">
            <a:extLst>
              <a:ext uri="{FF2B5EF4-FFF2-40B4-BE49-F238E27FC236}">
                <a16:creationId xmlns="" xmlns:a16="http://schemas.microsoft.com/office/drawing/2014/main" id="{BFBE4F4E-6019-4A1B-A0AB-493239434B1D}"/>
              </a:ext>
            </a:extLst>
          </p:cNvPr>
          <p:cNvSpPr>
            <a:spLocks noGrp="1"/>
          </p:cNvSpPr>
          <p:nvPr>
            <p:ph type="sldNum" sz="quarter" idx="12"/>
          </p:nvPr>
        </p:nvSpPr>
        <p:spPr>
          <a:xfrm>
            <a:off x="9448800" y="6492875"/>
            <a:ext cx="2743200" cy="365125"/>
          </a:xfrm>
        </p:spPr>
        <p:txBody>
          <a:bodyPr/>
          <a:lstStyle/>
          <a:p>
            <a:fld id="{73FA71B6-598B-4D0A-ACFC-ADB3C44C04C5}" type="slidenum">
              <a:rPr lang="ru-RU" smtClean="0"/>
              <a:pPr/>
              <a:t>17</a:t>
            </a:fld>
            <a:endParaRPr lang="ru-RU" dirty="0"/>
          </a:p>
        </p:txBody>
      </p:sp>
      <p:pic>
        <p:nvPicPr>
          <p:cNvPr id="15" name="Рисунок 14">
            <a:extLst>
              <a:ext uri="{FF2B5EF4-FFF2-40B4-BE49-F238E27FC236}">
                <a16:creationId xmlns="" xmlns:a16="http://schemas.microsoft.com/office/drawing/2014/main" id="{D50016A8-6638-45D5-9DD3-9C557204F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9924" y="3966669"/>
            <a:ext cx="3047619" cy="2026666"/>
          </a:xfrm>
          <a:prstGeom prst="rect">
            <a:avLst/>
          </a:prstGeom>
        </p:spPr>
      </p:pic>
      <p:sp>
        <p:nvSpPr>
          <p:cNvPr id="16" name="Прямоугольник 15">
            <a:extLst>
              <a:ext uri="{FF2B5EF4-FFF2-40B4-BE49-F238E27FC236}">
                <a16:creationId xmlns="" xmlns:a16="http://schemas.microsoft.com/office/drawing/2014/main" id="{F3005080-6693-4091-94A4-70A3BBB6E572}"/>
              </a:ext>
            </a:extLst>
          </p:cNvPr>
          <p:cNvSpPr/>
          <p:nvPr/>
        </p:nvSpPr>
        <p:spPr>
          <a:xfrm>
            <a:off x="4273" y="5974451"/>
            <a:ext cx="4384847" cy="692497"/>
          </a:xfrm>
          <a:prstGeom prst="rect">
            <a:avLst/>
          </a:prstGeom>
        </p:spPr>
        <p:txBody>
          <a:bodyPr wrap="square">
            <a:spAutoFit/>
          </a:bodyPr>
          <a:lstStyle/>
          <a:p>
            <a:r>
              <a:rPr lang="en-US" sz="1300" dirty="0" smtClean="0">
                <a:latin typeface="Calibri" pitchFamily="34" charset="0"/>
                <a:ea typeface="Calibri" panose="020F0502020204030204" pitchFamily="34" charset="0"/>
              </a:rPr>
              <a:t>Angular  distributions of VCR produced by electrons in a </a:t>
            </a:r>
            <a:r>
              <a:rPr lang="en-US" sz="1300" dirty="0" err="1" smtClean="0">
                <a:latin typeface="Calibri" pitchFamily="34" charset="0"/>
                <a:ea typeface="Calibri" panose="020F0502020204030204" pitchFamily="34" charset="0"/>
              </a:rPr>
              <a:t>teflon</a:t>
            </a:r>
            <a:r>
              <a:rPr lang="en-US" sz="1300" dirty="0" smtClean="0">
                <a:latin typeface="Calibri" pitchFamily="34" charset="0"/>
                <a:ea typeface="Calibri" panose="020F0502020204030204" pitchFamily="34" charset="0"/>
              </a:rPr>
              <a:t> target for different  impact parameters.</a:t>
            </a:r>
            <a:r>
              <a:rPr lang="ru-RU" sz="1300" dirty="0" smtClean="0">
                <a:latin typeface="Calibri" pitchFamily="34" charset="0"/>
                <a:ea typeface="Calibri" panose="020F0502020204030204" pitchFamily="34" charset="0"/>
              </a:rPr>
              <a:t> </a:t>
            </a:r>
            <a:r>
              <a:rPr lang="en-US" sz="1300" dirty="0" smtClean="0">
                <a:latin typeface="Calibri" pitchFamily="34" charset="0"/>
                <a:ea typeface="Calibri" panose="020F0502020204030204" pitchFamily="34" charset="0"/>
              </a:rPr>
              <a:t> Parameters for simulation</a:t>
            </a:r>
            <a:r>
              <a:rPr lang="ru-RU" sz="1300" dirty="0" smtClean="0">
                <a:latin typeface="Calibri" pitchFamily="34" charset="0"/>
                <a:ea typeface="Calibri" panose="020F0502020204030204" pitchFamily="34" charset="0"/>
              </a:rPr>
              <a:t>: </a:t>
            </a:r>
            <a:r>
              <a:rPr lang="ru-RU" sz="1300" dirty="0">
                <a:latin typeface="Calibri" pitchFamily="34" charset="0"/>
                <a:ea typeface="Calibri" panose="020F0502020204030204" pitchFamily="34" charset="0"/>
              </a:rPr>
              <a:t>γ = 400, ε = 1.9, λ = </a:t>
            </a:r>
            <a:r>
              <a:rPr lang="ru-RU" sz="1300" dirty="0" smtClean="0">
                <a:latin typeface="Calibri" pitchFamily="34" charset="0"/>
                <a:ea typeface="Calibri" panose="020F0502020204030204" pitchFamily="34" charset="0"/>
              </a:rPr>
              <a:t>0.3</a:t>
            </a:r>
            <a:r>
              <a:rPr lang="en-US" sz="1300" dirty="0" smtClean="0">
                <a:latin typeface="Calibri" pitchFamily="34" charset="0"/>
                <a:ea typeface="Calibri" panose="020F0502020204030204" pitchFamily="34" charset="0"/>
              </a:rPr>
              <a:t> mm</a:t>
            </a:r>
            <a:r>
              <a:rPr lang="ru-RU" sz="1300" dirty="0" smtClean="0">
                <a:latin typeface="Calibri" pitchFamily="34" charset="0"/>
                <a:ea typeface="Calibri" panose="020F0502020204030204" pitchFamily="34" charset="0"/>
              </a:rPr>
              <a:t>, </a:t>
            </a:r>
            <a:r>
              <a:rPr lang="ru-RU" sz="1300" dirty="0">
                <a:latin typeface="Calibri" pitchFamily="34" charset="0"/>
                <a:ea typeface="Calibri" panose="020F0502020204030204" pitchFamily="34" charset="0"/>
              </a:rPr>
              <a:t>АС = 52.5 </a:t>
            </a:r>
            <a:r>
              <a:rPr lang="en-US" sz="1300" dirty="0" smtClean="0">
                <a:latin typeface="Calibri" pitchFamily="34" charset="0"/>
                <a:ea typeface="Calibri" panose="020F0502020204030204" pitchFamily="34" charset="0"/>
              </a:rPr>
              <a:t>mm</a:t>
            </a:r>
            <a:r>
              <a:rPr lang="ru-RU" sz="1300" dirty="0" smtClean="0">
                <a:latin typeface="Calibri" pitchFamily="34" charset="0"/>
                <a:ea typeface="Calibri" panose="020F0502020204030204" pitchFamily="34" charset="0"/>
              </a:rPr>
              <a:t>,</a:t>
            </a:r>
            <a:r>
              <a:rPr lang="en-US" sz="1300" dirty="0" smtClean="0">
                <a:latin typeface="Calibri" pitchFamily="34" charset="0"/>
                <a:ea typeface="Calibri" panose="020F0502020204030204" pitchFamily="34" charset="0"/>
              </a:rPr>
              <a:t> </a:t>
            </a:r>
            <a:r>
              <a:rPr lang="ru-RU" sz="1300" dirty="0" err="1" smtClean="0">
                <a:latin typeface="Calibri" pitchFamily="34" charset="0"/>
                <a:ea typeface="Calibri" panose="020F0502020204030204" pitchFamily="34" charset="0"/>
              </a:rPr>
              <a:t>φ=45</a:t>
            </a:r>
            <a:r>
              <a:rPr lang="ru-RU" sz="1300" dirty="0" err="1">
                <a:latin typeface="Calibri" pitchFamily="34" charset="0"/>
                <a:ea typeface="Calibri" panose="020F0502020204030204" pitchFamily="34" charset="0"/>
              </a:rPr>
              <a:t>°.</a:t>
            </a:r>
            <a:endParaRPr lang="ru-RU" sz="1300" dirty="0">
              <a:latin typeface="Calibri" pitchFamily="34" charset="0"/>
            </a:endParaRPr>
          </a:p>
        </p:txBody>
      </p:sp>
      <mc:AlternateContent xmlns:mc="http://schemas.openxmlformats.org/markup-compatibility/2006" xmlns:a14="http://schemas.microsoft.com/office/drawing/2010/main">
        <mc:Choice Requires="a14">
          <p:sp>
            <p:nvSpPr>
              <p:cNvPr id="18" name="Прямоугольник 17">
                <a:extLst>
                  <a:ext uri="{FF2B5EF4-FFF2-40B4-BE49-F238E27FC236}">
                    <a16:creationId xmlns:a16="http://schemas.microsoft.com/office/drawing/2014/main" xmlns="" id="{586B72DF-3562-402E-B9C4-61F8B42E2E88}"/>
                  </a:ext>
                </a:extLst>
              </p:cNvPr>
              <p:cNvSpPr/>
              <p:nvPr/>
            </p:nvSpPr>
            <p:spPr>
              <a:xfrm>
                <a:off x="7817543" y="4162343"/>
                <a:ext cx="4406527" cy="73686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ru-RU" sz="1600" i="1">
                          <a:latin typeface="Cambria Math" panose="02040503050406030204" pitchFamily="18" charset="0"/>
                        </a:rPr>
                        <m:t>𝑁</m:t>
                      </m:r>
                      <m:r>
                        <a:rPr lang="ru-RU" sz="1600" i="0">
                          <a:latin typeface="Cambria Math" panose="02040503050406030204" pitchFamily="18" charset="0"/>
                        </a:rPr>
                        <m:t>=</m:t>
                      </m:r>
                      <m:sSubSup>
                        <m:sSubSupPr>
                          <m:ctrlPr>
                            <a:rPr lang="ru-RU" sz="1600" i="1">
                              <a:latin typeface="Cambria Math" panose="02040503050406030204" pitchFamily="18" charset="0"/>
                            </a:rPr>
                          </m:ctrlPr>
                        </m:sSubSupPr>
                        <m:e>
                          <m:r>
                            <a:rPr lang="ru-RU" sz="1600" i="1">
                              <a:latin typeface="Cambria Math" panose="02040503050406030204" pitchFamily="18" charset="0"/>
                            </a:rPr>
                            <m:t>𝑁</m:t>
                          </m:r>
                        </m:e>
                        <m:sub>
                          <m:r>
                            <a:rPr lang="ru-RU" sz="1600" i="1">
                              <a:latin typeface="Cambria Math" panose="02040503050406030204" pitchFamily="18" charset="0"/>
                            </a:rPr>
                            <m:t>𝑒</m:t>
                          </m:r>
                        </m:sub>
                        <m:sup>
                          <m:r>
                            <a:rPr lang="ru-RU" sz="1600" i="0">
                              <a:latin typeface="Cambria Math" panose="02040503050406030204" pitchFamily="18" charset="0"/>
                            </a:rPr>
                            <m:t>2</m:t>
                          </m:r>
                        </m:sup>
                      </m:sSubSup>
                      <m:nary>
                        <m:naryPr>
                          <m:limLoc m:val="subSup"/>
                          <m:supHide m:val="on"/>
                          <m:ctrlPr>
                            <a:rPr lang="ru-RU" sz="1600" i="1">
                              <a:latin typeface="Cambria Math" panose="02040503050406030204" pitchFamily="18" charset="0"/>
                            </a:rPr>
                          </m:ctrlPr>
                        </m:naryPr>
                        <m:sub>
                          <m:r>
                            <a:rPr lang="ru-RU" sz="1600" i="0">
                              <a:latin typeface="Cambria Math" panose="02040503050406030204" pitchFamily="18" charset="0"/>
                            </a:rPr>
                            <m:t>∆</m:t>
                          </m:r>
                          <m:r>
                            <a:rPr lang="ru-RU" sz="1600" i="1">
                              <a:latin typeface="Cambria Math" panose="02040503050406030204" pitchFamily="18" charset="0"/>
                            </a:rPr>
                            <m:t>𝜔</m:t>
                          </m:r>
                        </m:sub>
                        <m:sup/>
                        <m:e>
                          <m:f>
                            <m:fPr>
                              <m:ctrlPr>
                                <a:rPr lang="ru-RU" sz="1600" i="1">
                                  <a:latin typeface="Cambria Math" panose="02040503050406030204" pitchFamily="18" charset="0"/>
                                </a:rPr>
                              </m:ctrlPr>
                            </m:fPr>
                            <m:num>
                              <m:r>
                                <a:rPr lang="ru-RU" sz="1600" i="1">
                                  <a:latin typeface="Cambria Math" panose="02040503050406030204" pitchFamily="18" charset="0"/>
                                </a:rPr>
                                <m:t>𝑑</m:t>
                              </m:r>
                              <m:r>
                                <a:rPr lang="ru-RU" sz="1600" i="1">
                                  <a:latin typeface="Cambria Math" panose="02040503050406030204" pitchFamily="18" charset="0"/>
                                </a:rPr>
                                <m:t>𝜔</m:t>
                              </m:r>
                            </m:num>
                            <m:den>
                              <m:r>
                                <a:rPr lang="ru-RU" sz="1600" i="0">
                                  <a:latin typeface="Cambria Math" panose="02040503050406030204" pitchFamily="18" charset="0"/>
                                </a:rPr>
                                <m:t>ℏ</m:t>
                              </m:r>
                              <m:r>
                                <a:rPr lang="ru-RU" sz="1600" i="1">
                                  <a:latin typeface="Cambria Math" panose="02040503050406030204" pitchFamily="18" charset="0"/>
                                </a:rPr>
                                <m:t>𝜔</m:t>
                              </m:r>
                            </m:den>
                          </m:f>
                        </m:e>
                      </m:nary>
                      <m:r>
                        <m:rPr>
                          <m:sty m:val="p"/>
                        </m:rPr>
                        <a:rPr lang="ru-RU" sz="1600" i="0">
                          <a:latin typeface="Cambria Math" panose="02040503050406030204" pitchFamily="18" charset="0"/>
                        </a:rPr>
                        <m:t>ex</m:t>
                      </m:r>
                      <m:func>
                        <m:funcPr>
                          <m:ctrlPr>
                            <a:rPr lang="ru-RU" sz="1600" i="1">
                              <a:latin typeface="Cambria Math" panose="02040503050406030204" pitchFamily="18" charset="0"/>
                            </a:rPr>
                          </m:ctrlPr>
                        </m:funcPr>
                        <m:fName>
                          <m:r>
                            <m:rPr>
                              <m:sty m:val="p"/>
                            </m:rPr>
                            <a:rPr lang="ru-RU" sz="1600" i="0">
                              <a:latin typeface="Cambria Math" panose="02040503050406030204" pitchFamily="18" charset="0"/>
                            </a:rPr>
                            <m:t>p</m:t>
                          </m:r>
                        </m:fName>
                        <m:e>
                          <m:d>
                            <m:dPr>
                              <m:begChr m:val="["/>
                              <m:endChr m:val="]"/>
                              <m:ctrlPr>
                                <a:rPr lang="ru-RU" sz="1600" i="1">
                                  <a:latin typeface="Cambria Math" panose="02040503050406030204" pitchFamily="18" charset="0"/>
                                </a:rPr>
                              </m:ctrlPr>
                            </m:dPr>
                            <m:e>
                              <m:r>
                                <a:rPr lang="ru-RU" sz="1600" i="0">
                                  <a:latin typeface="Cambria Math" panose="02040503050406030204" pitchFamily="18" charset="0"/>
                                </a:rPr>
                                <m:t>−2</m:t>
                              </m:r>
                              <m:sSup>
                                <m:sSupPr>
                                  <m:ctrlPr>
                                    <a:rPr lang="ru-RU" sz="1600" i="1">
                                      <a:latin typeface="Cambria Math" panose="02040503050406030204" pitchFamily="18" charset="0"/>
                                    </a:rPr>
                                  </m:ctrlPr>
                                </m:sSupPr>
                                <m:e>
                                  <m:d>
                                    <m:dPr>
                                      <m:ctrlPr>
                                        <a:rPr lang="ru-RU" sz="1600" i="1">
                                          <a:latin typeface="Cambria Math" panose="02040503050406030204" pitchFamily="18" charset="0"/>
                                        </a:rPr>
                                      </m:ctrlPr>
                                    </m:dPr>
                                    <m:e>
                                      <m:f>
                                        <m:fPr>
                                          <m:ctrlPr>
                                            <a:rPr lang="ru-RU" sz="1600" i="1">
                                              <a:latin typeface="Cambria Math" panose="02040503050406030204" pitchFamily="18" charset="0"/>
                                            </a:rPr>
                                          </m:ctrlPr>
                                        </m:fPr>
                                        <m:num>
                                          <m:r>
                                            <a:rPr lang="ru-RU" sz="1600" i="1">
                                              <a:latin typeface="Cambria Math" panose="02040503050406030204" pitchFamily="18" charset="0"/>
                                            </a:rPr>
                                            <m:t>𝜔</m:t>
                                          </m:r>
                                        </m:num>
                                        <m:den>
                                          <m:r>
                                            <a:rPr lang="ru-RU" sz="1600" i="1">
                                              <a:latin typeface="Cambria Math" panose="02040503050406030204" pitchFamily="18" charset="0"/>
                                            </a:rPr>
                                            <m:t>𝛽</m:t>
                                          </m:r>
                                          <m:r>
                                            <a:rPr lang="ru-RU" sz="1600" i="1">
                                              <a:latin typeface="Cambria Math" panose="02040503050406030204" pitchFamily="18" charset="0"/>
                                            </a:rPr>
                                            <m:t>𝑐</m:t>
                                          </m:r>
                                        </m:den>
                                      </m:f>
                                      <m:sSub>
                                        <m:sSubPr>
                                          <m:ctrlPr>
                                            <a:rPr lang="ru-RU" sz="1600" i="1">
                                              <a:latin typeface="Cambria Math" panose="02040503050406030204" pitchFamily="18" charset="0"/>
                                            </a:rPr>
                                          </m:ctrlPr>
                                        </m:sSubPr>
                                        <m:e>
                                          <m:r>
                                            <a:rPr lang="ru-RU" sz="1600" i="1">
                                              <a:latin typeface="Cambria Math" panose="02040503050406030204" pitchFamily="18" charset="0"/>
                                            </a:rPr>
                                            <m:t>𝜎</m:t>
                                          </m:r>
                                        </m:e>
                                        <m:sub>
                                          <m:r>
                                            <a:rPr lang="ru-RU" sz="1600" i="1">
                                              <a:latin typeface="Cambria Math" panose="02040503050406030204" pitchFamily="18" charset="0"/>
                                            </a:rPr>
                                            <m:t>𝑧</m:t>
                                          </m:r>
                                        </m:sub>
                                      </m:sSub>
                                    </m:e>
                                  </m:d>
                                </m:e>
                                <m:sup>
                                  <m:r>
                                    <a:rPr lang="ru-RU" sz="1600" i="0">
                                      <a:latin typeface="Cambria Math" panose="02040503050406030204" pitchFamily="18" charset="0"/>
                                    </a:rPr>
                                    <m:t>2</m:t>
                                  </m:r>
                                </m:sup>
                              </m:sSup>
                            </m:e>
                          </m:d>
                        </m:e>
                      </m:func>
                      <m:nary>
                        <m:naryPr>
                          <m:limLoc m:val="subSup"/>
                          <m:supHide m:val="on"/>
                          <m:ctrlPr>
                            <a:rPr lang="ru-RU" sz="1600" i="1">
                              <a:latin typeface="Cambria Math" panose="02040503050406030204" pitchFamily="18" charset="0"/>
                            </a:rPr>
                          </m:ctrlPr>
                        </m:naryPr>
                        <m:sub>
                          <m:r>
                            <a:rPr lang="ru-RU" sz="1600" i="0">
                              <a:latin typeface="Cambria Math" panose="02040503050406030204" pitchFamily="18" charset="0"/>
                            </a:rPr>
                            <m:t>∆</m:t>
                          </m:r>
                          <m:r>
                            <m:rPr>
                              <m:sty m:val="p"/>
                            </m:rPr>
                            <a:rPr lang="ru-RU" sz="1600" i="0">
                              <a:latin typeface="Cambria Math" panose="02040503050406030204" pitchFamily="18" charset="0"/>
                            </a:rPr>
                            <m:t>Ω</m:t>
                          </m:r>
                        </m:sub>
                        <m:sup/>
                        <m:e>
                          <m:f>
                            <m:fPr>
                              <m:ctrlPr>
                                <a:rPr lang="ru-RU" sz="1600" i="1">
                                  <a:latin typeface="Cambria Math" panose="02040503050406030204" pitchFamily="18" charset="0"/>
                                </a:rPr>
                              </m:ctrlPr>
                            </m:fPr>
                            <m:num>
                              <m:sSup>
                                <m:sSupPr>
                                  <m:ctrlPr>
                                    <a:rPr lang="ru-RU" sz="1600" i="1">
                                      <a:latin typeface="Cambria Math" panose="02040503050406030204" pitchFamily="18" charset="0"/>
                                    </a:rPr>
                                  </m:ctrlPr>
                                </m:sSupPr>
                                <m:e>
                                  <m:r>
                                    <a:rPr lang="ru-RU" sz="1600" i="1">
                                      <a:latin typeface="Cambria Math" panose="02040503050406030204" pitchFamily="18" charset="0"/>
                                    </a:rPr>
                                    <m:t>𝑑</m:t>
                                  </m:r>
                                </m:e>
                                <m:sup>
                                  <m:r>
                                    <a:rPr lang="ru-RU" sz="1600" i="0">
                                      <a:latin typeface="Cambria Math" panose="02040503050406030204" pitchFamily="18" charset="0"/>
                                    </a:rPr>
                                    <m:t>2</m:t>
                                  </m:r>
                                </m:sup>
                              </m:sSup>
                              <m:r>
                                <a:rPr lang="ru-RU" sz="1600" i="1">
                                  <a:latin typeface="Cambria Math" panose="02040503050406030204" pitchFamily="18" charset="0"/>
                                </a:rPr>
                                <m:t>𝑊</m:t>
                              </m:r>
                            </m:num>
                            <m:den>
                              <m:r>
                                <a:rPr lang="ru-RU" sz="1600" i="1">
                                  <a:latin typeface="Cambria Math" panose="02040503050406030204" pitchFamily="18" charset="0"/>
                                </a:rPr>
                                <m:t>𝑑</m:t>
                              </m:r>
                              <m:r>
                                <a:rPr lang="ru-RU" sz="1600" i="1">
                                  <a:latin typeface="Cambria Math" panose="02040503050406030204" pitchFamily="18" charset="0"/>
                                </a:rPr>
                                <m:t>𝜔</m:t>
                              </m:r>
                              <m:r>
                                <a:rPr lang="ru-RU" sz="1600" i="1">
                                  <a:latin typeface="Cambria Math" panose="02040503050406030204" pitchFamily="18" charset="0"/>
                                </a:rPr>
                                <m:t>𝑑</m:t>
                              </m:r>
                              <m:r>
                                <m:rPr>
                                  <m:sty m:val="p"/>
                                </m:rPr>
                                <a:rPr lang="ru-RU" sz="1600" i="0">
                                  <a:latin typeface="Cambria Math" panose="02040503050406030204" pitchFamily="18" charset="0"/>
                                </a:rPr>
                                <m:t>Ω</m:t>
                              </m:r>
                            </m:den>
                          </m:f>
                        </m:e>
                      </m:nary>
                      <m:r>
                        <a:rPr lang="ru-RU" sz="1600" i="1">
                          <a:latin typeface="Cambria Math" panose="02040503050406030204" pitchFamily="18" charset="0"/>
                        </a:rPr>
                        <m:t>𝑑</m:t>
                      </m:r>
                      <m:r>
                        <m:rPr>
                          <m:sty m:val="p"/>
                        </m:rPr>
                        <a:rPr lang="ru-RU" sz="1600" i="0">
                          <a:latin typeface="Cambria Math" panose="02040503050406030204" pitchFamily="18" charset="0"/>
                        </a:rPr>
                        <m:t>Ω</m:t>
                      </m:r>
                    </m:oMath>
                  </m:oMathPara>
                </a14:m>
                <a:endParaRPr lang="ru-RU" sz="1600" dirty="0"/>
              </a:p>
            </p:txBody>
          </p:sp>
        </mc:Choice>
        <mc:Fallback xmlns="">
          <p:sp>
            <p:nvSpPr>
              <p:cNvPr id="18" name="Прямоугольник 17">
                <a:extLst>
                  <a:ext uri="{FF2B5EF4-FFF2-40B4-BE49-F238E27FC236}">
                    <a16:creationId xmlns:a14="http://schemas.microsoft.com/office/drawing/2010/main" xmlns:a16="http://schemas.microsoft.com/office/drawing/2014/main" xmlns="" id="{586B72DF-3562-402E-B9C4-61F8B42E2E88}"/>
                  </a:ext>
                </a:extLst>
              </p:cNvPr>
              <p:cNvSpPr>
                <a:spLocks noRot="1" noChangeAspect="1" noMove="1" noResize="1" noEditPoints="1" noAdjustHandles="1" noChangeArrowheads="1" noChangeShapeType="1" noTextEdit="1"/>
              </p:cNvSpPr>
              <p:nvPr/>
            </p:nvSpPr>
            <p:spPr>
              <a:xfrm>
                <a:off x="7817543" y="4162343"/>
                <a:ext cx="4406527" cy="736868"/>
              </a:xfrm>
              <a:prstGeom prst="rect">
                <a:avLst/>
              </a:prstGeom>
              <a:blipFill rotWithShape="0">
                <a:blip r:embed="rId5"/>
                <a:stretch>
                  <a:fillRect/>
                </a:stretch>
              </a:blipFill>
            </p:spPr>
            <p:txBody>
              <a:bodyPr/>
              <a:lstStyle/>
              <a:p>
                <a:r>
                  <a:rPr lang="ru-RU">
                    <a:noFill/>
                  </a:rPr>
                  <a:t> </a:t>
                </a:r>
              </a:p>
            </p:txBody>
          </p:sp>
        </mc:Fallback>
      </mc:AlternateContent>
      <p:pic>
        <p:nvPicPr>
          <p:cNvPr id="13" name="Рисунок 12">
            <a:extLst>
              <a:ext uri="{FF2B5EF4-FFF2-40B4-BE49-F238E27FC236}">
                <a16:creationId xmlns="" xmlns:a16="http://schemas.microsoft.com/office/drawing/2014/main" id="{D7C5A344-A93E-4D0E-955D-E633CC091A1C}"/>
              </a:ext>
            </a:extLst>
          </p:cNvPr>
          <p:cNvPicPr/>
          <p:nvPr/>
        </p:nvPicPr>
        <p:blipFill>
          <a:blip r:embed="rId6"/>
          <a:stretch>
            <a:fillRect/>
          </a:stretch>
        </p:blipFill>
        <p:spPr>
          <a:xfrm>
            <a:off x="4467898" y="1735751"/>
            <a:ext cx="3711575" cy="2047875"/>
          </a:xfrm>
          <a:prstGeom prst="rect">
            <a:avLst/>
          </a:prstGeom>
        </p:spPr>
      </p:pic>
      <p:pic>
        <p:nvPicPr>
          <p:cNvPr id="9" name="Рисунок 8">
            <a:extLst>
              <a:ext uri="{FF2B5EF4-FFF2-40B4-BE49-F238E27FC236}">
                <a16:creationId xmlns="" xmlns:a16="http://schemas.microsoft.com/office/drawing/2014/main" id="{DD04279B-8E66-4967-8376-7B5F36B0F55A}"/>
              </a:ext>
            </a:extLst>
          </p:cNvPr>
          <p:cNvPicPr>
            <a:picLocks noChangeAspect="1"/>
          </p:cNvPicPr>
          <p:nvPr/>
        </p:nvPicPr>
        <p:blipFill>
          <a:blip r:embed="rId7"/>
          <a:stretch>
            <a:fillRect/>
          </a:stretch>
        </p:blipFill>
        <p:spPr>
          <a:xfrm rot="5400000">
            <a:off x="8403797" y="1623368"/>
            <a:ext cx="1761744" cy="2348992"/>
          </a:xfrm>
          <a:prstGeom prst="rect">
            <a:avLst/>
          </a:prstGeom>
        </p:spPr>
      </p:pic>
      <p:sp>
        <p:nvSpPr>
          <p:cNvPr id="12" name="Прямоугольник 11">
            <a:extLst>
              <a:ext uri="{FF2B5EF4-FFF2-40B4-BE49-F238E27FC236}">
                <a16:creationId xmlns="" xmlns:a16="http://schemas.microsoft.com/office/drawing/2014/main" id="{BB6A1761-1C8C-434D-91C5-17D412B0403E}"/>
              </a:ext>
            </a:extLst>
          </p:cNvPr>
          <p:cNvSpPr/>
          <p:nvPr/>
        </p:nvSpPr>
        <p:spPr>
          <a:xfrm>
            <a:off x="4706700" y="1293934"/>
            <a:ext cx="7206259" cy="338554"/>
          </a:xfrm>
          <a:prstGeom prst="rect">
            <a:avLst/>
          </a:prstGeom>
        </p:spPr>
        <p:txBody>
          <a:bodyPr wrap="square">
            <a:spAutoFit/>
          </a:bodyPr>
          <a:lstStyle/>
          <a:p>
            <a:pPr algn="just"/>
            <a:r>
              <a:rPr lang="en-US" sz="1600" dirty="0" smtClean="0">
                <a:latin typeface="Times New Roman" panose="02020603050405020304" pitchFamily="18" charset="0"/>
                <a:cs typeface="Times New Roman" panose="02020603050405020304" pitchFamily="18" charset="0"/>
              </a:rPr>
              <a:t>Target model and photo of the target manufactured for experiments at LINAC-200</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sp>
        <p:nvSpPr>
          <p:cNvPr id="19" name="Прямоугольник 18">
            <a:extLst>
              <a:ext uri="{FF2B5EF4-FFF2-40B4-BE49-F238E27FC236}">
                <a16:creationId xmlns="" xmlns:a16="http://schemas.microsoft.com/office/drawing/2014/main" id="{8736D2D5-9C41-4645-AFA8-B88EDC74FD6E}"/>
              </a:ext>
            </a:extLst>
          </p:cNvPr>
          <p:cNvSpPr/>
          <p:nvPr/>
        </p:nvSpPr>
        <p:spPr>
          <a:xfrm>
            <a:off x="8568112" y="5277928"/>
            <a:ext cx="2808461" cy="338554"/>
          </a:xfrm>
          <a:prstGeom prst="rect">
            <a:avLst/>
          </a:prstGeom>
        </p:spPr>
        <p:txBody>
          <a:bodyPr wrap="none">
            <a:spAutoFit/>
          </a:bodyPr>
          <a:lstStyle/>
          <a:p>
            <a:r>
              <a:rPr lang="ru-RU" sz="1600" dirty="0">
                <a:latin typeface="Times New Roman" panose="02020603050405020304" pitchFamily="18" charset="0"/>
                <a:ea typeface="Calibri" panose="020F0502020204030204" pitchFamily="34" charset="0"/>
              </a:rPr>
              <a:t>≈ 150 кВт пиковой мощности.</a:t>
            </a:r>
            <a:endParaRPr lang="ru-RU" sz="1600" dirty="0"/>
          </a:p>
        </p:txBody>
      </p:sp>
      <p:sp>
        <p:nvSpPr>
          <p:cNvPr id="20" name="Содержимое 19"/>
          <p:cNvSpPr>
            <a:spLocks noGrp="1"/>
          </p:cNvSpPr>
          <p:nvPr>
            <p:ph idx="1"/>
          </p:nvPr>
        </p:nvSpPr>
        <p:spPr/>
        <p:txBody>
          <a:bodyPr/>
          <a:lstStyle/>
          <a:p>
            <a:endParaRPr lang="ru-RU" dirty="0"/>
          </a:p>
        </p:txBody>
      </p:sp>
      <p:pic>
        <p:nvPicPr>
          <p:cNvPr id="23553" name="Picture 1"/>
          <p:cNvPicPr>
            <a:picLocks noChangeAspect="1" noChangeArrowheads="1"/>
          </p:cNvPicPr>
          <p:nvPr/>
        </p:nvPicPr>
        <p:blipFill>
          <a:blip r:embed="rId8"/>
          <a:srcRect/>
          <a:stretch>
            <a:fillRect/>
          </a:stretch>
        </p:blipFill>
        <p:spPr bwMode="auto">
          <a:xfrm>
            <a:off x="162560" y="1127443"/>
            <a:ext cx="4533900" cy="2733675"/>
          </a:xfrm>
          <a:prstGeom prst="rect">
            <a:avLst/>
          </a:prstGeom>
          <a:noFill/>
          <a:ln w="9525">
            <a:noFill/>
            <a:miter lim="800000"/>
            <a:headEnd/>
            <a:tailEnd/>
          </a:ln>
          <a:effectLst/>
        </p:spPr>
      </p:pic>
      <p:sp>
        <p:nvSpPr>
          <p:cNvPr id="21" name="TextBox 20"/>
          <p:cNvSpPr txBox="1"/>
          <p:nvPr/>
        </p:nvSpPr>
        <p:spPr>
          <a:xfrm>
            <a:off x="8524240" y="5293360"/>
            <a:ext cx="2753360" cy="369332"/>
          </a:xfrm>
          <a:prstGeom prst="rect">
            <a:avLst/>
          </a:prstGeom>
          <a:solidFill>
            <a:schemeClr val="bg1"/>
          </a:solidFill>
        </p:spPr>
        <p:txBody>
          <a:bodyPr wrap="square" rtlCol="0">
            <a:spAutoFit/>
          </a:bodyPr>
          <a:lstStyle/>
          <a:p>
            <a:r>
              <a:rPr lang="en-US" dirty="0" smtClean="0"/>
              <a:t>~ 150 kW peak power</a:t>
            </a:r>
            <a:endParaRPr lang="ru-RU" dirty="0"/>
          </a:p>
        </p:txBody>
      </p:sp>
      <p:pic>
        <p:nvPicPr>
          <p:cNvPr id="23555" name="Picture 3"/>
          <p:cNvPicPr>
            <a:picLocks noChangeAspect="1" noChangeArrowheads="1"/>
          </p:cNvPicPr>
          <p:nvPr/>
        </p:nvPicPr>
        <p:blipFill>
          <a:blip r:embed="rId9"/>
          <a:srcRect/>
          <a:stretch>
            <a:fillRect/>
          </a:stretch>
        </p:blipFill>
        <p:spPr bwMode="auto">
          <a:xfrm>
            <a:off x="4724083" y="6086475"/>
            <a:ext cx="5629275" cy="476250"/>
          </a:xfrm>
          <a:prstGeom prst="rect">
            <a:avLst/>
          </a:prstGeom>
          <a:noFill/>
          <a:ln w="9525">
            <a:noFill/>
            <a:miter lim="800000"/>
            <a:headEnd/>
            <a:tailEnd/>
          </a:ln>
          <a:effectLst/>
        </p:spPr>
      </p:pic>
    </p:spTree>
    <p:extLst>
      <p:ext uri="{BB962C8B-B14F-4D97-AF65-F5344CB8AC3E}">
        <p14:creationId xmlns:p14="http://schemas.microsoft.com/office/powerpoint/2010/main" val="7529725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dirty="0"/>
              <a:t>Источники излучения на базе установки </a:t>
            </a:r>
            <a:r>
              <a:rPr lang="en-US" sz="3200" b="1" dirty="0"/>
              <a:t>LINAC</a:t>
            </a:r>
            <a:r>
              <a:rPr lang="ru-RU" sz="3200" b="1" dirty="0"/>
              <a:t>-200</a:t>
            </a:r>
            <a:endParaRPr lang="ru-RU" sz="3200" dirty="0"/>
          </a:p>
        </p:txBody>
      </p:sp>
      <p:pic>
        <p:nvPicPr>
          <p:cNvPr id="4" name="Объект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76648" y="1555197"/>
            <a:ext cx="4184821" cy="2000379"/>
          </a:xfrm>
          <a:prstGeom prst="rect">
            <a:avLst/>
          </a:prstGeom>
          <a:noFill/>
          <a:ln>
            <a:noFill/>
          </a:ln>
        </p:spPr>
      </p:pic>
      <p:sp>
        <p:nvSpPr>
          <p:cNvPr id="5" name="Прямоугольник 4"/>
          <p:cNvSpPr/>
          <p:nvPr/>
        </p:nvSpPr>
        <p:spPr>
          <a:xfrm>
            <a:off x="444843" y="3658069"/>
            <a:ext cx="4440194" cy="923330"/>
          </a:xfrm>
          <a:prstGeom prst="rect">
            <a:avLst/>
          </a:prstGeom>
        </p:spPr>
        <p:txBody>
          <a:bodyPr wrap="square">
            <a:spAutoFit/>
          </a:bodyPr>
          <a:lstStyle/>
          <a:p>
            <a:r>
              <a:rPr lang="ru-RU" dirty="0">
                <a:latin typeface="Times New Roman" panose="02020603050405020304" pitchFamily="18" charset="0"/>
                <a:ea typeface="Calibri" panose="020F0502020204030204" pitchFamily="34" charset="0"/>
              </a:rPr>
              <a:t>Структура образца SiO2 50 </a:t>
            </a:r>
            <a:r>
              <a:rPr lang="ru-RU" dirty="0" err="1">
                <a:latin typeface="Times New Roman" panose="02020603050405020304" pitchFamily="18" charset="0"/>
                <a:ea typeface="Calibri" panose="020F0502020204030204" pitchFamily="34" charset="0"/>
              </a:rPr>
              <a:t>нм</a:t>
            </a:r>
            <a:r>
              <a:rPr lang="ru-RU" dirty="0">
                <a:latin typeface="Times New Roman" panose="02020603050405020304" pitchFamily="18" charset="0"/>
                <a:ea typeface="Calibri" panose="020F0502020204030204" pitchFamily="34" charset="0"/>
              </a:rPr>
              <a:t> до (слева) </a:t>
            </a:r>
            <a:endParaRPr lang="ru-RU" dirty="0" smtClean="0">
              <a:latin typeface="Times New Roman" panose="02020603050405020304" pitchFamily="18" charset="0"/>
              <a:ea typeface="Calibri" panose="020F0502020204030204" pitchFamily="34" charset="0"/>
            </a:endParaRPr>
          </a:p>
          <a:p>
            <a:r>
              <a:rPr lang="ru-RU" dirty="0" smtClean="0">
                <a:latin typeface="Times New Roman" panose="02020603050405020304" pitchFamily="18" charset="0"/>
                <a:ea typeface="Calibri" panose="020F0502020204030204" pitchFamily="34" charset="0"/>
              </a:rPr>
              <a:t>и </a:t>
            </a:r>
            <a:r>
              <a:rPr lang="ru-RU" dirty="0">
                <a:latin typeface="Times New Roman" panose="02020603050405020304" pitchFamily="18" charset="0"/>
                <a:ea typeface="Calibri" panose="020F0502020204030204" pitchFamily="34" charset="0"/>
              </a:rPr>
              <a:t>после (справа) облучения электронным </a:t>
            </a:r>
            <a:endParaRPr lang="ru-RU" dirty="0" smtClean="0">
              <a:latin typeface="Times New Roman" panose="02020603050405020304" pitchFamily="18" charset="0"/>
              <a:ea typeface="Calibri" panose="020F0502020204030204" pitchFamily="34" charset="0"/>
            </a:endParaRPr>
          </a:p>
          <a:p>
            <a:r>
              <a:rPr lang="ru-RU" dirty="0" smtClean="0">
                <a:latin typeface="Times New Roman" panose="02020603050405020304" pitchFamily="18" charset="0"/>
                <a:ea typeface="Calibri" panose="020F0502020204030204" pitchFamily="34" charset="0"/>
              </a:rPr>
              <a:t>пучком</a:t>
            </a:r>
            <a:endParaRPr lang="ru-RU" dirty="0"/>
          </a:p>
        </p:txBody>
      </p:sp>
      <p:pic>
        <p:nvPicPr>
          <p:cNvPr id="6" name="Рисунок 5"/>
          <p:cNvPicPr/>
          <p:nvPr/>
        </p:nvPicPr>
        <p:blipFill>
          <a:blip r:embed="rId3"/>
          <a:stretch>
            <a:fillRect/>
          </a:stretch>
        </p:blipFill>
        <p:spPr>
          <a:xfrm>
            <a:off x="5661816" y="1324240"/>
            <a:ext cx="2537460" cy="2051685"/>
          </a:xfrm>
          <a:prstGeom prst="rect">
            <a:avLst/>
          </a:prstGeom>
        </p:spPr>
      </p:pic>
      <p:pic>
        <p:nvPicPr>
          <p:cNvPr id="7" name="Рисунок 6"/>
          <p:cNvPicPr/>
          <p:nvPr/>
        </p:nvPicPr>
        <p:blipFill>
          <a:blip r:embed="rId4"/>
          <a:stretch>
            <a:fillRect/>
          </a:stretch>
        </p:blipFill>
        <p:spPr>
          <a:xfrm>
            <a:off x="8673257" y="1324239"/>
            <a:ext cx="2686685" cy="2051685"/>
          </a:xfrm>
          <a:prstGeom prst="rect">
            <a:avLst/>
          </a:prstGeom>
        </p:spPr>
      </p:pic>
      <p:sp>
        <p:nvSpPr>
          <p:cNvPr id="8" name="Прямоугольник 7"/>
          <p:cNvSpPr/>
          <p:nvPr/>
        </p:nvSpPr>
        <p:spPr>
          <a:xfrm>
            <a:off x="5984078" y="3280328"/>
            <a:ext cx="5198346" cy="369332"/>
          </a:xfrm>
          <a:prstGeom prst="rect">
            <a:avLst/>
          </a:prstGeom>
        </p:spPr>
        <p:txBody>
          <a:bodyPr wrap="none">
            <a:spAutoFit/>
          </a:bodyPr>
          <a:lstStyle/>
          <a:p>
            <a:r>
              <a:rPr lang="ru-RU" dirty="0">
                <a:latin typeface="Times New Roman" panose="02020603050405020304" pitchFamily="18" charset="0"/>
                <a:ea typeface="Calibri" panose="020F0502020204030204" pitchFamily="34" charset="0"/>
              </a:rPr>
              <a:t>Схема эксперимента в геометрии ЧДИ (а) и ПИ (б)</a:t>
            </a:r>
            <a:endParaRPr lang="ru-RU" dirty="0"/>
          </a:p>
        </p:txBody>
      </p:sp>
      <p:pic>
        <p:nvPicPr>
          <p:cNvPr id="9" name="Рисунок 8"/>
          <p:cNvPicPr/>
          <p:nvPr/>
        </p:nvPicPr>
        <p:blipFill>
          <a:blip r:embed="rId5"/>
          <a:stretch>
            <a:fillRect/>
          </a:stretch>
        </p:blipFill>
        <p:spPr>
          <a:xfrm>
            <a:off x="5404022" y="4028303"/>
            <a:ext cx="3053048" cy="2622653"/>
          </a:xfrm>
          <a:prstGeom prst="rect">
            <a:avLst/>
          </a:prstGeom>
        </p:spPr>
      </p:pic>
      <p:pic>
        <p:nvPicPr>
          <p:cNvPr id="10" name="Рисунок 9"/>
          <p:cNvPicPr/>
          <p:nvPr/>
        </p:nvPicPr>
        <p:blipFill>
          <a:blip r:embed="rId6"/>
          <a:stretch>
            <a:fillRect/>
          </a:stretch>
        </p:blipFill>
        <p:spPr>
          <a:xfrm>
            <a:off x="8457070" y="4127328"/>
            <a:ext cx="2964827" cy="2542240"/>
          </a:xfrm>
          <a:prstGeom prst="rect">
            <a:avLst/>
          </a:prstGeom>
        </p:spPr>
      </p:pic>
      <p:sp>
        <p:nvSpPr>
          <p:cNvPr id="11" name="Прямоугольник 10"/>
          <p:cNvSpPr/>
          <p:nvPr/>
        </p:nvSpPr>
        <p:spPr>
          <a:xfrm>
            <a:off x="462349" y="4683892"/>
            <a:ext cx="4176583" cy="1477328"/>
          </a:xfrm>
          <a:prstGeom prst="rect">
            <a:avLst/>
          </a:prstGeom>
        </p:spPr>
        <p:txBody>
          <a:bodyPr wrap="square">
            <a:spAutoFit/>
          </a:bodyPr>
          <a:lstStyle/>
          <a:p>
            <a:r>
              <a:rPr lang="ru-RU" dirty="0" smtClean="0">
                <a:latin typeface="Times New Roman" panose="02020603050405020304" pitchFamily="18" charset="0"/>
                <a:ea typeface="Times New Roman" panose="02020603050405020304" pitchFamily="18" charset="0"/>
              </a:rPr>
              <a:t>Проведено </a:t>
            </a:r>
            <a:r>
              <a:rPr lang="ru-RU" dirty="0">
                <a:latin typeface="Times New Roman" panose="02020603050405020304" pitchFamily="18" charset="0"/>
                <a:ea typeface="Times New Roman" panose="02020603050405020304" pitchFamily="18" charset="0"/>
              </a:rPr>
              <a:t>сравнение нейтронных спектров от фотонных кристаллов со спектрами, полученными от гомогенных мишеней различного состава (вольфрам, свинец и др.)</a:t>
            </a:r>
            <a:endParaRPr lang="ru-RU" dirty="0"/>
          </a:p>
        </p:txBody>
      </p:sp>
    </p:spTree>
    <p:extLst>
      <p:ext uri="{BB962C8B-B14F-4D97-AF65-F5344CB8AC3E}">
        <p14:creationId xmlns:p14="http://schemas.microsoft.com/office/powerpoint/2010/main" val="2028123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smtClean="0"/>
              <a:t>FLAP: research program at the linear electron accelerator LINAC-200</a:t>
            </a:r>
            <a:endParaRPr lang="en-US" dirty="0"/>
          </a:p>
        </p:txBody>
      </p:sp>
      <p:sp>
        <p:nvSpPr>
          <p:cNvPr id="3" name="Объект 2"/>
          <p:cNvSpPr>
            <a:spLocks noGrp="1"/>
          </p:cNvSpPr>
          <p:nvPr>
            <p:ph idx="1"/>
          </p:nvPr>
        </p:nvSpPr>
        <p:spPr>
          <a:xfrm>
            <a:off x="838200" y="1595120"/>
            <a:ext cx="10515600" cy="5019040"/>
          </a:xfrm>
        </p:spPr>
        <p:txBody>
          <a:bodyPr>
            <a:normAutofit fontScale="70000" lnSpcReduction="20000"/>
          </a:bodyPr>
          <a:lstStyle/>
          <a:p>
            <a:pPr>
              <a:lnSpc>
                <a:spcPct val="120000"/>
              </a:lnSpc>
            </a:pPr>
            <a:r>
              <a:rPr lang="en-US" sz="3300" dirty="0" smtClean="0"/>
              <a:t>Development of particle detectors for experiments at the NICA collider and other external facilities</a:t>
            </a:r>
            <a:r>
              <a:rPr lang="ru-RU" sz="3300" dirty="0" smtClean="0"/>
              <a:t>.</a:t>
            </a:r>
          </a:p>
          <a:p>
            <a:pPr>
              <a:lnSpc>
                <a:spcPct val="120000"/>
              </a:lnSpc>
            </a:pPr>
            <a:r>
              <a:rPr lang="en-US" sz="3300" dirty="0" smtClean="0"/>
              <a:t>Nuclear physics research – photonuclear reactions</a:t>
            </a:r>
            <a:r>
              <a:rPr lang="ru-RU" sz="3300" dirty="0" smtClean="0"/>
              <a:t>.</a:t>
            </a:r>
          </a:p>
          <a:p>
            <a:pPr>
              <a:lnSpc>
                <a:spcPct val="120000"/>
              </a:lnSpc>
            </a:pPr>
            <a:r>
              <a:rPr lang="en-US" sz="3300" dirty="0" smtClean="0"/>
              <a:t>Investigation of the mechanisms of electromagnetic interactions. Controllable generation of electromagnetic radiation of various types by relativistic electrons.</a:t>
            </a:r>
          </a:p>
          <a:p>
            <a:pPr>
              <a:lnSpc>
                <a:spcPct val="120000"/>
              </a:lnSpc>
            </a:pPr>
            <a:r>
              <a:rPr lang="en-US" sz="3300" dirty="0" smtClean="0"/>
              <a:t>Creation of neutron sources for </a:t>
            </a:r>
            <a:r>
              <a:rPr lang="en-US" sz="3300" dirty="0" err="1" smtClean="0"/>
              <a:t>neutronography</a:t>
            </a:r>
            <a:r>
              <a:rPr lang="en-US" sz="3300" dirty="0" smtClean="0"/>
              <a:t> and development and testing of neutron detectors.</a:t>
            </a:r>
          </a:p>
          <a:p>
            <a:pPr>
              <a:lnSpc>
                <a:spcPct val="120000"/>
              </a:lnSpc>
            </a:pPr>
            <a:r>
              <a:rPr lang="en-US" sz="3300" dirty="0" smtClean="0"/>
              <a:t>Applied studies in the field of radiation material research, radiobiology, radiochemistry</a:t>
            </a:r>
            <a:r>
              <a:rPr lang="ru-RU" sz="3300" dirty="0" smtClean="0"/>
              <a:t>.</a:t>
            </a:r>
          </a:p>
          <a:p>
            <a:pPr>
              <a:lnSpc>
                <a:spcPct val="120000"/>
              </a:lnSpc>
            </a:pPr>
            <a:r>
              <a:rPr lang="en-US" sz="3300" dirty="0" smtClean="0"/>
              <a:t>Search of new methods for charged particle  diagnostics</a:t>
            </a:r>
            <a:r>
              <a:rPr lang="ru-RU" sz="3300" dirty="0" smtClean="0"/>
              <a:t>.</a:t>
            </a:r>
          </a:p>
          <a:p>
            <a:pPr>
              <a:lnSpc>
                <a:spcPct val="120000"/>
              </a:lnSpc>
            </a:pPr>
            <a:r>
              <a:rPr lang="en-US" sz="3300" dirty="0" smtClean="0"/>
              <a:t>Educational program</a:t>
            </a:r>
            <a:r>
              <a:rPr lang="ru-RU" sz="3300" dirty="0" smtClean="0"/>
              <a:t>.</a:t>
            </a:r>
            <a:endParaRPr lang="en-US" sz="3300" dirty="0" smtClean="0"/>
          </a:p>
          <a:p>
            <a:pPr>
              <a:buNone/>
            </a:pPr>
            <a:endParaRPr lang="ru-RU" dirty="0" smtClean="0"/>
          </a:p>
        </p:txBody>
      </p:sp>
    </p:spTree>
    <p:extLst>
      <p:ext uri="{BB962C8B-B14F-4D97-AF65-F5344CB8AC3E}">
        <p14:creationId xmlns:p14="http://schemas.microsoft.com/office/powerpoint/2010/main" val="3295713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838200" y="368490"/>
            <a:ext cx="10515600" cy="5808473"/>
          </a:xfrm>
        </p:spPr>
        <p:txBody>
          <a:bodyPr>
            <a:noAutofit/>
          </a:bodyPr>
          <a:lstStyle/>
          <a:p>
            <a:r>
              <a:rPr lang="ru-RU" sz="1600" b="1" dirty="0" smtClean="0"/>
              <a:t>ЗАЯВКА  на участие в конкурсе на соискание премий ОИЯИ 2024 г.</a:t>
            </a:r>
          </a:p>
          <a:p>
            <a:r>
              <a:rPr lang="ru-RU" sz="1600" b="1" dirty="0" smtClean="0"/>
              <a:t>Научно-методические работы</a:t>
            </a:r>
          </a:p>
          <a:p>
            <a:r>
              <a:rPr lang="ru-RU" sz="1600" b="1" i="1" dirty="0" smtClean="0"/>
              <a:t>Название цикла работ</a:t>
            </a:r>
            <a:endParaRPr lang="ru-RU" sz="1600" i="1" dirty="0" smtClean="0"/>
          </a:p>
          <a:p>
            <a:r>
              <a:rPr lang="ru-RU" sz="1600" i="1" dirty="0" smtClean="0"/>
              <a:t>«Исследование процессов генерации когерентных излучений при взаимодействии релятивистских заряженных частиц с мишенями-радиаторами и их применение для диагностики пучков ускорителей»</a:t>
            </a:r>
          </a:p>
          <a:p>
            <a:r>
              <a:rPr lang="en-US" sz="1600" i="1" dirty="0" smtClean="0"/>
              <a:t>«Study of the processes of generation of coherent radiations in interaction of relativistic charged particles with radiator targets and their application for accelerator beam</a:t>
            </a:r>
            <a:r>
              <a:rPr lang="ru-RU" sz="1600" i="1" dirty="0" smtClean="0"/>
              <a:t> </a:t>
            </a:r>
            <a:r>
              <a:rPr lang="en-US" sz="1600" i="1" dirty="0" smtClean="0"/>
              <a:t>diagnostics»</a:t>
            </a:r>
            <a:endParaRPr lang="ru-RU" sz="1600" b="1" dirty="0" smtClean="0"/>
          </a:p>
          <a:p>
            <a:r>
              <a:rPr lang="ru-RU" sz="1400" b="1" dirty="0" smtClean="0"/>
              <a:t>Творческий коллектив:</a:t>
            </a:r>
          </a:p>
          <a:p>
            <a:pPr lvl="0"/>
            <a:r>
              <a:rPr lang="ru-RU" sz="1400" b="1" dirty="0" err="1" smtClean="0"/>
              <a:t>Балдин</a:t>
            </a:r>
            <a:r>
              <a:rPr lang="ru-RU" sz="1400" b="1" dirty="0" smtClean="0"/>
              <a:t> Антон Александрович (1.0) – руководитель, начальник отдела, ОИЯИ, ЛФВЭ, НЭОТМПП </a:t>
            </a:r>
          </a:p>
          <a:p>
            <a:pPr lvl="0"/>
            <a:r>
              <a:rPr lang="ru-RU" sz="1400" b="1" dirty="0" err="1" smtClean="0"/>
              <a:t>Блеко</a:t>
            </a:r>
            <a:r>
              <a:rPr lang="ru-RU" sz="1400" b="1" dirty="0" smtClean="0"/>
              <a:t> Витольд Владиславович (1.0) – начальник сектора, ОИЯИ, ЛФВЭ, Сектор №2, НЭОТМПП </a:t>
            </a:r>
          </a:p>
          <a:p>
            <a:pPr lvl="0"/>
            <a:r>
              <a:rPr lang="ru-RU" sz="1400" b="1" dirty="0" err="1" smtClean="0"/>
              <a:t>Блеко</a:t>
            </a:r>
            <a:r>
              <a:rPr lang="ru-RU" sz="1400" b="1" dirty="0" smtClean="0"/>
              <a:t> Вероника Вячеславовна (1.0) – начальник группы, ОИЯИ, ЛФВЭ, Сектор №2, НЭОТМПП	</a:t>
            </a:r>
          </a:p>
          <a:p>
            <a:pPr lvl="0"/>
            <a:r>
              <a:rPr lang="ru-RU" sz="1400" b="1" dirty="0" err="1" smtClean="0"/>
              <a:t>Кобец</a:t>
            </a:r>
            <a:r>
              <a:rPr lang="ru-RU" sz="1400" b="1" dirty="0" smtClean="0"/>
              <a:t> Валерий Васильевич (1.0) – начальник сектора, ОИЯИ, ЛФВЭ, Сектор №3, НЭОТМПП</a:t>
            </a:r>
          </a:p>
          <a:p>
            <a:pPr lvl="0"/>
            <a:r>
              <a:rPr lang="ru-RU" sz="1400" b="1" dirty="0" err="1" smtClean="0"/>
              <a:t>Коровкин</a:t>
            </a:r>
            <a:r>
              <a:rPr lang="ru-RU" sz="1400" b="1" dirty="0" smtClean="0"/>
              <a:t> Дмитрий Сергеевич (1.0) – старший инженер, ОИЯИ, ЛФВЭ, Сектор №1, НЭОТМПП </a:t>
            </a:r>
          </a:p>
          <a:p>
            <a:pPr lvl="0"/>
            <a:r>
              <a:rPr lang="ru-RU" sz="1400" b="1" dirty="0" err="1" smtClean="0"/>
              <a:t>Ноздрин</a:t>
            </a:r>
            <a:r>
              <a:rPr lang="ru-RU" sz="1400" b="1" dirty="0" smtClean="0"/>
              <a:t> Михаил Александрович (1.0) – начальник сектора, ОИЯИ, ЛЯП, Сектор №2, Отдел научно-исследовательских работ и инноваций </a:t>
            </a:r>
          </a:p>
          <a:p>
            <a:pPr lvl="0"/>
            <a:r>
              <a:rPr lang="ru-RU" sz="1400" b="1" dirty="0" err="1" smtClean="0"/>
              <a:t>КаратаевПавелВладимирович</a:t>
            </a:r>
            <a:r>
              <a:rPr lang="en-US" sz="1400" b="1" dirty="0" smtClean="0"/>
              <a:t> (1.0) – professor, </a:t>
            </a:r>
            <a:r>
              <a:rPr lang="en-US" sz="1400" b="1" dirty="0" smtClean="0">
                <a:hlinkClick r:id="rId2"/>
              </a:rPr>
              <a:t>Department of </a:t>
            </a:r>
            <a:r>
              <a:rPr lang="en-US" sz="1400" b="1" dirty="0" err="1" smtClean="0">
                <a:hlinkClick r:id="rId2"/>
              </a:rPr>
              <a:t>Physics</a:t>
            </a:r>
            <a:r>
              <a:rPr lang="en-US" sz="1400" b="1" dirty="0" err="1" smtClean="0">
                <a:hlinkClick r:id="rId3"/>
              </a:rPr>
              <a:t>John</a:t>
            </a:r>
            <a:r>
              <a:rPr lang="en-US" sz="1400" b="1" dirty="0" smtClean="0">
                <a:hlinkClick r:id="rId3"/>
              </a:rPr>
              <a:t> Adams Institute for Accelerator </a:t>
            </a:r>
            <a:r>
              <a:rPr lang="en-US" sz="1400" b="1" dirty="0" err="1" smtClean="0">
                <a:hlinkClick r:id="rId3"/>
              </a:rPr>
              <a:t>Science</a:t>
            </a:r>
            <a:r>
              <a:rPr lang="en-US" sz="1400" b="1" dirty="0" err="1" smtClean="0">
                <a:hlinkClick r:id="rId4"/>
              </a:rPr>
              <a:t>Centre</a:t>
            </a:r>
            <a:r>
              <a:rPr lang="en-US" sz="1400" b="1" dirty="0" smtClean="0">
                <a:hlinkClick r:id="rId4"/>
              </a:rPr>
              <a:t> for Particle Physics and Astronomy</a:t>
            </a:r>
            <a:r>
              <a:rPr lang="en-US" sz="1400" b="1" dirty="0" smtClean="0"/>
              <a:t>, RHUL, London, United Kingdom</a:t>
            </a:r>
            <a:endParaRPr lang="ru-RU" sz="1400" b="1" dirty="0" smtClean="0"/>
          </a:p>
          <a:p>
            <a:pPr lvl="0"/>
            <a:r>
              <a:rPr lang="ru-RU" sz="1400" b="1" dirty="0" smtClean="0"/>
              <a:t>Карпов Максим Александрович (1.0) – с.н.с., ФИАН, Москва, Россия</a:t>
            </a:r>
          </a:p>
          <a:p>
            <a:pPr lvl="0"/>
            <a:r>
              <a:rPr lang="ru-RU" sz="1400" b="1" dirty="0" err="1" smtClean="0"/>
              <a:t>Потылицын</a:t>
            </a:r>
            <a:r>
              <a:rPr lang="ru-RU" sz="1400" b="1" dirty="0" smtClean="0"/>
              <a:t> Александр Петрович (1.0) – в.н.с., НИ ТПУ, Томск, Россия </a:t>
            </a:r>
          </a:p>
          <a:p>
            <a:endParaRPr lang="ru-RU" sz="1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42890" y="0"/>
            <a:ext cx="6480372" cy="830997"/>
          </a:xfrm>
          <a:prstGeom prst="rect">
            <a:avLst/>
          </a:prstGeom>
          <a:noFill/>
        </p:spPr>
        <p:txBody>
          <a:bodyPr wrap="square" rtlCol="0">
            <a:spAutoFit/>
          </a:bodyPr>
          <a:lstStyle/>
          <a:p>
            <a:r>
              <a:rPr lang="en-US" sz="4800" dirty="0" smtClean="0"/>
              <a:t>Thank you for attention</a:t>
            </a:r>
            <a:r>
              <a:rPr lang="ru-RU" sz="4800" dirty="0" smtClean="0"/>
              <a:t>!</a:t>
            </a:r>
            <a:endParaRPr lang="ru-RU" sz="4800" dirty="0"/>
          </a:p>
        </p:txBody>
      </p:sp>
      <p:sp>
        <p:nvSpPr>
          <p:cNvPr id="2" name="Номер слайда 1"/>
          <p:cNvSpPr>
            <a:spLocks noGrp="1"/>
          </p:cNvSpPr>
          <p:nvPr>
            <p:ph type="sldNum" sz="quarter" idx="12"/>
          </p:nvPr>
        </p:nvSpPr>
        <p:spPr/>
        <p:txBody>
          <a:bodyPr/>
          <a:lstStyle/>
          <a:p>
            <a:fld id="{73FA71B6-598B-4D0A-ACFC-ADB3C44C04C5}" type="slidenum">
              <a:rPr lang="ru-RU" smtClean="0"/>
              <a:pPr/>
              <a:t>20</a:t>
            </a:fld>
            <a:endParaRPr lang="ru-RU"/>
          </a:p>
        </p:txBody>
      </p:sp>
      <p:pic>
        <p:nvPicPr>
          <p:cNvPr id="4" name="Рисунок 3" descr="F:\FLAP-23\FLAP 2022\FLAP-22 photo\20220707_180242.jpg"/>
          <p:cNvPicPr/>
          <p:nvPr/>
        </p:nvPicPr>
        <p:blipFill>
          <a:blip r:embed="rId2"/>
          <a:srcRect t="31630" b="5663"/>
          <a:stretch>
            <a:fillRect/>
          </a:stretch>
        </p:blipFill>
        <p:spPr bwMode="auto">
          <a:xfrm>
            <a:off x="281450" y="1217582"/>
            <a:ext cx="3067925" cy="4094157"/>
          </a:xfrm>
          <a:prstGeom prst="rect">
            <a:avLst/>
          </a:prstGeom>
          <a:noFill/>
          <a:ln w="9525">
            <a:noFill/>
            <a:miter lim="800000"/>
            <a:headEnd/>
            <a:tailEnd/>
          </a:ln>
        </p:spPr>
      </p:pic>
      <p:pic>
        <p:nvPicPr>
          <p:cNvPr id="5" name="Рисунок 4" descr="F:\FLAP-23\FLAP 2022\FLAP-22 photo\IMG_20220704_155239.jpg"/>
          <p:cNvPicPr/>
          <p:nvPr/>
        </p:nvPicPr>
        <p:blipFill>
          <a:blip r:embed="rId3"/>
          <a:srcRect/>
          <a:stretch>
            <a:fillRect/>
          </a:stretch>
        </p:blipFill>
        <p:spPr bwMode="auto">
          <a:xfrm>
            <a:off x="8681663" y="1235110"/>
            <a:ext cx="3109109" cy="2648521"/>
          </a:xfrm>
          <a:prstGeom prst="rect">
            <a:avLst/>
          </a:prstGeom>
          <a:noFill/>
          <a:ln w="9525">
            <a:noFill/>
            <a:miter lim="800000"/>
            <a:headEnd/>
            <a:tailEnd/>
          </a:ln>
        </p:spPr>
      </p:pic>
      <p:pic>
        <p:nvPicPr>
          <p:cNvPr id="7" name="Рисунок 6" descr="F:\FLAP-23\FLAP 2022\FLAP-22 photo\IMG_20220704_143834.jpg"/>
          <p:cNvPicPr/>
          <p:nvPr/>
        </p:nvPicPr>
        <p:blipFill>
          <a:blip r:embed="rId4"/>
          <a:srcRect t="33652" b="10501"/>
          <a:stretch>
            <a:fillRect/>
          </a:stretch>
        </p:blipFill>
        <p:spPr bwMode="auto">
          <a:xfrm>
            <a:off x="3442551" y="3944550"/>
            <a:ext cx="5815172" cy="2594362"/>
          </a:xfrm>
          <a:prstGeom prst="rect">
            <a:avLst/>
          </a:prstGeom>
          <a:noFill/>
          <a:ln w="9525">
            <a:noFill/>
            <a:miter lim="800000"/>
            <a:headEnd/>
            <a:tailEnd/>
          </a:ln>
        </p:spPr>
      </p:pic>
      <p:pic>
        <p:nvPicPr>
          <p:cNvPr id="8" name="Рисунок 7"/>
          <p:cNvPicPr/>
          <p:nvPr/>
        </p:nvPicPr>
        <p:blipFill>
          <a:blip r:embed="rId5"/>
          <a:srcRect l="54064" t="3654" r="4091" b="10964"/>
          <a:stretch>
            <a:fillRect/>
          </a:stretch>
        </p:blipFill>
        <p:spPr bwMode="auto">
          <a:xfrm>
            <a:off x="3442551" y="1058238"/>
            <a:ext cx="4951435" cy="2828310"/>
          </a:xfrm>
          <a:prstGeom prst="rect">
            <a:avLst/>
          </a:prstGeom>
          <a:noFill/>
          <a:ln w="9525">
            <a:noFill/>
            <a:miter lim="800000"/>
            <a:headEnd/>
            <a:tailEnd/>
          </a:ln>
        </p:spPr>
      </p:pic>
      <p:pic>
        <p:nvPicPr>
          <p:cNvPr id="9" name="Объект 3">
            <a:extLst>
              <a:ext uri="{FF2B5EF4-FFF2-40B4-BE49-F238E27FC236}">
                <a16:creationId xmlns="" xmlns:a16="http://schemas.microsoft.com/office/drawing/2014/main" id="{DA2160E2-4F8C-9C48-1B72-B327FDF297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188" t="21428" r="10675" b="25193"/>
          <a:stretch/>
        </p:blipFill>
        <p:spPr>
          <a:xfrm>
            <a:off x="9473514" y="4275438"/>
            <a:ext cx="2833816" cy="1935892"/>
          </a:xfrm>
          <a:prstGeom prst="rect">
            <a:avLst/>
          </a:prstGeom>
        </p:spPr>
      </p:pic>
    </p:spTree>
    <p:extLst>
      <p:ext uri="{BB962C8B-B14F-4D97-AF65-F5344CB8AC3E}">
        <p14:creationId xmlns:p14="http://schemas.microsoft.com/office/powerpoint/2010/main" val="25989821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extLst>
              <p:ext uri="{D42A27DB-BD31-4B8C-83A1-F6EECF244321}">
                <p14:modId xmlns:p14="http://schemas.microsoft.com/office/powerpoint/2010/main" val="4256982891"/>
              </p:ext>
            </p:extLst>
          </p:nvPr>
        </p:nvGraphicFramePr>
        <p:xfrm>
          <a:off x="200150" y="1104106"/>
          <a:ext cx="3806781" cy="5376862"/>
        </p:xfrm>
        <a:graphic>
          <a:graphicData uri="http://schemas.openxmlformats.org/presentationml/2006/ole">
            <mc:AlternateContent xmlns:mc="http://schemas.openxmlformats.org/markup-compatibility/2006">
              <mc:Choice xmlns:v="urn:schemas-microsoft-com:vml" Requires="v">
                <p:oleObj spid="_x0000_s88097" name="Acrobat Document" r:id="rId3" imgW="5850000" imgH="8272440" progId="AcroExch.Document.DC">
                  <p:embed/>
                </p:oleObj>
              </mc:Choice>
              <mc:Fallback>
                <p:oleObj name="Acrobat Document" r:id="rId3" imgW="5850000" imgH="8272440" progId="AcroExch.Document.DC">
                  <p:embed/>
                  <p:pic>
                    <p:nvPicPr>
                      <p:cNvPr id="0"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150" y="1104106"/>
                        <a:ext cx="3806781" cy="5376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6700" y="1258948"/>
            <a:ext cx="3844507" cy="5306952"/>
          </a:xfrm>
          <a:prstGeom prst="rect">
            <a:avLst/>
          </a:prstGeom>
        </p:spPr>
      </p:pic>
      <p:pic>
        <p:nvPicPr>
          <p:cNvPr id="4" name="Рисунок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7557" y="1217612"/>
            <a:ext cx="3641753" cy="5149850"/>
          </a:xfrm>
          <a:prstGeom prst="rect">
            <a:avLst/>
          </a:prstGeom>
        </p:spPr>
      </p:pic>
      <p:sp>
        <p:nvSpPr>
          <p:cNvPr id="5" name="TextBox 4"/>
          <p:cNvSpPr txBox="1"/>
          <p:nvPr/>
        </p:nvSpPr>
        <p:spPr>
          <a:xfrm>
            <a:off x="3545840" y="487680"/>
            <a:ext cx="4326184" cy="523220"/>
          </a:xfrm>
          <a:prstGeom prst="rect">
            <a:avLst/>
          </a:prstGeom>
          <a:noFill/>
        </p:spPr>
        <p:txBody>
          <a:bodyPr wrap="none" rtlCol="0">
            <a:spAutoFit/>
          </a:bodyPr>
          <a:lstStyle/>
          <a:p>
            <a:r>
              <a:rPr lang="en-US" sz="2800" dirty="0" smtClean="0"/>
              <a:t>Letters of acknowledgement</a:t>
            </a:r>
            <a:endParaRPr lang="ru-RU" sz="2800" dirty="0"/>
          </a:p>
        </p:txBody>
      </p:sp>
    </p:spTree>
    <p:extLst>
      <p:ext uri="{BB962C8B-B14F-4D97-AF65-F5344CB8AC3E}">
        <p14:creationId xmlns:p14="http://schemas.microsoft.com/office/powerpoint/2010/main" val="3523995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5299" y="5432425"/>
            <a:ext cx="10515600" cy="1325563"/>
          </a:xfrm>
        </p:spPr>
        <p:txBody>
          <a:bodyPr>
            <a:noAutofit/>
          </a:bodyPr>
          <a:lstStyle/>
          <a:p>
            <a:r>
              <a:rPr lang="ru-RU" sz="2000" dirty="0" smtClean="0"/>
              <a:t> </a:t>
            </a:r>
            <a:r>
              <a:rPr lang="en-US" sz="2000" dirty="0" smtClean="0">
                <a:latin typeface="+mn-lt"/>
              </a:rPr>
              <a:t>It all started in Belgorod in </a:t>
            </a:r>
            <a:r>
              <a:rPr lang="ru-RU" sz="2000" dirty="0" smtClean="0">
                <a:latin typeface="+mn-lt"/>
              </a:rPr>
              <a:t>2019 </a:t>
            </a:r>
            <a:r>
              <a:rPr lang="en-US" sz="2000" dirty="0" smtClean="0">
                <a:latin typeface="+mn-lt"/>
              </a:rPr>
              <a:t>at the XIII International Symposium </a:t>
            </a:r>
            <a:r>
              <a:rPr lang="ru-RU" sz="2000" dirty="0" smtClean="0">
                <a:latin typeface="+mn-lt"/>
              </a:rPr>
              <a:t>RREPS-19 </a:t>
            </a:r>
            <a:r>
              <a:rPr lang="en-US" sz="2000" dirty="0" smtClean="0">
                <a:latin typeface="+mn-lt"/>
              </a:rPr>
              <a:t>(“</a:t>
            </a:r>
            <a:r>
              <a:rPr lang="ru-RU" sz="2000" dirty="0" err="1" smtClean="0">
                <a:latin typeface="+mn-lt"/>
              </a:rPr>
              <a:t>Radiation</a:t>
            </a:r>
            <a:r>
              <a:rPr lang="ru-RU" sz="2000" dirty="0" smtClean="0">
                <a:latin typeface="+mn-lt"/>
              </a:rPr>
              <a:t> </a:t>
            </a:r>
            <a:r>
              <a:rPr lang="ru-RU" sz="2000" dirty="0" err="1">
                <a:latin typeface="+mn-lt"/>
              </a:rPr>
              <a:t>from</a:t>
            </a:r>
            <a:r>
              <a:rPr lang="ru-RU" sz="2000" dirty="0">
                <a:latin typeface="+mn-lt"/>
              </a:rPr>
              <a:t> </a:t>
            </a:r>
            <a:r>
              <a:rPr lang="ru-RU" sz="2000" dirty="0" err="1">
                <a:latin typeface="+mn-lt"/>
              </a:rPr>
              <a:t>relativistic</a:t>
            </a:r>
            <a:r>
              <a:rPr lang="ru-RU" sz="2000" dirty="0">
                <a:latin typeface="+mn-lt"/>
              </a:rPr>
              <a:t> </a:t>
            </a:r>
            <a:r>
              <a:rPr lang="ru-RU" sz="2000" dirty="0" err="1">
                <a:latin typeface="+mn-lt"/>
              </a:rPr>
              <a:t>electrons</a:t>
            </a:r>
            <a:r>
              <a:rPr lang="ru-RU" sz="2000" dirty="0">
                <a:latin typeface="+mn-lt"/>
              </a:rPr>
              <a:t> </a:t>
            </a:r>
            <a:r>
              <a:rPr lang="ru-RU" sz="2000" dirty="0" err="1">
                <a:latin typeface="+mn-lt"/>
              </a:rPr>
              <a:t>in</a:t>
            </a:r>
            <a:r>
              <a:rPr lang="ru-RU" sz="2000" dirty="0">
                <a:latin typeface="+mn-lt"/>
              </a:rPr>
              <a:t> </a:t>
            </a:r>
            <a:r>
              <a:rPr lang="ru-RU" sz="2000" dirty="0" err="1">
                <a:latin typeface="+mn-lt"/>
              </a:rPr>
              <a:t>periodic</a:t>
            </a:r>
            <a:r>
              <a:rPr lang="ru-RU" sz="2000" dirty="0">
                <a:latin typeface="+mn-lt"/>
              </a:rPr>
              <a:t> </a:t>
            </a:r>
            <a:r>
              <a:rPr lang="ru-RU" sz="2000" dirty="0" err="1" smtClean="0">
                <a:latin typeface="+mn-lt"/>
              </a:rPr>
              <a:t>structures</a:t>
            </a:r>
            <a:r>
              <a:rPr lang="en-US" sz="2000" dirty="0" smtClean="0">
                <a:latin typeface="+mn-lt"/>
              </a:rPr>
              <a:t>”</a:t>
            </a:r>
            <a:r>
              <a:rPr lang="ru-RU" sz="2000" dirty="0" smtClean="0">
                <a:latin typeface="+mn-lt"/>
              </a:rPr>
              <a:t>)</a:t>
            </a:r>
            <a:r>
              <a:rPr lang="en-US" sz="2000" dirty="0" smtClean="0">
                <a:latin typeface="+mn-lt"/>
              </a:rPr>
              <a:t> organized </a:t>
            </a:r>
            <a:r>
              <a:rPr lang="en-US" sz="2000" dirty="0">
                <a:latin typeface="+mn-lt"/>
              </a:rPr>
              <a:t>by Belgorod State University, National Research Nuclear University "</a:t>
            </a:r>
            <a:r>
              <a:rPr lang="en-US" sz="2000" dirty="0" err="1">
                <a:latin typeface="+mn-lt"/>
              </a:rPr>
              <a:t>MEPhI</a:t>
            </a:r>
            <a:r>
              <a:rPr lang="en-US" sz="2000" dirty="0">
                <a:latin typeface="+mn-lt"/>
              </a:rPr>
              <a:t>" and Tomsk Polytechnic </a:t>
            </a:r>
            <a:r>
              <a:rPr lang="en-US" sz="2000" dirty="0" smtClean="0">
                <a:latin typeface="+mn-lt"/>
              </a:rPr>
              <a:t>University. Scientists from Russia, Great Britain, Germany, Japan, China, and other countries participated in the Symposium</a:t>
            </a:r>
            <a:r>
              <a:rPr lang="ru-RU" sz="2000" dirty="0" smtClean="0">
                <a:latin typeface="+mn-lt"/>
              </a:rPr>
              <a:t>.</a:t>
            </a:r>
            <a:r>
              <a:rPr lang="ru-RU" sz="2000" dirty="0">
                <a:latin typeface="+mn-lt"/>
              </a:rPr>
              <a:t/>
            </a:r>
            <a:br>
              <a:rPr lang="ru-RU" sz="2000" dirty="0">
                <a:latin typeface="+mn-lt"/>
              </a:rPr>
            </a:br>
            <a:endParaRPr lang="ru-RU" sz="2000" dirty="0">
              <a:latin typeface="+mn-lt"/>
            </a:endParaRPr>
          </a:p>
        </p:txBody>
      </p:sp>
      <p:pic>
        <p:nvPicPr>
          <p:cNvPr id="6" name="Объект 5" descr="https://storage.tpu.ru/common/2019/09/25/5i0aBNIO.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89709" y="1"/>
            <a:ext cx="8301991" cy="5238750"/>
          </a:xfrm>
          <a:prstGeom prst="rect">
            <a:avLst/>
          </a:prstGeom>
          <a:noFill/>
          <a:ln>
            <a:noFill/>
          </a:ln>
        </p:spPr>
      </p:pic>
      <p:pic>
        <p:nvPicPr>
          <p:cNvPr id="4" name="Объект 3">
            <a:extLst>
              <a:ext uri="{FF2B5EF4-FFF2-40B4-BE49-F238E27FC236}">
                <a16:creationId xmlns:a16="http://schemas.microsoft.com/office/drawing/2014/main" xmlns="" id="{DA2160E2-4F8C-9C48-1B72-B327FDF297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5320" y="-592541"/>
            <a:ext cx="2879678" cy="2879678"/>
          </a:xfrm>
          <a:prstGeom prst="rect">
            <a:avLst/>
          </a:prstGeom>
        </p:spPr>
      </p:pic>
    </p:spTree>
    <p:extLst>
      <p:ext uri="{BB962C8B-B14F-4D97-AF65-F5344CB8AC3E}">
        <p14:creationId xmlns:p14="http://schemas.microsoft.com/office/powerpoint/2010/main" val="15411991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l="59080" t="13461" r="1566" b="5000"/>
          <a:stretch>
            <a:fillRect/>
          </a:stretch>
        </p:blipFill>
        <p:spPr bwMode="auto">
          <a:xfrm>
            <a:off x="1483360" y="843280"/>
            <a:ext cx="9286240" cy="5415280"/>
          </a:xfrm>
          <a:prstGeom prst="rect">
            <a:avLst/>
          </a:prstGeom>
          <a:noFill/>
          <a:ln w="9525">
            <a:noFill/>
            <a:miter lim="800000"/>
            <a:headEnd/>
            <a:tailEnd/>
          </a:ln>
        </p:spPr>
      </p:pic>
      <p:pic>
        <p:nvPicPr>
          <p:cNvPr id="3" name="Объект 3">
            <a:extLst>
              <a:ext uri="{FF2B5EF4-FFF2-40B4-BE49-F238E27FC236}">
                <a16:creationId xmlns:a16="http://schemas.microsoft.com/office/drawing/2014/main" xmlns="" id="{DA2160E2-4F8C-9C48-1B72-B327FDF297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8490"/>
            <a:ext cx="3651914" cy="3651914"/>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l="63707" t="16590" r="13326" b="7971"/>
          <a:stretch>
            <a:fillRect/>
          </a:stretch>
        </p:blipFill>
        <p:spPr bwMode="auto">
          <a:xfrm>
            <a:off x="314960" y="142240"/>
            <a:ext cx="5527040" cy="6350000"/>
          </a:xfrm>
          <a:prstGeom prst="rect">
            <a:avLst/>
          </a:prstGeom>
          <a:noFill/>
          <a:ln w="9525">
            <a:noFill/>
            <a:miter lim="800000"/>
            <a:headEnd/>
            <a:tailEnd/>
          </a:ln>
        </p:spPr>
      </p:pic>
      <p:pic>
        <p:nvPicPr>
          <p:cNvPr id="4" name="Рисунок 3"/>
          <p:cNvPicPr/>
          <p:nvPr/>
        </p:nvPicPr>
        <p:blipFill>
          <a:blip r:embed="rId3" cstate="print"/>
          <a:srcRect l="65800" t="10000" r="8491" b="9231"/>
          <a:stretch>
            <a:fillRect/>
          </a:stretch>
        </p:blipFill>
        <p:spPr bwMode="auto">
          <a:xfrm>
            <a:off x="5720080" y="1076960"/>
            <a:ext cx="5760720" cy="5313680"/>
          </a:xfrm>
          <a:prstGeom prst="rect">
            <a:avLst/>
          </a:prstGeom>
          <a:noFill/>
          <a:ln w="9525">
            <a:noFill/>
            <a:miter lim="800000"/>
            <a:headEnd/>
            <a:tailEnd/>
          </a:ln>
        </p:spPr>
      </p:pic>
      <p:sp>
        <p:nvSpPr>
          <p:cNvPr id="5" name="TextBox 4"/>
          <p:cNvSpPr txBox="1"/>
          <p:nvPr/>
        </p:nvSpPr>
        <p:spPr>
          <a:xfrm>
            <a:off x="5567680" y="447040"/>
            <a:ext cx="6497933" cy="369332"/>
          </a:xfrm>
          <a:prstGeom prst="rect">
            <a:avLst/>
          </a:prstGeom>
          <a:noFill/>
        </p:spPr>
        <p:txBody>
          <a:bodyPr wrap="none" rtlCol="0">
            <a:spAutoFit/>
          </a:bodyPr>
          <a:lstStyle/>
          <a:p>
            <a:r>
              <a:rPr lang="en-US" b="1" dirty="0" smtClean="0"/>
              <a:t>Memorandum of understanding for the FLAP collaboration at JINR</a:t>
            </a:r>
            <a:endParaRPr lang="ru-RU"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3436" y="450375"/>
            <a:ext cx="10515600" cy="586854"/>
          </a:xfrm>
        </p:spPr>
        <p:txBody>
          <a:bodyPr>
            <a:normAutofit fontScale="90000"/>
          </a:bodyPr>
          <a:lstStyle/>
          <a:p>
            <a:r>
              <a:rPr lang="ru-RU" sz="2700" dirty="0" smtClean="0"/>
              <a:t>В представленный цикл работ входят 10 публикаций:</a:t>
            </a:r>
            <a:r>
              <a:rPr lang="ru-RU" dirty="0" smtClean="0"/>
              <a:t/>
            </a:r>
            <a:br>
              <a:rPr lang="ru-RU" dirty="0" smtClean="0"/>
            </a:br>
            <a:endParaRPr lang="ru-RU" dirty="0"/>
          </a:p>
        </p:txBody>
      </p:sp>
      <p:sp>
        <p:nvSpPr>
          <p:cNvPr id="3" name="Текст 2"/>
          <p:cNvSpPr>
            <a:spLocks noGrp="1"/>
          </p:cNvSpPr>
          <p:nvPr>
            <p:ph type="body" idx="1"/>
          </p:nvPr>
        </p:nvSpPr>
        <p:spPr/>
        <p:txBody>
          <a:bodyPr/>
          <a:lstStyle/>
          <a:p>
            <a:endParaRPr lang="ru-RU"/>
          </a:p>
        </p:txBody>
      </p:sp>
      <p:sp>
        <p:nvSpPr>
          <p:cNvPr id="4" name="Содержимое 3"/>
          <p:cNvSpPr>
            <a:spLocks noGrp="1"/>
          </p:cNvSpPr>
          <p:nvPr>
            <p:ph sz="half" idx="2"/>
          </p:nvPr>
        </p:nvSpPr>
        <p:spPr>
          <a:xfrm>
            <a:off x="627798" y="1037230"/>
            <a:ext cx="5356130" cy="5486400"/>
          </a:xfrm>
        </p:spPr>
        <p:txBody>
          <a:bodyPr>
            <a:noAutofit/>
          </a:bodyPr>
          <a:lstStyle/>
          <a:p>
            <a:pPr lvl="0"/>
            <a:r>
              <a:rPr lang="en-US" sz="1600" dirty="0" smtClean="0"/>
              <a:t>R. </a:t>
            </a:r>
            <a:r>
              <a:rPr lang="en-US" sz="1600" dirty="0" err="1" smtClean="0"/>
              <a:t>Kieffer</a:t>
            </a:r>
            <a:r>
              <a:rPr lang="en-US" sz="1600" dirty="0" smtClean="0"/>
              <a:t>, V. </a:t>
            </a:r>
            <a:r>
              <a:rPr lang="en-US" sz="1600" dirty="0" err="1" smtClean="0"/>
              <a:t>Bleko</a:t>
            </a:r>
            <a:r>
              <a:rPr lang="en-US" sz="1600" dirty="0" smtClean="0"/>
              <a:t>, P. </a:t>
            </a:r>
            <a:r>
              <a:rPr lang="en-US" sz="1600" dirty="0" err="1" smtClean="0"/>
              <a:t>Karataev</a:t>
            </a:r>
            <a:r>
              <a:rPr lang="en-US" sz="1600" dirty="0" smtClean="0"/>
              <a:t>, A. </a:t>
            </a:r>
            <a:r>
              <a:rPr lang="en-US" sz="1600" dirty="0" err="1" smtClean="0"/>
              <a:t>Potylitsyn</a:t>
            </a:r>
            <a:r>
              <a:rPr lang="en-US" sz="1600" dirty="0" smtClean="0"/>
              <a:t> et al. Direct Observation of Incoherent Cherenkov Diffraction Radiation in the Visible Range // Phys. Rev. </a:t>
            </a:r>
            <a:r>
              <a:rPr lang="en-US" sz="1600" dirty="0" err="1" smtClean="0"/>
              <a:t>Lett</a:t>
            </a:r>
            <a:r>
              <a:rPr lang="en-US" sz="1600" dirty="0" smtClean="0"/>
              <a:t>. </a:t>
            </a:r>
            <a:r>
              <a:rPr lang="en-US" sz="1600" b="1" dirty="0" smtClean="0"/>
              <a:t>121</a:t>
            </a:r>
            <a:r>
              <a:rPr lang="en-US" sz="1600" dirty="0" smtClean="0"/>
              <a:t>(5), 054802 (2018). </a:t>
            </a:r>
            <a:r>
              <a:rPr lang="en-US" sz="1600" u="sng" dirty="0" smtClean="0">
                <a:hlinkClick r:id="rId2"/>
              </a:rPr>
              <a:t>https://doi.org/10.1103/PhysRevLett.121.054802</a:t>
            </a:r>
            <a:endParaRPr lang="ru-RU" sz="1600" dirty="0" smtClean="0"/>
          </a:p>
          <a:p>
            <a:pPr lvl="0"/>
            <a:r>
              <a:rPr lang="en-US" sz="1600" dirty="0" smtClean="0"/>
              <a:t>R. </a:t>
            </a:r>
            <a:r>
              <a:rPr lang="en-US" sz="1600" dirty="0" err="1" smtClean="0"/>
              <a:t>Kieffer</a:t>
            </a:r>
            <a:r>
              <a:rPr lang="en-US" sz="1600" dirty="0" smtClean="0"/>
              <a:t>, V. </a:t>
            </a:r>
            <a:r>
              <a:rPr lang="en-US" sz="1600" dirty="0" err="1" smtClean="0"/>
              <a:t>Bleko</a:t>
            </a:r>
            <a:r>
              <a:rPr lang="en-US" sz="1600" dirty="0" smtClean="0"/>
              <a:t>, P. </a:t>
            </a:r>
            <a:r>
              <a:rPr lang="en-US" sz="1600" dirty="0" err="1" smtClean="0"/>
              <a:t>Karataev</a:t>
            </a:r>
            <a:r>
              <a:rPr lang="en-US" sz="1600" dirty="0" smtClean="0"/>
              <a:t>, A. </a:t>
            </a:r>
            <a:r>
              <a:rPr lang="en-US" sz="1600" dirty="0" err="1" smtClean="0"/>
              <a:t>Potylitsyn</a:t>
            </a:r>
            <a:r>
              <a:rPr lang="en-US" sz="1600" dirty="0" smtClean="0"/>
              <a:t> et al. Generation of incoherent Cherenkov diffraction radiation in a Synchrotron ring // Phys. Rev. </a:t>
            </a:r>
            <a:r>
              <a:rPr lang="en-US" sz="1600" dirty="0" err="1" smtClean="0"/>
              <a:t>Accel</a:t>
            </a:r>
            <a:r>
              <a:rPr lang="en-US" sz="1600" dirty="0" smtClean="0"/>
              <a:t>. Beams. </a:t>
            </a:r>
            <a:r>
              <a:rPr lang="en-US" sz="1600" b="1" dirty="0" smtClean="0"/>
              <a:t>23</a:t>
            </a:r>
            <a:r>
              <a:rPr lang="en-US" sz="1600" dirty="0" smtClean="0"/>
              <a:t>(4), 042803 (2020). </a:t>
            </a:r>
            <a:r>
              <a:rPr lang="en-US" sz="1600" u="sng" dirty="0" smtClean="0">
                <a:hlinkClick r:id="rId3"/>
              </a:rPr>
              <a:t>https://journals.aps.org/prab/pdf/10.1103/PhysRevAccelBeams.23.042803</a:t>
            </a:r>
            <a:endParaRPr lang="ru-RU" sz="1600" dirty="0" smtClean="0"/>
          </a:p>
          <a:p>
            <a:pPr lvl="0"/>
            <a:r>
              <a:rPr lang="en-US" sz="1600" dirty="0" smtClean="0"/>
              <a:t>A. </a:t>
            </a:r>
            <a:r>
              <a:rPr lang="en-US" sz="1600" dirty="0" err="1" smtClean="0"/>
              <a:t>Baldin</a:t>
            </a:r>
            <a:r>
              <a:rPr lang="en-US" sz="1600" dirty="0" smtClean="0"/>
              <a:t>, V. </a:t>
            </a:r>
            <a:r>
              <a:rPr lang="en-US" sz="1600" dirty="0" err="1" smtClean="0"/>
              <a:t>Bleko</a:t>
            </a:r>
            <a:r>
              <a:rPr lang="en-US" sz="1600" dirty="0" smtClean="0"/>
              <a:t>, P. </a:t>
            </a:r>
            <a:r>
              <a:rPr lang="en-US" sz="1600" dirty="0" err="1" smtClean="0"/>
              <a:t>Karataev</a:t>
            </a:r>
            <a:r>
              <a:rPr lang="en-US" sz="1600" dirty="0" smtClean="0"/>
              <a:t>, M. </a:t>
            </a:r>
            <a:r>
              <a:rPr lang="en-US" sz="1600" dirty="0" err="1" smtClean="0"/>
              <a:t>Karpov</a:t>
            </a:r>
            <a:r>
              <a:rPr lang="en-US" sz="1600" dirty="0" smtClean="0"/>
              <a:t>, D. </a:t>
            </a:r>
            <a:r>
              <a:rPr lang="en-US" sz="1600" dirty="0" err="1" smtClean="0"/>
              <a:t>Korovkin</a:t>
            </a:r>
            <a:r>
              <a:rPr lang="en-US" sz="1600" dirty="0" smtClean="0"/>
              <a:t>, A. V. </a:t>
            </a:r>
            <a:r>
              <a:rPr lang="en-US" sz="1600" dirty="0" err="1" smtClean="0"/>
              <a:t>Kobets</a:t>
            </a:r>
            <a:r>
              <a:rPr lang="en-US" sz="1600" dirty="0" smtClean="0"/>
              <a:t>, A. </a:t>
            </a:r>
            <a:r>
              <a:rPr lang="en-US" sz="1600" dirty="0" err="1" smtClean="0"/>
              <a:t>Potylitsyn</a:t>
            </a:r>
            <a:r>
              <a:rPr lang="en-US" sz="1600" dirty="0" smtClean="0"/>
              <a:t> et al. Flap Collaboration: Tasks and perspectives. Study of fundamentals and new applications of controllable generation of electromagnetic radiation by relativistic electrons using functional materials // PEPAN </a:t>
            </a:r>
            <a:r>
              <a:rPr lang="en-US" sz="1600" dirty="0" err="1" smtClean="0"/>
              <a:t>Lett</a:t>
            </a:r>
            <a:r>
              <a:rPr lang="en-US" sz="1600" dirty="0" smtClean="0"/>
              <a:t>. </a:t>
            </a:r>
            <a:r>
              <a:rPr lang="en-US" sz="1600" b="1" dirty="0" smtClean="0"/>
              <a:t>18</a:t>
            </a:r>
            <a:r>
              <a:rPr lang="en-US" sz="1600" dirty="0" smtClean="0"/>
              <a:t>(3), 338-353 (2021). </a:t>
            </a:r>
            <a:r>
              <a:rPr lang="en-US" sz="1600" u="sng" dirty="0" smtClean="0">
                <a:hlinkClick r:id="rId4"/>
              </a:rPr>
              <a:t>https://link.springer.com/article/10.1134/S1547477121030043</a:t>
            </a:r>
            <a:endParaRPr lang="ru-RU" sz="1600" dirty="0" smtClean="0"/>
          </a:p>
          <a:p>
            <a:pPr lvl="0"/>
            <a:r>
              <a:rPr lang="en-US" sz="1600" dirty="0" smtClean="0"/>
              <a:t>A.P. </a:t>
            </a:r>
            <a:r>
              <a:rPr lang="en-US" sz="1600" dirty="0" err="1" smtClean="0"/>
              <a:t>Potylitsyn</a:t>
            </a:r>
            <a:r>
              <a:rPr lang="en-US" sz="1600" dirty="0" smtClean="0"/>
              <a:t>, A.A. </a:t>
            </a:r>
            <a:r>
              <a:rPr lang="en-US" sz="1600" dirty="0" err="1" smtClean="0"/>
              <a:t>Baldin</a:t>
            </a:r>
            <a:r>
              <a:rPr lang="en-US" sz="1600" dirty="0" smtClean="0"/>
              <a:t>, V.V. </a:t>
            </a:r>
            <a:r>
              <a:rPr lang="en-US" sz="1600" dirty="0" err="1" smtClean="0"/>
              <a:t>Bleko</a:t>
            </a:r>
            <a:r>
              <a:rPr lang="en-US" sz="1600" dirty="0" smtClean="0"/>
              <a:t>, P.V. </a:t>
            </a:r>
            <a:r>
              <a:rPr lang="en-US" sz="1600" dirty="0" err="1" smtClean="0"/>
              <a:t>Karataev</a:t>
            </a:r>
            <a:r>
              <a:rPr lang="en-US" sz="1600" dirty="0" smtClean="0"/>
              <a:t> et </a:t>
            </a:r>
            <a:r>
              <a:rPr lang="en-US" sz="1600" dirty="0" err="1" smtClean="0"/>
              <a:t>al.Monochromatic</a:t>
            </a:r>
            <a:r>
              <a:rPr lang="en-US" sz="1600" dirty="0" smtClean="0"/>
              <a:t> Optical Cherenkov Radiation of Moderately Relativistic Ions in Radiators with Frequency Dispersion // JETP Letters, </a:t>
            </a:r>
            <a:r>
              <a:rPr lang="en-US" sz="1600" b="1" dirty="0" smtClean="0"/>
              <a:t>115</a:t>
            </a:r>
            <a:r>
              <a:rPr lang="en-US" sz="1600" dirty="0" smtClean="0"/>
              <a:t>(8), 439-443 (2022). </a:t>
            </a:r>
            <a:r>
              <a:rPr lang="en-US" sz="1600" u="sng" dirty="0" smtClean="0">
                <a:hlinkClick r:id="rId5"/>
              </a:rPr>
              <a:t>https://doi.org/10.1134/S0021364022100393</a:t>
            </a:r>
            <a:endParaRPr lang="ru-RU" sz="1600" dirty="0" smtClean="0"/>
          </a:p>
          <a:p>
            <a:endParaRPr lang="ru-RU" sz="1600" dirty="0"/>
          </a:p>
        </p:txBody>
      </p:sp>
      <p:sp>
        <p:nvSpPr>
          <p:cNvPr id="5" name="Текст 4"/>
          <p:cNvSpPr>
            <a:spLocks noGrp="1"/>
          </p:cNvSpPr>
          <p:nvPr>
            <p:ph type="body" sz="quarter" idx="3"/>
          </p:nvPr>
        </p:nvSpPr>
        <p:spPr/>
        <p:txBody>
          <a:bodyPr/>
          <a:lstStyle/>
          <a:p>
            <a:endParaRPr lang="ru-RU"/>
          </a:p>
        </p:txBody>
      </p:sp>
      <p:sp>
        <p:nvSpPr>
          <p:cNvPr id="6" name="Содержимое 5"/>
          <p:cNvSpPr>
            <a:spLocks noGrp="1"/>
          </p:cNvSpPr>
          <p:nvPr>
            <p:ph sz="quarter" idx="4"/>
          </p:nvPr>
        </p:nvSpPr>
        <p:spPr>
          <a:xfrm>
            <a:off x="6213142" y="1037230"/>
            <a:ext cx="5564875" cy="5431809"/>
          </a:xfrm>
        </p:spPr>
        <p:txBody>
          <a:bodyPr>
            <a:normAutofit fontScale="55000" lnSpcReduction="20000"/>
          </a:bodyPr>
          <a:lstStyle/>
          <a:p>
            <a:pPr lvl="0"/>
            <a:r>
              <a:rPr lang="en-US" sz="2900" dirty="0" err="1" smtClean="0"/>
              <a:t>Potylitsyn</a:t>
            </a:r>
            <a:r>
              <a:rPr lang="en-US" sz="2900" dirty="0" smtClean="0"/>
              <a:t>, A.P., </a:t>
            </a:r>
            <a:r>
              <a:rPr lang="en-US" sz="2900" dirty="0" err="1" smtClean="0"/>
              <a:t>Vukolov</a:t>
            </a:r>
            <a:r>
              <a:rPr lang="en-US" sz="2900" dirty="0" smtClean="0"/>
              <a:t>, A.V., </a:t>
            </a:r>
            <a:r>
              <a:rPr lang="en-US" sz="2900" dirty="0" err="1" smtClean="0"/>
              <a:t>Shevelev</a:t>
            </a:r>
            <a:r>
              <a:rPr lang="en-US" sz="2900" dirty="0" smtClean="0"/>
              <a:t>, M.V. et al. On the Effect of Focusing of Coherent Diffraction Radiation by a Semi-Parabolic Target // Phys. Part. Nuclei </a:t>
            </a:r>
            <a:r>
              <a:rPr lang="en-US" sz="2900" dirty="0" err="1" smtClean="0"/>
              <a:t>Lett</a:t>
            </a:r>
            <a:r>
              <a:rPr lang="en-US" sz="2900" dirty="0" smtClean="0"/>
              <a:t>. </a:t>
            </a:r>
            <a:r>
              <a:rPr lang="en-US" sz="2900" b="1" dirty="0" smtClean="0"/>
              <a:t>21</a:t>
            </a:r>
            <a:r>
              <a:rPr lang="en-US" sz="2900" dirty="0" smtClean="0"/>
              <a:t>, 140–145 (2024). </a:t>
            </a:r>
            <a:r>
              <a:rPr lang="ru-RU" sz="2900" u="sng" dirty="0" smtClean="0">
                <a:hlinkClick r:id="rId6"/>
              </a:rPr>
              <a:t>https://doi.org/10.1134/S1547477124020122</a:t>
            </a:r>
            <a:endParaRPr lang="ru-RU" sz="2900" dirty="0" smtClean="0"/>
          </a:p>
          <a:p>
            <a:pPr lvl="0"/>
            <a:r>
              <a:rPr lang="ru-RU" sz="2900" dirty="0" smtClean="0"/>
              <a:t>А.А. </a:t>
            </a:r>
            <a:r>
              <a:rPr lang="ru-RU" sz="2900" dirty="0" err="1" smtClean="0"/>
              <a:t>Балдин</a:t>
            </a:r>
            <a:r>
              <a:rPr lang="ru-RU" sz="2900" dirty="0" smtClean="0"/>
              <a:t>, В.В. </a:t>
            </a:r>
            <a:r>
              <a:rPr lang="ru-RU" sz="2900" dirty="0" err="1" smtClean="0"/>
              <a:t>Кобец</a:t>
            </a:r>
            <a:r>
              <a:rPr lang="ru-RU" sz="2900" dirty="0" smtClean="0"/>
              <a:t>, В.В. </a:t>
            </a:r>
            <a:r>
              <a:rPr lang="ru-RU" sz="2900" dirty="0" err="1" smtClean="0"/>
              <a:t>Блеко</a:t>
            </a:r>
            <a:r>
              <a:rPr lang="ru-RU" sz="2900" dirty="0" smtClean="0"/>
              <a:t>, М.А. Карпов и др. Применение фотонных кристаллов для генерации широкополосного излучения на линейном ускорителе ЛИНАК-200 // Ядерная физика и инжиниринг. </a:t>
            </a:r>
            <a:r>
              <a:rPr lang="ru-RU" sz="2900" b="1" dirty="0" smtClean="0"/>
              <a:t>14</a:t>
            </a:r>
            <a:r>
              <a:rPr lang="ru-RU" sz="2900" dirty="0" smtClean="0"/>
              <a:t>(3), 1-9 (2023)</a:t>
            </a:r>
          </a:p>
          <a:p>
            <a:pPr lvl="0"/>
            <a:r>
              <a:rPr lang="en-US" sz="2900" dirty="0" smtClean="0"/>
              <a:t>V</a:t>
            </a:r>
            <a:r>
              <a:rPr lang="ru-RU" sz="2900" dirty="0" smtClean="0"/>
              <a:t>.</a:t>
            </a:r>
            <a:r>
              <a:rPr lang="en-US" sz="2900" dirty="0" smtClean="0"/>
              <a:t>V</a:t>
            </a:r>
            <a:r>
              <a:rPr lang="ru-RU" sz="2900" dirty="0" smtClean="0"/>
              <a:t>.</a:t>
            </a:r>
            <a:r>
              <a:rPr lang="en-US" sz="2900" dirty="0" err="1" smtClean="0"/>
              <a:t>Bleko</a:t>
            </a:r>
            <a:r>
              <a:rPr lang="ru-RU" sz="2900" dirty="0" smtClean="0"/>
              <a:t>, </a:t>
            </a:r>
            <a:r>
              <a:rPr lang="en-US" sz="2900" dirty="0" smtClean="0"/>
              <a:t>A</a:t>
            </a:r>
            <a:r>
              <a:rPr lang="ru-RU" sz="2900" dirty="0" smtClean="0"/>
              <a:t>.</a:t>
            </a:r>
            <a:r>
              <a:rPr lang="en-US" sz="2900" dirty="0" smtClean="0"/>
              <a:t>A</a:t>
            </a:r>
            <a:r>
              <a:rPr lang="ru-RU" sz="2900" dirty="0" smtClean="0"/>
              <a:t>. </a:t>
            </a:r>
            <a:r>
              <a:rPr lang="en-US" sz="2900" dirty="0" err="1" smtClean="0"/>
              <a:t>Baldin</a:t>
            </a:r>
            <a:r>
              <a:rPr lang="ru-RU" sz="2900" dirty="0" smtClean="0"/>
              <a:t>, </a:t>
            </a:r>
            <a:r>
              <a:rPr lang="en-US" sz="2900" dirty="0" smtClean="0"/>
              <a:t>V</a:t>
            </a:r>
            <a:r>
              <a:rPr lang="ru-RU" sz="2900" dirty="0" smtClean="0"/>
              <a:t>.</a:t>
            </a:r>
            <a:r>
              <a:rPr lang="en-US" sz="2900" dirty="0" smtClean="0"/>
              <a:t>V</a:t>
            </a:r>
            <a:r>
              <a:rPr lang="ru-RU" sz="2900" dirty="0" smtClean="0"/>
              <a:t>. </a:t>
            </a:r>
            <a:r>
              <a:rPr lang="en-US" sz="2900" dirty="0" err="1" smtClean="0"/>
              <a:t>Bleko</a:t>
            </a:r>
            <a:r>
              <a:rPr lang="ru-RU" sz="2900" dirty="0" smtClean="0"/>
              <a:t>, </a:t>
            </a:r>
            <a:r>
              <a:rPr lang="en-US" sz="2900" dirty="0" smtClean="0"/>
              <a:t>M</a:t>
            </a:r>
            <a:r>
              <a:rPr lang="ru-RU" sz="2900" dirty="0" smtClean="0"/>
              <a:t>.</a:t>
            </a:r>
            <a:r>
              <a:rPr lang="en-US" sz="2900" dirty="0" smtClean="0"/>
              <a:t>A</a:t>
            </a:r>
            <a:r>
              <a:rPr lang="ru-RU" sz="2900" dirty="0" smtClean="0"/>
              <a:t>.</a:t>
            </a:r>
            <a:r>
              <a:rPr lang="en-US" sz="2900" dirty="0" err="1" smtClean="0"/>
              <a:t>Karpov</a:t>
            </a:r>
            <a:r>
              <a:rPr lang="ru-RU" sz="2900" dirty="0" smtClean="0"/>
              <a:t>, </a:t>
            </a:r>
            <a:r>
              <a:rPr lang="en-US" sz="2900" dirty="0" smtClean="0"/>
              <a:t>V</a:t>
            </a:r>
            <a:r>
              <a:rPr lang="ru-RU" sz="2900" dirty="0" smtClean="0"/>
              <a:t>.</a:t>
            </a:r>
            <a:r>
              <a:rPr lang="en-US" sz="2900" dirty="0" smtClean="0"/>
              <a:t>V</a:t>
            </a:r>
            <a:r>
              <a:rPr lang="ru-RU" sz="2900" dirty="0" smtClean="0"/>
              <a:t>. </a:t>
            </a:r>
            <a:r>
              <a:rPr lang="en-US" sz="2900" dirty="0" err="1" smtClean="0"/>
              <a:t>Kobets</a:t>
            </a:r>
            <a:r>
              <a:rPr lang="ru-RU" sz="2900" dirty="0" smtClean="0"/>
              <a:t>, </a:t>
            </a:r>
            <a:r>
              <a:rPr lang="en-US" sz="2900" dirty="0" smtClean="0"/>
              <a:t>D</a:t>
            </a:r>
            <a:r>
              <a:rPr lang="ru-RU" sz="2900" dirty="0" smtClean="0"/>
              <a:t>.</a:t>
            </a:r>
            <a:r>
              <a:rPr lang="en-US" sz="2900" dirty="0" smtClean="0"/>
              <a:t>S</a:t>
            </a:r>
            <a:r>
              <a:rPr lang="ru-RU" sz="2900" dirty="0" smtClean="0"/>
              <a:t>. </a:t>
            </a:r>
            <a:r>
              <a:rPr lang="en-US" sz="2900" dirty="0" err="1" smtClean="0"/>
              <a:t>Korovkinetal</a:t>
            </a:r>
            <a:r>
              <a:rPr lang="ru-RU" sz="2900" dirty="0" smtClean="0"/>
              <a:t>. </a:t>
            </a:r>
            <a:r>
              <a:rPr lang="en-US" sz="2900" dirty="0" smtClean="0"/>
              <a:t>Characteristics of a neutron source based on an electron accelerator LINAC-200 //  JINST </a:t>
            </a:r>
            <a:r>
              <a:rPr lang="en-US" sz="2900" b="1" dirty="0" smtClean="0"/>
              <a:t>19</a:t>
            </a:r>
            <a:r>
              <a:rPr lang="en-US" sz="2900" dirty="0" smtClean="0"/>
              <a:t> C08004 (2024)  </a:t>
            </a:r>
            <a:r>
              <a:rPr lang="en-US" sz="2900" u="sng" dirty="0" smtClean="0">
                <a:hlinkClick r:id="rId7"/>
              </a:rPr>
              <a:t>https://doi.org/10.1088/1748-0221/19/08/C08004</a:t>
            </a:r>
            <a:endParaRPr lang="ru-RU" sz="2900" dirty="0" smtClean="0"/>
          </a:p>
          <a:p>
            <a:pPr lvl="0"/>
            <a:r>
              <a:rPr lang="en-US" sz="2900" dirty="0" smtClean="0"/>
              <a:t>  M. </a:t>
            </a:r>
            <a:r>
              <a:rPr lang="en-US" sz="2900" dirty="0" err="1" smtClean="0"/>
              <a:t>Nozdrin</a:t>
            </a:r>
            <a:r>
              <a:rPr lang="en-US" sz="2900" dirty="0" smtClean="0"/>
              <a:t>, V. </a:t>
            </a:r>
            <a:r>
              <a:rPr lang="en-US" sz="2900" dirty="0" err="1" smtClean="0"/>
              <a:t>Kobets</a:t>
            </a:r>
            <a:r>
              <a:rPr lang="en-US" sz="2900" dirty="0" smtClean="0"/>
              <a:t> et al.LINAC-200: Linac-200: a new electron test beam facility at JINR // 12th International Particle Accelerator Conference (IPAC2021), Campinas, SP, Brazil, 2021, 2697-2699 </a:t>
            </a:r>
            <a:r>
              <a:rPr lang="en-US" sz="2900" u="sng" dirty="0" smtClean="0">
                <a:hlinkClick r:id="rId8"/>
              </a:rPr>
              <a:t>https://doi.org/10.18429/JACoW-IPAC2021-WEPAB042</a:t>
            </a:r>
            <a:endParaRPr lang="ru-RU" sz="2900" dirty="0" smtClean="0"/>
          </a:p>
          <a:p>
            <a:pPr lvl="0"/>
            <a:r>
              <a:rPr lang="en-US" sz="2900" dirty="0" smtClean="0"/>
              <a:t>P. </a:t>
            </a:r>
            <a:r>
              <a:rPr lang="en-US" sz="2900" dirty="0" err="1" smtClean="0"/>
              <a:t>Karataev</a:t>
            </a:r>
            <a:r>
              <a:rPr lang="en-US" sz="2900" dirty="0" smtClean="0"/>
              <a:t>, A. </a:t>
            </a:r>
            <a:r>
              <a:rPr lang="en-US" sz="2900" dirty="0" err="1" smtClean="0"/>
              <a:t>Baldin</a:t>
            </a:r>
            <a:r>
              <a:rPr lang="en-US" sz="2900" dirty="0" smtClean="0"/>
              <a:t>, V. </a:t>
            </a:r>
            <a:r>
              <a:rPr lang="en-US" sz="2900" dirty="0" err="1" smtClean="0"/>
              <a:t>Bleko</a:t>
            </a:r>
            <a:r>
              <a:rPr lang="en-US" sz="2900" dirty="0" smtClean="0"/>
              <a:t>, M. </a:t>
            </a:r>
            <a:r>
              <a:rPr lang="en-US" sz="2900" dirty="0" err="1" smtClean="0"/>
              <a:t>Nozdrin</a:t>
            </a:r>
            <a:r>
              <a:rPr lang="en-US" sz="2900" dirty="0" smtClean="0"/>
              <a:t> et al. Experimental Investigation of Coherent Cherenkov Diffraction Radiation in Super-radiant Regime // Charged &amp; Neutral Particles Channeling Phenomena (Channeling-2024), </a:t>
            </a:r>
            <a:r>
              <a:rPr lang="en-US" sz="2900" dirty="0" err="1" smtClean="0"/>
              <a:t>Riccione</a:t>
            </a:r>
            <a:r>
              <a:rPr lang="en-US" sz="2900" dirty="0" smtClean="0"/>
              <a:t> (RN), Italy, 2024 (</a:t>
            </a:r>
            <a:r>
              <a:rPr lang="ru-RU" sz="2900" dirty="0" err="1" smtClean="0"/>
              <a:t>готовитсякпечати</a:t>
            </a:r>
            <a:r>
              <a:rPr lang="en-US" sz="2900" dirty="0" smtClean="0"/>
              <a:t>) </a:t>
            </a:r>
            <a:endParaRPr lang="ru-RU" sz="2900" dirty="0" smtClean="0"/>
          </a:p>
          <a:p>
            <a:pPr lvl="0"/>
            <a:r>
              <a:rPr lang="en-US" dirty="0" err="1" smtClean="0"/>
              <a:t>Potylitsyn</a:t>
            </a:r>
            <a:r>
              <a:rPr lang="en-US" dirty="0" smtClean="0"/>
              <a:t>, A.P., </a:t>
            </a:r>
            <a:r>
              <a:rPr lang="en-US" dirty="0" err="1" smtClean="0"/>
              <a:t>Baldin</a:t>
            </a:r>
            <a:r>
              <a:rPr lang="en-US" dirty="0" smtClean="0"/>
              <a:t>, A.A., </a:t>
            </a:r>
            <a:r>
              <a:rPr lang="en-US" dirty="0" err="1" smtClean="0"/>
              <a:t>Bleko</a:t>
            </a:r>
            <a:r>
              <a:rPr lang="en-US" dirty="0" smtClean="0"/>
              <a:t>, V.V. et al. Characteristics of Coherent Transition Radiation in the </a:t>
            </a:r>
            <a:r>
              <a:rPr lang="en-US" dirty="0" err="1" smtClean="0"/>
              <a:t>Prewave</a:t>
            </a:r>
            <a:r>
              <a:rPr lang="en-US" dirty="0" smtClean="0"/>
              <a:t> Zone from a Finite-Size Target // Phys. Part. Nuclei </a:t>
            </a:r>
            <a:r>
              <a:rPr lang="en-US" dirty="0" err="1" smtClean="0"/>
              <a:t>Lett</a:t>
            </a:r>
            <a:r>
              <a:rPr lang="en-US" dirty="0" smtClean="0"/>
              <a:t>. </a:t>
            </a:r>
            <a:r>
              <a:rPr lang="en-US" b="1" dirty="0" smtClean="0"/>
              <a:t>21</a:t>
            </a:r>
            <a:r>
              <a:rPr lang="en-US" dirty="0" smtClean="0"/>
              <a:t>, 131–139 (2024). </a:t>
            </a:r>
            <a:r>
              <a:rPr lang="en-US" u="sng" dirty="0" smtClean="0">
                <a:hlinkClick r:id="rId9"/>
              </a:rPr>
              <a:t>https://doi.org/10.1134/S1547477124020110</a:t>
            </a:r>
            <a:endParaRPr lang="ru-RU" dirty="0" smtClean="0"/>
          </a:p>
          <a:p>
            <a:endParaRPr lang="ru-R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5557520" y="1594880"/>
            <a:ext cx="6045198" cy="5099376"/>
          </a:xfrm>
          <a:prstGeom prst="rect">
            <a:avLst/>
          </a:prstGeom>
        </p:spPr>
      </p:pic>
      <p:pic>
        <p:nvPicPr>
          <p:cNvPr id="4" name="Рисунок 3"/>
          <p:cNvPicPr/>
          <p:nvPr/>
        </p:nvPicPr>
        <p:blipFill>
          <a:blip r:embed="rId3"/>
          <a:srcRect l="65042" t="17692" r="11289" b="8727"/>
          <a:stretch>
            <a:fillRect/>
          </a:stretch>
        </p:blipFill>
        <p:spPr bwMode="auto">
          <a:xfrm>
            <a:off x="294640" y="1473200"/>
            <a:ext cx="5222240" cy="5384800"/>
          </a:xfrm>
          <a:prstGeom prst="rect">
            <a:avLst/>
          </a:prstGeom>
          <a:noFill/>
          <a:ln w="9525">
            <a:noFill/>
            <a:miter lim="800000"/>
            <a:headEnd/>
            <a:tailEnd/>
          </a:ln>
        </p:spPr>
      </p:pic>
      <p:sp>
        <p:nvSpPr>
          <p:cNvPr id="6" name="TextBox 5"/>
          <p:cNvSpPr txBox="1"/>
          <p:nvPr/>
        </p:nvSpPr>
        <p:spPr>
          <a:xfrm>
            <a:off x="1361441" y="355600"/>
            <a:ext cx="9580880" cy="954107"/>
          </a:xfrm>
          <a:prstGeom prst="rect">
            <a:avLst/>
          </a:prstGeom>
          <a:noFill/>
        </p:spPr>
        <p:txBody>
          <a:bodyPr wrap="square" rtlCol="0">
            <a:spAutoFit/>
          </a:bodyPr>
          <a:lstStyle/>
          <a:p>
            <a:pPr algn="ctr"/>
            <a:r>
              <a:rPr lang="en-US" sz="2800" b="1" dirty="0" smtClean="0"/>
              <a:t>RREPS 2023 – 4 reports of FLAP collaboration and </a:t>
            </a:r>
          </a:p>
          <a:p>
            <a:pPr algn="ctr"/>
            <a:r>
              <a:rPr lang="en-US" sz="2800" b="1" dirty="0" smtClean="0"/>
              <a:t>19 mentions of FLAP in other reports</a:t>
            </a:r>
            <a:endParaRPr lang="ru-RU" sz="2800"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3">
            <a:extLst>
              <a:ext uri="{FF2B5EF4-FFF2-40B4-BE49-F238E27FC236}">
                <a16:creationId xmlns="" xmlns:a16="http://schemas.microsoft.com/office/drawing/2014/main" id="{32BF1B10-A7F5-DFD0-CF01-31CBCDCFCC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107" y="4513366"/>
            <a:ext cx="2016369" cy="2016369"/>
          </a:xfrm>
          <a:prstGeom prst="rect">
            <a:avLst/>
          </a:prstGeom>
        </p:spPr>
      </p:pic>
      <p:pic>
        <p:nvPicPr>
          <p:cNvPr id="3" name="Рисунок 2"/>
          <p:cNvPicPr>
            <a:picLocks noChangeAspect="1"/>
          </p:cNvPicPr>
          <p:nvPr/>
        </p:nvPicPr>
        <p:blipFill>
          <a:blip r:embed="rId3"/>
          <a:stretch>
            <a:fillRect/>
          </a:stretch>
        </p:blipFill>
        <p:spPr>
          <a:xfrm>
            <a:off x="281354" y="132862"/>
            <a:ext cx="3427846" cy="4513366"/>
          </a:xfrm>
          <a:prstGeom prst="rect">
            <a:avLst/>
          </a:prstGeom>
        </p:spPr>
      </p:pic>
      <p:pic>
        <p:nvPicPr>
          <p:cNvPr id="4" name="Рисунок 3"/>
          <p:cNvPicPr>
            <a:picLocks noChangeAspect="1"/>
          </p:cNvPicPr>
          <p:nvPr/>
        </p:nvPicPr>
        <p:blipFill>
          <a:blip r:embed="rId4"/>
          <a:stretch>
            <a:fillRect/>
          </a:stretch>
        </p:blipFill>
        <p:spPr>
          <a:xfrm>
            <a:off x="3594462" y="304800"/>
            <a:ext cx="3884178" cy="5017477"/>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2947" y="0"/>
            <a:ext cx="4485216" cy="6369538"/>
          </a:xfrm>
          <a:prstGeom prst="rect">
            <a:avLst/>
          </a:prstGeom>
        </p:spPr>
      </p:pic>
    </p:spTree>
    <p:extLst>
      <p:ext uri="{BB962C8B-B14F-4D97-AF65-F5344CB8AC3E}">
        <p14:creationId xmlns:p14="http://schemas.microsoft.com/office/powerpoint/2010/main" val="2444656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дминистратор\Desktop\28\20200317_1223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524000" y="0"/>
            <a:ext cx="9144000" cy="514793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631504" y="5229200"/>
            <a:ext cx="7746176" cy="646331"/>
          </a:xfrm>
          <a:prstGeom prst="rect">
            <a:avLst/>
          </a:prstGeom>
        </p:spPr>
        <p:txBody>
          <a:bodyPr wrap="square">
            <a:spAutoFit/>
          </a:bodyPr>
          <a:lstStyle/>
          <a:p>
            <a:r>
              <a:rPr lang="en-US" dirty="0" smtClean="0"/>
              <a:t>Linear electron accelerator LINAC</a:t>
            </a:r>
            <a:r>
              <a:rPr lang="ru-RU" dirty="0" smtClean="0"/>
              <a:t>-200</a:t>
            </a:r>
            <a:endParaRPr lang="en-US" dirty="0" smtClean="0"/>
          </a:p>
          <a:p>
            <a:r>
              <a:rPr lang="en-US" dirty="0" smtClean="0"/>
              <a:t>transferred to JINR from NIKHEF (Amsterdam) in the end of 90se </a:t>
            </a:r>
            <a:endParaRPr lang="ru-RU" dirty="0"/>
          </a:p>
        </p:txBody>
      </p:sp>
      <p:sp>
        <p:nvSpPr>
          <p:cNvPr id="2" name="Номер слайда 1"/>
          <p:cNvSpPr>
            <a:spLocks noGrp="1"/>
          </p:cNvSpPr>
          <p:nvPr>
            <p:ph type="sldNum" sz="quarter" idx="12"/>
          </p:nvPr>
        </p:nvSpPr>
        <p:spPr>
          <a:xfrm>
            <a:off x="5515087" y="6492876"/>
            <a:ext cx="1161826" cy="365125"/>
          </a:xfrm>
        </p:spPr>
        <p:txBody>
          <a:bodyPr/>
          <a:lstStyle/>
          <a:p>
            <a:fld id="{73FA71B6-598B-4D0A-ACFC-ADB3C44C04C5}" type="slidenum">
              <a:rPr lang="ru-RU" smtClean="0"/>
              <a:pPr/>
              <a:t>9</a:t>
            </a:fld>
            <a:endParaRPr lang="ru-RU" dirty="0"/>
          </a:p>
        </p:txBody>
      </p:sp>
    </p:spTree>
    <p:extLst>
      <p:ext uri="{BB962C8B-B14F-4D97-AF65-F5344CB8AC3E}">
        <p14:creationId xmlns:p14="http://schemas.microsoft.com/office/powerpoint/2010/main" val="99309134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1094</TotalTime>
  <Words>989</Words>
  <Application>Microsoft Office PowerPoint</Application>
  <PresentationFormat>Широкоэкранный</PresentationFormat>
  <Paragraphs>85</Paragraphs>
  <Slides>21</Slides>
  <Notes>0</Notes>
  <HiddenSlides>0</HiddenSlides>
  <MMClips>0</MMClips>
  <ScaleCrop>false</ScaleCrop>
  <HeadingPairs>
    <vt:vector size="8" baseType="variant">
      <vt:variant>
        <vt:lpstr>Использованные шрифты</vt:lpstr>
      </vt:variant>
      <vt:variant>
        <vt:i4>6</vt:i4>
      </vt:variant>
      <vt:variant>
        <vt:lpstr>Тема</vt:lpstr>
      </vt:variant>
      <vt:variant>
        <vt:i4>1</vt:i4>
      </vt:variant>
      <vt:variant>
        <vt:lpstr>Внедренные серверы OLE</vt:lpstr>
      </vt:variant>
      <vt:variant>
        <vt:i4>1</vt:i4>
      </vt:variant>
      <vt:variant>
        <vt:lpstr>Заголовки слайдов</vt:lpstr>
      </vt:variant>
      <vt:variant>
        <vt:i4>21</vt:i4>
      </vt:variant>
    </vt:vector>
  </HeadingPairs>
  <TitlesOfParts>
    <vt:vector size="29" baseType="lpstr">
      <vt:lpstr>Arial</vt:lpstr>
      <vt:lpstr>Calibri</vt:lpstr>
      <vt:lpstr>Calibri Light</vt:lpstr>
      <vt:lpstr>Cambria Math</vt:lpstr>
      <vt:lpstr>Microsoft Tai Le</vt:lpstr>
      <vt:lpstr>Times New Roman</vt:lpstr>
      <vt:lpstr>Тема Office</vt:lpstr>
      <vt:lpstr>Acrobat Document</vt:lpstr>
      <vt:lpstr>FLAP – Fundamental and applied Linear Accelerator Physics with beams of relativistic electrons</vt:lpstr>
      <vt:lpstr>Презентация PowerPoint</vt:lpstr>
      <vt:lpstr> It all started in Belgorod in 2019 at the XIII International Symposium RREPS-19 (“Radiation from relativistic electrons in periodic structures”) organized by Belgorod State University, National Research Nuclear University "MEPhI" and Tomsk Polytechnic University. Scientists from Russia, Great Britain, Germany, Japan, China, and other countries participated in the Symposium. </vt:lpstr>
      <vt:lpstr>Презентация PowerPoint</vt:lpstr>
      <vt:lpstr>Презентация PowerPoint</vt:lpstr>
      <vt:lpstr>В представленный цикл работ входят 10 публикаций: </vt:lpstr>
      <vt:lpstr>Презентация PowerPoint</vt:lpstr>
      <vt:lpstr>Презентация PowerPoint</vt:lpstr>
      <vt:lpstr>Презентация PowerPoint</vt:lpstr>
      <vt:lpstr>Презентация PowerPoint</vt:lpstr>
      <vt:lpstr>Electromagnetic radiation: ranges of interest</vt:lpstr>
      <vt:lpstr>. Экспериментальное исследование Черенковского дифракционного излучения на Корнеллском электрон-позитронном коллайдере CESR </vt:lpstr>
      <vt:lpstr>Исследования когерентного переходного излучения (КПИ) в предволновой зоне от мишени конечных размеров </vt:lpstr>
      <vt:lpstr>Монохроматизация ИВЧ умеренно-релятивистских ионов от CVD-алмаза Теоретическое обоснование эксперимента представлено в работе [4]. В основе теоретических расчетов и результатов моделирования лежит метод поляризационных токов, развиваемый на протяжении многих лет теоретической группой под руководством А.П. Потылицына. </vt:lpstr>
      <vt:lpstr>Презентация PowerPoint</vt:lpstr>
      <vt:lpstr>Тестовые измерения ускоренных ионов ксенона с энергией 3 ГэВ/нуклон на установке МАРУСЯ в Тестовой зоне SPD NICA. </vt:lpstr>
      <vt:lpstr>Презентация PowerPoint</vt:lpstr>
      <vt:lpstr>Источники излучения на базе установки LINAC-200</vt:lpstr>
      <vt:lpstr>FLAP: research program at the linear electron accelerator LINAC-200</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Заголовок</dc:title>
  <dc:creator>sos2016</dc:creator>
  <cp:lastModifiedBy>Учетная запись Майкрософт</cp:lastModifiedBy>
  <cp:revision>127</cp:revision>
  <dcterms:created xsi:type="dcterms:W3CDTF">2021-02-16T06:12:19Z</dcterms:created>
  <dcterms:modified xsi:type="dcterms:W3CDTF">2024-11-21T07:45:35Z</dcterms:modified>
</cp:coreProperties>
</file>