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Default ContentType="image/x-emf" Extension="emf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1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defaultTextStyle>
    <a:defPPr lvl="0">
      <a:defRPr lang="ru-RU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1.xml><?xml version="1.0" encoding="utf-8"?>
<a:tblStyleLst xmlns:a="http://schemas.openxmlformats.org/drawingml/2006/main" xmlns:r="http://schemas.openxmlformats.org/officeDocument/2006/relationships" def="{90651C3A-4460-11DB-9652-00E08161165F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tableStyles" Target="tableStyle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ABBF5-DD2B-4695-9F87-720CAD372472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ECC8D-F7EA-4F5E-B149-7EF2984CC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77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ECC8D-F7EA-4F5E-B149-7EF2984CC82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48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ECC8D-F7EA-4F5E-B149-7EF2984CC8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30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ECC8D-F7EA-4F5E-B149-7EF2984CC82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108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8D17-5B58-49D8-A25E-AEDAF2F1C7D9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26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37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4814-D6F4-4027-BDF0-8D81F74F5523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26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‹#›</a:t>
            </a:fld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/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2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6360-4A3D-484B-AFE1-C5774DEEBC0B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26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‹#›</a:t>
            </a:fld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/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A268-B480-40B8-8A22-5B60F96943A2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26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07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E2B67-EAD7-4C70-AC47-7C4B7ECBB9B0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26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640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3A2D-70EF-4215-ABFB-BDED61375424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26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‹#›</a:t>
            </a:fld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/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68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44A10-A167-4D76-82A3-A028DDEFA5C0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26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‹#›</a:t>
            </a:fld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/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94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D348-63C7-4B7B-B44D-0277A4EC4987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26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0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A36D-FF78-48E4-A615-B6E843BFD50D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1218926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4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1C04B28-CBDA-48FD-84D6-631309BDFFC6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1218926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‹#›</a:t>
            </a:fld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/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7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F9240-1038-4D14-BFC7-FD5CD6DD291B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926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‹#›</a:t>
            </a:fld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/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61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3C431F2-93E2-4A95-8855-D19FD0C3BB06}" type="datetime1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1218926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‹#›</a:t>
            </a:fld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/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70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971550" y="1824273"/>
            <a:ext cx="10375900" cy="20907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89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СТЕНДОВЫЕ ИСПЫТАНИЯ УСИЛИТЕЛЕЙ МОЩНОСТИ ВЧ2 СИСТЕМЫ КОЛЛАЙДЕРА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9800" y="5729341"/>
            <a:ext cx="6630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ладший научный сотрудник Карпук 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1147" y="6457890"/>
            <a:ext cx="65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3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6960" y="50022"/>
            <a:ext cx="8849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СТЕНД НАСТРОЙКИ И ДИАГНОСТИКИ УСИЛИТЕЛЬНЫХ КАССЕТ ВЧ2-ВЧ3 </a:t>
            </a:r>
            <a:endParaRPr lang="ru-RU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584" y="1558438"/>
            <a:ext cx="3561167" cy="37066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31" y="1036773"/>
            <a:ext cx="3334444" cy="4750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053" b="21413"/>
          <a:stretch/>
        </p:blipFill>
        <p:spPr>
          <a:xfrm>
            <a:off x="8487496" y="1036774"/>
            <a:ext cx="3380961" cy="47738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31147" y="6457890"/>
            <a:ext cx="81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8612" y="65543"/>
            <a:ext cx="4902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1068" y="738533"/>
            <a:ext cx="5283432" cy="4750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6460" y="5488736"/>
            <a:ext cx="2949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мониторинга состояния генератора ВЧ2 для стендовых испытаний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536" y="5548986"/>
            <a:ext cx="294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диагностики усилительных кассет генераторов ВЧ2 – ВЧ3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157" y="708917"/>
            <a:ext cx="5275334" cy="47798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1147" y="6457890"/>
            <a:ext cx="81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0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968" y="106470"/>
            <a:ext cx="11187485" cy="6251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457200" algn="just">
              <a:lnSpc>
                <a:spcPct val="107000"/>
              </a:lnSpc>
              <a:spcAft>
                <a:spcPts val="0"/>
              </a:spcAft>
            </a:pPr>
            <a:r>
              <a:rPr lang="ru-RU" sz="2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Коэффициент усиления (КУ)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характеризует, насколько усилитель увеличивает амплитуду входного сигнала. Его контроль необходим для оценки эффективности усилителя и предотвращения искажений, возникающих при недостаточном или избыточном усилении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80000" indent="-457200" algn="just">
              <a:lnSpc>
                <a:spcPct val="107000"/>
              </a:lnSpc>
              <a:spcAft>
                <a:spcPts val="0"/>
              </a:spcAft>
            </a:pPr>
            <a:endParaRPr lang="ru-RU" sz="2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000" indent="-457200" algn="just">
              <a:lnSpc>
                <a:spcPct val="107000"/>
              </a:lnSpc>
              <a:spcAft>
                <a:spcPts val="0"/>
              </a:spcAft>
            </a:pPr>
            <a:r>
              <a:rPr lang="ru-RU" sz="22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Выходная </a:t>
            </a:r>
            <a:r>
              <a:rPr lang="ru-RU" sz="2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мощность (</a:t>
            </a:r>
            <a:r>
              <a:rPr lang="ru-RU" sz="22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sz="2200" b="1" u="sng" baseline="-2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вых</a:t>
            </a:r>
            <a:r>
              <a:rPr lang="ru-RU" sz="2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позволяет удостовериться, что усилитель выдаёт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требуемый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мощности на выходе, обеспечивая стабильную работу без перегрева и перегрузок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80000" indent="-457200" algn="just">
              <a:lnSpc>
                <a:spcPct val="107000"/>
              </a:lnSpc>
              <a:spcAft>
                <a:spcPts val="0"/>
              </a:spcAft>
            </a:pP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000" indent="-457200" algn="just">
              <a:lnSpc>
                <a:spcPct val="107000"/>
              </a:lnSpc>
              <a:spcAft>
                <a:spcPts val="0"/>
              </a:spcAft>
            </a:pPr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 степень согласованности между усилителем и нагрузкой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0000" indent="-457200" algn="just">
              <a:lnSpc>
                <a:spcPct val="107000"/>
              </a:lnSpc>
              <a:spcAft>
                <a:spcPts val="0"/>
              </a:spcAft>
            </a:pPr>
            <a:endParaRPr lang="ru-RU" sz="2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000" indent="-457200" algn="just">
              <a:lnSpc>
                <a:spcPct val="107000"/>
              </a:lnSpc>
              <a:spcAft>
                <a:spcPts val="0"/>
              </a:spcAft>
            </a:pPr>
            <a:r>
              <a:rPr lang="ru-RU" sz="22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Групповое </a:t>
            </a:r>
            <a:r>
              <a:rPr lang="ru-RU" sz="2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задержки (ГВЗ)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показывает время прохождения сигнала через усилитель, что критично для синхронизации системы и предотвращения фазовых искажений в сложных сигнальных цепях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80000" indent="-457200" algn="just">
              <a:lnSpc>
                <a:spcPct val="107000"/>
              </a:lnSpc>
              <a:spcAft>
                <a:spcPts val="0"/>
              </a:spcAft>
            </a:pP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000" indent="-457200" algn="just">
              <a:lnSpc>
                <a:spcPct val="107000"/>
              </a:lnSpc>
              <a:spcAft>
                <a:spcPts val="0"/>
              </a:spcAft>
            </a:pPr>
            <a:r>
              <a:rPr lang="ru-RU" sz="22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Линейность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оценивает способность усилителя поддерживать амплитуду сигнала без искажений по всему диапазону частот, что особенно важно для предотвращения межкаскадных искажений.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1147" y="6457890"/>
            <a:ext cx="81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92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894053"/>
              </p:ext>
            </p:extLst>
          </p:nvPr>
        </p:nvGraphicFramePr>
        <p:xfrm>
          <a:off x="2844278" y="698401"/>
          <a:ext cx="6766448" cy="2435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1346">
                  <a:extLst>
                    <a:ext uri="{9D8B030D-6E8A-4147-A177-3AD203B41FA5}">
                      <a16:colId xmlns:a16="http://schemas.microsoft.com/office/drawing/2014/main" val="3079502086"/>
                    </a:ext>
                  </a:extLst>
                </a:gridCol>
                <a:gridCol w="1221650">
                  <a:extLst>
                    <a:ext uri="{9D8B030D-6E8A-4147-A177-3AD203B41FA5}">
                      <a16:colId xmlns:a16="http://schemas.microsoft.com/office/drawing/2014/main" val="374148981"/>
                    </a:ext>
                  </a:extLst>
                </a:gridCol>
                <a:gridCol w="857108">
                  <a:extLst>
                    <a:ext uri="{9D8B030D-6E8A-4147-A177-3AD203B41FA5}">
                      <a16:colId xmlns:a16="http://schemas.microsoft.com/office/drawing/2014/main" val="578994462"/>
                    </a:ext>
                  </a:extLst>
                </a:gridCol>
                <a:gridCol w="919311">
                  <a:extLst>
                    <a:ext uri="{9D8B030D-6E8A-4147-A177-3AD203B41FA5}">
                      <a16:colId xmlns:a16="http://schemas.microsoft.com/office/drawing/2014/main" val="1284951723"/>
                    </a:ext>
                  </a:extLst>
                </a:gridCol>
                <a:gridCol w="965602">
                  <a:extLst>
                    <a:ext uri="{9D8B030D-6E8A-4147-A177-3AD203B41FA5}">
                      <a16:colId xmlns:a16="http://schemas.microsoft.com/office/drawing/2014/main" val="3485368717"/>
                    </a:ext>
                  </a:extLst>
                </a:gridCol>
                <a:gridCol w="980068">
                  <a:extLst>
                    <a:ext uri="{9D8B030D-6E8A-4147-A177-3AD203B41FA5}">
                      <a16:colId xmlns:a16="http://schemas.microsoft.com/office/drawing/2014/main" val="1267266223"/>
                    </a:ext>
                  </a:extLst>
                </a:gridCol>
                <a:gridCol w="1141363">
                  <a:extLst>
                    <a:ext uri="{9D8B030D-6E8A-4147-A177-3AD203B41FA5}">
                      <a16:colId xmlns:a16="http://schemas.microsoft.com/office/drawing/2014/main" val="729791339"/>
                    </a:ext>
                  </a:extLst>
                </a:gridCol>
              </a:tblGrid>
              <a:tr h="9152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f(M</a:t>
                      </a:r>
                      <a:r>
                        <a:rPr lang="ru-RU" sz="1400" b="1">
                          <a:effectLst/>
                        </a:rPr>
                        <a:t>Гц</a:t>
                      </a:r>
                      <a:r>
                        <a:rPr lang="en-US" sz="1400" b="1">
                          <a:effectLst/>
                        </a:rPr>
                        <a:t>)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КУ </a:t>
                      </a:r>
                      <a:r>
                        <a:rPr lang="ru-RU" sz="1400" b="1" dirty="0">
                          <a:effectLst/>
                        </a:rPr>
                        <a:t>, дБ (40дБ)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</a:t>
                      </a:r>
                      <a:r>
                        <a:rPr lang="ru-RU" sz="1400" b="1" baseline="-25000">
                          <a:effectLst/>
                        </a:rPr>
                        <a:t>вх </a:t>
                      </a:r>
                      <a:r>
                        <a:rPr lang="ru-RU" sz="1400" b="1">
                          <a:effectLst/>
                        </a:rPr>
                        <a:t>(Вт)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</a:t>
                      </a:r>
                      <a:r>
                        <a:rPr lang="ru-RU" sz="1400" b="1" baseline="-25000" dirty="0" err="1">
                          <a:effectLst/>
                        </a:rPr>
                        <a:t>вых</a:t>
                      </a:r>
                      <a:r>
                        <a:rPr lang="ru-RU" sz="1400" b="1" dirty="0">
                          <a:effectLst/>
                        </a:rPr>
                        <a:t> (кВт)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КСВ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(≤2,0)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ГВЗ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(≤</a:t>
                      </a:r>
                      <a:r>
                        <a:rPr lang="ru-RU" sz="1400" b="1" dirty="0" smtClean="0">
                          <a:effectLst/>
                        </a:rPr>
                        <a:t>1000 </a:t>
                      </a:r>
                      <a:r>
                        <a:rPr lang="ru-RU" sz="1400" b="1" dirty="0" err="1" smtClean="0">
                          <a:effectLst/>
                        </a:rPr>
                        <a:t>нс</a:t>
                      </a:r>
                      <a:r>
                        <a:rPr lang="ru-RU" sz="1400" b="1" dirty="0" smtClean="0">
                          <a:effectLst/>
                        </a:rPr>
                        <a:t>)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Импеданс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(50 Ом)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9814402"/>
                  </a:ext>
                </a:extLst>
              </a:tr>
              <a:tr h="3248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11.4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43.913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0.285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1.0364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251.79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50.501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3129704"/>
                  </a:ext>
                </a:extLst>
              </a:tr>
              <a:tr h="298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12.0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43.566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1.0405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247.36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51.258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6030820"/>
                  </a:ext>
                </a:extLst>
              </a:tr>
              <a:tr h="298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12.5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43.247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0.326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1.0428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255.11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51.809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7005511"/>
                  </a:ext>
                </a:extLst>
              </a:tr>
              <a:tr h="298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13.0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42.960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1.0432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272.37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52.108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0442478"/>
                  </a:ext>
                </a:extLst>
              </a:tr>
              <a:tr h="298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13.2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42.825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1.0425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280.72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52.122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095044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889437"/>
              </p:ext>
            </p:extLst>
          </p:nvPr>
        </p:nvGraphicFramePr>
        <p:xfrm>
          <a:off x="2844278" y="3674071"/>
          <a:ext cx="6740787" cy="25058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8762">
                  <a:extLst>
                    <a:ext uri="{9D8B030D-6E8A-4147-A177-3AD203B41FA5}">
                      <a16:colId xmlns:a16="http://schemas.microsoft.com/office/drawing/2014/main" val="2259506017"/>
                    </a:ext>
                  </a:extLst>
                </a:gridCol>
                <a:gridCol w="1217017">
                  <a:extLst>
                    <a:ext uri="{9D8B030D-6E8A-4147-A177-3AD203B41FA5}">
                      <a16:colId xmlns:a16="http://schemas.microsoft.com/office/drawing/2014/main" val="2214297324"/>
                    </a:ext>
                  </a:extLst>
                </a:gridCol>
                <a:gridCol w="853857">
                  <a:extLst>
                    <a:ext uri="{9D8B030D-6E8A-4147-A177-3AD203B41FA5}">
                      <a16:colId xmlns:a16="http://schemas.microsoft.com/office/drawing/2014/main" val="238639972"/>
                    </a:ext>
                  </a:extLst>
                </a:gridCol>
                <a:gridCol w="915825">
                  <a:extLst>
                    <a:ext uri="{9D8B030D-6E8A-4147-A177-3AD203B41FA5}">
                      <a16:colId xmlns:a16="http://schemas.microsoft.com/office/drawing/2014/main" val="1134599607"/>
                    </a:ext>
                  </a:extLst>
                </a:gridCol>
                <a:gridCol w="961940">
                  <a:extLst>
                    <a:ext uri="{9D8B030D-6E8A-4147-A177-3AD203B41FA5}">
                      <a16:colId xmlns:a16="http://schemas.microsoft.com/office/drawing/2014/main" val="2032848953"/>
                    </a:ext>
                  </a:extLst>
                </a:gridCol>
                <a:gridCol w="976351">
                  <a:extLst>
                    <a:ext uri="{9D8B030D-6E8A-4147-A177-3AD203B41FA5}">
                      <a16:colId xmlns:a16="http://schemas.microsoft.com/office/drawing/2014/main" val="473763532"/>
                    </a:ext>
                  </a:extLst>
                </a:gridCol>
                <a:gridCol w="1137035">
                  <a:extLst>
                    <a:ext uri="{9D8B030D-6E8A-4147-A177-3AD203B41FA5}">
                      <a16:colId xmlns:a16="http://schemas.microsoft.com/office/drawing/2014/main" val="2135865988"/>
                    </a:ext>
                  </a:extLst>
                </a:gridCol>
              </a:tblGrid>
              <a:tr h="945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f(M</a:t>
                      </a:r>
                      <a:r>
                        <a:rPr lang="ru-RU" sz="1400" b="1">
                          <a:effectLst/>
                        </a:rPr>
                        <a:t>Гц</a:t>
                      </a:r>
                      <a:r>
                        <a:rPr lang="en-US" sz="1400" b="1">
                          <a:effectLst/>
                        </a:rPr>
                        <a:t>)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КУ, </a:t>
                      </a:r>
                      <a:r>
                        <a:rPr lang="ru-RU" sz="1400" b="1" dirty="0">
                          <a:effectLst/>
                        </a:rPr>
                        <a:t>дБ (40дБ)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</a:t>
                      </a:r>
                      <a:r>
                        <a:rPr lang="ru-RU" sz="1400" b="1" baseline="-25000" dirty="0" err="1">
                          <a:effectLst/>
                        </a:rPr>
                        <a:t>вх</a:t>
                      </a:r>
                      <a:r>
                        <a:rPr lang="ru-RU" sz="1400" b="1" baseline="-25000" dirty="0">
                          <a:effectLst/>
                        </a:rPr>
                        <a:t> </a:t>
                      </a:r>
                      <a:r>
                        <a:rPr lang="ru-RU" sz="1400" b="1" dirty="0">
                          <a:effectLst/>
                        </a:rPr>
                        <a:t>(Вт)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P</a:t>
                      </a:r>
                      <a:r>
                        <a:rPr lang="ru-RU" sz="1400" b="1" baseline="-25000">
                          <a:effectLst/>
                        </a:rPr>
                        <a:t>вых</a:t>
                      </a:r>
                      <a:r>
                        <a:rPr lang="ru-RU" sz="1400" b="1">
                          <a:effectLst/>
                        </a:rPr>
                        <a:t> (кВт)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КСВ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(≤2,0)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ГВЗ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(≤</a:t>
                      </a:r>
                      <a:r>
                        <a:rPr lang="ru-RU" sz="1400" b="1" dirty="0" smtClean="0">
                          <a:effectLst/>
                        </a:rPr>
                        <a:t>1000нс)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Импеданс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(50 Ом)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8086239"/>
                  </a:ext>
                </a:extLst>
              </a:tr>
              <a:tr h="3148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11.4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43.447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0.317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1.0630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224.01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50.248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3196291"/>
                  </a:ext>
                </a:extLst>
              </a:tr>
              <a:tr h="300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12.0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43.267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1.0582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214.96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50.984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680975"/>
                  </a:ext>
                </a:extLst>
              </a:tr>
              <a:tr h="3148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12.5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42.955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1.0537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217.09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51.620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3792607"/>
                  </a:ext>
                </a:extLst>
              </a:tr>
              <a:tr h="3148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13.0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42.504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0.393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1.0496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237.68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52.181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3013420"/>
                  </a:ext>
                </a:extLst>
              </a:tr>
              <a:tr h="3148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13.2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42.274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0.415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1.0460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265.77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52.364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914211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60277" y="186942"/>
            <a:ext cx="867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стендовых испытаний генераторов ВЧ2 на тестовую нагрузку 7кВт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1465544" y="1828802"/>
            <a:ext cx="168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 №1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465544" y="4743191"/>
            <a:ext cx="168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 №2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1147" y="6457890"/>
            <a:ext cx="81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85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2520" y="288099"/>
            <a:ext cx="274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ЗАКЛЮЧЕНИЕ</a:t>
            </a:r>
            <a:endParaRPr lang="ru-RU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0094" y="897132"/>
            <a:ext cx="11068050" cy="466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данных показывает, что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усилители,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стендовых испытаний, демонстрирует стабильные и высококачественные характеристики в диапазоне частот от 11.4 МГц до 13.2 МГц. Усиление устройства, как ключевой параметр, обладает некоторым запасом, который может быть эффективно скорректирован в процессе пуско-наладочных работ с ВЧ резонатором, чтобы достичь требуемых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значений.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Амплитудно-частотная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характеристика, КСВ, ГВЗ и импеданс находятся в пределах допуска. 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монтаж всех восьми генераторов ВЧ2 в соответствующие генераторные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прокладку фидерных линий, соединяющих генераторы с резонаторами. Все генераторы подготовлены к проведению электрических испытаний системы ВЧ2 на резонатор, чтобы подтвердить их работоспособность и соответствие установленным техническим требованиям.</a:t>
            </a:r>
            <a:endParaRPr lang="en-US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Испытания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усилителей на нагрузку ВЧ2 резонаторов планируются в </a:t>
            </a:r>
            <a:r>
              <a:rPr lang="ru-RU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декабре 2024 – январе 2025г</a:t>
            </a:r>
            <a:r>
              <a:rPr lang="ru-RU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Испытания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усилителей на нагрузку ВЧ2 резонаторов с пучком запланированы на </a:t>
            </a:r>
            <a:r>
              <a:rPr lang="ru-RU" sz="2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 2025г</a:t>
            </a:r>
            <a:r>
              <a:rPr lang="ru-RU" sz="20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1147" y="6457890"/>
            <a:ext cx="81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1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3486" y="2482659"/>
            <a:ext cx="8237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1147" y="6457890"/>
            <a:ext cx="81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29513" y="275625"/>
            <a:ext cx="4098414" cy="572164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16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4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17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318" y="122460"/>
            <a:ext cx="6069931" cy="613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27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330809"/>
              </p:ext>
            </p:extLst>
          </p:nvPr>
        </p:nvGraphicFramePr>
        <p:xfrm>
          <a:off x="1998133" y="164253"/>
          <a:ext cx="8127999" cy="5534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37541614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7089359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13013160"/>
                    </a:ext>
                  </a:extLst>
                </a:gridCol>
              </a:tblGrid>
              <a:tr h="3789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 ВЧ системы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6324578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Частота обращения</a:t>
                      </a:r>
                      <a:endParaRPr lang="ru-RU" b="0" i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522 ÷ 587 кГц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522 ÷ 587 кГц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505039"/>
                  </a:ext>
                </a:extLst>
              </a:tr>
              <a:tr h="654001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Кратность рабочей частоты</a:t>
                      </a:r>
                      <a:endParaRPr lang="ru-RU" b="0" i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11492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Рабочая частота</a:t>
                      </a:r>
                      <a:endParaRPr lang="ru-RU" b="0" i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11,484 ÷ 12.914 МГц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34.422 ÷ 38.747 МГц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934839"/>
                  </a:ext>
                </a:extLst>
              </a:tr>
              <a:tr h="934287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Собственная добротность (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QSLANS∙0,8)</a:t>
                      </a:r>
                      <a:endParaRPr lang="ru-RU" b="0" i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3570 ÷ 3750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6090 ÷ 6430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43157"/>
                  </a:ext>
                </a:extLst>
              </a:tr>
              <a:tr h="654001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Шунтовое сопротивление</a:t>
                      </a:r>
                      <a:endParaRPr lang="ru-RU" b="0" i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54,8 ÷ 65,0 кОм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254 ÷ 304 кОм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967397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Мощность ВЧ потерь</a:t>
                      </a:r>
                      <a:endParaRPr lang="ru-RU" b="0" i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5,7 ÷ 4,8 кВт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30.8÷25.7 кВт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431307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Полное напряжение</a:t>
                      </a:r>
                      <a:endParaRPr lang="ru-RU" b="0" i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 кВ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1000 кВ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120712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Ток пучка</a:t>
                      </a:r>
                      <a:endParaRPr lang="ru-RU" b="0" i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0,4 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0,4 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034318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резонаторов</a:t>
                      </a:r>
                      <a:endParaRPr lang="ru-RU" b="0" i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386659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Напряжение на одном резонаторе</a:t>
                      </a:r>
                      <a:endParaRPr lang="ru-RU" b="0" i="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кВ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u="none" strike="noStrike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125 кВ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90087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1069" y="5810596"/>
            <a:ext cx="65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7/16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1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93" y="3552758"/>
            <a:ext cx="10326172" cy="2442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73" y="295410"/>
            <a:ext cx="5233121" cy="26037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04" y="530629"/>
            <a:ext cx="5667375" cy="2438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8375" y="68964"/>
            <a:ext cx="714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работы ВЧ системы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коллайдера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2853" y="3021229"/>
            <a:ext cx="770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ВЧ системы коллайдера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1147" y="6457890"/>
            <a:ext cx="65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0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7073" y="154533"/>
            <a:ext cx="498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РЕЗОНАТОР БАРЬЕРНОЙ СТАНЦИИ</a:t>
            </a:r>
            <a:r>
              <a:rPr lang="ru-RU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ВЧ1</a:t>
            </a:r>
            <a:endParaRPr lang="ru-RU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3297" b="567"/>
          <a:stretch/>
        </p:blipFill>
        <p:spPr bwMode="auto">
          <a:xfrm>
            <a:off x="1273368" y="523865"/>
            <a:ext cx="2984308" cy="21473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4310" y="4926815"/>
            <a:ext cx="55467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Bef>
                <a:spcPts val="1200"/>
              </a:spcBef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Станция ВЧ1: 1 – секция с кольцом аморфного железа в медном корпусе с водяным охлаждением, 2 – формирователь импульсов, 3 – нагреватель с термоизоляцией для </a:t>
            </a:r>
            <a:r>
              <a:rPr lang="ru-RU" sz="14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обезгаживающего</a:t>
            </a:r>
            <a:r>
              <a:rPr lang="ru-RU" sz="1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прогрева вакуумной камеры</a:t>
            </a:r>
            <a:r>
              <a:rPr lang="ru-RU" sz="1400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   </a:t>
            </a:r>
            <a:r>
              <a:rPr lang="ru-RU" sz="14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 – керамический изолятор ускоряющего зазора, 5 – короткозамыкатель ускоряющего зазора, 6 – вакуумная камера</a:t>
            </a:r>
            <a:endParaRPr lang="ru-RU" sz="1200" i="1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03940" y="5008758"/>
            <a:ext cx="1353655" cy="422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ВЧ1</a:t>
            </a:r>
            <a:endParaRPr lang="ru-RU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888" y="867420"/>
            <a:ext cx="4487212" cy="409617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5" t="853"/>
          <a:stretch/>
        </p:blipFill>
        <p:spPr bwMode="auto">
          <a:xfrm>
            <a:off x="897775" y="2671245"/>
            <a:ext cx="3529521" cy="214123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31147" y="6457890"/>
            <a:ext cx="65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4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4741" y="176013"/>
            <a:ext cx="296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РЕЗОНАТОРЫ ВЧ2 и ВЧ3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322" y="599764"/>
            <a:ext cx="6009447" cy="35380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82007" y="4192187"/>
            <a:ext cx="53031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Конструкция резонатора ВЧ3: 1 – обечайка, </a:t>
            </a:r>
            <a:r>
              <a:rPr lang="en-US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ru-RU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</a:t>
            </a:r>
            <a:r>
              <a:rPr lang="en-US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– конические боковые стенки, 3 – центральные электроды, 4 – пластины тюнеров, 5 – металлические вакуумные уплотнения, 6 – механизм замыкания зазора.</a:t>
            </a:r>
            <a:endParaRPr lang="ru-RU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893668"/>
            <a:ext cx="6116322" cy="32306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0920" y="4261945"/>
            <a:ext cx="5813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spcBef>
                <a:spcPts val="1200"/>
              </a:spcBef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Конструкция резонатора ВЧ2: 1 – обечайка, </a:t>
            </a:r>
            <a:r>
              <a:rPr lang="en-US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ru-RU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2 </a:t>
            </a:r>
            <a:r>
              <a:rPr lang="ru-RU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– конические боковые стенки, 3 – центральные электроды, 4 – пластины тюнеров, 5 – металлические вакуумные </a:t>
            </a:r>
            <a:r>
              <a:rPr lang="ru-RU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уплотнения, </a:t>
            </a:r>
            <a:r>
              <a:rPr lang="ru-RU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– механизм замыкания зазора.</a:t>
            </a:r>
            <a:endParaRPr lang="ru-RU" sz="1600" i="1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1147" y="6457890"/>
            <a:ext cx="65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6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6479" y="721868"/>
            <a:ext cx="370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Резонатор ВЧ2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0379" y="721868"/>
            <a:ext cx="370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Резонатор ВЧ3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9" y="1311217"/>
            <a:ext cx="5547000" cy="4160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9" y="1311217"/>
            <a:ext cx="5486400" cy="411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31147" y="6457890"/>
            <a:ext cx="65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7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105" y="535232"/>
            <a:ext cx="2914177" cy="54506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55231" y="1064169"/>
            <a:ext cx="5571337" cy="4419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21479" y="118969"/>
            <a:ext cx="285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 ВЧ2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233614"/>
              </p:ext>
            </p:extLst>
          </p:nvPr>
        </p:nvGraphicFramePr>
        <p:xfrm>
          <a:off x="427667" y="535232"/>
          <a:ext cx="3540126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063">
                  <a:extLst>
                    <a:ext uri="{9D8B030D-6E8A-4147-A177-3AD203B41FA5}">
                      <a16:colId xmlns:a16="http://schemas.microsoft.com/office/drawing/2014/main" val="575375301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8487005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361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Макс. выходная мощность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кВт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731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усиления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395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время задержки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≤1мкс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4331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стоячей волны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≤2,0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34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Выходной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импеданс*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Ом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336295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8758" y="4106472"/>
            <a:ext cx="2428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*при согласованной нагрузке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1147" y="6457890"/>
            <a:ext cx="65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9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90" y="1022985"/>
            <a:ext cx="5716180" cy="4082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619" y="260866"/>
            <a:ext cx="2515128" cy="50416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1687" y="76200"/>
            <a:ext cx="285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 ВЧ3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790727"/>
              </p:ext>
            </p:extLst>
          </p:nvPr>
        </p:nvGraphicFramePr>
        <p:xfrm>
          <a:off x="317500" y="1456995"/>
          <a:ext cx="3540126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063">
                  <a:extLst>
                    <a:ext uri="{9D8B030D-6E8A-4147-A177-3AD203B41FA5}">
                      <a16:colId xmlns:a16="http://schemas.microsoft.com/office/drawing/2014/main" val="575375301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8487005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0361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Макс. выходная мощность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731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усиления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дБ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395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время задержки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≤1мкс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4331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стоячей волны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≤2,0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634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Выходной импеданс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Ом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336295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27" y="5105400"/>
            <a:ext cx="2426418" cy="3779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31147" y="6457890"/>
            <a:ext cx="65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3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49098" y="-1679424"/>
            <a:ext cx="5585358" cy="99600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93536" y="0"/>
            <a:ext cx="7946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Блок-схема усилительной кассеты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1147" y="6457890"/>
            <a:ext cx="65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26"/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26"/>
              <a:t>9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50" y="685608"/>
            <a:ext cx="2306865" cy="41005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464" y="612780"/>
            <a:ext cx="2112781" cy="5467226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2095837" y="3447207"/>
            <a:ext cx="906308" cy="97105"/>
          </a:xfrm>
          <a:prstGeom prst="straightConnector1">
            <a:avLst/>
          </a:prstGeom>
          <a:ln w="76200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947" y="685608"/>
            <a:ext cx="3142003" cy="40077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864" y="648086"/>
            <a:ext cx="2870346" cy="5323836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8401210" y="3310004"/>
            <a:ext cx="1106932" cy="323320"/>
          </a:xfrm>
          <a:prstGeom prst="straightConnector1">
            <a:avLst/>
          </a:prstGeom>
          <a:ln w="76200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48072" y="151734"/>
            <a:ext cx="485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Усилительные кассеты ВЧ2 и ВЧ3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1147" y="6457890"/>
            <a:ext cx="656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1904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