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Override1.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319" r:id="rId9"/>
    <p:sldMasterId id="2147495306" r:id="rId10"/>
    <p:sldMasterId id="2147495332" r:id="rId11"/>
    <p:sldMasterId id="2147495286" r:id="rId12"/>
  </p:sldMasterIdLst>
  <p:notesMasterIdLst>
    <p:notesMasterId r:id="rId29"/>
  </p:notesMasterIdLst>
  <p:handoutMasterIdLst>
    <p:handoutMasterId r:id="rId30"/>
  </p:handoutMasterIdLst>
  <p:sldIdLst>
    <p:sldId id="268" r:id="rId13"/>
    <p:sldId id="1080" r:id="rId14"/>
    <p:sldId id="1090" r:id="rId15"/>
    <p:sldId id="1059" r:id="rId16"/>
    <p:sldId id="1087" r:id="rId17"/>
    <p:sldId id="1091" r:id="rId18"/>
    <p:sldId id="1068" r:id="rId19"/>
    <p:sldId id="1088" r:id="rId20"/>
    <p:sldId id="1069" r:id="rId21"/>
    <p:sldId id="1092" r:id="rId22"/>
    <p:sldId id="1083" r:id="rId23"/>
    <p:sldId id="1093" r:id="rId24"/>
    <p:sldId id="1089" r:id="rId25"/>
    <p:sldId id="1076" r:id="rId26"/>
    <p:sldId id="1077" r:id="rId27"/>
    <p:sldId id="991" r:id="rId28"/>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eg Belov" initials="OB" lastIdx="1" clrIdx="0">
    <p:extLst>
      <p:ext uri="{19B8F6BF-5375-455C-9EA6-DF929625EA0E}">
        <p15:presenceInfo xmlns:p15="http://schemas.microsoft.com/office/powerpoint/2012/main" userId="b7957bfe5fdd93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224568"/>
    <a:srgbClr val="003399"/>
    <a:srgbClr val="CC3399"/>
    <a:srgbClr val="D0EB95"/>
    <a:srgbClr val="004176"/>
    <a:srgbClr val="006600"/>
    <a:srgbClr val="FFFFCC"/>
    <a:srgbClr val="5656C6"/>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9" autoAdjust="0"/>
    <p:restoredTop sz="86152" autoAdjust="0"/>
  </p:normalViewPr>
  <p:slideViewPr>
    <p:cSldViewPr snapToGrid="0">
      <p:cViewPr>
        <p:scale>
          <a:sx n="50" d="100"/>
          <a:sy n="50" d="100"/>
        </p:scale>
        <p:origin x="1236" y="342"/>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24.01.2025</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a:t>Click to edit Master text styles</a:t>
            </a:r>
          </a:p>
          <a:p>
            <a:pPr lvl="1"/>
            <a:r>
              <a:rPr lang="ru-RU" noProof="0"/>
              <a:t>Second level</a:t>
            </a:r>
          </a:p>
          <a:p>
            <a:pPr lvl="2"/>
            <a:r>
              <a:rPr lang="ru-RU" noProof="0"/>
              <a:t>Third level</a:t>
            </a:r>
          </a:p>
          <a:p>
            <a:pPr lvl="3"/>
            <a:r>
              <a:rPr lang="ru-RU" noProof="0"/>
              <a:t>Fourth level</a:t>
            </a:r>
          </a:p>
          <a:p>
            <a:pPr lvl="4"/>
            <a:r>
              <a:rPr lang="ru-RU" noProof="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a:t>
            </a:fld>
            <a:endParaRPr lang="ru-RU" altLang="hu-HU" dirty="0"/>
          </a:p>
        </p:txBody>
      </p:sp>
    </p:spTree>
    <p:extLst>
      <p:ext uri="{BB962C8B-B14F-4D97-AF65-F5344CB8AC3E}">
        <p14:creationId xmlns:p14="http://schemas.microsoft.com/office/powerpoint/2010/main" val="1580227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13</a:t>
            </a:fld>
            <a:endParaRPr lang="ru-RU" altLang="hu-HU"/>
          </a:p>
        </p:txBody>
      </p:sp>
    </p:spTree>
    <p:extLst>
      <p:ext uri="{BB962C8B-B14F-4D97-AF65-F5344CB8AC3E}">
        <p14:creationId xmlns:p14="http://schemas.microsoft.com/office/powerpoint/2010/main" val="303750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2</a:t>
            </a:fld>
            <a:endParaRPr lang="ru-RU" altLang="hu-HU"/>
          </a:p>
        </p:txBody>
      </p:sp>
    </p:spTree>
    <p:extLst>
      <p:ext uri="{BB962C8B-B14F-4D97-AF65-F5344CB8AC3E}">
        <p14:creationId xmlns:p14="http://schemas.microsoft.com/office/powerpoint/2010/main" val="3516075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3</a:t>
            </a:fld>
            <a:endParaRPr lang="ru-RU" altLang="hu-HU"/>
          </a:p>
        </p:txBody>
      </p:sp>
    </p:spTree>
    <p:extLst>
      <p:ext uri="{BB962C8B-B14F-4D97-AF65-F5344CB8AC3E}">
        <p14:creationId xmlns:p14="http://schemas.microsoft.com/office/powerpoint/2010/main" val="3372324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7</a:t>
            </a:fld>
            <a:endParaRPr lang="ru-RU" altLang="hu-HU"/>
          </a:p>
        </p:txBody>
      </p:sp>
    </p:spTree>
    <p:extLst>
      <p:ext uri="{BB962C8B-B14F-4D97-AF65-F5344CB8AC3E}">
        <p14:creationId xmlns:p14="http://schemas.microsoft.com/office/powerpoint/2010/main" val="3733138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8</a:t>
            </a:fld>
            <a:endParaRPr lang="ru-RU" altLang="hu-HU"/>
          </a:p>
        </p:txBody>
      </p:sp>
    </p:spTree>
    <p:extLst>
      <p:ext uri="{BB962C8B-B14F-4D97-AF65-F5344CB8AC3E}">
        <p14:creationId xmlns:p14="http://schemas.microsoft.com/office/powerpoint/2010/main" val="2036928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9</a:t>
            </a:fld>
            <a:endParaRPr lang="ru-RU" altLang="hu-HU"/>
          </a:p>
        </p:txBody>
      </p:sp>
    </p:spTree>
    <p:extLst>
      <p:ext uri="{BB962C8B-B14F-4D97-AF65-F5344CB8AC3E}">
        <p14:creationId xmlns:p14="http://schemas.microsoft.com/office/powerpoint/2010/main" val="209631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10</a:t>
            </a:fld>
            <a:endParaRPr lang="ru-RU" altLang="hu-HU"/>
          </a:p>
        </p:txBody>
      </p:sp>
    </p:spTree>
    <p:extLst>
      <p:ext uri="{BB962C8B-B14F-4D97-AF65-F5344CB8AC3E}">
        <p14:creationId xmlns:p14="http://schemas.microsoft.com/office/powerpoint/2010/main" val="3494788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281610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7DB37EC-C76D-4713-9379-AD017256D6F4}" type="slidenum">
              <a:rPr lang="ru-RU" altLang="hu-HU" smtClean="0"/>
              <a:pPr/>
              <a:t>12</a:t>
            </a:fld>
            <a:endParaRPr lang="ru-RU" altLang="hu-HU"/>
          </a:p>
        </p:txBody>
      </p:sp>
    </p:spTree>
    <p:extLst>
      <p:ext uri="{BB962C8B-B14F-4D97-AF65-F5344CB8AC3E}">
        <p14:creationId xmlns:p14="http://schemas.microsoft.com/office/powerpoint/2010/main" val="313355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46352150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20417741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36871507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2040265181"/>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70187524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558055395"/>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4033585344"/>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96824416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22952309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48371149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87612082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45913759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278830205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3613269317"/>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06905922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211839730"/>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289454723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117472627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33603623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63527282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1077122588"/>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217028292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56043044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58375648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614062069"/>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472955874"/>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310352499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699023611"/>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1445130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1/24/2025</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a:t>Образец заголовка</a:t>
            </a:r>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a:t>Образец заголовка</a:t>
            </a:r>
          </a:p>
        </p:txBody>
      </p:sp>
      <p:sp>
        <p:nvSpPr>
          <p:cNvPr id="3" name="Содержимое 2"/>
          <p:cNvSpPr>
            <a:spLocks noGrp="1"/>
          </p:cNvSpPr>
          <p:nvPr>
            <p:ph sz="quarter" idx="1"/>
          </p:nvPr>
        </p:nvSpPr>
        <p:spPr>
          <a:xfrm>
            <a:off x="609601" y="1604963"/>
            <a:ext cx="5262033" cy="21145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1" y="3871914"/>
            <a:ext cx="5262033" cy="211613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34" y="1604963"/>
            <a:ext cx="5262033" cy="4383087"/>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8AA5EB2-8FF9-4F75-AA18-99877E451AD7}" type="datetimeFigureOut">
              <a:rPr lang="ru-RU" smtClean="0"/>
              <a:pPr/>
              <a:t>24.01.2025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A099ADB-B154-45E1-8F30-197FDE302F96}" type="slidenum">
              <a:rPr lang="ru-RU" smtClean="0"/>
              <a:pPr/>
              <a:t>‹#›</a:t>
            </a:fld>
            <a:endParaRPr lang="ru-RU"/>
          </a:p>
        </p:txBody>
      </p:sp>
    </p:spTree>
    <p:extLst>
      <p:ext uri="{BB962C8B-B14F-4D97-AF65-F5344CB8AC3E}">
        <p14:creationId xmlns:p14="http://schemas.microsoft.com/office/powerpoint/2010/main" val="27373446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322455232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6624584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33585933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37894704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192788431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a:t>Образец заголовка</a:t>
            </a:r>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213792340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21389162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21" Type="http://schemas.openxmlformats.org/officeDocument/2006/relationships/image" Target="../media/image4.png"/><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20" Type="http://schemas.openxmlformats.org/officeDocument/2006/relationships/theme" Target="../theme/theme12.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24" Type="http://schemas.openxmlformats.org/officeDocument/2006/relationships/image" Target="../media/image6.png"/><Relationship Id="rId5" Type="http://schemas.openxmlformats.org/officeDocument/2006/relationships/slideLayout" Target="../slideLayouts/slideLayout133.xml"/><Relationship Id="rId15" Type="http://schemas.openxmlformats.org/officeDocument/2006/relationships/slideLayout" Target="../slideLayouts/slideLayout143.xml"/><Relationship Id="rId23" Type="http://schemas.openxmlformats.org/officeDocument/2006/relationships/image" Target="../media/image5.png"/><Relationship Id="rId10" Type="http://schemas.openxmlformats.org/officeDocument/2006/relationships/slideLayout" Target="../slideLayouts/slideLayout138.xml"/><Relationship Id="rId19" Type="http://schemas.openxmlformats.org/officeDocument/2006/relationships/slideLayout" Target="../slideLayouts/slideLayout147.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198060860"/>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1231899"/>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2141968556"/>
      </p:ext>
    </p:extLst>
  </p:cSld>
  <p:clrMap bg1="lt1" tx1="dk1" bg2="lt2" tx2="dk2" accent1="accent1" accent2="accent2" accent3="accent3" accent4="accent4" accent5="accent5" accent6="accent6" hlink="hlink" folHlink="folHlink"/>
  <p:sldLayoutIdLst>
    <p:sldLayoutId id="2147495333" r:id="rId1"/>
    <p:sldLayoutId id="2147495334" r:id="rId2"/>
    <p:sldLayoutId id="2147495335" r:id="rId3"/>
    <p:sldLayoutId id="2147495336" r:id="rId4"/>
    <p:sldLayoutId id="2147495337" r:id="rId5"/>
    <p:sldLayoutId id="2147495338" r:id="rId6"/>
    <p:sldLayoutId id="2147495339" r:id="rId7"/>
    <p:sldLayoutId id="2147495340" r:id="rId8"/>
    <p:sldLayoutId id="2147495341" r:id="rId9"/>
    <p:sldLayoutId id="2147495342" r:id="rId10"/>
    <p:sldLayoutId id="2147495343" r:id="rId11"/>
    <p:sldLayoutId id="2147495344"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1/24/2025</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 id="2147495345" r:id="rId13"/>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extLst>
      <p:ext uri="{BB962C8B-B14F-4D97-AF65-F5344CB8AC3E}">
        <p14:creationId xmlns:p14="http://schemas.microsoft.com/office/powerpoint/2010/main" val="3185920237"/>
      </p:ext>
    </p:extLst>
  </p:cSld>
  <p:clrMap bg1="lt1" tx1="dk1" bg2="lt2" tx2="dk2" accent1="accent1" accent2="accent2" accent3="accent3" accent4="accent4" accent5="accent5" accent6="accent6" hlink="hlink" folHlink="folHlink"/>
  <p:sldLayoutIdLst>
    <p:sldLayoutId id="2147495320" r:id="rId1"/>
    <p:sldLayoutId id="2147495321" r:id="rId2"/>
    <p:sldLayoutId id="2147495322" r:id="rId3"/>
    <p:sldLayoutId id="2147495323" r:id="rId4"/>
    <p:sldLayoutId id="2147495324" r:id="rId5"/>
    <p:sldLayoutId id="2147495325" r:id="rId6"/>
    <p:sldLayoutId id="2147495326" r:id="rId7"/>
    <p:sldLayoutId id="2147495327" r:id="rId8"/>
    <p:sldLayoutId id="2147495328" r:id="rId9"/>
    <p:sldLayoutId id="2147495329" r:id="rId10"/>
    <p:sldLayoutId id="2147495330" r:id="rId11"/>
    <p:sldLayoutId id="2147495331" r:id="rId12"/>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7.xml"/><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image" Target="../media/image13.tiff"/><Relationship Id="rId1" Type="http://schemas.openxmlformats.org/officeDocument/2006/relationships/slideLayout" Target="../slideLayouts/slideLayout86.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A6FE00C-5502-4D42-95E3-D1B72621DE3C}"/>
              </a:ext>
            </a:extLst>
          </p:cNvPr>
          <p:cNvSpPr txBox="1"/>
          <p:nvPr/>
        </p:nvSpPr>
        <p:spPr>
          <a:xfrm>
            <a:off x="2346572" y="2226290"/>
            <a:ext cx="774399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dirty="0">
                <a:solidFill>
                  <a:srgbClr val="003399"/>
                </a:solidFill>
                <a:latin typeface="Times" pitchFamily="2" charset="0"/>
              </a:rPr>
              <a:t>Programme Advisory Committee</a:t>
            </a:r>
            <a:br>
              <a:rPr lang="en-US" sz="3600" dirty="0">
                <a:solidFill>
                  <a:srgbClr val="003399"/>
                </a:solidFill>
                <a:latin typeface="Times" pitchFamily="2" charset="0"/>
              </a:rPr>
            </a:br>
            <a:r>
              <a:rPr lang="en-US" sz="3600" dirty="0">
                <a:solidFill>
                  <a:srgbClr val="003399"/>
                </a:solidFill>
                <a:latin typeface="Times" pitchFamily="2" charset="0"/>
              </a:rPr>
              <a:t>for Condensed Matter Physics </a:t>
            </a:r>
          </a:p>
        </p:txBody>
      </p:sp>
      <p:pic>
        <p:nvPicPr>
          <p:cNvPr id="4" name="Рисунок 3">
            <a:extLst>
              <a:ext uri="{FF2B5EF4-FFF2-40B4-BE49-F238E27FC236}">
                <a16:creationId xmlns:a16="http://schemas.microsoft.com/office/drawing/2014/main" id="{17898C6B-1BC0-44F5-9CC7-9E6769C417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81294" y="371787"/>
            <a:ext cx="2115139" cy="1400870"/>
          </a:xfrm>
          <a:prstGeom prst="rect">
            <a:avLst/>
          </a:prstGeom>
        </p:spPr>
      </p:pic>
      <p:sp>
        <p:nvSpPr>
          <p:cNvPr id="11" name="TextBox 10">
            <a:extLst>
              <a:ext uri="{FF2B5EF4-FFF2-40B4-BE49-F238E27FC236}">
                <a16:creationId xmlns:a16="http://schemas.microsoft.com/office/drawing/2014/main" id="{323CFBDC-6829-D44F-A014-462D8A6B7244}"/>
              </a:ext>
            </a:extLst>
          </p:cNvPr>
          <p:cNvSpPr txBox="1"/>
          <p:nvPr/>
        </p:nvSpPr>
        <p:spPr>
          <a:xfrm>
            <a:off x="509016" y="6283962"/>
            <a:ext cx="1144828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dirty="0">
                <a:solidFill>
                  <a:srgbClr val="003399"/>
                </a:solidFill>
                <a:latin typeface="Times" pitchFamily="2" charset="0"/>
              </a:rPr>
              <a:t>60</a:t>
            </a:r>
            <a:r>
              <a:rPr lang="en-US" sz="1800" baseline="30000" dirty="0">
                <a:solidFill>
                  <a:srgbClr val="003399"/>
                </a:solidFill>
                <a:latin typeface="Times" pitchFamily="2" charset="0"/>
              </a:rPr>
              <a:t>th</a:t>
            </a:r>
            <a:r>
              <a:rPr lang="en-US" sz="1800" dirty="0">
                <a:solidFill>
                  <a:srgbClr val="003399"/>
                </a:solidFill>
                <a:latin typeface="Times" pitchFamily="2" charset="0"/>
              </a:rPr>
              <a:t> meeting of the PAC </a:t>
            </a:r>
            <a:r>
              <a:rPr lang="en-US" dirty="0">
                <a:solidFill>
                  <a:srgbClr val="003399"/>
                </a:solidFill>
                <a:latin typeface="Times" pitchFamily="2" charset="0"/>
              </a:rPr>
              <a:t>for Condensed Matter Physics</a:t>
            </a:r>
            <a:r>
              <a:rPr lang="en-US" sz="1800" dirty="0">
                <a:solidFill>
                  <a:srgbClr val="003399"/>
                </a:solidFill>
                <a:latin typeface="Times" pitchFamily="2" charset="0"/>
              </a:rPr>
              <a:t>, 27 January 2025</a:t>
            </a:r>
            <a:endParaRPr lang="en-US" dirty="0">
              <a:solidFill>
                <a:srgbClr val="003399"/>
              </a:solidFill>
              <a:latin typeface="Times" pitchFamily="2" charset="0"/>
            </a:endParaRPr>
          </a:p>
        </p:txBody>
      </p:sp>
      <p:sp>
        <p:nvSpPr>
          <p:cNvPr id="13" name="TextBox 12">
            <a:extLst>
              <a:ext uri="{FF2B5EF4-FFF2-40B4-BE49-F238E27FC236}">
                <a16:creationId xmlns:a16="http://schemas.microsoft.com/office/drawing/2014/main" id="{902FA6EA-1650-864B-97AC-25EB2C3F7014}"/>
              </a:ext>
            </a:extLst>
          </p:cNvPr>
          <p:cNvSpPr txBox="1"/>
          <p:nvPr/>
        </p:nvSpPr>
        <p:spPr>
          <a:xfrm>
            <a:off x="2377052" y="4651241"/>
            <a:ext cx="774399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altLang="hu-HU" sz="2800" dirty="0">
                <a:solidFill>
                  <a:srgbClr val="003399"/>
                </a:solidFill>
                <a:latin typeface="Times" pitchFamily="2" charset="0"/>
              </a:rPr>
              <a:t>Dénes Lajos Nagy </a:t>
            </a:r>
          </a:p>
        </p:txBody>
      </p:sp>
      <p:sp>
        <p:nvSpPr>
          <p:cNvPr id="9" name="TextBox 8">
            <a:extLst>
              <a:ext uri="{FF2B5EF4-FFF2-40B4-BE49-F238E27FC236}">
                <a16:creationId xmlns:a16="http://schemas.microsoft.com/office/drawing/2014/main" id="{98FC73C9-1415-4235-B575-3F1DEC8132A6}"/>
              </a:ext>
            </a:extLst>
          </p:cNvPr>
          <p:cNvSpPr txBox="1"/>
          <p:nvPr/>
        </p:nvSpPr>
        <p:spPr>
          <a:xfrm>
            <a:off x="2155172" y="3632755"/>
            <a:ext cx="7881656" cy="95410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2800" dirty="0">
                <a:solidFill>
                  <a:srgbClr val="003399"/>
                </a:solidFill>
                <a:latin typeface="Times" pitchFamily="2" charset="0"/>
              </a:rPr>
              <a:t>Follow-up after the 59</a:t>
            </a:r>
            <a:r>
              <a:rPr lang="en-US" sz="2800" baseline="30000" dirty="0">
                <a:solidFill>
                  <a:srgbClr val="003399"/>
                </a:solidFill>
                <a:latin typeface="Times" pitchFamily="2" charset="0"/>
              </a:rPr>
              <a:t>th</a:t>
            </a:r>
            <a:r>
              <a:rPr lang="en-US" sz="2800" dirty="0">
                <a:solidFill>
                  <a:srgbClr val="003399"/>
                </a:solidFill>
                <a:latin typeface="Times" pitchFamily="2" charset="0"/>
              </a:rPr>
              <a:t> meeting, 24-25 June 2024</a:t>
            </a:r>
          </a:p>
          <a:p>
            <a:pPr algn="ctr"/>
            <a:endParaRPr lang="en-US" sz="2800" dirty="0">
              <a:solidFill>
                <a:srgbClr val="003399"/>
              </a:solidFill>
              <a:latin typeface="Times" pitchFamily="2" charset="0"/>
            </a:endParaRPr>
          </a:p>
        </p:txBody>
      </p:sp>
    </p:spTree>
    <p:extLst>
      <p:ext uri="{BB962C8B-B14F-4D97-AF65-F5344CB8AC3E}">
        <p14:creationId xmlns:p14="http://schemas.microsoft.com/office/powerpoint/2010/main" val="1142171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2D379F-FCA3-A64F-A390-121E2CA42C4D}"/>
              </a:ext>
            </a:extLst>
          </p:cNvPr>
          <p:cNvSpPr txBox="1"/>
          <p:nvPr/>
        </p:nvSpPr>
        <p:spPr>
          <a:xfrm>
            <a:off x="0" y="358194"/>
            <a:ext cx="12192000" cy="461665"/>
          </a:xfrm>
          <a:prstGeom prst="rect">
            <a:avLst/>
          </a:prstGeom>
          <a:noFill/>
        </p:spPr>
        <p:txBody>
          <a:bodyPr wrap="square">
            <a:spAutoFit/>
          </a:bodyPr>
          <a:lstStyle/>
          <a:p>
            <a:pPr algn="ctr"/>
            <a:r>
              <a:rPr lang="en-US" sz="2400" b="1" dirty="0">
                <a:solidFill>
                  <a:srgbClr val="004176"/>
                </a:solidFill>
              </a:rPr>
              <a:t>Status reports on the upgrade of FLNP instruments </a:t>
            </a:r>
          </a:p>
        </p:txBody>
      </p:sp>
      <p:sp>
        <p:nvSpPr>
          <p:cNvPr id="2" name="Прямоугольник 1">
            <a:extLst>
              <a:ext uri="{FF2B5EF4-FFF2-40B4-BE49-F238E27FC236}">
                <a16:creationId xmlns:a16="http://schemas.microsoft.com/office/drawing/2014/main" id="{AFCBAF2A-A6CE-48E9-9024-8FE2C3AA3BCA}"/>
              </a:ext>
            </a:extLst>
          </p:cNvPr>
          <p:cNvSpPr/>
          <p:nvPr/>
        </p:nvSpPr>
        <p:spPr>
          <a:xfrm>
            <a:off x="602885" y="1661322"/>
            <a:ext cx="10986230" cy="4980851"/>
          </a:xfrm>
          <a:prstGeom prst="rect">
            <a:avLst/>
          </a:prstGeom>
        </p:spPr>
        <p:txBody>
          <a:bodyPr wrap="square">
            <a:spAutoFit/>
          </a:bodyPr>
          <a:lstStyle/>
          <a:p>
            <a:pPr algn="just">
              <a:lnSpc>
                <a:spcPct val="150000"/>
              </a:lnSpc>
              <a:spcAft>
                <a:spcPts val="0"/>
              </a:spcAft>
            </a:pPr>
            <a:r>
              <a:rPr lang="en-GB" dirty="0">
                <a:ea typeface="Calibri" panose="020F0502020204030204" pitchFamily="34" charset="0"/>
              </a:rPr>
              <a:t>The Scientific Council endorsed the progress of instrument modernization</a:t>
            </a:r>
          </a:p>
          <a:p>
            <a:pPr algn="just">
              <a:lnSpc>
                <a:spcPct val="150000"/>
              </a:lnSpc>
              <a:spcAft>
                <a:spcPts val="0"/>
              </a:spcAft>
            </a:pPr>
            <a:r>
              <a:rPr lang="en-GB" dirty="0">
                <a:ea typeface="Calibri" panose="020F0502020204030204" pitchFamily="34" charset="0"/>
              </a:rPr>
              <a:t>at the IBR-2 reactor and notes the active preparations of instruments</a:t>
            </a:r>
          </a:p>
          <a:p>
            <a:pPr algn="just">
              <a:lnSpc>
                <a:spcPct val="150000"/>
              </a:lnSpc>
              <a:spcAft>
                <a:spcPts val="0"/>
              </a:spcAft>
            </a:pPr>
            <a:r>
              <a:rPr lang="en-GB" dirty="0">
                <a:ea typeface="Calibri" panose="020F0502020204030204" pitchFamily="34" charset="0"/>
              </a:rPr>
              <a:t>for the reactor start-up at the end of 2024.</a:t>
            </a:r>
          </a:p>
          <a:p>
            <a:pPr algn="just">
              <a:lnSpc>
                <a:spcPct val="150000"/>
              </a:lnSpc>
              <a:spcAft>
                <a:spcPts val="0"/>
              </a:spcAft>
            </a:pPr>
            <a:endParaRPr lang="en-GB" sz="800" dirty="0">
              <a:ea typeface="Calibri" panose="020F0502020204030204" pitchFamily="34" charset="0"/>
            </a:endParaRPr>
          </a:p>
          <a:p>
            <a:pPr algn="just">
              <a:lnSpc>
                <a:spcPct val="150000"/>
              </a:lnSpc>
              <a:spcAft>
                <a:spcPts val="0"/>
              </a:spcAft>
            </a:pPr>
            <a:r>
              <a:rPr lang="en-GB" dirty="0">
                <a:ea typeface="Calibri" panose="020F0502020204030204" pitchFamily="34" charset="0"/>
              </a:rPr>
              <a:t>All important elements of the spectrometers are being tested and adjusted for correct operation. The detector systems of the spectrometers are undergoing routine testing to ensure their readiness for the reactor start-up. Two new scintillation detectors (ASTRA-M, BSD) have been installed on the IBR-2 beamlines and are ready for test measurements after the IBR-2 reactor starts its operation. At present, implementation of the BJN project and activity on the SANSARA instrument are in progress.</a:t>
            </a:r>
          </a:p>
          <a:p>
            <a:pPr algn="just">
              <a:lnSpc>
                <a:spcPct val="150000"/>
              </a:lnSpc>
              <a:spcAft>
                <a:spcPts val="0"/>
              </a:spcAft>
            </a:pPr>
            <a:endParaRPr lang="en-GB" sz="1000" dirty="0">
              <a:ea typeface="Calibri" panose="020F0502020204030204" pitchFamily="34" charset="0"/>
            </a:endParaRPr>
          </a:p>
          <a:p>
            <a:pPr algn="just">
              <a:lnSpc>
                <a:spcPct val="150000"/>
              </a:lnSpc>
              <a:spcAft>
                <a:spcPts val="0"/>
              </a:spcAft>
            </a:pPr>
            <a:r>
              <a:rPr lang="en-GB" dirty="0">
                <a:ea typeface="Calibri" panose="020F0502020204030204" pitchFamily="34" charset="0"/>
              </a:rPr>
              <a:t>The Scientific Council </a:t>
            </a:r>
            <a:r>
              <a:rPr lang="en-US" dirty="0">
                <a:ea typeface="Calibri" panose="020F0502020204030204" pitchFamily="34" charset="0"/>
              </a:rPr>
              <a:t>endorsed </a:t>
            </a:r>
            <a:r>
              <a:rPr lang="en-GB" dirty="0">
                <a:ea typeface="Calibri" panose="020F0502020204030204" pitchFamily="34" charset="0"/>
              </a:rPr>
              <a:t>overall progress in preparing spectrometers and equipment for the reactor start-up, highly appreciates the development of the BJN project and recommends continuing its implementation.</a:t>
            </a:r>
            <a:endParaRPr lang="ru-RU" sz="1200" dirty="0">
              <a:effectLst/>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86CE5D86-0F62-4234-9DEB-2DBF3C02EBCD}"/>
              </a:ext>
            </a:extLst>
          </p:cNvPr>
          <p:cNvSpPr/>
          <p:nvPr/>
        </p:nvSpPr>
        <p:spPr>
          <a:xfrm>
            <a:off x="320432" y="1040898"/>
            <a:ext cx="5737468" cy="456535"/>
          </a:xfrm>
          <a:prstGeom prst="rect">
            <a:avLst/>
          </a:prstGeom>
        </p:spPr>
        <p:txBody>
          <a:bodyPr wrap="none">
            <a:spAutoFit/>
          </a:bodyPr>
          <a:lstStyle/>
          <a:p>
            <a:pPr algn="just">
              <a:lnSpc>
                <a:spcPct val="150000"/>
              </a:lnSpc>
              <a:spcAft>
                <a:spcPts val="0"/>
              </a:spcAft>
            </a:pPr>
            <a:r>
              <a:rPr lang="en-GB" b="1" u="sng" dirty="0">
                <a:solidFill>
                  <a:schemeClr val="accent4"/>
                </a:solidFill>
              </a:rPr>
              <a:t>RESOLUTION OF THE JINR SCIENTIFIC COUNCIL:</a:t>
            </a:r>
          </a:p>
        </p:txBody>
      </p:sp>
      <p:pic>
        <p:nvPicPr>
          <p:cNvPr id="8" name="Рисунок 7">
            <a:extLst>
              <a:ext uri="{FF2B5EF4-FFF2-40B4-BE49-F238E27FC236}">
                <a16:creationId xmlns:a16="http://schemas.microsoft.com/office/drawing/2014/main" id="{060E1BAE-2A14-48E1-8BED-8D913FE21417}"/>
              </a:ext>
            </a:extLst>
          </p:cNvPr>
          <p:cNvPicPr>
            <a:picLocks noChangeAspect="1"/>
          </p:cNvPicPr>
          <p:nvPr/>
        </p:nvPicPr>
        <p:blipFill>
          <a:blip r:embed="rId3"/>
          <a:stretch>
            <a:fillRect/>
          </a:stretch>
        </p:blipFill>
        <p:spPr>
          <a:xfrm>
            <a:off x="8667750" y="981491"/>
            <a:ext cx="2857500" cy="1962446"/>
          </a:xfrm>
          <a:prstGeom prst="rect">
            <a:avLst/>
          </a:prstGeom>
        </p:spPr>
      </p:pic>
    </p:spTree>
    <p:extLst>
      <p:ext uri="{BB962C8B-B14F-4D97-AF65-F5344CB8AC3E}">
        <p14:creationId xmlns:p14="http://schemas.microsoft.com/office/powerpoint/2010/main" val="310033307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890E78-C89F-C04C-AB1A-2F8A6C0C51EC}"/>
              </a:ext>
            </a:extLst>
          </p:cNvPr>
          <p:cNvSpPr txBox="1"/>
          <p:nvPr/>
        </p:nvSpPr>
        <p:spPr>
          <a:xfrm>
            <a:off x="0" y="306984"/>
            <a:ext cx="12192000" cy="523220"/>
          </a:xfrm>
          <a:prstGeom prst="rect">
            <a:avLst/>
          </a:prstGeom>
          <a:noFill/>
        </p:spPr>
        <p:txBody>
          <a:bodyPr wrap="square">
            <a:spAutoFit/>
          </a:bodyPr>
          <a:lstStyle/>
          <a:p>
            <a:pPr algn="ctr"/>
            <a:r>
              <a:rPr lang="en-US" sz="2800" b="1" dirty="0">
                <a:solidFill>
                  <a:srgbClr val="004176"/>
                </a:solidFill>
              </a:rPr>
              <a:t>DN-6 diffractometer </a:t>
            </a:r>
          </a:p>
        </p:txBody>
      </p:sp>
      <p:sp>
        <p:nvSpPr>
          <p:cNvPr id="6" name="TextBox 5">
            <a:extLst>
              <a:ext uri="{FF2B5EF4-FFF2-40B4-BE49-F238E27FC236}">
                <a16:creationId xmlns:a16="http://schemas.microsoft.com/office/drawing/2014/main" id="{6B535305-8855-3D4B-882A-97C5155397AF}"/>
              </a:ext>
            </a:extLst>
          </p:cNvPr>
          <p:cNvSpPr txBox="1"/>
          <p:nvPr/>
        </p:nvSpPr>
        <p:spPr>
          <a:xfrm>
            <a:off x="472189" y="899120"/>
            <a:ext cx="11280100" cy="707886"/>
          </a:xfrm>
          <a:prstGeom prst="rect">
            <a:avLst/>
          </a:prstGeom>
          <a:noFill/>
        </p:spPr>
        <p:txBody>
          <a:bodyPr wrap="square">
            <a:spAutoFit/>
          </a:bodyPr>
          <a:lstStyle/>
          <a:p>
            <a:pPr algn="just"/>
            <a:r>
              <a:rPr lang="en-US" sz="2000" dirty="0">
                <a:solidFill>
                  <a:srgbClr val="224568"/>
                </a:solidFill>
                <a:effectLst/>
                <a:latin typeface="+mn-lt"/>
                <a:ea typeface="Times New Roman" panose="02020603050405020304" pitchFamily="18" charset="0"/>
                <a:cs typeface="Calibri" panose="020F0502020204030204" pitchFamily="34" charset="0"/>
              </a:rPr>
              <a:t>The PAC heard the report on the current state of the DN-6 diffractometer for the study of materials at ultrahigh pressures, presented by </a:t>
            </a:r>
            <a:r>
              <a:rPr lang="en-US" sz="2000" b="1" dirty="0" err="1">
                <a:solidFill>
                  <a:srgbClr val="224568"/>
                </a:solidFill>
                <a:effectLst/>
                <a:latin typeface="+mn-lt"/>
                <a:ea typeface="Times New Roman" panose="02020603050405020304" pitchFamily="18" charset="0"/>
                <a:cs typeface="Calibri" panose="020F0502020204030204" pitchFamily="34" charset="0"/>
              </a:rPr>
              <a:t>Evgeny</a:t>
            </a:r>
            <a:r>
              <a:rPr lang="en-US" sz="2000" b="1" dirty="0">
                <a:solidFill>
                  <a:srgbClr val="224568"/>
                </a:solidFill>
                <a:effectLst/>
                <a:latin typeface="+mn-lt"/>
                <a:ea typeface="Times New Roman" panose="02020603050405020304" pitchFamily="18" charset="0"/>
                <a:cs typeface="Calibri" panose="020F0502020204030204" pitchFamily="34" charset="0"/>
              </a:rPr>
              <a:t> </a:t>
            </a:r>
            <a:r>
              <a:rPr lang="en-US" sz="2000" b="1" dirty="0" err="1">
                <a:solidFill>
                  <a:srgbClr val="224568"/>
                </a:solidFill>
                <a:effectLst/>
                <a:latin typeface="+mn-lt"/>
                <a:ea typeface="Times New Roman" panose="02020603050405020304" pitchFamily="18" charset="0"/>
                <a:cs typeface="Calibri" panose="020F0502020204030204" pitchFamily="34" charset="0"/>
              </a:rPr>
              <a:t>Lukin</a:t>
            </a:r>
            <a:r>
              <a:rPr lang="en-US" sz="2000" dirty="0">
                <a:solidFill>
                  <a:srgbClr val="224568"/>
                </a:solidFill>
                <a:effectLst/>
                <a:latin typeface="+mn-lt"/>
                <a:ea typeface="Times New Roman" panose="02020603050405020304" pitchFamily="18" charset="0"/>
                <a:cs typeface="Calibri" panose="020F0502020204030204" pitchFamily="34" charset="0"/>
              </a:rPr>
              <a:t>.</a:t>
            </a:r>
          </a:p>
        </p:txBody>
      </p:sp>
      <p:pic>
        <p:nvPicPr>
          <p:cNvPr id="4" name="Рисунок 3">
            <a:extLst>
              <a:ext uri="{FF2B5EF4-FFF2-40B4-BE49-F238E27FC236}">
                <a16:creationId xmlns:a16="http://schemas.microsoft.com/office/drawing/2014/main" id="{3E448B89-5700-AC47-A94D-E80ECB5E387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73223" y="1733072"/>
            <a:ext cx="9096450" cy="5124928"/>
          </a:xfrm>
          <a:prstGeom prst="rect">
            <a:avLst/>
          </a:prstGeom>
        </p:spPr>
      </p:pic>
    </p:spTree>
    <p:extLst>
      <p:ext uri="{BB962C8B-B14F-4D97-AF65-F5344CB8AC3E}">
        <p14:creationId xmlns:p14="http://schemas.microsoft.com/office/powerpoint/2010/main" val="26135635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890E78-C89F-C04C-AB1A-2F8A6C0C51EC}"/>
              </a:ext>
            </a:extLst>
          </p:cNvPr>
          <p:cNvSpPr txBox="1"/>
          <p:nvPr/>
        </p:nvSpPr>
        <p:spPr>
          <a:xfrm>
            <a:off x="0" y="306984"/>
            <a:ext cx="12192000" cy="523220"/>
          </a:xfrm>
          <a:prstGeom prst="rect">
            <a:avLst/>
          </a:prstGeom>
          <a:noFill/>
        </p:spPr>
        <p:txBody>
          <a:bodyPr wrap="square">
            <a:spAutoFit/>
          </a:bodyPr>
          <a:lstStyle/>
          <a:p>
            <a:pPr algn="ctr"/>
            <a:r>
              <a:rPr lang="en-US" sz="2800" b="1" dirty="0">
                <a:solidFill>
                  <a:srgbClr val="004176"/>
                </a:solidFill>
              </a:rPr>
              <a:t>DN-6 diffractometer </a:t>
            </a:r>
          </a:p>
        </p:txBody>
      </p:sp>
      <p:sp>
        <p:nvSpPr>
          <p:cNvPr id="2" name="Прямоугольник 1">
            <a:extLst>
              <a:ext uri="{FF2B5EF4-FFF2-40B4-BE49-F238E27FC236}">
                <a16:creationId xmlns:a16="http://schemas.microsoft.com/office/drawing/2014/main" id="{D3577655-C58F-4BA2-98E6-F8FA90E5851B}"/>
              </a:ext>
            </a:extLst>
          </p:cNvPr>
          <p:cNvSpPr/>
          <p:nvPr/>
        </p:nvSpPr>
        <p:spPr>
          <a:xfrm>
            <a:off x="838200" y="1822427"/>
            <a:ext cx="9753600" cy="4653325"/>
          </a:xfrm>
          <a:prstGeom prst="rect">
            <a:avLst/>
          </a:prstGeom>
        </p:spPr>
        <p:txBody>
          <a:bodyPr wrap="square">
            <a:spAutoFit/>
          </a:bodyPr>
          <a:lstStyle/>
          <a:p>
            <a:pPr algn="just">
              <a:lnSpc>
                <a:spcPct val="150000"/>
              </a:lnSpc>
              <a:spcAft>
                <a:spcPts val="0"/>
              </a:spcAft>
            </a:pPr>
            <a:r>
              <a:rPr lang="en-GB" sz="2000" dirty="0">
                <a:ea typeface="Calibri" panose="020F0502020204030204" pitchFamily="34" charset="0"/>
              </a:rPr>
              <a:t>The Scientific Council was pleased with the current state of the DN-6 diffractometer for the study of materials at ultrahigh pressures.</a:t>
            </a:r>
          </a:p>
          <a:p>
            <a:pPr algn="just">
              <a:lnSpc>
                <a:spcPct val="150000"/>
              </a:lnSpc>
              <a:spcAft>
                <a:spcPts val="0"/>
              </a:spcAft>
            </a:pPr>
            <a:endParaRPr lang="en-GB" sz="2000" dirty="0">
              <a:ea typeface="Calibri" panose="020F0502020204030204" pitchFamily="34" charset="0"/>
            </a:endParaRPr>
          </a:p>
          <a:p>
            <a:pPr algn="just">
              <a:lnSpc>
                <a:spcPct val="150000"/>
              </a:lnSpc>
              <a:spcAft>
                <a:spcPts val="0"/>
              </a:spcAft>
            </a:pPr>
            <a:r>
              <a:rPr lang="en-GB" sz="2000" dirty="0">
                <a:ea typeface="Calibri" panose="020F0502020204030204" pitchFamily="34" charset="0"/>
              </a:rPr>
              <a:t>In particular, the Scientific Council noted a significant modernization of the instrument, which will improve the quality of experimental data.</a:t>
            </a:r>
          </a:p>
          <a:p>
            <a:pPr algn="just">
              <a:lnSpc>
                <a:spcPct val="150000"/>
              </a:lnSpc>
              <a:spcAft>
                <a:spcPts val="0"/>
              </a:spcAft>
            </a:pPr>
            <a:endParaRPr lang="en-GB" sz="2000" dirty="0">
              <a:ea typeface="Calibri" panose="020F0502020204030204" pitchFamily="34" charset="0"/>
            </a:endParaRPr>
          </a:p>
          <a:p>
            <a:pPr algn="just">
              <a:lnSpc>
                <a:spcPct val="150000"/>
              </a:lnSpc>
              <a:spcAft>
                <a:spcPts val="0"/>
              </a:spcAft>
            </a:pPr>
            <a:r>
              <a:rPr lang="en-GB" sz="2000" dirty="0">
                <a:ea typeface="Calibri" panose="020F0502020204030204" pitchFamily="34" charset="0"/>
              </a:rPr>
              <a:t>Considering that the DN-6 diffractometer is one of the most advanced facilities in the world for neutron scattering studies of materials under extreme conditions, the Scientific Council shared the PAC’s opinion on </a:t>
            </a:r>
            <a:r>
              <a:rPr lang="en-US" sz="2000" dirty="0">
                <a:ea typeface="Calibri" panose="020F0502020204030204" pitchFamily="34" charset="0"/>
              </a:rPr>
              <a:t>the continuation of </a:t>
            </a:r>
            <a:r>
              <a:rPr lang="en-GB" sz="2000" dirty="0">
                <a:ea typeface="Calibri" panose="020F0502020204030204" pitchFamily="34" charset="0"/>
              </a:rPr>
              <a:t>the development of this instrument.</a:t>
            </a:r>
            <a:endParaRPr lang="ru-RU" sz="1400" dirty="0">
              <a:effectLst/>
              <a:latin typeface="Times New Roman" panose="02020603050405020304" pitchFamily="18" charset="0"/>
              <a:ea typeface="Times New Roman" panose="02020603050405020304" pitchFamily="18" charset="0"/>
            </a:endParaRPr>
          </a:p>
        </p:txBody>
      </p:sp>
      <p:sp>
        <p:nvSpPr>
          <p:cNvPr id="7" name="Прямоугольник 6">
            <a:extLst>
              <a:ext uri="{FF2B5EF4-FFF2-40B4-BE49-F238E27FC236}">
                <a16:creationId xmlns:a16="http://schemas.microsoft.com/office/drawing/2014/main" id="{BAA2A44C-B6CA-498F-88A3-EF2EC335520D}"/>
              </a:ext>
            </a:extLst>
          </p:cNvPr>
          <p:cNvSpPr/>
          <p:nvPr/>
        </p:nvSpPr>
        <p:spPr>
          <a:xfrm>
            <a:off x="568082" y="1098048"/>
            <a:ext cx="5737468" cy="456535"/>
          </a:xfrm>
          <a:prstGeom prst="rect">
            <a:avLst/>
          </a:prstGeom>
        </p:spPr>
        <p:txBody>
          <a:bodyPr wrap="none">
            <a:spAutoFit/>
          </a:bodyPr>
          <a:lstStyle/>
          <a:p>
            <a:pPr algn="just">
              <a:lnSpc>
                <a:spcPct val="150000"/>
              </a:lnSpc>
              <a:spcAft>
                <a:spcPts val="0"/>
              </a:spcAft>
            </a:pPr>
            <a:r>
              <a:rPr lang="en-GB" b="1" u="sng" dirty="0">
                <a:solidFill>
                  <a:schemeClr val="accent4"/>
                </a:solidFill>
              </a:rPr>
              <a:t>RESOLUTION OF THE JINR SCIENTIFIC COUNCIL:</a:t>
            </a:r>
          </a:p>
        </p:txBody>
      </p:sp>
    </p:spTree>
    <p:extLst>
      <p:ext uri="{BB962C8B-B14F-4D97-AF65-F5344CB8AC3E}">
        <p14:creationId xmlns:p14="http://schemas.microsoft.com/office/powerpoint/2010/main" val="354242840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890E78-C89F-C04C-AB1A-2F8A6C0C51EC}"/>
              </a:ext>
            </a:extLst>
          </p:cNvPr>
          <p:cNvSpPr txBox="1"/>
          <p:nvPr/>
        </p:nvSpPr>
        <p:spPr>
          <a:xfrm>
            <a:off x="0" y="402234"/>
            <a:ext cx="12192000" cy="523220"/>
          </a:xfrm>
          <a:prstGeom prst="rect">
            <a:avLst/>
          </a:prstGeom>
          <a:noFill/>
        </p:spPr>
        <p:txBody>
          <a:bodyPr wrap="square">
            <a:spAutoFit/>
          </a:bodyPr>
          <a:lstStyle/>
          <a:p>
            <a:pPr algn="ctr"/>
            <a:r>
              <a:rPr lang="en-US" sz="2800" b="1" dirty="0">
                <a:solidFill>
                  <a:srgbClr val="004176"/>
                </a:solidFill>
              </a:rPr>
              <a:t>Reports on projects </a:t>
            </a:r>
          </a:p>
        </p:txBody>
      </p:sp>
      <p:sp>
        <p:nvSpPr>
          <p:cNvPr id="6" name="TextBox 5">
            <a:extLst>
              <a:ext uri="{FF2B5EF4-FFF2-40B4-BE49-F238E27FC236}">
                <a16:creationId xmlns:a16="http://schemas.microsoft.com/office/drawing/2014/main" id="{6B535305-8855-3D4B-882A-97C5155397AF}"/>
              </a:ext>
            </a:extLst>
          </p:cNvPr>
          <p:cNvSpPr txBox="1"/>
          <p:nvPr/>
        </p:nvSpPr>
        <p:spPr>
          <a:xfrm>
            <a:off x="472189" y="1069320"/>
            <a:ext cx="11280100" cy="1015663"/>
          </a:xfrm>
          <a:prstGeom prst="rect">
            <a:avLst/>
          </a:prstGeom>
          <a:noFill/>
        </p:spPr>
        <p:txBody>
          <a:bodyPr wrap="square">
            <a:spAutoFit/>
          </a:bodyPr>
          <a:lstStyle/>
          <a:p>
            <a:pPr algn="just"/>
            <a:r>
              <a:rPr lang="en-US" sz="2000" dirty="0">
                <a:solidFill>
                  <a:srgbClr val="224568"/>
                </a:solidFill>
                <a:latin typeface="+mn-lt"/>
                <a:cs typeface="Calibri" panose="020F0502020204030204" pitchFamily="34" charset="0"/>
              </a:rPr>
              <a:t>The PAC took note of the proposal to open a new project, “High-sensitivity sensors based on molecular recognition for virus detection”, presented by</a:t>
            </a:r>
            <a:r>
              <a:rPr lang="en-US" sz="2000" b="1" dirty="0">
                <a:solidFill>
                  <a:srgbClr val="224568"/>
                </a:solidFill>
                <a:latin typeface="+mn-lt"/>
                <a:cs typeface="Calibri" panose="020F0502020204030204" pitchFamily="34" charset="0"/>
              </a:rPr>
              <a:t> Alexander </a:t>
            </a:r>
            <a:r>
              <a:rPr lang="en-US" sz="2000" b="1" dirty="0" err="1">
                <a:solidFill>
                  <a:srgbClr val="224568"/>
                </a:solidFill>
                <a:latin typeface="+mn-lt"/>
                <a:cs typeface="Calibri" panose="020F0502020204030204" pitchFamily="34" charset="0"/>
              </a:rPr>
              <a:t>Nechaev</a:t>
            </a:r>
            <a:r>
              <a:rPr lang="en-US" sz="2000" b="1" dirty="0">
                <a:solidFill>
                  <a:srgbClr val="224568"/>
                </a:solidFill>
                <a:latin typeface="+mn-lt"/>
                <a:cs typeface="Calibri" panose="020F0502020204030204" pitchFamily="34" charset="0"/>
              </a:rPr>
              <a:t>.</a:t>
            </a:r>
          </a:p>
          <a:p>
            <a:pPr algn="just"/>
            <a:endParaRPr lang="en-US" sz="2000" b="1" dirty="0">
              <a:solidFill>
                <a:srgbClr val="224568"/>
              </a:solidFill>
              <a:latin typeface="+mn-lt"/>
              <a:cs typeface="Calibri" panose="020F0502020204030204" pitchFamily="34" charset="0"/>
            </a:endParaRPr>
          </a:p>
        </p:txBody>
      </p:sp>
      <p:sp>
        <p:nvSpPr>
          <p:cNvPr id="7" name="TextBox 6">
            <a:extLst>
              <a:ext uri="{FF2B5EF4-FFF2-40B4-BE49-F238E27FC236}">
                <a16:creationId xmlns:a16="http://schemas.microsoft.com/office/drawing/2014/main" id="{AF368DF1-1BD7-2947-8074-60C06267BE98}"/>
              </a:ext>
            </a:extLst>
          </p:cNvPr>
          <p:cNvSpPr txBox="1"/>
          <p:nvPr/>
        </p:nvSpPr>
        <p:spPr>
          <a:xfrm>
            <a:off x="472189" y="2076449"/>
            <a:ext cx="11477470" cy="1015663"/>
          </a:xfrm>
          <a:prstGeom prst="rect">
            <a:avLst/>
          </a:prstGeom>
          <a:noFill/>
        </p:spPr>
        <p:txBody>
          <a:bodyPr wrap="square">
            <a:spAutoFit/>
          </a:bodyPr>
          <a:lstStyle/>
          <a:p>
            <a:pPr algn="just"/>
            <a:r>
              <a:rPr lang="en-US" sz="2000" dirty="0">
                <a:solidFill>
                  <a:srgbClr val="224568"/>
                </a:solidFill>
                <a:latin typeface="+mn-lt"/>
                <a:cs typeface="Calibri" panose="020F0502020204030204" pitchFamily="34" charset="0"/>
              </a:rPr>
              <a:t>The PAC also noted the progress report on the project “Protection against physical and chemical stresses with tardigrade proteins (TARDISS)”, presented by </a:t>
            </a:r>
            <a:r>
              <a:rPr lang="en-US" sz="2000" b="1" dirty="0">
                <a:solidFill>
                  <a:srgbClr val="224568"/>
                </a:solidFill>
                <a:latin typeface="+mn-lt"/>
                <a:cs typeface="Calibri" panose="020F0502020204030204" pitchFamily="34" charset="0"/>
              </a:rPr>
              <a:t>Mikhail </a:t>
            </a:r>
            <a:r>
              <a:rPr lang="en-US" sz="2000" b="1" dirty="0" err="1">
                <a:solidFill>
                  <a:srgbClr val="224568"/>
                </a:solidFill>
                <a:latin typeface="+mn-lt"/>
                <a:cs typeface="Calibri" panose="020F0502020204030204" pitchFamily="34" charset="0"/>
              </a:rPr>
              <a:t>Zarubin</a:t>
            </a:r>
            <a:r>
              <a:rPr lang="en-US" sz="2000" b="1" dirty="0">
                <a:solidFill>
                  <a:srgbClr val="224568"/>
                </a:solidFill>
                <a:latin typeface="+mn-lt"/>
                <a:cs typeface="Calibri" panose="020F0502020204030204" pitchFamily="34" charset="0"/>
              </a:rPr>
              <a:t>.</a:t>
            </a:r>
          </a:p>
          <a:p>
            <a:pPr algn="just"/>
            <a:r>
              <a:rPr lang="en-US" sz="2000" dirty="0">
                <a:solidFill>
                  <a:srgbClr val="224568"/>
                </a:solidFill>
                <a:latin typeface="+mn-lt"/>
                <a:cs typeface="Calibri" panose="020F0502020204030204" pitchFamily="34" charset="0"/>
              </a:rPr>
              <a:t> </a:t>
            </a:r>
          </a:p>
        </p:txBody>
      </p:sp>
      <p:sp>
        <p:nvSpPr>
          <p:cNvPr id="2" name="Прямоугольник 1">
            <a:extLst>
              <a:ext uri="{FF2B5EF4-FFF2-40B4-BE49-F238E27FC236}">
                <a16:creationId xmlns:a16="http://schemas.microsoft.com/office/drawing/2014/main" id="{86768093-B3EF-4154-8F13-1F7913EDF66B}"/>
              </a:ext>
            </a:extLst>
          </p:cNvPr>
          <p:cNvSpPr/>
          <p:nvPr/>
        </p:nvSpPr>
        <p:spPr>
          <a:xfrm>
            <a:off x="1621418" y="4000283"/>
            <a:ext cx="9734550" cy="1703030"/>
          </a:xfrm>
          <a:prstGeom prst="rect">
            <a:avLst/>
          </a:prstGeom>
        </p:spPr>
        <p:txBody>
          <a:bodyPr wrap="square">
            <a:spAutoFit/>
          </a:bodyPr>
          <a:lstStyle/>
          <a:p>
            <a:pPr algn="just">
              <a:lnSpc>
                <a:spcPct val="150000"/>
              </a:lnSpc>
              <a:spcAft>
                <a:spcPts val="0"/>
              </a:spcAft>
            </a:pPr>
            <a:r>
              <a:rPr lang="en-GB" dirty="0">
                <a:ea typeface="Calibri" panose="020F0502020204030204" pitchFamily="34" charset="0"/>
              </a:rPr>
              <a:t>The Scientific Council supported the PAC’s recommendations to open a new FLNR project, “High-sensitivity sensors based on molecular recognition for virus detection”, for its implementation in 2025–2029, and to continue activities within the DLNP project “Protection against physical and chemical stresses with tardigrade proteins (TARDISS)”.</a:t>
            </a:r>
            <a:endParaRPr lang="ru-RU" sz="1200" dirty="0">
              <a:effectLst/>
              <a:latin typeface="Times New Roman" panose="02020603050405020304" pitchFamily="18" charset="0"/>
              <a:ea typeface="Times New Roman" panose="02020603050405020304" pitchFamily="18" charset="0"/>
            </a:endParaRPr>
          </a:p>
        </p:txBody>
      </p:sp>
      <p:sp>
        <p:nvSpPr>
          <p:cNvPr id="8" name="Прямоугольник 7">
            <a:extLst>
              <a:ext uri="{FF2B5EF4-FFF2-40B4-BE49-F238E27FC236}">
                <a16:creationId xmlns:a16="http://schemas.microsoft.com/office/drawing/2014/main" id="{A1FF93F1-D005-4E37-9B71-F33600EFADFA}"/>
              </a:ext>
            </a:extLst>
          </p:cNvPr>
          <p:cNvSpPr/>
          <p:nvPr/>
        </p:nvSpPr>
        <p:spPr>
          <a:xfrm>
            <a:off x="472189" y="3317930"/>
            <a:ext cx="5737468" cy="456535"/>
          </a:xfrm>
          <a:prstGeom prst="rect">
            <a:avLst/>
          </a:prstGeom>
        </p:spPr>
        <p:txBody>
          <a:bodyPr wrap="none">
            <a:spAutoFit/>
          </a:bodyPr>
          <a:lstStyle/>
          <a:p>
            <a:pPr algn="just">
              <a:lnSpc>
                <a:spcPct val="150000"/>
              </a:lnSpc>
              <a:spcAft>
                <a:spcPts val="0"/>
              </a:spcAft>
            </a:pPr>
            <a:r>
              <a:rPr lang="en-GB" b="1" u="sng" dirty="0">
                <a:solidFill>
                  <a:schemeClr val="accent4"/>
                </a:solidFill>
              </a:rPr>
              <a:t>RESOLUTION OF THE JINR SCIENTIFIC COUNCIL:</a:t>
            </a:r>
          </a:p>
        </p:txBody>
      </p:sp>
    </p:spTree>
    <p:extLst>
      <p:ext uri="{BB962C8B-B14F-4D97-AF65-F5344CB8AC3E}">
        <p14:creationId xmlns:p14="http://schemas.microsoft.com/office/powerpoint/2010/main" val="6755471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4A54E0D-ACCF-4485-8646-503A0036549F}"/>
              </a:ext>
            </a:extLst>
          </p:cNvPr>
          <p:cNvSpPr/>
          <p:nvPr/>
        </p:nvSpPr>
        <p:spPr>
          <a:xfrm>
            <a:off x="909184" y="1305253"/>
            <a:ext cx="10711008" cy="4046044"/>
          </a:xfrm>
          <a:prstGeom prst="rect">
            <a:avLst/>
          </a:prstGeom>
        </p:spPr>
        <p:txBody>
          <a:bodyPr wrap="square">
            <a:spAutoFit/>
          </a:bodyPr>
          <a:lstStyle/>
          <a:p>
            <a:pPr algn="just">
              <a:lnSpc>
                <a:spcPct val="150000"/>
              </a:lnSpc>
              <a:spcBef>
                <a:spcPts val="1800"/>
              </a:spcBef>
            </a:pPr>
            <a:r>
              <a:rPr lang="en-US" sz="2200" dirty="0">
                <a:solidFill>
                  <a:srgbClr val="004176"/>
                </a:solidFill>
              </a:rPr>
              <a:t>The PAC heard with interest the scientific reports</a:t>
            </a:r>
          </a:p>
          <a:p>
            <a:pPr marL="342900" indent="-342900" algn="just">
              <a:lnSpc>
                <a:spcPct val="150000"/>
              </a:lnSpc>
              <a:spcBef>
                <a:spcPts val="1800"/>
              </a:spcBef>
              <a:buFont typeface="Arial" panose="020B0604020202020204" pitchFamily="34" charset="0"/>
              <a:buChar char="•"/>
            </a:pPr>
            <a:r>
              <a:rPr lang="en-US" sz="2200" b="1" dirty="0">
                <a:solidFill>
                  <a:srgbClr val="004176"/>
                </a:solidFill>
              </a:rPr>
              <a:t>“Functional renormalization group approach to some problems of condensed matter physics ” (by </a:t>
            </a:r>
            <a:r>
              <a:rPr lang="en-US" sz="2200" b="1" dirty="0" err="1">
                <a:solidFill>
                  <a:srgbClr val="004176"/>
                </a:solidFill>
              </a:rPr>
              <a:t>Georgii</a:t>
            </a:r>
            <a:r>
              <a:rPr lang="en-US" sz="2200" b="1" dirty="0">
                <a:solidFill>
                  <a:srgbClr val="004176"/>
                </a:solidFill>
              </a:rPr>
              <a:t> </a:t>
            </a:r>
            <a:r>
              <a:rPr lang="en-US" sz="2200" b="1" dirty="0" err="1">
                <a:solidFill>
                  <a:srgbClr val="004176"/>
                </a:solidFill>
              </a:rPr>
              <a:t>Kalagov</a:t>
            </a:r>
            <a:r>
              <a:rPr lang="en-US" sz="2200" b="1" dirty="0">
                <a:solidFill>
                  <a:srgbClr val="004176"/>
                </a:solidFill>
              </a:rPr>
              <a:t>)</a:t>
            </a:r>
          </a:p>
          <a:p>
            <a:pPr marL="342900" indent="-342900" algn="just">
              <a:lnSpc>
                <a:spcPct val="150000"/>
              </a:lnSpc>
              <a:spcBef>
                <a:spcPts val="1800"/>
              </a:spcBef>
              <a:buFont typeface="Arial" panose="020B0604020202020204" pitchFamily="34" charset="0"/>
              <a:buChar char="•"/>
            </a:pPr>
            <a:r>
              <a:rPr lang="en-US" sz="2200" b="1" dirty="0">
                <a:solidFill>
                  <a:srgbClr val="004176"/>
                </a:solidFill>
              </a:rPr>
              <a:t>“Study of phase transitions in cathode materials for sodium-ion batteries” (by Natalia </a:t>
            </a:r>
            <a:r>
              <a:rPr lang="en-US" sz="2200" b="1" dirty="0" err="1">
                <a:solidFill>
                  <a:srgbClr val="004176"/>
                </a:solidFill>
              </a:rPr>
              <a:t>Samoylova</a:t>
            </a:r>
            <a:r>
              <a:rPr lang="en-US" sz="2200" b="1" dirty="0">
                <a:solidFill>
                  <a:srgbClr val="004176"/>
                </a:solidFill>
              </a:rPr>
              <a:t>)</a:t>
            </a:r>
          </a:p>
          <a:p>
            <a:pPr algn="just">
              <a:lnSpc>
                <a:spcPct val="150000"/>
              </a:lnSpc>
            </a:pPr>
            <a:endParaRPr lang="en-US" sz="2200" b="1" dirty="0">
              <a:solidFill>
                <a:srgbClr val="004176"/>
              </a:solidFill>
            </a:endParaRPr>
          </a:p>
          <a:p>
            <a:pPr algn="just">
              <a:lnSpc>
                <a:spcPct val="150000"/>
              </a:lnSpc>
            </a:pPr>
            <a:r>
              <a:rPr lang="en-US" sz="2200" dirty="0">
                <a:solidFill>
                  <a:srgbClr val="004176"/>
                </a:solidFill>
              </a:rPr>
              <a:t>The PAC thanked the speaker for the excellent reports.</a:t>
            </a:r>
          </a:p>
        </p:txBody>
      </p:sp>
      <p:sp>
        <p:nvSpPr>
          <p:cNvPr id="4" name="Прямоугольник 3">
            <a:extLst>
              <a:ext uri="{FF2B5EF4-FFF2-40B4-BE49-F238E27FC236}">
                <a16:creationId xmlns:a16="http://schemas.microsoft.com/office/drawing/2014/main" id="{8399B432-DDF2-420B-AFE2-6925DC0E03E4}"/>
              </a:ext>
            </a:extLst>
          </p:cNvPr>
          <p:cNvSpPr/>
          <p:nvPr/>
        </p:nvSpPr>
        <p:spPr>
          <a:xfrm>
            <a:off x="276223" y="387351"/>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Scientific reports</a:t>
            </a:r>
          </a:p>
        </p:txBody>
      </p:sp>
    </p:spTree>
    <p:extLst>
      <p:ext uri="{BB962C8B-B14F-4D97-AF65-F5344CB8AC3E}">
        <p14:creationId xmlns:p14="http://schemas.microsoft.com/office/powerpoint/2010/main" val="10458460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8399B432-DDF2-420B-AFE2-6925DC0E03E4}"/>
              </a:ext>
            </a:extLst>
          </p:cNvPr>
          <p:cNvSpPr/>
          <p:nvPr/>
        </p:nvSpPr>
        <p:spPr>
          <a:xfrm>
            <a:off x="603250" y="215900"/>
            <a:ext cx="11468100" cy="658770"/>
          </a:xfrm>
          <a:prstGeom prst="rect">
            <a:avLst/>
          </a:prstGeom>
        </p:spPr>
        <p:txBody>
          <a:bodyPr wrap="square">
            <a:spAutoFit/>
          </a:bodyPr>
          <a:lstStyle/>
          <a:p>
            <a:pPr algn="ctr">
              <a:lnSpc>
                <a:spcPct val="150000"/>
              </a:lnSpc>
              <a:spcBef>
                <a:spcPts val="1800"/>
              </a:spcBef>
              <a:spcAft>
                <a:spcPts val="600"/>
              </a:spcAft>
              <a:buSzPts val="1200"/>
            </a:pPr>
            <a:r>
              <a:rPr lang="en-US" sz="2800" b="1" dirty="0">
                <a:solidFill>
                  <a:srgbClr val="004176"/>
                </a:solidFill>
                <a:cs typeface="Times New Roman" panose="02020603050405020304" pitchFamily="18" charset="0"/>
              </a:rPr>
              <a:t>Virtual presentations by young scientists</a:t>
            </a:r>
          </a:p>
        </p:txBody>
      </p:sp>
      <p:sp>
        <p:nvSpPr>
          <p:cNvPr id="5" name="TextBox 4">
            <a:extLst>
              <a:ext uri="{FF2B5EF4-FFF2-40B4-BE49-F238E27FC236}">
                <a16:creationId xmlns:a16="http://schemas.microsoft.com/office/drawing/2014/main" id="{99D16106-57E7-BF42-B39B-450166A298B5}"/>
              </a:ext>
            </a:extLst>
          </p:cNvPr>
          <p:cNvSpPr txBox="1"/>
          <p:nvPr/>
        </p:nvSpPr>
        <p:spPr>
          <a:xfrm>
            <a:off x="566142" y="1206787"/>
            <a:ext cx="11216126" cy="1702967"/>
          </a:xfrm>
          <a:prstGeom prst="rect">
            <a:avLst/>
          </a:prstGeom>
          <a:noFill/>
        </p:spPr>
        <p:txBody>
          <a:bodyPr wrap="square">
            <a:spAutoFit/>
          </a:bodyPr>
          <a:lstStyle/>
          <a:p>
            <a:pPr algn="just">
              <a:lnSpc>
                <a:spcPct val="150000"/>
              </a:lnSpc>
            </a:pPr>
            <a:r>
              <a:rPr lang="en-US" dirty="0">
                <a:solidFill>
                  <a:srgbClr val="224568"/>
                </a:solidFill>
                <a:effectLst/>
                <a:ea typeface="Times New Roman" panose="02020603050405020304" pitchFamily="18" charset="0"/>
              </a:rPr>
              <a:t>The PAC reviewed</a:t>
            </a:r>
            <a:r>
              <a:rPr lang="en-US" b="1" dirty="0">
                <a:solidFill>
                  <a:srgbClr val="224568"/>
                </a:solidFill>
                <a:effectLst/>
                <a:ea typeface="Times New Roman" panose="02020603050405020304" pitchFamily="18" charset="0"/>
              </a:rPr>
              <a:t> 19 </a:t>
            </a:r>
            <a:r>
              <a:rPr lang="en-US" dirty="0">
                <a:solidFill>
                  <a:srgbClr val="224568"/>
                </a:solidFill>
                <a:effectLst/>
                <a:ea typeface="Times New Roman" panose="02020603050405020304" pitchFamily="18" charset="0"/>
              </a:rPr>
              <a:t>virtual presentations made by young scientists in the field of condensed matter physics and related fields. The virtual poster presentation </a:t>
            </a:r>
            <a:r>
              <a:rPr lang="en-US" b="1" dirty="0">
                <a:solidFill>
                  <a:srgbClr val="224568"/>
                </a:solidFill>
                <a:effectLst/>
                <a:ea typeface="Times New Roman" panose="02020603050405020304" pitchFamily="18" charset="0"/>
              </a:rPr>
              <a:t>“</a:t>
            </a:r>
            <a:r>
              <a:rPr lang="en-US" b="1" dirty="0">
                <a:solidFill>
                  <a:srgbClr val="224568"/>
                </a:solidFill>
              </a:rPr>
              <a:t>Pressure effect on crystal, magnetic structure and vibrational properties of van der Waals materials” </a:t>
            </a:r>
            <a:r>
              <a:rPr lang="en-US" dirty="0">
                <a:solidFill>
                  <a:srgbClr val="224568"/>
                </a:solidFill>
                <a:effectLst/>
                <a:ea typeface="Times New Roman" panose="02020603050405020304" pitchFamily="18" charset="0"/>
              </a:rPr>
              <a:t>made by </a:t>
            </a:r>
            <a:r>
              <a:rPr lang="en-US" b="1" dirty="0">
                <a:solidFill>
                  <a:srgbClr val="224568"/>
                </a:solidFill>
                <a:effectLst/>
                <a:ea typeface="Times New Roman" panose="02020603050405020304" pitchFamily="18" charset="0"/>
              </a:rPr>
              <a:t>Olga Lis </a:t>
            </a:r>
            <a:r>
              <a:rPr lang="en-US" dirty="0">
                <a:solidFill>
                  <a:srgbClr val="224568"/>
                </a:solidFill>
                <a:effectLst/>
                <a:ea typeface="Times New Roman" panose="02020603050405020304" pitchFamily="18" charset="0"/>
              </a:rPr>
              <a:t>was selected as the best presentation of the session.</a:t>
            </a:r>
          </a:p>
        </p:txBody>
      </p:sp>
      <p:sp>
        <p:nvSpPr>
          <p:cNvPr id="7" name="TextBox 6">
            <a:extLst>
              <a:ext uri="{FF2B5EF4-FFF2-40B4-BE49-F238E27FC236}">
                <a16:creationId xmlns:a16="http://schemas.microsoft.com/office/drawing/2014/main" id="{88876140-5CA8-A045-818A-C14B22547C11}"/>
              </a:ext>
            </a:extLst>
          </p:cNvPr>
          <p:cNvSpPr txBox="1"/>
          <p:nvPr/>
        </p:nvSpPr>
        <p:spPr>
          <a:xfrm>
            <a:off x="566141" y="3260921"/>
            <a:ext cx="11216127" cy="2534027"/>
          </a:xfrm>
          <a:prstGeom prst="rect">
            <a:avLst/>
          </a:prstGeom>
          <a:noFill/>
        </p:spPr>
        <p:txBody>
          <a:bodyPr wrap="square">
            <a:spAutoFit/>
          </a:bodyPr>
          <a:lstStyle/>
          <a:p>
            <a:pPr algn="just">
              <a:lnSpc>
                <a:spcPct val="150000"/>
              </a:lnSpc>
            </a:pPr>
            <a:r>
              <a:rPr lang="en-US" dirty="0">
                <a:solidFill>
                  <a:srgbClr val="224568"/>
                </a:solidFill>
              </a:rPr>
              <a:t>The PAC also noted two more virtual poster presentations of a high level: </a:t>
            </a:r>
            <a:r>
              <a:rPr lang="en-US" b="1" dirty="0">
                <a:solidFill>
                  <a:srgbClr val="224568"/>
                </a:solidFill>
              </a:rPr>
              <a:t>“Convolutional neural networks for reconstruction of three-dimensional neutron tomography models from incomplete data” </a:t>
            </a:r>
            <a:r>
              <a:rPr lang="en-US" dirty="0">
                <a:solidFill>
                  <a:srgbClr val="224568"/>
                </a:solidFill>
              </a:rPr>
              <a:t>by </a:t>
            </a:r>
            <a:r>
              <a:rPr lang="en-US" b="1" dirty="0" err="1">
                <a:solidFill>
                  <a:srgbClr val="224568"/>
                </a:solidFill>
              </a:rPr>
              <a:t>Bulat</a:t>
            </a:r>
            <a:r>
              <a:rPr lang="en-US" b="1" dirty="0">
                <a:solidFill>
                  <a:srgbClr val="224568"/>
                </a:solidFill>
              </a:rPr>
              <a:t> </a:t>
            </a:r>
            <a:r>
              <a:rPr lang="en-US" b="1" dirty="0" err="1">
                <a:solidFill>
                  <a:srgbClr val="224568"/>
                </a:solidFill>
              </a:rPr>
              <a:t>Bakirov</a:t>
            </a:r>
            <a:r>
              <a:rPr lang="en-US" b="1" dirty="0">
                <a:solidFill>
                  <a:srgbClr val="224568"/>
                </a:solidFill>
              </a:rPr>
              <a:t> </a:t>
            </a:r>
            <a:r>
              <a:rPr lang="en-US" dirty="0">
                <a:solidFill>
                  <a:srgbClr val="224568"/>
                </a:solidFill>
              </a:rPr>
              <a:t>and </a:t>
            </a:r>
            <a:r>
              <a:rPr lang="en-US" b="1" dirty="0">
                <a:solidFill>
                  <a:srgbClr val="224568"/>
                </a:solidFill>
              </a:rPr>
              <a:t>“The effect of calcium ions on the structure and morphology of lipid membranes in the presence of amyloid-beta peptide” </a:t>
            </a:r>
            <a:r>
              <a:rPr lang="en-US" dirty="0">
                <a:solidFill>
                  <a:srgbClr val="224568"/>
                </a:solidFill>
              </a:rPr>
              <a:t>by </a:t>
            </a:r>
            <a:r>
              <a:rPr lang="en-US" b="1" dirty="0">
                <a:solidFill>
                  <a:srgbClr val="224568"/>
                </a:solidFill>
              </a:rPr>
              <a:t>Sergei </a:t>
            </a:r>
            <a:r>
              <a:rPr lang="en-US" b="1" dirty="0" err="1">
                <a:solidFill>
                  <a:srgbClr val="224568"/>
                </a:solidFill>
              </a:rPr>
              <a:t>Kurakin</a:t>
            </a:r>
            <a:r>
              <a:rPr lang="en-US" b="1" dirty="0">
                <a:solidFill>
                  <a:srgbClr val="224568"/>
                </a:solidFill>
              </a:rPr>
              <a:t>.</a:t>
            </a:r>
          </a:p>
          <a:p>
            <a:pPr algn="just">
              <a:lnSpc>
                <a:spcPct val="150000"/>
              </a:lnSpc>
            </a:pPr>
            <a:endParaRPr lang="en-US" dirty="0">
              <a:solidFill>
                <a:srgbClr val="224568"/>
              </a:solidFill>
            </a:endParaRPr>
          </a:p>
          <a:p>
            <a:pPr algn="ctr">
              <a:lnSpc>
                <a:spcPct val="150000"/>
              </a:lnSpc>
            </a:pPr>
            <a:r>
              <a:rPr lang="en-US" dirty="0">
                <a:solidFill>
                  <a:srgbClr val="224568"/>
                </a:solidFill>
              </a:rPr>
              <a:t>The winners of the virtual poster competition will be awarded at this meeting of the PAC.</a:t>
            </a:r>
          </a:p>
        </p:txBody>
      </p:sp>
    </p:spTree>
    <p:extLst>
      <p:ext uri="{BB962C8B-B14F-4D97-AF65-F5344CB8AC3E}">
        <p14:creationId xmlns:p14="http://schemas.microsoft.com/office/powerpoint/2010/main" val="23100329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6D2C401-469B-BA43-82BF-043EA6F6F4C6}"/>
              </a:ext>
            </a:extLst>
          </p:cNvPr>
          <p:cNvSpPr/>
          <p:nvPr/>
        </p:nvSpPr>
        <p:spPr>
          <a:xfrm>
            <a:off x="3029628" y="2555636"/>
            <a:ext cx="5735866" cy="739754"/>
          </a:xfrm>
          <a:prstGeom prst="rect">
            <a:avLst/>
          </a:prstGeom>
        </p:spPr>
        <p:txBody>
          <a:bodyPr wrap="none">
            <a:spAutoFit/>
          </a:bodyPr>
          <a:lstStyle/>
          <a:p>
            <a:pPr algn="just">
              <a:lnSpc>
                <a:spcPct val="150000"/>
              </a:lnSpc>
              <a:spcBef>
                <a:spcPts val="1800"/>
              </a:spcBef>
              <a:spcAft>
                <a:spcPts val="600"/>
              </a:spcAft>
              <a:buSzPts val="1200"/>
            </a:pPr>
            <a:r>
              <a:rPr lang="en-US" altLang="hu-HU" sz="3200" b="1" dirty="0">
                <a:solidFill>
                  <a:srgbClr val="004176"/>
                </a:solidFill>
                <a:cs typeface="Times New Roman" panose="02020603050405020304" pitchFamily="18" charset="0"/>
              </a:rPr>
              <a:t>Thank you for your attention</a:t>
            </a:r>
          </a:p>
        </p:txBody>
      </p:sp>
    </p:spTree>
    <p:extLst>
      <p:ext uri="{BB962C8B-B14F-4D97-AF65-F5344CB8AC3E}">
        <p14:creationId xmlns:p14="http://schemas.microsoft.com/office/powerpoint/2010/main" val="136582179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DDA0E3-6922-564E-B8A5-D48AAF4A7EDF}"/>
              </a:ext>
            </a:extLst>
          </p:cNvPr>
          <p:cNvSpPr txBox="1"/>
          <p:nvPr/>
        </p:nvSpPr>
        <p:spPr>
          <a:xfrm>
            <a:off x="0" y="323794"/>
            <a:ext cx="12192000" cy="461665"/>
          </a:xfrm>
          <a:prstGeom prst="rect">
            <a:avLst/>
          </a:prstGeom>
          <a:noFill/>
        </p:spPr>
        <p:txBody>
          <a:bodyPr wrap="square">
            <a:spAutoFit/>
          </a:bodyPr>
          <a:lstStyle/>
          <a:p>
            <a:pPr algn="ctr"/>
            <a:r>
              <a:rPr lang="en-US" sz="2400" b="1" dirty="0">
                <a:solidFill>
                  <a:srgbClr val="004176"/>
                </a:solidFill>
              </a:rPr>
              <a:t>Current status of work on the new neutron source  </a:t>
            </a:r>
          </a:p>
        </p:txBody>
      </p:sp>
      <p:sp>
        <p:nvSpPr>
          <p:cNvPr id="14" name="TextBox 13">
            <a:extLst>
              <a:ext uri="{FF2B5EF4-FFF2-40B4-BE49-F238E27FC236}">
                <a16:creationId xmlns:a16="http://schemas.microsoft.com/office/drawing/2014/main" id="{DFB53EE5-4441-034B-96C4-D14E5CEEAEDE}"/>
              </a:ext>
            </a:extLst>
          </p:cNvPr>
          <p:cNvSpPr txBox="1"/>
          <p:nvPr/>
        </p:nvSpPr>
        <p:spPr>
          <a:xfrm>
            <a:off x="411992" y="885326"/>
            <a:ext cx="8568458" cy="761812"/>
          </a:xfrm>
          <a:prstGeom prst="rect">
            <a:avLst/>
          </a:prstGeom>
          <a:noFill/>
        </p:spPr>
        <p:txBody>
          <a:bodyPr wrap="square">
            <a:spAutoFit/>
          </a:bodyPr>
          <a:lstStyle/>
          <a:p>
            <a:pPr algn="just">
              <a:lnSpc>
                <a:spcPct val="120000"/>
              </a:lnSpc>
            </a:pPr>
            <a:r>
              <a:rPr lang="en-US" sz="1900" dirty="0">
                <a:solidFill>
                  <a:srgbClr val="224568"/>
                </a:solidFill>
              </a:rPr>
              <a:t>The PAC took note of the information on the development of the new neutron source, presented by </a:t>
            </a:r>
            <a:r>
              <a:rPr lang="en-US" sz="1900" b="1" dirty="0" err="1">
                <a:solidFill>
                  <a:srgbClr val="224568"/>
                </a:solidFill>
              </a:rPr>
              <a:t>Egor</a:t>
            </a:r>
            <a:r>
              <a:rPr lang="en-US" sz="1900" b="1" dirty="0">
                <a:solidFill>
                  <a:srgbClr val="224568"/>
                </a:solidFill>
              </a:rPr>
              <a:t> </a:t>
            </a:r>
            <a:r>
              <a:rPr lang="en-US" sz="1900" b="1" dirty="0" err="1">
                <a:solidFill>
                  <a:srgbClr val="224568"/>
                </a:solidFill>
              </a:rPr>
              <a:t>Lychagin</a:t>
            </a:r>
            <a:r>
              <a:rPr lang="en-US" sz="1900" dirty="0">
                <a:solidFill>
                  <a:srgbClr val="224568"/>
                </a:solidFill>
              </a:rPr>
              <a:t>.</a:t>
            </a:r>
          </a:p>
        </p:txBody>
      </p:sp>
      <p:pic>
        <p:nvPicPr>
          <p:cNvPr id="6" name="Рисунок 5">
            <a:extLst>
              <a:ext uri="{FF2B5EF4-FFF2-40B4-BE49-F238E27FC236}">
                <a16:creationId xmlns:a16="http://schemas.microsoft.com/office/drawing/2014/main" id="{551F9A9D-C37E-5F42-B402-A5995E70C082}"/>
              </a:ext>
            </a:extLst>
          </p:cNvPr>
          <p:cNvPicPr>
            <a:picLocks noChangeAspect="1"/>
          </p:cNvPicPr>
          <p:nvPr/>
        </p:nvPicPr>
        <p:blipFill>
          <a:blip r:embed="rId3"/>
          <a:stretch>
            <a:fillRect/>
          </a:stretch>
        </p:blipFill>
        <p:spPr>
          <a:xfrm>
            <a:off x="9460595" y="1638437"/>
            <a:ext cx="2559443" cy="4587513"/>
          </a:xfrm>
          <a:prstGeom prst="rect">
            <a:avLst/>
          </a:prstGeom>
        </p:spPr>
      </p:pic>
      <p:sp>
        <p:nvSpPr>
          <p:cNvPr id="4" name="Прямоугольник 3">
            <a:extLst>
              <a:ext uri="{FF2B5EF4-FFF2-40B4-BE49-F238E27FC236}">
                <a16:creationId xmlns:a16="http://schemas.microsoft.com/office/drawing/2014/main" id="{78977C66-6335-418C-9251-4135BA4618C8}"/>
              </a:ext>
            </a:extLst>
          </p:cNvPr>
          <p:cNvSpPr/>
          <p:nvPr/>
        </p:nvSpPr>
        <p:spPr>
          <a:xfrm>
            <a:off x="297692" y="1881485"/>
            <a:ext cx="3912358" cy="1200329"/>
          </a:xfrm>
          <a:prstGeom prst="rect">
            <a:avLst/>
          </a:prstGeom>
        </p:spPr>
        <p:txBody>
          <a:bodyPr wrap="square">
            <a:spAutoFit/>
          </a:bodyPr>
          <a:lstStyle/>
          <a:p>
            <a:r>
              <a:rPr lang="en-US" dirty="0"/>
              <a:t>Thermal-hydraulic calculations of the reactivity modulator, core, housing and safety housing were performed by NIKIET in 2023-2024. </a:t>
            </a:r>
            <a:endParaRPr lang="ru-RU" dirty="0"/>
          </a:p>
        </p:txBody>
      </p:sp>
      <p:grpSp>
        <p:nvGrpSpPr>
          <p:cNvPr id="9" name="Группа 8">
            <a:extLst>
              <a:ext uri="{FF2B5EF4-FFF2-40B4-BE49-F238E27FC236}">
                <a16:creationId xmlns:a16="http://schemas.microsoft.com/office/drawing/2014/main" id="{42C9D4A3-C82C-44EB-BDB9-06896E56FEC3}"/>
              </a:ext>
            </a:extLst>
          </p:cNvPr>
          <p:cNvGrpSpPr/>
          <p:nvPr/>
        </p:nvGrpSpPr>
        <p:grpSpPr>
          <a:xfrm>
            <a:off x="6867660" y="1992432"/>
            <a:ext cx="2397139" cy="1538100"/>
            <a:chOff x="7984001" y="1876693"/>
            <a:chExt cx="2849076" cy="1828081"/>
          </a:xfrm>
        </p:grpSpPr>
        <p:pic>
          <p:nvPicPr>
            <p:cNvPr id="10" name="Рисунок 9">
              <a:extLst>
                <a:ext uri="{FF2B5EF4-FFF2-40B4-BE49-F238E27FC236}">
                  <a16:creationId xmlns:a16="http://schemas.microsoft.com/office/drawing/2014/main" id="{6E44B560-C8AB-4BB9-B9CD-434DB9C39B8A}"/>
                </a:ext>
              </a:extLst>
            </p:cNvPr>
            <p:cNvPicPr>
              <a:picLocks noChangeAspect="1"/>
            </p:cNvPicPr>
            <p:nvPr/>
          </p:nvPicPr>
          <p:blipFill>
            <a:blip r:embed="rId4"/>
            <a:stretch>
              <a:fillRect/>
            </a:stretch>
          </p:blipFill>
          <p:spPr>
            <a:xfrm>
              <a:off x="7984001" y="1919857"/>
              <a:ext cx="2783762" cy="1784917"/>
            </a:xfrm>
            <a:prstGeom prst="rect">
              <a:avLst/>
            </a:prstGeom>
          </p:spPr>
        </p:pic>
        <p:sp>
          <p:nvSpPr>
            <p:cNvPr id="11" name="TextBox 10">
              <a:extLst>
                <a:ext uri="{FF2B5EF4-FFF2-40B4-BE49-F238E27FC236}">
                  <a16:creationId xmlns:a16="http://schemas.microsoft.com/office/drawing/2014/main" id="{52FF481A-D52A-47F7-86CD-54777C5125AE}"/>
                </a:ext>
              </a:extLst>
            </p:cNvPr>
            <p:cNvSpPr txBox="1"/>
            <p:nvPr/>
          </p:nvSpPr>
          <p:spPr>
            <a:xfrm>
              <a:off x="9651984" y="1876693"/>
              <a:ext cx="1181093" cy="307777"/>
            </a:xfrm>
            <a:prstGeom prst="rect">
              <a:avLst/>
            </a:prstGeom>
            <a:noFill/>
          </p:spPr>
          <p:txBody>
            <a:bodyPr wrap="none" rtlCol="0">
              <a:spAutoFit/>
            </a:bodyPr>
            <a:lstStyle/>
            <a:p>
              <a:r>
                <a:rPr lang="en-US" sz="1400" dirty="0"/>
                <a:t>Deformations</a:t>
              </a:r>
              <a:endParaRPr lang="ru-RU" sz="1400" dirty="0"/>
            </a:p>
          </p:txBody>
        </p:sp>
      </p:grpSp>
      <p:sp>
        <p:nvSpPr>
          <p:cNvPr id="12" name="TextBox 11">
            <a:extLst>
              <a:ext uri="{FF2B5EF4-FFF2-40B4-BE49-F238E27FC236}">
                <a16:creationId xmlns:a16="http://schemas.microsoft.com/office/drawing/2014/main" id="{AAD9B7F9-4E88-485C-B778-8D2DF45B1C66}"/>
              </a:ext>
            </a:extLst>
          </p:cNvPr>
          <p:cNvSpPr txBox="1"/>
          <p:nvPr/>
        </p:nvSpPr>
        <p:spPr>
          <a:xfrm>
            <a:off x="243183" y="3249305"/>
            <a:ext cx="4081167" cy="707886"/>
          </a:xfrm>
          <a:prstGeom prst="rect">
            <a:avLst/>
          </a:prstGeom>
          <a:noFill/>
        </p:spPr>
        <p:txBody>
          <a:bodyPr wrap="square">
            <a:spAutoFit/>
          </a:bodyPr>
          <a:lstStyle/>
          <a:p>
            <a:r>
              <a:rPr lang="en-US" sz="2000" b="1" dirty="0"/>
              <a:t>Another concept of the reactor from FLNP (2020-2024): </a:t>
            </a:r>
          </a:p>
        </p:txBody>
      </p:sp>
      <p:pic>
        <p:nvPicPr>
          <p:cNvPr id="5" name="Рисунок 4">
            <a:extLst>
              <a:ext uri="{FF2B5EF4-FFF2-40B4-BE49-F238E27FC236}">
                <a16:creationId xmlns:a16="http://schemas.microsoft.com/office/drawing/2014/main" id="{5A96E0F9-73AC-4C31-BD58-E3916CBE9490}"/>
              </a:ext>
            </a:extLst>
          </p:cNvPr>
          <p:cNvPicPr>
            <a:picLocks noChangeAspect="1"/>
          </p:cNvPicPr>
          <p:nvPr/>
        </p:nvPicPr>
        <p:blipFill>
          <a:blip r:embed="rId5"/>
          <a:stretch>
            <a:fillRect/>
          </a:stretch>
        </p:blipFill>
        <p:spPr>
          <a:xfrm>
            <a:off x="3920057" y="3856815"/>
            <a:ext cx="2861639" cy="2804229"/>
          </a:xfrm>
          <a:prstGeom prst="rect">
            <a:avLst/>
          </a:prstGeom>
        </p:spPr>
      </p:pic>
      <p:pic>
        <p:nvPicPr>
          <p:cNvPr id="13" name="Рисунок 22">
            <a:extLst>
              <a:ext uri="{FF2B5EF4-FFF2-40B4-BE49-F238E27FC236}">
                <a16:creationId xmlns:a16="http://schemas.microsoft.com/office/drawing/2014/main" id="{0EA5B0AC-9B32-4B2F-86BE-5D2AE31E8AFC}"/>
              </a:ext>
            </a:extLst>
          </p:cNvPr>
          <p:cNvPicPr/>
          <p:nvPr/>
        </p:nvPicPr>
        <p:blipFill>
          <a:blip r:embed="rId6"/>
          <a:stretch>
            <a:fillRect/>
          </a:stretch>
        </p:blipFill>
        <p:spPr>
          <a:xfrm>
            <a:off x="7000402" y="4335637"/>
            <a:ext cx="2117325" cy="1890313"/>
          </a:xfrm>
          <a:prstGeom prst="rect">
            <a:avLst/>
          </a:prstGeom>
        </p:spPr>
      </p:pic>
      <p:sp>
        <p:nvSpPr>
          <p:cNvPr id="15" name="Прямоугольник 14">
            <a:extLst>
              <a:ext uri="{FF2B5EF4-FFF2-40B4-BE49-F238E27FC236}">
                <a16:creationId xmlns:a16="http://schemas.microsoft.com/office/drawing/2014/main" id="{CCB6173D-2EDD-4E95-A8C6-42041BB2D00B}"/>
              </a:ext>
            </a:extLst>
          </p:cNvPr>
          <p:cNvSpPr/>
          <p:nvPr/>
        </p:nvSpPr>
        <p:spPr>
          <a:xfrm>
            <a:off x="267212" y="4172472"/>
            <a:ext cx="3714270" cy="2044342"/>
          </a:xfrm>
          <a:prstGeom prst="rect">
            <a:avLst/>
          </a:prstGeom>
        </p:spPr>
        <p:txBody>
          <a:bodyPr wrap="square">
            <a:spAutoFit/>
          </a:bodyPr>
          <a:lstStyle/>
          <a:p>
            <a:pPr marL="342900" indent="-342900">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fuel as in IBR-2; </a:t>
            </a:r>
          </a:p>
          <a:p>
            <a:pPr marL="342900" indent="-342900">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existing PO-3 modulator of reactivity for IBR-2;</a:t>
            </a:r>
          </a:p>
          <a:p>
            <a:pPr marL="342900" indent="-342900">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vessel is practically the same as the MBIR vessel; </a:t>
            </a:r>
          </a:p>
          <a:p>
            <a:pPr marL="342900" indent="-342900">
              <a:lnSpc>
                <a:spcPct val="107000"/>
              </a:lnSpc>
              <a:buFontTx/>
              <a:buChar char="-"/>
            </a:pPr>
            <a:r>
              <a:rPr lang="en-US" sz="2000" dirty="0">
                <a:solidFill>
                  <a:prstClr val="black"/>
                </a:solidFill>
                <a:ea typeface="MS Mincho" panose="02020609040205080304" pitchFamily="49" charset="-128"/>
                <a:cs typeface="Times New Roman" panose="02020603050405020304" pitchFamily="18" charset="0"/>
              </a:rPr>
              <a:t>new core design.</a:t>
            </a:r>
          </a:p>
        </p:txBody>
      </p:sp>
      <p:pic>
        <p:nvPicPr>
          <p:cNvPr id="16" name="Рисунок 15">
            <a:extLst>
              <a:ext uri="{FF2B5EF4-FFF2-40B4-BE49-F238E27FC236}">
                <a16:creationId xmlns:a16="http://schemas.microsoft.com/office/drawing/2014/main" id="{86523ED9-FD09-4EDD-A121-6B84BB6AE4F2}"/>
              </a:ext>
            </a:extLst>
          </p:cNvPr>
          <p:cNvPicPr>
            <a:picLocks noChangeAspect="1"/>
          </p:cNvPicPr>
          <p:nvPr/>
        </p:nvPicPr>
        <p:blipFill>
          <a:blip r:embed="rId7"/>
          <a:stretch>
            <a:fillRect/>
          </a:stretch>
        </p:blipFill>
        <p:spPr>
          <a:xfrm>
            <a:off x="4491594" y="2011482"/>
            <a:ext cx="2148953" cy="1287384"/>
          </a:xfrm>
          <a:prstGeom prst="rect">
            <a:avLst/>
          </a:prstGeom>
        </p:spPr>
      </p:pic>
    </p:spTree>
    <p:extLst>
      <p:ext uri="{BB962C8B-B14F-4D97-AF65-F5344CB8AC3E}">
        <p14:creationId xmlns:p14="http://schemas.microsoft.com/office/powerpoint/2010/main" val="201750019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ADDA0E3-6922-564E-B8A5-D48AAF4A7EDF}"/>
              </a:ext>
            </a:extLst>
          </p:cNvPr>
          <p:cNvSpPr txBox="1"/>
          <p:nvPr/>
        </p:nvSpPr>
        <p:spPr>
          <a:xfrm>
            <a:off x="0" y="323794"/>
            <a:ext cx="12192000" cy="461665"/>
          </a:xfrm>
          <a:prstGeom prst="rect">
            <a:avLst/>
          </a:prstGeom>
          <a:noFill/>
        </p:spPr>
        <p:txBody>
          <a:bodyPr wrap="square">
            <a:spAutoFit/>
          </a:bodyPr>
          <a:lstStyle/>
          <a:p>
            <a:pPr algn="ctr"/>
            <a:r>
              <a:rPr lang="en-US" sz="2400" b="1" dirty="0">
                <a:solidFill>
                  <a:srgbClr val="004176"/>
                </a:solidFill>
              </a:rPr>
              <a:t>Current status of work on the new neutron source  </a:t>
            </a:r>
          </a:p>
        </p:txBody>
      </p:sp>
      <p:sp>
        <p:nvSpPr>
          <p:cNvPr id="2" name="Прямоугольник 1">
            <a:extLst>
              <a:ext uri="{FF2B5EF4-FFF2-40B4-BE49-F238E27FC236}">
                <a16:creationId xmlns:a16="http://schemas.microsoft.com/office/drawing/2014/main" id="{B4322B48-F83F-4112-819B-A2EA6CFBD981}"/>
              </a:ext>
            </a:extLst>
          </p:cNvPr>
          <p:cNvSpPr/>
          <p:nvPr/>
        </p:nvSpPr>
        <p:spPr>
          <a:xfrm>
            <a:off x="411992" y="892636"/>
            <a:ext cx="8484358" cy="5838906"/>
          </a:xfrm>
          <a:prstGeom prst="rect">
            <a:avLst/>
          </a:prstGeom>
        </p:spPr>
        <p:txBody>
          <a:bodyPr wrap="square">
            <a:spAutoFit/>
          </a:bodyPr>
          <a:lstStyle/>
          <a:p>
            <a:pPr algn="just">
              <a:lnSpc>
                <a:spcPct val="150000"/>
              </a:lnSpc>
              <a:spcAft>
                <a:spcPts val="0"/>
              </a:spcAft>
            </a:pPr>
            <a:r>
              <a:rPr lang="en-GB" sz="1700" b="1" u="sng" dirty="0">
                <a:solidFill>
                  <a:schemeClr val="accent4"/>
                </a:solidFill>
              </a:rPr>
              <a:t>RESOLUTION OF THE JINR SCIENTIFIC COUNCIL:</a:t>
            </a:r>
          </a:p>
          <a:p>
            <a:pPr algn="just">
              <a:lnSpc>
                <a:spcPct val="150000"/>
              </a:lnSpc>
              <a:spcAft>
                <a:spcPts val="0"/>
              </a:spcAft>
            </a:pPr>
            <a:endParaRPr lang="en-GB" sz="1000" dirty="0">
              <a:solidFill>
                <a:schemeClr val="accent4"/>
              </a:solidFill>
              <a:ea typeface="Calibri" panose="020F0502020204030204" pitchFamily="34" charset="0"/>
            </a:endParaRPr>
          </a:p>
          <a:p>
            <a:pPr>
              <a:lnSpc>
                <a:spcPct val="150000"/>
              </a:lnSpc>
              <a:spcAft>
                <a:spcPts val="0"/>
              </a:spcAft>
            </a:pPr>
            <a:r>
              <a:rPr lang="en-GB" sz="1700" dirty="0">
                <a:solidFill>
                  <a:schemeClr val="accent4"/>
                </a:solidFill>
                <a:ea typeface="Calibri" panose="020F0502020204030204" pitchFamily="34" charset="0"/>
              </a:rPr>
              <a:t>The Scientific Council </a:t>
            </a:r>
            <a:r>
              <a:rPr lang="en-US" sz="1700" dirty="0">
                <a:solidFill>
                  <a:schemeClr val="accent4"/>
                </a:solidFill>
                <a:ea typeface="Calibri" panose="020F0502020204030204" pitchFamily="34" charset="0"/>
              </a:rPr>
              <a:t>welcomed</a:t>
            </a:r>
            <a:r>
              <a:rPr lang="en-GB" sz="1700" dirty="0">
                <a:solidFill>
                  <a:schemeClr val="accent4"/>
                </a:solidFill>
                <a:ea typeface="Times New Roman" panose="02020603050405020304" pitchFamily="18" charset="0"/>
              </a:rPr>
              <a:t> the efforts of the FLNP team working on </a:t>
            </a:r>
            <a:r>
              <a:rPr lang="en-US" sz="1700" dirty="0">
                <a:solidFill>
                  <a:schemeClr val="accent4"/>
                </a:solidFill>
                <a:ea typeface="Times New Roman" panose="02020603050405020304" pitchFamily="18" charset="0"/>
              </a:rPr>
              <a:t>the </a:t>
            </a:r>
            <a:r>
              <a:rPr lang="en-GB" sz="1700" dirty="0">
                <a:solidFill>
                  <a:schemeClr val="accent4"/>
                </a:solidFill>
                <a:ea typeface="Times New Roman" panose="02020603050405020304" pitchFamily="18" charset="0"/>
              </a:rPr>
              <a:t>development of the new neutron source.</a:t>
            </a:r>
          </a:p>
          <a:p>
            <a:pPr>
              <a:lnSpc>
                <a:spcPct val="150000"/>
              </a:lnSpc>
              <a:spcAft>
                <a:spcPts val="0"/>
              </a:spcAft>
            </a:pPr>
            <a:endParaRPr lang="en-GB" sz="1000" dirty="0">
              <a:solidFill>
                <a:schemeClr val="accent4"/>
              </a:solidFill>
              <a:ea typeface="Times New Roman" panose="02020603050405020304" pitchFamily="18" charset="0"/>
            </a:endParaRPr>
          </a:p>
          <a:p>
            <a:pPr>
              <a:lnSpc>
                <a:spcPct val="150000"/>
              </a:lnSpc>
              <a:spcAft>
                <a:spcPts val="0"/>
              </a:spcAft>
            </a:pPr>
            <a:r>
              <a:rPr lang="en-GB" sz="1700" dirty="0">
                <a:solidFill>
                  <a:schemeClr val="accent4"/>
                </a:solidFill>
                <a:ea typeface="Calibri" panose="020F0502020204030204" pitchFamily="34" charset="0"/>
              </a:rPr>
              <a:t>The Scientific Council supported the </a:t>
            </a:r>
            <a:r>
              <a:rPr lang="en-US" sz="1700" dirty="0">
                <a:solidFill>
                  <a:schemeClr val="accent4"/>
                </a:solidFill>
                <a:ea typeface="Times New Roman" panose="02020603050405020304" pitchFamily="18" charset="0"/>
              </a:rPr>
              <a:t>main directions of this </a:t>
            </a:r>
            <a:r>
              <a:rPr lang="en-GB" sz="1700" dirty="0">
                <a:solidFill>
                  <a:schemeClr val="accent4"/>
                </a:solidFill>
                <a:ea typeface="Times New Roman" panose="02020603050405020304" pitchFamily="18" charset="0"/>
              </a:rPr>
              <a:t>activity, including work to outline the suite of necessary instruments of the facility, develop models of reactor dynamics</a:t>
            </a:r>
            <a:r>
              <a:rPr lang="en-US" sz="1700" dirty="0">
                <a:solidFill>
                  <a:schemeClr val="accent4"/>
                </a:solidFill>
                <a:ea typeface="Times New Roman" panose="02020603050405020304" pitchFamily="18" charset="0"/>
              </a:rPr>
              <a:t>, and </a:t>
            </a:r>
            <a:r>
              <a:rPr lang="en-GB" sz="1700" dirty="0">
                <a:solidFill>
                  <a:schemeClr val="accent4"/>
                </a:solidFill>
                <a:ea typeface="Times New Roman" panose="02020603050405020304" pitchFamily="18" charset="0"/>
              </a:rPr>
              <a:t>study the heating of the modulator elements and the reactor vessel.</a:t>
            </a:r>
          </a:p>
          <a:p>
            <a:pPr>
              <a:lnSpc>
                <a:spcPct val="150000"/>
              </a:lnSpc>
              <a:spcAft>
                <a:spcPts val="0"/>
              </a:spcAft>
            </a:pPr>
            <a:endParaRPr lang="en-GB" sz="1000" dirty="0">
              <a:solidFill>
                <a:schemeClr val="accent4"/>
              </a:solidFill>
              <a:ea typeface="Calibri" panose="020F0502020204030204" pitchFamily="34" charset="0"/>
            </a:endParaRPr>
          </a:p>
          <a:p>
            <a:pPr>
              <a:lnSpc>
                <a:spcPct val="150000"/>
              </a:lnSpc>
              <a:spcAft>
                <a:spcPts val="0"/>
              </a:spcAft>
            </a:pPr>
            <a:r>
              <a:rPr lang="en-GB" sz="1700" dirty="0">
                <a:solidFill>
                  <a:schemeClr val="accent4"/>
                </a:solidFill>
                <a:ea typeface="Calibri" panose="020F0502020204030204" pitchFamily="34" charset="0"/>
              </a:rPr>
              <a:t>The Scientific Council concurred with the PAC that i</a:t>
            </a:r>
            <a:r>
              <a:rPr lang="en-GB" sz="1700" dirty="0">
                <a:solidFill>
                  <a:schemeClr val="accent4"/>
                </a:solidFill>
                <a:ea typeface="Times New Roman" panose="02020603050405020304" pitchFamily="18" charset="0"/>
              </a:rPr>
              <a:t>n further work on the project of the new reactor facility, the most pressing tasks are to study the mechanisms of power feedback formation and develop mathematical models describing the processes leading to fluctuations in pulse energy, on the basis of the IBR-2 operation experience.</a:t>
            </a:r>
          </a:p>
          <a:p>
            <a:pPr>
              <a:lnSpc>
                <a:spcPct val="150000"/>
              </a:lnSpc>
              <a:spcAft>
                <a:spcPts val="0"/>
              </a:spcAft>
            </a:pPr>
            <a:endParaRPr lang="en-GB" sz="1000" dirty="0">
              <a:solidFill>
                <a:schemeClr val="accent4"/>
              </a:solidFill>
              <a:ea typeface="Times New Roman" panose="02020603050405020304" pitchFamily="18" charset="0"/>
            </a:endParaRPr>
          </a:p>
          <a:p>
            <a:pPr>
              <a:lnSpc>
                <a:spcPct val="150000"/>
              </a:lnSpc>
              <a:spcAft>
                <a:spcPts val="0"/>
              </a:spcAft>
            </a:pPr>
            <a:r>
              <a:rPr lang="en-GB" sz="1700" dirty="0">
                <a:solidFill>
                  <a:schemeClr val="accent4"/>
                </a:solidFill>
                <a:ea typeface="Calibri" panose="020F0502020204030204" pitchFamily="34" charset="0"/>
              </a:rPr>
              <a:t>The Scientific Council shared the PAC’s opinion on </a:t>
            </a:r>
            <a:r>
              <a:rPr lang="en-US" sz="1700" dirty="0">
                <a:solidFill>
                  <a:schemeClr val="accent4"/>
                </a:solidFill>
                <a:ea typeface="Calibri" panose="020F0502020204030204" pitchFamily="34" charset="0"/>
              </a:rPr>
              <a:t>the need to </a:t>
            </a:r>
            <a:r>
              <a:rPr lang="en-GB" sz="1700" dirty="0">
                <a:solidFill>
                  <a:schemeClr val="accent4"/>
                </a:solidFill>
                <a:ea typeface="Times New Roman" panose="02020603050405020304" pitchFamily="18" charset="0"/>
              </a:rPr>
              <a:t>continue work on the project for the development of the new neutron source.</a:t>
            </a:r>
            <a:endParaRPr lang="ru-RU" sz="1700" dirty="0">
              <a:solidFill>
                <a:schemeClr val="accent4"/>
              </a:solidFill>
              <a:effectLst/>
              <a:latin typeface="Times New Roman" panose="02020603050405020304" pitchFamily="18" charset="0"/>
              <a:ea typeface="Times New Roman" panose="02020603050405020304" pitchFamily="18" charset="0"/>
            </a:endParaRPr>
          </a:p>
        </p:txBody>
      </p:sp>
      <p:pic>
        <p:nvPicPr>
          <p:cNvPr id="7" name="Рисунок 6">
            <a:extLst>
              <a:ext uri="{FF2B5EF4-FFF2-40B4-BE49-F238E27FC236}">
                <a16:creationId xmlns:a16="http://schemas.microsoft.com/office/drawing/2014/main" id="{E56CC94B-8DE8-452D-B1A3-32178E692B5C}"/>
              </a:ext>
            </a:extLst>
          </p:cNvPr>
          <p:cNvPicPr>
            <a:picLocks noChangeAspect="1"/>
          </p:cNvPicPr>
          <p:nvPr/>
        </p:nvPicPr>
        <p:blipFill>
          <a:blip r:embed="rId3"/>
          <a:stretch>
            <a:fillRect/>
          </a:stretch>
        </p:blipFill>
        <p:spPr>
          <a:xfrm>
            <a:off x="9061879" y="1246909"/>
            <a:ext cx="2862909" cy="5131442"/>
          </a:xfrm>
          <a:prstGeom prst="rect">
            <a:avLst/>
          </a:prstGeom>
        </p:spPr>
      </p:pic>
    </p:spTree>
    <p:extLst>
      <p:ext uri="{BB962C8B-B14F-4D97-AF65-F5344CB8AC3E}">
        <p14:creationId xmlns:p14="http://schemas.microsoft.com/office/powerpoint/2010/main" val="418553306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35DE6E-40A2-AA4E-B582-3F94F2261778}"/>
              </a:ext>
            </a:extLst>
          </p:cNvPr>
          <p:cNvSpPr txBox="1"/>
          <p:nvPr/>
        </p:nvSpPr>
        <p:spPr>
          <a:xfrm>
            <a:off x="35170" y="124112"/>
            <a:ext cx="12192000" cy="830997"/>
          </a:xfrm>
          <a:prstGeom prst="rect">
            <a:avLst/>
          </a:prstGeom>
          <a:noFill/>
        </p:spPr>
        <p:txBody>
          <a:bodyPr wrap="square">
            <a:spAutoFit/>
          </a:bodyPr>
          <a:lstStyle/>
          <a:p>
            <a:pPr algn="ctr"/>
            <a:r>
              <a:rPr lang="en-US" sz="2400" b="1" dirty="0">
                <a:solidFill>
                  <a:srgbClr val="004176"/>
                </a:solidFill>
              </a:rPr>
              <a:t>Current plans to resume operation of the IBR-2 reactor and preparations</a:t>
            </a:r>
            <a:br>
              <a:rPr lang="en-US" sz="2400" b="1" dirty="0">
                <a:solidFill>
                  <a:srgbClr val="004176"/>
                </a:solidFill>
              </a:rPr>
            </a:br>
            <a:r>
              <a:rPr lang="en-US" sz="2400" b="1" dirty="0">
                <a:solidFill>
                  <a:srgbClr val="004176"/>
                </a:solidFill>
              </a:rPr>
              <a:t>for the restart of the FLNP User Programme  </a:t>
            </a:r>
          </a:p>
        </p:txBody>
      </p:sp>
      <p:sp>
        <p:nvSpPr>
          <p:cNvPr id="20" name="Прямоугольник 19">
            <a:extLst>
              <a:ext uri="{FF2B5EF4-FFF2-40B4-BE49-F238E27FC236}">
                <a16:creationId xmlns:a16="http://schemas.microsoft.com/office/drawing/2014/main" id="{099DE245-F7EC-DC41-8F0F-E514FF217BB4}"/>
              </a:ext>
            </a:extLst>
          </p:cNvPr>
          <p:cNvSpPr/>
          <p:nvPr/>
        </p:nvSpPr>
        <p:spPr>
          <a:xfrm>
            <a:off x="462645" y="2381387"/>
            <a:ext cx="11346058" cy="215444"/>
          </a:xfrm>
          <a:prstGeom prst="rect">
            <a:avLst/>
          </a:prstGeom>
          <a:solidFill>
            <a:srgbClr val="D0EB95"/>
          </a:solidFill>
          <a:ln>
            <a:solidFill>
              <a:schemeClr val="accent1"/>
            </a:solidFill>
          </a:ln>
        </p:spPr>
        <p:txBody>
          <a:bodyPr wrap="square">
            <a:spAutoFit/>
          </a:bodyPr>
          <a:lstStyle/>
          <a:p>
            <a:pPr algn="ctr"/>
            <a:endParaRPr lang="en-US" sz="800" b="1" dirty="0"/>
          </a:p>
        </p:txBody>
      </p:sp>
      <p:sp>
        <p:nvSpPr>
          <p:cNvPr id="9" name="TextBox 8">
            <a:extLst>
              <a:ext uri="{FF2B5EF4-FFF2-40B4-BE49-F238E27FC236}">
                <a16:creationId xmlns:a16="http://schemas.microsoft.com/office/drawing/2014/main" id="{CFCDB31F-410C-5740-A7BF-38833BB62A7F}"/>
              </a:ext>
            </a:extLst>
          </p:cNvPr>
          <p:cNvSpPr txBox="1"/>
          <p:nvPr/>
        </p:nvSpPr>
        <p:spPr>
          <a:xfrm>
            <a:off x="383297" y="1060212"/>
            <a:ext cx="11575306" cy="1015663"/>
          </a:xfrm>
          <a:prstGeom prst="rect">
            <a:avLst/>
          </a:prstGeom>
          <a:noFill/>
        </p:spPr>
        <p:txBody>
          <a:bodyPr wrap="square">
            <a:spAutoFit/>
          </a:bodyPr>
          <a:lstStyle/>
          <a:p>
            <a:r>
              <a:rPr lang="en-US" sz="2000" dirty="0">
                <a:solidFill>
                  <a:srgbClr val="224568"/>
                </a:solidFill>
              </a:rPr>
              <a:t>The PAC took note of the information on the progress of obtaining a license to operate the IBR-2 nuclear research facility and on the preparatory work to replace the air heat exchangers of the reactor’s secondary cooling circuit, presented by </a:t>
            </a:r>
            <a:r>
              <a:rPr lang="en-US" sz="2000" b="1" dirty="0" err="1">
                <a:solidFill>
                  <a:srgbClr val="224568"/>
                </a:solidFill>
              </a:rPr>
              <a:t>Bagdaulet</a:t>
            </a:r>
            <a:r>
              <a:rPr lang="en-US" sz="2000" b="1" dirty="0">
                <a:solidFill>
                  <a:srgbClr val="224568"/>
                </a:solidFill>
              </a:rPr>
              <a:t> </a:t>
            </a:r>
            <a:r>
              <a:rPr lang="en-US" sz="2000" b="1" dirty="0" err="1">
                <a:solidFill>
                  <a:srgbClr val="224568"/>
                </a:solidFill>
              </a:rPr>
              <a:t>Mukhametuly</a:t>
            </a:r>
            <a:r>
              <a:rPr lang="en-US" sz="2000" b="1" dirty="0">
                <a:solidFill>
                  <a:srgbClr val="224568"/>
                </a:solidFill>
              </a:rPr>
              <a:t>.</a:t>
            </a:r>
            <a:endParaRPr lang="en-US" sz="2000" dirty="0">
              <a:solidFill>
                <a:srgbClr val="224568"/>
              </a:solidFill>
            </a:endParaRPr>
          </a:p>
        </p:txBody>
      </p:sp>
      <p:pic>
        <p:nvPicPr>
          <p:cNvPr id="5" name="Рисунок 4">
            <a:extLst>
              <a:ext uri="{FF2B5EF4-FFF2-40B4-BE49-F238E27FC236}">
                <a16:creationId xmlns:a16="http://schemas.microsoft.com/office/drawing/2014/main" id="{6CF889DF-D8C5-9F4D-A812-D94D88EEB57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27901" y="2754174"/>
            <a:ext cx="2125905" cy="1592392"/>
          </a:xfrm>
          <a:prstGeom prst="rect">
            <a:avLst/>
          </a:prstGeom>
        </p:spPr>
      </p:pic>
      <p:pic>
        <p:nvPicPr>
          <p:cNvPr id="8" name="Рисунок 7">
            <a:extLst>
              <a:ext uri="{FF2B5EF4-FFF2-40B4-BE49-F238E27FC236}">
                <a16:creationId xmlns:a16="http://schemas.microsoft.com/office/drawing/2014/main" id="{3AB92A2A-7372-6E4C-A3C4-A51B5AA4FF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1579" y="2754174"/>
            <a:ext cx="2125905" cy="1592392"/>
          </a:xfrm>
          <a:prstGeom prst="rect">
            <a:avLst/>
          </a:prstGeom>
        </p:spPr>
      </p:pic>
      <p:pic>
        <p:nvPicPr>
          <p:cNvPr id="11" name="Рисунок 10">
            <a:extLst>
              <a:ext uri="{FF2B5EF4-FFF2-40B4-BE49-F238E27FC236}">
                <a16:creationId xmlns:a16="http://schemas.microsoft.com/office/drawing/2014/main" id="{AFD01675-0515-AE41-BD80-03FB4F6BAB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89374" y="2754174"/>
            <a:ext cx="2121832" cy="1592392"/>
          </a:xfrm>
          <a:prstGeom prst="rect">
            <a:avLst/>
          </a:prstGeom>
        </p:spPr>
      </p:pic>
      <p:pic>
        <p:nvPicPr>
          <p:cNvPr id="12" name="Рисунок 11">
            <a:extLst>
              <a:ext uri="{FF2B5EF4-FFF2-40B4-BE49-F238E27FC236}">
                <a16:creationId xmlns:a16="http://schemas.microsoft.com/office/drawing/2014/main" id="{6BE2C490-0801-3449-8F1E-CEAD7A80D10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7901" y="4537850"/>
            <a:ext cx="1647607" cy="2199213"/>
          </a:xfrm>
          <a:prstGeom prst="rect">
            <a:avLst/>
          </a:prstGeom>
        </p:spPr>
      </p:pic>
      <p:pic>
        <p:nvPicPr>
          <p:cNvPr id="13" name="Рисунок 12">
            <a:extLst>
              <a:ext uri="{FF2B5EF4-FFF2-40B4-BE49-F238E27FC236}">
                <a16:creationId xmlns:a16="http://schemas.microsoft.com/office/drawing/2014/main" id="{37AF7DBB-9AED-F840-BE7D-387F13A7DA9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5351" y="4537850"/>
            <a:ext cx="1647607" cy="2199213"/>
          </a:xfrm>
          <a:prstGeom prst="rect">
            <a:avLst/>
          </a:prstGeom>
        </p:spPr>
      </p:pic>
      <p:pic>
        <p:nvPicPr>
          <p:cNvPr id="14" name="Рисунок 13">
            <a:extLst>
              <a:ext uri="{FF2B5EF4-FFF2-40B4-BE49-F238E27FC236}">
                <a16:creationId xmlns:a16="http://schemas.microsoft.com/office/drawing/2014/main" id="{FFC9E5AB-6A1D-3A46-B452-EC1264A415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48823" y="4530355"/>
            <a:ext cx="1602934" cy="2199211"/>
          </a:xfrm>
          <a:prstGeom prst="rect">
            <a:avLst/>
          </a:prstGeom>
        </p:spPr>
      </p:pic>
      <p:sp>
        <p:nvSpPr>
          <p:cNvPr id="21" name="TextBox 20">
            <a:extLst>
              <a:ext uri="{FF2B5EF4-FFF2-40B4-BE49-F238E27FC236}">
                <a16:creationId xmlns:a16="http://schemas.microsoft.com/office/drawing/2014/main" id="{253E3211-F30A-094E-8B66-E8C03B31ABD0}"/>
              </a:ext>
            </a:extLst>
          </p:cNvPr>
          <p:cNvSpPr txBox="1"/>
          <p:nvPr/>
        </p:nvSpPr>
        <p:spPr>
          <a:xfrm>
            <a:off x="2722379" y="2967335"/>
            <a:ext cx="1723868" cy="923330"/>
          </a:xfrm>
          <a:prstGeom prst="rect">
            <a:avLst/>
          </a:prstGeom>
          <a:noFill/>
        </p:spPr>
        <p:txBody>
          <a:bodyPr wrap="square">
            <a:spAutoFit/>
          </a:bodyPr>
          <a:lstStyle/>
          <a:p>
            <a:r>
              <a:rPr lang="en-US" dirty="0">
                <a:effectLst/>
                <a:latin typeface="Helvetica" pitchFamily="2" charset="0"/>
              </a:rPr>
              <a:t>Assembling of</a:t>
            </a:r>
          </a:p>
          <a:p>
            <a:r>
              <a:rPr lang="en-US" dirty="0">
                <a:effectLst/>
                <a:latin typeface="Helvetica" pitchFamily="2" charset="0"/>
              </a:rPr>
              <a:t>a tower crane</a:t>
            </a:r>
          </a:p>
          <a:p>
            <a:r>
              <a:rPr lang="en-US" dirty="0">
                <a:effectLst/>
                <a:latin typeface="Helvetica" pitchFamily="2" charset="0"/>
              </a:rPr>
              <a:t>on-site.</a:t>
            </a:r>
          </a:p>
        </p:txBody>
      </p:sp>
      <p:sp>
        <p:nvSpPr>
          <p:cNvPr id="22" name="TextBox 21">
            <a:extLst>
              <a:ext uri="{FF2B5EF4-FFF2-40B4-BE49-F238E27FC236}">
                <a16:creationId xmlns:a16="http://schemas.microsoft.com/office/drawing/2014/main" id="{674879D7-E608-6840-909F-02459756A249}"/>
              </a:ext>
            </a:extLst>
          </p:cNvPr>
          <p:cNvSpPr txBox="1"/>
          <p:nvPr/>
        </p:nvSpPr>
        <p:spPr>
          <a:xfrm>
            <a:off x="2265264" y="5660659"/>
            <a:ext cx="1647607" cy="923330"/>
          </a:xfrm>
          <a:prstGeom prst="rect">
            <a:avLst/>
          </a:prstGeom>
          <a:noFill/>
        </p:spPr>
        <p:txBody>
          <a:bodyPr wrap="square">
            <a:spAutoFit/>
          </a:bodyPr>
          <a:lstStyle/>
          <a:p>
            <a:r>
              <a:rPr lang="en-US" dirty="0">
                <a:effectLst/>
                <a:latin typeface="Helvetica" pitchFamily="2" charset="0"/>
              </a:rPr>
              <a:t>Tower crane</a:t>
            </a:r>
          </a:p>
          <a:p>
            <a:r>
              <a:rPr lang="en-US" dirty="0">
                <a:effectLst/>
                <a:latin typeface="Helvetica" pitchFamily="2" charset="0"/>
              </a:rPr>
              <a:t>near the</a:t>
            </a:r>
          </a:p>
          <a:p>
            <a:r>
              <a:rPr lang="en-US" dirty="0">
                <a:effectLst/>
                <a:latin typeface="Helvetica" pitchFamily="2" charset="0"/>
              </a:rPr>
              <a:t>reactor.</a:t>
            </a:r>
          </a:p>
        </p:txBody>
      </p:sp>
      <p:sp>
        <p:nvSpPr>
          <p:cNvPr id="24" name="TextBox 23">
            <a:extLst>
              <a:ext uri="{FF2B5EF4-FFF2-40B4-BE49-F238E27FC236}">
                <a16:creationId xmlns:a16="http://schemas.microsoft.com/office/drawing/2014/main" id="{CACFCF6C-846B-7245-B78F-08FAB2ACE0DD}"/>
              </a:ext>
            </a:extLst>
          </p:cNvPr>
          <p:cNvSpPr txBox="1"/>
          <p:nvPr/>
        </p:nvSpPr>
        <p:spPr>
          <a:xfrm>
            <a:off x="7180289" y="2967335"/>
            <a:ext cx="1993691" cy="923330"/>
          </a:xfrm>
          <a:prstGeom prst="rect">
            <a:avLst/>
          </a:prstGeom>
          <a:noFill/>
        </p:spPr>
        <p:txBody>
          <a:bodyPr wrap="square">
            <a:spAutoFit/>
          </a:bodyPr>
          <a:lstStyle/>
          <a:p>
            <a:r>
              <a:rPr lang="en-US" dirty="0">
                <a:effectLst/>
                <a:latin typeface="Helvetica" pitchFamily="2" charset="0"/>
              </a:rPr>
              <a:t>Removing the</a:t>
            </a:r>
          </a:p>
          <a:p>
            <a:r>
              <a:rPr lang="en-US" dirty="0">
                <a:effectLst/>
                <a:latin typeface="Helvetica" pitchFamily="2" charset="0"/>
              </a:rPr>
              <a:t>insulation of air</a:t>
            </a:r>
          </a:p>
          <a:p>
            <a:r>
              <a:rPr lang="en-US" dirty="0">
                <a:effectLst/>
                <a:latin typeface="Helvetica" pitchFamily="2" charset="0"/>
              </a:rPr>
              <a:t>heat exchanger.</a:t>
            </a:r>
          </a:p>
        </p:txBody>
      </p:sp>
      <p:sp>
        <p:nvSpPr>
          <p:cNvPr id="26" name="TextBox 25">
            <a:extLst>
              <a:ext uri="{FF2B5EF4-FFF2-40B4-BE49-F238E27FC236}">
                <a16:creationId xmlns:a16="http://schemas.microsoft.com/office/drawing/2014/main" id="{726948AE-FB9C-F14E-B699-3017390CF80D}"/>
              </a:ext>
            </a:extLst>
          </p:cNvPr>
          <p:cNvSpPr txBox="1"/>
          <p:nvPr/>
        </p:nvSpPr>
        <p:spPr>
          <a:xfrm>
            <a:off x="7057484" y="4301596"/>
            <a:ext cx="2116496" cy="923330"/>
          </a:xfrm>
          <a:prstGeom prst="rect">
            <a:avLst/>
          </a:prstGeom>
          <a:noFill/>
        </p:spPr>
        <p:txBody>
          <a:bodyPr wrap="square">
            <a:spAutoFit/>
          </a:bodyPr>
          <a:lstStyle/>
          <a:p>
            <a:r>
              <a:rPr lang="en-US" dirty="0">
                <a:effectLst/>
                <a:latin typeface="Helvetica" pitchFamily="2" charset="0"/>
              </a:rPr>
              <a:t>Preparing the air</a:t>
            </a:r>
          </a:p>
          <a:p>
            <a:r>
              <a:rPr lang="en-US" dirty="0">
                <a:effectLst/>
                <a:latin typeface="Helvetica" pitchFamily="2" charset="0"/>
              </a:rPr>
              <a:t>heat exchanger</a:t>
            </a:r>
          </a:p>
          <a:p>
            <a:r>
              <a:rPr lang="en-US" dirty="0">
                <a:effectLst/>
                <a:latin typeface="Helvetica" pitchFamily="2" charset="0"/>
              </a:rPr>
              <a:t>for dismantling.</a:t>
            </a:r>
          </a:p>
        </p:txBody>
      </p:sp>
      <p:sp>
        <p:nvSpPr>
          <p:cNvPr id="28" name="TextBox 27">
            <a:extLst>
              <a:ext uri="{FF2B5EF4-FFF2-40B4-BE49-F238E27FC236}">
                <a16:creationId xmlns:a16="http://schemas.microsoft.com/office/drawing/2014/main" id="{F84AB5F3-C9E8-1945-A9A3-800354991180}"/>
              </a:ext>
            </a:extLst>
          </p:cNvPr>
          <p:cNvSpPr txBox="1"/>
          <p:nvPr/>
        </p:nvSpPr>
        <p:spPr>
          <a:xfrm>
            <a:off x="7062715" y="5341467"/>
            <a:ext cx="1993691" cy="1477328"/>
          </a:xfrm>
          <a:prstGeom prst="rect">
            <a:avLst/>
          </a:prstGeom>
          <a:noFill/>
        </p:spPr>
        <p:txBody>
          <a:bodyPr wrap="square">
            <a:spAutoFit/>
          </a:bodyPr>
          <a:lstStyle/>
          <a:p>
            <a:r>
              <a:rPr lang="en-US" dirty="0">
                <a:effectLst/>
                <a:latin typeface="Helvetica" pitchFamily="2" charset="0"/>
              </a:rPr>
              <a:t>The heat</a:t>
            </a:r>
          </a:p>
          <a:p>
            <a:r>
              <a:rPr lang="en-US" dirty="0">
                <a:effectLst/>
                <a:latin typeface="Helvetica" pitchFamily="2" charset="0"/>
              </a:rPr>
              <a:t>exchanger drain</a:t>
            </a:r>
          </a:p>
          <a:p>
            <a:r>
              <a:rPr lang="en-US" dirty="0">
                <a:effectLst/>
                <a:latin typeface="Helvetica" pitchFamily="2" charset="0"/>
              </a:rPr>
              <a:t>manifold is</a:t>
            </a:r>
          </a:p>
          <a:p>
            <a:r>
              <a:rPr lang="en-US" dirty="0">
                <a:effectLst/>
                <a:latin typeface="Helvetica" pitchFamily="2" charset="0"/>
              </a:rPr>
              <a:t>prepared for</a:t>
            </a:r>
          </a:p>
          <a:p>
            <a:r>
              <a:rPr lang="en-US" dirty="0">
                <a:effectLst/>
                <a:latin typeface="Helvetica" pitchFamily="2" charset="0"/>
              </a:rPr>
              <a:t>cutting.</a:t>
            </a:r>
          </a:p>
        </p:txBody>
      </p:sp>
    </p:spTree>
    <p:extLst>
      <p:ext uri="{BB962C8B-B14F-4D97-AF65-F5344CB8AC3E}">
        <p14:creationId xmlns:p14="http://schemas.microsoft.com/office/powerpoint/2010/main" val="35883188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35DE6E-40A2-AA4E-B582-3F94F2261778}"/>
              </a:ext>
            </a:extLst>
          </p:cNvPr>
          <p:cNvSpPr txBox="1"/>
          <p:nvPr/>
        </p:nvSpPr>
        <p:spPr>
          <a:xfrm>
            <a:off x="35170" y="259022"/>
            <a:ext cx="12192000" cy="830997"/>
          </a:xfrm>
          <a:prstGeom prst="rect">
            <a:avLst/>
          </a:prstGeom>
          <a:noFill/>
        </p:spPr>
        <p:txBody>
          <a:bodyPr wrap="square">
            <a:spAutoFit/>
          </a:bodyPr>
          <a:lstStyle/>
          <a:p>
            <a:pPr algn="ctr"/>
            <a:r>
              <a:rPr lang="en-US" sz="2400" b="1" dirty="0">
                <a:solidFill>
                  <a:srgbClr val="004176"/>
                </a:solidFill>
              </a:rPr>
              <a:t>Current plans to resume operation of the IBR-2 reactor and preparations</a:t>
            </a:r>
            <a:br>
              <a:rPr lang="en-US" sz="2400" b="1" dirty="0">
                <a:solidFill>
                  <a:srgbClr val="004176"/>
                </a:solidFill>
              </a:rPr>
            </a:br>
            <a:r>
              <a:rPr lang="en-US" sz="2400" b="1" dirty="0">
                <a:solidFill>
                  <a:srgbClr val="004176"/>
                </a:solidFill>
              </a:rPr>
              <a:t>for the restart of the FLNP User Programme  </a:t>
            </a:r>
          </a:p>
        </p:txBody>
      </p:sp>
      <p:sp>
        <p:nvSpPr>
          <p:cNvPr id="20" name="Прямоугольник 19">
            <a:extLst>
              <a:ext uri="{FF2B5EF4-FFF2-40B4-BE49-F238E27FC236}">
                <a16:creationId xmlns:a16="http://schemas.microsoft.com/office/drawing/2014/main" id="{099DE245-F7EC-DC41-8F0F-E514FF217BB4}"/>
              </a:ext>
            </a:extLst>
          </p:cNvPr>
          <p:cNvSpPr/>
          <p:nvPr/>
        </p:nvSpPr>
        <p:spPr>
          <a:xfrm>
            <a:off x="233396" y="2681186"/>
            <a:ext cx="11725207" cy="215444"/>
          </a:xfrm>
          <a:prstGeom prst="rect">
            <a:avLst/>
          </a:prstGeom>
          <a:solidFill>
            <a:srgbClr val="D0EB95"/>
          </a:solidFill>
          <a:ln>
            <a:solidFill>
              <a:schemeClr val="accent1"/>
            </a:solidFill>
          </a:ln>
        </p:spPr>
        <p:txBody>
          <a:bodyPr wrap="square">
            <a:spAutoFit/>
          </a:bodyPr>
          <a:lstStyle/>
          <a:p>
            <a:pPr algn="ctr"/>
            <a:endParaRPr lang="en-US" sz="800" b="1" dirty="0"/>
          </a:p>
        </p:txBody>
      </p:sp>
      <p:sp>
        <p:nvSpPr>
          <p:cNvPr id="9" name="TextBox 8">
            <a:extLst>
              <a:ext uri="{FF2B5EF4-FFF2-40B4-BE49-F238E27FC236}">
                <a16:creationId xmlns:a16="http://schemas.microsoft.com/office/drawing/2014/main" id="{CFCDB31F-410C-5740-A7BF-38833BB62A7F}"/>
              </a:ext>
            </a:extLst>
          </p:cNvPr>
          <p:cNvSpPr txBox="1"/>
          <p:nvPr/>
        </p:nvSpPr>
        <p:spPr>
          <a:xfrm>
            <a:off x="263376" y="1349113"/>
            <a:ext cx="11575306" cy="1015663"/>
          </a:xfrm>
          <a:prstGeom prst="rect">
            <a:avLst/>
          </a:prstGeom>
          <a:noFill/>
        </p:spPr>
        <p:txBody>
          <a:bodyPr wrap="square">
            <a:spAutoFit/>
          </a:bodyPr>
          <a:lstStyle/>
          <a:p>
            <a:r>
              <a:rPr lang="en-US" sz="2000" dirty="0">
                <a:solidFill>
                  <a:srgbClr val="224568"/>
                </a:solidFill>
              </a:rPr>
              <a:t>The PAC highly appreciated and supported FLNP’s plans and efforts to restart the operation of the IBR-2 nuclear research facility in 2024–2025 and resume the FLNP User Programme in 2025. The PAC noted the need to attract a sufficient number of experts to review projects.</a:t>
            </a:r>
          </a:p>
        </p:txBody>
      </p:sp>
      <p:pic>
        <p:nvPicPr>
          <p:cNvPr id="3" name="Рисунок 2">
            <a:extLst>
              <a:ext uri="{FF2B5EF4-FFF2-40B4-BE49-F238E27FC236}">
                <a16:creationId xmlns:a16="http://schemas.microsoft.com/office/drawing/2014/main" id="{B687CC20-10B8-1F46-B65A-2FC39B1F22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3416" y="3280508"/>
            <a:ext cx="6437227" cy="3298961"/>
          </a:xfrm>
          <a:prstGeom prst="rect">
            <a:avLst/>
          </a:prstGeom>
        </p:spPr>
      </p:pic>
      <p:pic>
        <p:nvPicPr>
          <p:cNvPr id="4" name="Рисунок 3">
            <a:extLst>
              <a:ext uri="{FF2B5EF4-FFF2-40B4-BE49-F238E27FC236}">
                <a16:creationId xmlns:a16="http://schemas.microsoft.com/office/drawing/2014/main" id="{AE932E6B-6F2A-2246-BA10-475BA9D957D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43032" y="3287456"/>
            <a:ext cx="5294920" cy="3298960"/>
          </a:xfrm>
          <a:prstGeom prst="rect">
            <a:avLst/>
          </a:prstGeom>
        </p:spPr>
      </p:pic>
    </p:spTree>
    <p:extLst>
      <p:ext uri="{BB962C8B-B14F-4D97-AF65-F5344CB8AC3E}">
        <p14:creationId xmlns:p14="http://schemas.microsoft.com/office/powerpoint/2010/main" val="23725820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2B35DE6E-40A2-AA4E-B582-3F94F2261778}"/>
              </a:ext>
            </a:extLst>
          </p:cNvPr>
          <p:cNvSpPr txBox="1"/>
          <p:nvPr/>
        </p:nvSpPr>
        <p:spPr>
          <a:xfrm>
            <a:off x="35170" y="259022"/>
            <a:ext cx="12192000" cy="830997"/>
          </a:xfrm>
          <a:prstGeom prst="rect">
            <a:avLst/>
          </a:prstGeom>
          <a:noFill/>
        </p:spPr>
        <p:txBody>
          <a:bodyPr wrap="square">
            <a:spAutoFit/>
          </a:bodyPr>
          <a:lstStyle/>
          <a:p>
            <a:pPr algn="ctr"/>
            <a:r>
              <a:rPr lang="en-US" sz="2400" b="1" dirty="0">
                <a:solidFill>
                  <a:srgbClr val="004176"/>
                </a:solidFill>
              </a:rPr>
              <a:t>Current plans to resume operation of the IBR-2 reactor and preparations</a:t>
            </a:r>
            <a:br>
              <a:rPr lang="en-US" sz="2400" b="1" dirty="0">
                <a:solidFill>
                  <a:srgbClr val="004176"/>
                </a:solidFill>
              </a:rPr>
            </a:br>
            <a:r>
              <a:rPr lang="en-US" sz="2400" b="1" dirty="0">
                <a:solidFill>
                  <a:srgbClr val="004176"/>
                </a:solidFill>
              </a:rPr>
              <a:t>for the restart of the FLNP User Programme  </a:t>
            </a:r>
          </a:p>
        </p:txBody>
      </p:sp>
      <p:sp>
        <p:nvSpPr>
          <p:cNvPr id="2" name="Прямоугольник 1">
            <a:extLst>
              <a:ext uri="{FF2B5EF4-FFF2-40B4-BE49-F238E27FC236}">
                <a16:creationId xmlns:a16="http://schemas.microsoft.com/office/drawing/2014/main" id="{70B1E360-EF49-4063-A4AD-7E5FFCC42D73}"/>
              </a:ext>
            </a:extLst>
          </p:cNvPr>
          <p:cNvSpPr/>
          <p:nvPr/>
        </p:nvSpPr>
        <p:spPr>
          <a:xfrm>
            <a:off x="423896" y="2018944"/>
            <a:ext cx="5737468" cy="3266985"/>
          </a:xfrm>
          <a:prstGeom prst="rect">
            <a:avLst/>
          </a:prstGeom>
        </p:spPr>
        <p:txBody>
          <a:bodyPr wrap="square">
            <a:spAutoFit/>
          </a:bodyPr>
          <a:lstStyle/>
          <a:p>
            <a:pPr>
              <a:lnSpc>
                <a:spcPct val="150000"/>
              </a:lnSpc>
              <a:spcAft>
                <a:spcPts val="0"/>
              </a:spcAft>
            </a:pPr>
            <a:r>
              <a:rPr lang="en-GB" sz="2000" dirty="0">
                <a:ea typeface="Calibri" panose="020F0502020204030204" pitchFamily="34" charset="0"/>
              </a:rPr>
              <a:t>The Scientific Council </a:t>
            </a:r>
            <a:r>
              <a:rPr lang="en-US" sz="2000" dirty="0">
                <a:ea typeface="Calibri" panose="020F0502020204030204" pitchFamily="34" charset="0"/>
              </a:rPr>
              <a:t>took</a:t>
            </a:r>
            <a:r>
              <a:rPr lang="en-GB" sz="2000" dirty="0">
                <a:ea typeface="Calibri" panose="020F0502020204030204" pitchFamily="34" charset="0"/>
              </a:rPr>
              <a:t> note of the information on the progress of obtaining a license to operate the IBR-2 nuclear research facility and on the preparatory work to replace the air heat exchangers of the secondary cooling circuit of the reactor.</a:t>
            </a:r>
          </a:p>
          <a:p>
            <a:pPr algn="just">
              <a:lnSpc>
                <a:spcPct val="150000"/>
              </a:lnSpc>
              <a:spcAft>
                <a:spcPts val="0"/>
              </a:spcAft>
            </a:pPr>
            <a:endParaRPr lang="en-GB" sz="2000" dirty="0">
              <a:ea typeface="Calibri" panose="020F0502020204030204" pitchFamily="34" charset="0"/>
            </a:endParaRPr>
          </a:p>
        </p:txBody>
      </p:sp>
      <p:sp>
        <p:nvSpPr>
          <p:cNvPr id="5" name="Прямоугольник 4">
            <a:extLst>
              <a:ext uri="{FF2B5EF4-FFF2-40B4-BE49-F238E27FC236}">
                <a16:creationId xmlns:a16="http://schemas.microsoft.com/office/drawing/2014/main" id="{54572A41-41EC-4DA4-805B-B3C4BFF2706E}"/>
              </a:ext>
            </a:extLst>
          </p:cNvPr>
          <p:cNvSpPr/>
          <p:nvPr/>
        </p:nvSpPr>
        <p:spPr>
          <a:xfrm>
            <a:off x="393702" y="1356694"/>
            <a:ext cx="5737468" cy="456535"/>
          </a:xfrm>
          <a:prstGeom prst="rect">
            <a:avLst/>
          </a:prstGeom>
        </p:spPr>
        <p:txBody>
          <a:bodyPr wrap="none">
            <a:spAutoFit/>
          </a:bodyPr>
          <a:lstStyle/>
          <a:p>
            <a:pPr algn="just">
              <a:lnSpc>
                <a:spcPct val="150000"/>
              </a:lnSpc>
              <a:spcAft>
                <a:spcPts val="0"/>
              </a:spcAft>
            </a:pPr>
            <a:r>
              <a:rPr lang="en-GB" b="1" u="sng" dirty="0">
                <a:solidFill>
                  <a:schemeClr val="accent4"/>
                </a:solidFill>
              </a:rPr>
              <a:t>RESOLUTION OF THE JINR SCIENTIFIC COUNCIL:</a:t>
            </a:r>
          </a:p>
        </p:txBody>
      </p:sp>
      <p:pic>
        <p:nvPicPr>
          <p:cNvPr id="17" name="Рисунок 16">
            <a:extLst>
              <a:ext uri="{FF2B5EF4-FFF2-40B4-BE49-F238E27FC236}">
                <a16:creationId xmlns:a16="http://schemas.microsoft.com/office/drawing/2014/main" id="{3A189708-CC21-451E-BC60-0A9B276F84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3045" y="1435100"/>
            <a:ext cx="5208751" cy="3581016"/>
          </a:xfrm>
          <a:prstGeom prst="rect">
            <a:avLst/>
          </a:prstGeom>
        </p:spPr>
      </p:pic>
      <p:sp>
        <p:nvSpPr>
          <p:cNvPr id="18" name="Прямоугольник 17">
            <a:extLst>
              <a:ext uri="{FF2B5EF4-FFF2-40B4-BE49-F238E27FC236}">
                <a16:creationId xmlns:a16="http://schemas.microsoft.com/office/drawing/2014/main" id="{B0B76064-5B62-4D2D-BFB4-1964390EEE19}"/>
              </a:ext>
            </a:extLst>
          </p:cNvPr>
          <p:cNvSpPr/>
          <p:nvPr/>
        </p:nvSpPr>
        <p:spPr>
          <a:xfrm>
            <a:off x="393702" y="5016116"/>
            <a:ext cx="11173684" cy="960006"/>
          </a:xfrm>
          <a:prstGeom prst="rect">
            <a:avLst/>
          </a:prstGeom>
        </p:spPr>
        <p:txBody>
          <a:bodyPr wrap="square">
            <a:spAutoFit/>
          </a:bodyPr>
          <a:lstStyle/>
          <a:p>
            <a:pPr>
              <a:lnSpc>
                <a:spcPct val="150000"/>
              </a:lnSpc>
              <a:spcAft>
                <a:spcPts val="0"/>
              </a:spcAft>
            </a:pPr>
            <a:r>
              <a:rPr lang="en-GB" sz="2000" dirty="0">
                <a:ea typeface="Calibri" panose="020F0502020204030204" pitchFamily="34" charset="0"/>
              </a:rPr>
              <a:t>The Scientific Council </a:t>
            </a:r>
            <a:r>
              <a:rPr lang="en-US" sz="2000" dirty="0">
                <a:ea typeface="Calibri" panose="020F0502020204030204" pitchFamily="34" charset="0"/>
              </a:rPr>
              <a:t>welcomed the </a:t>
            </a:r>
            <a:r>
              <a:rPr lang="en-GB" sz="2000" dirty="0">
                <a:ea typeface="Calibri" panose="020F0502020204030204" pitchFamily="34" charset="0"/>
              </a:rPr>
              <a:t>intention of the FLNP Directorate to restart the operation of the IBR-2 nuclear research facility in 2024–2025 and resume the FLNP User Programme in 2025.</a:t>
            </a:r>
            <a:endParaRPr lang="ru-RU"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76992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5527EA8-87AC-0444-98C9-5D1241C22004}"/>
              </a:ext>
            </a:extLst>
          </p:cNvPr>
          <p:cNvSpPr txBox="1"/>
          <p:nvPr/>
        </p:nvSpPr>
        <p:spPr>
          <a:xfrm>
            <a:off x="400111" y="1061981"/>
            <a:ext cx="10915589" cy="1138773"/>
          </a:xfrm>
          <a:prstGeom prst="rect">
            <a:avLst/>
          </a:prstGeom>
          <a:noFill/>
        </p:spPr>
        <p:txBody>
          <a:bodyPr wrap="square">
            <a:spAutoFit/>
          </a:bodyPr>
          <a:lstStyle/>
          <a:p>
            <a:r>
              <a:rPr lang="en-US" sz="2400" dirty="0">
                <a:solidFill>
                  <a:srgbClr val="224568"/>
                </a:solidFill>
                <a:latin typeface="Calibri" panose="020F0502020204030204" pitchFamily="34" charset="0"/>
                <a:cs typeface="Calibri" panose="020F0502020204030204" pitchFamily="34" charset="0"/>
              </a:rPr>
              <a:t>The PAC was informed about the status and progress of instrument modernization at the IBR-2 reactor, presented by </a:t>
            </a:r>
            <a:r>
              <a:rPr lang="en-US" sz="2400" b="1" dirty="0">
                <a:solidFill>
                  <a:srgbClr val="224568"/>
                </a:solidFill>
                <a:latin typeface="Calibri" panose="020F0502020204030204" pitchFamily="34" charset="0"/>
                <a:cs typeface="Calibri" panose="020F0502020204030204" pitchFamily="34" charset="0"/>
              </a:rPr>
              <a:t>Viktor Bodnarchuk.</a:t>
            </a:r>
          </a:p>
          <a:p>
            <a:endParaRPr lang="en-US" sz="2000" b="1" dirty="0">
              <a:solidFill>
                <a:srgbClr val="224568"/>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6A2D379F-FCA3-A64F-A390-121E2CA42C4D}"/>
              </a:ext>
            </a:extLst>
          </p:cNvPr>
          <p:cNvSpPr txBox="1"/>
          <p:nvPr/>
        </p:nvSpPr>
        <p:spPr>
          <a:xfrm>
            <a:off x="0" y="358194"/>
            <a:ext cx="12192000" cy="461665"/>
          </a:xfrm>
          <a:prstGeom prst="rect">
            <a:avLst/>
          </a:prstGeom>
          <a:noFill/>
        </p:spPr>
        <p:txBody>
          <a:bodyPr wrap="square">
            <a:spAutoFit/>
          </a:bodyPr>
          <a:lstStyle/>
          <a:p>
            <a:pPr algn="ctr"/>
            <a:r>
              <a:rPr lang="en-US" sz="2400" b="1" dirty="0">
                <a:solidFill>
                  <a:srgbClr val="004176"/>
                </a:solidFill>
              </a:rPr>
              <a:t>Status reports on the upgrade of FLNP instruments </a:t>
            </a:r>
          </a:p>
        </p:txBody>
      </p:sp>
      <p:pic>
        <p:nvPicPr>
          <p:cNvPr id="6" name="Рисунок 5">
            <a:extLst>
              <a:ext uri="{FF2B5EF4-FFF2-40B4-BE49-F238E27FC236}">
                <a16:creationId xmlns:a16="http://schemas.microsoft.com/office/drawing/2014/main" id="{6B2C59B7-C1B6-4F1C-8088-6AC95BD669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111" y="2077644"/>
            <a:ext cx="6304959" cy="4256324"/>
          </a:xfrm>
          <a:prstGeom prst="rect">
            <a:avLst/>
          </a:prstGeom>
        </p:spPr>
      </p:pic>
      <p:sp>
        <p:nvSpPr>
          <p:cNvPr id="2" name="Прямоугольник 1">
            <a:extLst>
              <a:ext uri="{FF2B5EF4-FFF2-40B4-BE49-F238E27FC236}">
                <a16:creationId xmlns:a16="http://schemas.microsoft.com/office/drawing/2014/main" id="{CFB52CBB-2AE4-40C7-95E5-4A370F35B42D}"/>
              </a:ext>
            </a:extLst>
          </p:cNvPr>
          <p:cNvSpPr/>
          <p:nvPr/>
        </p:nvSpPr>
        <p:spPr>
          <a:xfrm>
            <a:off x="6934200" y="2379699"/>
            <a:ext cx="5010150" cy="3416320"/>
          </a:xfrm>
          <a:prstGeom prst="rect">
            <a:avLst/>
          </a:prstGeom>
        </p:spPr>
        <p:txBody>
          <a:bodyPr wrap="square">
            <a:spAutoFit/>
          </a:bodyPr>
          <a:lstStyle/>
          <a:p>
            <a:pPr algn="just"/>
            <a:r>
              <a:rPr lang="ru-RU" b="1" dirty="0" err="1">
                <a:latin typeface="Calibri" panose="020F0502020204030204" pitchFamily="34" charset="0"/>
                <a:cs typeface="Calibri" panose="020F0502020204030204" pitchFamily="34" charset="0"/>
              </a:rPr>
              <a:t>Distribution</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of</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the</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beam</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time</a:t>
            </a:r>
            <a:endParaRPr lang="en-US" b="1"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	</a:t>
            </a:r>
            <a:endParaRPr lang="ru-RU" dirty="0">
              <a:latin typeface="Calibri" panose="020F0502020204030204" pitchFamily="34" charset="0"/>
              <a:cs typeface="Calibri" panose="020F0502020204030204" pitchFamily="34" charset="0"/>
            </a:endParaRPr>
          </a:p>
          <a:p>
            <a:pPr algn="just"/>
            <a:r>
              <a:rPr lang="ru-RU" dirty="0" err="1">
                <a:latin typeface="Calibri" panose="020F0502020204030204" pitchFamily="34" charset="0"/>
                <a:cs typeface="Calibri" panose="020F0502020204030204" pitchFamily="34" charset="0"/>
              </a:rPr>
              <a:t>In</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the</a:t>
            </a:r>
            <a:r>
              <a:rPr lang="ru-RU" dirty="0">
                <a:latin typeface="Calibri" panose="020F0502020204030204" pitchFamily="34" charset="0"/>
                <a:cs typeface="Calibri" panose="020F0502020204030204" pitchFamily="34" charset="0"/>
              </a:rPr>
              <a:t> FLNP JINR, </a:t>
            </a:r>
            <a:r>
              <a:rPr lang="ru-RU" dirty="0" err="1">
                <a:latin typeface="Calibri" panose="020F0502020204030204" pitchFamily="34" charset="0"/>
                <a:cs typeface="Calibri" panose="020F0502020204030204" pitchFamily="34" charset="0"/>
              </a:rPr>
              <a:t>the</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neutron</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beam</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time</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at</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the</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high</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flux</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pulsed</a:t>
            </a:r>
            <a:r>
              <a:rPr lang="ru-RU" dirty="0">
                <a:latin typeface="Calibri" panose="020F0502020204030204" pitchFamily="34" charset="0"/>
                <a:cs typeface="Calibri" panose="020F0502020204030204" pitchFamily="34" charset="0"/>
              </a:rPr>
              <a:t> IBR-2</a:t>
            </a:r>
            <a:r>
              <a:rPr lang="en-US"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reactor</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is</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distributed</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between</a:t>
            </a:r>
            <a:r>
              <a:rPr lang="ru-RU"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internal</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users</a:t>
            </a:r>
            <a:r>
              <a:rPr lang="ru-RU" b="1" dirty="0">
                <a:latin typeface="Calibri" panose="020F0502020204030204" pitchFamily="34" charset="0"/>
                <a:cs typeface="Calibri" panose="020F0502020204030204" pitchFamily="34" charset="0"/>
              </a:rPr>
              <a:t> </a:t>
            </a:r>
            <a:r>
              <a:rPr lang="ru-RU" dirty="0">
                <a:latin typeface="Calibri" panose="020F0502020204030204" pitchFamily="34" charset="0"/>
                <a:cs typeface="Calibri" panose="020F0502020204030204" pitchFamily="34" charset="0"/>
              </a:rPr>
              <a:t>(FLNP)</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and</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general</a:t>
            </a:r>
            <a:endParaRPr lang="ru-RU" b="1" dirty="0">
              <a:latin typeface="Calibri" panose="020F0502020204030204" pitchFamily="34" charset="0"/>
              <a:cs typeface="Calibri" panose="020F0502020204030204" pitchFamily="34" charset="0"/>
            </a:endParaRPr>
          </a:p>
          <a:p>
            <a:pPr algn="just"/>
            <a:r>
              <a:rPr lang="ru-RU" b="1" dirty="0" err="1">
                <a:latin typeface="Calibri" panose="020F0502020204030204" pitchFamily="34" charset="0"/>
                <a:cs typeface="Calibri" panose="020F0502020204030204" pitchFamily="34" charset="0"/>
              </a:rPr>
              <a:t>science</a:t>
            </a:r>
            <a:r>
              <a:rPr lang="ru-RU" b="1" dirty="0">
                <a:latin typeface="Calibri" panose="020F0502020204030204" pitchFamily="34" charset="0"/>
                <a:cs typeface="Calibri" panose="020F0502020204030204" pitchFamily="34" charset="0"/>
              </a:rPr>
              <a:t> </a:t>
            </a:r>
            <a:r>
              <a:rPr lang="ru-RU" b="1" dirty="0" err="1">
                <a:latin typeface="Calibri" panose="020F0502020204030204" pitchFamily="34" charset="0"/>
                <a:cs typeface="Calibri" panose="020F0502020204030204" pitchFamily="34" charset="0"/>
              </a:rPr>
              <a:t>community</a:t>
            </a:r>
            <a:r>
              <a:rPr lang="ru-RU" b="1" dirty="0">
                <a:latin typeface="Calibri" panose="020F0502020204030204" pitchFamily="34" charset="0"/>
                <a:cs typeface="Calibri" panose="020F0502020204030204" pitchFamily="34" charset="0"/>
              </a:rPr>
              <a:t> </a:t>
            </a:r>
            <a:r>
              <a:rPr lang="ru-RU" dirty="0">
                <a:latin typeface="Calibri" panose="020F0502020204030204" pitchFamily="34" charset="0"/>
                <a:cs typeface="Calibri" panose="020F0502020204030204" pitchFamily="34" charset="0"/>
              </a:rPr>
              <a:t>(GSC) </a:t>
            </a:r>
            <a:r>
              <a:rPr lang="ru-RU" dirty="0" err="1">
                <a:latin typeface="Calibri" panose="020F0502020204030204" pitchFamily="34" charset="0"/>
                <a:cs typeface="Calibri" panose="020F0502020204030204" pitchFamily="34" charset="0"/>
              </a:rPr>
              <a:t>in</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the</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ratio</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of</a:t>
            </a:r>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 	</a:t>
            </a:r>
            <a:endParaRPr lang="ru-RU"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ru-RU" b="1" dirty="0">
                <a:latin typeface="Calibri" panose="020F0502020204030204" pitchFamily="34" charset="0"/>
                <a:cs typeface="Calibri" panose="020F0502020204030204" pitchFamily="34" charset="0"/>
              </a:rPr>
              <a:t>35% </a:t>
            </a:r>
            <a:r>
              <a:rPr lang="ru-RU" dirty="0">
                <a:latin typeface="Calibri" panose="020F0502020204030204" pitchFamily="34" charset="0"/>
                <a:cs typeface="Calibri" panose="020F0502020204030204" pitchFamily="34" charset="0"/>
              </a:rPr>
              <a:t>(</a:t>
            </a:r>
            <a:r>
              <a:rPr lang="ru-RU" dirty="0" err="1">
                <a:latin typeface="Calibri" panose="020F0502020204030204" pitchFamily="34" charset="0"/>
                <a:cs typeface="Calibri" panose="020F0502020204030204" pitchFamily="34" charset="0"/>
              </a:rPr>
              <a:t>internal</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proposals</a:t>
            </a:r>
            <a:r>
              <a:rPr lang="ru-RU"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a:t>
            </a:r>
          </a:p>
          <a:p>
            <a:pPr algn="just"/>
            <a:endParaRPr lang="ru-RU"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ru-RU" b="1" dirty="0">
                <a:latin typeface="Calibri" panose="020F0502020204030204" pitchFamily="34" charset="0"/>
                <a:cs typeface="Calibri" panose="020F0502020204030204" pitchFamily="34" charset="0"/>
              </a:rPr>
              <a:t>55% </a:t>
            </a:r>
            <a:r>
              <a:rPr lang="ru-RU" dirty="0">
                <a:latin typeface="Calibri" panose="020F0502020204030204" pitchFamily="34" charset="0"/>
                <a:cs typeface="Calibri" panose="020F0502020204030204" pitchFamily="34" charset="0"/>
              </a:rPr>
              <a:t>(</a:t>
            </a:r>
            <a:r>
              <a:rPr lang="ru-RU" dirty="0" err="1">
                <a:latin typeface="Calibri" panose="020F0502020204030204" pitchFamily="34" charset="0"/>
                <a:cs typeface="Calibri" panose="020F0502020204030204" pitchFamily="34" charset="0"/>
              </a:rPr>
              <a:t>external</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regular</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proposals</a:t>
            </a:r>
            <a:r>
              <a:rPr lang="ru-RU"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a:t>
            </a:r>
          </a:p>
          <a:p>
            <a:pPr algn="just"/>
            <a:endParaRPr lang="ru-RU"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ru-RU" b="1" dirty="0">
                <a:latin typeface="Calibri" panose="020F0502020204030204" pitchFamily="34" charset="0"/>
                <a:cs typeface="Calibri" panose="020F0502020204030204" pitchFamily="34" charset="0"/>
              </a:rPr>
              <a:t>10% </a:t>
            </a:r>
            <a:r>
              <a:rPr lang="ru-RU" dirty="0">
                <a:latin typeface="Calibri" panose="020F0502020204030204" pitchFamily="34" charset="0"/>
                <a:cs typeface="Calibri" panose="020F0502020204030204" pitchFamily="34" charset="0"/>
              </a:rPr>
              <a:t>(</a:t>
            </a:r>
            <a:r>
              <a:rPr lang="ru-RU" dirty="0" err="1">
                <a:latin typeface="Calibri" panose="020F0502020204030204" pitchFamily="34" charset="0"/>
                <a:cs typeface="Calibri" panose="020F0502020204030204" pitchFamily="34" charset="0"/>
              </a:rPr>
              <a:t>external</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urgent</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beam</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time</a:t>
            </a:r>
            <a:r>
              <a:rPr lang="ru-RU" dirty="0">
                <a:latin typeface="Calibri" panose="020F0502020204030204" pitchFamily="34" charset="0"/>
                <a:cs typeface="Calibri" panose="020F0502020204030204" pitchFamily="34" charset="0"/>
              </a:rPr>
              <a:t> </a:t>
            </a:r>
            <a:r>
              <a:rPr lang="ru-RU" dirty="0" err="1">
                <a:latin typeface="Calibri" panose="020F0502020204030204" pitchFamily="34" charset="0"/>
                <a:cs typeface="Calibri" panose="020F0502020204030204" pitchFamily="34" charset="0"/>
              </a:rPr>
              <a:t>requests</a:t>
            </a:r>
            <a:r>
              <a:rPr lang="ru-RU" dirty="0"/>
              <a:t>)</a:t>
            </a:r>
            <a:r>
              <a:rPr lang="en-US" dirty="0"/>
              <a:t>.</a:t>
            </a:r>
            <a:endParaRPr lang="ru-RU" dirty="0"/>
          </a:p>
        </p:txBody>
      </p:sp>
    </p:spTree>
    <p:extLst>
      <p:ext uri="{BB962C8B-B14F-4D97-AF65-F5344CB8AC3E}">
        <p14:creationId xmlns:p14="http://schemas.microsoft.com/office/powerpoint/2010/main" val="19401371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A2D379F-FCA3-A64F-A390-121E2CA42C4D}"/>
              </a:ext>
            </a:extLst>
          </p:cNvPr>
          <p:cNvSpPr txBox="1"/>
          <p:nvPr/>
        </p:nvSpPr>
        <p:spPr>
          <a:xfrm>
            <a:off x="0" y="223284"/>
            <a:ext cx="12192000" cy="461665"/>
          </a:xfrm>
          <a:prstGeom prst="rect">
            <a:avLst/>
          </a:prstGeom>
          <a:noFill/>
        </p:spPr>
        <p:txBody>
          <a:bodyPr wrap="square">
            <a:spAutoFit/>
          </a:bodyPr>
          <a:lstStyle/>
          <a:p>
            <a:pPr algn="ctr"/>
            <a:r>
              <a:rPr lang="en-US" sz="2400" b="1" dirty="0">
                <a:solidFill>
                  <a:srgbClr val="004176"/>
                </a:solidFill>
              </a:rPr>
              <a:t>Status reports on the upgrade of FLNP instruments </a:t>
            </a:r>
          </a:p>
        </p:txBody>
      </p:sp>
      <p:pic>
        <p:nvPicPr>
          <p:cNvPr id="4" name="Рисунок 3">
            <a:extLst>
              <a:ext uri="{FF2B5EF4-FFF2-40B4-BE49-F238E27FC236}">
                <a16:creationId xmlns:a16="http://schemas.microsoft.com/office/drawing/2014/main" id="{DD80CB50-5449-9F4B-8DC7-D302135070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5619" y="791045"/>
            <a:ext cx="11536381" cy="5037528"/>
          </a:xfrm>
          <a:prstGeom prst="rect">
            <a:avLst/>
          </a:prstGeom>
        </p:spPr>
      </p:pic>
      <p:sp>
        <p:nvSpPr>
          <p:cNvPr id="6" name="TextBox 5">
            <a:extLst>
              <a:ext uri="{FF2B5EF4-FFF2-40B4-BE49-F238E27FC236}">
                <a16:creationId xmlns:a16="http://schemas.microsoft.com/office/drawing/2014/main" id="{88CCD705-4142-6B49-87C3-27C2D032CD7F}"/>
              </a:ext>
            </a:extLst>
          </p:cNvPr>
          <p:cNvSpPr txBox="1"/>
          <p:nvPr/>
        </p:nvSpPr>
        <p:spPr>
          <a:xfrm>
            <a:off x="142405" y="5857117"/>
            <a:ext cx="7787391" cy="923330"/>
          </a:xfrm>
          <a:prstGeom prst="rect">
            <a:avLst/>
          </a:prstGeom>
          <a:noFill/>
        </p:spPr>
        <p:txBody>
          <a:bodyPr wrap="square">
            <a:spAutoFit/>
          </a:bodyPr>
          <a:lstStyle/>
          <a:p>
            <a:pPr algn="just"/>
            <a:r>
              <a:rPr lang="en-US" sz="1800" dirty="0">
                <a:solidFill>
                  <a:srgbClr val="0000FF"/>
                </a:solidFill>
                <a:effectLst/>
                <a:latin typeface="Arial" panose="020B0604020202020204" pitchFamily="34" charset="0"/>
                <a:ea typeface="Times New Roman" panose="02020603050405020304" pitchFamily="18" charset="0"/>
              </a:rPr>
              <a:t>The PAC supported overall progress in preparing spectrometers and equipment for the reactor start-up. In particular, the PAC supported activities on the development of the new BJN spectrometer.</a:t>
            </a:r>
          </a:p>
        </p:txBody>
      </p:sp>
    </p:spTree>
    <p:extLst>
      <p:ext uri="{BB962C8B-B14F-4D97-AF65-F5344CB8AC3E}">
        <p14:creationId xmlns:p14="http://schemas.microsoft.com/office/powerpoint/2010/main" val="137532827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A62C28C-514D-F54E-BB5A-8788E03607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90"/>
          <a:stretch/>
        </p:blipFill>
        <p:spPr>
          <a:xfrm>
            <a:off x="373302" y="728056"/>
            <a:ext cx="11445395" cy="5072107"/>
          </a:xfrm>
          <a:prstGeom prst="rect">
            <a:avLst/>
          </a:prstGeom>
        </p:spPr>
      </p:pic>
      <p:sp>
        <p:nvSpPr>
          <p:cNvPr id="25" name="TextBox 24">
            <a:extLst>
              <a:ext uri="{FF2B5EF4-FFF2-40B4-BE49-F238E27FC236}">
                <a16:creationId xmlns:a16="http://schemas.microsoft.com/office/drawing/2014/main" id="{5B1248A7-AE40-2347-9989-017BE719532C}"/>
              </a:ext>
            </a:extLst>
          </p:cNvPr>
          <p:cNvSpPr txBox="1"/>
          <p:nvPr/>
        </p:nvSpPr>
        <p:spPr>
          <a:xfrm>
            <a:off x="0" y="194708"/>
            <a:ext cx="12192000" cy="1261884"/>
          </a:xfrm>
          <a:prstGeom prst="rect">
            <a:avLst/>
          </a:prstGeom>
          <a:noFill/>
        </p:spPr>
        <p:txBody>
          <a:bodyPr wrap="square">
            <a:spAutoFit/>
          </a:bodyPr>
          <a:lstStyle/>
          <a:p>
            <a:pPr algn="ctr"/>
            <a:r>
              <a:rPr lang="en-US" sz="2800" b="1" dirty="0">
                <a:solidFill>
                  <a:srgbClr val="004176"/>
                </a:solidFill>
              </a:rPr>
              <a:t>SANSARA Spectrometer</a:t>
            </a:r>
          </a:p>
          <a:p>
            <a:pPr algn="ctr"/>
            <a:r>
              <a:rPr lang="en-US" dirty="0">
                <a:solidFill>
                  <a:srgbClr val="002060"/>
                </a:solidFill>
                <a:effectLst/>
                <a:latin typeface="Helvetica" pitchFamily="2" charset="0"/>
              </a:rPr>
              <a:t>                              SANS/ Neutron Tomography</a:t>
            </a:r>
          </a:p>
          <a:p>
            <a:pPr algn="ctr"/>
            <a:endParaRPr lang="en-US" sz="2800" b="1" dirty="0">
              <a:solidFill>
                <a:srgbClr val="004176"/>
              </a:solidFill>
            </a:endParaRPr>
          </a:p>
        </p:txBody>
      </p:sp>
      <p:sp>
        <p:nvSpPr>
          <p:cNvPr id="21" name="TextBox 20">
            <a:extLst>
              <a:ext uri="{FF2B5EF4-FFF2-40B4-BE49-F238E27FC236}">
                <a16:creationId xmlns:a16="http://schemas.microsoft.com/office/drawing/2014/main" id="{2A61D662-ADBE-1A43-8DA0-E724E39FB5C6}"/>
              </a:ext>
            </a:extLst>
          </p:cNvPr>
          <p:cNvSpPr txBox="1"/>
          <p:nvPr/>
        </p:nvSpPr>
        <p:spPr>
          <a:xfrm>
            <a:off x="373302" y="5890104"/>
            <a:ext cx="10584508" cy="923330"/>
          </a:xfrm>
          <a:prstGeom prst="rect">
            <a:avLst/>
          </a:prstGeom>
          <a:noFill/>
        </p:spPr>
        <p:txBody>
          <a:bodyPr wrap="square">
            <a:spAutoFit/>
          </a:bodyPr>
          <a:lstStyle/>
          <a:p>
            <a:r>
              <a:rPr lang="en-US" sz="1800" dirty="0">
                <a:solidFill>
                  <a:srgbClr val="0000FF"/>
                </a:solidFill>
                <a:effectLst/>
                <a:ea typeface="Times New Roman" panose="02020603050405020304" pitchFamily="18" charset="0"/>
                <a:cs typeface="Times New Roman" panose="02020603050405020304" pitchFamily="18" charset="0"/>
              </a:rPr>
              <a:t>The PAC heard a report on the status of the SANSARA instrument and noted the progress in its creation within the instrument development programme of the project “Investigations of functional materials and nanosystems using neutron scattering”.</a:t>
            </a:r>
            <a:r>
              <a:rPr lang="en-US" dirty="0">
                <a:solidFill>
                  <a:srgbClr val="0000FF"/>
                </a:solidFill>
                <a:effectLst/>
              </a:rPr>
              <a:t> </a:t>
            </a:r>
            <a:endParaRPr lang="en-US" dirty="0">
              <a:solidFill>
                <a:srgbClr val="0000FF"/>
              </a:solidFill>
            </a:endParaRPr>
          </a:p>
        </p:txBody>
      </p:sp>
    </p:spTree>
    <p:extLst>
      <p:ext uri="{BB962C8B-B14F-4D97-AF65-F5344CB8AC3E}">
        <p14:creationId xmlns:p14="http://schemas.microsoft.com/office/powerpoint/2010/main" val="2057612312"/>
      </p:ext>
    </p:extLst>
  </p:cSld>
  <p:clrMapOvr>
    <a:masterClrMapping/>
  </p:clrMapOvr>
  <p:transition/>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34599</TotalTime>
  <Words>1165</Words>
  <Application>Microsoft Office PowerPoint</Application>
  <PresentationFormat>Широкоэкранный</PresentationFormat>
  <Paragraphs>111</Paragraphs>
  <Slides>16</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12</vt:i4>
      </vt:variant>
      <vt:variant>
        <vt:lpstr>Заголовки слайдов</vt:lpstr>
      </vt:variant>
      <vt:variant>
        <vt:i4>16</vt:i4>
      </vt:variant>
    </vt:vector>
  </HeadingPairs>
  <TitlesOfParts>
    <vt:vector size="34" baseType="lpstr">
      <vt:lpstr>Arial</vt:lpstr>
      <vt:lpstr>Calibri</vt:lpstr>
      <vt:lpstr>Comic Sans MS</vt:lpstr>
      <vt:lpstr>Helvetica</vt:lpstr>
      <vt:lpstr>Times</vt:lpstr>
      <vt:lpstr>Times New Roman</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8_Оформление по умолчанию</vt:lpstr>
      <vt:lpstr>7_Оформление по умолчанию</vt:lpstr>
      <vt:lpstr>9_Оформление по умолчанию</vt:lpstr>
      <vt:lpstr>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Oleg Belov</cp:lastModifiedBy>
  <cp:revision>1752</cp:revision>
  <dcterms:created xsi:type="dcterms:W3CDTF">2006-12-22T14:39:55Z</dcterms:created>
  <dcterms:modified xsi:type="dcterms:W3CDTF">2025-01-24T14:51:38Z</dcterms:modified>
</cp:coreProperties>
</file>