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375" r:id="rId3"/>
    <p:sldId id="373" r:id="rId4"/>
    <p:sldId id="374" r:id="rId5"/>
    <p:sldId id="376" r:id="rId6"/>
    <p:sldId id="377" r:id="rId7"/>
    <p:sldId id="378" r:id="rId8"/>
    <p:sldId id="379" r:id="rId9"/>
    <p:sldId id="380" r:id="rId1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rbert Kucerka" initials="NK"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3C62B1"/>
    <a:srgbClr val="00B0F0"/>
    <a:srgbClr val="D6E9ED"/>
    <a:srgbClr val="B4B8DE"/>
    <a:srgbClr val="354A9E"/>
    <a:srgbClr val="ECF6F7"/>
    <a:srgbClr val="3793A9"/>
    <a:srgbClr val="EEF8F9"/>
    <a:srgbClr val="C0E3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72" autoAdjust="0"/>
    <p:restoredTop sz="94660"/>
  </p:normalViewPr>
  <p:slideViewPr>
    <p:cSldViewPr snapToGrid="0">
      <p:cViewPr varScale="1">
        <p:scale>
          <a:sx n="57" d="100"/>
          <a:sy n="57" d="100"/>
        </p:scale>
        <p:origin x="1100" y="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0B11D6-85BD-4C96-BA55-6BC57741A4DE}" type="datetimeFigureOut">
              <a:rPr lang="ru-RU" smtClean="0"/>
              <a:t>27.01.2025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75759-CE8D-447E-8A22-A75B384F6DAF}" type="slidenum">
              <a:rPr lang="ru-RU" smtClean="0"/>
              <a:t>‹#›</a:t>
            </a:fld>
            <a:endParaRPr lang="ru-RU"/>
          </a:p>
        </p:txBody>
      </p:sp>
    </p:spTree>
    <p:extLst>
      <p:ext uri="{BB962C8B-B14F-4D97-AF65-F5344CB8AC3E}">
        <p14:creationId xmlns:p14="http://schemas.microsoft.com/office/powerpoint/2010/main" val="2505632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5"/>
          </p:nvPr>
        </p:nvSpPr>
        <p:spPr/>
        <p:txBody>
          <a:bodyPr/>
          <a:lstStyle/>
          <a:p>
            <a:fld id="{BF675759-CE8D-447E-8A22-A75B384F6DAF}" type="slidenum">
              <a:rPr lang="ru-RU" smtClean="0"/>
              <a:t>4</a:t>
            </a:fld>
            <a:endParaRPr lang="ru-RU"/>
          </a:p>
        </p:txBody>
      </p:sp>
    </p:spTree>
    <p:extLst>
      <p:ext uri="{BB962C8B-B14F-4D97-AF65-F5344CB8AC3E}">
        <p14:creationId xmlns:p14="http://schemas.microsoft.com/office/powerpoint/2010/main" val="2530538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278D6C-CD71-0D0E-C198-3C2451726E57}"/>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CA1D89F-5A93-F576-28E3-A7063B6834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DB953BC3-7B69-CA44-8142-6D1A3B012DFE}"/>
              </a:ext>
            </a:extLst>
          </p:cNvPr>
          <p:cNvSpPr>
            <a:spLocks noGrp="1"/>
          </p:cNvSpPr>
          <p:nvPr>
            <p:ph type="dt" sz="half" idx="10"/>
          </p:nvPr>
        </p:nvSpPr>
        <p:spPr>
          <a:xfrm>
            <a:off x="0" y="6492875"/>
            <a:ext cx="976745" cy="365125"/>
          </a:xfrm>
        </p:spPr>
        <p:txBody>
          <a:bodyPr/>
          <a:lstStyle/>
          <a:p>
            <a:r>
              <a:rPr lang="ru-RU"/>
              <a:t>27.01.2024</a:t>
            </a:r>
          </a:p>
        </p:txBody>
      </p:sp>
      <p:sp>
        <p:nvSpPr>
          <p:cNvPr id="5" name="Нижний колонтитул 4">
            <a:extLst>
              <a:ext uri="{FF2B5EF4-FFF2-40B4-BE49-F238E27FC236}">
                <a16:creationId xmlns:a16="http://schemas.microsoft.com/office/drawing/2014/main" id="{59F1B5CE-4DE8-FCA9-F828-0F3D6874143A}"/>
              </a:ext>
            </a:extLst>
          </p:cNvPr>
          <p:cNvSpPr>
            <a:spLocks noGrp="1"/>
          </p:cNvSpPr>
          <p:nvPr>
            <p:ph type="ftr" sz="quarter" idx="11"/>
          </p:nvPr>
        </p:nvSpPr>
        <p:spPr>
          <a:xfrm>
            <a:off x="4038600" y="6500380"/>
            <a:ext cx="4114800" cy="365125"/>
          </a:xfrm>
        </p:spPr>
        <p:txBody>
          <a:bodyPr/>
          <a:lstStyle/>
          <a:p>
            <a:r>
              <a:rPr lang="en-US"/>
              <a:t>60th meeting of the PAC for Condensed Matter Physics</a:t>
            </a:r>
            <a:endParaRPr lang="ru-RU"/>
          </a:p>
        </p:txBody>
      </p:sp>
      <p:sp>
        <p:nvSpPr>
          <p:cNvPr id="6" name="Номер слайда 5">
            <a:extLst>
              <a:ext uri="{FF2B5EF4-FFF2-40B4-BE49-F238E27FC236}">
                <a16:creationId xmlns:a16="http://schemas.microsoft.com/office/drawing/2014/main" id="{7271CC27-7819-3C11-387E-17CB11586083}"/>
              </a:ext>
            </a:extLst>
          </p:cNvPr>
          <p:cNvSpPr>
            <a:spLocks noGrp="1"/>
          </p:cNvSpPr>
          <p:nvPr>
            <p:ph type="sldNum" sz="quarter" idx="12"/>
          </p:nvPr>
        </p:nvSpPr>
        <p:spPr>
          <a:xfrm>
            <a:off x="11492344" y="6485514"/>
            <a:ext cx="699655" cy="365125"/>
          </a:xfrm>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2063281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19EA46-68D3-ED58-C1BE-01ACD8F5411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8E37AE5A-6428-1667-062E-7AF19723EFE3}"/>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BA3BF50-B145-E560-F7D8-7B7630CB2187}"/>
              </a:ext>
            </a:extLst>
          </p:cNvPr>
          <p:cNvSpPr>
            <a:spLocks noGrp="1"/>
          </p:cNvSpPr>
          <p:nvPr>
            <p:ph type="dt" sz="half" idx="10"/>
          </p:nvPr>
        </p:nvSpPr>
        <p:spPr/>
        <p:txBody>
          <a:bodyPr/>
          <a:lstStyle/>
          <a:p>
            <a:r>
              <a:rPr lang="ru-RU"/>
              <a:t>27.01.2024</a:t>
            </a:r>
          </a:p>
        </p:txBody>
      </p:sp>
      <p:sp>
        <p:nvSpPr>
          <p:cNvPr id="5" name="Нижний колонтитул 4">
            <a:extLst>
              <a:ext uri="{FF2B5EF4-FFF2-40B4-BE49-F238E27FC236}">
                <a16:creationId xmlns:a16="http://schemas.microsoft.com/office/drawing/2014/main" id="{EC4955B0-1082-8225-789C-20EDBC5637D1}"/>
              </a:ext>
            </a:extLst>
          </p:cNvPr>
          <p:cNvSpPr>
            <a:spLocks noGrp="1"/>
          </p:cNvSpPr>
          <p:nvPr>
            <p:ph type="ftr" sz="quarter" idx="11"/>
          </p:nvPr>
        </p:nvSpPr>
        <p:spPr/>
        <p:txBody>
          <a:bodyPr/>
          <a:lstStyle/>
          <a:p>
            <a:r>
              <a:rPr lang="en-US"/>
              <a:t>60th meeting of the PAC for Condensed Matter Physics</a:t>
            </a:r>
            <a:endParaRPr lang="ru-RU"/>
          </a:p>
        </p:txBody>
      </p:sp>
      <p:sp>
        <p:nvSpPr>
          <p:cNvPr id="6" name="Номер слайда 5">
            <a:extLst>
              <a:ext uri="{FF2B5EF4-FFF2-40B4-BE49-F238E27FC236}">
                <a16:creationId xmlns:a16="http://schemas.microsoft.com/office/drawing/2014/main" id="{AA93BC5A-23F5-285F-98C0-83085CA0546C}"/>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1596571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C593B4A-6699-DE51-5BF5-080471147B3D}"/>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DB3C826-6F59-E85A-9CC6-FA21912C66D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50CE1B3-B4E9-D551-0154-61EA7045E3D1}"/>
              </a:ext>
            </a:extLst>
          </p:cNvPr>
          <p:cNvSpPr>
            <a:spLocks noGrp="1"/>
          </p:cNvSpPr>
          <p:nvPr>
            <p:ph type="dt" sz="half" idx="10"/>
          </p:nvPr>
        </p:nvSpPr>
        <p:spPr/>
        <p:txBody>
          <a:bodyPr/>
          <a:lstStyle/>
          <a:p>
            <a:r>
              <a:rPr lang="ru-RU"/>
              <a:t>27.01.2024</a:t>
            </a:r>
          </a:p>
        </p:txBody>
      </p:sp>
      <p:sp>
        <p:nvSpPr>
          <p:cNvPr id="5" name="Нижний колонтитул 4">
            <a:extLst>
              <a:ext uri="{FF2B5EF4-FFF2-40B4-BE49-F238E27FC236}">
                <a16:creationId xmlns:a16="http://schemas.microsoft.com/office/drawing/2014/main" id="{178C5166-91CF-977A-8D14-49913F6D7436}"/>
              </a:ext>
            </a:extLst>
          </p:cNvPr>
          <p:cNvSpPr>
            <a:spLocks noGrp="1"/>
          </p:cNvSpPr>
          <p:nvPr>
            <p:ph type="ftr" sz="quarter" idx="11"/>
          </p:nvPr>
        </p:nvSpPr>
        <p:spPr/>
        <p:txBody>
          <a:bodyPr/>
          <a:lstStyle/>
          <a:p>
            <a:r>
              <a:rPr lang="en-US"/>
              <a:t>60th meeting of the PAC for Condensed Matter Physics</a:t>
            </a:r>
            <a:endParaRPr lang="ru-RU"/>
          </a:p>
        </p:txBody>
      </p:sp>
      <p:sp>
        <p:nvSpPr>
          <p:cNvPr id="6" name="Номер слайда 5">
            <a:extLst>
              <a:ext uri="{FF2B5EF4-FFF2-40B4-BE49-F238E27FC236}">
                <a16:creationId xmlns:a16="http://schemas.microsoft.com/office/drawing/2014/main" id="{1BA7F4E1-B1DF-4083-6D99-FE426952CE11}"/>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1268857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677EE1-BE23-79BA-AA9C-8DD3534632A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45D82D5-CE99-867E-892A-A6FF9FBC2B8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734808B-91DA-A20A-7E34-EB5C937E971C}"/>
              </a:ext>
            </a:extLst>
          </p:cNvPr>
          <p:cNvSpPr>
            <a:spLocks noGrp="1"/>
          </p:cNvSpPr>
          <p:nvPr>
            <p:ph type="dt" sz="half" idx="10"/>
          </p:nvPr>
        </p:nvSpPr>
        <p:spPr/>
        <p:txBody>
          <a:bodyPr/>
          <a:lstStyle/>
          <a:p>
            <a:r>
              <a:rPr lang="ru-RU"/>
              <a:t>27.01.2024</a:t>
            </a:r>
          </a:p>
        </p:txBody>
      </p:sp>
      <p:sp>
        <p:nvSpPr>
          <p:cNvPr id="5" name="Нижний колонтитул 4">
            <a:extLst>
              <a:ext uri="{FF2B5EF4-FFF2-40B4-BE49-F238E27FC236}">
                <a16:creationId xmlns:a16="http://schemas.microsoft.com/office/drawing/2014/main" id="{41339DDD-D0F1-5C98-258E-5C8D2A6E27FF}"/>
              </a:ext>
            </a:extLst>
          </p:cNvPr>
          <p:cNvSpPr>
            <a:spLocks noGrp="1"/>
          </p:cNvSpPr>
          <p:nvPr>
            <p:ph type="ftr" sz="quarter" idx="11"/>
          </p:nvPr>
        </p:nvSpPr>
        <p:spPr/>
        <p:txBody>
          <a:bodyPr/>
          <a:lstStyle/>
          <a:p>
            <a:r>
              <a:rPr lang="en-US"/>
              <a:t>60th meeting of the PAC for Condensed Matter Physics</a:t>
            </a:r>
            <a:endParaRPr lang="ru-RU"/>
          </a:p>
        </p:txBody>
      </p:sp>
      <p:sp>
        <p:nvSpPr>
          <p:cNvPr id="6" name="Номер слайда 5">
            <a:extLst>
              <a:ext uri="{FF2B5EF4-FFF2-40B4-BE49-F238E27FC236}">
                <a16:creationId xmlns:a16="http://schemas.microsoft.com/office/drawing/2014/main" id="{BB0A682A-5945-22DB-1CC0-F1EE6275EA35}"/>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1725739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D77587-091A-7199-0E15-59D153A56F9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1A8141D-699E-662A-397D-EE7BE048A3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B09C4E1-3EAF-E044-7B2C-CBAD59E6828C}"/>
              </a:ext>
            </a:extLst>
          </p:cNvPr>
          <p:cNvSpPr>
            <a:spLocks noGrp="1"/>
          </p:cNvSpPr>
          <p:nvPr>
            <p:ph type="dt" sz="half" idx="10"/>
          </p:nvPr>
        </p:nvSpPr>
        <p:spPr/>
        <p:txBody>
          <a:bodyPr/>
          <a:lstStyle/>
          <a:p>
            <a:r>
              <a:rPr lang="ru-RU"/>
              <a:t>27.01.2024</a:t>
            </a:r>
          </a:p>
        </p:txBody>
      </p:sp>
      <p:sp>
        <p:nvSpPr>
          <p:cNvPr id="5" name="Нижний колонтитул 4">
            <a:extLst>
              <a:ext uri="{FF2B5EF4-FFF2-40B4-BE49-F238E27FC236}">
                <a16:creationId xmlns:a16="http://schemas.microsoft.com/office/drawing/2014/main" id="{072D2DDE-4E80-B7D1-8C8C-BAAD845A7B8A}"/>
              </a:ext>
            </a:extLst>
          </p:cNvPr>
          <p:cNvSpPr>
            <a:spLocks noGrp="1"/>
          </p:cNvSpPr>
          <p:nvPr>
            <p:ph type="ftr" sz="quarter" idx="11"/>
          </p:nvPr>
        </p:nvSpPr>
        <p:spPr/>
        <p:txBody>
          <a:bodyPr/>
          <a:lstStyle/>
          <a:p>
            <a:r>
              <a:rPr lang="en-US"/>
              <a:t>60th meeting of the PAC for Condensed Matter Physics</a:t>
            </a:r>
            <a:endParaRPr lang="ru-RU"/>
          </a:p>
        </p:txBody>
      </p:sp>
      <p:sp>
        <p:nvSpPr>
          <p:cNvPr id="6" name="Номер слайда 5">
            <a:extLst>
              <a:ext uri="{FF2B5EF4-FFF2-40B4-BE49-F238E27FC236}">
                <a16:creationId xmlns:a16="http://schemas.microsoft.com/office/drawing/2014/main" id="{367D2EA8-BD7F-1B99-5F85-27E2E64B1AEB}"/>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136404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08A64D-1AB2-612D-3931-9290113223C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5EEC4F8-78FE-D78F-6BE5-A264AA5D394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AEF3D165-77E5-7F03-0EC6-22CDD5F69DB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8A74DDB-C77C-044B-9F81-51162771CA1E}"/>
              </a:ext>
            </a:extLst>
          </p:cNvPr>
          <p:cNvSpPr>
            <a:spLocks noGrp="1"/>
          </p:cNvSpPr>
          <p:nvPr>
            <p:ph type="dt" sz="half" idx="10"/>
          </p:nvPr>
        </p:nvSpPr>
        <p:spPr/>
        <p:txBody>
          <a:bodyPr/>
          <a:lstStyle/>
          <a:p>
            <a:r>
              <a:rPr lang="ru-RU"/>
              <a:t>27.01.2024</a:t>
            </a:r>
          </a:p>
        </p:txBody>
      </p:sp>
      <p:sp>
        <p:nvSpPr>
          <p:cNvPr id="6" name="Нижний колонтитул 5">
            <a:extLst>
              <a:ext uri="{FF2B5EF4-FFF2-40B4-BE49-F238E27FC236}">
                <a16:creationId xmlns:a16="http://schemas.microsoft.com/office/drawing/2014/main" id="{984A27EB-4F8B-C2EB-4347-C9829F26F11F}"/>
              </a:ext>
            </a:extLst>
          </p:cNvPr>
          <p:cNvSpPr>
            <a:spLocks noGrp="1"/>
          </p:cNvSpPr>
          <p:nvPr>
            <p:ph type="ftr" sz="quarter" idx="11"/>
          </p:nvPr>
        </p:nvSpPr>
        <p:spPr/>
        <p:txBody>
          <a:bodyPr/>
          <a:lstStyle/>
          <a:p>
            <a:r>
              <a:rPr lang="en-US"/>
              <a:t>60th meeting of the PAC for Condensed Matter Physics</a:t>
            </a:r>
            <a:endParaRPr lang="ru-RU"/>
          </a:p>
        </p:txBody>
      </p:sp>
      <p:sp>
        <p:nvSpPr>
          <p:cNvPr id="7" name="Номер слайда 6">
            <a:extLst>
              <a:ext uri="{FF2B5EF4-FFF2-40B4-BE49-F238E27FC236}">
                <a16:creationId xmlns:a16="http://schemas.microsoft.com/office/drawing/2014/main" id="{5843FA59-65C1-8AC6-7710-DCAB16FC2953}"/>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45800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2BA31C-7C4C-BA70-F394-F00AC892C99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92BA2F6C-63E3-F513-5088-725E266F11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AB1244C-D29E-A09D-AB00-CA9314354099}"/>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BDCC1E1-1691-26A2-5E5E-23C99F75D5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6F244100-8748-65FC-8ED4-045B67CC99E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03F30E34-A186-5BB0-5CAE-FDA484CAABDE}"/>
              </a:ext>
            </a:extLst>
          </p:cNvPr>
          <p:cNvSpPr>
            <a:spLocks noGrp="1"/>
          </p:cNvSpPr>
          <p:nvPr>
            <p:ph type="dt" sz="half" idx="10"/>
          </p:nvPr>
        </p:nvSpPr>
        <p:spPr/>
        <p:txBody>
          <a:bodyPr/>
          <a:lstStyle/>
          <a:p>
            <a:r>
              <a:rPr lang="ru-RU"/>
              <a:t>27.01.2024</a:t>
            </a:r>
          </a:p>
        </p:txBody>
      </p:sp>
      <p:sp>
        <p:nvSpPr>
          <p:cNvPr id="8" name="Нижний колонтитул 7">
            <a:extLst>
              <a:ext uri="{FF2B5EF4-FFF2-40B4-BE49-F238E27FC236}">
                <a16:creationId xmlns:a16="http://schemas.microsoft.com/office/drawing/2014/main" id="{845F5994-2EBF-F38A-F8E6-F28A4ACC68AB}"/>
              </a:ext>
            </a:extLst>
          </p:cNvPr>
          <p:cNvSpPr>
            <a:spLocks noGrp="1"/>
          </p:cNvSpPr>
          <p:nvPr>
            <p:ph type="ftr" sz="quarter" idx="11"/>
          </p:nvPr>
        </p:nvSpPr>
        <p:spPr/>
        <p:txBody>
          <a:bodyPr/>
          <a:lstStyle/>
          <a:p>
            <a:r>
              <a:rPr lang="en-US"/>
              <a:t>60th meeting of the PAC for Condensed Matter Physics</a:t>
            </a:r>
            <a:endParaRPr lang="ru-RU"/>
          </a:p>
        </p:txBody>
      </p:sp>
      <p:sp>
        <p:nvSpPr>
          <p:cNvPr id="9" name="Номер слайда 8">
            <a:extLst>
              <a:ext uri="{FF2B5EF4-FFF2-40B4-BE49-F238E27FC236}">
                <a16:creationId xmlns:a16="http://schemas.microsoft.com/office/drawing/2014/main" id="{EC075DD3-823F-790E-54AC-9635D3C7523B}"/>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333829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25AC60-B925-01A5-7E72-B1976786834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4CFD547C-769F-1E39-A950-814E3E8C2D1E}"/>
              </a:ext>
            </a:extLst>
          </p:cNvPr>
          <p:cNvSpPr>
            <a:spLocks noGrp="1"/>
          </p:cNvSpPr>
          <p:nvPr>
            <p:ph type="dt" sz="half" idx="10"/>
          </p:nvPr>
        </p:nvSpPr>
        <p:spPr/>
        <p:txBody>
          <a:bodyPr/>
          <a:lstStyle/>
          <a:p>
            <a:r>
              <a:rPr lang="ru-RU"/>
              <a:t>27.01.2024</a:t>
            </a:r>
          </a:p>
        </p:txBody>
      </p:sp>
      <p:sp>
        <p:nvSpPr>
          <p:cNvPr id="4" name="Нижний колонтитул 3">
            <a:extLst>
              <a:ext uri="{FF2B5EF4-FFF2-40B4-BE49-F238E27FC236}">
                <a16:creationId xmlns:a16="http://schemas.microsoft.com/office/drawing/2014/main" id="{EAD4EF2E-AE8C-AE45-B9BF-B2DB6D1C80C7}"/>
              </a:ext>
            </a:extLst>
          </p:cNvPr>
          <p:cNvSpPr>
            <a:spLocks noGrp="1"/>
          </p:cNvSpPr>
          <p:nvPr>
            <p:ph type="ftr" sz="quarter" idx="11"/>
          </p:nvPr>
        </p:nvSpPr>
        <p:spPr/>
        <p:txBody>
          <a:bodyPr/>
          <a:lstStyle/>
          <a:p>
            <a:r>
              <a:rPr lang="en-US"/>
              <a:t>60th meeting of the PAC for Condensed Matter Physics</a:t>
            </a:r>
            <a:endParaRPr lang="ru-RU"/>
          </a:p>
        </p:txBody>
      </p:sp>
      <p:sp>
        <p:nvSpPr>
          <p:cNvPr id="5" name="Номер слайда 4">
            <a:extLst>
              <a:ext uri="{FF2B5EF4-FFF2-40B4-BE49-F238E27FC236}">
                <a16:creationId xmlns:a16="http://schemas.microsoft.com/office/drawing/2014/main" id="{7125D9DF-996F-A5B0-BF65-2DA803FD5718}"/>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402011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F5C26D6-09B5-997F-C2E7-7915A934A6AE}"/>
              </a:ext>
            </a:extLst>
          </p:cNvPr>
          <p:cNvSpPr>
            <a:spLocks noGrp="1"/>
          </p:cNvSpPr>
          <p:nvPr>
            <p:ph type="dt" sz="half" idx="10"/>
          </p:nvPr>
        </p:nvSpPr>
        <p:spPr/>
        <p:txBody>
          <a:bodyPr/>
          <a:lstStyle/>
          <a:p>
            <a:r>
              <a:rPr lang="ru-RU"/>
              <a:t>27.01.2024</a:t>
            </a:r>
          </a:p>
        </p:txBody>
      </p:sp>
      <p:sp>
        <p:nvSpPr>
          <p:cNvPr id="3" name="Нижний колонтитул 2">
            <a:extLst>
              <a:ext uri="{FF2B5EF4-FFF2-40B4-BE49-F238E27FC236}">
                <a16:creationId xmlns:a16="http://schemas.microsoft.com/office/drawing/2014/main" id="{DA6BFAD6-F13B-66F8-2CDD-9FF6A58D3F47}"/>
              </a:ext>
            </a:extLst>
          </p:cNvPr>
          <p:cNvSpPr>
            <a:spLocks noGrp="1"/>
          </p:cNvSpPr>
          <p:nvPr>
            <p:ph type="ftr" sz="quarter" idx="11"/>
          </p:nvPr>
        </p:nvSpPr>
        <p:spPr/>
        <p:txBody>
          <a:bodyPr/>
          <a:lstStyle/>
          <a:p>
            <a:r>
              <a:rPr lang="en-US"/>
              <a:t>60th meeting of the PAC for Condensed Matter Physics</a:t>
            </a:r>
            <a:endParaRPr lang="ru-RU"/>
          </a:p>
        </p:txBody>
      </p:sp>
      <p:sp>
        <p:nvSpPr>
          <p:cNvPr id="4" name="Номер слайда 3">
            <a:extLst>
              <a:ext uri="{FF2B5EF4-FFF2-40B4-BE49-F238E27FC236}">
                <a16:creationId xmlns:a16="http://schemas.microsoft.com/office/drawing/2014/main" id="{0CC8C296-DD95-AEE2-23A8-789F6336EDC3}"/>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4123831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9CDAEE-5DDC-9F40-FD27-10FBE50B582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FDE9F311-DEBF-B837-FBDF-51BBE821F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2A2114A3-BB33-F77C-CE4C-FEDD055648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EF27330-9CC9-A66B-6153-814DF4CB4543}"/>
              </a:ext>
            </a:extLst>
          </p:cNvPr>
          <p:cNvSpPr>
            <a:spLocks noGrp="1"/>
          </p:cNvSpPr>
          <p:nvPr>
            <p:ph type="dt" sz="half" idx="10"/>
          </p:nvPr>
        </p:nvSpPr>
        <p:spPr/>
        <p:txBody>
          <a:bodyPr/>
          <a:lstStyle/>
          <a:p>
            <a:r>
              <a:rPr lang="ru-RU"/>
              <a:t>27.01.2024</a:t>
            </a:r>
          </a:p>
        </p:txBody>
      </p:sp>
      <p:sp>
        <p:nvSpPr>
          <p:cNvPr id="6" name="Нижний колонтитул 5">
            <a:extLst>
              <a:ext uri="{FF2B5EF4-FFF2-40B4-BE49-F238E27FC236}">
                <a16:creationId xmlns:a16="http://schemas.microsoft.com/office/drawing/2014/main" id="{4EC8420D-CE6E-747C-1E2A-28956ADB5A83}"/>
              </a:ext>
            </a:extLst>
          </p:cNvPr>
          <p:cNvSpPr>
            <a:spLocks noGrp="1"/>
          </p:cNvSpPr>
          <p:nvPr>
            <p:ph type="ftr" sz="quarter" idx="11"/>
          </p:nvPr>
        </p:nvSpPr>
        <p:spPr/>
        <p:txBody>
          <a:bodyPr/>
          <a:lstStyle/>
          <a:p>
            <a:r>
              <a:rPr lang="en-US"/>
              <a:t>60th meeting of the PAC for Condensed Matter Physics</a:t>
            </a:r>
            <a:endParaRPr lang="ru-RU"/>
          </a:p>
        </p:txBody>
      </p:sp>
      <p:sp>
        <p:nvSpPr>
          <p:cNvPr id="7" name="Номер слайда 6">
            <a:extLst>
              <a:ext uri="{FF2B5EF4-FFF2-40B4-BE49-F238E27FC236}">
                <a16:creationId xmlns:a16="http://schemas.microsoft.com/office/drawing/2014/main" id="{3D9AF544-1343-5189-9438-F2BEA89CAD3F}"/>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130021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55021D-5EBD-781A-5A09-42BD9092B01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329FB43-9225-A44E-F855-5F9DAA3FB0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38A25C18-6553-A47B-CE10-EDE341869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F91F1BF-D10F-1141-2AB1-8CB802EF346D}"/>
              </a:ext>
            </a:extLst>
          </p:cNvPr>
          <p:cNvSpPr>
            <a:spLocks noGrp="1"/>
          </p:cNvSpPr>
          <p:nvPr>
            <p:ph type="dt" sz="half" idx="10"/>
          </p:nvPr>
        </p:nvSpPr>
        <p:spPr/>
        <p:txBody>
          <a:bodyPr/>
          <a:lstStyle/>
          <a:p>
            <a:r>
              <a:rPr lang="ru-RU"/>
              <a:t>27.01.2024</a:t>
            </a:r>
          </a:p>
        </p:txBody>
      </p:sp>
      <p:sp>
        <p:nvSpPr>
          <p:cNvPr id="6" name="Нижний колонтитул 5">
            <a:extLst>
              <a:ext uri="{FF2B5EF4-FFF2-40B4-BE49-F238E27FC236}">
                <a16:creationId xmlns:a16="http://schemas.microsoft.com/office/drawing/2014/main" id="{26DAEE3D-1F7D-F426-E737-52A7A0D34D21}"/>
              </a:ext>
            </a:extLst>
          </p:cNvPr>
          <p:cNvSpPr>
            <a:spLocks noGrp="1"/>
          </p:cNvSpPr>
          <p:nvPr>
            <p:ph type="ftr" sz="quarter" idx="11"/>
          </p:nvPr>
        </p:nvSpPr>
        <p:spPr/>
        <p:txBody>
          <a:bodyPr/>
          <a:lstStyle/>
          <a:p>
            <a:r>
              <a:rPr lang="en-US"/>
              <a:t>60th meeting of the PAC for Condensed Matter Physics</a:t>
            </a:r>
            <a:endParaRPr lang="ru-RU"/>
          </a:p>
        </p:txBody>
      </p:sp>
      <p:sp>
        <p:nvSpPr>
          <p:cNvPr id="7" name="Номер слайда 6">
            <a:extLst>
              <a:ext uri="{FF2B5EF4-FFF2-40B4-BE49-F238E27FC236}">
                <a16:creationId xmlns:a16="http://schemas.microsoft.com/office/drawing/2014/main" id="{DE74C7FF-29E0-8132-C55A-62B628898EC2}"/>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241672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A170C2-CD4A-1A68-74BA-3D7AD41A0F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62C1717B-F1D9-808E-17CB-47CA012B77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9CC5CC3-461F-ACBA-8039-68F2A7A9E7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a:t>27.01.2024</a:t>
            </a:r>
          </a:p>
        </p:txBody>
      </p:sp>
      <p:sp>
        <p:nvSpPr>
          <p:cNvPr id="5" name="Нижний колонтитул 4">
            <a:extLst>
              <a:ext uri="{FF2B5EF4-FFF2-40B4-BE49-F238E27FC236}">
                <a16:creationId xmlns:a16="http://schemas.microsoft.com/office/drawing/2014/main" id="{47BC50A0-18B8-6B2B-F756-4F720F09C4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60th meeting of the PAC for Condensed Matter Physics</a:t>
            </a:r>
            <a:endParaRPr lang="ru-RU"/>
          </a:p>
        </p:txBody>
      </p:sp>
      <p:sp>
        <p:nvSpPr>
          <p:cNvPr id="6" name="Номер слайда 5">
            <a:extLst>
              <a:ext uri="{FF2B5EF4-FFF2-40B4-BE49-F238E27FC236}">
                <a16:creationId xmlns:a16="http://schemas.microsoft.com/office/drawing/2014/main" id="{B3453A25-3154-3B61-B60B-24CB1DF15C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BAC1C-CC7F-4E88-9759-5217FD4A440E}" type="slidenum">
              <a:rPr lang="ru-RU" smtClean="0"/>
              <a:t>‹#›</a:t>
            </a:fld>
            <a:endParaRPr lang="ru-RU"/>
          </a:p>
        </p:txBody>
      </p:sp>
    </p:spTree>
    <p:extLst>
      <p:ext uri="{BB962C8B-B14F-4D97-AF65-F5344CB8AC3E}">
        <p14:creationId xmlns:p14="http://schemas.microsoft.com/office/powerpoint/2010/main" val="2511158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EC8EA27-C01A-6675-E892-AEABF693749F}"/>
              </a:ext>
            </a:extLst>
          </p:cNvPr>
          <p:cNvSpPr txBox="1"/>
          <p:nvPr/>
        </p:nvSpPr>
        <p:spPr>
          <a:xfrm>
            <a:off x="4951243" y="3952036"/>
            <a:ext cx="2167581" cy="523220"/>
          </a:xfrm>
          <a:prstGeom prst="rect">
            <a:avLst/>
          </a:prstGeom>
          <a:noFill/>
        </p:spPr>
        <p:txBody>
          <a:bodyPr wrap="none" rtlCol="0">
            <a:spAutoFit/>
          </a:bodyPr>
          <a:lstStyle/>
          <a:p>
            <a:r>
              <a:rPr lang="en-US" sz="2800"/>
              <a:t>Egor Lychagin</a:t>
            </a:r>
            <a:endParaRPr lang="ru-RU" sz="2800"/>
          </a:p>
        </p:txBody>
      </p:sp>
      <p:sp>
        <p:nvSpPr>
          <p:cNvPr id="19" name="Прямоугольник 18">
            <a:extLst>
              <a:ext uri="{FF2B5EF4-FFF2-40B4-BE49-F238E27FC236}">
                <a16:creationId xmlns:a16="http://schemas.microsoft.com/office/drawing/2014/main" id="{4FC7BA7B-6F92-CF60-D79B-7A832ABF15D5}"/>
              </a:ext>
            </a:extLst>
          </p:cNvPr>
          <p:cNvSpPr/>
          <p:nvPr/>
        </p:nvSpPr>
        <p:spPr>
          <a:xfrm>
            <a:off x="1153331" y="1133401"/>
            <a:ext cx="10403983" cy="2585323"/>
          </a:xfrm>
          <a:prstGeom prst="rect">
            <a:avLst/>
          </a:prstGeom>
          <a:noFill/>
        </p:spPr>
        <p:txBody>
          <a:bodyPr wrap="square" lIns="91440" tIns="45720" rIns="91440" bIns="45720">
            <a:spAutoFit/>
          </a:bodyPr>
          <a:lstStyle/>
          <a:p>
            <a:pPr algn="ctr"/>
            <a:r>
              <a:rPr lang="en-US" sz="5400" b="1" dirty="0">
                <a:ln w="0"/>
                <a:solidFill>
                  <a:srgbClr val="354A9E"/>
                </a:solidFill>
                <a:effectLst>
                  <a:reflection blurRad="6350" stA="53000" endA="300" endPos="35500" dir="5400000" sy="-90000" algn="bl" rotWithShape="0"/>
                </a:effectLst>
              </a:rPr>
              <a:t>Information on the progress of work at IBR-2 in preparation for resumption of reactor operation</a:t>
            </a:r>
            <a:endParaRPr lang="ru-RU" sz="5400" b="1" dirty="0">
              <a:ln w="0"/>
              <a:solidFill>
                <a:srgbClr val="354A9E"/>
              </a:solidFill>
              <a:effectLst>
                <a:reflection blurRad="6350" stA="53000" endA="300" endPos="35500" dir="5400000" sy="-90000" algn="bl" rotWithShape="0"/>
              </a:effectLst>
            </a:endParaRPr>
          </a:p>
        </p:txBody>
      </p:sp>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a:xfrm>
            <a:off x="0" y="6485513"/>
            <a:ext cx="949036" cy="365125"/>
          </a:xfrm>
        </p:spPr>
        <p:txBody>
          <a:bodyPr/>
          <a:lstStyle/>
          <a:p>
            <a:r>
              <a:rPr lang="ru-RU"/>
              <a:t>27.01.2024</a:t>
            </a:r>
            <a:endParaRPr lang="en-GB"/>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1</a:t>
            </a:fld>
            <a:endParaRPr lang="ru-RU"/>
          </a:p>
        </p:txBody>
      </p:sp>
      <p:sp>
        <p:nvSpPr>
          <p:cNvPr id="3" name="TextBox 2">
            <a:extLst>
              <a:ext uri="{FF2B5EF4-FFF2-40B4-BE49-F238E27FC236}">
                <a16:creationId xmlns:a16="http://schemas.microsoft.com/office/drawing/2014/main" id="{701648A4-9AFE-2542-B0C3-6A30DA789B03}"/>
              </a:ext>
            </a:extLst>
          </p:cNvPr>
          <p:cNvSpPr txBox="1"/>
          <p:nvPr/>
        </p:nvSpPr>
        <p:spPr>
          <a:xfrm>
            <a:off x="3288632" y="4708568"/>
            <a:ext cx="6023380" cy="584775"/>
          </a:xfrm>
          <a:prstGeom prst="rect">
            <a:avLst/>
          </a:prstGeom>
          <a:noFill/>
        </p:spPr>
        <p:txBody>
          <a:bodyPr wrap="none" rtlCol="0">
            <a:spAutoFit/>
          </a:bodyPr>
          <a:lstStyle/>
          <a:p>
            <a:r>
              <a:rPr lang="en-US" sz="3200" i="1"/>
              <a:t>Joint Institute for Nuclear Research</a:t>
            </a:r>
          </a:p>
        </p:txBody>
      </p:sp>
      <p:sp>
        <p:nvSpPr>
          <p:cNvPr id="4" name="Нижний колонтитул 3">
            <a:extLst>
              <a:ext uri="{FF2B5EF4-FFF2-40B4-BE49-F238E27FC236}">
                <a16:creationId xmlns:a16="http://schemas.microsoft.com/office/drawing/2014/main" id="{12E13F4E-8E2C-B406-80E9-0935BA8E9CF2}"/>
              </a:ext>
            </a:extLst>
          </p:cNvPr>
          <p:cNvSpPr>
            <a:spLocks noGrp="1"/>
          </p:cNvSpPr>
          <p:nvPr>
            <p:ph type="ftr" sz="quarter" idx="11"/>
          </p:nvPr>
        </p:nvSpPr>
        <p:spPr/>
        <p:txBody>
          <a:bodyPr/>
          <a:lstStyle/>
          <a:p>
            <a:r>
              <a:rPr lang="en-US"/>
              <a:t>60th meeting of the PAC for Condensed Matter Physics</a:t>
            </a:r>
            <a:endParaRPr lang="ru-RU"/>
          </a:p>
        </p:txBody>
      </p:sp>
    </p:spTree>
    <p:extLst>
      <p:ext uri="{BB962C8B-B14F-4D97-AF65-F5344CB8AC3E}">
        <p14:creationId xmlns:p14="http://schemas.microsoft.com/office/powerpoint/2010/main" val="98517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1AD3D-6748-19FE-5269-603888F118A9}"/>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B6458AB9-C383-92FE-53CC-6F6D36A1264B}"/>
              </a:ext>
            </a:extLst>
          </p:cNvPr>
          <p:cNvSpPr>
            <a:spLocks noGrp="1"/>
          </p:cNvSpPr>
          <p:nvPr>
            <p:ph type="dt" sz="half" idx="10"/>
          </p:nvPr>
        </p:nvSpPr>
        <p:spPr/>
        <p:txBody>
          <a:bodyPr/>
          <a:lstStyle/>
          <a:p>
            <a:r>
              <a:rPr lang="ru-RU"/>
              <a:t>27.01.2024</a:t>
            </a:r>
            <a:endParaRPr lang="en-GB"/>
          </a:p>
        </p:txBody>
      </p:sp>
      <p:sp>
        <p:nvSpPr>
          <p:cNvPr id="13" name="Номер слайда 12">
            <a:extLst>
              <a:ext uri="{FF2B5EF4-FFF2-40B4-BE49-F238E27FC236}">
                <a16:creationId xmlns:a16="http://schemas.microsoft.com/office/drawing/2014/main" id="{3DD91F26-4EFA-FC98-2C20-15F7D213264F}"/>
              </a:ext>
            </a:extLst>
          </p:cNvPr>
          <p:cNvSpPr>
            <a:spLocks noGrp="1"/>
          </p:cNvSpPr>
          <p:nvPr>
            <p:ph type="sldNum" sz="quarter" idx="12"/>
          </p:nvPr>
        </p:nvSpPr>
        <p:spPr/>
        <p:txBody>
          <a:bodyPr/>
          <a:lstStyle/>
          <a:p>
            <a:fld id="{A8EBAC1C-CC7F-4E88-9759-5217FD4A440E}" type="slidenum">
              <a:rPr lang="ru-RU" smtClean="0"/>
              <a:t>2</a:t>
            </a:fld>
            <a:endParaRPr lang="ru-RU"/>
          </a:p>
        </p:txBody>
      </p:sp>
      <p:sp>
        <p:nvSpPr>
          <p:cNvPr id="3" name="Нижний колонтитул 2">
            <a:extLst>
              <a:ext uri="{FF2B5EF4-FFF2-40B4-BE49-F238E27FC236}">
                <a16:creationId xmlns:a16="http://schemas.microsoft.com/office/drawing/2014/main" id="{9FC0BADA-B9CB-379E-3301-20EFE59034CB}"/>
              </a:ext>
            </a:extLst>
          </p:cNvPr>
          <p:cNvSpPr>
            <a:spLocks noGrp="1"/>
          </p:cNvSpPr>
          <p:nvPr>
            <p:ph type="ftr" sz="quarter" idx="11"/>
          </p:nvPr>
        </p:nvSpPr>
        <p:spPr/>
        <p:txBody>
          <a:bodyPr/>
          <a:lstStyle/>
          <a:p>
            <a:r>
              <a:rPr lang="en-US"/>
              <a:t>60th meeting of the PAC for Condensed Matter Physics</a:t>
            </a:r>
            <a:endParaRPr lang="ru-RU"/>
          </a:p>
        </p:txBody>
      </p:sp>
      <p:grpSp>
        <p:nvGrpSpPr>
          <p:cNvPr id="4" name="Группа 3">
            <a:extLst>
              <a:ext uri="{FF2B5EF4-FFF2-40B4-BE49-F238E27FC236}">
                <a16:creationId xmlns:a16="http://schemas.microsoft.com/office/drawing/2014/main" id="{245171AD-F4DC-EEBF-0E27-D68652A67602}"/>
              </a:ext>
            </a:extLst>
          </p:cNvPr>
          <p:cNvGrpSpPr/>
          <p:nvPr/>
        </p:nvGrpSpPr>
        <p:grpSpPr>
          <a:xfrm>
            <a:off x="8264364" y="1059725"/>
            <a:ext cx="3767245" cy="2355771"/>
            <a:chOff x="11147936" y="-4430046"/>
            <a:chExt cx="11127517" cy="6899201"/>
          </a:xfrm>
        </p:grpSpPr>
        <p:pic>
          <p:nvPicPr>
            <p:cNvPr id="5" name="Рисунок 4" descr="Изображение выглядит как карта&#10;&#10;Автоматически созданное описание">
              <a:extLst>
                <a:ext uri="{FF2B5EF4-FFF2-40B4-BE49-F238E27FC236}">
                  <a16:creationId xmlns:a16="http://schemas.microsoft.com/office/drawing/2014/main" id="{42D33EF4-6612-D80B-BB47-36DBC55A29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47936" y="-4430046"/>
              <a:ext cx="11127517" cy="6899201"/>
            </a:xfrm>
            <a:prstGeom prst="rect">
              <a:avLst/>
            </a:prstGeom>
          </p:spPr>
        </p:pic>
        <p:sp>
          <p:nvSpPr>
            <p:cNvPr id="6" name="Облачко с текстом: овальное 5">
              <a:extLst>
                <a:ext uri="{FF2B5EF4-FFF2-40B4-BE49-F238E27FC236}">
                  <a16:creationId xmlns:a16="http://schemas.microsoft.com/office/drawing/2014/main" id="{E630F79A-C6E3-3F52-0053-9F80C719A2AE}"/>
                </a:ext>
              </a:extLst>
            </p:cNvPr>
            <p:cNvSpPr/>
            <p:nvPr/>
          </p:nvSpPr>
          <p:spPr>
            <a:xfrm>
              <a:off x="19625170" y="-1373031"/>
              <a:ext cx="2192575" cy="973919"/>
            </a:xfrm>
            <a:prstGeom prst="wedgeEllipseCallout">
              <a:avLst>
                <a:gd name="adj1" fmla="val 12335"/>
                <a:gd name="adj2" fmla="val 12909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effectLst>
                    <a:outerShdw blurRad="38100" dist="38100" dir="2700000" algn="tl">
                      <a:srgbClr val="000000">
                        <a:alpha val="43137"/>
                      </a:srgbClr>
                    </a:outerShdw>
                  </a:effectLst>
                </a:rPr>
                <a:t>Core</a:t>
              </a:r>
              <a:endParaRPr lang="ru-RU" sz="1400" b="1">
                <a:effectLst>
                  <a:outerShdw blurRad="38100" dist="38100" dir="2700000" algn="tl">
                    <a:srgbClr val="000000">
                      <a:alpha val="43137"/>
                    </a:srgbClr>
                  </a:outerShdw>
                </a:effectLst>
              </a:endParaRPr>
            </a:p>
          </p:txBody>
        </p:sp>
        <p:sp>
          <p:nvSpPr>
            <p:cNvPr id="7" name="Облачко с текстом: овальное 6">
              <a:extLst>
                <a:ext uri="{FF2B5EF4-FFF2-40B4-BE49-F238E27FC236}">
                  <a16:creationId xmlns:a16="http://schemas.microsoft.com/office/drawing/2014/main" id="{68F51B3B-1EDD-B2A1-BA46-4C9DFB3723D3}"/>
                </a:ext>
              </a:extLst>
            </p:cNvPr>
            <p:cNvSpPr/>
            <p:nvPr/>
          </p:nvSpPr>
          <p:spPr>
            <a:xfrm>
              <a:off x="15672112" y="-3266755"/>
              <a:ext cx="3305039" cy="1304855"/>
            </a:xfrm>
            <a:prstGeom prst="wedgeEllipseCallout">
              <a:avLst>
                <a:gd name="adj1" fmla="val -32191"/>
                <a:gd name="adj2" fmla="val 10529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effectLst>
                    <a:outerShdw blurRad="38100" dist="38100" dir="2700000" algn="tl">
                      <a:srgbClr val="000000">
                        <a:alpha val="43137"/>
                      </a:srgbClr>
                    </a:outerShdw>
                  </a:effectLst>
                </a:rPr>
                <a:t>Primary circuit</a:t>
              </a:r>
              <a:endParaRPr lang="ru-RU" sz="1400" b="1">
                <a:effectLst>
                  <a:outerShdw blurRad="38100" dist="38100" dir="2700000" algn="tl">
                    <a:srgbClr val="000000">
                      <a:alpha val="43137"/>
                    </a:srgbClr>
                  </a:outerShdw>
                </a:effectLst>
              </a:endParaRPr>
            </a:p>
          </p:txBody>
        </p:sp>
        <p:sp>
          <p:nvSpPr>
            <p:cNvPr id="8" name="Облачко с текстом: овальное 7">
              <a:extLst>
                <a:ext uri="{FF2B5EF4-FFF2-40B4-BE49-F238E27FC236}">
                  <a16:creationId xmlns:a16="http://schemas.microsoft.com/office/drawing/2014/main" id="{F725E14F-4FDE-53F3-BD94-0567B47E581D}"/>
                </a:ext>
              </a:extLst>
            </p:cNvPr>
            <p:cNvSpPr/>
            <p:nvPr/>
          </p:nvSpPr>
          <p:spPr>
            <a:xfrm>
              <a:off x="12523990" y="-414420"/>
              <a:ext cx="3532726" cy="1304855"/>
            </a:xfrm>
            <a:prstGeom prst="wedgeEllipseCallout">
              <a:avLst>
                <a:gd name="adj1" fmla="val -19094"/>
                <a:gd name="adj2" fmla="val -14723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effectLst>
                    <a:outerShdw blurRad="38100" dist="38100" dir="2700000" algn="tl">
                      <a:srgbClr val="000000">
                        <a:alpha val="43137"/>
                      </a:srgbClr>
                    </a:outerShdw>
                  </a:effectLst>
                </a:rPr>
                <a:t>Secondary  circuit</a:t>
              </a:r>
              <a:endParaRPr lang="ru-RU" sz="1200" b="1">
                <a:effectLst>
                  <a:outerShdw blurRad="38100" dist="38100" dir="2700000" algn="tl">
                    <a:srgbClr val="000000">
                      <a:alpha val="43137"/>
                    </a:srgbClr>
                  </a:outerShdw>
                </a:effectLst>
              </a:endParaRPr>
            </a:p>
          </p:txBody>
        </p:sp>
      </p:grpSp>
      <p:sp>
        <p:nvSpPr>
          <p:cNvPr id="10" name="Прямоугольник 9">
            <a:extLst>
              <a:ext uri="{FF2B5EF4-FFF2-40B4-BE49-F238E27FC236}">
                <a16:creationId xmlns:a16="http://schemas.microsoft.com/office/drawing/2014/main" id="{56719762-68B1-F9E3-BF7B-EC257CEC14D4}"/>
              </a:ext>
            </a:extLst>
          </p:cNvPr>
          <p:cNvSpPr/>
          <p:nvPr/>
        </p:nvSpPr>
        <p:spPr>
          <a:xfrm>
            <a:off x="139389" y="1059725"/>
            <a:ext cx="5899540" cy="2862322"/>
          </a:xfrm>
          <a:prstGeom prst="rect">
            <a:avLst/>
          </a:prstGeom>
        </p:spPr>
        <p:txBody>
          <a:bodyPr wrap="square">
            <a:spAutoFit/>
          </a:bodyPr>
          <a:lstStyle/>
          <a:p>
            <a:r>
              <a:rPr lang="en-US" sz="2000" b="1" dirty="0"/>
              <a:t>October 16</a:t>
            </a:r>
            <a:r>
              <a:rPr lang="ru-RU" sz="2000" b="1" dirty="0"/>
              <a:t>,</a:t>
            </a:r>
            <a:r>
              <a:rPr lang="en-US" sz="2000" b="1" dirty="0"/>
              <a:t> 2021 </a:t>
            </a:r>
            <a:r>
              <a:rPr lang="en-US" sz="2000" dirty="0"/>
              <a:t>– reactor </a:t>
            </a:r>
            <a:r>
              <a:rPr lang="en-US" sz="2000" b="1" dirty="0"/>
              <a:t>shutdown</a:t>
            </a:r>
            <a:r>
              <a:rPr lang="en-US" sz="2000" dirty="0"/>
              <a:t> due to a leak in the secondary cooling circuit of the air heat exchanger (HE)</a:t>
            </a:r>
            <a:r>
              <a:rPr lang="ru-RU" sz="2000" dirty="0"/>
              <a:t> </a:t>
            </a:r>
          </a:p>
          <a:p>
            <a:pPr marL="285750" indent="-285750">
              <a:buFont typeface="Arial" panose="020B0604020202020204" pitchFamily="34" charset="0"/>
              <a:buChar char="•"/>
            </a:pPr>
            <a:r>
              <a:rPr lang="en-US" sz="2000" dirty="0"/>
              <a:t>Repair of the faulty HE (safety regulations require operation of 2 HE) was carried out in April 2021;</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On April 25, 2024, a </a:t>
            </a:r>
            <a:r>
              <a:rPr lang="en-US" sz="2000" b="1" dirty="0">
                <a:solidFill>
                  <a:srgbClr val="FF0000"/>
                </a:solidFill>
              </a:rPr>
              <a:t>license was received</a:t>
            </a:r>
            <a:r>
              <a:rPr lang="en-US" sz="2000" dirty="0">
                <a:solidFill>
                  <a:srgbClr val="FF0000"/>
                </a:solidFill>
              </a:rPr>
              <a:t> </a:t>
            </a:r>
            <a:r>
              <a:rPr lang="en-US" sz="2000" dirty="0"/>
              <a:t>from ROSTEKHNADZOR  for the operation of the IBR-2 research nuclear facility until </a:t>
            </a:r>
            <a:r>
              <a:rPr lang="en-US" sz="2000" b="1" dirty="0">
                <a:solidFill>
                  <a:srgbClr val="FF0000"/>
                </a:solidFill>
              </a:rPr>
              <a:t>April 1, 2032</a:t>
            </a:r>
            <a:r>
              <a:rPr lang="en-US" sz="2000" dirty="0"/>
              <a:t>;</a:t>
            </a:r>
          </a:p>
        </p:txBody>
      </p:sp>
      <p:pic>
        <p:nvPicPr>
          <p:cNvPr id="11" name="Рисунок 10">
            <a:extLst>
              <a:ext uri="{FF2B5EF4-FFF2-40B4-BE49-F238E27FC236}">
                <a16:creationId xmlns:a16="http://schemas.microsoft.com/office/drawing/2014/main" id="{D93CE848-FB06-5F0F-A81C-B3597D5E28BB}"/>
              </a:ext>
            </a:extLst>
          </p:cNvPr>
          <p:cNvPicPr>
            <a:picLocks noChangeAspect="1"/>
          </p:cNvPicPr>
          <p:nvPr/>
        </p:nvPicPr>
        <p:blipFill>
          <a:blip r:embed="rId3"/>
          <a:stretch>
            <a:fillRect/>
          </a:stretch>
        </p:blipFill>
        <p:spPr>
          <a:xfrm>
            <a:off x="4038600" y="4385524"/>
            <a:ext cx="5145714" cy="2372479"/>
          </a:xfrm>
          <a:prstGeom prst="rect">
            <a:avLst/>
          </a:prstGeom>
        </p:spPr>
      </p:pic>
      <p:sp>
        <p:nvSpPr>
          <p:cNvPr id="12" name="TextBox 11">
            <a:extLst>
              <a:ext uri="{FF2B5EF4-FFF2-40B4-BE49-F238E27FC236}">
                <a16:creationId xmlns:a16="http://schemas.microsoft.com/office/drawing/2014/main" id="{A23529D6-E12B-D1AC-11B7-A9D45BA5ACAB}"/>
              </a:ext>
            </a:extLst>
          </p:cNvPr>
          <p:cNvSpPr txBox="1"/>
          <p:nvPr/>
        </p:nvSpPr>
        <p:spPr>
          <a:xfrm>
            <a:off x="139389" y="4392045"/>
            <a:ext cx="3735139"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Our plan at the beginning of 2024 and the previous PAC.</a:t>
            </a:r>
          </a:p>
        </p:txBody>
      </p:sp>
      <p:pic>
        <p:nvPicPr>
          <p:cNvPr id="15" name="Рисунок 14">
            <a:extLst>
              <a:ext uri="{FF2B5EF4-FFF2-40B4-BE49-F238E27FC236}">
                <a16:creationId xmlns:a16="http://schemas.microsoft.com/office/drawing/2014/main" id="{CE237F39-FB9A-D721-AC81-944E41960A37}"/>
              </a:ext>
            </a:extLst>
          </p:cNvPr>
          <p:cNvPicPr>
            <a:picLocks noChangeAspect="1"/>
          </p:cNvPicPr>
          <p:nvPr/>
        </p:nvPicPr>
        <p:blipFill>
          <a:blip r:embed="rId4"/>
          <a:stretch>
            <a:fillRect/>
          </a:stretch>
        </p:blipFill>
        <p:spPr>
          <a:xfrm>
            <a:off x="6362440" y="2042626"/>
            <a:ext cx="1578412" cy="2233709"/>
          </a:xfrm>
          <a:prstGeom prst="rect">
            <a:avLst/>
          </a:prstGeom>
        </p:spPr>
      </p:pic>
      <p:sp>
        <p:nvSpPr>
          <p:cNvPr id="16" name="TextBox 15">
            <a:extLst>
              <a:ext uri="{FF2B5EF4-FFF2-40B4-BE49-F238E27FC236}">
                <a16:creationId xmlns:a16="http://schemas.microsoft.com/office/drawing/2014/main" id="{6A757CAA-B048-10C4-00EA-51F2D777056D}"/>
              </a:ext>
            </a:extLst>
          </p:cNvPr>
          <p:cNvSpPr txBox="1"/>
          <p:nvPr/>
        </p:nvSpPr>
        <p:spPr>
          <a:xfrm>
            <a:off x="6410613" y="1705395"/>
            <a:ext cx="1449436" cy="369332"/>
          </a:xfrm>
          <a:prstGeom prst="rect">
            <a:avLst/>
          </a:prstGeom>
          <a:noFill/>
        </p:spPr>
        <p:txBody>
          <a:bodyPr wrap="none" rtlCol="0">
            <a:spAutoFit/>
          </a:bodyPr>
          <a:lstStyle/>
          <a:p>
            <a:r>
              <a:rPr lang="en-US" b="1">
                <a:solidFill>
                  <a:srgbClr val="C00000"/>
                </a:solidFill>
              </a:rPr>
              <a:t>April 25 2024</a:t>
            </a:r>
            <a:endParaRPr lang="ru-RU" b="1">
              <a:solidFill>
                <a:srgbClr val="C00000"/>
              </a:solidFill>
            </a:endParaRPr>
          </a:p>
        </p:txBody>
      </p:sp>
      <p:sp>
        <p:nvSpPr>
          <p:cNvPr id="18" name="TextBox 17">
            <a:extLst>
              <a:ext uri="{FF2B5EF4-FFF2-40B4-BE49-F238E27FC236}">
                <a16:creationId xmlns:a16="http://schemas.microsoft.com/office/drawing/2014/main" id="{B962F94A-D5DC-B3E1-A1E0-4982B3547C8D}"/>
              </a:ext>
            </a:extLst>
          </p:cNvPr>
          <p:cNvSpPr txBox="1"/>
          <p:nvPr/>
        </p:nvSpPr>
        <p:spPr>
          <a:xfrm>
            <a:off x="207434" y="5198110"/>
            <a:ext cx="3667094" cy="1323439"/>
          </a:xfrm>
          <a:prstGeom prst="rect">
            <a:avLst/>
          </a:prstGeom>
          <a:noFill/>
        </p:spPr>
        <p:txBody>
          <a:bodyPr wrap="square">
            <a:spAutoFit/>
          </a:bodyPr>
          <a:lstStyle/>
          <a:p>
            <a:r>
              <a:rPr lang="en-US" sz="2000" noProof="0"/>
              <a:t>By the end of the summer</a:t>
            </a:r>
            <a:r>
              <a:rPr lang="ru-RU" sz="2000" noProof="0"/>
              <a:t>,</a:t>
            </a:r>
            <a:r>
              <a:rPr lang="en-US" sz="2000" noProof="0"/>
              <a:t> it became clear that the technical work could only be completed by the end of the year.</a:t>
            </a:r>
          </a:p>
        </p:txBody>
      </p:sp>
      <p:pic>
        <p:nvPicPr>
          <p:cNvPr id="14" name="Рисунок 13">
            <a:extLst>
              <a:ext uri="{FF2B5EF4-FFF2-40B4-BE49-F238E27FC236}">
                <a16:creationId xmlns:a16="http://schemas.microsoft.com/office/drawing/2014/main" id="{97D2EAD0-9610-303D-B92B-6402E003CF95}"/>
              </a:ext>
            </a:extLst>
          </p:cNvPr>
          <p:cNvPicPr>
            <a:picLocks noChangeAspect="1"/>
          </p:cNvPicPr>
          <p:nvPr/>
        </p:nvPicPr>
        <p:blipFill>
          <a:blip r:embed="rId5"/>
          <a:stretch>
            <a:fillRect/>
          </a:stretch>
        </p:blipFill>
        <p:spPr>
          <a:xfrm>
            <a:off x="9399934" y="3664890"/>
            <a:ext cx="2584632" cy="2358143"/>
          </a:xfrm>
          <a:prstGeom prst="rect">
            <a:avLst/>
          </a:prstGeom>
        </p:spPr>
      </p:pic>
    </p:spTree>
    <p:extLst>
      <p:ext uri="{BB962C8B-B14F-4D97-AF65-F5344CB8AC3E}">
        <p14:creationId xmlns:p14="http://schemas.microsoft.com/office/powerpoint/2010/main" val="3266199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p:txBody>
          <a:bodyPr/>
          <a:lstStyle/>
          <a:p>
            <a:r>
              <a:rPr lang="ru-RU"/>
              <a:t>27.01.2024</a:t>
            </a:r>
            <a:endParaRPr lang="en-GB"/>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3</a:t>
            </a:fld>
            <a:endParaRPr lang="ru-RU"/>
          </a:p>
        </p:txBody>
      </p:sp>
      <p:sp>
        <p:nvSpPr>
          <p:cNvPr id="3" name="Нижний колонтитул 2">
            <a:extLst>
              <a:ext uri="{FF2B5EF4-FFF2-40B4-BE49-F238E27FC236}">
                <a16:creationId xmlns:a16="http://schemas.microsoft.com/office/drawing/2014/main" id="{E193D6DD-6708-B2D0-C673-530780E5F286}"/>
              </a:ext>
            </a:extLst>
          </p:cNvPr>
          <p:cNvSpPr>
            <a:spLocks noGrp="1"/>
          </p:cNvSpPr>
          <p:nvPr>
            <p:ph type="ftr" sz="quarter" idx="11"/>
          </p:nvPr>
        </p:nvSpPr>
        <p:spPr/>
        <p:txBody>
          <a:bodyPr/>
          <a:lstStyle/>
          <a:p>
            <a:r>
              <a:rPr lang="en-US"/>
              <a:t>60th meeting of the PAC for Condensed Matter Physics</a:t>
            </a:r>
            <a:endParaRPr lang="ru-RU"/>
          </a:p>
        </p:txBody>
      </p:sp>
      <p:pic>
        <p:nvPicPr>
          <p:cNvPr id="11" name="Объект 8">
            <a:extLst>
              <a:ext uri="{FF2B5EF4-FFF2-40B4-BE49-F238E27FC236}">
                <a16:creationId xmlns:a16="http://schemas.microsoft.com/office/drawing/2014/main" id="{E625AB73-5E88-77E6-6745-30410D5D83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1713" y="852112"/>
            <a:ext cx="2118240" cy="2824322"/>
          </a:xfrm>
          <a:prstGeom prst="rect">
            <a:avLst/>
          </a:prstGeom>
        </p:spPr>
      </p:pic>
      <p:pic>
        <p:nvPicPr>
          <p:cNvPr id="12" name="Рисунок 11">
            <a:extLst>
              <a:ext uri="{FF2B5EF4-FFF2-40B4-BE49-F238E27FC236}">
                <a16:creationId xmlns:a16="http://schemas.microsoft.com/office/drawing/2014/main" id="{AE15766F-DACC-07B2-BCC4-710E21B3E8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5979" y="852114"/>
            <a:ext cx="2118240" cy="2824319"/>
          </a:xfrm>
          <a:prstGeom prst="rect">
            <a:avLst/>
          </a:prstGeom>
        </p:spPr>
      </p:pic>
      <p:pic>
        <p:nvPicPr>
          <p:cNvPr id="14" name="Рисунок 13">
            <a:extLst>
              <a:ext uri="{FF2B5EF4-FFF2-40B4-BE49-F238E27FC236}">
                <a16:creationId xmlns:a16="http://schemas.microsoft.com/office/drawing/2014/main" id="{86E4C094-8E0B-D990-F5A4-0AD53DDE01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4413" y="852112"/>
            <a:ext cx="2118240" cy="2824321"/>
          </a:xfrm>
          <a:prstGeom prst="rect">
            <a:avLst/>
          </a:prstGeom>
        </p:spPr>
      </p:pic>
      <p:grpSp>
        <p:nvGrpSpPr>
          <p:cNvPr id="17" name="Группа 16">
            <a:extLst>
              <a:ext uri="{FF2B5EF4-FFF2-40B4-BE49-F238E27FC236}">
                <a16:creationId xmlns:a16="http://schemas.microsoft.com/office/drawing/2014/main" id="{01988866-7126-BDEE-E7E6-3AABC7CD842E}"/>
              </a:ext>
            </a:extLst>
          </p:cNvPr>
          <p:cNvGrpSpPr/>
          <p:nvPr/>
        </p:nvGrpSpPr>
        <p:grpSpPr>
          <a:xfrm>
            <a:off x="344884" y="2105984"/>
            <a:ext cx="3992657" cy="2994493"/>
            <a:chOff x="2773350" y="-507542"/>
            <a:chExt cx="8946962" cy="6710222"/>
          </a:xfrm>
        </p:grpSpPr>
        <p:pic>
          <p:nvPicPr>
            <p:cNvPr id="18" name="Рисунок 17">
              <a:extLst>
                <a:ext uri="{FF2B5EF4-FFF2-40B4-BE49-F238E27FC236}">
                  <a16:creationId xmlns:a16="http://schemas.microsoft.com/office/drawing/2014/main" id="{5FC37FE1-5DC0-0258-B25C-3BED1D45FE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3350" y="-507542"/>
              <a:ext cx="8946962" cy="6710222"/>
            </a:xfrm>
            <a:prstGeom prst="rect">
              <a:avLst/>
            </a:prstGeom>
          </p:spPr>
        </p:pic>
        <p:sp>
          <p:nvSpPr>
            <p:cNvPr id="19" name="Прямоугольник 2">
              <a:extLst>
                <a:ext uri="{FF2B5EF4-FFF2-40B4-BE49-F238E27FC236}">
                  <a16:creationId xmlns:a16="http://schemas.microsoft.com/office/drawing/2014/main" id="{1234BBE3-3A14-CEDE-ADAF-5C44F7D2B89F}"/>
                </a:ext>
              </a:extLst>
            </p:cNvPr>
            <p:cNvSpPr/>
            <p:nvPr/>
          </p:nvSpPr>
          <p:spPr>
            <a:xfrm>
              <a:off x="5036820" y="1036320"/>
              <a:ext cx="2209800" cy="4945380"/>
            </a:xfrm>
            <a:custGeom>
              <a:avLst/>
              <a:gdLst>
                <a:gd name="connsiteX0" fmla="*/ 0 w 1783080"/>
                <a:gd name="connsiteY0" fmla="*/ 0 h 4914900"/>
                <a:gd name="connsiteX1" fmla="*/ 1783080 w 1783080"/>
                <a:gd name="connsiteY1" fmla="*/ 0 h 4914900"/>
                <a:gd name="connsiteX2" fmla="*/ 1783080 w 1783080"/>
                <a:gd name="connsiteY2" fmla="*/ 4914900 h 4914900"/>
                <a:gd name="connsiteX3" fmla="*/ 0 w 1783080"/>
                <a:gd name="connsiteY3" fmla="*/ 4914900 h 4914900"/>
                <a:gd name="connsiteX4" fmla="*/ 0 w 1783080"/>
                <a:gd name="connsiteY4" fmla="*/ 0 h 4914900"/>
                <a:gd name="connsiteX0" fmla="*/ 0 w 1783080"/>
                <a:gd name="connsiteY0" fmla="*/ 0 h 4914900"/>
                <a:gd name="connsiteX1" fmla="*/ 1729740 w 1783080"/>
                <a:gd name="connsiteY1" fmla="*/ 289560 h 4914900"/>
                <a:gd name="connsiteX2" fmla="*/ 1783080 w 1783080"/>
                <a:gd name="connsiteY2" fmla="*/ 4914900 h 4914900"/>
                <a:gd name="connsiteX3" fmla="*/ 0 w 1783080"/>
                <a:gd name="connsiteY3" fmla="*/ 4914900 h 4914900"/>
                <a:gd name="connsiteX4" fmla="*/ 0 w 1783080"/>
                <a:gd name="connsiteY4" fmla="*/ 0 h 4914900"/>
                <a:gd name="connsiteX0" fmla="*/ 60960 w 1783080"/>
                <a:gd name="connsiteY0" fmla="*/ 0 h 4861560"/>
                <a:gd name="connsiteX1" fmla="*/ 1729740 w 1783080"/>
                <a:gd name="connsiteY1" fmla="*/ 236220 h 4861560"/>
                <a:gd name="connsiteX2" fmla="*/ 1783080 w 1783080"/>
                <a:gd name="connsiteY2" fmla="*/ 4861560 h 4861560"/>
                <a:gd name="connsiteX3" fmla="*/ 0 w 1783080"/>
                <a:gd name="connsiteY3" fmla="*/ 4861560 h 4861560"/>
                <a:gd name="connsiteX4" fmla="*/ 60960 w 1783080"/>
                <a:gd name="connsiteY4" fmla="*/ 0 h 4861560"/>
                <a:gd name="connsiteX0" fmla="*/ 60960 w 1783080"/>
                <a:gd name="connsiteY0" fmla="*/ 0 h 4861560"/>
                <a:gd name="connsiteX1" fmla="*/ 1729740 w 1783080"/>
                <a:gd name="connsiteY1" fmla="*/ 236220 h 4861560"/>
                <a:gd name="connsiteX2" fmla="*/ 1760220 w 1783080"/>
                <a:gd name="connsiteY2" fmla="*/ 3070860 h 4861560"/>
                <a:gd name="connsiteX3" fmla="*/ 1783080 w 1783080"/>
                <a:gd name="connsiteY3" fmla="*/ 4861560 h 4861560"/>
                <a:gd name="connsiteX4" fmla="*/ 0 w 1783080"/>
                <a:gd name="connsiteY4" fmla="*/ 4861560 h 4861560"/>
                <a:gd name="connsiteX5" fmla="*/ 60960 w 1783080"/>
                <a:gd name="connsiteY5" fmla="*/ 0 h 4861560"/>
                <a:gd name="connsiteX0" fmla="*/ 60960 w 1927860"/>
                <a:gd name="connsiteY0" fmla="*/ 0 h 4861560"/>
                <a:gd name="connsiteX1" fmla="*/ 1729740 w 1927860"/>
                <a:gd name="connsiteY1" fmla="*/ 236220 h 4861560"/>
                <a:gd name="connsiteX2" fmla="*/ 1927860 w 1927860"/>
                <a:gd name="connsiteY2" fmla="*/ 3093720 h 4861560"/>
                <a:gd name="connsiteX3" fmla="*/ 1783080 w 1927860"/>
                <a:gd name="connsiteY3" fmla="*/ 4861560 h 4861560"/>
                <a:gd name="connsiteX4" fmla="*/ 0 w 1927860"/>
                <a:gd name="connsiteY4" fmla="*/ 4861560 h 4861560"/>
                <a:gd name="connsiteX5" fmla="*/ 60960 w 1927860"/>
                <a:gd name="connsiteY5" fmla="*/ 0 h 4861560"/>
                <a:gd name="connsiteX0" fmla="*/ 60960 w 1927860"/>
                <a:gd name="connsiteY0" fmla="*/ 0 h 4861560"/>
                <a:gd name="connsiteX1" fmla="*/ 1638300 w 1927860"/>
                <a:gd name="connsiteY1" fmla="*/ 236220 h 4861560"/>
                <a:gd name="connsiteX2" fmla="*/ 1927860 w 1927860"/>
                <a:gd name="connsiteY2" fmla="*/ 3093720 h 4861560"/>
                <a:gd name="connsiteX3" fmla="*/ 1783080 w 1927860"/>
                <a:gd name="connsiteY3" fmla="*/ 4861560 h 4861560"/>
                <a:gd name="connsiteX4" fmla="*/ 0 w 1927860"/>
                <a:gd name="connsiteY4" fmla="*/ 4861560 h 4861560"/>
                <a:gd name="connsiteX5" fmla="*/ 60960 w 1927860"/>
                <a:gd name="connsiteY5" fmla="*/ 0 h 4861560"/>
                <a:gd name="connsiteX0" fmla="*/ 60960 w 1927860"/>
                <a:gd name="connsiteY0" fmla="*/ 0 h 4861560"/>
                <a:gd name="connsiteX1" fmla="*/ 1638300 w 1927860"/>
                <a:gd name="connsiteY1" fmla="*/ 236220 h 4861560"/>
                <a:gd name="connsiteX2" fmla="*/ 1927860 w 1927860"/>
                <a:gd name="connsiteY2" fmla="*/ 3093720 h 4861560"/>
                <a:gd name="connsiteX3" fmla="*/ 1851660 w 1927860"/>
                <a:gd name="connsiteY3" fmla="*/ 3962400 h 4861560"/>
                <a:gd name="connsiteX4" fmla="*/ 1783080 w 1927860"/>
                <a:gd name="connsiteY4" fmla="*/ 4861560 h 4861560"/>
                <a:gd name="connsiteX5" fmla="*/ 0 w 1927860"/>
                <a:gd name="connsiteY5" fmla="*/ 4861560 h 4861560"/>
                <a:gd name="connsiteX6" fmla="*/ 60960 w 1927860"/>
                <a:gd name="connsiteY6" fmla="*/ 0 h 4861560"/>
                <a:gd name="connsiteX0" fmla="*/ 60960 w 1927860"/>
                <a:gd name="connsiteY0" fmla="*/ 0 h 4861560"/>
                <a:gd name="connsiteX1" fmla="*/ 1638300 w 1927860"/>
                <a:gd name="connsiteY1" fmla="*/ 236220 h 4861560"/>
                <a:gd name="connsiteX2" fmla="*/ 1927860 w 1927860"/>
                <a:gd name="connsiteY2" fmla="*/ 3093720 h 4861560"/>
                <a:gd name="connsiteX3" fmla="*/ 1531620 w 1927860"/>
                <a:gd name="connsiteY3" fmla="*/ 3779520 h 4861560"/>
                <a:gd name="connsiteX4" fmla="*/ 1783080 w 1927860"/>
                <a:gd name="connsiteY4" fmla="*/ 4861560 h 4861560"/>
                <a:gd name="connsiteX5" fmla="*/ 0 w 1927860"/>
                <a:gd name="connsiteY5" fmla="*/ 4861560 h 4861560"/>
                <a:gd name="connsiteX6" fmla="*/ 60960 w 1927860"/>
                <a:gd name="connsiteY6" fmla="*/ 0 h 4861560"/>
                <a:gd name="connsiteX0" fmla="*/ 60960 w 1927860"/>
                <a:gd name="connsiteY0" fmla="*/ 0 h 4884420"/>
                <a:gd name="connsiteX1" fmla="*/ 1638300 w 1927860"/>
                <a:gd name="connsiteY1" fmla="*/ 236220 h 4884420"/>
                <a:gd name="connsiteX2" fmla="*/ 1927860 w 1927860"/>
                <a:gd name="connsiteY2" fmla="*/ 3093720 h 4884420"/>
                <a:gd name="connsiteX3" fmla="*/ 1531620 w 1927860"/>
                <a:gd name="connsiteY3" fmla="*/ 3779520 h 4884420"/>
                <a:gd name="connsiteX4" fmla="*/ 1546860 w 1927860"/>
                <a:gd name="connsiteY4" fmla="*/ 4884420 h 4884420"/>
                <a:gd name="connsiteX5" fmla="*/ 0 w 1927860"/>
                <a:gd name="connsiteY5" fmla="*/ 4861560 h 4884420"/>
                <a:gd name="connsiteX6" fmla="*/ 60960 w 1927860"/>
                <a:gd name="connsiteY6" fmla="*/ 0 h 4884420"/>
                <a:gd name="connsiteX0" fmla="*/ 22860 w 1889760"/>
                <a:gd name="connsiteY0" fmla="*/ 0 h 4953000"/>
                <a:gd name="connsiteX1" fmla="*/ 1600200 w 1889760"/>
                <a:gd name="connsiteY1" fmla="*/ 236220 h 4953000"/>
                <a:gd name="connsiteX2" fmla="*/ 1889760 w 1889760"/>
                <a:gd name="connsiteY2" fmla="*/ 3093720 h 4953000"/>
                <a:gd name="connsiteX3" fmla="*/ 1493520 w 1889760"/>
                <a:gd name="connsiteY3" fmla="*/ 3779520 h 4953000"/>
                <a:gd name="connsiteX4" fmla="*/ 1508760 w 1889760"/>
                <a:gd name="connsiteY4" fmla="*/ 4884420 h 4953000"/>
                <a:gd name="connsiteX5" fmla="*/ 0 w 1889760"/>
                <a:gd name="connsiteY5" fmla="*/ 4953000 h 4953000"/>
                <a:gd name="connsiteX6" fmla="*/ 22860 w 1889760"/>
                <a:gd name="connsiteY6" fmla="*/ 0 h 4953000"/>
                <a:gd name="connsiteX0" fmla="*/ 30480 w 1897380"/>
                <a:gd name="connsiteY0" fmla="*/ 0 h 4953000"/>
                <a:gd name="connsiteX1" fmla="*/ 1607820 w 1897380"/>
                <a:gd name="connsiteY1" fmla="*/ 236220 h 4953000"/>
                <a:gd name="connsiteX2" fmla="*/ 1897380 w 1897380"/>
                <a:gd name="connsiteY2" fmla="*/ 3093720 h 4953000"/>
                <a:gd name="connsiteX3" fmla="*/ 1501140 w 1897380"/>
                <a:gd name="connsiteY3" fmla="*/ 3779520 h 4953000"/>
                <a:gd name="connsiteX4" fmla="*/ 1516380 w 1897380"/>
                <a:gd name="connsiteY4" fmla="*/ 4884420 h 4953000"/>
                <a:gd name="connsiteX5" fmla="*/ 7620 w 1897380"/>
                <a:gd name="connsiteY5" fmla="*/ 4953000 h 4953000"/>
                <a:gd name="connsiteX6" fmla="*/ 0 w 1897380"/>
                <a:gd name="connsiteY6" fmla="*/ 3451860 h 4953000"/>
                <a:gd name="connsiteX7" fmla="*/ 30480 w 1897380"/>
                <a:gd name="connsiteY7" fmla="*/ 0 h 4953000"/>
                <a:gd name="connsiteX0" fmla="*/ 320040 w 2186940"/>
                <a:gd name="connsiteY0" fmla="*/ 0 h 4953000"/>
                <a:gd name="connsiteX1" fmla="*/ 1897380 w 2186940"/>
                <a:gd name="connsiteY1" fmla="*/ 236220 h 4953000"/>
                <a:gd name="connsiteX2" fmla="*/ 2186940 w 2186940"/>
                <a:gd name="connsiteY2" fmla="*/ 3093720 h 4953000"/>
                <a:gd name="connsiteX3" fmla="*/ 1790700 w 2186940"/>
                <a:gd name="connsiteY3" fmla="*/ 3779520 h 4953000"/>
                <a:gd name="connsiteX4" fmla="*/ 1805940 w 2186940"/>
                <a:gd name="connsiteY4" fmla="*/ 4884420 h 4953000"/>
                <a:gd name="connsiteX5" fmla="*/ 297180 w 2186940"/>
                <a:gd name="connsiteY5" fmla="*/ 4953000 h 4953000"/>
                <a:gd name="connsiteX6" fmla="*/ 0 w 2186940"/>
                <a:gd name="connsiteY6" fmla="*/ 3101340 h 4953000"/>
                <a:gd name="connsiteX7" fmla="*/ 320040 w 2186940"/>
                <a:gd name="connsiteY7" fmla="*/ 0 h 4953000"/>
                <a:gd name="connsiteX0" fmla="*/ 320040 w 2186940"/>
                <a:gd name="connsiteY0" fmla="*/ 0 h 4953000"/>
                <a:gd name="connsiteX1" fmla="*/ 1897380 w 2186940"/>
                <a:gd name="connsiteY1" fmla="*/ 236220 h 4953000"/>
                <a:gd name="connsiteX2" fmla="*/ 2186940 w 2186940"/>
                <a:gd name="connsiteY2" fmla="*/ 3093720 h 4953000"/>
                <a:gd name="connsiteX3" fmla="*/ 1790700 w 2186940"/>
                <a:gd name="connsiteY3" fmla="*/ 3779520 h 4953000"/>
                <a:gd name="connsiteX4" fmla="*/ 1805940 w 2186940"/>
                <a:gd name="connsiteY4" fmla="*/ 4884420 h 4953000"/>
                <a:gd name="connsiteX5" fmla="*/ 297180 w 2186940"/>
                <a:gd name="connsiteY5" fmla="*/ 4953000 h 4953000"/>
                <a:gd name="connsiteX6" fmla="*/ 198120 w 2186940"/>
                <a:gd name="connsiteY6" fmla="*/ 4305300 h 4953000"/>
                <a:gd name="connsiteX7" fmla="*/ 0 w 2186940"/>
                <a:gd name="connsiteY7" fmla="*/ 3101340 h 4953000"/>
                <a:gd name="connsiteX8" fmla="*/ 320040 w 2186940"/>
                <a:gd name="connsiteY8" fmla="*/ 0 h 4953000"/>
                <a:gd name="connsiteX0" fmla="*/ 320040 w 2186940"/>
                <a:gd name="connsiteY0" fmla="*/ 0 h 4953000"/>
                <a:gd name="connsiteX1" fmla="*/ 1897380 w 2186940"/>
                <a:gd name="connsiteY1" fmla="*/ 236220 h 4953000"/>
                <a:gd name="connsiteX2" fmla="*/ 2186940 w 2186940"/>
                <a:gd name="connsiteY2" fmla="*/ 3093720 h 4953000"/>
                <a:gd name="connsiteX3" fmla="*/ 1790700 w 2186940"/>
                <a:gd name="connsiteY3" fmla="*/ 3779520 h 4953000"/>
                <a:gd name="connsiteX4" fmla="*/ 1805940 w 2186940"/>
                <a:gd name="connsiteY4" fmla="*/ 4884420 h 4953000"/>
                <a:gd name="connsiteX5" fmla="*/ 297180 w 2186940"/>
                <a:gd name="connsiteY5" fmla="*/ 4953000 h 4953000"/>
                <a:gd name="connsiteX6" fmla="*/ 266700 w 2186940"/>
                <a:gd name="connsiteY6" fmla="*/ 3710940 h 4953000"/>
                <a:gd name="connsiteX7" fmla="*/ 0 w 2186940"/>
                <a:gd name="connsiteY7" fmla="*/ 3101340 h 4953000"/>
                <a:gd name="connsiteX8" fmla="*/ 320040 w 2186940"/>
                <a:gd name="connsiteY8" fmla="*/ 0 h 4953000"/>
                <a:gd name="connsiteX0" fmla="*/ 320040 w 2186940"/>
                <a:gd name="connsiteY0" fmla="*/ 0 h 4945380"/>
                <a:gd name="connsiteX1" fmla="*/ 1897380 w 2186940"/>
                <a:gd name="connsiteY1" fmla="*/ 236220 h 4945380"/>
                <a:gd name="connsiteX2" fmla="*/ 2186940 w 2186940"/>
                <a:gd name="connsiteY2" fmla="*/ 3093720 h 4945380"/>
                <a:gd name="connsiteX3" fmla="*/ 1790700 w 2186940"/>
                <a:gd name="connsiteY3" fmla="*/ 3779520 h 4945380"/>
                <a:gd name="connsiteX4" fmla="*/ 1805940 w 2186940"/>
                <a:gd name="connsiteY4" fmla="*/ 4884420 h 4945380"/>
                <a:gd name="connsiteX5" fmla="*/ 160020 w 2186940"/>
                <a:gd name="connsiteY5" fmla="*/ 4945380 h 4945380"/>
                <a:gd name="connsiteX6" fmla="*/ 266700 w 2186940"/>
                <a:gd name="connsiteY6" fmla="*/ 3710940 h 4945380"/>
                <a:gd name="connsiteX7" fmla="*/ 0 w 2186940"/>
                <a:gd name="connsiteY7" fmla="*/ 3101340 h 4945380"/>
                <a:gd name="connsiteX8" fmla="*/ 320040 w 2186940"/>
                <a:gd name="connsiteY8" fmla="*/ 0 h 4945380"/>
                <a:gd name="connsiteX0" fmla="*/ 342900 w 2209800"/>
                <a:gd name="connsiteY0" fmla="*/ 0 h 4945380"/>
                <a:gd name="connsiteX1" fmla="*/ 1920240 w 2209800"/>
                <a:gd name="connsiteY1" fmla="*/ 236220 h 4945380"/>
                <a:gd name="connsiteX2" fmla="*/ 2209800 w 2209800"/>
                <a:gd name="connsiteY2" fmla="*/ 3093720 h 4945380"/>
                <a:gd name="connsiteX3" fmla="*/ 1813560 w 2209800"/>
                <a:gd name="connsiteY3" fmla="*/ 3779520 h 4945380"/>
                <a:gd name="connsiteX4" fmla="*/ 1828800 w 2209800"/>
                <a:gd name="connsiteY4" fmla="*/ 4884420 h 4945380"/>
                <a:gd name="connsiteX5" fmla="*/ 182880 w 2209800"/>
                <a:gd name="connsiteY5" fmla="*/ 4945380 h 4945380"/>
                <a:gd name="connsiteX6" fmla="*/ 289560 w 2209800"/>
                <a:gd name="connsiteY6" fmla="*/ 3710940 h 4945380"/>
                <a:gd name="connsiteX7" fmla="*/ 0 w 2209800"/>
                <a:gd name="connsiteY7" fmla="*/ 3009900 h 4945380"/>
                <a:gd name="connsiteX8" fmla="*/ 342900 w 2209800"/>
                <a:gd name="connsiteY8" fmla="*/ 0 h 494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9800" h="4945380">
                  <a:moveTo>
                    <a:pt x="342900" y="0"/>
                  </a:moveTo>
                  <a:lnTo>
                    <a:pt x="1920240" y="236220"/>
                  </a:lnTo>
                  <a:lnTo>
                    <a:pt x="2209800" y="3093720"/>
                  </a:lnTo>
                  <a:lnTo>
                    <a:pt x="1813560" y="3779520"/>
                  </a:lnTo>
                  <a:lnTo>
                    <a:pt x="1828800" y="4884420"/>
                  </a:lnTo>
                  <a:lnTo>
                    <a:pt x="182880" y="4945380"/>
                  </a:lnTo>
                  <a:lnTo>
                    <a:pt x="289560" y="3710940"/>
                  </a:lnTo>
                  <a:lnTo>
                    <a:pt x="0" y="3009900"/>
                  </a:lnTo>
                  <a:lnTo>
                    <a:pt x="342900" y="0"/>
                  </a:lnTo>
                  <a:close/>
                </a:path>
              </a:pathLst>
            </a:custGeom>
            <a:solidFill>
              <a:srgbClr val="FF0000">
                <a:alpha val="31000"/>
              </a:srgbClr>
            </a:solid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2">
              <a:extLst>
                <a:ext uri="{FF2B5EF4-FFF2-40B4-BE49-F238E27FC236}">
                  <a16:creationId xmlns:a16="http://schemas.microsoft.com/office/drawing/2014/main" id="{B5E0A1DF-371A-2094-7BF9-45CDB8A97513}"/>
                </a:ext>
              </a:extLst>
            </p:cNvPr>
            <p:cNvSpPr/>
            <p:nvPr/>
          </p:nvSpPr>
          <p:spPr>
            <a:xfrm>
              <a:off x="8470568" y="1626301"/>
              <a:ext cx="2865120" cy="4061460"/>
            </a:xfrm>
            <a:custGeom>
              <a:avLst/>
              <a:gdLst>
                <a:gd name="connsiteX0" fmla="*/ 0 w 1783080"/>
                <a:gd name="connsiteY0" fmla="*/ 0 h 4914900"/>
                <a:gd name="connsiteX1" fmla="*/ 1783080 w 1783080"/>
                <a:gd name="connsiteY1" fmla="*/ 0 h 4914900"/>
                <a:gd name="connsiteX2" fmla="*/ 1783080 w 1783080"/>
                <a:gd name="connsiteY2" fmla="*/ 4914900 h 4914900"/>
                <a:gd name="connsiteX3" fmla="*/ 0 w 1783080"/>
                <a:gd name="connsiteY3" fmla="*/ 4914900 h 4914900"/>
                <a:gd name="connsiteX4" fmla="*/ 0 w 1783080"/>
                <a:gd name="connsiteY4" fmla="*/ 0 h 4914900"/>
                <a:gd name="connsiteX0" fmla="*/ 0 w 1783080"/>
                <a:gd name="connsiteY0" fmla="*/ 0 h 4914900"/>
                <a:gd name="connsiteX1" fmla="*/ 1729740 w 1783080"/>
                <a:gd name="connsiteY1" fmla="*/ 289560 h 4914900"/>
                <a:gd name="connsiteX2" fmla="*/ 1783080 w 1783080"/>
                <a:gd name="connsiteY2" fmla="*/ 4914900 h 4914900"/>
                <a:gd name="connsiteX3" fmla="*/ 0 w 1783080"/>
                <a:gd name="connsiteY3" fmla="*/ 4914900 h 4914900"/>
                <a:gd name="connsiteX4" fmla="*/ 0 w 1783080"/>
                <a:gd name="connsiteY4" fmla="*/ 0 h 4914900"/>
                <a:gd name="connsiteX0" fmla="*/ 60960 w 1783080"/>
                <a:gd name="connsiteY0" fmla="*/ 0 h 4861560"/>
                <a:gd name="connsiteX1" fmla="*/ 1729740 w 1783080"/>
                <a:gd name="connsiteY1" fmla="*/ 236220 h 4861560"/>
                <a:gd name="connsiteX2" fmla="*/ 1783080 w 1783080"/>
                <a:gd name="connsiteY2" fmla="*/ 4861560 h 4861560"/>
                <a:gd name="connsiteX3" fmla="*/ 0 w 1783080"/>
                <a:gd name="connsiteY3" fmla="*/ 4861560 h 4861560"/>
                <a:gd name="connsiteX4" fmla="*/ 60960 w 1783080"/>
                <a:gd name="connsiteY4" fmla="*/ 0 h 4861560"/>
                <a:gd name="connsiteX0" fmla="*/ 60960 w 1783080"/>
                <a:gd name="connsiteY0" fmla="*/ 0 h 4861560"/>
                <a:gd name="connsiteX1" fmla="*/ 1729740 w 1783080"/>
                <a:gd name="connsiteY1" fmla="*/ 236220 h 4861560"/>
                <a:gd name="connsiteX2" fmla="*/ 1760220 w 1783080"/>
                <a:gd name="connsiteY2" fmla="*/ 3070860 h 4861560"/>
                <a:gd name="connsiteX3" fmla="*/ 1783080 w 1783080"/>
                <a:gd name="connsiteY3" fmla="*/ 4861560 h 4861560"/>
                <a:gd name="connsiteX4" fmla="*/ 0 w 1783080"/>
                <a:gd name="connsiteY4" fmla="*/ 4861560 h 4861560"/>
                <a:gd name="connsiteX5" fmla="*/ 60960 w 1783080"/>
                <a:gd name="connsiteY5" fmla="*/ 0 h 4861560"/>
                <a:gd name="connsiteX0" fmla="*/ 60960 w 1927860"/>
                <a:gd name="connsiteY0" fmla="*/ 0 h 4861560"/>
                <a:gd name="connsiteX1" fmla="*/ 1729740 w 1927860"/>
                <a:gd name="connsiteY1" fmla="*/ 236220 h 4861560"/>
                <a:gd name="connsiteX2" fmla="*/ 1927860 w 1927860"/>
                <a:gd name="connsiteY2" fmla="*/ 3093720 h 4861560"/>
                <a:gd name="connsiteX3" fmla="*/ 1783080 w 1927860"/>
                <a:gd name="connsiteY3" fmla="*/ 4861560 h 4861560"/>
                <a:gd name="connsiteX4" fmla="*/ 0 w 1927860"/>
                <a:gd name="connsiteY4" fmla="*/ 4861560 h 4861560"/>
                <a:gd name="connsiteX5" fmla="*/ 60960 w 1927860"/>
                <a:gd name="connsiteY5" fmla="*/ 0 h 4861560"/>
                <a:gd name="connsiteX0" fmla="*/ 60960 w 1927860"/>
                <a:gd name="connsiteY0" fmla="*/ 0 h 4861560"/>
                <a:gd name="connsiteX1" fmla="*/ 1638300 w 1927860"/>
                <a:gd name="connsiteY1" fmla="*/ 236220 h 4861560"/>
                <a:gd name="connsiteX2" fmla="*/ 1927860 w 1927860"/>
                <a:gd name="connsiteY2" fmla="*/ 3093720 h 4861560"/>
                <a:gd name="connsiteX3" fmla="*/ 1783080 w 1927860"/>
                <a:gd name="connsiteY3" fmla="*/ 4861560 h 4861560"/>
                <a:gd name="connsiteX4" fmla="*/ 0 w 1927860"/>
                <a:gd name="connsiteY4" fmla="*/ 4861560 h 4861560"/>
                <a:gd name="connsiteX5" fmla="*/ 60960 w 1927860"/>
                <a:gd name="connsiteY5" fmla="*/ 0 h 4861560"/>
                <a:gd name="connsiteX0" fmla="*/ 60960 w 1927860"/>
                <a:gd name="connsiteY0" fmla="*/ 0 h 4861560"/>
                <a:gd name="connsiteX1" fmla="*/ 1638300 w 1927860"/>
                <a:gd name="connsiteY1" fmla="*/ 236220 h 4861560"/>
                <a:gd name="connsiteX2" fmla="*/ 1927860 w 1927860"/>
                <a:gd name="connsiteY2" fmla="*/ 3093720 h 4861560"/>
                <a:gd name="connsiteX3" fmla="*/ 1851660 w 1927860"/>
                <a:gd name="connsiteY3" fmla="*/ 3962400 h 4861560"/>
                <a:gd name="connsiteX4" fmla="*/ 1783080 w 1927860"/>
                <a:gd name="connsiteY4" fmla="*/ 4861560 h 4861560"/>
                <a:gd name="connsiteX5" fmla="*/ 0 w 1927860"/>
                <a:gd name="connsiteY5" fmla="*/ 4861560 h 4861560"/>
                <a:gd name="connsiteX6" fmla="*/ 60960 w 1927860"/>
                <a:gd name="connsiteY6" fmla="*/ 0 h 4861560"/>
                <a:gd name="connsiteX0" fmla="*/ 60960 w 1927860"/>
                <a:gd name="connsiteY0" fmla="*/ 0 h 4861560"/>
                <a:gd name="connsiteX1" fmla="*/ 1638300 w 1927860"/>
                <a:gd name="connsiteY1" fmla="*/ 236220 h 4861560"/>
                <a:gd name="connsiteX2" fmla="*/ 1927860 w 1927860"/>
                <a:gd name="connsiteY2" fmla="*/ 3093720 h 4861560"/>
                <a:gd name="connsiteX3" fmla="*/ 1531620 w 1927860"/>
                <a:gd name="connsiteY3" fmla="*/ 3779520 h 4861560"/>
                <a:gd name="connsiteX4" fmla="*/ 1783080 w 1927860"/>
                <a:gd name="connsiteY4" fmla="*/ 4861560 h 4861560"/>
                <a:gd name="connsiteX5" fmla="*/ 0 w 1927860"/>
                <a:gd name="connsiteY5" fmla="*/ 4861560 h 4861560"/>
                <a:gd name="connsiteX6" fmla="*/ 60960 w 1927860"/>
                <a:gd name="connsiteY6" fmla="*/ 0 h 4861560"/>
                <a:gd name="connsiteX0" fmla="*/ 60960 w 1927860"/>
                <a:gd name="connsiteY0" fmla="*/ 0 h 4884420"/>
                <a:gd name="connsiteX1" fmla="*/ 1638300 w 1927860"/>
                <a:gd name="connsiteY1" fmla="*/ 236220 h 4884420"/>
                <a:gd name="connsiteX2" fmla="*/ 1927860 w 1927860"/>
                <a:gd name="connsiteY2" fmla="*/ 3093720 h 4884420"/>
                <a:gd name="connsiteX3" fmla="*/ 1531620 w 1927860"/>
                <a:gd name="connsiteY3" fmla="*/ 3779520 h 4884420"/>
                <a:gd name="connsiteX4" fmla="*/ 1546860 w 1927860"/>
                <a:gd name="connsiteY4" fmla="*/ 4884420 h 4884420"/>
                <a:gd name="connsiteX5" fmla="*/ 0 w 1927860"/>
                <a:gd name="connsiteY5" fmla="*/ 4861560 h 4884420"/>
                <a:gd name="connsiteX6" fmla="*/ 60960 w 1927860"/>
                <a:gd name="connsiteY6" fmla="*/ 0 h 4884420"/>
                <a:gd name="connsiteX0" fmla="*/ 22860 w 1889760"/>
                <a:gd name="connsiteY0" fmla="*/ 0 h 4953000"/>
                <a:gd name="connsiteX1" fmla="*/ 1600200 w 1889760"/>
                <a:gd name="connsiteY1" fmla="*/ 236220 h 4953000"/>
                <a:gd name="connsiteX2" fmla="*/ 1889760 w 1889760"/>
                <a:gd name="connsiteY2" fmla="*/ 3093720 h 4953000"/>
                <a:gd name="connsiteX3" fmla="*/ 1493520 w 1889760"/>
                <a:gd name="connsiteY3" fmla="*/ 3779520 h 4953000"/>
                <a:gd name="connsiteX4" fmla="*/ 1508760 w 1889760"/>
                <a:gd name="connsiteY4" fmla="*/ 4884420 h 4953000"/>
                <a:gd name="connsiteX5" fmla="*/ 0 w 1889760"/>
                <a:gd name="connsiteY5" fmla="*/ 4953000 h 4953000"/>
                <a:gd name="connsiteX6" fmla="*/ 22860 w 1889760"/>
                <a:gd name="connsiteY6" fmla="*/ 0 h 4953000"/>
                <a:gd name="connsiteX0" fmla="*/ 30480 w 1897380"/>
                <a:gd name="connsiteY0" fmla="*/ 0 h 4953000"/>
                <a:gd name="connsiteX1" fmla="*/ 1607820 w 1897380"/>
                <a:gd name="connsiteY1" fmla="*/ 236220 h 4953000"/>
                <a:gd name="connsiteX2" fmla="*/ 1897380 w 1897380"/>
                <a:gd name="connsiteY2" fmla="*/ 3093720 h 4953000"/>
                <a:gd name="connsiteX3" fmla="*/ 1501140 w 1897380"/>
                <a:gd name="connsiteY3" fmla="*/ 3779520 h 4953000"/>
                <a:gd name="connsiteX4" fmla="*/ 1516380 w 1897380"/>
                <a:gd name="connsiteY4" fmla="*/ 4884420 h 4953000"/>
                <a:gd name="connsiteX5" fmla="*/ 7620 w 1897380"/>
                <a:gd name="connsiteY5" fmla="*/ 4953000 h 4953000"/>
                <a:gd name="connsiteX6" fmla="*/ 0 w 1897380"/>
                <a:gd name="connsiteY6" fmla="*/ 3451860 h 4953000"/>
                <a:gd name="connsiteX7" fmla="*/ 30480 w 1897380"/>
                <a:gd name="connsiteY7" fmla="*/ 0 h 4953000"/>
                <a:gd name="connsiteX0" fmla="*/ 320040 w 2186940"/>
                <a:gd name="connsiteY0" fmla="*/ 0 h 4953000"/>
                <a:gd name="connsiteX1" fmla="*/ 1897380 w 2186940"/>
                <a:gd name="connsiteY1" fmla="*/ 236220 h 4953000"/>
                <a:gd name="connsiteX2" fmla="*/ 2186940 w 2186940"/>
                <a:gd name="connsiteY2" fmla="*/ 3093720 h 4953000"/>
                <a:gd name="connsiteX3" fmla="*/ 1790700 w 2186940"/>
                <a:gd name="connsiteY3" fmla="*/ 3779520 h 4953000"/>
                <a:gd name="connsiteX4" fmla="*/ 1805940 w 2186940"/>
                <a:gd name="connsiteY4" fmla="*/ 4884420 h 4953000"/>
                <a:gd name="connsiteX5" fmla="*/ 297180 w 2186940"/>
                <a:gd name="connsiteY5" fmla="*/ 4953000 h 4953000"/>
                <a:gd name="connsiteX6" fmla="*/ 0 w 2186940"/>
                <a:gd name="connsiteY6" fmla="*/ 3101340 h 4953000"/>
                <a:gd name="connsiteX7" fmla="*/ 320040 w 2186940"/>
                <a:gd name="connsiteY7" fmla="*/ 0 h 4953000"/>
                <a:gd name="connsiteX0" fmla="*/ 320040 w 2186940"/>
                <a:gd name="connsiteY0" fmla="*/ 0 h 4953000"/>
                <a:gd name="connsiteX1" fmla="*/ 1897380 w 2186940"/>
                <a:gd name="connsiteY1" fmla="*/ 236220 h 4953000"/>
                <a:gd name="connsiteX2" fmla="*/ 2186940 w 2186940"/>
                <a:gd name="connsiteY2" fmla="*/ 3093720 h 4953000"/>
                <a:gd name="connsiteX3" fmla="*/ 1790700 w 2186940"/>
                <a:gd name="connsiteY3" fmla="*/ 3779520 h 4953000"/>
                <a:gd name="connsiteX4" fmla="*/ 1805940 w 2186940"/>
                <a:gd name="connsiteY4" fmla="*/ 4884420 h 4953000"/>
                <a:gd name="connsiteX5" fmla="*/ 297180 w 2186940"/>
                <a:gd name="connsiteY5" fmla="*/ 4953000 h 4953000"/>
                <a:gd name="connsiteX6" fmla="*/ 198120 w 2186940"/>
                <a:gd name="connsiteY6" fmla="*/ 4305300 h 4953000"/>
                <a:gd name="connsiteX7" fmla="*/ 0 w 2186940"/>
                <a:gd name="connsiteY7" fmla="*/ 3101340 h 4953000"/>
                <a:gd name="connsiteX8" fmla="*/ 320040 w 2186940"/>
                <a:gd name="connsiteY8" fmla="*/ 0 h 4953000"/>
                <a:gd name="connsiteX0" fmla="*/ 320040 w 2186940"/>
                <a:gd name="connsiteY0" fmla="*/ 0 h 4953000"/>
                <a:gd name="connsiteX1" fmla="*/ 1897380 w 2186940"/>
                <a:gd name="connsiteY1" fmla="*/ 236220 h 4953000"/>
                <a:gd name="connsiteX2" fmla="*/ 2186940 w 2186940"/>
                <a:gd name="connsiteY2" fmla="*/ 3093720 h 4953000"/>
                <a:gd name="connsiteX3" fmla="*/ 1790700 w 2186940"/>
                <a:gd name="connsiteY3" fmla="*/ 3779520 h 4953000"/>
                <a:gd name="connsiteX4" fmla="*/ 1805940 w 2186940"/>
                <a:gd name="connsiteY4" fmla="*/ 4884420 h 4953000"/>
                <a:gd name="connsiteX5" fmla="*/ 297180 w 2186940"/>
                <a:gd name="connsiteY5" fmla="*/ 4953000 h 4953000"/>
                <a:gd name="connsiteX6" fmla="*/ 266700 w 2186940"/>
                <a:gd name="connsiteY6" fmla="*/ 3710940 h 4953000"/>
                <a:gd name="connsiteX7" fmla="*/ 0 w 2186940"/>
                <a:gd name="connsiteY7" fmla="*/ 3101340 h 4953000"/>
                <a:gd name="connsiteX8" fmla="*/ 320040 w 2186940"/>
                <a:gd name="connsiteY8" fmla="*/ 0 h 4953000"/>
                <a:gd name="connsiteX0" fmla="*/ 320040 w 2186940"/>
                <a:gd name="connsiteY0" fmla="*/ 0 h 4945380"/>
                <a:gd name="connsiteX1" fmla="*/ 1897380 w 2186940"/>
                <a:gd name="connsiteY1" fmla="*/ 236220 h 4945380"/>
                <a:gd name="connsiteX2" fmla="*/ 2186940 w 2186940"/>
                <a:gd name="connsiteY2" fmla="*/ 3093720 h 4945380"/>
                <a:gd name="connsiteX3" fmla="*/ 1790700 w 2186940"/>
                <a:gd name="connsiteY3" fmla="*/ 3779520 h 4945380"/>
                <a:gd name="connsiteX4" fmla="*/ 1805940 w 2186940"/>
                <a:gd name="connsiteY4" fmla="*/ 4884420 h 4945380"/>
                <a:gd name="connsiteX5" fmla="*/ 160020 w 2186940"/>
                <a:gd name="connsiteY5" fmla="*/ 4945380 h 4945380"/>
                <a:gd name="connsiteX6" fmla="*/ 266700 w 2186940"/>
                <a:gd name="connsiteY6" fmla="*/ 3710940 h 4945380"/>
                <a:gd name="connsiteX7" fmla="*/ 0 w 2186940"/>
                <a:gd name="connsiteY7" fmla="*/ 3101340 h 4945380"/>
                <a:gd name="connsiteX8" fmla="*/ 320040 w 2186940"/>
                <a:gd name="connsiteY8" fmla="*/ 0 h 4945380"/>
                <a:gd name="connsiteX0" fmla="*/ 342900 w 2209800"/>
                <a:gd name="connsiteY0" fmla="*/ 0 h 4945380"/>
                <a:gd name="connsiteX1" fmla="*/ 1920240 w 2209800"/>
                <a:gd name="connsiteY1" fmla="*/ 236220 h 4945380"/>
                <a:gd name="connsiteX2" fmla="*/ 2209800 w 2209800"/>
                <a:gd name="connsiteY2" fmla="*/ 3093720 h 4945380"/>
                <a:gd name="connsiteX3" fmla="*/ 1813560 w 2209800"/>
                <a:gd name="connsiteY3" fmla="*/ 3779520 h 4945380"/>
                <a:gd name="connsiteX4" fmla="*/ 1828800 w 2209800"/>
                <a:gd name="connsiteY4" fmla="*/ 4884420 h 4945380"/>
                <a:gd name="connsiteX5" fmla="*/ 182880 w 2209800"/>
                <a:gd name="connsiteY5" fmla="*/ 4945380 h 4945380"/>
                <a:gd name="connsiteX6" fmla="*/ 289560 w 2209800"/>
                <a:gd name="connsiteY6" fmla="*/ 3710940 h 4945380"/>
                <a:gd name="connsiteX7" fmla="*/ 0 w 2209800"/>
                <a:gd name="connsiteY7" fmla="*/ 3009900 h 4945380"/>
                <a:gd name="connsiteX8" fmla="*/ 342900 w 2209800"/>
                <a:gd name="connsiteY8" fmla="*/ 0 h 4945380"/>
                <a:gd name="connsiteX0" fmla="*/ 342900 w 2209800"/>
                <a:gd name="connsiteY0" fmla="*/ 0 h 4945380"/>
                <a:gd name="connsiteX1" fmla="*/ 1699260 w 2209800"/>
                <a:gd name="connsiteY1" fmla="*/ 99060 h 4945380"/>
                <a:gd name="connsiteX2" fmla="*/ 2209800 w 2209800"/>
                <a:gd name="connsiteY2" fmla="*/ 3093720 h 4945380"/>
                <a:gd name="connsiteX3" fmla="*/ 1813560 w 2209800"/>
                <a:gd name="connsiteY3" fmla="*/ 3779520 h 4945380"/>
                <a:gd name="connsiteX4" fmla="*/ 1828800 w 2209800"/>
                <a:gd name="connsiteY4" fmla="*/ 4884420 h 4945380"/>
                <a:gd name="connsiteX5" fmla="*/ 182880 w 2209800"/>
                <a:gd name="connsiteY5" fmla="*/ 4945380 h 4945380"/>
                <a:gd name="connsiteX6" fmla="*/ 289560 w 2209800"/>
                <a:gd name="connsiteY6" fmla="*/ 3710940 h 4945380"/>
                <a:gd name="connsiteX7" fmla="*/ 0 w 2209800"/>
                <a:gd name="connsiteY7" fmla="*/ 3009900 h 4945380"/>
                <a:gd name="connsiteX8" fmla="*/ 342900 w 2209800"/>
                <a:gd name="connsiteY8" fmla="*/ 0 h 4945380"/>
                <a:gd name="connsiteX0" fmla="*/ 342900 w 3116580"/>
                <a:gd name="connsiteY0" fmla="*/ 0 h 4945380"/>
                <a:gd name="connsiteX1" fmla="*/ 1699260 w 3116580"/>
                <a:gd name="connsiteY1" fmla="*/ 99060 h 4945380"/>
                <a:gd name="connsiteX2" fmla="*/ 3116580 w 3116580"/>
                <a:gd name="connsiteY2" fmla="*/ 2697480 h 4945380"/>
                <a:gd name="connsiteX3" fmla="*/ 1813560 w 3116580"/>
                <a:gd name="connsiteY3" fmla="*/ 3779520 h 4945380"/>
                <a:gd name="connsiteX4" fmla="*/ 1828800 w 3116580"/>
                <a:gd name="connsiteY4" fmla="*/ 4884420 h 4945380"/>
                <a:gd name="connsiteX5" fmla="*/ 182880 w 3116580"/>
                <a:gd name="connsiteY5" fmla="*/ 4945380 h 4945380"/>
                <a:gd name="connsiteX6" fmla="*/ 289560 w 3116580"/>
                <a:gd name="connsiteY6" fmla="*/ 3710940 h 4945380"/>
                <a:gd name="connsiteX7" fmla="*/ 0 w 3116580"/>
                <a:gd name="connsiteY7" fmla="*/ 3009900 h 4945380"/>
                <a:gd name="connsiteX8" fmla="*/ 342900 w 3116580"/>
                <a:gd name="connsiteY8" fmla="*/ 0 h 4945380"/>
                <a:gd name="connsiteX0" fmla="*/ 342900 w 3116580"/>
                <a:gd name="connsiteY0" fmla="*/ 0 h 4945380"/>
                <a:gd name="connsiteX1" fmla="*/ 1699260 w 3116580"/>
                <a:gd name="connsiteY1" fmla="*/ 99060 h 4945380"/>
                <a:gd name="connsiteX2" fmla="*/ 3116580 w 3116580"/>
                <a:gd name="connsiteY2" fmla="*/ 2697480 h 4945380"/>
                <a:gd name="connsiteX3" fmla="*/ 2842260 w 3116580"/>
                <a:gd name="connsiteY3" fmla="*/ 3291840 h 4945380"/>
                <a:gd name="connsiteX4" fmla="*/ 1828800 w 3116580"/>
                <a:gd name="connsiteY4" fmla="*/ 4884420 h 4945380"/>
                <a:gd name="connsiteX5" fmla="*/ 182880 w 3116580"/>
                <a:gd name="connsiteY5" fmla="*/ 4945380 h 4945380"/>
                <a:gd name="connsiteX6" fmla="*/ 289560 w 3116580"/>
                <a:gd name="connsiteY6" fmla="*/ 3710940 h 4945380"/>
                <a:gd name="connsiteX7" fmla="*/ 0 w 3116580"/>
                <a:gd name="connsiteY7" fmla="*/ 3009900 h 4945380"/>
                <a:gd name="connsiteX8" fmla="*/ 342900 w 3116580"/>
                <a:gd name="connsiteY8" fmla="*/ 0 h 4945380"/>
                <a:gd name="connsiteX0" fmla="*/ 342900 w 3208020"/>
                <a:gd name="connsiteY0" fmla="*/ 0 h 4945380"/>
                <a:gd name="connsiteX1" fmla="*/ 1699260 w 3208020"/>
                <a:gd name="connsiteY1" fmla="*/ 99060 h 4945380"/>
                <a:gd name="connsiteX2" fmla="*/ 3116580 w 3208020"/>
                <a:gd name="connsiteY2" fmla="*/ 2697480 h 4945380"/>
                <a:gd name="connsiteX3" fmla="*/ 2842260 w 3208020"/>
                <a:gd name="connsiteY3" fmla="*/ 3291840 h 4945380"/>
                <a:gd name="connsiteX4" fmla="*/ 3208020 w 3208020"/>
                <a:gd name="connsiteY4" fmla="*/ 4061460 h 4945380"/>
                <a:gd name="connsiteX5" fmla="*/ 182880 w 3208020"/>
                <a:gd name="connsiteY5" fmla="*/ 4945380 h 4945380"/>
                <a:gd name="connsiteX6" fmla="*/ 289560 w 3208020"/>
                <a:gd name="connsiteY6" fmla="*/ 3710940 h 4945380"/>
                <a:gd name="connsiteX7" fmla="*/ 0 w 3208020"/>
                <a:gd name="connsiteY7" fmla="*/ 3009900 h 4945380"/>
                <a:gd name="connsiteX8" fmla="*/ 342900 w 3208020"/>
                <a:gd name="connsiteY8" fmla="*/ 0 h 4945380"/>
                <a:gd name="connsiteX0" fmla="*/ 342900 w 3208020"/>
                <a:gd name="connsiteY0" fmla="*/ 0 h 4061460"/>
                <a:gd name="connsiteX1" fmla="*/ 1699260 w 3208020"/>
                <a:gd name="connsiteY1" fmla="*/ 99060 h 4061460"/>
                <a:gd name="connsiteX2" fmla="*/ 3116580 w 3208020"/>
                <a:gd name="connsiteY2" fmla="*/ 2697480 h 4061460"/>
                <a:gd name="connsiteX3" fmla="*/ 2842260 w 3208020"/>
                <a:gd name="connsiteY3" fmla="*/ 3291840 h 4061460"/>
                <a:gd name="connsiteX4" fmla="*/ 3208020 w 3208020"/>
                <a:gd name="connsiteY4" fmla="*/ 4061460 h 4061460"/>
                <a:gd name="connsiteX5" fmla="*/ 2019300 w 3208020"/>
                <a:gd name="connsiteY5" fmla="*/ 4038600 h 4061460"/>
                <a:gd name="connsiteX6" fmla="*/ 289560 w 3208020"/>
                <a:gd name="connsiteY6" fmla="*/ 3710940 h 4061460"/>
                <a:gd name="connsiteX7" fmla="*/ 0 w 3208020"/>
                <a:gd name="connsiteY7" fmla="*/ 3009900 h 4061460"/>
                <a:gd name="connsiteX8" fmla="*/ 342900 w 3208020"/>
                <a:gd name="connsiteY8" fmla="*/ 0 h 4061460"/>
                <a:gd name="connsiteX0" fmla="*/ 342900 w 3208020"/>
                <a:gd name="connsiteY0" fmla="*/ 0 h 4061460"/>
                <a:gd name="connsiteX1" fmla="*/ 1699260 w 3208020"/>
                <a:gd name="connsiteY1" fmla="*/ 99060 h 4061460"/>
                <a:gd name="connsiteX2" fmla="*/ 3116580 w 3208020"/>
                <a:gd name="connsiteY2" fmla="*/ 2697480 h 4061460"/>
                <a:gd name="connsiteX3" fmla="*/ 2842260 w 3208020"/>
                <a:gd name="connsiteY3" fmla="*/ 3291840 h 4061460"/>
                <a:gd name="connsiteX4" fmla="*/ 3208020 w 3208020"/>
                <a:gd name="connsiteY4" fmla="*/ 4061460 h 4061460"/>
                <a:gd name="connsiteX5" fmla="*/ 2019300 w 3208020"/>
                <a:gd name="connsiteY5" fmla="*/ 4038600 h 4061460"/>
                <a:gd name="connsiteX6" fmla="*/ 1706880 w 3208020"/>
                <a:gd name="connsiteY6" fmla="*/ 3192780 h 4061460"/>
                <a:gd name="connsiteX7" fmla="*/ 0 w 3208020"/>
                <a:gd name="connsiteY7" fmla="*/ 3009900 h 4061460"/>
                <a:gd name="connsiteX8" fmla="*/ 342900 w 3208020"/>
                <a:gd name="connsiteY8" fmla="*/ 0 h 4061460"/>
                <a:gd name="connsiteX0" fmla="*/ 0 w 2865120"/>
                <a:gd name="connsiteY0" fmla="*/ 0 h 4061460"/>
                <a:gd name="connsiteX1" fmla="*/ 1356360 w 2865120"/>
                <a:gd name="connsiteY1" fmla="*/ 99060 h 4061460"/>
                <a:gd name="connsiteX2" fmla="*/ 2773680 w 2865120"/>
                <a:gd name="connsiteY2" fmla="*/ 2697480 h 4061460"/>
                <a:gd name="connsiteX3" fmla="*/ 2499360 w 2865120"/>
                <a:gd name="connsiteY3" fmla="*/ 3291840 h 4061460"/>
                <a:gd name="connsiteX4" fmla="*/ 2865120 w 2865120"/>
                <a:gd name="connsiteY4" fmla="*/ 4061460 h 4061460"/>
                <a:gd name="connsiteX5" fmla="*/ 1676400 w 2865120"/>
                <a:gd name="connsiteY5" fmla="*/ 4038600 h 4061460"/>
                <a:gd name="connsiteX6" fmla="*/ 1363980 w 2865120"/>
                <a:gd name="connsiteY6" fmla="*/ 3192780 h 4061460"/>
                <a:gd name="connsiteX7" fmla="*/ 975360 w 2865120"/>
                <a:gd name="connsiteY7" fmla="*/ 2667000 h 4061460"/>
                <a:gd name="connsiteX8" fmla="*/ 0 w 2865120"/>
                <a:gd name="connsiteY8" fmla="*/ 0 h 406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5120" h="4061460">
                  <a:moveTo>
                    <a:pt x="0" y="0"/>
                  </a:moveTo>
                  <a:lnTo>
                    <a:pt x="1356360" y="99060"/>
                  </a:lnTo>
                  <a:lnTo>
                    <a:pt x="2773680" y="2697480"/>
                  </a:lnTo>
                  <a:lnTo>
                    <a:pt x="2499360" y="3291840"/>
                  </a:lnTo>
                  <a:lnTo>
                    <a:pt x="2865120" y="4061460"/>
                  </a:lnTo>
                  <a:lnTo>
                    <a:pt x="1676400" y="4038600"/>
                  </a:lnTo>
                  <a:lnTo>
                    <a:pt x="1363980" y="3192780"/>
                  </a:lnTo>
                  <a:lnTo>
                    <a:pt x="975360" y="2667000"/>
                  </a:lnTo>
                  <a:lnTo>
                    <a:pt x="0" y="0"/>
                  </a:lnTo>
                  <a:close/>
                </a:path>
              </a:pathLst>
            </a:custGeom>
            <a:solidFill>
              <a:srgbClr val="00B050">
                <a:alpha val="12000"/>
              </a:srgbClr>
            </a:solid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21" name="Прямая со стрелкой 20">
            <a:extLst>
              <a:ext uri="{FF2B5EF4-FFF2-40B4-BE49-F238E27FC236}">
                <a16:creationId xmlns:a16="http://schemas.microsoft.com/office/drawing/2014/main" id="{38E276D3-4CF8-DB91-6908-B56D51CEBFFA}"/>
              </a:ext>
            </a:extLst>
          </p:cNvPr>
          <p:cNvCxnSpPr>
            <a:cxnSpLocks/>
            <a:stCxn id="22" idx="0"/>
          </p:cNvCxnSpPr>
          <p:nvPr/>
        </p:nvCxnSpPr>
        <p:spPr>
          <a:xfrm flipV="1">
            <a:off x="3478008" y="4870691"/>
            <a:ext cx="356061" cy="262328"/>
          </a:xfrm>
          <a:prstGeom prst="straightConnector1">
            <a:avLst/>
          </a:prstGeom>
          <a:ln w="28575">
            <a:solidFill>
              <a:srgbClr val="00B05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E76183D-F32D-0C00-DFD9-124116DF4C2B}"/>
              </a:ext>
            </a:extLst>
          </p:cNvPr>
          <p:cNvSpPr txBox="1"/>
          <p:nvPr/>
        </p:nvSpPr>
        <p:spPr>
          <a:xfrm>
            <a:off x="2345376" y="5133019"/>
            <a:ext cx="2265263" cy="535531"/>
          </a:xfrm>
          <a:prstGeom prst="rect">
            <a:avLst/>
          </a:prstGeom>
          <a:noFill/>
        </p:spPr>
        <p:txBody>
          <a:bodyPr wrap="square" rtlCol="0">
            <a:spAutoFit/>
          </a:bodyPr>
          <a:lstStyle/>
          <a:p>
            <a:pPr>
              <a:lnSpc>
                <a:spcPct val="80000"/>
              </a:lnSpc>
            </a:pPr>
            <a:r>
              <a:rPr lang="en-US" dirty="0">
                <a:solidFill>
                  <a:srgbClr val="00B050"/>
                </a:solidFill>
              </a:rPr>
              <a:t>Operating new heat exchanger</a:t>
            </a:r>
            <a:endParaRPr lang="ru-RU" dirty="0">
              <a:solidFill>
                <a:srgbClr val="00B050"/>
              </a:solidFill>
            </a:endParaRPr>
          </a:p>
        </p:txBody>
      </p:sp>
      <p:cxnSp>
        <p:nvCxnSpPr>
          <p:cNvPr id="23" name="Прямая со стрелкой 22">
            <a:extLst>
              <a:ext uri="{FF2B5EF4-FFF2-40B4-BE49-F238E27FC236}">
                <a16:creationId xmlns:a16="http://schemas.microsoft.com/office/drawing/2014/main" id="{84ED4624-C9B7-E609-D709-72A5C1FD1413}"/>
              </a:ext>
            </a:extLst>
          </p:cNvPr>
          <p:cNvCxnSpPr>
            <a:cxnSpLocks/>
            <a:endCxn id="19" idx="5"/>
          </p:cNvCxnSpPr>
          <p:nvPr/>
        </p:nvCxnSpPr>
        <p:spPr>
          <a:xfrm flipV="1">
            <a:off x="1245747" y="5001862"/>
            <a:ext cx="190842" cy="161446"/>
          </a:xfrm>
          <a:prstGeom prst="straightConnector1">
            <a:avLst/>
          </a:prstGeom>
          <a:ln w="28575">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C549A91-BFAB-394A-9046-4630B59A1CE8}"/>
              </a:ext>
            </a:extLst>
          </p:cNvPr>
          <p:cNvSpPr txBox="1"/>
          <p:nvPr/>
        </p:nvSpPr>
        <p:spPr>
          <a:xfrm>
            <a:off x="148809" y="5154471"/>
            <a:ext cx="1945533" cy="541046"/>
          </a:xfrm>
          <a:prstGeom prst="rect">
            <a:avLst/>
          </a:prstGeom>
          <a:noFill/>
        </p:spPr>
        <p:txBody>
          <a:bodyPr wrap="none" rtlCol="0">
            <a:spAutoFit/>
          </a:bodyPr>
          <a:lstStyle/>
          <a:p>
            <a:pPr>
              <a:lnSpc>
                <a:spcPct val="80000"/>
              </a:lnSpc>
            </a:pPr>
            <a:r>
              <a:rPr lang="en-US">
                <a:solidFill>
                  <a:srgbClr val="FF0000"/>
                </a:solidFill>
              </a:rPr>
              <a:t>Heat exchanger</a:t>
            </a:r>
          </a:p>
          <a:p>
            <a:pPr>
              <a:lnSpc>
                <a:spcPct val="80000"/>
              </a:lnSpc>
            </a:pPr>
            <a:r>
              <a:rPr lang="en-US">
                <a:solidFill>
                  <a:srgbClr val="FF0000"/>
                </a:solidFill>
              </a:rPr>
              <a:t>before dismantling</a:t>
            </a:r>
            <a:endParaRPr lang="ru-RU">
              <a:solidFill>
                <a:srgbClr val="FF0000"/>
              </a:solidFill>
            </a:endParaRPr>
          </a:p>
        </p:txBody>
      </p:sp>
      <p:sp>
        <p:nvSpPr>
          <p:cNvPr id="26" name="TextBox 25">
            <a:extLst>
              <a:ext uri="{FF2B5EF4-FFF2-40B4-BE49-F238E27FC236}">
                <a16:creationId xmlns:a16="http://schemas.microsoft.com/office/drawing/2014/main" id="{7D93D229-BFDC-8906-0FE4-284D6D2626FA}"/>
              </a:ext>
            </a:extLst>
          </p:cNvPr>
          <p:cNvSpPr txBox="1"/>
          <p:nvPr/>
        </p:nvSpPr>
        <p:spPr>
          <a:xfrm>
            <a:off x="4659604" y="3603231"/>
            <a:ext cx="1878719" cy="338554"/>
          </a:xfrm>
          <a:prstGeom prst="rect">
            <a:avLst/>
          </a:prstGeom>
          <a:noFill/>
        </p:spPr>
        <p:txBody>
          <a:bodyPr wrap="none" rtlCol="0">
            <a:spAutoFit/>
          </a:bodyPr>
          <a:lstStyle/>
          <a:p>
            <a:r>
              <a:rPr lang="en-US" sz="1600" dirty="0"/>
              <a:t>Dismantling of pipes</a:t>
            </a:r>
            <a:endParaRPr lang="ru-RU" sz="1600" dirty="0"/>
          </a:p>
        </p:txBody>
      </p:sp>
      <p:sp>
        <p:nvSpPr>
          <p:cNvPr id="27" name="TextBox 26">
            <a:extLst>
              <a:ext uri="{FF2B5EF4-FFF2-40B4-BE49-F238E27FC236}">
                <a16:creationId xmlns:a16="http://schemas.microsoft.com/office/drawing/2014/main" id="{E608FE22-9C4F-1DAF-02E3-9491D55E2C83}"/>
              </a:ext>
            </a:extLst>
          </p:cNvPr>
          <p:cNvSpPr txBox="1"/>
          <p:nvPr/>
        </p:nvSpPr>
        <p:spPr>
          <a:xfrm>
            <a:off x="6589599" y="3674994"/>
            <a:ext cx="2357656" cy="289310"/>
          </a:xfrm>
          <a:prstGeom prst="rect">
            <a:avLst/>
          </a:prstGeom>
          <a:noFill/>
        </p:spPr>
        <p:txBody>
          <a:bodyPr wrap="square" rtlCol="0">
            <a:spAutoFit/>
          </a:bodyPr>
          <a:lstStyle/>
          <a:p>
            <a:pPr algn="ctr">
              <a:lnSpc>
                <a:spcPct val="80000"/>
              </a:lnSpc>
            </a:pPr>
            <a:r>
              <a:rPr lang="en-US" sz="1600" dirty="0"/>
              <a:t>Dismantling of the old HE</a:t>
            </a:r>
            <a:endParaRPr lang="ru-RU" sz="1600" dirty="0"/>
          </a:p>
        </p:txBody>
      </p:sp>
      <p:sp>
        <p:nvSpPr>
          <p:cNvPr id="28" name="TextBox 27">
            <a:extLst>
              <a:ext uri="{FF2B5EF4-FFF2-40B4-BE49-F238E27FC236}">
                <a16:creationId xmlns:a16="http://schemas.microsoft.com/office/drawing/2014/main" id="{CEA765BC-FA06-3091-DB36-0C05F2377C4E}"/>
              </a:ext>
            </a:extLst>
          </p:cNvPr>
          <p:cNvSpPr txBox="1"/>
          <p:nvPr/>
        </p:nvSpPr>
        <p:spPr>
          <a:xfrm>
            <a:off x="8863997" y="3674994"/>
            <a:ext cx="2216248" cy="294183"/>
          </a:xfrm>
          <a:prstGeom prst="rect">
            <a:avLst/>
          </a:prstGeom>
          <a:noFill/>
        </p:spPr>
        <p:txBody>
          <a:bodyPr wrap="square" rtlCol="0">
            <a:spAutoFit/>
          </a:bodyPr>
          <a:lstStyle/>
          <a:p>
            <a:pPr algn="ctr">
              <a:lnSpc>
                <a:spcPct val="80000"/>
              </a:lnSpc>
            </a:pPr>
            <a:r>
              <a:rPr lang="en-US" sz="1600"/>
              <a:t>Installation of a new HE</a:t>
            </a:r>
            <a:endParaRPr lang="ru-RU" sz="1600"/>
          </a:p>
        </p:txBody>
      </p:sp>
      <p:pic>
        <p:nvPicPr>
          <p:cNvPr id="29" name="Рисунок 28">
            <a:extLst>
              <a:ext uri="{FF2B5EF4-FFF2-40B4-BE49-F238E27FC236}">
                <a16:creationId xmlns:a16="http://schemas.microsoft.com/office/drawing/2014/main" id="{B55D748C-E972-0E08-3816-3B5D3F144B8D}"/>
              </a:ext>
            </a:extLst>
          </p:cNvPr>
          <p:cNvPicPr>
            <a:picLocks noChangeAspect="1"/>
          </p:cNvPicPr>
          <p:nvPr/>
        </p:nvPicPr>
        <p:blipFill>
          <a:blip r:embed="rId6"/>
          <a:stretch>
            <a:fillRect/>
          </a:stretch>
        </p:blipFill>
        <p:spPr>
          <a:xfrm>
            <a:off x="11045324" y="877540"/>
            <a:ext cx="1090319" cy="2341076"/>
          </a:xfrm>
          <a:prstGeom prst="rect">
            <a:avLst/>
          </a:prstGeom>
        </p:spPr>
      </p:pic>
      <p:cxnSp>
        <p:nvCxnSpPr>
          <p:cNvPr id="30" name="Прямая со стрелкой 29">
            <a:extLst>
              <a:ext uri="{FF2B5EF4-FFF2-40B4-BE49-F238E27FC236}">
                <a16:creationId xmlns:a16="http://schemas.microsoft.com/office/drawing/2014/main" id="{2796C138-577B-0398-8045-CA07A864A834}"/>
              </a:ext>
            </a:extLst>
          </p:cNvPr>
          <p:cNvCxnSpPr>
            <a:cxnSpLocks/>
          </p:cNvCxnSpPr>
          <p:nvPr/>
        </p:nvCxnSpPr>
        <p:spPr>
          <a:xfrm flipV="1">
            <a:off x="11392186" y="2507388"/>
            <a:ext cx="132961" cy="780445"/>
          </a:xfrm>
          <a:prstGeom prst="straightConnector1">
            <a:avLst/>
          </a:prstGeom>
          <a:ln w="349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7630E17-9BDC-E5B7-A80F-CD693A08EDF7}"/>
              </a:ext>
            </a:extLst>
          </p:cNvPr>
          <p:cNvSpPr txBox="1"/>
          <p:nvPr/>
        </p:nvSpPr>
        <p:spPr>
          <a:xfrm>
            <a:off x="270874" y="766274"/>
            <a:ext cx="4304758" cy="1323439"/>
          </a:xfrm>
          <a:prstGeom prst="rect">
            <a:avLst/>
          </a:prstGeom>
          <a:noFill/>
        </p:spPr>
        <p:txBody>
          <a:bodyPr wrap="square">
            <a:spAutoFit/>
          </a:bodyPr>
          <a:lstStyle/>
          <a:p>
            <a:r>
              <a:rPr lang="en-US" sz="2000" dirty="0"/>
              <a:t>The replacement of</a:t>
            </a:r>
            <a:r>
              <a:rPr lang="ru-RU" sz="2000" dirty="0"/>
              <a:t> </a:t>
            </a:r>
            <a:r>
              <a:rPr lang="en-US" sz="2000" dirty="0"/>
              <a:t>the air heat exchanger (HE) was carried out step by step under the control of all technological stages by </a:t>
            </a:r>
            <a:r>
              <a:rPr lang="en-US" sz="2000" dirty="0" err="1"/>
              <a:t>Rostekhnadzor</a:t>
            </a:r>
            <a:r>
              <a:rPr lang="en-US" sz="2000" dirty="0"/>
              <a:t>.</a:t>
            </a:r>
            <a:endParaRPr lang="ru-RU" sz="2000" dirty="0"/>
          </a:p>
        </p:txBody>
      </p:sp>
      <p:sp>
        <p:nvSpPr>
          <p:cNvPr id="38" name="TextBox 37">
            <a:extLst>
              <a:ext uri="{FF2B5EF4-FFF2-40B4-BE49-F238E27FC236}">
                <a16:creationId xmlns:a16="http://schemas.microsoft.com/office/drawing/2014/main" id="{53388C4F-7DA2-4D24-C08F-758D02233520}"/>
              </a:ext>
            </a:extLst>
          </p:cNvPr>
          <p:cNvSpPr txBox="1"/>
          <p:nvPr/>
        </p:nvSpPr>
        <p:spPr>
          <a:xfrm>
            <a:off x="10641197" y="3207932"/>
            <a:ext cx="1898572" cy="830997"/>
          </a:xfrm>
          <a:prstGeom prst="rect">
            <a:avLst/>
          </a:prstGeom>
          <a:noFill/>
        </p:spPr>
        <p:txBody>
          <a:bodyPr wrap="square">
            <a:spAutoFit/>
          </a:bodyPr>
          <a:lstStyle/>
          <a:p>
            <a:pPr algn="ctr"/>
            <a:r>
              <a:rPr lang="en-US" sz="1600"/>
              <a:t>Welding of</a:t>
            </a:r>
          </a:p>
          <a:p>
            <a:pPr algn="ctr"/>
            <a:r>
              <a:rPr lang="en-US" sz="1600"/>
              <a:t>sodium</a:t>
            </a:r>
          </a:p>
          <a:p>
            <a:pPr algn="ctr"/>
            <a:r>
              <a:rPr lang="en-US" sz="1600"/>
              <a:t>pipelines</a:t>
            </a:r>
            <a:endParaRPr lang="ru-RU" sz="1600"/>
          </a:p>
        </p:txBody>
      </p:sp>
      <p:pic>
        <p:nvPicPr>
          <p:cNvPr id="39" name="Рисунок 38">
            <a:extLst>
              <a:ext uri="{FF2B5EF4-FFF2-40B4-BE49-F238E27FC236}">
                <a16:creationId xmlns:a16="http://schemas.microsoft.com/office/drawing/2014/main" id="{9F9EE803-7C6F-5398-C536-86804B42374F}"/>
              </a:ext>
            </a:extLst>
          </p:cNvPr>
          <p:cNvPicPr>
            <a:picLocks noChangeAspect="1"/>
          </p:cNvPicPr>
          <p:nvPr/>
        </p:nvPicPr>
        <p:blipFill>
          <a:blip r:embed="rId7"/>
          <a:stretch>
            <a:fillRect/>
          </a:stretch>
        </p:blipFill>
        <p:spPr>
          <a:xfrm>
            <a:off x="4542982" y="4402154"/>
            <a:ext cx="2854271" cy="2147932"/>
          </a:xfrm>
          <a:prstGeom prst="rect">
            <a:avLst/>
          </a:prstGeom>
        </p:spPr>
      </p:pic>
      <p:pic>
        <p:nvPicPr>
          <p:cNvPr id="41" name="Рисунок 40">
            <a:extLst>
              <a:ext uri="{FF2B5EF4-FFF2-40B4-BE49-F238E27FC236}">
                <a16:creationId xmlns:a16="http://schemas.microsoft.com/office/drawing/2014/main" id="{EE63E24C-7C2C-101E-0771-751B24826B32}"/>
              </a:ext>
            </a:extLst>
          </p:cNvPr>
          <p:cNvPicPr>
            <a:picLocks noChangeAspect="1"/>
          </p:cNvPicPr>
          <p:nvPr/>
        </p:nvPicPr>
        <p:blipFill>
          <a:blip r:embed="rId8"/>
          <a:stretch>
            <a:fillRect/>
          </a:stretch>
        </p:blipFill>
        <p:spPr>
          <a:xfrm>
            <a:off x="7610544" y="4377301"/>
            <a:ext cx="2216247" cy="2155571"/>
          </a:xfrm>
          <a:prstGeom prst="rect">
            <a:avLst/>
          </a:prstGeom>
        </p:spPr>
      </p:pic>
      <p:pic>
        <p:nvPicPr>
          <p:cNvPr id="43" name="Рисунок 42" descr="Изображение выглядит как на открытом воздухе, зима, строительство, снег&#10;&#10;Автоматически созданное описание">
            <a:extLst>
              <a:ext uri="{FF2B5EF4-FFF2-40B4-BE49-F238E27FC236}">
                <a16:creationId xmlns:a16="http://schemas.microsoft.com/office/drawing/2014/main" id="{DD935D48-6A40-DB95-F20F-0B68BECAC0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32232" y="4016357"/>
            <a:ext cx="1560571" cy="2775699"/>
          </a:xfrm>
          <a:prstGeom prst="rect">
            <a:avLst/>
          </a:prstGeom>
        </p:spPr>
      </p:pic>
      <p:sp>
        <p:nvSpPr>
          <p:cNvPr id="45" name="TextBox 44">
            <a:extLst>
              <a:ext uri="{FF2B5EF4-FFF2-40B4-BE49-F238E27FC236}">
                <a16:creationId xmlns:a16="http://schemas.microsoft.com/office/drawing/2014/main" id="{EAE62D5D-F4DA-B4D5-2CA2-3B3E754A4C7E}"/>
              </a:ext>
            </a:extLst>
          </p:cNvPr>
          <p:cNvSpPr txBox="1"/>
          <p:nvPr/>
        </p:nvSpPr>
        <p:spPr>
          <a:xfrm>
            <a:off x="5305472" y="4028831"/>
            <a:ext cx="4807690" cy="369332"/>
          </a:xfrm>
          <a:prstGeom prst="rect">
            <a:avLst/>
          </a:prstGeom>
          <a:noFill/>
        </p:spPr>
        <p:txBody>
          <a:bodyPr wrap="square">
            <a:spAutoFit/>
          </a:bodyPr>
          <a:lstStyle/>
          <a:p>
            <a:r>
              <a:rPr lang="en-US" dirty="0"/>
              <a:t>Installation of pipes and construction of ceilings</a:t>
            </a:r>
            <a:endParaRPr lang="ru-RU" dirty="0"/>
          </a:p>
        </p:txBody>
      </p:sp>
      <p:sp>
        <p:nvSpPr>
          <p:cNvPr id="5" name="TextBox 4">
            <a:extLst>
              <a:ext uri="{FF2B5EF4-FFF2-40B4-BE49-F238E27FC236}">
                <a16:creationId xmlns:a16="http://schemas.microsoft.com/office/drawing/2014/main" id="{14627245-FD7D-ACF5-C87E-FB3EBD61951A}"/>
              </a:ext>
            </a:extLst>
          </p:cNvPr>
          <p:cNvSpPr txBox="1"/>
          <p:nvPr/>
        </p:nvSpPr>
        <p:spPr>
          <a:xfrm>
            <a:off x="93877" y="5618649"/>
            <a:ext cx="4342459" cy="1015663"/>
          </a:xfrm>
          <a:prstGeom prst="rect">
            <a:avLst/>
          </a:prstGeom>
          <a:noFill/>
        </p:spPr>
        <p:txBody>
          <a:bodyPr wrap="square">
            <a:spAutoFit/>
          </a:bodyPr>
          <a:lstStyle/>
          <a:p>
            <a:pPr marL="92075" lvl="0" algn="ctr">
              <a:spcAft>
                <a:spcPts val="800"/>
              </a:spcAft>
              <a:buClr>
                <a:prstClr val="black"/>
              </a:buClr>
              <a:defRPr/>
            </a:pPr>
            <a:r>
              <a:rPr lang="en-US" sz="2000" dirty="0">
                <a:solidFill>
                  <a:prstClr val="black"/>
                </a:solidFill>
                <a:latin typeface="Arial" panose="020B0604020202020204" pitchFamily="34" charset="0"/>
                <a:cs typeface="Arial" panose="020B0604020202020204" pitchFamily="34" charset="0"/>
              </a:rPr>
              <a:t>By the end of 2024, the work on replacing the Na-Air heat exchangers </a:t>
            </a:r>
            <a:r>
              <a:rPr lang="en-US" sz="2000" b="1" dirty="0">
                <a:solidFill>
                  <a:srgbClr val="00B050"/>
                </a:solidFill>
                <a:latin typeface="Arial" panose="020B0604020202020204" pitchFamily="34" charset="0"/>
                <a:cs typeface="Arial" panose="020B0604020202020204" pitchFamily="34" charset="0"/>
              </a:rPr>
              <a:t>was fully completed</a:t>
            </a:r>
            <a:r>
              <a:rPr lang="en-US" sz="2000" b="1"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712487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25652-9BD2-16C7-A71F-64A784E919B8}"/>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6E44207C-79ED-B25C-FEC4-25E9D099C228}"/>
              </a:ext>
            </a:extLst>
          </p:cNvPr>
          <p:cNvSpPr>
            <a:spLocks noGrp="1"/>
          </p:cNvSpPr>
          <p:nvPr>
            <p:ph type="dt" sz="half" idx="10"/>
          </p:nvPr>
        </p:nvSpPr>
        <p:spPr/>
        <p:txBody>
          <a:bodyPr/>
          <a:lstStyle/>
          <a:p>
            <a:r>
              <a:rPr lang="ru-RU"/>
              <a:t>27.01.2024</a:t>
            </a:r>
            <a:endParaRPr lang="en-GB"/>
          </a:p>
        </p:txBody>
      </p:sp>
      <p:sp>
        <p:nvSpPr>
          <p:cNvPr id="13" name="Номер слайда 12">
            <a:extLst>
              <a:ext uri="{FF2B5EF4-FFF2-40B4-BE49-F238E27FC236}">
                <a16:creationId xmlns:a16="http://schemas.microsoft.com/office/drawing/2014/main" id="{F15252CE-E837-2C85-8C47-178CDAC39443}"/>
              </a:ext>
            </a:extLst>
          </p:cNvPr>
          <p:cNvSpPr>
            <a:spLocks noGrp="1"/>
          </p:cNvSpPr>
          <p:nvPr>
            <p:ph type="sldNum" sz="quarter" idx="12"/>
          </p:nvPr>
        </p:nvSpPr>
        <p:spPr/>
        <p:txBody>
          <a:bodyPr/>
          <a:lstStyle/>
          <a:p>
            <a:fld id="{A8EBAC1C-CC7F-4E88-9759-5217FD4A440E}" type="slidenum">
              <a:rPr lang="ru-RU" smtClean="0"/>
              <a:t>4</a:t>
            </a:fld>
            <a:endParaRPr lang="ru-RU"/>
          </a:p>
        </p:txBody>
      </p:sp>
      <p:sp>
        <p:nvSpPr>
          <p:cNvPr id="3" name="Нижний колонтитул 2">
            <a:extLst>
              <a:ext uri="{FF2B5EF4-FFF2-40B4-BE49-F238E27FC236}">
                <a16:creationId xmlns:a16="http://schemas.microsoft.com/office/drawing/2014/main" id="{6932FFFF-9E9E-F85D-F832-3A00BEBCD0DD}"/>
              </a:ext>
            </a:extLst>
          </p:cNvPr>
          <p:cNvSpPr>
            <a:spLocks noGrp="1"/>
          </p:cNvSpPr>
          <p:nvPr>
            <p:ph type="ftr" sz="quarter" idx="11"/>
          </p:nvPr>
        </p:nvSpPr>
        <p:spPr>
          <a:xfrm>
            <a:off x="4011640" y="6583125"/>
            <a:ext cx="4114800" cy="365125"/>
          </a:xfrm>
        </p:spPr>
        <p:txBody>
          <a:bodyPr/>
          <a:lstStyle/>
          <a:p>
            <a:r>
              <a:rPr lang="en-US"/>
              <a:t>60th meeting of the PAC for Condensed Matter Physics</a:t>
            </a:r>
            <a:endParaRPr lang="ru-RU"/>
          </a:p>
        </p:txBody>
      </p:sp>
      <p:sp>
        <p:nvSpPr>
          <p:cNvPr id="5" name="Rectangle 5">
            <a:extLst>
              <a:ext uri="{FF2B5EF4-FFF2-40B4-BE49-F238E27FC236}">
                <a16:creationId xmlns:a16="http://schemas.microsoft.com/office/drawing/2014/main" id="{79AC636A-929D-2F01-251E-6D8642BE3624}"/>
              </a:ext>
            </a:extLst>
          </p:cNvPr>
          <p:cNvSpPr/>
          <p:nvPr/>
        </p:nvSpPr>
        <p:spPr>
          <a:xfrm>
            <a:off x="645736" y="2345365"/>
            <a:ext cx="4796530" cy="3990836"/>
          </a:xfrm>
          <a:prstGeom prst="rect">
            <a:avLst/>
          </a:prstGeom>
        </p:spPr>
        <p:txBody>
          <a:bodyPr wrap="square">
            <a:spAutoFit/>
          </a:bodyPr>
          <a:lstStyle/>
          <a:p>
            <a:pPr marL="285750" lvl="0" indent="-193675">
              <a:spcAft>
                <a:spcPts val="800"/>
              </a:spcAft>
              <a:buClr>
                <a:prstClr val="black"/>
              </a:buClr>
              <a:buFont typeface="Arial" panose="020B0604020202020204" pitchFamily="34" charset="0"/>
              <a:buChar char="•"/>
              <a:defRPr/>
            </a:pPr>
            <a:r>
              <a:rPr kumimoji="0" lang="en-US" sz="2000" i="0"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Test cycle of the reactor operation with a gradual increase in power </a:t>
            </a:r>
            <a:r>
              <a:rPr lang="en-US" sz="2000" dirty="0">
                <a:solidFill>
                  <a:srgbClr val="102D69"/>
                </a:solidFill>
                <a:latin typeface="Arial" panose="020B0604020202020204" pitchFamily="34" charset="0"/>
                <a:cs typeface="Arial" panose="020B0604020202020204" pitchFamily="34" charset="0"/>
              </a:rPr>
              <a:t>and first </a:t>
            </a:r>
            <a:r>
              <a:rPr lang="en-US" sz="2000" b="1" dirty="0">
                <a:solidFill>
                  <a:srgbClr val="00B050"/>
                </a:solidFill>
                <a:latin typeface="Arial" panose="020B0604020202020204" pitchFamily="34" charset="0"/>
                <a:cs typeface="Arial" panose="020B0604020202020204" pitchFamily="34" charset="0"/>
              </a:rPr>
              <a:t>experiments</a:t>
            </a:r>
            <a:r>
              <a:rPr lang="en-US" sz="2000" dirty="0">
                <a:solidFill>
                  <a:srgbClr val="102D69"/>
                </a:solidFill>
                <a:latin typeface="Arial" panose="020B0604020202020204" pitchFamily="34" charset="0"/>
                <a:cs typeface="Arial" panose="020B0604020202020204" pitchFamily="34" charset="0"/>
              </a:rPr>
              <a:t> are</a:t>
            </a:r>
            <a:r>
              <a:rPr kumimoji="0" lang="en-US" sz="2000" i="0"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 planned for</a:t>
            </a:r>
            <a:r>
              <a:rPr kumimoji="0" lang="en-US" sz="2000" b="1" i="0"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February 17,</a:t>
            </a:r>
            <a:r>
              <a:rPr kumimoji="0" lang="ru-RU"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2025</a:t>
            </a:r>
            <a:r>
              <a:rPr lang="ru-RU" sz="2000" b="1" dirty="0">
                <a:solidFill>
                  <a:srgbClr val="102D69"/>
                </a:solidFill>
                <a:latin typeface="Arial" panose="020B0604020202020204" pitchFamily="34" charset="0"/>
                <a:cs typeface="Arial" panose="020B0604020202020204" pitchFamily="34" charset="0"/>
              </a:rPr>
              <a:t>.</a:t>
            </a:r>
          </a:p>
          <a:p>
            <a:pPr marL="285750" lvl="0" indent="-193675">
              <a:spcAft>
                <a:spcPts val="800"/>
              </a:spcAft>
              <a:buClr>
                <a:prstClr val="black"/>
              </a:buClr>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a:t>
            </a:r>
            <a:r>
              <a:rPr kumimoji="0" lang="en-US" sz="20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spring 2025</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beam time in operation cycles will be allocated to JINR researchers and for </a:t>
            </a:r>
            <a:r>
              <a:rPr lang="en-US" sz="2000">
                <a:solidFill>
                  <a:prstClr val="black"/>
                </a:solidFill>
                <a:latin typeface="Arial" panose="020B0604020202020204" pitchFamily="34" charset="0"/>
                <a:cs typeface="Arial" panose="020B0604020202020204" pitchFamily="34" charset="0"/>
              </a:rPr>
              <a:t>fast</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-access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requests. </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reactor operation power for these cycles will be chosen based on the test cycle results.</a:t>
            </a:r>
            <a:endParaRPr lang="en-US" sz="2000" i="1" dirty="0">
              <a:solidFill>
                <a:prstClr val="black"/>
              </a:solidFill>
              <a:latin typeface="Arial" panose="020B0604020202020204" pitchFamily="34" charset="0"/>
              <a:cs typeface="Arial" panose="020B0604020202020204" pitchFamily="34" charset="0"/>
            </a:endParaRPr>
          </a:p>
          <a:p>
            <a:pPr marL="285750" lvl="0" indent="-193675">
              <a:spcAft>
                <a:spcPts val="800"/>
              </a:spcAft>
              <a:buClr>
                <a:prstClr val="black"/>
              </a:buClr>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Resumption</a:t>
            </a:r>
            <a:r>
              <a:rPr kumimoji="0" lang="pl-PL"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20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User Program</a:t>
            </a:r>
            <a:r>
              <a:rPr kumimoji="0" lang="en-US" sz="2000" b="0" i="0"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 scheduled for </a:t>
            </a:r>
            <a:r>
              <a:rPr lang="en-US" sz="2000" dirty="0">
                <a:solidFill>
                  <a:prstClr val="black"/>
                </a:solidFill>
                <a:latin typeface="Arial" panose="020B0604020202020204" pitchFamily="34" charset="0"/>
                <a:cs typeface="Arial" panose="020B0604020202020204" pitchFamily="34" charset="0"/>
              </a:rPr>
              <a:t>autumn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Рисунок 5">
            <a:extLst>
              <a:ext uri="{FF2B5EF4-FFF2-40B4-BE49-F238E27FC236}">
                <a16:creationId xmlns:a16="http://schemas.microsoft.com/office/drawing/2014/main" id="{53DA8C01-50CF-CC49-980D-210DC14B3393}"/>
              </a:ext>
            </a:extLst>
          </p:cNvPr>
          <p:cNvPicPr>
            <a:picLocks noChangeAspect="1"/>
          </p:cNvPicPr>
          <p:nvPr/>
        </p:nvPicPr>
        <p:blipFill>
          <a:blip r:embed="rId3"/>
          <a:stretch>
            <a:fillRect/>
          </a:stretch>
        </p:blipFill>
        <p:spPr>
          <a:xfrm>
            <a:off x="8294311" y="963297"/>
            <a:ext cx="3796313" cy="5537083"/>
          </a:xfrm>
          <a:prstGeom prst="rect">
            <a:avLst/>
          </a:prstGeom>
        </p:spPr>
      </p:pic>
      <p:pic>
        <p:nvPicPr>
          <p:cNvPr id="7" name="Рисунок 6">
            <a:extLst>
              <a:ext uri="{FF2B5EF4-FFF2-40B4-BE49-F238E27FC236}">
                <a16:creationId xmlns:a16="http://schemas.microsoft.com/office/drawing/2014/main" id="{F01BED01-93D8-68B3-CF68-FE2B9207EECC}"/>
              </a:ext>
            </a:extLst>
          </p:cNvPr>
          <p:cNvPicPr>
            <a:picLocks noChangeAspect="1"/>
          </p:cNvPicPr>
          <p:nvPr/>
        </p:nvPicPr>
        <p:blipFill>
          <a:blip r:embed="rId4"/>
          <a:stretch>
            <a:fillRect/>
          </a:stretch>
        </p:blipFill>
        <p:spPr>
          <a:xfrm>
            <a:off x="6163540" y="1851885"/>
            <a:ext cx="3160219" cy="4738189"/>
          </a:xfrm>
          <a:prstGeom prst="rect">
            <a:avLst/>
          </a:prstGeom>
          <a:ln w="53975">
            <a:solidFill>
              <a:srgbClr val="00B050"/>
            </a:solidFill>
          </a:ln>
        </p:spPr>
      </p:pic>
      <p:sp>
        <p:nvSpPr>
          <p:cNvPr id="8" name="Rectangle 6">
            <a:extLst>
              <a:ext uri="{FF2B5EF4-FFF2-40B4-BE49-F238E27FC236}">
                <a16:creationId xmlns:a16="http://schemas.microsoft.com/office/drawing/2014/main" id="{EAE34986-6BD3-4993-EC38-267CC92C9B0B}"/>
              </a:ext>
            </a:extLst>
          </p:cNvPr>
          <p:cNvSpPr/>
          <p:nvPr/>
        </p:nvSpPr>
        <p:spPr>
          <a:xfrm>
            <a:off x="403269" y="936471"/>
            <a:ext cx="7556987" cy="646331"/>
          </a:xfrm>
          <a:prstGeom prst="rect">
            <a:avLst/>
          </a:prstGeom>
        </p:spPr>
        <p:txBody>
          <a:bodyPr wrap="square">
            <a:spAutoFit/>
          </a:bodyPr>
          <a:lstStyle/>
          <a:p>
            <a:pPr lvl="0" algn="ctr">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On </a:t>
            </a:r>
            <a:r>
              <a:rPr lang="en-US" b="1" dirty="0">
                <a:solidFill>
                  <a:srgbClr val="FF0000"/>
                </a:solidFill>
                <a:latin typeface="Arial" panose="020B0604020202020204" pitchFamily="34" charset="0"/>
                <a:cs typeface="Arial" panose="020B0604020202020204" pitchFamily="34" charset="0"/>
              </a:rPr>
              <a:t>December</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lang="ru-RU" b="1" dirty="0">
                <a:solidFill>
                  <a:srgbClr val="FF0000"/>
                </a:solidFill>
                <a:latin typeface="Arial" panose="020B0604020202020204" pitchFamily="34" charset="0"/>
                <a:cs typeface="Arial" panose="020B0604020202020204" pitchFamily="34" charset="0"/>
              </a:rPr>
              <a:t>24</a:t>
            </a:r>
            <a:r>
              <a:rPr lang="en-US" b="1" dirty="0">
                <a:solidFill>
                  <a:srgbClr val="FF0000"/>
                </a:solidFill>
                <a:latin typeface="Arial" panose="020B0604020202020204" pitchFamily="34" charset="0"/>
                <a:cs typeface="Arial" panose="020B0604020202020204" pitchFamily="34" charset="0"/>
              </a:rPr>
              <a:t>,</a:t>
            </a:r>
            <a:r>
              <a:rPr lang="ru-RU" b="1" dirty="0">
                <a:solidFill>
                  <a:srgbClr val="FF0000"/>
                </a:solidFill>
                <a:latin typeface="Arial" panose="020B0604020202020204" pitchFamily="34" charset="0"/>
                <a:cs typeface="Arial" panose="020B0604020202020204" pitchFamily="34" charset="0"/>
              </a:rPr>
              <a:t>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2024, an addendum to the license was received from </a:t>
            </a:r>
            <a:r>
              <a:rPr lang="en-US" b="1" dirty="0" err="1">
                <a:solidFill>
                  <a:srgbClr val="FF0000"/>
                </a:solidFill>
                <a:latin typeface="Arial" panose="020B0604020202020204" pitchFamily="34" charset="0"/>
                <a:cs typeface="Arial" panose="020B0604020202020204" pitchFamily="34" charset="0"/>
              </a:rPr>
              <a:t>Rostekhnadzor</a:t>
            </a:r>
            <a:r>
              <a:rPr lang="en-US" b="1" dirty="0">
                <a:solidFill>
                  <a:srgbClr val="FF0000"/>
                </a:solidFill>
                <a:latin typeface="Arial" panose="020B0604020202020204" pitchFamily="34" charset="0"/>
                <a:cs typeface="Arial" panose="020B0604020202020204" pitchFamily="34" charset="0"/>
              </a:rPr>
              <a:t>. It permits bringing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the IBR-2 to power</a:t>
            </a:r>
            <a:r>
              <a:rPr kumimoji="0" lang="ru-RU"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cxnSp>
        <p:nvCxnSpPr>
          <p:cNvPr id="10" name="Прямая со стрелкой 9">
            <a:extLst>
              <a:ext uri="{FF2B5EF4-FFF2-40B4-BE49-F238E27FC236}">
                <a16:creationId xmlns:a16="http://schemas.microsoft.com/office/drawing/2014/main" id="{7A7FE41A-18FE-C60D-3BC5-9577AD8EB0E4}"/>
              </a:ext>
            </a:extLst>
          </p:cNvPr>
          <p:cNvCxnSpPr/>
          <p:nvPr/>
        </p:nvCxnSpPr>
        <p:spPr>
          <a:xfrm>
            <a:off x="7699896" y="1425548"/>
            <a:ext cx="853089" cy="157254"/>
          </a:xfrm>
          <a:prstGeom prst="straightConnector1">
            <a:avLst/>
          </a:prstGeom>
          <a:ln w="63500">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C86FB1C-3C67-C60C-117A-DC209079C95C}"/>
              </a:ext>
            </a:extLst>
          </p:cNvPr>
          <p:cNvSpPr txBox="1"/>
          <p:nvPr/>
        </p:nvSpPr>
        <p:spPr>
          <a:xfrm>
            <a:off x="495015" y="1698331"/>
            <a:ext cx="5600986" cy="707886"/>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A plan was prepared to resume the operation of IBR-2 nuclear facility at power.</a:t>
            </a:r>
          </a:p>
        </p:txBody>
      </p:sp>
      <p:cxnSp>
        <p:nvCxnSpPr>
          <p:cNvPr id="14" name="Прямая со стрелкой 13">
            <a:extLst>
              <a:ext uri="{FF2B5EF4-FFF2-40B4-BE49-F238E27FC236}">
                <a16:creationId xmlns:a16="http://schemas.microsoft.com/office/drawing/2014/main" id="{65C1F813-84E8-4B78-A710-C3992A28E6CB}"/>
              </a:ext>
            </a:extLst>
          </p:cNvPr>
          <p:cNvCxnSpPr>
            <a:cxnSpLocks/>
          </p:cNvCxnSpPr>
          <p:nvPr/>
        </p:nvCxnSpPr>
        <p:spPr>
          <a:xfrm>
            <a:off x="4885057" y="2214410"/>
            <a:ext cx="1631714" cy="162779"/>
          </a:xfrm>
          <a:prstGeom prst="straightConnector1">
            <a:avLst/>
          </a:prstGeom>
          <a:ln w="63500">
            <a:solidFill>
              <a:srgbClr val="00B050"/>
            </a:solidFill>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12187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A73C2-3D1B-674B-7648-60688CAAE974}"/>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621B3A76-759A-0721-555E-4824B39D6A39}"/>
              </a:ext>
            </a:extLst>
          </p:cNvPr>
          <p:cNvSpPr>
            <a:spLocks noGrp="1"/>
          </p:cNvSpPr>
          <p:nvPr>
            <p:ph type="dt" sz="half" idx="10"/>
          </p:nvPr>
        </p:nvSpPr>
        <p:spPr/>
        <p:txBody>
          <a:bodyPr/>
          <a:lstStyle/>
          <a:p>
            <a:r>
              <a:rPr lang="ru-RU"/>
              <a:t>27.01.2024</a:t>
            </a:r>
            <a:endParaRPr lang="en-GB"/>
          </a:p>
        </p:txBody>
      </p:sp>
      <p:sp>
        <p:nvSpPr>
          <p:cNvPr id="13" name="Номер слайда 12">
            <a:extLst>
              <a:ext uri="{FF2B5EF4-FFF2-40B4-BE49-F238E27FC236}">
                <a16:creationId xmlns:a16="http://schemas.microsoft.com/office/drawing/2014/main" id="{4B1BD0F5-6546-A060-72F3-D3FDF982571B}"/>
              </a:ext>
            </a:extLst>
          </p:cNvPr>
          <p:cNvSpPr>
            <a:spLocks noGrp="1"/>
          </p:cNvSpPr>
          <p:nvPr>
            <p:ph type="sldNum" sz="quarter" idx="12"/>
          </p:nvPr>
        </p:nvSpPr>
        <p:spPr/>
        <p:txBody>
          <a:bodyPr/>
          <a:lstStyle/>
          <a:p>
            <a:fld id="{A8EBAC1C-CC7F-4E88-9759-5217FD4A440E}" type="slidenum">
              <a:rPr lang="ru-RU" smtClean="0"/>
              <a:t>5</a:t>
            </a:fld>
            <a:endParaRPr lang="ru-RU"/>
          </a:p>
        </p:txBody>
      </p:sp>
      <p:sp>
        <p:nvSpPr>
          <p:cNvPr id="3" name="Нижний колонтитул 2">
            <a:extLst>
              <a:ext uri="{FF2B5EF4-FFF2-40B4-BE49-F238E27FC236}">
                <a16:creationId xmlns:a16="http://schemas.microsoft.com/office/drawing/2014/main" id="{571550A9-3FB6-B664-ABB8-27A7257B25CA}"/>
              </a:ext>
            </a:extLst>
          </p:cNvPr>
          <p:cNvSpPr>
            <a:spLocks noGrp="1"/>
          </p:cNvSpPr>
          <p:nvPr>
            <p:ph type="ftr" sz="quarter" idx="11"/>
          </p:nvPr>
        </p:nvSpPr>
        <p:spPr/>
        <p:txBody>
          <a:bodyPr/>
          <a:lstStyle/>
          <a:p>
            <a:r>
              <a:rPr lang="en-US"/>
              <a:t>60th meeting of the PAC for Condensed Matter Physics</a:t>
            </a:r>
            <a:endParaRPr lang="ru-RU"/>
          </a:p>
        </p:txBody>
      </p:sp>
      <p:sp>
        <p:nvSpPr>
          <p:cNvPr id="6" name="TextBox 5">
            <a:extLst>
              <a:ext uri="{FF2B5EF4-FFF2-40B4-BE49-F238E27FC236}">
                <a16:creationId xmlns:a16="http://schemas.microsoft.com/office/drawing/2014/main" id="{B173D962-929C-2188-7CF5-7A164039F5D0}"/>
              </a:ext>
            </a:extLst>
          </p:cNvPr>
          <p:cNvSpPr txBox="1"/>
          <p:nvPr/>
        </p:nvSpPr>
        <p:spPr>
          <a:xfrm>
            <a:off x="4038600" y="1258171"/>
            <a:ext cx="7640053" cy="5016758"/>
          </a:xfrm>
          <a:prstGeom prst="rect">
            <a:avLst/>
          </a:prstGeom>
          <a:noFill/>
        </p:spPr>
        <p:txBody>
          <a:bodyPr wrap="square">
            <a:spAutoFit/>
          </a:bodyPr>
          <a:lstStyle/>
          <a:p>
            <a:pPr marL="342900" indent="-342900" algn="just">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Work on upgrading the instruments and preparing them for the resumption of the reactor operation was carried out throughout the entire period of the reactor shutdown. </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(Detailed report  about this was presented by </a:t>
            </a:r>
            <a:r>
              <a:rPr lang="en-US" sz="2000" dirty="0" err="1">
                <a:latin typeface="Arial" panose="020B0604020202020204" pitchFamily="34" charset="0"/>
                <a:cs typeface="Arial" panose="020B0604020202020204" pitchFamily="34" charset="0"/>
              </a:rPr>
              <a:t>V.Bodnarchuk</a:t>
            </a:r>
            <a:r>
              <a:rPr lang="en-US" sz="2000" dirty="0">
                <a:latin typeface="Arial" panose="020B0604020202020204" pitchFamily="34" charset="0"/>
                <a:cs typeface="Arial" panose="020B0604020202020204" pitchFamily="34" charset="0"/>
              </a:rPr>
              <a:t> at the last Meeting).</a:t>
            </a:r>
          </a:p>
          <a:p>
            <a:pPr marL="342900" indent="-342900" algn="just">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On January 21, 2025, a joint Scientific and Technical Council of two departments  (Department of Neutron Investigations of Condensed Matter and Department of the Spectrometers’ Complex of IBR-2) was held with a discussion on the readiness of the instruments for the resumption of the reactor operation.</a:t>
            </a:r>
          </a:p>
          <a:p>
            <a:pPr marL="342900" indent="-342900" algn="just">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Most of the instruments will be ready by February 17.</a:t>
            </a:r>
          </a:p>
          <a:p>
            <a:pPr marL="342900" indent="-342900" algn="just">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Today, the Head of the Department of Neutron Investigations of Condensed Matter D</a:t>
            </a:r>
            <a:r>
              <a:rPr lang="ru-RU"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Kozlenko</a:t>
            </a:r>
            <a:r>
              <a:rPr lang="en-US" sz="2000" dirty="0">
                <a:latin typeface="Arial" panose="020B0604020202020204" pitchFamily="34" charset="0"/>
                <a:cs typeface="Arial" panose="020B0604020202020204" pitchFamily="34" charset="0"/>
              </a:rPr>
              <a:t> will present detailed information about the situation.</a:t>
            </a:r>
          </a:p>
          <a:p>
            <a:pPr marL="342900" indent="-342900" algn="just">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Cryogenic moderators will be ready for operation in the cycles following the reactor test cycle.</a:t>
            </a:r>
          </a:p>
        </p:txBody>
      </p:sp>
      <p:pic>
        <p:nvPicPr>
          <p:cNvPr id="4" name="Рисунок 3">
            <a:extLst>
              <a:ext uri="{FF2B5EF4-FFF2-40B4-BE49-F238E27FC236}">
                <a16:creationId xmlns:a16="http://schemas.microsoft.com/office/drawing/2014/main" id="{0FCDC895-9CD0-DE55-65CD-EEA4103513B3}"/>
              </a:ext>
            </a:extLst>
          </p:cNvPr>
          <p:cNvPicPr>
            <a:picLocks noChangeAspect="1"/>
          </p:cNvPicPr>
          <p:nvPr/>
        </p:nvPicPr>
        <p:blipFill>
          <a:blip r:embed="rId2"/>
          <a:stretch>
            <a:fillRect/>
          </a:stretch>
        </p:blipFill>
        <p:spPr>
          <a:xfrm>
            <a:off x="122663" y="2151632"/>
            <a:ext cx="2681933" cy="2142851"/>
          </a:xfrm>
          <a:prstGeom prst="rect">
            <a:avLst/>
          </a:prstGeom>
        </p:spPr>
      </p:pic>
      <p:pic>
        <p:nvPicPr>
          <p:cNvPr id="5" name="Рисунок 4">
            <a:extLst>
              <a:ext uri="{FF2B5EF4-FFF2-40B4-BE49-F238E27FC236}">
                <a16:creationId xmlns:a16="http://schemas.microsoft.com/office/drawing/2014/main" id="{F4522EEF-B461-BF53-5BAB-78B7DC252595}"/>
              </a:ext>
            </a:extLst>
          </p:cNvPr>
          <p:cNvPicPr>
            <a:picLocks noChangeAspect="1"/>
          </p:cNvPicPr>
          <p:nvPr/>
        </p:nvPicPr>
        <p:blipFill>
          <a:blip r:embed="rId3"/>
          <a:stretch>
            <a:fillRect/>
          </a:stretch>
        </p:blipFill>
        <p:spPr>
          <a:xfrm>
            <a:off x="2534693" y="3125924"/>
            <a:ext cx="1503907" cy="2591069"/>
          </a:xfrm>
          <a:prstGeom prst="rect">
            <a:avLst/>
          </a:prstGeom>
        </p:spPr>
      </p:pic>
      <p:pic>
        <p:nvPicPr>
          <p:cNvPr id="7" name="Рисунок 6">
            <a:extLst>
              <a:ext uri="{FF2B5EF4-FFF2-40B4-BE49-F238E27FC236}">
                <a16:creationId xmlns:a16="http://schemas.microsoft.com/office/drawing/2014/main" id="{7FC6CC53-AA56-FC4A-7247-B12926E04BBD}"/>
              </a:ext>
            </a:extLst>
          </p:cNvPr>
          <p:cNvPicPr>
            <a:picLocks noChangeAspect="1"/>
          </p:cNvPicPr>
          <p:nvPr/>
        </p:nvPicPr>
        <p:blipFill>
          <a:blip r:embed="rId4"/>
          <a:stretch>
            <a:fillRect/>
          </a:stretch>
        </p:blipFill>
        <p:spPr>
          <a:xfrm>
            <a:off x="38893" y="4864209"/>
            <a:ext cx="2643040" cy="1516440"/>
          </a:xfrm>
          <a:prstGeom prst="rect">
            <a:avLst/>
          </a:prstGeom>
        </p:spPr>
      </p:pic>
      <p:sp>
        <p:nvSpPr>
          <p:cNvPr id="8" name="TextBox 7">
            <a:extLst>
              <a:ext uri="{FF2B5EF4-FFF2-40B4-BE49-F238E27FC236}">
                <a16:creationId xmlns:a16="http://schemas.microsoft.com/office/drawing/2014/main" id="{494C9C5D-A6B9-F224-B409-2DE128DA3E20}"/>
              </a:ext>
            </a:extLst>
          </p:cNvPr>
          <p:cNvSpPr txBox="1"/>
          <p:nvPr/>
        </p:nvSpPr>
        <p:spPr>
          <a:xfrm>
            <a:off x="122663" y="1141007"/>
            <a:ext cx="3591272" cy="707886"/>
          </a:xfrm>
          <a:prstGeom prst="rect">
            <a:avLst/>
          </a:prstGeom>
          <a:noFill/>
        </p:spPr>
        <p:txBody>
          <a:bodyPr wrap="square" rtlCol="0">
            <a:spAutoFit/>
          </a:bodyPr>
          <a:lstStyle/>
          <a:p>
            <a:pPr algn="ctr"/>
            <a:r>
              <a:rPr lang="en-US" sz="2000" b="1" dirty="0">
                <a:solidFill>
                  <a:srgbClr val="3C62B1"/>
                </a:solidFill>
                <a:latin typeface="Arial" panose="020B0604020202020204" pitchFamily="34" charset="0"/>
                <a:cs typeface="Arial" panose="020B0604020202020204" pitchFamily="34" charset="0"/>
              </a:rPr>
              <a:t>Modernization and development of instruments</a:t>
            </a:r>
          </a:p>
        </p:txBody>
      </p:sp>
    </p:spTree>
    <p:extLst>
      <p:ext uri="{BB962C8B-B14F-4D97-AF65-F5344CB8AC3E}">
        <p14:creationId xmlns:p14="http://schemas.microsoft.com/office/powerpoint/2010/main" val="10357901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C163A-FDA6-FC7C-EFCE-9DF64C90248A}"/>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E0B5D195-BBC1-2B86-34E7-4E97BC170F28}"/>
              </a:ext>
            </a:extLst>
          </p:cNvPr>
          <p:cNvSpPr>
            <a:spLocks noGrp="1"/>
          </p:cNvSpPr>
          <p:nvPr>
            <p:ph type="dt" sz="half" idx="10"/>
          </p:nvPr>
        </p:nvSpPr>
        <p:spPr/>
        <p:txBody>
          <a:bodyPr/>
          <a:lstStyle/>
          <a:p>
            <a:r>
              <a:rPr lang="ru-RU"/>
              <a:t>27.01.2024</a:t>
            </a:r>
            <a:endParaRPr lang="en-GB"/>
          </a:p>
        </p:txBody>
      </p:sp>
      <p:sp>
        <p:nvSpPr>
          <p:cNvPr id="13" name="Номер слайда 12">
            <a:extLst>
              <a:ext uri="{FF2B5EF4-FFF2-40B4-BE49-F238E27FC236}">
                <a16:creationId xmlns:a16="http://schemas.microsoft.com/office/drawing/2014/main" id="{1CB043BF-F1E9-A288-5F12-26447DEB1270}"/>
              </a:ext>
            </a:extLst>
          </p:cNvPr>
          <p:cNvSpPr>
            <a:spLocks noGrp="1"/>
          </p:cNvSpPr>
          <p:nvPr>
            <p:ph type="sldNum" sz="quarter" idx="12"/>
          </p:nvPr>
        </p:nvSpPr>
        <p:spPr/>
        <p:txBody>
          <a:bodyPr/>
          <a:lstStyle/>
          <a:p>
            <a:fld id="{A8EBAC1C-CC7F-4E88-9759-5217FD4A440E}" type="slidenum">
              <a:rPr lang="ru-RU" smtClean="0"/>
              <a:t>6</a:t>
            </a:fld>
            <a:endParaRPr lang="ru-RU"/>
          </a:p>
        </p:txBody>
      </p:sp>
      <p:sp>
        <p:nvSpPr>
          <p:cNvPr id="3" name="Нижний колонтитул 2">
            <a:extLst>
              <a:ext uri="{FF2B5EF4-FFF2-40B4-BE49-F238E27FC236}">
                <a16:creationId xmlns:a16="http://schemas.microsoft.com/office/drawing/2014/main" id="{61253B80-AEA9-2068-0023-A162292BA9DA}"/>
              </a:ext>
            </a:extLst>
          </p:cNvPr>
          <p:cNvSpPr>
            <a:spLocks noGrp="1"/>
          </p:cNvSpPr>
          <p:nvPr>
            <p:ph type="ftr" sz="quarter" idx="11"/>
          </p:nvPr>
        </p:nvSpPr>
        <p:spPr/>
        <p:txBody>
          <a:bodyPr/>
          <a:lstStyle/>
          <a:p>
            <a:r>
              <a:rPr lang="en-US"/>
              <a:t>60th meeting of the PAC for Condensed Matter Physics</a:t>
            </a:r>
            <a:endParaRPr lang="ru-RU"/>
          </a:p>
        </p:txBody>
      </p:sp>
      <p:sp>
        <p:nvSpPr>
          <p:cNvPr id="6" name="TextBox 5">
            <a:extLst>
              <a:ext uri="{FF2B5EF4-FFF2-40B4-BE49-F238E27FC236}">
                <a16:creationId xmlns:a16="http://schemas.microsoft.com/office/drawing/2014/main" id="{0FF75E18-C430-F1F9-47D2-2C7DBB182880}"/>
              </a:ext>
            </a:extLst>
          </p:cNvPr>
          <p:cNvSpPr txBox="1"/>
          <p:nvPr/>
        </p:nvSpPr>
        <p:spPr>
          <a:xfrm>
            <a:off x="564204" y="1002939"/>
            <a:ext cx="4207175" cy="400110"/>
          </a:xfrm>
          <a:prstGeom prst="rect">
            <a:avLst/>
          </a:prstGeom>
          <a:noFill/>
        </p:spPr>
        <p:txBody>
          <a:bodyPr wrap="square">
            <a:spAutoFit/>
          </a:bodyPr>
          <a:lstStyle/>
          <a:p>
            <a:r>
              <a:rPr lang="en-US" sz="2000" b="1" dirty="0">
                <a:solidFill>
                  <a:srgbClr val="3C62B1"/>
                </a:solidFill>
                <a:latin typeface="Arial" panose="020B0604020202020204" pitchFamily="34" charset="0"/>
                <a:cs typeface="Arial" panose="020B0604020202020204" pitchFamily="34" charset="0"/>
              </a:rPr>
              <a:t>Resumption of the User Program</a:t>
            </a:r>
            <a:endParaRPr lang="en-US" sz="2000" dirty="0">
              <a:solidFill>
                <a:srgbClr val="3C62B1"/>
              </a:solidFill>
            </a:endParaRPr>
          </a:p>
        </p:txBody>
      </p:sp>
      <p:pic>
        <p:nvPicPr>
          <p:cNvPr id="9" name="Рисунок 8">
            <a:extLst>
              <a:ext uri="{FF2B5EF4-FFF2-40B4-BE49-F238E27FC236}">
                <a16:creationId xmlns:a16="http://schemas.microsoft.com/office/drawing/2014/main" id="{3AAA7049-CDB3-BAD8-9153-4AF918198DBA}"/>
              </a:ext>
            </a:extLst>
          </p:cNvPr>
          <p:cNvPicPr>
            <a:picLocks noChangeAspect="1"/>
          </p:cNvPicPr>
          <p:nvPr/>
        </p:nvPicPr>
        <p:blipFill>
          <a:blip r:embed="rId2"/>
          <a:stretch>
            <a:fillRect/>
          </a:stretch>
        </p:blipFill>
        <p:spPr>
          <a:xfrm>
            <a:off x="5488831" y="1403049"/>
            <a:ext cx="6252065" cy="3442678"/>
          </a:xfrm>
          <a:prstGeom prst="rect">
            <a:avLst/>
          </a:prstGeom>
          <a:ln w="31750">
            <a:solidFill>
              <a:schemeClr val="accent1">
                <a:shade val="15000"/>
              </a:schemeClr>
            </a:solidFill>
          </a:ln>
        </p:spPr>
      </p:pic>
      <p:sp>
        <p:nvSpPr>
          <p:cNvPr id="10" name="TextBox 9">
            <a:extLst>
              <a:ext uri="{FF2B5EF4-FFF2-40B4-BE49-F238E27FC236}">
                <a16:creationId xmlns:a16="http://schemas.microsoft.com/office/drawing/2014/main" id="{492F5364-9C8E-F81C-8618-D4C02A9F88EF}"/>
              </a:ext>
            </a:extLst>
          </p:cNvPr>
          <p:cNvSpPr txBox="1"/>
          <p:nvPr/>
        </p:nvSpPr>
        <p:spPr>
          <a:xfrm rot="19324478">
            <a:off x="6024233" y="2501357"/>
            <a:ext cx="3375800" cy="461665"/>
          </a:xfrm>
          <a:prstGeom prst="rect">
            <a:avLst/>
          </a:prstGeom>
          <a:solidFill>
            <a:schemeClr val="bg1">
              <a:alpha val="52000"/>
            </a:schemeClr>
          </a:solidFill>
          <a:ln w="15875">
            <a:solidFill>
              <a:schemeClr val="accent1">
                <a:shade val="15000"/>
              </a:schemeClr>
            </a:solidFill>
          </a:ln>
        </p:spPr>
        <p:txBody>
          <a:bodyPr wrap="square" rtlCol="0">
            <a:spAutoFit/>
          </a:bodyPr>
          <a:lstStyle/>
          <a:p>
            <a:r>
              <a:rPr lang="en-US" sz="2400" b="1">
                <a:solidFill>
                  <a:srgbClr val="FF0000"/>
                </a:solidFill>
              </a:rPr>
              <a:t>At previous PAC meeting</a:t>
            </a:r>
          </a:p>
        </p:txBody>
      </p:sp>
      <p:sp>
        <p:nvSpPr>
          <p:cNvPr id="12" name="TextBox 11">
            <a:extLst>
              <a:ext uri="{FF2B5EF4-FFF2-40B4-BE49-F238E27FC236}">
                <a16:creationId xmlns:a16="http://schemas.microsoft.com/office/drawing/2014/main" id="{CE955170-0671-2A2C-B7EE-A75CCBD9E4CE}"/>
              </a:ext>
            </a:extLst>
          </p:cNvPr>
          <p:cNvSpPr txBox="1"/>
          <p:nvPr/>
        </p:nvSpPr>
        <p:spPr>
          <a:xfrm>
            <a:off x="256032" y="1512664"/>
            <a:ext cx="4984172" cy="3323987"/>
          </a:xfrm>
          <a:prstGeom prst="rect">
            <a:avLst/>
          </a:prstGeom>
          <a:noFill/>
        </p:spPr>
        <p:txBody>
          <a:bodyPr wrap="square">
            <a:spAutoFit/>
          </a:bodyPr>
          <a:lstStyle/>
          <a:p>
            <a:pPr>
              <a:spcAft>
                <a:spcPts val="600"/>
              </a:spcAft>
            </a:pPr>
            <a:r>
              <a:rPr lang="en-US" sz="2000" dirty="0">
                <a:latin typeface="Arial" panose="020B0604020202020204" pitchFamily="34" charset="0"/>
                <a:cs typeface="Arial" panose="020B0604020202020204" pitchFamily="34" charset="0"/>
              </a:rPr>
              <a:t>Upon successful completion of the test reactor cycle, the call for proposals for the second half of the year</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will be opened in spring 2025. </a:t>
            </a:r>
          </a:p>
          <a:p>
            <a:pPr>
              <a:spcAft>
                <a:spcPts val="600"/>
              </a:spcAft>
            </a:pPr>
            <a:r>
              <a:rPr lang="en-US" sz="2000" dirty="0">
                <a:latin typeface="Arial" panose="020B0604020202020204" pitchFamily="34" charset="0"/>
                <a:cs typeface="Arial" panose="020B0604020202020204" pitchFamily="34" charset="0"/>
              </a:rPr>
              <a:t>We still do not have enough experts to evaluate proposals. We have found 5 new experts during the past six months, but this does not fully cover our needs.</a:t>
            </a:r>
          </a:p>
          <a:p>
            <a:pPr>
              <a:spcAft>
                <a:spcPts val="600"/>
              </a:spcAft>
            </a:pPr>
            <a:r>
              <a:rPr lang="en-US" sz="2000" dirty="0">
                <a:latin typeface="Arial" panose="020B0604020202020204" pitchFamily="34" charset="0"/>
                <a:cs typeface="Arial" panose="020B0604020202020204" pitchFamily="34" charset="0"/>
              </a:rPr>
              <a:t>Unfortunately, we have not received any nominations from the PAC members.</a:t>
            </a:r>
            <a:endParaRPr lang="ru-RU" sz="2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8742C77-8042-8D4A-D15A-4B7FC8B80562}"/>
              </a:ext>
            </a:extLst>
          </p:cNvPr>
          <p:cNvSpPr txBox="1"/>
          <p:nvPr/>
        </p:nvSpPr>
        <p:spPr>
          <a:xfrm>
            <a:off x="256032" y="5205614"/>
            <a:ext cx="11640312" cy="1015663"/>
          </a:xfrm>
          <a:prstGeom prst="rect">
            <a:avLst/>
          </a:prstGeom>
          <a:noFill/>
        </p:spPr>
        <p:txBody>
          <a:bodyPr wrap="square">
            <a:spAutoFit/>
          </a:bodyPr>
          <a:lstStyle/>
          <a:p>
            <a:pPr algn="ctr">
              <a:spcAft>
                <a:spcPts val="600"/>
              </a:spcAft>
            </a:pPr>
            <a:r>
              <a:rPr lang="en-US" sz="2000" dirty="0">
                <a:solidFill>
                  <a:srgbClr val="FF0000"/>
                </a:solidFill>
                <a:latin typeface="Arial" panose="020B0604020202020204" pitchFamily="34" charset="0"/>
                <a:cs typeface="Arial" panose="020B0604020202020204" pitchFamily="34" charset="0"/>
              </a:rPr>
              <a:t>We plan to disseminate information about the resumption of the reactor operation and related research opportunities as widely as possible among our users and potential new partners in the JINR Member and Non-Member States. We would appreciate suggestions on possible options.</a:t>
            </a:r>
          </a:p>
        </p:txBody>
      </p:sp>
    </p:spTree>
    <p:extLst>
      <p:ext uri="{BB962C8B-B14F-4D97-AF65-F5344CB8AC3E}">
        <p14:creationId xmlns:p14="http://schemas.microsoft.com/office/powerpoint/2010/main" val="67937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55D6F-0201-3C8F-07E5-8C226BF88FFF}"/>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2786529D-20B1-5FF8-1997-AF2A5B588778}"/>
              </a:ext>
            </a:extLst>
          </p:cNvPr>
          <p:cNvSpPr>
            <a:spLocks noGrp="1"/>
          </p:cNvSpPr>
          <p:nvPr>
            <p:ph type="dt" sz="half" idx="10"/>
          </p:nvPr>
        </p:nvSpPr>
        <p:spPr/>
        <p:txBody>
          <a:bodyPr/>
          <a:lstStyle/>
          <a:p>
            <a:r>
              <a:rPr lang="ru-RU"/>
              <a:t>27.01.2024</a:t>
            </a:r>
            <a:endParaRPr lang="en-GB"/>
          </a:p>
        </p:txBody>
      </p:sp>
      <p:sp>
        <p:nvSpPr>
          <p:cNvPr id="13" name="Номер слайда 12">
            <a:extLst>
              <a:ext uri="{FF2B5EF4-FFF2-40B4-BE49-F238E27FC236}">
                <a16:creationId xmlns:a16="http://schemas.microsoft.com/office/drawing/2014/main" id="{D6DC1DE5-A502-C258-92BB-E60A83242BBF}"/>
              </a:ext>
            </a:extLst>
          </p:cNvPr>
          <p:cNvSpPr>
            <a:spLocks noGrp="1"/>
          </p:cNvSpPr>
          <p:nvPr>
            <p:ph type="sldNum" sz="quarter" idx="12"/>
          </p:nvPr>
        </p:nvSpPr>
        <p:spPr/>
        <p:txBody>
          <a:bodyPr/>
          <a:lstStyle/>
          <a:p>
            <a:fld id="{A8EBAC1C-CC7F-4E88-9759-5217FD4A440E}" type="slidenum">
              <a:rPr lang="ru-RU" smtClean="0"/>
              <a:t>7</a:t>
            </a:fld>
            <a:endParaRPr lang="ru-RU"/>
          </a:p>
        </p:txBody>
      </p:sp>
      <p:sp>
        <p:nvSpPr>
          <p:cNvPr id="3" name="Нижний колонтитул 2">
            <a:extLst>
              <a:ext uri="{FF2B5EF4-FFF2-40B4-BE49-F238E27FC236}">
                <a16:creationId xmlns:a16="http://schemas.microsoft.com/office/drawing/2014/main" id="{20396662-A07A-510B-B4A7-C55389CB5651}"/>
              </a:ext>
            </a:extLst>
          </p:cNvPr>
          <p:cNvSpPr>
            <a:spLocks noGrp="1"/>
          </p:cNvSpPr>
          <p:nvPr>
            <p:ph type="ftr" sz="quarter" idx="11"/>
          </p:nvPr>
        </p:nvSpPr>
        <p:spPr/>
        <p:txBody>
          <a:bodyPr/>
          <a:lstStyle/>
          <a:p>
            <a:r>
              <a:rPr lang="en-US"/>
              <a:t>60th meeting of the PAC for Condensed Matter Physics</a:t>
            </a:r>
            <a:endParaRPr lang="ru-RU"/>
          </a:p>
        </p:txBody>
      </p:sp>
      <p:pic>
        <p:nvPicPr>
          <p:cNvPr id="5" name="Picture 4">
            <a:extLst>
              <a:ext uri="{FF2B5EF4-FFF2-40B4-BE49-F238E27FC236}">
                <a16:creationId xmlns:a16="http://schemas.microsoft.com/office/drawing/2014/main" id="{25AF564A-8FEB-9FE5-DC26-8083DD83E8D7}"/>
              </a:ext>
            </a:extLst>
          </p:cNvPr>
          <p:cNvPicPr>
            <a:picLocks noChangeAspect="1"/>
          </p:cNvPicPr>
          <p:nvPr/>
        </p:nvPicPr>
        <p:blipFill>
          <a:blip r:embed="rId2"/>
          <a:stretch>
            <a:fillRect/>
          </a:stretch>
        </p:blipFill>
        <p:spPr>
          <a:xfrm>
            <a:off x="2283052" y="882347"/>
            <a:ext cx="7625895" cy="5618033"/>
          </a:xfrm>
          <a:prstGeom prst="rect">
            <a:avLst/>
          </a:prstGeom>
        </p:spPr>
      </p:pic>
      <p:cxnSp>
        <p:nvCxnSpPr>
          <p:cNvPr id="7" name="Прямая соединительная линия 6">
            <a:extLst>
              <a:ext uri="{FF2B5EF4-FFF2-40B4-BE49-F238E27FC236}">
                <a16:creationId xmlns:a16="http://schemas.microsoft.com/office/drawing/2014/main" id="{E88970F0-C2ED-B863-F82C-CEBAC8917210}"/>
              </a:ext>
            </a:extLst>
          </p:cNvPr>
          <p:cNvCxnSpPr>
            <a:cxnSpLocks/>
          </p:cNvCxnSpPr>
          <p:nvPr/>
        </p:nvCxnSpPr>
        <p:spPr>
          <a:xfrm flipV="1">
            <a:off x="5888736" y="2980944"/>
            <a:ext cx="1389888" cy="389135"/>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F5DBB91-19FB-27CD-A8CB-F4BBA980BAF3}"/>
              </a:ext>
            </a:extLst>
          </p:cNvPr>
          <p:cNvSpPr txBox="1"/>
          <p:nvPr/>
        </p:nvSpPr>
        <p:spPr>
          <a:xfrm>
            <a:off x="5733288" y="2015654"/>
            <a:ext cx="2045753" cy="1200329"/>
          </a:xfrm>
          <a:prstGeom prst="rect">
            <a:avLst/>
          </a:prstGeom>
          <a:noFill/>
        </p:spPr>
        <p:txBody>
          <a:bodyPr wrap="none" rtlCol="0">
            <a:spAutoFit/>
          </a:bodyPr>
          <a:lstStyle/>
          <a:p>
            <a:r>
              <a:rPr lang="en-US" sz="7200" b="1">
                <a:solidFill>
                  <a:srgbClr val="FF0000"/>
                </a:solidFill>
                <a:effectLst>
                  <a:outerShdw blurRad="38100" dist="38100" dir="2700000" algn="tl">
                    <a:srgbClr val="000000">
                      <a:alpha val="43137"/>
                    </a:srgbClr>
                  </a:outerShdw>
                </a:effectLst>
                <a:latin typeface="Bad Script" panose="02000000000000000000" pitchFamily="2" charset="0"/>
                <a:cs typeface="Dreaming Outloud Pro" panose="020F0502020204030204" pitchFamily="66" charset="0"/>
              </a:rPr>
              <a:t>2026</a:t>
            </a:r>
          </a:p>
        </p:txBody>
      </p:sp>
      <p:sp>
        <p:nvSpPr>
          <p:cNvPr id="11" name="Полилиния: фигура 10">
            <a:extLst>
              <a:ext uri="{FF2B5EF4-FFF2-40B4-BE49-F238E27FC236}">
                <a16:creationId xmlns:a16="http://schemas.microsoft.com/office/drawing/2014/main" id="{BD4D07F9-C8DD-1272-E3B6-C1DE3AD0DBC6}"/>
              </a:ext>
            </a:extLst>
          </p:cNvPr>
          <p:cNvSpPr/>
          <p:nvPr/>
        </p:nvSpPr>
        <p:spPr>
          <a:xfrm>
            <a:off x="2679192" y="3370079"/>
            <a:ext cx="2505456" cy="131459"/>
          </a:xfrm>
          <a:custGeom>
            <a:avLst/>
            <a:gdLst>
              <a:gd name="connsiteX0" fmla="*/ 0 w 2468880"/>
              <a:gd name="connsiteY0" fmla="*/ 350915 h 350915"/>
              <a:gd name="connsiteX1" fmla="*/ 100584 w 2468880"/>
              <a:gd name="connsiteY1" fmla="*/ 332627 h 350915"/>
              <a:gd name="connsiteX2" fmla="*/ 146304 w 2468880"/>
              <a:gd name="connsiteY2" fmla="*/ 314339 h 350915"/>
              <a:gd name="connsiteX3" fmla="*/ 201168 w 2468880"/>
              <a:gd name="connsiteY3" fmla="*/ 305195 h 350915"/>
              <a:gd name="connsiteX4" fmla="*/ 283464 w 2468880"/>
              <a:gd name="connsiteY4" fmla="*/ 286907 h 350915"/>
              <a:gd name="connsiteX5" fmla="*/ 347472 w 2468880"/>
              <a:gd name="connsiteY5" fmla="*/ 268619 h 350915"/>
              <a:gd name="connsiteX6" fmla="*/ 457200 w 2468880"/>
              <a:gd name="connsiteY6" fmla="*/ 250331 h 350915"/>
              <a:gd name="connsiteX7" fmla="*/ 640080 w 2468880"/>
              <a:gd name="connsiteY7" fmla="*/ 195467 h 350915"/>
              <a:gd name="connsiteX8" fmla="*/ 896112 w 2468880"/>
              <a:gd name="connsiteY8" fmla="*/ 140603 h 350915"/>
              <a:gd name="connsiteX9" fmla="*/ 1014984 w 2468880"/>
              <a:gd name="connsiteY9" fmla="*/ 104027 h 350915"/>
              <a:gd name="connsiteX10" fmla="*/ 1261872 w 2468880"/>
              <a:gd name="connsiteY10" fmla="*/ 67451 h 350915"/>
              <a:gd name="connsiteX11" fmla="*/ 1380744 w 2468880"/>
              <a:gd name="connsiteY11" fmla="*/ 49163 h 350915"/>
              <a:gd name="connsiteX12" fmla="*/ 1508760 w 2468880"/>
              <a:gd name="connsiteY12" fmla="*/ 30875 h 350915"/>
              <a:gd name="connsiteX13" fmla="*/ 1655064 w 2468880"/>
              <a:gd name="connsiteY13" fmla="*/ 3443 h 350915"/>
              <a:gd name="connsiteX14" fmla="*/ 2468880 w 2468880"/>
              <a:gd name="connsiteY14" fmla="*/ 3443 h 35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68880" h="350915">
                <a:moveTo>
                  <a:pt x="0" y="350915"/>
                </a:moveTo>
                <a:cubicBezTo>
                  <a:pt x="13023" y="348744"/>
                  <a:pt x="84609" y="337420"/>
                  <a:pt x="100584" y="332627"/>
                </a:cubicBezTo>
                <a:cubicBezTo>
                  <a:pt x="116306" y="327910"/>
                  <a:pt x="130468" y="318658"/>
                  <a:pt x="146304" y="314339"/>
                </a:cubicBezTo>
                <a:cubicBezTo>
                  <a:pt x="164191" y="309461"/>
                  <a:pt x="182988" y="308831"/>
                  <a:pt x="201168" y="305195"/>
                </a:cubicBezTo>
                <a:cubicBezTo>
                  <a:pt x="228723" y="299684"/>
                  <a:pt x="256202" y="293723"/>
                  <a:pt x="283464" y="286907"/>
                </a:cubicBezTo>
                <a:cubicBezTo>
                  <a:pt x="304991" y="281525"/>
                  <a:pt x="325758" y="273190"/>
                  <a:pt x="347472" y="268619"/>
                </a:cubicBezTo>
                <a:cubicBezTo>
                  <a:pt x="383757" y="260980"/>
                  <a:pt x="421227" y="259324"/>
                  <a:pt x="457200" y="250331"/>
                </a:cubicBezTo>
                <a:cubicBezTo>
                  <a:pt x="518944" y="234895"/>
                  <a:pt x="578336" y="210903"/>
                  <a:pt x="640080" y="195467"/>
                </a:cubicBezTo>
                <a:cubicBezTo>
                  <a:pt x="724755" y="174298"/>
                  <a:pt x="812690" y="166271"/>
                  <a:pt x="896112" y="140603"/>
                </a:cubicBezTo>
                <a:cubicBezTo>
                  <a:pt x="935736" y="128411"/>
                  <a:pt x="974332" y="112157"/>
                  <a:pt x="1014984" y="104027"/>
                </a:cubicBezTo>
                <a:cubicBezTo>
                  <a:pt x="1096563" y="87711"/>
                  <a:pt x="1179598" y="79792"/>
                  <a:pt x="1261872" y="67451"/>
                </a:cubicBezTo>
                <a:lnTo>
                  <a:pt x="1380744" y="49163"/>
                </a:lnTo>
                <a:cubicBezTo>
                  <a:pt x="1423384" y="42846"/>
                  <a:pt x="1466393" y="38819"/>
                  <a:pt x="1508760" y="30875"/>
                </a:cubicBezTo>
                <a:cubicBezTo>
                  <a:pt x="1557528" y="21731"/>
                  <a:pt x="1605466" y="4860"/>
                  <a:pt x="1655064" y="3443"/>
                </a:cubicBezTo>
                <a:cubicBezTo>
                  <a:pt x="1926225" y="-4304"/>
                  <a:pt x="2197608" y="3443"/>
                  <a:pt x="2468880" y="3443"/>
                </a:cubicBezTo>
              </a:path>
            </a:pathLst>
          </a:custGeom>
          <a:noFill/>
          <a:ln w="50800">
            <a:solidFill>
              <a:srgbClr val="FF0000"/>
            </a:solidFill>
          </a:ln>
          <a:effectLst>
            <a:glow rad="228600">
              <a:srgbClr val="FF0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A042B0D-C4AF-6666-DDB7-C534E728BD8A}"/>
              </a:ext>
            </a:extLst>
          </p:cNvPr>
          <p:cNvSpPr txBox="1"/>
          <p:nvPr/>
        </p:nvSpPr>
        <p:spPr>
          <a:xfrm>
            <a:off x="2090213" y="3215983"/>
            <a:ext cx="596638" cy="1200329"/>
          </a:xfrm>
          <a:prstGeom prst="rect">
            <a:avLst/>
          </a:prstGeom>
          <a:noFill/>
        </p:spPr>
        <p:txBody>
          <a:bodyPr wrap="none" rtlCol="0">
            <a:spAutoFit/>
          </a:bodyPr>
          <a:lstStyle/>
          <a:p>
            <a:r>
              <a:rPr lang="en-US" sz="7200" b="1">
                <a:solidFill>
                  <a:srgbClr val="FF0000"/>
                </a:solidFill>
                <a:effectLst>
                  <a:outerShdw blurRad="38100" dist="38100" dir="2700000" algn="tl">
                    <a:srgbClr val="000000">
                      <a:alpha val="43137"/>
                    </a:srgbClr>
                  </a:outerShdw>
                </a:effectLst>
                <a:latin typeface="Bad Script" panose="02000000000000000000" pitchFamily="2" charset="0"/>
                <a:cs typeface="Dreaming Outloud Pro" panose="020F0502020204030204" pitchFamily="66" charset="0"/>
              </a:rPr>
              <a:t>?</a:t>
            </a:r>
          </a:p>
        </p:txBody>
      </p:sp>
    </p:spTree>
    <p:extLst>
      <p:ext uri="{BB962C8B-B14F-4D97-AF65-F5344CB8AC3E}">
        <p14:creationId xmlns:p14="http://schemas.microsoft.com/office/powerpoint/2010/main" val="442470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3242D-7BC5-68BD-B008-81EE8C1AE8B4}"/>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C14CEEE7-0BF7-2688-0686-591F3457E541}"/>
              </a:ext>
            </a:extLst>
          </p:cNvPr>
          <p:cNvSpPr>
            <a:spLocks noGrp="1"/>
          </p:cNvSpPr>
          <p:nvPr>
            <p:ph type="dt" sz="half" idx="10"/>
          </p:nvPr>
        </p:nvSpPr>
        <p:spPr/>
        <p:txBody>
          <a:bodyPr/>
          <a:lstStyle/>
          <a:p>
            <a:r>
              <a:rPr lang="ru-RU"/>
              <a:t>27.01.2024</a:t>
            </a:r>
            <a:endParaRPr lang="en-GB"/>
          </a:p>
        </p:txBody>
      </p:sp>
      <p:sp>
        <p:nvSpPr>
          <p:cNvPr id="13" name="Номер слайда 12">
            <a:extLst>
              <a:ext uri="{FF2B5EF4-FFF2-40B4-BE49-F238E27FC236}">
                <a16:creationId xmlns:a16="http://schemas.microsoft.com/office/drawing/2014/main" id="{B2380DFD-45E3-F4A0-8E99-232A5B69DC94}"/>
              </a:ext>
            </a:extLst>
          </p:cNvPr>
          <p:cNvSpPr>
            <a:spLocks noGrp="1"/>
          </p:cNvSpPr>
          <p:nvPr>
            <p:ph type="sldNum" sz="quarter" idx="12"/>
          </p:nvPr>
        </p:nvSpPr>
        <p:spPr/>
        <p:txBody>
          <a:bodyPr/>
          <a:lstStyle/>
          <a:p>
            <a:fld id="{A8EBAC1C-CC7F-4E88-9759-5217FD4A440E}" type="slidenum">
              <a:rPr lang="ru-RU" smtClean="0"/>
              <a:t>8</a:t>
            </a:fld>
            <a:endParaRPr lang="ru-RU"/>
          </a:p>
        </p:txBody>
      </p:sp>
      <p:sp>
        <p:nvSpPr>
          <p:cNvPr id="3" name="Нижний колонтитул 2">
            <a:extLst>
              <a:ext uri="{FF2B5EF4-FFF2-40B4-BE49-F238E27FC236}">
                <a16:creationId xmlns:a16="http://schemas.microsoft.com/office/drawing/2014/main" id="{DC6242BB-ACA8-E36E-4C50-030D68D15F4D}"/>
              </a:ext>
            </a:extLst>
          </p:cNvPr>
          <p:cNvSpPr>
            <a:spLocks noGrp="1"/>
          </p:cNvSpPr>
          <p:nvPr>
            <p:ph type="ftr" sz="quarter" idx="11"/>
          </p:nvPr>
        </p:nvSpPr>
        <p:spPr/>
        <p:txBody>
          <a:bodyPr/>
          <a:lstStyle/>
          <a:p>
            <a:r>
              <a:rPr lang="en-US"/>
              <a:t>60th meeting of the PAC for Condensed Matter Physics</a:t>
            </a:r>
            <a:endParaRPr lang="ru-RU"/>
          </a:p>
        </p:txBody>
      </p:sp>
      <p:pic>
        <p:nvPicPr>
          <p:cNvPr id="5" name="Рисунок 4">
            <a:extLst>
              <a:ext uri="{FF2B5EF4-FFF2-40B4-BE49-F238E27FC236}">
                <a16:creationId xmlns:a16="http://schemas.microsoft.com/office/drawing/2014/main" id="{7950B532-790F-1EB4-3477-C0660D779E15}"/>
              </a:ext>
            </a:extLst>
          </p:cNvPr>
          <p:cNvPicPr>
            <a:picLocks noChangeAspect="1"/>
          </p:cNvPicPr>
          <p:nvPr/>
        </p:nvPicPr>
        <p:blipFill>
          <a:blip r:embed="rId2"/>
          <a:stretch>
            <a:fillRect/>
          </a:stretch>
        </p:blipFill>
        <p:spPr>
          <a:xfrm>
            <a:off x="6988841" y="1074509"/>
            <a:ext cx="4953691" cy="3010320"/>
          </a:xfrm>
          <a:prstGeom prst="rect">
            <a:avLst/>
          </a:prstGeom>
        </p:spPr>
      </p:pic>
      <p:sp>
        <p:nvSpPr>
          <p:cNvPr id="7" name="TextBox 6">
            <a:extLst>
              <a:ext uri="{FF2B5EF4-FFF2-40B4-BE49-F238E27FC236}">
                <a16:creationId xmlns:a16="http://schemas.microsoft.com/office/drawing/2014/main" id="{7C5EE71C-178A-C698-35E5-41D36E2786F1}"/>
              </a:ext>
            </a:extLst>
          </p:cNvPr>
          <p:cNvSpPr txBox="1"/>
          <p:nvPr/>
        </p:nvSpPr>
        <p:spPr>
          <a:xfrm>
            <a:off x="122664" y="920621"/>
            <a:ext cx="6724185" cy="5016758"/>
          </a:xfrm>
          <a:prstGeom prst="rect">
            <a:avLst/>
          </a:prstGeom>
          <a:noFill/>
        </p:spPr>
        <p:txBody>
          <a:bodyPr wrap="square">
            <a:spAutoFit/>
          </a:bodyPr>
          <a:lstStyle/>
          <a:p>
            <a:pPr algn="ctr"/>
            <a:r>
              <a:rPr lang="en-US" sz="2000" b="1" dirty="0">
                <a:solidFill>
                  <a:srgbClr val="3C62B1"/>
                </a:solidFill>
                <a:latin typeface="Arial" panose="020B0604020202020204" pitchFamily="34" charset="0"/>
                <a:cs typeface="Arial" panose="020B0604020202020204" pitchFamily="34" charset="0"/>
              </a:rPr>
              <a:t>Prospects for the operation of IBR-2</a:t>
            </a:r>
            <a:endParaRPr lang="ru-RU" sz="2000" b="1" dirty="0">
              <a:solidFill>
                <a:srgbClr val="3C62B1"/>
              </a:solidFill>
              <a:latin typeface="Arial" panose="020B0604020202020204" pitchFamily="34" charset="0"/>
              <a:cs typeface="Arial" panose="020B0604020202020204" pitchFamily="34" charset="0"/>
            </a:endParaRPr>
          </a:p>
          <a:p>
            <a:pPr>
              <a:spcAft>
                <a:spcPts val="600"/>
              </a:spcAft>
            </a:pPr>
            <a:endParaRPr lang="ru-RU" sz="2000" dirty="0">
              <a:latin typeface="Arial" panose="020B0604020202020204" pitchFamily="34" charset="0"/>
              <a:cs typeface="Arial" panose="020B0604020202020204" pitchFamily="34" charset="0"/>
            </a:endParaRPr>
          </a:p>
          <a:p>
            <a:pPr marL="342900" indent="-342900" algn="just">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Today, the most important task of the Laboratory is the longest possible operation of the IBR-2 reactor at high power. </a:t>
            </a:r>
            <a:endParaRPr lang="ru-RU" sz="2000" dirty="0">
              <a:latin typeface="Arial" panose="020B0604020202020204" pitchFamily="34" charset="0"/>
              <a:cs typeface="Arial" panose="020B0604020202020204" pitchFamily="34" charset="0"/>
            </a:endParaRPr>
          </a:p>
          <a:p>
            <a:pPr marL="342900" indent="-342900" algn="just">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Since the fuel degradation process during operation forces a reduction in power, we are exploring the possibility of manufacturing a new fuel load that should allow return the reactor to a power close to nominal.</a:t>
            </a:r>
            <a:endParaRPr lang="ru-RU" sz="2000" dirty="0">
              <a:latin typeface="Arial" panose="020B0604020202020204" pitchFamily="34" charset="0"/>
              <a:cs typeface="Arial" panose="020B0604020202020204" pitchFamily="34" charset="0"/>
            </a:endParaRPr>
          </a:p>
          <a:p>
            <a:pPr marL="342900" indent="-342900" algn="just">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On January 10, 2025, the Decision on the organization of the </a:t>
            </a:r>
            <a:r>
              <a:rPr lang="en-US" sz="2000">
                <a:latin typeface="Arial" panose="020B0604020202020204" pitchFamily="34" charset="0"/>
                <a:cs typeface="Arial" panose="020B0604020202020204" pitchFamily="34" charset="0"/>
              </a:rPr>
              <a:t>necessary works </a:t>
            </a:r>
            <a:r>
              <a:rPr lang="en-US" sz="2000" dirty="0">
                <a:latin typeface="Arial" panose="020B0604020202020204" pitchFamily="34" charset="0"/>
                <a:cs typeface="Arial" panose="020B0604020202020204" pitchFamily="34" charset="0"/>
              </a:rPr>
              <a:t>to accomplish this task was signed. </a:t>
            </a:r>
            <a:endParaRPr lang="ru-RU" sz="2000" dirty="0">
              <a:latin typeface="Arial" panose="020B0604020202020204" pitchFamily="34" charset="0"/>
              <a:cs typeface="Arial" panose="020B0604020202020204" pitchFamily="34" charset="0"/>
            </a:endParaRPr>
          </a:p>
          <a:p>
            <a:pPr marL="342900" indent="-342900" algn="just">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Successful completion of this task opens up the prospect of operating IBR-2 until the early </a:t>
            </a:r>
            <a:r>
              <a:rPr lang="ru-RU" sz="2000" dirty="0">
                <a:latin typeface="Arial" panose="020B0604020202020204" pitchFamily="34" charset="0"/>
                <a:cs typeface="Arial" panose="020B0604020202020204" pitchFamily="34" charset="0"/>
              </a:rPr>
              <a:t>20</a:t>
            </a:r>
            <a:r>
              <a:rPr lang="en-US" sz="2000" dirty="0">
                <a:latin typeface="Arial" panose="020B0604020202020204" pitchFamily="34" charset="0"/>
                <a:cs typeface="Arial" panose="020B0604020202020204" pitchFamily="34" charset="0"/>
              </a:rPr>
              <a:t>40s (if other necessary tasks as licensing et</a:t>
            </a:r>
            <a:r>
              <a:rPr lang="ru-RU" sz="2000" dirty="0">
                <a:latin typeface="Arial" panose="020B0604020202020204" pitchFamily="34" charset="0"/>
                <a:cs typeface="Arial" panose="020B0604020202020204" pitchFamily="34" charset="0"/>
              </a:rPr>
              <a:t>с</a:t>
            </a:r>
            <a:r>
              <a:rPr lang="en-US" sz="2000" dirty="0">
                <a:latin typeface="Arial" panose="020B0604020202020204" pitchFamily="34" charset="0"/>
                <a:cs typeface="Arial" panose="020B0604020202020204" pitchFamily="34" charset="0"/>
              </a:rPr>
              <a:t>. will be solved).</a:t>
            </a:r>
          </a:p>
        </p:txBody>
      </p:sp>
    </p:spTree>
    <p:extLst>
      <p:ext uri="{BB962C8B-B14F-4D97-AF65-F5344CB8AC3E}">
        <p14:creationId xmlns:p14="http://schemas.microsoft.com/office/powerpoint/2010/main" val="8653904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C4027-E508-19A7-0EEB-2315DE5E3CD6}"/>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77802F66-2F5A-2D02-EE5E-03F363895C69}"/>
              </a:ext>
            </a:extLst>
          </p:cNvPr>
          <p:cNvSpPr>
            <a:spLocks noGrp="1"/>
          </p:cNvSpPr>
          <p:nvPr>
            <p:ph type="dt" sz="half" idx="10"/>
          </p:nvPr>
        </p:nvSpPr>
        <p:spPr/>
        <p:txBody>
          <a:bodyPr/>
          <a:lstStyle/>
          <a:p>
            <a:r>
              <a:rPr lang="ru-RU"/>
              <a:t>27.01.2024</a:t>
            </a:r>
            <a:endParaRPr lang="en-GB"/>
          </a:p>
        </p:txBody>
      </p:sp>
      <p:sp>
        <p:nvSpPr>
          <p:cNvPr id="13" name="Номер слайда 12">
            <a:extLst>
              <a:ext uri="{FF2B5EF4-FFF2-40B4-BE49-F238E27FC236}">
                <a16:creationId xmlns:a16="http://schemas.microsoft.com/office/drawing/2014/main" id="{F101983E-267F-06FF-E260-780EA5FE5D7D}"/>
              </a:ext>
            </a:extLst>
          </p:cNvPr>
          <p:cNvSpPr>
            <a:spLocks noGrp="1"/>
          </p:cNvSpPr>
          <p:nvPr>
            <p:ph type="sldNum" sz="quarter" idx="12"/>
          </p:nvPr>
        </p:nvSpPr>
        <p:spPr/>
        <p:txBody>
          <a:bodyPr/>
          <a:lstStyle/>
          <a:p>
            <a:fld id="{A8EBAC1C-CC7F-4E88-9759-5217FD4A440E}" type="slidenum">
              <a:rPr lang="ru-RU" smtClean="0"/>
              <a:t>9</a:t>
            </a:fld>
            <a:endParaRPr lang="ru-RU"/>
          </a:p>
        </p:txBody>
      </p:sp>
      <p:sp>
        <p:nvSpPr>
          <p:cNvPr id="3" name="Нижний колонтитул 2">
            <a:extLst>
              <a:ext uri="{FF2B5EF4-FFF2-40B4-BE49-F238E27FC236}">
                <a16:creationId xmlns:a16="http://schemas.microsoft.com/office/drawing/2014/main" id="{0CEBC5A5-80CE-30E5-B073-63A37F7B222A}"/>
              </a:ext>
            </a:extLst>
          </p:cNvPr>
          <p:cNvSpPr>
            <a:spLocks noGrp="1"/>
          </p:cNvSpPr>
          <p:nvPr>
            <p:ph type="ftr" sz="quarter" idx="11"/>
          </p:nvPr>
        </p:nvSpPr>
        <p:spPr/>
        <p:txBody>
          <a:bodyPr/>
          <a:lstStyle/>
          <a:p>
            <a:r>
              <a:rPr lang="en-US"/>
              <a:t>60th meeting of the PAC for Condensed Matter Physics</a:t>
            </a:r>
            <a:endParaRPr lang="ru-RU"/>
          </a:p>
        </p:txBody>
      </p:sp>
      <p:sp>
        <p:nvSpPr>
          <p:cNvPr id="5" name="Прямоугольник 4">
            <a:extLst>
              <a:ext uri="{FF2B5EF4-FFF2-40B4-BE49-F238E27FC236}">
                <a16:creationId xmlns:a16="http://schemas.microsoft.com/office/drawing/2014/main" id="{DAB4F88E-5B21-B078-FA09-CF9D077E763B}"/>
              </a:ext>
            </a:extLst>
          </p:cNvPr>
          <p:cNvSpPr/>
          <p:nvPr/>
        </p:nvSpPr>
        <p:spPr>
          <a:xfrm>
            <a:off x="964495" y="1067110"/>
            <a:ext cx="10403983" cy="923330"/>
          </a:xfrm>
          <a:prstGeom prst="rect">
            <a:avLst/>
          </a:prstGeom>
          <a:noFill/>
        </p:spPr>
        <p:txBody>
          <a:bodyPr wrap="square" lIns="91440" tIns="45720" rIns="91440" bIns="45720">
            <a:spAutoFit/>
          </a:bodyPr>
          <a:lstStyle/>
          <a:p>
            <a:pPr algn="ctr"/>
            <a:r>
              <a:rPr lang="en-US" sz="5400" b="1">
                <a:ln w="0"/>
                <a:solidFill>
                  <a:srgbClr val="354A9E"/>
                </a:solidFill>
                <a:effectLst>
                  <a:reflection blurRad="6350" stA="53000" endA="300" endPos="35500" dir="5400000" sy="-90000" algn="bl" rotWithShape="0"/>
                </a:effectLst>
              </a:rPr>
              <a:t>Thank you for attention </a:t>
            </a:r>
            <a:endParaRPr lang="ru-RU" sz="5400" b="1">
              <a:ln w="0"/>
              <a:solidFill>
                <a:srgbClr val="354A9E"/>
              </a:solidFill>
              <a:effectLst>
                <a:reflection blurRad="6350" stA="53000" endA="300" endPos="35500" dir="5400000" sy="-90000" algn="bl" rotWithShape="0"/>
              </a:effectLst>
            </a:endParaRPr>
          </a:p>
        </p:txBody>
      </p:sp>
      <p:grpSp>
        <p:nvGrpSpPr>
          <p:cNvPr id="8" name="Группа 7">
            <a:extLst>
              <a:ext uri="{FF2B5EF4-FFF2-40B4-BE49-F238E27FC236}">
                <a16:creationId xmlns:a16="http://schemas.microsoft.com/office/drawing/2014/main" id="{8EAD1CFC-26F5-37B4-898C-D951BB4CAC59}"/>
              </a:ext>
            </a:extLst>
          </p:cNvPr>
          <p:cNvGrpSpPr/>
          <p:nvPr/>
        </p:nvGrpSpPr>
        <p:grpSpPr>
          <a:xfrm>
            <a:off x="4232278" y="2313209"/>
            <a:ext cx="4379294" cy="3909379"/>
            <a:chOff x="4232278" y="2313209"/>
            <a:chExt cx="4379294" cy="3909379"/>
          </a:xfrm>
        </p:grpSpPr>
        <p:pic>
          <p:nvPicPr>
            <p:cNvPr id="6" name="Рисунок 5">
              <a:extLst>
                <a:ext uri="{FF2B5EF4-FFF2-40B4-BE49-F238E27FC236}">
                  <a16:creationId xmlns:a16="http://schemas.microsoft.com/office/drawing/2014/main" id="{F1A0EAD2-ED1F-F55E-EA26-5B89A0EFB15C}"/>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4232278" y="2313209"/>
              <a:ext cx="4379294" cy="3909379"/>
            </a:xfrm>
            <a:prstGeom prst="rect">
              <a:avLst/>
            </a:prstGeom>
            <a:solidFill>
              <a:srgbClr val="8678E4"/>
            </a:solidFill>
          </p:spPr>
        </p:pic>
        <p:sp>
          <p:nvSpPr>
            <p:cNvPr id="7" name="Прямоугольник 6">
              <a:extLst>
                <a:ext uri="{FF2B5EF4-FFF2-40B4-BE49-F238E27FC236}">
                  <a16:creationId xmlns:a16="http://schemas.microsoft.com/office/drawing/2014/main" id="{7420AFBA-736E-DD33-F4CA-E7B3325637DD}"/>
                </a:ext>
              </a:extLst>
            </p:cNvPr>
            <p:cNvSpPr/>
            <p:nvPr/>
          </p:nvSpPr>
          <p:spPr>
            <a:xfrm>
              <a:off x="4232278" y="2313209"/>
              <a:ext cx="1059389" cy="277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Рисунок 9" descr="Изображение выглядит как текст, Шрифт, Графика, логотип&#10;&#10;Автоматически созданное описание">
            <a:extLst>
              <a:ext uri="{FF2B5EF4-FFF2-40B4-BE49-F238E27FC236}">
                <a16:creationId xmlns:a16="http://schemas.microsoft.com/office/drawing/2014/main" id="{B2D3B2A1-F8A7-2FFB-934B-D40BEA5AEE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6486" y="4601850"/>
            <a:ext cx="2445086" cy="1366804"/>
          </a:xfrm>
          <a:prstGeom prst="rect">
            <a:avLst/>
          </a:prstGeom>
        </p:spPr>
      </p:pic>
    </p:spTree>
    <p:extLst>
      <p:ext uri="{BB962C8B-B14F-4D97-AF65-F5344CB8AC3E}">
        <p14:creationId xmlns:p14="http://schemas.microsoft.com/office/powerpoint/2010/main" val="34633359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1602</TotalTime>
  <Words>824</Words>
  <Application>Microsoft Office PowerPoint</Application>
  <PresentationFormat>Широкоэкранный</PresentationFormat>
  <Paragraphs>79</Paragraphs>
  <Slides>9</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9</vt:i4>
      </vt:variant>
    </vt:vector>
  </HeadingPairs>
  <TitlesOfParts>
    <vt:vector size="14" baseType="lpstr">
      <vt:lpstr>Arial</vt:lpstr>
      <vt:lpstr>Bad Script</vt:lpstr>
      <vt:lpstr>Calibri</vt:lpstr>
      <vt:lpstr>Calibri Light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Egor Lychagin</dc:creator>
  <cp:lastModifiedBy>Egor Lychagin</cp:lastModifiedBy>
  <cp:revision>18</cp:revision>
  <dcterms:created xsi:type="dcterms:W3CDTF">2022-06-12T17:37:09Z</dcterms:created>
  <dcterms:modified xsi:type="dcterms:W3CDTF">2025-01-27T05:57:53Z</dcterms:modified>
</cp:coreProperties>
</file>