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42" r:id="rId2"/>
    <p:sldId id="543" r:id="rId3"/>
    <p:sldId id="366" r:id="rId4"/>
    <p:sldId id="544" r:id="rId5"/>
    <p:sldId id="545" r:id="rId6"/>
    <p:sldId id="546" r:id="rId7"/>
    <p:sldId id="547" r:id="rId8"/>
    <p:sldId id="405" r:id="rId9"/>
    <p:sldId id="417" r:id="rId10"/>
    <p:sldId id="256" r:id="rId11"/>
    <p:sldId id="548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28" autoAdjust="0"/>
  </p:normalViewPr>
  <p:slideViewPr>
    <p:cSldViewPr snapToGrid="0" showGuides="1">
      <p:cViewPr varScale="1">
        <p:scale>
          <a:sx n="64" d="100"/>
          <a:sy n="64" d="100"/>
        </p:scale>
        <p:origin x="39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2F4F6-6205-4D47-B524-45D8F06C8163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121B9-E781-412D-935B-7F6FFCF83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DAE5-0466-4732-ABBC-002D147031C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08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dirty="0"/>
          </a:p>
        </p:txBody>
      </p:sp>
      <p:sp>
        <p:nvSpPr>
          <p:cNvPr id="15155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1D66AE7-F65F-4D09-A5C9-55F4707CB4F2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749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21B9-E781-412D-935B-7F6FFCF83BF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6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21B9-E781-412D-935B-7F6FFCF83BF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83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62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1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9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86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25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7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21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4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2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1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CA6BC-A15D-48A9-9E3A-3830A4467D72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97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tmp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mp"/><Relationship Id="rId5" Type="http://schemas.openxmlformats.org/officeDocument/2006/relationships/image" Target="../media/image57.gif"/><Relationship Id="rId4" Type="http://schemas.openxmlformats.org/officeDocument/2006/relationships/image" Target="../media/image5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tmp"/><Relationship Id="rId7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openxmlformats.org/officeDocument/2006/relationships/image" Target="../media/image7.tmp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tmp"/><Relationship Id="rId4" Type="http://schemas.openxmlformats.org/officeDocument/2006/relationships/image" Target="../media/image14.emf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wmf"/><Relationship Id="rId12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wmf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919288" y="1185496"/>
            <a:ext cx="84248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Spectrometer Complex of the IBR-2 High Flux Pulsed Reactor: Current State and Recent Developments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2968478" y="2689716"/>
            <a:ext cx="64420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D.P. </a:t>
            </a:r>
            <a:r>
              <a:rPr lang="en-US" sz="2000" b="1" dirty="0" err="1">
                <a:solidFill>
                  <a:srgbClr val="008000"/>
                </a:solidFill>
              </a:rPr>
              <a:t>Kozlenko</a:t>
            </a:r>
            <a:endParaRPr lang="ru-RU" sz="2000" dirty="0">
              <a:solidFill>
                <a:srgbClr val="008000"/>
              </a:solidFill>
            </a:endParaRPr>
          </a:p>
          <a:p>
            <a:pPr algn="ctr"/>
            <a:endParaRPr lang="en-US" sz="2000" i="1" dirty="0">
              <a:solidFill>
                <a:srgbClr val="008000"/>
              </a:solidFill>
            </a:endParaRPr>
          </a:p>
          <a:p>
            <a:pPr algn="ctr"/>
            <a:r>
              <a:rPr lang="en-US" sz="2000" i="1" dirty="0">
                <a:solidFill>
                  <a:srgbClr val="008000"/>
                </a:solidFill>
              </a:rPr>
              <a:t>Frank Laboratory of Neutron Physics,                                          Joint Institute for Nuclear Research, 141980 </a:t>
            </a:r>
            <a:r>
              <a:rPr lang="en-US" sz="2000" i="1" dirty="0" err="1">
                <a:solidFill>
                  <a:srgbClr val="008000"/>
                </a:solidFill>
              </a:rPr>
              <a:t>Dubna</a:t>
            </a:r>
            <a:r>
              <a:rPr lang="en-US" sz="2000" i="1" dirty="0">
                <a:solidFill>
                  <a:srgbClr val="008000"/>
                </a:solidFill>
              </a:rPr>
              <a:t>, Russia</a:t>
            </a:r>
            <a:r>
              <a:rPr lang="ru-RU" sz="2000" dirty="0">
                <a:solidFill>
                  <a:srgbClr val="008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0016" y="-4721"/>
            <a:ext cx="9355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rgbClr val="0000FF"/>
                </a:solidFill>
              </a:rPr>
              <a:t>Small-Angle Neutron Scattering</a:t>
            </a:r>
            <a:r>
              <a:rPr lang="ru-RU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>
                <a:solidFill>
                  <a:srgbClr val="0000FF"/>
                </a:solidFill>
              </a:rPr>
              <a:t>and Imaging </a:t>
            </a:r>
            <a:r>
              <a:rPr lang="sv-SE" sz="2200" b="1" dirty="0">
                <a:solidFill>
                  <a:srgbClr val="0000FF"/>
                </a:solidFill>
              </a:rPr>
              <a:t>Spectrometer</a:t>
            </a:r>
            <a:endParaRPr lang="ru-RU" sz="2200" b="1" dirty="0">
              <a:solidFill>
                <a:srgbClr val="0000FF"/>
              </a:solidFill>
            </a:endParaRP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DF4076E3-A667-4F2A-A6DA-C4CEEF423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75872"/>
              </p:ext>
            </p:extLst>
          </p:nvPr>
        </p:nvGraphicFramePr>
        <p:xfrm>
          <a:off x="8078546" y="792940"/>
          <a:ext cx="3024851" cy="19039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00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 size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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mm</a:t>
                      </a:r>
                      <a:r>
                        <a:rPr lang="en-US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 b="0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Wavelength range: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 – 10 Å</a:t>
                      </a:r>
                      <a:endParaRPr lang="ru-RU" sz="1200" b="0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q-range: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  <a:r>
                        <a:rPr lang="ru-RU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0.5 Å</a:t>
                      </a:r>
                      <a:r>
                        <a:rPr lang="en-US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endParaRPr lang="ru-RU" sz="1200" b="0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Angular resolution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5 - 20 %</a:t>
                      </a:r>
                      <a:endParaRPr lang="ru-RU" sz="1200" b="0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Max. sample size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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mm</a:t>
                      </a:r>
                      <a:r>
                        <a:rPr lang="en-US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 b="0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Flux at sample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.0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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cm</a:t>
                      </a:r>
                      <a:r>
                        <a:rPr lang="en-US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endParaRPr lang="ru-RU" sz="1200" b="0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Detector, PSD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</a:t>
                      </a:r>
                      <a:r>
                        <a:rPr lang="ru-RU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70</a:t>
                      </a:r>
                      <a:r>
                        <a:rPr lang="ru-RU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r>
                        <a:rPr lang="ru-RU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dirty="0" err="1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resolut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lang="ru-RU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</a:t>
                      </a:r>
                      <a:r>
                        <a:rPr lang="ru-RU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en-US" sz="1200" b="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r>
                        <a:rPr lang="ru-RU" sz="1200" b="0" baseline="300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 b="0" dirty="0"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7316575" y="345785"/>
            <a:ext cx="3895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Expected parameters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ACEE34-B36C-4E05-9A8B-7480411B7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59" y="426166"/>
            <a:ext cx="5685993" cy="22947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458851-E94D-F30D-3F51-E8C59EEBE71A}"/>
              </a:ext>
            </a:extLst>
          </p:cNvPr>
          <p:cNvSpPr/>
          <p:nvPr/>
        </p:nvSpPr>
        <p:spPr>
          <a:xfrm>
            <a:off x="20320" y="2314646"/>
            <a:ext cx="237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Current State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9F739AB-9FB7-458C-F2CF-B2474701EB96}"/>
              </a:ext>
            </a:extLst>
          </p:cNvPr>
          <p:cNvGrpSpPr/>
          <p:nvPr/>
        </p:nvGrpSpPr>
        <p:grpSpPr>
          <a:xfrm>
            <a:off x="0" y="2835233"/>
            <a:ext cx="12130439" cy="4022767"/>
            <a:chOff x="0" y="2835233"/>
            <a:chExt cx="12130439" cy="4022767"/>
          </a:xfrm>
        </p:grpSpPr>
        <p:pic>
          <p:nvPicPr>
            <p:cNvPr id="9" name="Рисунок 25">
              <a:extLst>
                <a:ext uri="{FF2B5EF4-FFF2-40B4-BE49-F238E27FC236}">
                  <a16:creationId xmlns:a16="http://schemas.microsoft.com/office/drawing/2014/main" id="{9E0D956E-C48D-6436-949B-7C8EA642C4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" r="4438"/>
            <a:stretch/>
          </p:blipFill>
          <p:spPr bwMode="auto">
            <a:xfrm>
              <a:off x="3188409" y="3231928"/>
              <a:ext cx="3452845" cy="2465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A0D1CF9-12E0-02BA-BE27-A3FAEA882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1" t="12830" r="20496"/>
            <a:stretch/>
          </p:blipFill>
          <p:spPr>
            <a:xfrm rot="5400000">
              <a:off x="6894105" y="3171912"/>
              <a:ext cx="2465992" cy="2642731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D8217C4-BAF0-B42B-310C-9922A32384EF}"/>
                </a:ext>
              </a:extLst>
            </p:cNvPr>
            <p:cNvGrpSpPr/>
            <p:nvPr/>
          </p:nvGrpSpPr>
          <p:grpSpPr>
            <a:xfrm>
              <a:off x="2009507" y="3264986"/>
              <a:ext cx="1014421" cy="2347047"/>
              <a:chOff x="5847048" y="33376898"/>
              <a:chExt cx="2835276" cy="5488645"/>
            </a:xfrm>
          </p:grpSpPr>
          <p:pic>
            <p:nvPicPr>
              <p:cNvPr id="26" name="Рисунок 8">
                <a:extLst>
                  <a:ext uri="{FF2B5EF4-FFF2-40B4-BE49-F238E27FC236}">
                    <a16:creationId xmlns:a16="http://schemas.microsoft.com/office/drawing/2014/main" id="{F95FBEED-4A06-932E-B891-CE3E37DE7D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7049" y="36190606"/>
                <a:ext cx="2835275" cy="2674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8">
                <a:extLst>
                  <a:ext uri="{FF2B5EF4-FFF2-40B4-BE49-F238E27FC236}">
                    <a16:creationId xmlns:a16="http://schemas.microsoft.com/office/drawing/2014/main" id="{CE6CA14A-2F35-DC1F-8CE2-5EE93C1963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847048" y="33376898"/>
                <a:ext cx="2835275" cy="2624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999E82-A4C0-C6D8-0D40-33F9B9099D52}"/>
                </a:ext>
              </a:extLst>
            </p:cNvPr>
            <p:cNvSpPr txBox="1"/>
            <p:nvPr/>
          </p:nvSpPr>
          <p:spPr>
            <a:xfrm>
              <a:off x="586009" y="6334780"/>
              <a:ext cx="2846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6600"/>
                  </a:solidFill>
                </a:rPr>
                <a:t>Installed at IBR-2 </a:t>
              </a:r>
              <a:br>
                <a:rPr lang="en-US" sz="1400" b="1" dirty="0">
                  <a:solidFill>
                    <a:srgbClr val="006600"/>
                  </a:solidFill>
                </a:rPr>
              </a:br>
              <a:endParaRPr lang="en-US" sz="1400" b="1" dirty="0">
                <a:solidFill>
                  <a:srgbClr val="0066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19F8C2-9F43-94C2-40A5-EC4E4E5B46C7}"/>
                </a:ext>
              </a:extLst>
            </p:cNvPr>
            <p:cNvSpPr txBox="1"/>
            <p:nvPr/>
          </p:nvSpPr>
          <p:spPr>
            <a:xfrm>
              <a:off x="6519432" y="2835233"/>
              <a:ext cx="32121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2"/>
                  </a:solidFill>
                </a:rPr>
                <a:t>Vacuum tank for PSD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F7B16B-374E-2C21-C081-C6F05606ABEB}"/>
                </a:ext>
              </a:extLst>
            </p:cNvPr>
            <p:cNvSpPr txBox="1"/>
            <p:nvPr/>
          </p:nvSpPr>
          <p:spPr>
            <a:xfrm>
              <a:off x="57744" y="5962404"/>
              <a:ext cx="3217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L = 2 m,  R = 14 .3 m, N = 20 ( m = 2) </a:t>
              </a:r>
              <a:endParaRPr lang="ru-RU" sz="15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D38ADF-481C-9678-BEBA-0F396B61989C}"/>
                </a:ext>
              </a:extLst>
            </p:cNvPr>
            <p:cNvSpPr txBox="1"/>
            <p:nvPr/>
          </p:nvSpPr>
          <p:spPr>
            <a:xfrm>
              <a:off x="4019439" y="6253338"/>
              <a:ext cx="2202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600"/>
                  </a:solidFill>
                </a:rPr>
                <a:t>Delivered to JINR, in preparation for installation 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8FAC75-F23B-A341-1499-46977CD59341}"/>
                </a:ext>
              </a:extLst>
            </p:cNvPr>
            <p:cNvSpPr txBox="1"/>
            <p:nvPr/>
          </p:nvSpPr>
          <p:spPr>
            <a:xfrm>
              <a:off x="7326866" y="6302769"/>
              <a:ext cx="1503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6600"/>
                  </a:solidFill>
                </a:rPr>
                <a:t>Delivered to JINR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E2D4FC-BA97-CC52-1629-AFBBE812229C}"/>
                </a:ext>
              </a:extLst>
            </p:cNvPr>
            <p:cNvSpPr txBox="1"/>
            <p:nvPr/>
          </p:nvSpPr>
          <p:spPr>
            <a:xfrm>
              <a:off x="2725392" y="2858506"/>
              <a:ext cx="4456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2"/>
                  </a:solidFill>
                </a:rPr>
                <a:t>Changeable beam forming system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6218D4-0BA0-3602-F900-E95F90650753}"/>
                </a:ext>
              </a:extLst>
            </p:cNvPr>
            <p:cNvSpPr txBox="1"/>
            <p:nvPr/>
          </p:nvSpPr>
          <p:spPr>
            <a:xfrm>
              <a:off x="7237977" y="5948149"/>
              <a:ext cx="1778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 = 1.6 m,  L  = 12 m</a:t>
              </a:r>
              <a:endParaRPr lang="ru-RU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1F1D5E-CE86-CDDF-DBF1-D6250AEDB790}"/>
                </a:ext>
              </a:extLst>
            </p:cNvPr>
            <p:cNvSpPr txBox="1"/>
            <p:nvPr/>
          </p:nvSpPr>
          <p:spPr>
            <a:xfrm>
              <a:off x="4660590" y="6018222"/>
              <a:ext cx="1254918" cy="284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  = 6 m</a:t>
              </a:r>
              <a:endParaRPr lang="ru-RU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4C6DF8-81AA-FEFC-1D2B-8E7C89515371}"/>
                </a:ext>
              </a:extLst>
            </p:cNvPr>
            <p:cNvSpPr txBox="1"/>
            <p:nvPr/>
          </p:nvSpPr>
          <p:spPr>
            <a:xfrm>
              <a:off x="149855" y="2872776"/>
              <a:ext cx="2749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2"/>
                  </a:solidFill>
                </a:rPr>
                <a:t>Bender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067483-BF5E-9F1E-1520-D56D47F7A2BC}"/>
                </a:ext>
              </a:extLst>
            </p:cNvPr>
            <p:cNvSpPr txBox="1"/>
            <p:nvPr/>
          </p:nvSpPr>
          <p:spPr>
            <a:xfrm>
              <a:off x="9594635" y="2835233"/>
              <a:ext cx="2535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2"/>
                  </a:solidFill>
                </a:rPr>
                <a:t>PSD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154D6BE7-D7C9-5E07-D628-1FE60E7847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8" r="21142"/>
            <a:stretch/>
          </p:blipFill>
          <p:spPr bwMode="auto">
            <a:xfrm>
              <a:off x="9661012" y="3229593"/>
              <a:ext cx="2411550" cy="246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855813-2DA6-9EE7-D791-E6FA736F88A0}"/>
                </a:ext>
              </a:extLst>
            </p:cNvPr>
            <p:cNvSpPr txBox="1"/>
            <p:nvPr/>
          </p:nvSpPr>
          <p:spPr>
            <a:xfrm>
              <a:off x="9696956" y="6145555"/>
              <a:ext cx="2403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600"/>
                  </a:solidFill>
                </a:rPr>
                <a:t>Delivery is delayed, considered for 2025 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68AD16B-B2FE-1159-D575-6B8F985E5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60282"/>
              <a:ext cx="1965377" cy="235175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4A7631D-40A8-8716-8A79-9A7C51618334}"/>
              </a:ext>
            </a:extLst>
          </p:cNvPr>
          <p:cNvSpPr txBox="1"/>
          <p:nvPr/>
        </p:nvSpPr>
        <p:spPr>
          <a:xfrm>
            <a:off x="4646458" y="56592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Produced by </a:t>
            </a:r>
            <a:r>
              <a:rPr lang="en-US" sz="1800" b="1" dirty="0" err="1">
                <a:solidFill>
                  <a:srgbClr val="7030A0"/>
                </a:solidFill>
              </a:rPr>
              <a:t>Mirrotron</a:t>
            </a:r>
            <a:r>
              <a:rPr lang="en-US" sz="1800" b="1" dirty="0">
                <a:solidFill>
                  <a:srgbClr val="7030A0"/>
                </a:solidFill>
              </a:rPr>
              <a:t> (Hungary)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2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93F99-69AA-55E8-298A-4FD5EB1D4A92}"/>
              </a:ext>
            </a:extLst>
          </p:cNvPr>
          <p:cNvSpPr txBox="1"/>
          <p:nvPr/>
        </p:nvSpPr>
        <p:spPr>
          <a:xfrm>
            <a:off x="680762" y="-8274"/>
            <a:ext cx="10830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Progress in Development of New Inelastic Scattering Spectrometer in Inverse Geometry BJN</a:t>
            </a:r>
            <a:endParaRPr lang="ru-RU" sz="2200" b="1" dirty="0">
              <a:solidFill>
                <a:srgbClr val="0000FF"/>
              </a:solidFill>
            </a:endParaRPr>
          </a:p>
        </p:txBody>
      </p:sp>
      <p:pic>
        <p:nvPicPr>
          <p:cNvPr id="3" name="Obraz 8">
            <a:extLst>
              <a:ext uri="{FF2B5EF4-FFF2-40B4-BE49-F238E27FC236}">
                <a16:creationId xmlns:a16="http://schemas.microsoft.com/office/drawing/2014/main" id="{791A1358-7B40-5AFB-6198-FB145CC07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6" r="10051" b="5475"/>
          <a:stretch/>
        </p:blipFill>
        <p:spPr>
          <a:xfrm>
            <a:off x="102948" y="548608"/>
            <a:ext cx="3524438" cy="1563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48EB85-2952-6A8E-B071-1173D19E72BF}"/>
              </a:ext>
            </a:extLst>
          </p:cNvPr>
          <p:cNvSpPr txBox="1"/>
          <p:nvPr/>
        </p:nvSpPr>
        <p:spPr>
          <a:xfrm>
            <a:off x="2593359" y="2121394"/>
            <a:ext cx="22793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6600"/>
                </a:solidFill>
              </a:rPr>
              <a:t>Schematic layout of BJN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D4E58B74-AF50-3559-E480-B80AA3ED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956" y="652718"/>
            <a:ext cx="2430958" cy="131672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3B798E6-09CD-767B-1563-A32D1BD5E08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25618" y="2467100"/>
            <a:ext cx="1867741" cy="3757411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5D8085A4-758E-A130-FBA6-05B92FA73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43" t="47833" r="32363" b="32080"/>
          <a:stretch/>
        </p:blipFill>
        <p:spPr>
          <a:xfrm>
            <a:off x="3559735" y="2467100"/>
            <a:ext cx="2511518" cy="1394516"/>
          </a:xfrm>
          <a:prstGeom prst="rect">
            <a:avLst/>
          </a:prstGeom>
        </p:spPr>
      </p:pic>
      <p:pic>
        <p:nvPicPr>
          <p:cNvPr id="11" name="Picture 165">
            <a:extLst>
              <a:ext uri="{FF2B5EF4-FFF2-40B4-BE49-F238E27FC236}">
                <a16:creationId xmlns:a16="http://schemas.microsoft.com/office/drawing/2014/main" id="{928AB11D-CFB1-FE5A-C2A0-8D5AF64FF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46" y="4164357"/>
            <a:ext cx="19431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1BCA82-90D7-A90B-723F-6814F7DEBCA9}"/>
              </a:ext>
            </a:extLst>
          </p:cNvPr>
          <p:cNvSpPr txBox="1"/>
          <p:nvPr/>
        </p:nvSpPr>
        <p:spPr>
          <a:xfrm>
            <a:off x="102948" y="6155082"/>
            <a:ext cx="27926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6600"/>
                </a:solidFill>
              </a:rPr>
              <a:t>Bell-shaped analyzers composed of sets of highly oriented pyrolytic graphite (HOPG) single crystals</a:t>
            </a:r>
          </a:p>
        </p:txBody>
      </p:sp>
      <p:sp>
        <p:nvSpPr>
          <p:cNvPr id="13" name="Rectangle 2207">
            <a:extLst>
              <a:ext uri="{FF2B5EF4-FFF2-40B4-BE49-F238E27FC236}">
                <a16:creationId xmlns:a16="http://schemas.microsoft.com/office/drawing/2014/main" id="{6778F729-6649-A33F-5696-6BD174ECB22E}"/>
              </a:ext>
            </a:extLst>
          </p:cNvPr>
          <p:cNvSpPr/>
          <p:nvPr/>
        </p:nvSpPr>
        <p:spPr>
          <a:xfrm>
            <a:off x="2985159" y="6155082"/>
            <a:ext cx="3660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6600"/>
                </a:solidFill>
              </a:rPr>
              <a:t>Detector system: two a</a:t>
            </a:r>
            <a:r>
              <a:rPr lang="pl-PL" sz="1400" b="1" dirty="0">
                <a:solidFill>
                  <a:srgbClr val="006600"/>
                </a:solidFill>
              </a:rPr>
              <a:t>ssembl</a:t>
            </a:r>
            <a:r>
              <a:rPr lang="en-US" sz="1400" b="1" dirty="0" err="1">
                <a:solidFill>
                  <a:srgbClr val="006600"/>
                </a:solidFill>
              </a:rPr>
              <a:t>ies</a:t>
            </a:r>
            <a:r>
              <a:rPr lang="pl-PL" sz="1400" b="1" dirty="0">
                <a:solidFill>
                  <a:srgbClr val="006600"/>
                </a:solidFill>
              </a:rPr>
              <a:t> of cylindrical </a:t>
            </a:r>
            <a:r>
              <a:rPr lang="en-US" sz="1400" b="1" baseline="30000" dirty="0">
                <a:solidFill>
                  <a:srgbClr val="006600"/>
                </a:solidFill>
              </a:rPr>
              <a:t>3</a:t>
            </a:r>
            <a:r>
              <a:rPr lang="en-US" sz="1400" b="1" dirty="0">
                <a:solidFill>
                  <a:srgbClr val="006600"/>
                </a:solidFill>
              </a:rPr>
              <a:t>He </a:t>
            </a:r>
            <a:r>
              <a:rPr lang="pl-PL" sz="1400" b="1" dirty="0">
                <a:solidFill>
                  <a:srgbClr val="006600"/>
                </a:solidFill>
              </a:rPr>
              <a:t>counters d=18 mm (analogue of SNM-18)</a:t>
            </a:r>
            <a:r>
              <a:rPr lang="en-US" sz="1400" b="1" dirty="0">
                <a:solidFill>
                  <a:srgbClr val="006600"/>
                </a:solidFill>
              </a:rPr>
              <a:t>,              5 counters each</a:t>
            </a:r>
            <a:r>
              <a:rPr lang="pl-PL" sz="1400" b="1" dirty="0">
                <a:solidFill>
                  <a:srgbClr val="006600"/>
                </a:solidFill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DF1583-A4D4-7BF7-4E94-D87811ECE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72" y="1505809"/>
            <a:ext cx="4110674" cy="23836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236EE4-BCB8-EAF4-86A0-038E29A25434}"/>
              </a:ext>
            </a:extLst>
          </p:cNvPr>
          <p:cNvSpPr txBox="1"/>
          <p:nvPr/>
        </p:nvSpPr>
        <p:spPr>
          <a:xfrm>
            <a:off x="7118926" y="459187"/>
            <a:ext cx="4673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 prototype element of the focusing analyzer of the new inelastic neutron scattering spectrometer BJN was designed and fabricated, delivered to Dubna (</a:t>
            </a:r>
            <a:r>
              <a:rPr lang="en-US" sz="1600" b="1" dirty="0" err="1">
                <a:solidFill>
                  <a:srgbClr val="C00000"/>
                </a:solidFill>
              </a:rPr>
              <a:t>Frako</a:t>
            </a:r>
            <a:r>
              <a:rPr lang="en-US" sz="1600" b="1" dirty="0">
                <a:solidFill>
                  <a:srgbClr val="C00000"/>
                </a:solidFill>
              </a:rPr>
              <a:t>-Term, Poland).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8E1543-5E24-3A0A-2DEC-DD618DD6B49F}"/>
              </a:ext>
            </a:extLst>
          </p:cNvPr>
          <p:cNvSpPr txBox="1"/>
          <p:nvPr/>
        </p:nvSpPr>
        <p:spPr>
          <a:xfrm>
            <a:off x="7301172" y="4105096"/>
            <a:ext cx="467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The </a:t>
            </a:r>
            <a:r>
              <a:rPr lang="en-US" sz="1600" b="1" baseline="30000" dirty="0">
                <a:solidFill>
                  <a:srgbClr val="C00000"/>
                </a:solidFill>
              </a:rPr>
              <a:t>3</a:t>
            </a:r>
            <a:r>
              <a:rPr lang="en-US" sz="1600" b="1" dirty="0">
                <a:solidFill>
                  <a:srgbClr val="C00000"/>
                </a:solidFill>
              </a:rPr>
              <a:t>He counters for the detector system are purchased and development of the detector system is in progress.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9E5BF-C88B-51FF-98D8-516C613D7AC2}"/>
              </a:ext>
            </a:extLst>
          </p:cNvPr>
          <p:cNvSpPr txBox="1"/>
          <p:nvPr/>
        </p:nvSpPr>
        <p:spPr>
          <a:xfrm>
            <a:off x="7219236" y="4999318"/>
            <a:ext cx="4837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250 HOPG crystals were purchased and their quality was tested at IR-8 reactor (NRC KI). 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>
                <a:solidFill>
                  <a:srgbClr val="C00000"/>
                </a:solidFill>
              </a:rPr>
              <a:t>The prototype element of the focusing analyzer will be equipped with the HOPG crystals and test measurements will be planned at one of the available neutron beams of IBR-2.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1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2131422" y="2018212"/>
            <a:ext cx="7929155" cy="1750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Thank You for Your Attention!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EEA71FB6-F993-75C0-C9DF-4DD1B0F1B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6" y="61382"/>
            <a:ext cx="1176278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900" b="1" kern="0" dirty="0">
                <a:solidFill>
                  <a:srgbClr val="0000FF"/>
                </a:solidFill>
                <a:cs typeface="+mn-cs"/>
              </a:rPr>
              <a:t>SPECTROMETER COMPLEX OF IBR-2</a:t>
            </a:r>
            <a:endParaRPr lang="ru-RU" sz="1900" b="1" kern="0" dirty="0">
              <a:solidFill>
                <a:srgbClr val="0000FF"/>
              </a:solidFill>
              <a:cs typeface="+mn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9B0C4F5-2B01-990E-E270-F8EF2E41FBDA}"/>
              </a:ext>
            </a:extLst>
          </p:cNvPr>
          <p:cNvGrpSpPr/>
          <p:nvPr/>
        </p:nvGrpSpPr>
        <p:grpSpPr>
          <a:xfrm>
            <a:off x="343664" y="4902251"/>
            <a:ext cx="5575753" cy="707886"/>
            <a:chOff x="98703" y="5990581"/>
            <a:chExt cx="5575753" cy="1459332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72AB71B0-F47E-92CC-E66A-12171347F7E3}"/>
                </a:ext>
              </a:extLst>
            </p:cNvPr>
            <p:cNvSpPr/>
            <p:nvPr/>
          </p:nvSpPr>
          <p:spPr>
            <a:xfrm>
              <a:off x="153988" y="6054559"/>
              <a:ext cx="5354637" cy="1331376"/>
            </a:xfrm>
            <a:prstGeom prst="rect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DF924916-127D-6964-63DB-B3EA3D5FF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03" y="5990581"/>
              <a:ext cx="5575753" cy="145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002060"/>
                  </a:solidFill>
                </a:rPr>
                <a:t>14 instruments for condensed matter research, </a:t>
              </a:r>
            </a:p>
            <a:p>
              <a:pPr algn="ctr" eaLnBrk="1" hangingPunct="1"/>
              <a:r>
                <a:rPr lang="en-US" sz="2000" b="1" dirty="0">
                  <a:solidFill>
                    <a:srgbClr val="002060"/>
                  </a:solidFill>
                </a:rPr>
                <a:t>2 in development stage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3A5D0E-E4EC-8A45-6B55-A6166773E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0" y="772407"/>
            <a:ext cx="5652000" cy="388600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2EB2E8-9518-8911-8929-347E4B74E3E9}"/>
              </a:ext>
            </a:extLst>
          </p:cNvPr>
          <p:cNvSpPr/>
          <p:nvPr/>
        </p:nvSpPr>
        <p:spPr>
          <a:xfrm>
            <a:off x="6338229" y="537605"/>
            <a:ext cx="5764974" cy="5802067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4D03A3C-2839-249D-B664-686F49850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586" y="560633"/>
            <a:ext cx="57649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008000"/>
                </a:solidFill>
                <a:cs typeface="+mn-cs"/>
              </a:rPr>
              <a:t>Diffractometers</a:t>
            </a:r>
            <a:r>
              <a:rPr lang="en-US" b="1" kern="0" dirty="0">
                <a:solidFill>
                  <a:srgbClr val="008000"/>
                </a:solidFill>
                <a:cs typeface="+mn-cs"/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8000"/>
                </a:solidFill>
                <a:cs typeface="+mn-cs"/>
              </a:rPr>
              <a:t>HRFD, DN-6, RTD, DN-12,</a:t>
            </a:r>
            <a:r>
              <a:rPr lang="ru-RU" b="1" kern="0" dirty="0">
                <a:solidFill>
                  <a:srgbClr val="008000"/>
                </a:solidFill>
                <a:cs typeface="+mn-cs"/>
              </a:rPr>
              <a:t> </a:t>
            </a:r>
            <a:r>
              <a:rPr lang="en-US" b="1" kern="0" dirty="0">
                <a:solidFill>
                  <a:srgbClr val="008000"/>
                </a:solidFill>
                <a:cs typeface="+mn-cs"/>
              </a:rPr>
              <a:t>FSD, SKAT, Epsilon, FSS</a:t>
            </a:r>
            <a:endParaRPr lang="ru-RU" b="1" kern="0" dirty="0">
              <a:solidFill>
                <a:srgbClr val="008000"/>
              </a:solidFill>
              <a:cs typeface="+mn-cs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DB443D3-3501-6BFD-2176-80A178E3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611" y="2355850"/>
            <a:ext cx="4421839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CC0066"/>
                </a:solidFill>
                <a:cs typeface="+mn-cs"/>
              </a:rPr>
              <a:t>Small Angle Scattering Spectrometer: </a:t>
            </a:r>
            <a:r>
              <a:rPr lang="en-US" b="1" kern="0" dirty="0" err="1">
                <a:solidFill>
                  <a:srgbClr val="CC0066"/>
                </a:solidFill>
                <a:cs typeface="+mn-cs"/>
              </a:rPr>
              <a:t>YuMO</a:t>
            </a:r>
            <a:endParaRPr lang="ru-RU" b="1" kern="0" dirty="0">
              <a:solidFill>
                <a:srgbClr val="CC0066"/>
              </a:solidFill>
              <a:cs typeface="+mn-cs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1FB70CF-DA0E-C470-77B9-077C0C77C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024" y="1570038"/>
            <a:ext cx="332898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3333FF"/>
                </a:solidFill>
                <a:cs typeface="+mn-cs"/>
              </a:rPr>
              <a:t>Reflectometers</a:t>
            </a:r>
            <a:r>
              <a:rPr lang="en-US" b="1" kern="0" dirty="0">
                <a:solidFill>
                  <a:srgbClr val="3333FF"/>
                </a:solidFill>
                <a:cs typeface="+mn-cs"/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3333FF"/>
                </a:solidFill>
                <a:cs typeface="+mn-cs"/>
              </a:rPr>
              <a:t>REMUR, REFLEX, GRAINS</a:t>
            </a:r>
            <a:endParaRPr lang="ru-RU" b="1" kern="0" dirty="0">
              <a:solidFill>
                <a:srgbClr val="3333FF"/>
              </a:solidFill>
              <a:cs typeface="+mn-cs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A5E53EFB-0402-856B-AB0C-CC8E3BB3F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962" y="3068638"/>
            <a:ext cx="509806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993300"/>
                </a:solidFill>
                <a:cs typeface="+mn-cs"/>
              </a:rPr>
              <a:t>Inelastic Neutron Scattering Spectrometer: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993300"/>
                </a:solidFill>
                <a:cs typeface="+mn-cs"/>
              </a:rPr>
              <a:t>NERA</a:t>
            </a:r>
            <a:endParaRPr lang="ru-RU" b="1" kern="0" dirty="0">
              <a:solidFill>
                <a:srgbClr val="993300"/>
              </a:solidFill>
              <a:cs typeface="+mn-cs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8C4000D1-F76B-4A83-B5C2-BEB35C6F7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319" y="4878406"/>
            <a:ext cx="557150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030A0"/>
                </a:solidFill>
                <a:cs typeface="+mn-cs"/>
              </a:rPr>
              <a:t>New Instruments in development: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030A0"/>
                </a:solidFill>
              </a:rPr>
              <a:t>Small Angle Neutron Scattering and Imaging (Radiography and Tomography) Spectrometer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030A0"/>
                </a:solidFill>
                <a:cs typeface="+mn-cs"/>
              </a:rPr>
              <a:t>BJN (INS in inverted geometry)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24FBC71-E8BA-156B-66AE-EF6DC2959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024" y="4054970"/>
            <a:ext cx="526585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cs typeface="+mn-cs"/>
              </a:rPr>
              <a:t>Radiography and Tomography Spectrometer: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cs typeface="+mn-cs"/>
              </a:rPr>
              <a:t> NRT</a:t>
            </a:r>
            <a:endParaRPr lang="ru-RU" b="1" kern="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28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2040A8-AC1A-8DD6-E0BF-0F938393DEB6}"/>
              </a:ext>
            </a:extLst>
          </p:cNvPr>
          <p:cNvSpPr txBox="1"/>
          <p:nvPr/>
        </p:nvSpPr>
        <p:spPr>
          <a:xfrm>
            <a:off x="500747" y="970748"/>
            <a:ext cx="86035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</a:t>
            </a:r>
            <a:r>
              <a:rPr lang="en-US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densed Matter Physics and Materials Science,</a:t>
            </a:r>
            <a:endParaRPr lang="ru-RU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800" b="1" dirty="0">
                <a:solidFill>
                  <a:srgbClr val="00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Physics of </a:t>
            </a:r>
            <a:r>
              <a:rPr lang="en-US" sz="18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Nanosystems</a:t>
            </a:r>
            <a:r>
              <a:rPr lang="en-US" sz="1800" b="1" dirty="0">
                <a:solidFill>
                  <a:srgbClr val="00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Nanoscale Phenomena</a:t>
            </a: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ru-RU" sz="1800" b="1" dirty="0">
              <a:solidFill>
                <a:srgbClr val="0066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Physics of Complex Liquids and Polymers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18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800" b="1" dirty="0">
                <a:solidFill>
                  <a:srgbClr val="FF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Biophysics and Pharmacology,</a:t>
            </a:r>
          </a:p>
          <a:p>
            <a:endParaRPr lang="en-US" b="1" dirty="0">
              <a:solidFill>
                <a:srgbClr val="FF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FF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FF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Applied Materials and Engineering Sciences</a:t>
            </a:r>
            <a:r>
              <a:rPr lang="en-US" sz="1800" b="1" dirty="0">
                <a:solidFill>
                  <a:srgbClr val="FF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8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DAF83-3D3B-A392-C8DF-BC1C7F048C76}"/>
              </a:ext>
            </a:extLst>
          </p:cNvPr>
          <p:cNvSpPr txBox="1"/>
          <p:nvPr/>
        </p:nvSpPr>
        <p:spPr>
          <a:xfrm>
            <a:off x="4413609" y="10765"/>
            <a:ext cx="72776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research directions :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0BE08ED-206F-A422-D6E8-4E3D3BD76C9E}"/>
              </a:ext>
            </a:extLst>
          </p:cNvPr>
          <p:cNvGrpSpPr/>
          <p:nvPr/>
        </p:nvGrpSpPr>
        <p:grpSpPr>
          <a:xfrm>
            <a:off x="8800581" y="155366"/>
            <a:ext cx="2340251" cy="1630764"/>
            <a:chOff x="5622728" y="3320804"/>
            <a:chExt cx="1871967" cy="1296000"/>
          </a:xfrm>
          <a:solidFill>
            <a:schemeClr val="bg1"/>
          </a:solidFill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20D586E-349D-E5EB-85CC-28ED0823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728" y="3320804"/>
              <a:ext cx="1871967" cy="1296000"/>
            </a:xfrm>
            <a:prstGeom prst="rect">
              <a:avLst/>
            </a:prstGeom>
            <a:grpFill/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5F8D44D-2AF8-D25D-09B9-C886BCE064BB}"/>
                </a:ext>
              </a:extLst>
            </p:cNvPr>
            <p:cNvSpPr/>
            <p:nvPr/>
          </p:nvSpPr>
          <p:spPr>
            <a:xfrm>
              <a:off x="5677183" y="3356992"/>
              <a:ext cx="137697" cy="1843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7B21FF-7345-DD5D-D08E-0C9AE56A6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94" y="1581870"/>
            <a:ext cx="2155371" cy="13203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F06AEF-0FBB-AB48-6E33-BFF053F47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79" y="2952911"/>
            <a:ext cx="2988000" cy="1113985"/>
          </a:xfrm>
          <a:prstGeom prst="rect">
            <a:avLst/>
          </a:prstGeom>
        </p:spPr>
      </p:pic>
      <p:pic>
        <p:nvPicPr>
          <p:cNvPr id="2" name="Picture 23">
            <a:extLst>
              <a:ext uri="{FF2B5EF4-FFF2-40B4-BE49-F238E27FC236}">
                <a16:creationId xmlns:a16="http://schemas.microsoft.com/office/drawing/2014/main" id="{6A5334BD-FE05-9BDD-7675-A49A93E6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7" y="3955788"/>
            <a:ext cx="357981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F643A1-A31B-13D1-5475-0326606015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2393" r="7998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21833"/>
          <a:stretch/>
        </p:blipFill>
        <p:spPr>
          <a:xfrm>
            <a:off x="9358865" y="4835455"/>
            <a:ext cx="1440000" cy="15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0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 flipH="1">
            <a:off x="5495132" y="2849490"/>
            <a:ext cx="358775" cy="1603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96406" y="1628703"/>
            <a:ext cx="0" cy="2794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аголовок 1"/>
          <p:cNvSpPr txBox="1">
            <a:spLocks/>
          </p:cNvSpPr>
          <p:nvPr/>
        </p:nvSpPr>
        <p:spPr>
          <a:xfrm>
            <a:off x="2515956" y="-133554"/>
            <a:ext cx="7797987" cy="923926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Fourier Diffractometer</a:t>
            </a:r>
          </a:p>
          <a:p>
            <a:pPr>
              <a:defRPr/>
            </a:pP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precise studies of crystal structure and microstructure of</a:t>
            </a:r>
            <a:r>
              <a:rPr lang="ru-RU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E92B8BA-580A-F75E-08C7-4A917E6A3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406170"/>
              </p:ext>
            </p:extLst>
          </p:nvPr>
        </p:nvGraphicFramePr>
        <p:xfrm>
          <a:off x="6548042" y="4349193"/>
          <a:ext cx="582552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514">
                  <a:extLst>
                    <a:ext uri="{9D8B030D-6E8A-4147-A177-3AD203B41FA5}">
                      <a16:colId xmlns:a16="http://schemas.microsoft.com/office/drawing/2014/main" val="2307542732"/>
                    </a:ext>
                  </a:extLst>
                </a:gridCol>
                <a:gridCol w="4138011">
                  <a:extLst>
                    <a:ext uri="{9D8B030D-6E8A-4147-A177-3AD203B41FA5}">
                      <a16:colId xmlns:a16="http://schemas.microsoft.com/office/drawing/2014/main" val="1735990249"/>
                    </a:ext>
                  </a:extLst>
                </a:gridCol>
              </a:tblGrid>
              <a:tr h="29697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Type of detector</a:t>
                      </a:r>
                    </a:p>
                    <a:p>
                      <a:endParaRPr lang="en-US" b="0" dirty="0">
                        <a:solidFill>
                          <a:srgbClr val="00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Scattering angles range</a:t>
                      </a:r>
                    </a:p>
                    <a:p>
                      <a:endParaRPr lang="ru-RU" b="0" dirty="0">
                        <a:solidFill>
                          <a:srgbClr val="0066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scintillation</a:t>
                      </a:r>
                      <a:r>
                        <a:rPr lang="ru-RU" b="0" dirty="0">
                          <a:solidFill>
                            <a:srgbClr val="006600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6600"/>
                          </a:solidFill>
                        </a:rPr>
                        <a:t>ZnS</a:t>
                      </a:r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(Ag)</a:t>
                      </a:r>
                      <a:r>
                        <a:rPr lang="ru-RU" b="0" dirty="0">
                          <a:solidFill>
                            <a:srgbClr val="006600"/>
                          </a:solidFill>
                        </a:rPr>
                        <a:t> </a:t>
                      </a:r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with</a:t>
                      </a:r>
                      <a:r>
                        <a:rPr lang="ru-RU" b="0" baseline="0" dirty="0">
                          <a:solidFill>
                            <a:srgbClr val="006600"/>
                          </a:solidFill>
                        </a:rPr>
                        <a:t> </a:t>
                      </a:r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time-focusing geometry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rgbClr val="0066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rgbClr val="00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6600"/>
                          </a:solidFill>
                        </a:rPr>
                        <a:t>2θ = (133−175)°.</a:t>
                      </a:r>
                      <a:endParaRPr lang="en-US" b="0" dirty="0">
                        <a:solidFill>
                          <a:srgbClr val="0066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>
                        <a:solidFill>
                          <a:srgbClr val="0066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411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Total solid angle </a:t>
                      </a:r>
                      <a:endParaRPr lang="ru-RU" b="0" dirty="0">
                        <a:solidFill>
                          <a:srgbClr val="0066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∼2.0 </a:t>
                      </a:r>
                      <a:r>
                        <a:rPr lang="en-US" b="0" dirty="0" err="1">
                          <a:solidFill>
                            <a:srgbClr val="006600"/>
                          </a:solidFill>
                        </a:rPr>
                        <a:t>sr</a:t>
                      </a:r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 (12.5 times greater than the</a:t>
                      </a:r>
                      <a:r>
                        <a:rPr lang="en-US" b="0" baseline="0" dirty="0">
                          <a:solidFill>
                            <a:srgbClr val="006600"/>
                          </a:solidFill>
                        </a:rPr>
                        <a:t> </a:t>
                      </a:r>
                      <a:r>
                        <a:rPr lang="en-US" b="0" dirty="0">
                          <a:solidFill>
                            <a:srgbClr val="006600"/>
                          </a:solidFill>
                        </a:rPr>
                        <a:t>existing one)</a:t>
                      </a:r>
                      <a:endParaRPr lang="ru-RU" b="0" dirty="0">
                        <a:solidFill>
                          <a:srgbClr val="0066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292011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F5685D-64B8-7006-D98A-F6416081CF48}"/>
              </a:ext>
            </a:extLst>
          </p:cNvPr>
          <p:cNvSpPr/>
          <p:nvPr/>
        </p:nvSpPr>
        <p:spPr>
          <a:xfrm>
            <a:off x="8084088" y="3948301"/>
            <a:ext cx="2632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Parameters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7B47EC-5ADB-92D5-AE38-141A01FA4B7F}"/>
              </a:ext>
            </a:extLst>
          </p:cNvPr>
          <p:cNvSpPr txBox="1"/>
          <p:nvPr/>
        </p:nvSpPr>
        <p:spPr>
          <a:xfrm>
            <a:off x="4096780" y="674619"/>
            <a:ext cx="7974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ptos Narrow" panose="020B0004020202020204" pitchFamily="34" charset="0"/>
              </a:rPr>
              <a:t>Development of the backscattering detector system with a large solid angle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ptos Narrow" panose="020B0004020202020204" pitchFamily="34" charset="0"/>
              </a:rPr>
              <a:t>Sub-project 04-4-1149-3-1-2021/2028 “</a:t>
            </a:r>
            <a:r>
              <a:rPr lang="en-US" sz="1800" b="1" i="0" u="none" strike="noStrike" baseline="0" dirty="0">
                <a:solidFill>
                  <a:srgbClr val="C00000"/>
                </a:solidFill>
                <a:latin typeface="Aptos Narrow" panose="020B0004020202020204" pitchFamily="34" charset="0"/>
              </a:rPr>
              <a:t>Construction of a wide-aperture backscattering detector (BSD-A) for the HRFD diffractometer</a:t>
            </a:r>
            <a:r>
              <a:rPr lang="en-US" b="1" dirty="0">
                <a:solidFill>
                  <a:srgbClr val="C00000"/>
                </a:solidFill>
                <a:latin typeface="Aptos Narrow" panose="020B0004020202020204" pitchFamily="34" charset="0"/>
              </a:rPr>
              <a:t>”, leader </a:t>
            </a:r>
            <a:r>
              <a:rPr lang="en-US" b="1" dirty="0" err="1">
                <a:solidFill>
                  <a:srgbClr val="C00000"/>
                </a:solidFill>
                <a:latin typeface="Aptos Narrow" panose="020B0004020202020204" pitchFamily="34" charset="0"/>
              </a:rPr>
              <a:t>V.M.Milkov</a:t>
            </a:r>
            <a:r>
              <a:rPr lang="en-US" b="1" dirty="0">
                <a:solidFill>
                  <a:srgbClr val="C00000"/>
                </a:solidFill>
                <a:latin typeface="Aptos Narrow" panose="020B0004020202020204" pitchFamily="34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D4539E-E810-7F19-7B36-424E2D285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7" y="3124899"/>
            <a:ext cx="3400637" cy="1054767"/>
          </a:xfrm>
          <a:prstGeom prst="rect">
            <a:avLst/>
          </a:prstGeom>
        </p:spPr>
      </p:pic>
      <p:pic>
        <p:nvPicPr>
          <p:cNvPr id="10" name="Рисунок 1" descr="013029-621s">
            <a:extLst>
              <a:ext uri="{FF2B5EF4-FFF2-40B4-BE49-F238E27FC236}">
                <a16:creationId xmlns:a16="http://schemas.microsoft.com/office/drawing/2014/main" id="{235E6586-9CC8-309F-705B-7B0152A23E6D}"/>
              </a:ext>
            </a:extLst>
          </p:cNvPr>
          <p:cNvPicPr/>
          <p:nvPr/>
        </p:nvPicPr>
        <p:blipFill rotWithShape="1">
          <a:blip r:embed="rId4" cstate="print"/>
          <a:srcRect t="44690" b="225"/>
          <a:stretch/>
        </p:blipFill>
        <p:spPr bwMode="auto">
          <a:xfrm>
            <a:off x="3815898" y="1680409"/>
            <a:ext cx="2599052" cy="176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9">
            <a:extLst>
              <a:ext uri="{FF2B5EF4-FFF2-40B4-BE49-F238E27FC236}">
                <a16:creationId xmlns:a16="http://schemas.microsoft.com/office/drawing/2014/main" id="{31F9F341-46E3-3B0F-500A-22F444DFE215}"/>
              </a:ext>
            </a:extLst>
          </p:cNvPr>
          <p:cNvPicPr/>
          <p:nvPr/>
        </p:nvPicPr>
        <p:blipFill>
          <a:blip r:embed="rId5" cstate="print"/>
          <a:srcRect t="6314" b="2496"/>
          <a:stretch>
            <a:fillRect/>
          </a:stretch>
        </p:blipFill>
        <p:spPr>
          <a:xfrm>
            <a:off x="3574703" y="4028153"/>
            <a:ext cx="2894657" cy="17660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F5B7817-D572-EA01-C996-65C3482976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0" y="4350798"/>
            <a:ext cx="2629086" cy="1888952"/>
          </a:xfrm>
          <a:prstGeom prst="rect">
            <a:avLst/>
          </a:prstGeom>
        </p:spPr>
      </p:pic>
      <p:pic>
        <p:nvPicPr>
          <p:cNvPr id="150530" name="Рисунок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7" y="659320"/>
            <a:ext cx="3607107" cy="241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CD8EB94-DB1D-0E48-C5BA-22A4DA0060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15" y="1607479"/>
            <a:ext cx="5716322" cy="230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4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7D243F-F6DE-9DB2-5502-088197E58F39}"/>
              </a:ext>
            </a:extLst>
          </p:cNvPr>
          <p:cNvSpPr txBox="1"/>
          <p:nvPr/>
        </p:nvSpPr>
        <p:spPr>
          <a:xfrm>
            <a:off x="363338" y="0"/>
            <a:ext cx="1157619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 Stress Diffractometer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 internal stresses in constructional materials and industrial products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050448-4111-836C-EA1B-779CEC1BD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860" y="767943"/>
            <a:ext cx="3579019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EF3E6AB7-5619-1E71-6FB4-C22DBB78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586" y="3712186"/>
            <a:ext cx="1566174" cy="19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455626-0299-DFB9-59D8-8424AAACB156}"/>
              </a:ext>
            </a:extLst>
          </p:cNvPr>
          <p:cNvSpPr/>
          <p:nvPr/>
        </p:nvSpPr>
        <p:spPr>
          <a:xfrm>
            <a:off x="1145946" y="5673050"/>
            <a:ext cx="17281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6600"/>
                </a:solidFill>
                <a:latin typeface="Calibri" panose="020F0502020204030204"/>
              </a:rPr>
              <a:t>Beam profiles: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6600"/>
                </a:solidFill>
                <a:latin typeface="Calibri" panose="020F0502020204030204"/>
              </a:rPr>
              <a:t>analytical calculations and Monte Carlo simulation</a:t>
            </a:r>
            <a:endParaRPr lang="ru-RU" sz="1200" b="1" dirty="0">
              <a:solidFill>
                <a:srgbClr val="006600"/>
              </a:solidFill>
              <a:latin typeface="Calibri" panose="020F050202020403020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B5222A-1CD0-FA99-E014-FE5F6889611C}"/>
              </a:ext>
            </a:extLst>
          </p:cNvPr>
          <p:cNvSpPr/>
          <p:nvPr/>
        </p:nvSpPr>
        <p:spPr>
          <a:xfrm>
            <a:off x="906861" y="3498829"/>
            <a:ext cx="22790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 volume of 1.8 mm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EDE4C0-5172-A67B-767B-FBAE70A62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04" y="1385177"/>
            <a:ext cx="3598798" cy="2432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576D98-7287-58C6-3627-DC64661A6289}"/>
              </a:ext>
            </a:extLst>
          </p:cNvPr>
          <p:cNvSpPr txBox="1"/>
          <p:nvPr/>
        </p:nvSpPr>
        <p:spPr>
          <a:xfrm>
            <a:off x="3763949" y="707977"/>
            <a:ext cx="421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New Fourier Chopper (Airbus Defense and Space), fabricated in the end of 2020)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A1D213-FE03-8602-3A34-384C2C0CA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81" y="3967888"/>
            <a:ext cx="2726701" cy="2282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E3E3DD-21C6-3EDE-64A8-6BEF4A44AF5A}"/>
              </a:ext>
            </a:extLst>
          </p:cNvPr>
          <p:cNvSpPr txBox="1"/>
          <p:nvPr/>
        </p:nvSpPr>
        <p:spPr>
          <a:xfrm>
            <a:off x="2710760" y="6296041"/>
            <a:ext cx="3918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High-resolution RTOF diffraction pattern measured with a new Fourier chopper on a standard </a:t>
            </a:r>
            <a:r>
              <a:rPr lang="el-GR" sz="1200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α-</a:t>
            </a:r>
            <a:r>
              <a:rPr lang="en-GB" sz="1200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Fe sample </a:t>
            </a:r>
            <a:endParaRPr lang="ru-RU" sz="1200" b="1" dirty="0">
              <a:solidFill>
                <a:srgbClr val="00660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E33F12-8E5E-3A41-4B76-8D03DA7C8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9691" y="1541008"/>
            <a:ext cx="2898384" cy="21732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AC6A0F-C371-5786-A995-4AEE16F9547F}"/>
              </a:ext>
            </a:extLst>
          </p:cNvPr>
          <p:cNvSpPr txBox="1"/>
          <p:nvPr/>
        </p:nvSpPr>
        <p:spPr>
          <a:xfrm>
            <a:off x="7878642" y="6180892"/>
            <a:ext cx="4081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expected increase in the intensity of registered neutrons is about 1.5 times.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8D8D-404F-8A59-7D96-C832CB051D84}"/>
              </a:ext>
            </a:extLst>
          </p:cNvPr>
          <p:cNvSpPr txBox="1"/>
          <p:nvPr/>
        </p:nvSpPr>
        <p:spPr>
          <a:xfrm>
            <a:off x="7982057" y="677108"/>
            <a:ext cx="3899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 detector system: 14 new modules were installed at scattering angles 2θ = ±90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0EAABEE-C8D6-9452-8E57-BCB226AE4FA3}"/>
              </a:ext>
            </a:extLst>
          </p:cNvPr>
          <p:cNvSpPr/>
          <p:nvPr/>
        </p:nvSpPr>
        <p:spPr>
          <a:xfrm>
            <a:off x="9265112" y="5429783"/>
            <a:ext cx="280652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srgbClr val="006600"/>
                </a:solidFill>
                <a:ea typeface="Times New Roman" panose="02020603050405020304" pitchFamily="18" charset="0"/>
              </a:rPr>
              <a:t>Arrangement of sensitive ZnS(Ag) layers of the ASTRA 90°-detector in the horizontal scattering plane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9" name="Рисунок 43">
            <a:extLst>
              <a:ext uri="{FF2B5EF4-FFF2-40B4-BE49-F238E27FC236}">
                <a16:creationId xmlns:a16="http://schemas.microsoft.com/office/drawing/2014/main" id="{85CF7688-C2C9-EFB6-AA4F-58DC6F63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232" y="3801135"/>
            <a:ext cx="2371310" cy="168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6" descr="ASSEMBLY_O.jpg">
            <a:extLst>
              <a:ext uri="{FF2B5EF4-FFF2-40B4-BE49-F238E27FC236}">
                <a16:creationId xmlns:a16="http://schemas.microsoft.com/office/drawing/2014/main" id="{CAD83D42-0341-8F7F-920C-858DD2867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4106" r="12566" b="13686"/>
          <a:stretch>
            <a:fillRect/>
          </a:stretch>
        </p:blipFill>
        <p:spPr bwMode="auto">
          <a:xfrm>
            <a:off x="7090225" y="3810820"/>
            <a:ext cx="1945021" cy="14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43F5B21-2564-363B-B529-2266415174D3}"/>
              </a:ext>
            </a:extLst>
          </p:cNvPr>
          <p:cNvSpPr/>
          <p:nvPr/>
        </p:nvSpPr>
        <p:spPr>
          <a:xfrm>
            <a:off x="6289168" y="5383483"/>
            <a:ext cx="289838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srgbClr val="006600"/>
                </a:solidFill>
                <a:ea typeface="Times New Roman" panose="02020603050405020304" pitchFamily="18" charset="0"/>
              </a:rPr>
              <a:t>3D model of 90° ASTRA detector made of 7 elements with time focusing geometry)</a:t>
            </a:r>
            <a:endParaRPr lang="ru-RU" sz="1400" b="1" dirty="0">
              <a:solidFill>
                <a:srgbClr val="0066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8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DE5DC-110F-A9B6-07DF-F072700CDF81}"/>
              </a:ext>
            </a:extLst>
          </p:cNvPr>
          <p:cNvSpPr txBox="1">
            <a:spLocks/>
          </p:cNvSpPr>
          <p:nvPr/>
        </p:nvSpPr>
        <p:spPr>
          <a:xfrm>
            <a:off x="1071847" y="-163832"/>
            <a:ext cx="9817381" cy="923926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DN-6 Diffractometer</a:t>
            </a:r>
          </a:p>
          <a:p>
            <a:pPr>
              <a:defRPr/>
            </a:pP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 crystal and magnetic structure  of</a:t>
            </a:r>
            <a:r>
              <a:rPr lang="ru-RU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at ultrahigh pressures up to 40 </a:t>
            </a:r>
            <a:r>
              <a:rPr lang="en-US" sz="6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endParaRPr lang="en-US" sz="6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887A153-E2D6-4947-E438-7E0747584C9C}"/>
              </a:ext>
            </a:extLst>
          </p:cNvPr>
          <p:cNvGrpSpPr/>
          <p:nvPr/>
        </p:nvGrpSpPr>
        <p:grpSpPr>
          <a:xfrm>
            <a:off x="2745009" y="1534812"/>
            <a:ext cx="2850561" cy="2573833"/>
            <a:chOff x="5568769" y="4173109"/>
            <a:chExt cx="4453141" cy="366382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EE2559E-DCD4-B35A-2E1A-3C13A274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2"/>
            <a:stretch/>
          </p:blipFill>
          <p:spPr>
            <a:xfrm>
              <a:off x="5568769" y="4173109"/>
              <a:ext cx="4453141" cy="366382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4F54CCA-74A2-1B84-0AAA-27F11C41F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896" y="5273527"/>
              <a:ext cx="1933767" cy="148007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3812AC-75CB-AF3C-E6BF-93788BABB63B}"/>
              </a:ext>
            </a:extLst>
          </p:cNvPr>
          <p:cNvSpPr txBox="1"/>
          <p:nvPr/>
        </p:nvSpPr>
        <p:spPr>
          <a:xfrm>
            <a:off x="5353176" y="4510758"/>
            <a:ext cx="229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Insertion of a new curved neutron guide 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section with m=3 side coating 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into the beam delivery system 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of DN-6 diffractometer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6BDBE-DCB4-D1F1-030F-A93D3910A153}"/>
              </a:ext>
            </a:extLst>
          </p:cNvPr>
          <p:cNvSpPr txBox="1"/>
          <p:nvPr/>
        </p:nvSpPr>
        <p:spPr>
          <a:xfrm>
            <a:off x="2313251" y="676032"/>
            <a:ext cx="4915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Replacement of the central part of the neutron guide  (from m = 1 to m = 3, made by </a:t>
            </a:r>
            <a:r>
              <a:rPr lang="en-US" sz="1600" b="1" dirty="0" err="1">
                <a:solidFill>
                  <a:srgbClr val="C00000"/>
                </a:solidFill>
              </a:rPr>
              <a:t>SwissNeutronics</a:t>
            </a:r>
            <a:r>
              <a:rPr lang="en-US" sz="1600" b="1" dirty="0">
                <a:solidFill>
                  <a:srgbClr val="C00000"/>
                </a:solidFill>
              </a:rPr>
              <a:t>)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735CCD-9B1F-89E5-593A-1597AC0D0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16" y="1686913"/>
            <a:ext cx="1621926" cy="27473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D5E1C0-8995-8AF2-C218-0CA8DB66C9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819" y="1305764"/>
            <a:ext cx="1749168" cy="231041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9740210-8C3B-B62D-FF4A-700628AAF2E0}"/>
              </a:ext>
            </a:extLst>
          </p:cNvPr>
          <p:cNvSpPr/>
          <p:nvPr/>
        </p:nvSpPr>
        <p:spPr>
          <a:xfrm>
            <a:off x="211731" y="1881831"/>
            <a:ext cx="22417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Diamond anvil cells (DAC), </a:t>
            </a:r>
            <a:r>
              <a:rPr lang="en-US" sz="1400" b="1" dirty="0" err="1">
                <a:solidFill>
                  <a:srgbClr val="0000FF"/>
                </a:solidFill>
              </a:rPr>
              <a:t>Almax</a:t>
            </a:r>
            <a:r>
              <a:rPr lang="en-US" sz="1400" b="1" dirty="0">
                <a:solidFill>
                  <a:srgbClr val="0000FF"/>
                </a:solidFill>
              </a:rPr>
              <a:t> plate (left) and home-made (right) design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BCD8EAB-230F-B879-A12F-82EECCB0DE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8" y="566084"/>
            <a:ext cx="1147013" cy="13157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BEBFFD-AB92-BAAE-E77D-4415B36D1F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02" y="3214112"/>
            <a:ext cx="1357191" cy="18464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EFD2176-D884-D151-6AE2-09CB92A708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" y="3201356"/>
            <a:ext cx="1498856" cy="18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8DF90-DD1D-E0AF-00CE-CF20F02EFA77}"/>
              </a:ext>
            </a:extLst>
          </p:cNvPr>
          <p:cNvSpPr txBox="1"/>
          <p:nvPr/>
        </p:nvSpPr>
        <p:spPr>
          <a:xfrm>
            <a:off x="2597864" y="4279412"/>
            <a:ext cx="2990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Calculated dependence of the gain factor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of the flux density on the neutron wavelength 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for different coating for side mirrors 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of curved neutron guide: m2, m3 vs m1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E213AB-D726-0FB9-E7CB-0D1436754E39}"/>
              </a:ext>
            </a:extLst>
          </p:cNvPr>
          <p:cNvSpPr txBox="1"/>
          <p:nvPr/>
        </p:nvSpPr>
        <p:spPr>
          <a:xfrm>
            <a:off x="25240" y="5073279"/>
            <a:ext cx="278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Neutron diffraction patterns of LaMnO</a:t>
            </a:r>
            <a:r>
              <a:rPr lang="en-US" sz="1200" b="1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measured at pressures up to 39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</a:rPr>
              <a:t>GPa</a:t>
            </a:r>
            <a:endParaRPr lang="en-US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9F85B5-1755-09EE-2B4D-4F654A7EBBFC}"/>
              </a:ext>
            </a:extLst>
          </p:cNvPr>
          <p:cNvSpPr txBox="1"/>
          <p:nvPr/>
        </p:nvSpPr>
        <p:spPr>
          <a:xfrm>
            <a:off x="125357" y="2574303"/>
            <a:ext cx="253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Minimal sample volume: V ~ 0.02 - 0.05 mm</a:t>
            </a:r>
            <a:r>
              <a:rPr lang="en-US" b="1" baseline="30000" dirty="0">
                <a:solidFill>
                  <a:srgbClr val="C00000"/>
                </a:solidFill>
              </a:rPr>
              <a:t>3</a:t>
            </a:r>
            <a:endParaRPr lang="ru-RU" b="1" baseline="30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5D4A2-DA2A-8CB8-3CB5-B5FF5CE45BBF}"/>
              </a:ext>
            </a:extLst>
          </p:cNvPr>
          <p:cNvSpPr txBox="1"/>
          <p:nvPr/>
        </p:nvSpPr>
        <p:spPr>
          <a:xfrm>
            <a:off x="7202942" y="667353"/>
            <a:ext cx="457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Upgrade of the detector system: new forward scattering bank (2θ=32-54°)</a:t>
            </a:r>
            <a:endParaRPr lang="ru-RU" sz="1600" b="1" dirty="0">
              <a:solidFill>
                <a:srgbClr val="C00000"/>
              </a:solidFill>
            </a:endParaRP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C12907-6F50-6C26-0E4C-C20CAEA326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99" y="1852250"/>
            <a:ext cx="1670809" cy="14441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A8B5B69-C1C5-379F-04E7-9BB69E2DF849}"/>
              </a:ext>
            </a:extLst>
          </p:cNvPr>
          <p:cNvSpPr txBox="1"/>
          <p:nvPr/>
        </p:nvSpPr>
        <p:spPr>
          <a:xfrm>
            <a:off x="7228296" y="3746351"/>
            <a:ext cx="457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General view of the upgraded detector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system, the new detector bank on the right . It contains 15 independent modules 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arranged in a ring. Design of one module composing of 6 independent </a:t>
            </a:r>
            <a:r>
              <a:rPr lang="en-US" sz="1200" b="1" baseline="30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He neutron counters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269DD5-8212-B991-1036-6A92BE8A963B}"/>
              </a:ext>
            </a:extLst>
          </p:cNvPr>
          <p:cNvSpPr txBox="1"/>
          <p:nvPr/>
        </p:nvSpPr>
        <p:spPr>
          <a:xfrm>
            <a:off x="7375289" y="4914739"/>
            <a:ext cx="48167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The upgraded detector system will provide new opportunities for studies of magnetic structures of materials in the extended </a:t>
            </a:r>
            <a:r>
              <a:rPr lang="en-US" sz="1600" b="1" i="1" dirty="0">
                <a:solidFill>
                  <a:srgbClr val="C00000"/>
                </a:solidFill>
              </a:rPr>
              <a:t>d</a:t>
            </a:r>
            <a:r>
              <a:rPr lang="en-US" sz="1600" b="1" dirty="0">
                <a:solidFill>
                  <a:srgbClr val="C00000"/>
                </a:solidFill>
              </a:rPr>
              <a:t>-spacing range 0.8 – 12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Å.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</a:endParaRP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77EC1-1DA3-57CC-E23B-411195E48228}"/>
              </a:ext>
            </a:extLst>
          </p:cNvPr>
          <p:cNvSpPr txBox="1"/>
          <p:nvPr/>
        </p:nvSpPr>
        <p:spPr>
          <a:xfrm>
            <a:off x="3283665" y="1201908"/>
            <a:ext cx="3377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Expected intensity gain </a:t>
            </a:r>
            <a:r>
              <a:rPr lang="en-US" sz="1800" b="1" dirty="0">
                <a:solidFill>
                  <a:srgbClr val="002060"/>
                </a:solidFill>
                <a:sym typeface="Symbol" panose="05050102010706020507" pitchFamily="18" charset="2"/>
              </a:rPr>
              <a:t></a:t>
            </a:r>
            <a:r>
              <a:rPr lang="en-US" sz="1800" b="1" dirty="0">
                <a:solidFill>
                  <a:srgbClr val="002060"/>
                </a:solidFill>
              </a:rPr>
              <a:t> 2 times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45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camfoto">
            <a:extLst>
              <a:ext uri="{FF2B5EF4-FFF2-40B4-BE49-F238E27FC236}">
                <a16:creationId xmlns:a16="http://schemas.microsoft.com/office/drawing/2014/main" id="{B2BD77AE-0BAA-63C0-7A6F-2DE5F1C0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40" y="3106164"/>
            <a:ext cx="729499" cy="1870994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1">
            <a:extLst>
              <a:ext uri="{FF2B5EF4-FFF2-40B4-BE49-F238E27FC236}">
                <a16:creationId xmlns:a16="http://schemas.microsoft.com/office/drawing/2014/main" id="{4E76190D-160D-2B52-3892-B2CB54F1A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452077"/>
              </p:ext>
            </p:extLst>
          </p:nvPr>
        </p:nvGraphicFramePr>
        <p:xfrm>
          <a:off x="55428" y="3273688"/>
          <a:ext cx="3003675" cy="228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484218" imgH="3410102" progId="Origin50.Graph">
                  <p:embed/>
                </p:oleObj>
              </mc:Choice>
              <mc:Fallback>
                <p:oleObj name="Graph" r:id="rId3" imgW="4484218" imgH="3410102" progId="Origin50.Graph">
                  <p:embed/>
                  <p:pic>
                    <p:nvPicPr>
                      <p:cNvPr id="12296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8" y="3273688"/>
                        <a:ext cx="3003675" cy="22826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7" descr="dn12">
            <a:extLst>
              <a:ext uri="{FF2B5EF4-FFF2-40B4-BE49-F238E27FC236}">
                <a16:creationId xmlns:a16="http://schemas.microsoft.com/office/drawing/2014/main" id="{0C9808B1-DEEF-B8CC-823A-2EB5AFF8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6" y="1053799"/>
            <a:ext cx="2145208" cy="16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85163E1-3610-3BDC-6EB3-F55DD94F4539}"/>
              </a:ext>
            </a:extLst>
          </p:cNvPr>
          <p:cNvSpPr txBox="1">
            <a:spLocks/>
          </p:cNvSpPr>
          <p:nvPr/>
        </p:nvSpPr>
        <p:spPr>
          <a:xfrm>
            <a:off x="736882" y="-162866"/>
            <a:ext cx="10775596" cy="923926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DN-12 Spectrometer</a:t>
            </a:r>
          </a:p>
          <a:p>
            <a:pPr>
              <a:defRPr/>
            </a:pP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 crystal and magnetic structure  of</a:t>
            </a:r>
            <a:r>
              <a:rPr lang="ru-RU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at high pressures up to 7 </a:t>
            </a:r>
            <a:r>
              <a:rPr lang="en-US" sz="6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microsamples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958F0-DD7C-0BDA-1FA8-9EBDB44185C6}"/>
              </a:ext>
            </a:extLst>
          </p:cNvPr>
          <p:cNvSpPr txBox="1"/>
          <p:nvPr/>
        </p:nvSpPr>
        <p:spPr>
          <a:xfrm>
            <a:off x="-8701" y="2688913"/>
            <a:ext cx="2384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DN-12 spectrometer (view before Dec 2024)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FC69E-BBA2-1719-83C3-CAD9AF380125}"/>
              </a:ext>
            </a:extLst>
          </p:cNvPr>
          <p:cNvSpPr txBox="1"/>
          <p:nvPr/>
        </p:nvSpPr>
        <p:spPr>
          <a:xfrm>
            <a:off x="2532187" y="5073264"/>
            <a:ext cx="23844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Sapphire anvil cell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B0372A-0A23-8138-17F1-849E7E50420A}"/>
              </a:ext>
            </a:extLst>
          </p:cNvPr>
          <p:cNvSpPr txBox="1"/>
          <p:nvPr/>
        </p:nvSpPr>
        <p:spPr>
          <a:xfrm>
            <a:off x="4775306" y="531175"/>
            <a:ext cx="718478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Upgrade of the detector system and sample environment: </a:t>
            </a:r>
            <a:endParaRPr lang="en-US" sz="1800" b="1" dirty="0">
              <a:solidFill>
                <a:srgbClr val="0066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</a:rPr>
              <a:t>Installation of the </a:t>
            </a:r>
            <a:r>
              <a:rPr lang="en-US" sz="1600" b="1" dirty="0" err="1">
                <a:solidFill>
                  <a:srgbClr val="006600"/>
                </a:solidFill>
              </a:rPr>
              <a:t>multisectional</a:t>
            </a:r>
            <a:r>
              <a:rPr lang="en-US" sz="1600" b="1" dirty="0">
                <a:solidFill>
                  <a:srgbClr val="006600"/>
                </a:solidFill>
              </a:rPr>
              <a:t> </a:t>
            </a:r>
            <a:r>
              <a:rPr lang="en-US" sz="1600" b="1" baseline="30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He detector module (2θ=90°), consisting of 96 independent counting elements in the common gas volume.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</a:rPr>
              <a:t>Upgrade of the forward scattering detector module (2θ=45°) by installation of 2 additional circular arrays of individual </a:t>
            </a:r>
            <a:r>
              <a:rPr lang="en-US" sz="1600" b="1" baseline="30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He counters (16 counters in each array)</a:t>
            </a:r>
            <a:r>
              <a:rPr lang="ru-RU" sz="1600" b="1" dirty="0">
                <a:solidFill>
                  <a:srgbClr val="006600"/>
                </a:solidFill>
              </a:rPr>
              <a:t> </a:t>
            </a:r>
            <a:r>
              <a:rPr lang="en-US" sz="1600" b="1" dirty="0">
                <a:solidFill>
                  <a:srgbClr val="006600"/>
                </a:solidFill>
              </a:rPr>
              <a:t>to available one. </a:t>
            </a:r>
            <a:endParaRPr lang="ru-RU" sz="1600" b="1" dirty="0">
              <a:solidFill>
                <a:srgbClr val="0066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</a:rPr>
              <a:t>Development of new cryostat based on CCR (min T ~ 5 K)</a:t>
            </a:r>
            <a:endParaRPr lang="ru-RU" sz="1600" b="1" dirty="0">
              <a:solidFill>
                <a:srgbClr val="006600"/>
              </a:solidFill>
            </a:endParaRPr>
          </a:p>
        </p:txBody>
      </p:sp>
      <p:graphicFrame>
        <p:nvGraphicFramePr>
          <p:cNvPr id="18" name="Object 10">
            <a:extLst>
              <a:ext uri="{FF2B5EF4-FFF2-40B4-BE49-F238E27FC236}">
                <a16:creationId xmlns:a16="http://schemas.microsoft.com/office/drawing/2014/main" id="{ED002DEE-EE47-9F93-9179-FBE40FA55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378051"/>
              </p:ext>
            </p:extLst>
          </p:nvPr>
        </p:nvGraphicFramePr>
        <p:xfrm>
          <a:off x="2502900" y="1053799"/>
          <a:ext cx="2145208" cy="184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9525" imgH="9525" progId="CorelDraw.Graphic.6">
                  <p:embed/>
                </p:oleObj>
              </mc:Choice>
              <mc:Fallback>
                <p:oleObj r:id="rId6" imgW="9525" imgH="9525" progId="CorelDraw.Graphic.6">
                  <p:embed/>
                  <p:pic>
                    <p:nvPicPr>
                      <p:cNvPr id="5" name="Object 10">
                        <a:extLst>
                          <a:ext uri="{FF2B5EF4-FFF2-40B4-BE49-F238E27FC236}">
                            <a16:creationId xmlns:a16="http://schemas.microsoft.com/office/drawing/2014/main" id="{A8105B6F-3C3C-4A2E-B4D9-46869FD6AD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900" y="1053799"/>
                        <a:ext cx="2145208" cy="184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A3CABF-43D8-955C-F30B-40527F6F98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77" y="2459346"/>
            <a:ext cx="1857245" cy="245682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E2F8237-7C36-5831-140D-FC0128C9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4191" y="2985567"/>
            <a:ext cx="2526960" cy="138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Каркас">
            <a:extLst>
              <a:ext uri="{FF2B5EF4-FFF2-40B4-BE49-F238E27FC236}">
                <a16:creationId xmlns:a16="http://schemas.microsoft.com/office/drawing/2014/main" id="{4F0FE9C7-18D3-57E8-8F97-844AE02A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09" y="4105459"/>
            <a:ext cx="947162" cy="8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59118-4F62-137B-7608-92C9D5773975}"/>
              </a:ext>
            </a:extLst>
          </p:cNvPr>
          <p:cNvSpPr txBox="1"/>
          <p:nvPr/>
        </p:nvSpPr>
        <p:spPr>
          <a:xfrm>
            <a:off x="4916591" y="5553373"/>
            <a:ext cx="7423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The expected increase in the intensity of registered neutrons is up to 6 times (2θ=90°) and 2-3 times (2θ=45°).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The expected increase in the accessible pressure range from 7 to 10-12 </a:t>
            </a:r>
            <a:r>
              <a:rPr lang="en-US" sz="1600" b="1" dirty="0" err="1">
                <a:solidFill>
                  <a:srgbClr val="002060"/>
                </a:solidFill>
              </a:rPr>
              <a:t>GPa</a:t>
            </a:r>
            <a:r>
              <a:rPr lang="en-US" sz="1600" b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The expected reduction of the minimal sample volume from 1.0 to 0.2-0.5 mm</a:t>
            </a:r>
            <a:r>
              <a:rPr lang="en-US" sz="1600" b="1" baseline="30000" dirty="0">
                <a:solidFill>
                  <a:srgbClr val="002060"/>
                </a:solidFill>
              </a:rPr>
              <a:t>3</a:t>
            </a:r>
            <a:r>
              <a:rPr lang="en-US" sz="1600" b="1" dirty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E5F52F-6F9D-728D-689B-FF908672C7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85" y="2415177"/>
            <a:ext cx="1862271" cy="2476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33BAEF-1585-3CEC-99AF-D535CD3D6576}"/>
              </a:ext>
            </a:extLst>
          </p:cNvPr>
          <p:cNvSpPr txBox="1"/>
          <p:nvPr/>
        </p:nvSpPr>
        <p:spPr>
          <a:xfrm>
            <a:off x="4720204" y="5001159"/>
            <a:ext cx="23844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Detector system of DN-12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FBB979-522B-12E6-6D9F-AF96E93432C1}"/>
              </a:ext>
            </a:extLst>
          </p:cNvPr>
          <p:cNvSpPr txBox="1"/>
          <p:nvPr/>
        </p:nvSpPr>
        <p:spPr>
          <a:xfrm>
            <a:off x="6625545" y="4901968"/>
            <a:ext cx="437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Detector modules at                                                    2θ=90 (left) and 45° (right)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FBD06-9B57-48BE-ABF8-CC30B32C6F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80" y="2786762"/>
            <a:ext cx="1503228" cy="2004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14BA6E-EE46-638D-3EAD-27546D5B7ABC}"/>
              </a:ext>
            </a:extLst>
          </p:cNvPr>
          <p:cNvSpPr txBox="1"/>
          <p:nvPr/>
        </p:nvSpPr>
        <p:spPr>
          <a:xfrm>
            <a:off x="10161292" y="4940372"/>
            <a:ext cx="2384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New cryostat</a:t>
            </a:r>
          </a:p>
        </p:txBody>
      </p:sp>
    </p:spTree>
    <p:extLst>
      <p:ext uri="{BB962C8B-B14F-4D97-AF65-F5344CB8AC3E}">
        <p14:creationId xmlns:p14="http://schemas.microsoft.com/office/powerpoint/2010/main" val="7802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A04289-BFB6-4D6F-9637-11B986F03C10}"/>
              </a:ext>
            </a:extLst>
          </p:cNvPr>
          <p:cNvSpPr txBox="1"/>
          <p:nvPr/>
        </p:nvSpPr>
        <p:spPr>
          <a:xfrm>
            <a:off x="75397" y="559796"/>
            <a:ext cx="11882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2022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collaboration with the Bonn University, Prof.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N.Froitzheim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group, Germany)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3">
            <a:extLst>
              <a:ext uri="{FF2B5EF4-FFF2-40B4-BE49-F238E27FC236}">
                <a16:creationId xmlns:a16="http://schemas.microsoft.com/office/drawing/2014/main" id="{80B71C34-7C4D-44A6-925A-E0705AB7C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71" y="3816122"/>
            <a:ext cx="3051320" cy="1873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51ADCC-3AFC-4ED8-8530-EA92EBD25A29}"/>
              </a:ext>
            </a:extLst>
          </p:cNvPr>
          <p:cNvSpPr txBox="1"/>
          <p:nvPr/>
        </p:nvSpPr>
        <p:spPr>
          <a:xfrm>
            <a:off x="20046" y="6007933"/>
            <a:ext cx="3546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1" kern="0" dirty="0" err="1">
                <a:solidFill>
                  <a:srgbClr val="006600"/>
                </a:solidFill>
              </a:rPr>
              <a:t>Crystallographic</a:t>
            </a:r>
            <a:r>
              <a:rPr lang="de-DE" sz="1400" b="1" kern="0" dirty="0">
                <a:solidFill>
                  <a:srgbClr val="006600"/>
                </a:solidFill>
              </a:rPr>
              <a:t> </a:t>
            </a:r>
            <a:r>
              <a:rPr lang="de-DE" sz="1400" b="1" kern="0" dirty="0" err="1">
                <a:solidFill>
                  <a:srgbClr val="006600"/>
                </a:solidFill>
              </a:rPr>
              <a:t>Preferred</a:t>
            </a:r>
            <a:r>
              <a:rPr lang="de-DE" sz="1400" b="1" kern="0" dirty="0">
                <a:solidFill>
                  <a:srgbClr val="006600"/>
                </a:solidFill>
              </a:rPr>
              <a:t> </a:t>
            </a:r>
            <a:r>
              <a:rPr lang="de-DE" sz="1400" b="1" kern="0" dirty="0" err="1">
                <a:solidFill>
                  <a:srgbClr val="006600"/>
                </a:solidFill>
              </a:rPr>
              <a:t>Orientations</a:t>
            </a:r>
            <a:r>
              <a:rPr lang="de-DE" sz="1400" b="1" kern="0" dirty="0">
                <a:solidFill>
                  <a:srgbClr val="006600"/>
                </a:solidFill>
              </a:rPr>
              <a:t> (CPO) in </a:t>
            </a:r>
            <a:r>
              <a:rPr lang="de-DE" sz="1400" b="1" kern="0" dirty="0" err="1">
                <a:solidFill>
                  <a:srgbClr val="006600"/>
                </a:solidFill>
              </a:rPr>
              <a:t>eclogites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32D57539-E09F-71CF-1453-01C4BB8DA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70" y="1028868"/>
            <a:ext cx="1531251" cy="271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95F178B-E82E-994D-87F7-4DAF617C6072}"/>
              </a:ext>
            </a:extLst>
          </p:cNvPr>
          <p:cNvSpPr txBox="1">
            <a:spLocks/>
          </p:cNvSpPr>
          <p:nvPr/>
        </p:nvSpPr>
        <p:spPr>
          <a:xfrm>
            <a:off x="736882" y="-162866"/>
            <a:ext cx="10775596" cy="923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 Diffractometer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texture analysis of earth rocks, materials, biological and paleontological objects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B1EAAA-3231-326B-A1DA-54F64B7EF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3" y="1028868"/>
            <a:ext cx="2830657" cy="2584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CDDAA7-1FEC-373C-6595-185C1C20C313}"/>
              </a:ext>
            </a:extLst>
          </p:cNvPr>
          <p:cNvSpPr txBox="1"/>
          <p:nvPr/>
        </p:nvSpPr>
        <p:spPr>
          <a:xfrm>
            <a:off x="3279070" y="3897795"/>
            <a:ext cx="1829643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 sample measurement time: 24-48 h.</a:t>
            </a:r>
          </a:p>
          <a:p>
            <a:pPr algn="just"/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demands exceed possibility in 2-3 times.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5DDEBE-F874-1F9E-309B-E66805213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80" y="1732061"/>
            <a:ext cx="2901960" cy="12503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3062E9-F02E-BAFA-9B07-092CEE9F7361}"/>
              </a:ext>
            </a:extLst>
          </p:cNvPr>
          <p:cNvSpPr txBox="1"/>
          <p:nvPr/>
        </p:nvSpPr>
        <p:spPr>
          <a:xfrm>
            <a:off x="4805613" y="838134"/>
            <a:ext cx="71027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an additional detector module behind the existing one with the same scattering angle and geometry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split of neutron beam into two parts.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electronics for the second module is fabricated, the manufacturing of detector pre-amplifiers and installation of neutron counters is planned in 2025.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goniometer unit is installed.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B84268-7D98-B1B1-E165-01624CC8984C}"/>
              </a:ext>
            </a:extLst>
          </p:cNvPr>
          <p:cNvSpPr txBox="1"/>
          <p:nvPr/>
        </p:nvSpPr>
        <p:spPr>
          <a:xfrm>
            <a:off x="5825725" y="6119336"/>
            <a:ext cx="7083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samples could be measured simultaneously in two experimental positions.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experiments will be increased in 2 times.</a:t>
            </a:r>
            <a:endParaRPr lang="ru-RU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CBB6E8-2468-7591-E70F-8A83CCD5F9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09" y="2985766"/>
            <a:ext cx="2150892" cy="28678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935629-FB06-1CC3-4FC1-1E4495BE4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13" y="2725317"/>
            <a:ext cx="2548896" cy="33985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8931A5-9D3C-7A93-783C-EE5F8B168E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230" y="2985766"/>
            <a:ext cx="2150892" cy="28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08C70-6D98-333B-A88C-DE9C4AE2762D}"/>
              </a:ext>
            </a:extLst>
          </p:cNvPr>
          <p:cNvSpPr txBox="1"/>
          <p:nvPr/>
        </p:nvSpPr>
        <p:spPr>
          <a:xfrm>
            <a:off x="7261316" y="692315"/>
            <a:ext cx="4475663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for texture analysis:</a:t>
            </a:r>
          </a:p>
          <a:p>
            <a:endParaRPr lang="en-GB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 minor changes of orientation of the detector system elements with respect to the sample position Epsilon could be used for texture measurements with a pole figure measurement grid varied from 15 x 15 to 7.5 x 7.5 deg.</a:t>
            </a:r>
          </a:p>
          <a:p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of old </a:t>
            </a:r>
            <a:r>
              <a:rPr lang="en-GB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counters (being in operation for about 25 years) by new ones. Expected intensity gain up to 2 times.</a:t>
            </a:r>
          </a:p>
          <a:p>
            <a:endParaRPr lang="en-GB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5743E7-032A-1D98-DEA5-C6C9F0B8B2EE}"/>
              </a:ext>
            </a:extLst>
          </p:cNvPr>
          <p:cNvSpPr txBox="1"/>
          <p:nvPr/>
        </p:nvSpPr>
        <p:spPr>
          <a:xfrm>
            <a:off x="4573206" y="0"/>
            <a:ext cx="609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EPSILON Diffractometer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DFF263-2E8A-A87A-007D-E16BA13CF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1" y="1039848"/>
            <a:ext cx="2566475" cy="3429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F2F178-A2E4-E638-F8AD-8E8884EA607C}"/>
              </a:ext>
            </a:extLst>
          </p:cNvPr>
          <p:cNvSpPr txBox="1"/>
          <p:nvPr/>
        </p:nvSpPr>
        <p:spPr>
          <a:xfrm>
            <a:off x="3075032" y="2105788"/>
            <a:ext cx="328313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use: stress and strain measurements in earth rocks and construction materials.</a:t>
            </a:r>
          </a:p>
          <a:p>
            <a:pPr algn="just"/>
            <a:r>
              <a:rPr lang="en-GB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for experimental time was insufficient.</a:t>
            </a:r>
          </a:p>
          <a:p>
            <a:pPr algn="just"/>
            <a:r>
              <a:rPr lang="en-GB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Users were from Germany and Poland.</a:t>
            </a:r>
          </a:p>
          <a:p>
            <a:pPr algn="just"/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of research program: upgrade for texture measurements (geophysics, cultural heritage, materials science).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2E5F5D-CBDB-F2F8-2DB9-F9B85C1DEE26}"/>
              </a:ext>
            </a:extLst>
          </p:cNvPr>
          <p:cNvSpPr txBox="1"/>
          <p:nvPr/>
        </p:nvSpPr>
        <p:spPr>
          <a:xfrm>
            <a:off x="-211462" y="369332"/>
            <a:ext cx="11882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2022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collaboration with the KIT, Prof.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F.Schilling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group, Germany)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ACD46D-55F8-C1EB-E0C0-D827C19C0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60" y="3927080"/>
            <a:ext cx="2076787" cy="2752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ADCB8-3913-A3C7-6BF7-3A78DB6C5283}"/>
              </a:ext>
            </a:extLst>
          </p:cNvPr>
          <p:cNvSpPr txBox="1"/>
          <p:nvPr/>
        </p:nvSpPr>
        <p:spPr>
          <a:xfrm>
            <a:off x="455021" y="4578880"/>
            <a:ext cx="2384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Epsilon spectrometer (view before Nov 2024)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3728A6-8566-BD59-006C-F3D499125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0" y="3993434"/>
            <a:ext cx="2439135" cy="2387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008438-28FE-2756-0DD7-DE8371CD3FB1}"/>
              </a:ext>
            </a:extLst>
          </p:cNvPr>
          <p:cNvSpPr txBox="1"/>
          <p:nvPr/>
        </p:nvSpPr>
        <p:spPr>
          <a:xfrm>
            <a:off x="6779572" y="6396335"/>
            <a:ext cx="288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6600"/>
                </a:solidFill>
              </a:rPr>
              <a:t>Calculated positions of detector modules for texture measurements</a:t>
            </a:r>
            <a:endParaRPr lang="ru-RU" sz="1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05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1374</Words>
  <Application>Microsoft Office PowerPoint</Application>
  <PresentationFormat>Широкоэкранный</PresentationFormat>
  <Paragraphs>165</Paragraphs>
  <Slides>12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Aptos Narrow</vt:lpstr>
      <vt:lpstr>Arial</vt:lpstr>
      <vt:lpstr>Calibri</vt:lpstr>
      <vt:lpstr>Calibri Light</vt:lpstr>
      <vt:lpstr>Comic Sans MS</vt:lpstr>
      <vt:lpstr>Symbol</vt:lpstr>
      <vt:lpstr>Times New Roman</vt:lpstr>
      <vt:lpstr>Тема Office</vt:lpstr>
      <vt:lpstr>Graph</vt:lpstr>
      <vt:lpstr>CorelDraw.Graphic.6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Dmitry Kopenko</cp:lastModifiedBy>
  <cp:revision>87</cp:revision>
  <dcterms:created xsi:type="dcterms:W3CDTF">2023-12-26T08:02:37Z</dcterms:created>
  <dcterms:modified xsi:type="dcterms:W3CDTF">2025-01-24T06:40:51Z</dcterms:modified>
</cp:coreProperties>
</file>