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6" r:id="rId9"/>
    <p:sldId id="268" r:id="rId10"/>
    <p:sldId id="270" r:id="rId11"/>
    <p:sldId id="271" r:id="rId12"/>
    <p:sldId id="264" r:id="rId13"/>
    <p:sldId id="267" r:id="rId14"/>
    <p:sldId id="263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51" d="100"/>
          <a:sy n="151" d="100"/>
        </p:scale>
        <p:origin x="65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08482-A29B-4A40-8C97-244238584A2F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621D6-B12B-45C9-AD96-5B6826CD9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30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279B-EF6A-4DB6-AD19-51500872F2EF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3352-F869-4155-9F7A-A78448BAF7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665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279B-EF6A-4DB6-AD19-51500872F2EF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3352-F869-4155-9F7A-A78448BAF7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635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279B-EF6A-4DB6-AD19-51500872F2EF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3352-F869-4155-9F7A-A78448BAF7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911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279B-EF6A-4DB6-AD19-51500872F2EF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3352-F869-4155-9F7A-A78448BAF7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798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279B-EF6A-4DB6-AD19-51500872F2EF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3352-F869-4155-9F7A-A78448BAF7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978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279B-EF6A-4DB6-AD19-51500872F2EF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3352-F869-4155-9F7A-A78448BAF7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547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279B-EF6A-4DB6-AD19-51500872F2EF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3352-F869-4155-9F7A-A78448BAF7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95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279B-EF6A-4DB6-AD19-51500872F2EF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3352-F869-4155-9F7A-A78448BAF7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33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279B-EF6A-4DB6-AD19-51500872F2EF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3352-F869-4155-9F7A-A78448BAF7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15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279B-EF6A-4DB6-AD19-51500872F2EF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3352-F869-4155-9F7A-A78448BAF7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371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279B-EF6A-4DB6-AD19-51500872F2EF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3352-F869-4155-9F7A-A78448BAF7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022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C279B-EF6A-4DB6-AD19-51500872F2EF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83352-F869-4155-9F7A-A78448BAF7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51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63343" y="2103128"/>
            <a:ext cx="13017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Zel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I.Yu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E70EA9-49D9-4BC4-BB34-4384A1292E63}"/>
              </a:ext>
            </a:extLst>
          </p:cNvPr>
          <p:cNvSpPr txBox="1"/>
          <p:nvPr/>
        </p:nvSpPr>
        <p:spPr>
          <a:xfrm>
            <a:off x="1614637" y="1083540"/>
            <a:ext cx="86651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tomography for structural analysis of cement materials, rocks and meteorites</a:t>
            </a:r>
            <a:endParaRPr lang="ru-RU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1BAA2-C04B-401E-8F05-19CC50C14B58}"/>
              </a:ext>
            </a:extLst>
          </p:cNvPr>
          <p:cNvSpPr txBox="1"/>
          <p:nvPr/>
        </p:nvSpPr>
        <p:spPr>
          <a:xfrm>
            <a:off x="1614636" y="2644433"/>
            <a:ext cx="9598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S.E.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Kichanov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D.P.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Kozlenko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Nazarov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Kenessarin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Petružálek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Lokajíček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Porosnicu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Schnabl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Pruner, T.I.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Ivankina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Balasoiu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Nicu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Ionascu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A.C.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Dragolici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Dragolici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 A.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Abdurakhimov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K. Kirillov, I. K.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Lapina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Y. L.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Mentsin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O. Lis, E.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Myrzabekova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Tashmetov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Ishbaev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Kosbergenov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O.G.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Duliu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F14FEC-711B-4F1B-8C29-F982822717A6}"/>
              </a:ext>
            </a:extLst>
          </p:cNvPr>
          <p:cNvSpPr txBox="1"/>
          <p:nvPr/>
        </p:nvSpPr>
        <p:spPr>
          <a:xfrm>
            <a:off x="755826" y="4077679"/>
            <a:ext cx="1085729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u="none" strike="noStrike" baseline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JINR, Frank</a:t>
            </a:r>
            <a:r>
              <a:rPr lang="ru-RU" sz="1400" b="1" u="none" strike="noStrike" baseline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u="none" strike="noStrike" baseline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  <a:r>
              <a:rPr lang="ru-RU" sz="1400" b="1" u="none" strike="noStrike" baseline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u="none" strike="noStrike" baseline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Neutron Physics, Russia</a:t>
            </a:r>
            <a:endParaRPr lang="ru-RU" sz="1400" b="1" u="none" strike="noStrike" baseline="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0" u="none" strike="noStrike" baseline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University “</a:t>
            </a:r>
            <a:r>
              <a:rPr lang="en-US" sz="1400" b="0" u="none" strike="noStrike" baseline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sz="1400" b="0" u="none" strike="noStrike" baseline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Russia</a:t>
            </a:r>
          </a:p>
          <a:p>
            <a:r>
              <a:rPr lang="en-US" sz="1400" b="0" u="none" strike="noStrike" baseline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Museum of the History of Astronomy, Sternberg Astronomical Institute, Russia</a:t>
            </a:r>
          </a:p>
          <a:p>
            <a:r>
              <a:rPr lang="en-US" sz="1400" b="0" u="none" strike="noStrike" baseline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Physics, Kazan Federal University, Russia</a:t>
            </a:r>
            <a:endParaRPr lang="en-US" sz="1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Geology of the Czech Academy of Sciences, Czech Republic </a:t>
            </a:r>
          </a:p>
          <a:p>
            <a:r>
              <a:rPr lang="en-US" sz="1400" b="0" u="none" strike="noStrike" baseline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Nuclear Physics, Ministry of Energy of the Republic of Kazakhstan, Kazakhstan</a:t>
            </a:r>
          </a:p>
          <a:p>
            <a:r>
              <a:rPr lang="en-US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Horia</a:t>
            </a:r>
            <a:r>
              <a:rPr lang="en-US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Hulubei</a:t>
            </a:r>
            <a:r>
              <a:rPr lang="en-US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National Institute of Physics and Engineering, Romania</a:t>
            </a:r>
          </a:p>
          <a:p>
            <a:r>
              <a:rPr lang="en-US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Institute for Laser, Plasma and Radiation Physics, Romania</a:t>
            </a:r>
          </a:p>
          <a:p>
            <a:r>
              <a:rPr lang="en-US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Bucharest, Faculty of Physics, Romania </a:t>
            </a:r>
          </a:p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Nuclear Physics, Academy of Sciences of the Republic of Uzbekistan, Uzbekistan</a:t>
            </a:r>
          </a:p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Geology and Geophysics Named after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Kh.M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Abdullaev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State Committee for Geology of the Republic of Uzbekistan, Uzbekistan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251" y="4629151"/>
            <a:ext cx="2672661" cy="106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55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CC447C-4FD5-4EB4-88B4-421E89B4B9DF}"/>
              </a:ext>
            </a:extLst>
          </p:cNvPr>
          <p:cNvSpPr txBox="1"/>
          <p:nvPr/>
        </p:nvSpPr>
        <p:spPr>
          <a:xfrm>
            <a:off x="222250" y="285750"/>
            <a:ext cx="2388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4. </a:t>
            </a:r>
            <a:r>
              <a:rPr lang="en-US" sz="2000" b="1" i="0" u="none" strike="noStrike" baseline="0" dirty="0">
                <a:solidFill>
                  <a:schemeClr val="accent5">
                    <a:lumMod val="50000"/>
                  </a:schemeClr>
                </a:solidFill>
              </a:rPr>
              <a:t>Lamprophyre Dike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4B8859-115A-443D-AAF6-CD293ECD47C7}"/>
              </a:ext>
            </a:extLst>
          </p:cNvPr>
          <p:cNvSpPr txBox="1"/>
          <p:nvPr/>
        </p:nvSpPr>
        <p:spPr>
          <a:xfrm>
            <a:off x="222250" y="581025"/>
            <a:ext cx="254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4.2 Neutron tomography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495222A-AEE8-4AA0-9357-52D3F733C199}"/>
              </a:ext>
            </a:extLst>
          </p:cNvPr>
          <p:cNvGrpSpPr/>
          <p:nvPr/>
        </p:nvGrpSpPr>
        <p:grpSpPr>
          <a:xfrm>
            <a:off x="584200" y="1130300"/>
            <a:ext cx="6500920" cy="5287206"/>
            <a:chOff x="584200" y="1130300"/>
            <a:chExt cx="6500920" cy="528720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0E4B911-A440-4669-8377-854EDE537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00" y="1245632"/>
              <a:ext cx="6500920" cy="5171874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8F8A93B-ABD6-4E3D-A54F-ECCCA99AA236}"/>
                </a:ext>
              </a:extLst>
            </p:cNvPr>
            <p:cNvSpPr/>
            <p:nvPr/>
          </p:nvSpPr>
          <p:spPr>
            <a:xfrm>
              <a:off x="4076700" y="1130300"/>
              <a:ext cx="355600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B74AE79-438E-4E6F-8FFF-459BE580CE9F}"/>
                </a:ext>
              </a:extLst>
            </p:cNvPr>
            <p:cNvSpPr/>
            <p:nvPr/>
          </p:nvSpPr>
          <p:spPr>
            <a:xfrm>
              <a:off x="584200" y="1130300"/>
              <a:ext cx="355600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BA723DF-3D7B-4025-8FC3-C001989D45A8}"/>
              </a:ext>
            </a:extLst>
          </p:cNvPr>
          <p:cNvGrpSpPr>
            <a:grpSpLocks noChangeAspect="1"/>
          </p:cNvGrpSpPr>
          <p:nvPr/>
        </p:nvGrpSpPr>
        <p:grpSpPr>
          <a:xfrm>
            <a:off x="8843128" y="831387"/>
            <a:ext cx="2273301" cy="2997587"/>
            <a:chOff x="7759703" y="523875"/>
            <a:chExt cx="2730498" cy="360045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E8E1609-424D-4644-BC17-6BB182A58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0" t="37236" r="57450"/>
            <a:stretch/>
          </p:blipFill>
          <p:spPr>
            <a:xfrm>
              <a:off x="7759703" y="523875"/>
              <a:ext cx="2730498" cy="3600450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8FF51FB5-F147-4A03-99F2-C498A3C06A66}"/>
                </a:ext>
              </a:extLst>
            </p:cNvPr>
            <p:cNvSpPr/>
            <p:nvPr/>
          </p:nvSpPr>
          <p:spPr>
            <a:xfrm>
              <a:off x="7759703" y="1879660"/>
              <a:ext cx="152400" cy="139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EE70EC5-2F38-472A-A5C5-7BBF24DE8CE2}"/>
              </a:ext>
            </a:extLst>
          </p:cNvPr>
          <p:cNvGrpSpPr/>
          <p:nvPr/>
        </p:nvGrpSpPr>
        <p:grpSpPr>
          <a:xfrm>
            <a:off x="8771313" y="4077268"/>
            <a:ext cx="2416930" cy="2474551"/>
            <a:chOff x="8699499" y="3942955"/>
            <a:chExt cx="2416930" cy="2474551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902741CA-C6AD-48A9-B2B7-44930A8193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9499" y="4264469"/>
              <a:ext cx="2190620" cy="2153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7C6B80-D774-4779-AE1C-303A7BBDADD0}"/>
                </a:ext>
              </a:extLst>
            </p:cNvPr>
            <p:cNvSpPr txBox="1"/>
            <p:nvPr/>
          </p:nvSpPr>
          <p:spPr>
            <a:xfrm>
              <a:off x="10829171" y="507325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ru-RU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0EB629-92BB-4CBD-9C48-525FC70CD78D}"/>
                </a:ext>
              </a:extLst>
            </p:cNvPr>
            <p:cNvSpPr txBox="1"/>
            <p:nvPr/>
          </p:nvSpPr>
          <p:spPr>
            <a:xfrm>
              <a:off x="9660771" y="394295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ru-RU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6089B8-AEC2-4E2D-8C00-21CC17744234}"/>
                </a:ext>
              </a:extLst>
            </p:cNvPr>
            <p:cNvSpPr txBox="1"/>
            <p:nvPr/>
          </p:nvSpPr>
          <p:spPr>
            <a:xfrm>
              <a:off x="9651180" y="5092821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ru-RU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C3BEACB-90CE-4D89-A60B-E7218F2E46CD}"/>
              </a:ext>
            </a:extLst>
          </p:cNvPr>
          <p:cNvSpPr txBox="1"/>
          <p:nvPr/>
        </p:nvSpPr>
        <p:spPr>
          <a:xfrm>
            <a:off x="2329313" y="1085152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models of dike samples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5E774-2CED-4DDF-978D-C0147BC3496E}"/>
              </a:ext>
            </a:extLst>
          </p:cNvPr>
          <p:cNvSpPr txBox="1"/>
          <p:nvPr/>
        </p:nvSpPr>
        <p:spPr>
          <a:xfrm>
            <a:off x="7656472" y="1079681"/>
            <a:ext cx="1932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Dike’s wall model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190622-06DB-4A07-B057-B4BACE23E06C}"/>
              </a:ext>
            </a:extLst>
          </p:cNvPr>
          <p:cNvSpPr txBox="1"/>
          <p:nvPr/>
        </p:nvSpPr>
        <p:spPr>
          <a:xfrm>
            <a:off x="8091110" y="3809723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of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walls 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stereoplot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1FAB9C-B2AC-4304-8AF2-2237CDAA50DC}"/>
              </a:ext>
            </a:extLst>
          </p:cNvPr>
          <p:cNvSpPr txBox="1"/>
          <p:nvPr/>
        </p:nvSpPr>
        <p:spPr>
          <a:xfrm>
            <a:off x="301554" y="1239621"/>
            <a:ext cx="1342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granodiorite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7C3B71-B003-47A9-8AD7-9C6C91B62FE5}"/>
              </a:ext>
            </a:extLst>
          </p:cNvPr>
          <p:cNvSpPr txBox="1"/>
          <p:nvPr/>
        </p:nvSpPr>
        <p:spPr>
          <a:xfrm>
            <a:off x="3141073" y="2018287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dike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5AA21E6F-A6A0-47B4-BB05-1EBB8D38F503}"/>
              </a:ext>
            </a:extLst>
          </p:cNvPr>
          <p:cNvCxnSpPr/>
          <p:nvPr/>
        </p:nvCxnSpPr>
        <p:spPr>
          <a:xfrm>
            <a:off x="939800" y="1608953"/>
            <a:ext cx="476847" cy="3512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A1120088-B609-400E-9E68-F58D4BED15BB}"/>
              </a:ext>
            </a:extLst>
          </p:cNvPr>
          <p:cNvCxnSpPr>
            <a:cxnSpLocks/>
          </p:cNvCxnSpPr>
          <p:nvPr/>
        </p:nvCxnSpPr>
        <p:spPr>
          <a:xfrm flipH="1">
            <a:off x="2425566" y="2367464"/>
            <a:ext cx="1006612" cy="1806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69A1DB90-ADAA-4604-8B41-287E78D40C9A}"/>
              </a:ext>
            </a:extLst>
          </p:cNvPr>
          <p:cNvCxnSpPr>
            <a:cxnSpLocks/>
          </p:cNvCxnSpPr>
          <p:nvPr/>
        </p:nvCxnSpPr>
        <p:spPr>
          <a:xfrm>
            <a:off x="3551722" y="2367464"/>
            <a:ext cx="1220049" cy="5008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8CB7702-40AF-4C9A-B5CB-28F204E9D9D8}"/>
              </a:ext>
            </a:extLst>
          </p:cNvPr>
          <p:cNvSpPr txBox="1"/>
          <p:nvPr/>
        </p:nvSpPr>
        <p:spPr>
          <a:xfrm>
            <a:off x="11685069" y="101084"/>
            <a:ext cx="41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474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CC447C-4FD5-4EB4-88B4-421E89B4B9DF}"/>
              </a:ext>
            </a:extLst>
          </p:cNvPr>
          <p:cNvSpPr txBox="1"/>
          <p:nvPr/>
        </p:nvSpPr>
        <p:spPr>
          <a:xfrm>
            <a:off x="222250" y="285750"/>
            <a:ext cx="2388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4. </a:t>
            </a:r>
            <a:r>
              <a:rPr lang="en-US" sz="2000" b="1" i="0" u="none" strike="noStrike" baseline="0" dirty="0">
                <a:solidFill>
                  <a:schemeClr val="accent5">
                    <a:lumMod val="50000"/>
                  </a:schemeClr>
                </a:solidFill>
              </a:rPr>
              <a:t>Lamprophyre Dike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4B8859-115A-443D-AAF6-CD293ECD47C7}"/>
              </a:ext>
            </a:extLst>
          </p:cNvPr>
          <p:cNvSpPr txBox="1"/>
          <p:nvPr/>
        </p:nvSpPr>
        <p:spPr>
          <a:xfrm>
            <a:off x="222250" y="581025"/>
            <a:ext cx="2057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4.3 Particle analysis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AE155D-0332-4C8F-87A1-F094AFFAD3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889" y="1196856"/>
            <a:ext cx="3399900" cy="339990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8F04B12-5BAA-45D7-B36C-9ADC74B5A943}"/>
              </a:ext>
            </a:extLst>
          </p:cNvPr>
          <p:cNvGrpSpPr>
            <a:grpSpLocks noChangeAspect="1"/>
          </p:cNvGrpSpPr>
          <p:nvPr/>
        </p:nvGrpSpPr>
        <p:grpSpPr>
          <a:xfrm>
            <a:off x="2543662" y="1375387"/>
            <a:ext cx="2958628" cy="2205706"/>
            <a:chOff x="423073" y="2851658"/>
            <a:chExt cx="2435161" cy="1815453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B67F2E96-29F8-4522-A0DA-718364426FF7}"/>
                </a:ext>
              </a:extLst>
            </p:cNvPr>
            <p:cNvGrpSpPr/>
            <p:nvPr/>
          </p:nvGrpSpPr>
          <p:grpSpPr>
            <a:xfrm>
              <a:off x="423073" y="2851658"/>
              <a:ext cx="2435161" cy="1789311"/>
              <a:chOff x="362026" y="2348738"/>
              <a:chExt cx="2435161" cy="1789311"/>
            </a:xfrm>
          </p:grpSpPr>
          <p:grpSp>
            <p:nvGrpSpPr>
              <p:cNvPr id="8" name="Группа 7">
                <a:extLst>
                  <a:ext uri="{FF2B5EF4-FFF2-40B4-BE49-F238E27FC236}">
                    <a16:creationId xmlns:a16="http://schemas.microsoft.com/office/drawing/2014/main" id="{FFC5F4EC-50F3-43CD-B9FA-EE1935F649DB}"/>
                  </a:ext>
                </a:extLst>
              </p:cNvPr>
              <p:cNvGrpSpPr/>
              <p:nvPr/>
            </p:nvGrpSpPr>
            <p:grpSpPr>
              <a:xfrm>
                <a:off x="362026" y="2348738"/>
                <a:ext cx="2435161" cy="1789311"/>
                <a:chOff x="177797" y="2330450"/>
                <a:chExt cx="2435161" cy="1789311"/>
              </a:xfrm>
            </p:grpSpPr>
            <p:grpSp>
              <p:nvGrpSpPr>
                <p:cNvPr id="10" name="Группа 9">
                  <a:extLst>
                    <a:ext uri="{FF2B5EF4-FFF2-40B4-BE49-F238E27FC236}">
                      <a16:creationId xmlns:a16="http://schemas.microsoft.com/office/drawing/2014/main" id="{87A0D18E-DD1C-402B-9A65-1CBCA8986C43}"/>
                    </a:ext>
                  </a:extLst>
                </p:cNvPr>
                <p:cNvGrpSpPr/>
                <p:nvPr/>
              </p:nvGrpSpPr>
              <p:grpSpPr>
                <a:xfrm>
                  <a:off x="177797" y="2334042"/>
                  <a:ext cx="2435161" cy="1785719"/>
                  <a:chOff x="-15813" y="1946236"/>
                  <a:chExt cx="2435161" cy="1785719"/>
                </a:xfrm>
              </p:grpSpPr>
              <p:sp>
                <p:nvSpPr>
                  <p:cNvPr id="14" name="Прямоугольник 13">
                    <a:extLst>
                      <a:ext uri="{FF2B5EF4-FFF2-40B4-BE49-F238E27FC236}">
                        <a16:creationId xmlns:a16="http://schemas.microsoft.com/office/drawing/2014/main" id="{62E66794-7C14-4B48-BC49-7D61454A726A}"/>
                      </a:ext>
                    </a:extLst>
                  </p:cNvPr>
                  <p:cNvSpPr/>
                  <p:nvPr/>
                </p:nvSpPr>
                <p:spPr>
                  <a:xfrm>
                    <a:off x="3237" y="2038350"/>
                    <a:ext cx="2288526" cy="1693605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A09CC81A-8651-4D5B-81E2-33472D2C0199}"/>
                      </a:ext>
                    </a:extLst>
                  </p:cNvPr>
                  <p:cNvSpPr txBox="1"/>
                  <p:nvPr/>
                </p:nvSpPr>
                <p:spPr>
                  <a:xfrm>
                    <a:off x="3237" y="2846348"/>
                    <a:ext cx="758813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 </a:t>
                    </a:r>
                    <a:r>
                      <a: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max</a:t>
                    </a:r>
                    <a:endParaRPr lang="ru-RU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" name="Прямоугольник 15">
                    <a:extLst>
                      <a:ext uri="{FF2B5EF4-FFF2-40B4-BE49-F238E27FC236}">
                        <a16:creationId xmlns:a16="http://schemas.microsoft.com/office/drawing/2014/main" id="{66D7EE8B-D62C-47F3-BFC3-04718EB6290F}"/>
                      </a:ext>
                    </a:extLst>
                  </p:cNvPr>
                  <p:cNvSpPr/>
                  <p:nvPr/>
                </p:nvSpPr>
                <p:spPr>
                  <a:xfrm>
                    <a:off x="876300" y="2381249"/>
                    <a:ext cx="108000" cy="10800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" name="Равнобедренный треугольник 16">
                    <a:extLst>
                      <a:ext uri="{FF2B5EF4-FFF2-40B4-BE49-F238E27FC236}">
                        <a16:creationId xmlns:a16="http://schemas.microsoft.com/office/drawing/2014/main" id="{EE74632B-15A2-4511-9E74-8BA52054A8DD}"/>
                      </a:ext>
                    </a:extLst>
                  </p:cNvPr>
                  <p:cNvSpPr/>
                  <p:nvPr/>
                </p:nvSpPr>
                <p:spPr>
                  <a:xfrm>
                    <a:off x="873150" y="2668805"/>
                    <a:ext cx="108000" cy="108000"/>
                  </a:xfrm>
                  <a:prstGeom prst="triangl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7BF4FFA0-CE87-4CFE-9238-A9517BAB2199}"/>
                      </a:ext>
                    </a:extLst>
                  </p:cNvPr>
                  <p:cNvSpPr txBox="1"/>
                  <p:nvPr/>
                </p:nvSpPr>
                <p:spPr>
                  <a:xfrm>
                    <a:off x="604912" y="1946236"/>
                    <a:ext cx="75247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mean</a:t>
                    </a:r>
                    <a:endParaRPr lang="ru-RU" sz="16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40EA9840-928D-4367-A7A4-655B8894143D}"/>
                      </a:ext>
                    </a:extLst>
                  </p:cNvPr>
                  <p:cNvSpPr txBox="1"/>
                  <p:nvPr/>
                </p:nvSpPr>
                <p:spPr>
                  <a:xfrm>
                    <a:off x="-15813" y="2246273"/>
                    <a:ext cx="758813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 </a:t>
                    </a:r>
                    <a:r>
                      <a: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min</a:t>
                    </a:r>
                    <a:endParaRPr lang="ru-RU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8AC3F5B7-D132-4700-AEBE-A15AD54FD331}"/>
                      </a:ext>
                    </a:extLst>
                  </p:cNvPr>
                  <p:cNvSpPr txBox="1"/>
                  <p:nvPr/>
                </p:nvSpPr>
                <p:spPr>
                  <a:xfrm>
                    <a:off x="-6288" y="2532023"/>
                    <a:ext cx="758813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 </a:t>
                    </a:r>
                    <a:r>
                      <a:rPr lang="en-US" sz="160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int</a:t>
                    </a:r>
                    <a:endParaRPr lang="ru-RU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" name="Овал 20">
                    <a:extLst>
                      <a:ext uri="{FF2B5EF4-FFF2-40B4-BE49-F238E27FC236}">
                        <a16:creationId xmlns:a16="http://schemas.microsoft.com/office/drawing/2014/main" id="{691CC906-AF86-4B3D-BDAF-2F5B3BE052DD}"/>
                      </a:ext>
                    </a:extLst>
                  </p:cNvPr>
                  <p:cNvSpPr/>
                  <p:nvPr/>
                </p:nvSpPr>
                <p:spPr>
                  <a:xfrm>
                    <a:off x="1339875" y="2375337"/>
                    <a:ext cx="108000" cy="1080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2" name="Овал 21">
                    <a:extLst>
                      <a:ext uri="{FF2B5EF4-FFF2-40B4-BE49-F238E27FC236}">
                        <a16:creationId xmlns:a16="http://schemas.microsoft.com/office/drawing/2014/main" id="{F3759BDF-E44B-4735-9A7C-B5894A37C0DF}"/>
                      </a:ext>
                    </a:extLst>
                  </p:cNvPr>
                  <p:cNvSpPr/>
                  <p:nvPr/>
                </p:nvSpPr>
                <p:spPr>
                  <a:xfrm>
                    <a:off x="1339875" y="2689662"/>
                    <a:ext cx="108000" cy="108000"/>
                  </a:xfrm>
                  <a:prstGeom prst="ellipse">
                    <a:avLst/>
                  </a:prstGeom>
                  <a:solidFill>
                    <a:srgbClr val="00B050"/>
                  </a:solidFill>
                  <a:ln w="1905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3" name="Овал 22">
                    <a:extLst>
                      <a:ext uri="{FF2B5EF4-FFF2-40B4-BE49-F238E27FC236}">
                        <a16:creationId xmlns:a16="http://schemas.microsoft.com/office/drawing/2014/main" id="{AB65DFD1-5A59-4ECD-BA30-D8491CB2FD1A}"/>
                      </a:ext>
                    </a:extLst>
                  </p:cNvPr>
                  <p:cNvSpPr/>
                  <p:nvPr/>
                </p:nvSpPr>
                <p:spPr>
                  <a:xfrm>
                    <a:off x="1339875" y="2994462"/>
                    <a:ext cx="108000" cy="108000"/>
                  </a:xfrm>
                  <a:prstGeom prst="ellipse">
                    <a:avLst/>
                  </a:prstGeom>
                  <a:solidFill>
                    <a:srgbClr val="0070C0"/>
                  </a:solidFill>
                  <a:ln w="190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DFA6A46F-A1FE-4C43-B211-CD15EB7EB42F}"/>
                      </a:ext>
                    </a:extLst>
                  </p:cNvPr>
                  <p:cNvSpPr txBox="1"/>
                  <p:nvPr/>
                </p:nvSpPr>
                <p:spPr>
                  <a:xfrm>
                    <a:off x="1155673" y="1953052"/>
                    <a:ext cx="126367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data</a:t>
                    </a:r>
                    <a:endParaRPr lang="ru-RU" sz="16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" name="5-конечная звезда 16">
                    <a:extLst>
                      <a:ext uri="{FF2B5EF4-FFF2-40B4-BE49-F238E27FC236}">
                        <a16:creationId xmlns:a16="http://schemas.microsoft.com/office/drawing/2014/main" id="{0A1D9408-4D5B-47B9-BCA0-7629F760DC73}"/>
                      </a:ext>
                    </a:extLst>
                  </p:cNvPr>
                  <p:cNvSpPr/>
                  <p:nvPr/>
                </p:nvSpPr>
                <p:spPr>
                  <a:xfrm>
                    <a:off x="837150" y="2937739"/>
                    <a:ext cx="180000" cy="180000"/>
                  </a:xfrm>
                  <a:prstGeom prst="star5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6" name="5-конечная звезда 17">
                    <a:extLst>
                      <a:ext uri="{FF2B5EF4-FFF2-40B4-BE49-F238E27FC236}">
                        <a16:creationId xmlns:a16="http://schemas.microsoft.com/office/drawing/2014/main" id="{9B2BF446-3E60-4A1C-A90A-6A3C57FA72FD}"/>
                      </a:ext>
                    </a:extLst>
                  </p:cNvPr>
                  <p:cNvSpPr/>
                  <p:nvPr/>
                </p:nvSpPr>
                <p:spPr>
                  <a:xfrm>
                    <a:off x="1818149" y="2563662"/>
                    <a:ext cx="180000" cy="180000"/>
                  </a:xfrm>
                  <a:prstGeom prst="star5">
                    <a:avLst/>
                  </a:prstGeom>
                  <a:solidFill>
                    <a:srgbClr val="FF33CC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7" name="Прямоугольник 26">
                    <a:extLst>
                      <a:ext uri="{FF2B5EF4-FFF2-40B4-BE49-F238E27FC236}">
                        <a16:creationId xmlns:a16="http://schemas.microsoft.com/office/drawing/2014/main" id="{C397AF25-66FB-4BC3-A719-62E349F93F61}"/>
                      </a:ext>
                    </a:extLst>
                  </p:cNvPr>
                  <p:cNvSpPr/>
                  <p:nvPr/>
                </p:nvSpPr>
                <p:spPr>
                  <a:xfrm>
                    <a:off x="1619784" y="2230884"/>
                    <a:ext cx="67197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walls</a:t>
                    </a:r>
                    <a:endParaRPr lang="ru-RU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11" name="Прямая соединительная линия 10">
                  <a:extLst>
                    <a:ext uri="{FF2B5EF4-FFF2-40B4-BE49-F238E27FC236}">
                      <a16:creationId xmlns:a16="http://schemas.microsoft.com/office/drawing/2014/main" id="{56EC1151-FF1B-4B10-893D-85E97E6020E9}"/>
                    </a:ext>
                  </a:extLst>
                </p:cNvPr>
                <p:cNvCxnSpPr/>
                <p:nvPr/>
              </p:nvCxnSpPr>
              <p:spPr>
                <a:xfrm flipH="1" flipV="1">
                  <a:off x="1377858" y="2400300"/>
                  <a:ext cx="0" cy="118800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Прямая соединительная линия 11">
                  <a:extLst>
                    <a:ext uri="{FF2B5EF4-FFF2-40B4-BE49-F238E27FC236}">
                      <a16:creationId xmlns:a16="http://schemas.microsoft.com/office/drawing/2014/main" id="{6B59650F-D018-41D8-9E26-C9C400049511}"/>
                    </a:ext>
                  </a:extLst>
                </p:cNvPr>
                <p:cNvCxnSpPr/>
                <p:nvPr/>
              </p:nvCxnSpPr>
              <p:spPr>
                <a:xfrm flipH="1" flipV="1">
                  <a:off x="1854108" y="2349500"/>
                  <a:ext cx="0" cy="122400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я соединительная линия 12">
                  <a:extLst>
                    <a:ext uri="{FF2B5EF4-FFF2-40B4-BE49-F238E27FC236}">
                      <a16:creationId xmlns:a16="http://schemas.microsoft.com/office/drawing/2014/main" id="{3CF78F61-99E9-4445-9927-A4743E79D187}"/>
                    </a:ext>
                  </a:extLst>
                </p:cNvPr>
                <p:cNvCxnSpPr/>
                <p:nvPr/>
              </p:nvCxnSpPr>
              <p:spPr>
                <a:xfrm flipH="1" flipV="1">
                  <a:off x="825408" y="2330450"/>
                  <a:ext cx="0" cy="126000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Дуга 8">
                <a:extLst>
                  <a:ext uri="{FF2B5EF4-FFF2-40B4-BE49-F238E27FC236}">
                    <a16:creationId xmlns:a16="http://schemas.microsoft.com/office/drawing/2014/main" id="{DC5D572C-1496-461A-8E76-1C93A87E576E}"/>
                  </a:ext>
                </a:extLst>
              </p:cNvPr>
              <p:cNvSpPr/>
              <p:nvPr/>
            </p:nvSpPr>
            <p:spPr>
              <a:xfrm rot="11948679">
                <a:off x="2184679" y="2961742"/>
                <a:ext cx="531875" cy="538986"/>
              </a:xfrm>
              <a:prstGeom prst="arc">
                <a:avLst>
                  <a:gd name="adj1" fmla="val 13100791"/>
                  <a:gd name="adj2" fmla="val 20504082"/>
                </a:avLst>
              </a:prstGeom>
              <a:ln w="38100">
                <a:solidFill>
                  <a:srgbClr val="FF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3642EC1-A75C-46A6-A6D7-A6BA958EA560}"/>
                </a:ext>
              </a:extLst>
            </p:cNvPr>
            <p:cNvSpPr/>
            <p:nvPr/>
          </p:nvSpPr>
          <p:spPr>
            <a:xfrm>
              <a:off x="439864" y="4143891"/>
              <a:ext cx="202794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Black lines contour the 95% confidence regions</a:t>
              </a:r>
              <a:endParaRPr lang="ru-RU" sz="1400" dirty="0"/>
            </a:p>
          </p:txBody>
        </p: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E0DADEA-0311-42D0-A6A2-236439CF58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955" y="1220232"/>
            <a:ext cx="3376524" cy="33765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E4D7FE5-8C63-425F-BA4D-2E5C324102BA}"/>
              </a:ext>
            </a:extLst>
          </p:cNvPr>
          <p:cNvSpPr txBox="1"/>
          <p:nvPr/>
        </p:nvSpPr>
        <p:spPr>
          <a:xfrm>
            <a:off x="6036815" y="1010557"/>
            <a:ext cx="189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no. 8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32B7FC-DB5F-4482-9857-C2FFF99FA28B}"/>
              </a:ext>
            </a:extLst>
          </p:cNvPr>
          <p:cNvSpPr txBox="1"/>
          <p:nvPr/>
        </p:nvSpPr>
        <p:spPr>
          <a:xfrm>
            <a:off x="9206735" y="1025797"/>
            <a:ext cx="189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no. 7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948EB88-F58D-4388-8307-90CDD891D5EA}"/>
              </a:ext>
            </a:extLst>
          </p:cNvPr>
          <p:cNvSpPr/>
          <p:nvPr/>
        </p:nvSpPr>
        <p:spPr>
          <a:xfrm>
            <a:off x="338294" y="3649372"/>
            <a:ext cx="38078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Isolated gas or liquid filled vesicle undergoing simple shear flow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2092EF-8EF6-4353-9E2A-0D212051BCB6}"/>
              </a:ext>
            </a:extLst>
          </p:cNvPr>
          <p:cNvSpPr txBox="1"/>
          <p:nvPr/>
        </p:nvSpPr>
        <p:spPr>
          <a:xfrm>
            <a:off x="6096000" y="5003002"/>
            <a:ext cx="444724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Estimation of magma flow direction &amp; 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conduit walls orientation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624468E6-990B-4E62-B23D-0D27B213D789}"/>
              </a:ext>
            </a:extLst>
          </p:cNvPr>
          <p:cNvGrpSpPr>
            <a:grpSpLocks noChangeAspect="1"/>
          </p:cNvGrpSpPr>
          <p:nvPr/>
        </p:nvGrpSpPr>
        <p:grpSpPr>
          <a:xfrm>
            <a:off x="790822" y="4441948"/>
            <a:ext cx="2288527" cy="2255497"/>
            <a:chOff x="0" y="1448121"/>
            <a:chExt cx="3562606" cy="3511187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15BC3336-3069-46C8-8150-0D9A96980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448121"/>
              <a:ext cx="3562606" cy="3511187"/>
            </a:xfrm>
            <a:prstGeom prst="rect">
              <a:avLst/>
            </a:prstGeom>
          </p:spPr>
        </p:pic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916D9AB7-7A2D-498D-80B2-E1B4186D037D}"/>
                </a:ext>
              </a:extLst>
            </p:cNvPr>
            <p:cNvSpPr/>
            <p:nvPr/>
          </p:nvSpPr>
          <p:spPr>
            <a:xfrm>
              <a:off x="2486025" y="3423510"/>
              <a:ext cx="985835" cy="82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" name="Стрелка: вниз 35">
            <a:extLst>
              <a:ext uri="{FF2B5EF4-FFF2-40B4-BE49-F238E27FC236}">
                <a16:creationId xmlns:a16="http://schemas.microsoft.com/office/drawing/2014/main" id="{F6C07399-588D-4921-96FA-541D0038326F}"/>
              </a:ext>
            </a:extLst>
          </p:cNvPr>
          <p:cNvSpPr/>
          <p:nvPr/>
        </p:nvSpPr>
        <p:spPr>
          <a:xfrm>
            <a:off x="7886700" y="4480369"/>
            <a:ext cx="582089" cy="522633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A17EEE96-20B6-4F1F-BABD-DC1AA64DB558}"/>
              </a:ext>
            </a:extLst>
          </p:cNvPr>
          <p:cNvCxnSpPr>
            <a:cxnSpLocks/>
          </p:cNvCxnSpPr>
          <p:nvPr/>
        </p:nvCxnSpPr>
        <p:spPr>
          <a:xfrm flipV="1">
            <a:off x="3621859" y="3924300"/>
            <a:ext cx="1880430" cy="10156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7766630-FA78-487E-84DC-BC6A29AA72C8}"/>
              </a:ext>
            </a:extLst>
          </p:cNvPr>
          <p:cNvSpPr txBox="1"/>
          <p:nvPr/>
        </p:nvSpPr>
        <p:spPr>
          <a:xfrm>
            <a:off x="4345295" y="3846359"/>
            <a:ext cx="34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156B07-755A-4572-B81F-BBFCD1F2149A}"/>
              </a:ext>
            </a:extLst>
          </p:cNvPr>
          <p:cNvSpPr txBox="1"/>
          <p:nvPr/>
        </p:nvSpPr>
        <p:spPr>
          <a:xfrm>
            <a:off x="11685069" y="101084"/>
            <a:ext cx="41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908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2250" y="581025"/>
            <a:ext cx="2360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5.1 Sample description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2250" y="285750"/>
            <a:ext cx="3146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5. </a:t>
            </a:r>
            <a:r>
              <a:rPr lang="en-US" sz="2000" b="1" i="0" u="none" strike="noStrike" baseline="0" dirty="0">
                <a:solidFill>
                  <a:schemeClr val="accent5">
                    <a:lumMod val="50000"/>
                  </a:schemeClr>
                </a:solidFill>
              </a:rPr>
              <a:t>Kunya-</a:t>
            </a:r>
            <a:r>
              <a:rPr lang="en-US" sz="2000" b="1" i="0" u="none" strike="noStrike" baseline="0" dirty="0" err="1">
                <a:solidFill>
                  <a:schemeClr val="accent5">
                    <a:lumMod val="50000"/>
                  </a:schemeClr>
                </a:solidFill>
              </a:rPr>
              <a:t>Urgench</a:t>
            </a:r>
            <a:r>
              <a:rPr lang="en-US" sz="2000" b="1" i="0" u="none" strike="noStrike" baseline="0" dirty="0">
                <a:solidFill>
                  <a:schemeClr val="accent5">
                    <a:lumMod val="50000"/>
                  </a:schemeClr>
                </a:solidFill>
              </a:rPr>
              <a:t> chondrite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24A6D8-F421-4283-96F8-5EE7206E9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999" y="1292961"/>
            <a:ext cx="2705887" cy="1969474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B5854135-F330-462B-B80F-56A8CE4ADD1E}"/>
              </a:ext>
            </a:extLst>
          </p:cNvPr>
          <p:cNvGrpSpPr/>
          <p:nvPr/>
        </p:nvGrpSpPr>
        <p:grpSpPr>
          <a:xfrm>
            <a:off x="347574" y="2633443"/>
            <a:ext cx="5229682" cy="3835100"/>
            <a:chOff x="6740068" y="950357"/>
            <a:chExt cx="5229682" cy="3835100"/>
          </a:xfrm>
        </p:grpSpPr>
        <p:pic>
          <p:nvPicPr>
            <p:cNvPr id="5124" name="Picture 4" descr="Turkmenistan Travel Guide">
              <a:extLst>
                <a:ext uri="{FF2B5EF4-FFF2-40B4-BE49-F238E27FC236}">
                  <a16:creationId xmlns:a16="http://schemas.microsoft.com/office/drawing/2014/main" id="{2D456B5B-62AF-47ED-B533-98A7E25801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0068" y="950357"/>
              <a:ext cx="5229682" cy="383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Стрелка: вниз 12">
              <a:extLst>
                <a:ext uri="{FF2B5EF4-FFF2-40B4-BE49-F238E27FC236}">
                  <a16:creationId xmlns:a16="http://schemas.microsoft.com/office/drawing/2014/main" id="{C99D5F1C-8BE9-48CB-B6D5-5B274FE14A3F}"/>
                </a:ext>
              </a:extLst>
            </p:cNvPr>
            <p:cNvSpPr/>
            <p:nvPr/>
          </p:nvSpPr>
          <p:spPr>
            <a:xfrm rot="3592138">
              <a:off x="9321749" y="883171"/>
              <a:ext cx="446956" cy="796711"/>
            </a:xfrm>
            <a:prstGeom prst="downArrow">
              <a:avLst>
                <a:gd name="adj1" fmla="val 50000"/>
                <a:gd name="adj2" fmla="val 81678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BB457D3-98E9-44FA-8400-C97D043F39CC}"/>
              </a:ext>
            </a:extLst>
          </p:cNvPr>
          <p:cNvSpPr txBox="1"/>
          <p:nvPr/>
        </p:nvSpPr>
        <p:spPr>
          <a:xfrm>
            <a:off x="222250" y="1077369"/>
            <a:ext cx="415724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Kunya-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Urgench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114300" marR="0" algn="l">
              <a:spcBef>
                <a:spcPts val="0"/>
              </a:spcBef>
              <a:spcAft>
                <a:spcPts val="0"/>
              </a:spcAft>
            </a:pP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Dashkhowus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Velayat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Turkmenistan</a:t>
            </a:r>
          </a:p>
          <a:p>
            <a:pPr marL="114300" marR="0" algn="l">
              <a:spcBef>
                <a:spcPts val="0"/>
              </a:spcBef>
              <a:spcAft>
                <a:spcPts val="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Fell 1998 June 20, 17:25 local time</a:t>
            </a:r>
          </a:p>
          <a:p>
            <a:pPr marL="0" marR="0" indent="114300" algn="l">
              <a:spcBef>
                <a:spcPts val="0"/>
              </a:spcBef>
              <a:spcAft>
                <a:spcPts val="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Ordinary chondrite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3E7046-832E-4EFD-866B-0CBCDC34C26C}"/>
              </a:ext>
            </a:extLst>
          </p:cNvPr>
          <p:cNvSpPr txBox="1"/>
          <p:nvPr/>
        </p:nvSpPr>
        <p:spPr>
          <a:xfrm>
            <a:off x="6352672" y="892703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727D34-90AA-43B7-A24A-B575D5F67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4968" y="3357861"/>
            <a:ext cx="4079458" cy="32669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6721A6E-642C-4983-875A-713A82E15386}"/>
              </a:ext>
            </a:extLst>
          </p:cNvPr>
          <p:cNvSpPr txBox="1"/>
          <p:nvPr/>
        </p:nvSpPr>
        <p:spPr>
          <a:xfrm>
            <a:off x="8581069" y="2893103"/>
            <a:ext cx="296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diffraction (DN-12)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BCBA3D-28FD-43EB-9213-0A6372CCEF5D}"/>
              </a:ext>
            </a:extLst>
          </p:cNvPr>
          <p:cNvSpPr txBox="1"/>
          <p:nvPr/>
        </p:nvSpPr>
        <p:spPr>
          <a:xfrm>
            <a:off x="8431712" y="1077368"/>
            <a:ext cx="300194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phases: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Pyroxene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Enstatite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Olivine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Fa92Fo08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Kamacite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Fe97Ni03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DF6160-0CE0-4FAE-9029-DBB52D8B550B}"/>
              </a:ext>
            </a:extLst>
          </p:cNvPr>
          <p:cNvSpPr txBox="1"/>
          <p:nvPr/>
        </p:nvSpPr>
        <p:spPr>
          <a:xfrm>
            <a:off x="11685069" y="101084"/>
            <a:ext cx="41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150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F30D6DA-BDC7-43E6-9F67-458B0F4828E6}"/>
              </a:ext>
            </a:extLst>
          </p:cNvPr>
          <p:cNvGrpSpPr>
            <a:grpSpLocks noChangeAspect="1"/>
          </p:cNvGrpSpPr>
          <p:nvPr/>
        </p:nvGrpSpPr>
        <p:grpSpPr>
          <a:xfrm>
            <a:off x="302991" y="1826597"/>
            <a:ext cx="11340718" cy="3801572"/>
            <a:chOff x="116372" y="1588575"/>
            <a:chExt cx="9588469" cy="3214193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45631" y="1588575"/>
              <a:ext cx="1899120" cy="321419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372" y="2055231"/>
              <a:ext cx="3554506" cy="2747537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1618" y="1903936"/>
              <a:ext cx="2663223" cy="289883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22250" y="581025"/>
            <a:ext cx="227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5.1 Experimental data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2250" y="285750"/>
            <a:ext cx="3146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5. </a:t>
            </a:r>
            <a:r>
              <a:rPr lang="en-US" sz="2000" b="1" i="0" u="none" strike="noStrike" baseline="0" dirty="0">
                <a:solidFill>
                  <a:schemeClr val="accent5">
                    <a:lumMod val="50000"/>
                  </a:schemeClr>
                </a:solidFill>
              </a:rPr>
              <a:t>Kunya-</a:t>
            </a:r>
            <a:r>
              <a:rPr lang="en-US" sz="2000" b="1" i="0" u="none" strike="noStrike" baseline="0" dirty="0" err="1">
                <a:solidFill>
                  <a:schemeClr val="accent5">
                    <a:lumMod val="50000"/>
                  </a:schemeClr>
                </a:solidFill>
              </a:rPr>
              <a:t>Urgench</a:t>
            </a:r>
            <a:r>
              <a:rPr lang="en-US" sz="2000" b="1" i="0" u="none" strike="noStrike" baseline="0" dirty="0">
                <a:solidFill>
                  <a:schemeClr val="accent5">
                    <a:lumMod val="50000"/>
                  </a:schemeClr>
                </a:solidFill>
              </a:rPr>
              <a:t> chondrite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94379B-BDC1-4D87-8F0E-6D740AA04524}"/>
              </a:ext>
            </a:extLst>
          </p:cNvPr>
          <p:cNvSpPr txBox="1"/>
          <p:nvPr/>
        </p:nvSpPr>
        <p:spPr>
          <a:xfrm>
            <a:off x="302991" y="1105991"/>
            <a:ext cx="304891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tomography results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FFBFE6-039C-4CD5-AB48-DE166C4EFBD4}"/>
              </a:ext>
            </a:extLst>
          </p:cNvPr>
          <p:cNvSpPr txBox="1"/>
          <p:nvPr/>
        </p:nvSpPr>
        <p:spPr>
          <a:xfrm>
            <a:off x="5536676" y="1475323"/>
            <a:ext cx="2014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longitudinal slice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FDEDA3-B343-4545-B528-ABC9E0C1A8A0}"/>
              </a:ext>
            </a:extLst>
          </p:cNvPr>
          <p:cNvSpPr txBox="1"/>
          <p:nvPr/>
        </p:nvSpPr>
        <p:spPr>
          <a:xfrm>
            <a:off x="2021851" y="2009200"/>
            <a:ext cx="1783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slice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8B0F0E-CC95-4DA8-9799-8DC500B4CA4F}"/>
              </a:ext>
            </a:extLst>
          </p:cNvPr>
          <p:cNvSpPr txBox="1"/>
          <p:nvPr/>
        </p:nvSpPr>
        <p:spPr>
          <a:xfrm>
            <a:off x="9397499" y="1844655"/>
            <a:ext cx="1783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slice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05E49812-7954-4600-8E90-DC717F3841A2}"/>
              </a:ext>
            </a:extLst>
          </p:cNvPr>
          <p:cNvCxnSpPr>
            <a:cxnSpLocks/>
          </p:cNvCxnSpPr>
          <p:nvPr/>
        </p:nvCxnSpPr>
        <p:spPr>
          <a:xfrm flipH="1">
            <a:off x="7074312" y="2916456"/>
            <a:ext cx="490888" cy="406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EF1777F-BCD9-4313-8895-D8D4A5B2F1CD}"/>
              </a:ext>
            </a:extLst>
          </p:cNvPr>
          <p:cNvSpPr txBox="1"/>
          <p:nvPr/>
        </p:nvSpPr>
        <p:spPr>
          <a:xfrm>
            <a:off x="7268421" y="2536307"/>
            <a:ext cx="1783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iron-rich phase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A9707E08-1E9E-42B8-820D-BCE44FEA6BFD}"/>
              </a:ext>
            </a:extLst>
          </p:cNvPr>
          <p:cNvCxnSpPr>
            <a:cxnSpLocks/>
          </p:cNvCxnSpPr>
          <p:nvPr/>
        </p:nvCxnSpPr>
        <p:spPr>
          <a:xfrm flipH="1" flipV="1">
            <a:off x="3804931" y="4410016"/>
            <a:ext cx="557707" cy="287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424C2377-EE0A-4092-80E7-338CE0138BE7}"/>
              </a:ext>
            </a:extLst>
          </p:cNvPr>
          <p:cNvCxnSpPr>
            <a:cxnSpLocks/>
          </p:cNvCxnSpPr>
          <p:nvPr/>
        </p:nvCxnSpPr>
        <p:spPr>
          <a:xfrm flipH="1" flipV="1">
            <a:off x="4228214" y="3938238"/>
            <a:ext cx="278853" cy="6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8BFA90F-88D1-4912-9E4B-95E66214095B}"/>
              </a:ext>
            </a:extLst>
          </p:cNvPr>
          <p:cNvSpPr txBox="1"/>
          <p:nvPr/>
        </p:nvSpPr>
        <p:spPr>
          <a:xfrm>
            <a:off x="3949291" y="4649760"/>
            <a:ext cx="1783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iron-rich phase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E5DFFF52-BD2F-43C9-8207-2E00AADA37AA}"/>
              </a:ext>
            </a:extLst>
          </p:cNvPr>
          <p:cNvCxnSpPr>
            <a:cxnSpLocks/>
          </p:cNvCxnSpPr>
          <p:nvPr/>
        </p:nvCxnSpPr>
        <p:spPr>
          <a:xfrm>
            <a:off x="8691613" y="2905639"/>
            <a:ext cx="1318574" cy="889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6C53D582-1F1A-45D5-88D3-ABD7C1A2615F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8159961" y="2905639"/>
            <a:ext cx="695523" cy="11579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DE8C563A-E173-4580-8F31-FEE0D267A9D8}"/>
              </a:ext>
            </a:extLst>
          </p:cNvPr>
          <p:cNvCxnSpPr>
            <a:cxnSpLocks/>
          </p:cNvCxnSpPr>
          <p:nvPr/>
        </p:nvCxnSpPr>
        <p:spPr>
          <a:xfrm flipH="1">
            <a:off x="6878295" y="2973790"/>
            <a:ext cx="1006842" cy="15125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24D0608-A59B-46A0-BCA6-A844CE1C39FC}"/>
              </a:ext>
            </a:extLst>
          </p:cNvPr>
          <p:cNvSpPr txBox="1"/>
          <p:nvPr/>
        </p:nvSpPr>
        <p:spPr>
          <a:xfrm>
            <a:off x="11685069" y="101084"/>
            <a:ext cx="41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584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7EC44E-D6DA-4D09-9268-DF1D2816D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42" y="1617044"/>
            <a:ext cx="3747406" cy="3353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8DDB5D-A035-4893-987F-A377959930DF}"/>
              </a:ext>
            </a:extLst>
          </p:cNvPr>
          <p:cNvSpPr txBox="1"/>
          <p:nvPr/>
        </p:nvSpPr>
        <p:spPr>
          <a:xfrm>
            <a:off x="222250" y="581025"/>
            <a:ext cx="2057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5.2 Particle analysis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8C77BE-8CBE-4204-B7D9-19E5351F5265}"/>
              </a:ext>
            </a:extLst>
          </p:cNvPr>
          <p:cNvSpPr txBox="1"/>
          <p:nvPr/>
        </p:nvSpPr>
        <p:spPr>
          <a:xfrm>
            <a:off x="222250" y="285750"/>
            <a:ext cx="3146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5. </a:t>
            </a:r>
            <a:r>
              <a:rPr lang="en-US" sz="2000" b="1" i="0" u="none" strike="noStrike" baseline="0" dirty="0">
                <a:solidFill>
                  <a:schemeClr val="accent5">
                    <a:lumMod val="50000"/>
                  </a:schemeClr>
                </a:solidFill>
              </a:rPr>
              <a:t>Kunya-</a:t>
            </a:r>
            <a:r>
              <a:rPr lang="en-US" sz="2000" b="1" i="0" u="none" strike="noStrike" baseline="0" dirty="0" err="1">
                <a:solidFill>
                  <a:schemeClr val="accent5">
                    <a:lumMod val="50000"/>
                  </a:schemeClr>
                </a:solidFill>
              </a:rPr>
              <a:t>Urgench</a:t>
            </a:r>
            <a:r>
              <a:rPr lang="en-US" sz="2000" b="1" i="0" u="none" strike="noStrike" baseline="0" dirty="0">
                <a:solidFill>
                  <a:schemeClr val="accent5">
                    <a:lumMod val="50000"/>
                  </a:schemeClr>
                </a:solidFill>
              </a:rPr>
              <a:t> chondrite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D2CAD6-A61D-46F7-84BA-CDD88936F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70" y="1578543"/>
            <a:ext cx="3747406" cy="33533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E20100-0BB4-4BBB-8327-03C5C8C7FFE2}"/>
              </a:ext>
            </a:extLst>
          </p:cNvPr>
          <p:cNvSpPr txBox="1"/>
          <p:nvPr/>
        </p:nvSpPr>
        <p:spPr>
          <a:xfrm>
            <a:off x="582391" y="1079784"/>
            <a:ext cx="31470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Kamacite spatial distribution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83EEEE3-6A9F-4C51-98C9-7595B1BBA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299" y="1475323"/>
            <a:ext cx="7689710" cy="30130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4556B7-11C6-4249-9C87-90E0443B3E48}"/>
              </a:ext>
            </a:extLst>
          </p:cNvPr>
          <p:cNvSpPr txBox="1"/>
          <p:nvPr/>
        </p:nvSpPr>
        <p:spPr>
          <a:xfrm>
            <a:off x="5214665" y="828992"/>
            <a:ext cx="302763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Kamacite particle’s </a:t>
            </a:r>
            <a:r>
              <a:rPr lang="en-US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 inertia axis (min)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737BD7-F651-47DB-BF09-7B5B2DC2D206}"/>
              </a:ext>
            </a:extLst>
          </p:cNvPr>
          <p:cNvSpPr txBox="1"/>
          <p:nvPr/>
        </p:nvSpPr>
        <p:spPr>
          <a:xfrm>
            <a:off x="9164365" y="802785"/>
            <a:ext cx="302763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Kamacite particle’s </a:t>
            </a:r>
            <a:r>
              <a:rPr lang="en-US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 inertia axis (max)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Левая фигурная скобка 20">
            <a:extLst>
              <a:ext uri="{FF2B5EF4-FFF2-40B4-BE49-F238E27FC236}">
                <a16:creationId xmlns:a16="http://schemas.microsoft.com/office/drawing/2014/main" id="{44EF9C97-605B-4CC2-92B1-13A1E1190A6C}"/>
              </a:ext>
            </a:extLst>
          </p:cNvPr>
          <p:cNvSpPr/>
          <p:nvPr/>
        </p:nvSpPr>
        <p:spPr>
          <a:xfrm rot="16200000">
            <a:off x="8039969" y="2807569"/>
            <a:ext cx="544362" cy="4102100"/>
          </a:xfrm>
          <a:prstGeom prst="leftBrace">
            <a:avLst>
              <a:gd name="adj1" fmla="val 177462"/>
              <a:gd name="adj2" fmla="val 4814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F317E1-E361-43EC-9B0A-CACBF0A86BB3}"/>
              </a:ext>
            </a:extLst>
          </p:cNvPr>
          <p:cNvSpPr txBox="1"/>
          <p:nvPr/>
        </p:nvSpPr>
        <p:spPr>
          <a:xfrm>
            <a:off x="6035725" y="5228825"/>
            <a:ext cx="4552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Foliation fabric is due to shock loading?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60DAF9-A7B2-4714-B342-FD2BD6DDAB21}"/>
              </a:ext>
            </a:extLst>
          </p:cNvPr>
          <p:cNvSpPr txBox="1"/>
          <p:nvPr/>
        </p:nvSpPr>
        <p:spPr>
          <a:xfrm>
            <a:off x="7035370" y="5655042"/>
            <a:ext cx="2972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Friedrich, J. M. et al. (2008)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34D161-96DF-4EFC-9E35-366481A9A401}"/>
              </a:ext>
            </a:extLst>
          </p:cNvPr>
          <p:cNvSpPr txBox="1"/>
          <p:nvPr/>
        </p:nvSpPr>
        <p:spPr>
          <a:xfrm>
            <a:off x="7035370" y="5918978"/>
            <a:ext cx="3061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Friedrich, J. M. et al. (2017)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C6107E-3E87-4461-B8EB-5A12BED43AF6}"/>
              </a:ext>
            </a:extLst>
          </p:cNvPr>
          <p:cNvSpPr txBox="1"/>
          <p:nvPr/>
        </p:nvSpPr>
        <p:spPr>
          <a:xfrm>
            <a:off x="11685069" y="101084"/>
            <a:ext cx="41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714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8F02BE-824F-47EC-803B-17947516855A}"/>
              </a:ext>
            </a:extLst>
          </p:cNvPr>
          <p:cNvSpPr txBox="1"/>
          <p:nvPr/>
        </p:nvSpPr>
        <p:spPr>
          <a:xfrm>
            <a:off x="4691980" y="2494147"/>
            <a:ext cx="2326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!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294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Научные установки">
            <a:extLst>
              <a:ext uri="{FF2B5EF4-FFF2-40B4-BE49-F238E27FC236}">
                <a16:creationId xmlns:a16="http://schemas.microsoft.com/office/drawing/2014/main" id="{EC52A140-E2FA-46CA-8FA9-FE351B951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101" y="394598"/>
            <a:ext cx="4368554" cy="346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трелка вниз 17">
            <a:extLst>
              <a:ext uri="{FF2B5EF4-FFF2-40B4-BE49-F238E27FC236}">
                <a16:creationId xmlns:a16="http://schemas.microsoft.com/office/drawing/2014/main" id="{C30E27C2-8992-4359-9B06-C7BC9D17B726}"/>
              </a:ext>
            </a:extLst>
          </p:cNvPr>
          <p:cNvSpPr/>
          <p:nvPr/>
        </p:nvSpPr>
        <p:spPr>
          <a:xfrm rot="5400000">
            <a:off x="11131618" y="2210667"/>
            <a:ext cx="457200" cy="471671"/>
          </a:xfrm>
          <a:prstGeom prst="downArrow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85B4CF-95FE-49EE-BDBB-E2F1C24D56B7}"/>
              </a:ext>
            </a:extLst>
          </p:cNvPr>
          <p:cNvSpPr txBox="1"/>
          <p:nvPr/>
        </p:nvSpPr>
        <p:spPr>
          <a:xfrm>
            <a:off x="460015" y="816260"/>
            <a:ext cx="184537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parameters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D7C17-095A-4A75-B6F9-C2CC3D3A3E1A}"/>
              </a:ext>
            </a:extLst>
          </p:cNvPr>
          <p:cNvSpPr txBox="1"/>
          <p:nvPr/>
        </p:nvSpPr>
        <p:spPr>
          <a:xfrm>
            <a:off x="460015" y="1252052"/>
            <a:ext cx="37054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spectra: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0,2-8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Å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flux: 5.5x10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m/cm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max. field of view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optional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 step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0,5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optional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projections number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360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optional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exposition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optional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meas. time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min. voxel size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 resolution </a:t>
            </a:r>
            <a:r>
              <a:rPr lang="ru-RU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0ABB81-5EFE-47C9-A943-93388FA4A4BA}"/>
              </a:ext>
            </a:extLst>
          </p:cNvPr>
          <p:cNvSpPr txBox="1"/>
          <p:nvPr/>
        </p:nvSpPr>
        <p:spPr>
          <a:xfrm>
            <a:off x="222250" y="285750"/>
            <a:ext cx="3577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1. Neutron tomography at IBR-2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E5A54DD-B244-42E0-A979-F3D8B216B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968" y="3940926"/>
            <a:ext cx="9616454" cy="266822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EF8A2EF-5002-4B46-88D8-FE2AC3F7BD89}"/>
              </a:ext>
            </a:extLst>
          </p:cNvPr>
          <p:cNvSpPr txBox="1"/>
          <p:nvPr/>
        </p:nvSpPr>
        <p:spPr>
          <a:xfrm>
            <a:off x="4787314" y="3489393"/>
            <a:ext cx="18710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 scheme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AAE333-1CEF-4C94-A856-D6893FE7049C}"/>
              </a:ext>
            </a:extLst>
          </p:cNvPr>
          <p:cNvSpPr txBox="1"/>
          <p:nvPr/>
        </p:nvSpPr>
        <p:spPr>
          <a:xfrm>
            <a:off x="4249797" y="1757329"/>
            <a:ext cx="2553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experiments in 2014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A66E14-07D7-44D3-B036-9A309376C48E}"/>
              </a:ext>
            </a:extLst>
          </p:cNvPr>
          <p:cNvSpPr txBox="1"/>
          <p:nvPr/>
        </p:nvSpPr>
        <p:spPr>
          <a:xfrm>
            <a:off x="11841847" y="101084"/>
            <a:ext cx="255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378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250" y="285750"/>
            <a:ext cx="6260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2. Cement materials for radioactive graphite conditioning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4"/>
          <a:stretch/>
        </p:blipFill>
        <p:spPr>
          <a:xfrm>
            <a:off x="613391" y="2413178"/>
            <a:ext cx="5285836" cy="14980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02" y="4475040"/>
            <a:ext cx="2878842" cy="22997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809" y="2440392"/>
            <a:ext cx="5612090" cy="4069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2250" y="581025"/>
            <a:ext cx="227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2.1 Experimental data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8AEF20-2054-43C6-B1BA-D1CF96D721C9}"/>
              </a:ext>
            </a:extLst>
          </p:cNvPr>
          <p:cNvSpPr txBox="1"/>
          <p:nvPr/>
        </p:nvSpPr>
        <p:spPr>
          <a:xfrm>
            <a:off x="415544" y="1059522"/>
            <a:ext cx="63510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sz="1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</a:p>
          <a:p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G1       	CEM V + D</a:t>
            </a:r>
            <a:r>
              <a:rPr lang="en-US" sz="1600" b="0" i="0" u="none" strike="noStrik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+ 50 </a:t>
            </a:r>
            <a:r>
              <a:rPr lang="en-US" sz="16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graphite</a:t>
            </a:r>
          </a:p>
          <a:p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G2        	CEM V + D</a:t>
            </a:r>
            <a:r>
              <a:rPr lang="en-US" sz="1600" b="0" i="0" u="none" strike="noStrik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+ 50 </a:t>
            </a:r>
            <a:r>
              <a:rPr lang="en-US" sz="16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graphite +0.5 </a:t>
            </a:r>
            <a:r>
              <a:rPr lang="en-US" sz="16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% additive (Sika ®)</a:t>
            </a:r>
          </a:p>
          <a:p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G3        	CEM V + D</a:t>
            </a:r>
            <a:r>
              <a:rPr lang="en-US" sz="1600" b="0" i="0" u="none" strike="noStrik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+ 75 </a:t>
            </a:r>
            <a:r>
              <a:rPr lang="en-US" sz="16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graphite</a:t>
            </a:r>
          </a:p>
          <a:p>
            <a:r>
              <a:rPr lang="en-US" sz="1600" b="0" i="0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G4        	CEM V + D</a:t>
            </a:r>
            <a:r>
              <a:rPr lang="en-US" sz="1600" b="0" i="0" strike="noStrik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0" i="0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+ 75 </a:t>
            </a:r>
            <a:r>
              <a:rPr lang="en-US" sz="1600" b="0" i="0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r>
              <a:rPr lang="en-US" sz="1600" b="0" i="0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graphite + 0.5 </a:t>
            </a:r>
            <a:r>
              <a:rPr lang="en-US" sz="1600" b="0" i="0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r>
              <a:rPr lang="en-US" sz="1600" b="0" i="0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additive (Sika ®) 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A79BAC0A-7FB8-4AE7-8DF5-50A2F81741CF}"/>
              </a:ext>
            </a:extLst>
          </p:cNvPr>
          <p:cNvCxnSpPr/>
          <p:nvPr/>
        </p:nvCxnSpPr>
        <p:spPr>
          <a:xfrm>
            <a:off x="519764" y="1357162"/>
            <a:ext cx="596311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DAA1106-D1E7-4588-A56A-EFB8F3766683}"/>
              </a:ext>
            </a:extLst>
          </p:cNvPr>
          <p:cNvSpPr txBox="1"/>
          <p:nvPr/>
        </p:nvSpPr>
        <p:spPr>
          <a:xfrm>
            <a:off x="7829947" y="1857679"/>
            <a:ext cx="304891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tomography results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D3F670-1EA9-4670-8706-C61BDC33E3C3}"/>
              </a:ext>
            </a:extLst>
          </p:cNvPr>
          <p:cNvSpPr txBox="1"/>
          <p:nvPr/>
        </p:nvSpPr>
        <p:spPr>
          <a:xfrm>
            <a:off x="1246202" y="4041475"/>
            <a:ext cx="281807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diffraction results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1493BE-E18C-45A1-BA28-2A42638E5DA6}"/>
              </a:ext>
            </a:extLst>
          </p:cNvPr>
          <p:cNvSpPr txBox="1"/>
          <p:nvPr/>
        </p:nvSpPr>
        <p:spPr>
          <a:xfrm>
            <a:off x="11841847" y="101084"/>
            <a:ext cx="255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547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2"/>
          <a:stretch/>
        </p:blipFill>
        <p:spPr>
          <a:xfrm>
            <a:off x="1269417" y="1031721"/>
            <a:ext cx="9747250" cy="24784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3728661"/>
            <a:ext cx="4170788" cy="28697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25" y="3590825"/>
            <a:ext cx="4314448" cy="314541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Стрелка углом 6"/>
          <p:cNvSpPr/>
          <p:nvPr/>
        </p:nvSpPr>
        <p:spPr>
          <a:xfrm rot="10800000" flipH="1">
            <a:off x="5387942" y="3560514"/>
            <a:ext cx="1620412" cy="819150"/>
          </a:xfrm>
          <a:prstGeom prst="ben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трелка вверх 7"/>
          <p:cNvSpPr/>
          <p:nvPr/>
        </p:nvSpPr>
        <p:spPr>
          <a:xfrm>
            <a:off x="2478267" y="3560514"/>
            <a:ext cx="390525" cy="495399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22250" y="285750"/>
            <a:ext cx="6260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2. Cement materials for radioactive graphite conditioning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2250" y="581025"/>
            <a:ext cx="2057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2.2 Particle analysis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596367-2EA7-4347-95E4-5F69773E18EE}"/>
              </a:ext>
            </a:extLst>
          </p:cNvPr>
          <p:cNvSpPr txBox="1"/>
          <p:nvPr/>
        </p:nvSpPr>
        <p:spPr>
          <a:xfrm>
            <a:off x="11841847" y="101084"/>
            <a:ext cx="255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45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250" y="285750"/>
            <a:ext cx="5056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3. Structure and anisotropy in biotite gneisses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250" y="581025"/>
            <a:ext cx="227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3.1 Experimental data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7" name="Объект 6" descr="image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3519347"/>
              </p:ext>
            </p:extLst>
          </p:nvPr>
        </p:nvGraphicFramePr>
        <p:xfrm>
          <a:off x="5646610" y="1284568"/>
          <a:ext cx="924285" cy="1034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Точечный рисунок" r:id="rId3" imgW="2085714" imgH="2333333" progId="PBrush">
                  <p:embed/>
                </p:oleObj>
              </mc:Choice>
              <mc:Fallback>
                <p:oleObj name="Точечный рисунок" r:id="rId3" imgW="2085714" imgH="2333333" progId="PBrush">
                  <p:embed/>
                  <p:pic>
                    <p:nvPicPr>
                      <p:cNvPr id="2" name="Объект 1" descr="image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6610" y="1284568"/>
                        <a:ext cx="924285" cy="1034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33388" y="996887"/>
            <a:ext cx="9685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OKU2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5008" y="1043180"/>
            <a:ext cx="1486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Biotite gneiss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021680" y="1301900"/>
            <a:ext cx="3943757" cy="1136917"/>
            <a:chOff x="389430" y="1344112"/>
            <a:chExt cx="3943757" cy="1136917"/>
          </a:xfrm>
        </p:grpSpPr>
        <p:sp>
          <p:nvSpPr>
            <p:cNvPr id="11" name="TextBox 10"/>
            <p:cNvSpPr txBox="1"/>
            <p:nvPr/>
          </p:nvSpPr>
          <p:spPr>
            <a:xfrm>
              <a:off x="389430" y="1650032"/>
              <a:ext cx="20882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quartz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39,6 %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plagioclase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36,9 %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biotite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23,4 %</a:t>
              </a:r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2461187" y="1713444"/>
              <a:ext cx="1872000" cy="704170"/>
              <a:chOff x="2314907" y="1589902"/>
              <a:chExt cx="1872000" cy="704170"/>
            </a:xfrm>
          </p:grpSpPr>
          <p:sp>
            <p:nvSpPr>
              <p:cNvPr id="15" name="Блок-схема: процесс 14"/>
              <p:cNvSpPr/>
              <p:nvPr/>
            </p:nvSpPr>
            <p:spPr>
              <a:xfrm>
                <a:off x="2314907" y="1589902"/>
                <a:ext cx="504000" cy="210577"/>
              </a:xfrm>
              <a:prstGeom prst="flowChartProcess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Блок-схема: процесс 15"/>
              <p:cNvSpPr/>
              <p:nvPr/>
            </p:nvSpPr>
            <p:spPr>
              <a:xfrm>
                <a:off x="2314907" y="1836671"/>
                <a:ext cx="468000" cy="210577"/>
              </a:xfrm>
              <a:prstGeom prst="flowChartProcess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Блок-схема: процесс 16"/>
              <p:cNvSpPr/>
              <p:nvPr/>
            </p:nvSpPr>
            <p:spPr>
              <a:xfrm>
                <a:off x="2314907" y="2083495"/>
                <a:ext cx="1872000" cy="210577"/>
              </a:xfrm>
              <a:prstGeom prst="flowChartProcess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483072" y="1344112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Content</a:t>
              </a:r>
              <a:r>
                <a:rPr lang="ru-RU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37076" y="1348228"/>
              <a:ext cx="2264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 attenuation</a:t>
              </a:r>
              <a:r>
                <a:rPr lang="ru-RU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790328" y="983827"/>
            <a:ext cx="8595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Pl367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01774" y="1596869"/>
            <a:ext cx="2088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quartz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27,6 %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plagioclase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26,4 %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biotite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31,8 %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muscovite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14,2 %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434515" y="1036334"/>
            <a:ext cx="1486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Biotite gneiss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Блок-схема: процесс 20"/>
          <p:cNvSpPr/>
          <p:nvPr/>
        </p:nvSpPr>
        <p:spPr>
          <a:xfrm>
            <a:off x="9490945" y="1664573"/>
            <a:ext cx="504000" cy="21057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процесс 21"/>
          <p:cNvSpPr/>
          <p:nvPr/>
        </p:nvSpPr>
        <p:spPr>
          <a:xfrm>
            <a:off x="9490945" y="1911342"/>
            <a:ext cx="468000" cy="21057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процесс 22"/>
          <p:cNvSpPr/>
          <p:nvPr/>
        </p:nvSpPr>
        <p:spPr>
          <a:xfrm>
            <a:off x="9490945" y="2158166"/>
            <a:ext cx="1872000" cy="21057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7524400" y="128456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78404" y="1288684"/>
            <a:ext cx="226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attenuation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Блок-схема: процесс 25"/>
          <p:cNvSpPr/>
          <p:nvPr/>
        </p:nvSpPr>
        <p:spPr>
          <a:xfrm>
            <a:off x="9486823" y="2409422"/>
            <a:ext cx="1584000" cy="21057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5"/>
          <a:stretch/>
        </p:blipFill>
        <p:spPr>
          <a:xfrm>
            <a:off x="1226736" y="2879984"/>
            <a:ext cx="9844087" cy="38631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9FE30E-7378-4976-9076-8CCA36365A01}"/>
              </a:ext>
            </a:extLst>
          </p:cNvPr>
          <p:cNvSpPr txBox="1"/>
          <p:nvPr/>
        </p:nvSpPr>
        <p:spPr>
          <a:xfrm>
            <a:off x="4744220" y="2559588"/>
            <a:ext cx="215347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Tomography results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4FBF3E-1D42-4BC4-A78C-0935EC63C8FC}"/>
              </a:ext>
            </a:extLst>
          </p:cNvPr>
          <p:cNvSpPr txBox="1"/>
          <p:nvPr/>
        </p:nvSpPr>
        <p:spPr>
          <a:xfrm>
            <a:off x="11841847" y="101084"/>
            <a:ext cx="255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323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930" y="4295497"/>
            <a:ext cx="5168000" cy="18477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250" y="581025"/>
            <a:ext cx="227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3.1 Experimental data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607843" y="1353640"/>
            <a:ext cx="3096867" cy="1771298"/>
            <a:chOff x="348711" y="1123627"/>
            <a:chExt cx="4084693" cy="2254613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711" y="1196605"/>
              <a:ext cx="4084693" cy="2181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Прямоугольник 20"/>
            <p:cNvSpPr/>
            <p:nvPr/>
          </p:nvSpPr>
          <p:spPr>
            <a:xfrm>
              <a:off x="1968285" y="1123627"/>
              <a:ext cx="2465119" cy="4649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2" name="Рисунок 2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4" b="53370"/>
          <a:stretch/>
        </p:blipFill>
        <p:spPr bwMode="auto">
          <a:xfrm>
            <a:off x="3210952" y="4157974"/>
            <a:ext cx="2442080" cy="18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Прямоугольник 22"/>
          <p:cNvSpPr/>
          <p:nvPr/>
        </p:nvSpPr>
        <p:spPr>
          <a:xfrm>
            <a:off x="739122" y="1057709"/>
            <a:ext cx="4070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MFK1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Kappabridge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Agico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Ltd., Brno)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r="55128" b="53370"/>
          <a:stretch/>
        </p:blipFill>
        <p:spPr bwMode="auto">
          <a:xfrm>
            <a:off x="683641" y="4157974"/>
            <a:ext cx="2250905" cy="18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1115646" y="4008619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OKU2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42758" y="402586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Pl367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4778384"/>
              </p:ext>
            </p:extLst>
          </p:nvPr>
        </p:nvGraphicFramePr>
        <p:xfrm>
          <a:off x="3823444" y="3641434"/>
          <a:ext cx="1365454" cy="375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Equation" r:id="rId6" imgW="1282680" imgH="342720" progId="Equation.DSMT4">
                  <p:embed/>
                </p:oleObj>
              </mc:Choice>
              <mc:Fallback>
                <p:oleObj name="Equation" r:id="rId6" imgW="1282680" imgH="342720" progId="Equation.DSMT4">
                  <p:embed/>
                  <p:pic>
                    <p:nvPicPr>
                      <p:cNvPr id="17" name="Объект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3444" y="3641434"/>
                        <a:ext cx="1365454" cy="3752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99C20C0D-56DB-4186-8CB9-350C7EF04F3B}"/>
              </a:ext>
            </a:extLst>
          </p:cNvPr>
          <p:cNvSpPr txBox="1"/>
          <p:nvPr/>
        </p:nvSpPr>
        <p:spPr>
          <a:xfrm>
            <a:off x="1407944" y="1498156"/>
            <a:ext cx="2281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200 А/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976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620B88F-D95F-46C9-926A-09B96A10B94F}"/>
              </a:ext>
            </a:extLst>
          </p:cNvPr>
          <p:cNvSpPr/>
          <p:nvPr/>
        </p:nvSpPr>
        <p:spPr>
          <a:xfrm>
            <a:off x="568080" y="3618434"/>
            <a:ext cx="3420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magnetic anisotropy: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8111064" y="1410974"/>
            <a:ext cx="25622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Pair of transducers</a:t>
            </a:r>
            <a:r>
              <a:rPr lang="ru-RU" sz="1400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with 2 MHz ,</a:t>
            </a:r>
            <a:endParaRPr lang="ru-RU" sz="1400" dirty="0"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Sample diameter</a:t>
            </a:r>
            <a:r>
              <a:rPr lang="ru-RU" sz="1400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49,99</a:t>
            </a:r>
            <a:r>
              <a:rPr lang="en-US" sz="1400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mm</a:t>
            </a:r>
            <a:r>
              <a:rPr lang="ru-RU" sz="1400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,</a:t>
            </a:r>
            <a:endParaRPr lang="en-US" sz="1400" dirty="0"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Number of measurement directions</a:t>
            </a:r>
            <a:r>
              <a:rPr lang="ru-RU" sz="1400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– 150,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High hydrostatic pressure up to </a:t>
            </a:r>
            <a:r>
              <a:rPr lang="ru-RU" sz="1400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400 </a:t>
            </a:r>
            <a:r>
              <a:rPr lang="en-US" sz="1400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MPa</a:t>
            </a:r>
            <a:r>
              <a:rPr lang="ru-RU" sz="1400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Velocity error</a:t>
            </a:r>
            <a:r>
              <a:rPr lang="ru-RU" sz="1400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~</a:t>
            </a:r>
            <a:r>
              <a:rPr lang="ru-RU" sz="1400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1%</a:t>
            </a:r>
            <a:r>
              <a:rPr lang="en-US" sz="1400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152523" y="1010802"/>
            <a:ext cx="3920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of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-waves on spheres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349770" y="3620858"/>
            <a:ext cx="323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P-wave velocities at 200 MPa: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9BE46B8A-B94D-47DA-BA38-69EECDBBC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6052101" y="1231446"/>
            <a:ext cx="2681739" cy="1519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7112869" y="4031479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OKU2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2250" y="285750"/>
            <a:ext cx="4260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3. Structure and anisotropy in gneisses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863020" y="404104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Pl367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362D9F-E443-4BDB-B4EB-C9F01BB2CC8E}"/>
              </a:ext>
            </a:extLst>
          </p:cNvPr>
          <p:cNvSpPr txBox="1"/>
          <p:nvPr/>
        </p:nvSpPr>
        <p:spPr>
          <a:xfrm>
            <a:off x="4617920" y="1545120"/>
            <a:ext cx="18689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Geology of the Czech Academy of Sciences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775ED4E-CE64-45E6-9C16-63601FCD2973}"/>
              </a:ext>
            </a:extLst>
          </p:cNvPr>
          <p:cNvCxnSpPr>
            <a:stCxn id="31" idx="1"/>
          </p:cNvCxnSpPr>
          <p:nvPr/>
        </p:nvCxnSpPr>
        <p:spPr>
          <a:xfrm flipH="1">
            <a:off x="4263992" y="2145285"/>
            <a:ext cx="3539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AC7EDBC3-FF31-44B7-B7CB-7B006E4C24BC}"/>
              </a:ext>
            </a:extLst>
          </p:cNvPr>
          <p:cNvCxnSpPr/>
          <p:nvPr/>
        </p:nvCxnSpPr>
        <p:spPr>
          <a:xfrm flipH="1">
            <a:off x="6132956" y="2145285"/>
            <a:ext cx="3539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CF13500-C292-44C4-BCCD-C8CB5BDAFFA1}"/>
              </a:ext>
            </a:extLst>
          </p:cNvPr>
          <p:cNvSpPr txBox="1"/>
          <p:nvPr/>
        </p:nvSpPr>
        <p:spPr>
          <a:xfrm>
            <a:off x="11841847" y="101084"/>
            <a:ext cx="255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604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2250" y="581025"/>
            <a:ext cx="2057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3.2 Particle analysis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150" y="581025"/>
            <a:ext cx="7225975" cy="6126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250" y="285750"/>
            <a:ext cx="4260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3. Structure and anisotropy in gneisses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346C0C-5DA4-4B43-90DD-5EECD288A3F5}"/>
              </a:ext>
            </a:extLst>
          </p:cNvPr>
          <p:cNvSpPr txBox="1"/>
          <p:nvPr/>
        </p:nvSpPr>
        <p:spPr>
          <a:xfrm>
            <a:off x="11841847" y="101084"/>
            <a:ext cx="255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888" y="1143000"/>
            <a:ext cx="2416175" cy="2404018"/>
          </a:xfrm>
          <a:prstGeom prst="rect">
            <a:avLst/>
          </a:prstGeom>
        </p:spPr>
      </p:pic>
      <p:cxnSp>
        <p:nvCxnSpPr>
          <p:cNvPr id="9" name="Прямая со стрелкой 8"/>
          <p:cNvCxnSpPr>
            <a:stCxn id="7" idx="3"/>
          </p:cNvCxnSpPr>
          <p:nvPr/>
        </p:nvCxnSpPr>
        <p:spPr>
          <a:xfrm flipV="1">
            <a:off x="3665063" y="1562100"/>
            <a:ext cx="1745137" cy="7829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743" y="3917904"/>
            <a:ext cx="2464912" cy="2402276"/>
          </a:xfrm>
          <a:prstGeom prst="rect">
            <a:avLst/>
          </a:prstGeom>
        </p:spPr>
      </p:pic>
      <p:cxnSp>
        <p:nvCxnSpPr>
          <p:cNvPr id="11" name="Прямая со стрелкой 10"/>
          <p:cNvCxnSpPr>
            <a:stCxn id="10" idx="3"/>
          </p:cNvCxnSpPr>
          <p:nvPr/>
        </p:nvCxnSpPr>
        <p:spPr>
          <a:xfrm flipV="1">
            <a:off x="3766655" y="4584700"/>
            <a:ext cx="1592745" cy="5343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349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2250" y="581025"/>
            <a:ext cx="2527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3.3 Anisotropy modeling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2250" y="285750"/>
            <a:ext cx="4260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3. Structure and anisotropy in gneisses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222250" y="4694238"/>
          <a:ext cx="593725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Документ" r:id="rId3" imgW="5932052" imgH="2057327" progId="Word.Document.12">
                  <p:embed/>
                </p:oleObj>
              </mc:Choice>
              <mc:Fallback>
                <p:oleObj name="Документ" r:id="rId3" imgW="5932052" imgH="2057327" progId="Word.Document.12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2250" y="4694238"/>
                        <a:ext cx="5937250" cy="205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9595" y="1434437"/>
            <a:ext cx="5805449" cy="32786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200" y="4772814"/>
            <a:ext cx="2490216" cy="1978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0915" y="4694237"/>
            <a:ext cx="2629937" cy="2122950"/>
          </a:xfrm>
          <a:prstGeom prst="rect">
            <a:avLst/>
          </a:prstGeom>
        </p:spPr>
      </p:pic>
      <p:grpSp>
        <p:nvGrpSpPr>
          <p:cNvPr id="14" name="Группа 13"/>
          <p:cNvGrpSpPr>
            <a:grpSpLocks noChangeAspect="1"/>
          </p:cNvGrpSpPr>
          <p:nvPr/>
        </p:nvGrpSpPr>
        <p:grpSpPr>
          <a:xfrm>
            <a:off x="76200" y="1330372"/>
            <a:ext cx="5669749" cy="3391629"/>
            <a:chOff x="85725" y="1115100"/>
            <a:chExt cx="5707807" cy="3414395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725" y="1245632"/>
              <a:ext cx="5707807" cy="32838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30626" y="1115100"/>
              <a:ext cx="7553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OKU2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15927" y="1137866"/>
              <a:ext cx="6751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Pl367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527176" y="6052766"/>
            <a:ext cx="750299" cy="336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OKU2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50722" y="6052765"/>
            <a:ext cx="670683" cy="336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Pl367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1359" y="926821"/>
            <a:ext cx="356604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susceptibility anisotropy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68815" y="926821"/>
            <a:ext cx="282224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P-wave velocity anisotropy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13B0A7-AD9C-4C94-987B-91BED9796E0D}"/>
              </a:ext>
            </a:extLst>
          </p:cNvPr>
          <p:cNvSpPr txBox="1"/>
          <p:nvPr/>
        </p:nvSpPr>
        <p:spPr>
          <a:xfrm>
            <a:off x="11841847" y="101084"/>
            <a:ext cx="255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8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88C77BE-8CBE-4204-B7D9-19E5351F5265}"/>
              </a:ext>
            </a:extLst>
          </p:cNvPr>
          <p:cNvSpPr txBox="1"/>
          <p:nvPr/>
        </p:nvSpPr>
        <p:spPr>
          <a:xfrm>
            <a:off x="222250" y="285750"/>
            <a:ext cx="2388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4. </a:t>
            </a:r>
            <a:r>
              <a:rPr lang="en-US" sz="2000" b="1" i="0" u="none" strike="noStrike" baseline="0" dirty="0">
                <a:solidFill>
                  <a:schemeClr val="accent5">
                    <a:lumMod val="50000"/>
                  </a:schemeClr>
                </a:solidFill>
              </a:rPr>
              <a:t>Lamprophyre Dike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D68DAF-1018-45B4-82A8-D1DDB21A4A4E}"/>
              </a:ext>
            </a:extLst>
          </p:cNvPr>
          <p:cNvSpPr txBox="1"/>
          <p:nvPr/>
        </p:nvSpPr>
        <p:spPr>
          <a:xfrm>
            <a:off x="222250" y="581025"/>
            <a:ext cx="2452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4.1 Samples description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" name="Picture 2" descr="УЗБЕКИСТАН | Энциклопедия Кругосвет">
            <a:extLst>
              <a:ext uri="{FF2B5EF4-FFF2-40B4-BE49-F238E27FC236}">
                <a16:creationId xmlns:a16="http://schemas.microsoft.com/office/drawing/2014/main" id="{2C17FA0D-9B29-49F1-B8DF-2596D0612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t="18676" r="4448" b="13623"/>
          <a:stretch/>
        </p:blipFill>
        <p:spPr bwMode="auto">
          <a:xfrm>
            <a:off x="440055" y="1414175"/>
            <a:ext cx="4751070" cy="28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C:\Users\Samsung\Desktop\Монография-2020\Койташ карта пос..jpg">
            <a:extLst>
              <a:ext uri="{FF2B5EF4-FFF2-40B4-BE49-F238E27FC236}">
                <a16:creationId xmlns:a16="http://schemas.microsoft.com/office/drawing/2014/main" id="{FEB4DC11-52E5-4779-B556-70EB264503D5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365" y="4438156"/>
            <a:ext cx="3055620" cy="227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5-конечная звезда 2">
            <a:extLst>
              <a:ext uri="{FF2B5EF4-FFF2-40B4-BE49-F238E27FC236}">
                <a16:creationId xmlns:a16="http://schemas.microsoft.com/office/drawing/2014/main" id="{2A184D73-D941-4908-A0BC-EAA7D436EAAE}"/>
              </a:ext>
            </a:extLst>
          </p:cNvPr>
          <p:cNvSpPr/>
          <p:nvPr/>
        </p:nvSpPr>
        <p:spPr>
          <a:xfrm>
            <a:off x="3430905" y="3013216"/>
            <a:ext cx="243840" cy="220980"/>
          </a:xfrm>
          <a:prstGeom prst="star5">
            <a:avLst/>
          </a:prstGeom>
          <a:solidFill>
            <a:srgbClr val="FF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9C28F822-D279-491C-9BFD-C7E3B19AF21E}"/>
              </a:ext>
            </a:extLst>
          </p:cNvPr>
          <p:cNvCxnSpPr/>
          <p:nvPr/>
        </p:nvCxnSpPr>
        <p:spPr>
          <a:xfrm flipH="1">
            <a:off x="3552825" y="2266456"/>
            <a:ext cx="289560" cy="74676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2B328B6-9972-4CEA-A0E5-2A5260807B79}"/>
              </a:ext>
            </a:extLst>
          </p:cNvPr>
          <p:cNvSpPr txBox="1"/>
          <p:nvPr/>
        </p:nvSpPr>
        <p:spPr>
          <a:xfrm>
            <a:off x="3552825" y="1897124"/>
            <a:ext cx="86220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Koytash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288B6092-A8F0-4236-8AED-A62B8C1ACFA2}"/>
              </a:ext>
            </a:extLst>
          </p:cNvPr>
          <p:cNvCxnSpPr>
            <a:endCxn id="15" idx="2"/>
          </p:cNvCxnSpPr>
          <p:nvPr/>
        </p:nvCxnSpPr>
        <p:spPr>
          <a:xfrm flipV="1">
            <a:off x="634365" y="3234195"/>
            <a:ext cx="2843109" cy="12039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D61DB737-FCE7-426C-8B4C-45A449437F2A}"/>
              </a:ext>
            </a:extLst>
          </p:cNvPr>
          <p:cNvCxnSpPr>
            <a:endCxn id="15" idx="2"/>
          </p:cNvCxnSpPr>
          <p:nvPr/>
        </p:nvCxnSpPr>
        <p:spPr>
          <a:xfrm flipH="1" flipV="1">
            <a:off x="3477474" y="3234195"/>
            <a:ext cx="204891" cy="12039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0994A7D-9910-448E-8334-CB2257C78C27}"/>
              </a:ext>
            </a:extLst>
          </p:cNvPr>
          <p:cNvSpPr txBox="1"/>
          <p:nvPr/>
        </p:nvSpPr>
        <p:spPr>
          <a:xfrm>
            <a:off x="1861185" y="4720685"/>
            <a:ext cx="6236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dikes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689433-22CC-4DF4-8B88-9B52AF4DD5A3}"/>
              </a:ext>
            </a:extLst>
          </p:cNvPr>
          <p:cNvSpPr txBox="1"/>
          <p:nvPr/>
        </p:nvSpPr>
        <p:spPr>
          <a:xfrm>
            <a:off x="6085329" y="913565"/>
            <a:ext cx="220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1800" dirty="0"/>
              <a:t>Lamprophyre dikes:</a:t>
            </a:r>
            <a:endParaRPr lang="ru-RU" sz="1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FD540A-3C81-4E84-AB6E-AFC605CBD053}"/>
              </a:ext>
            </a:extLst>
          </p:cNvPr>
          <p:cNvSpPr txBox="1"/>
          <p:nvPr/>
        </p:nvSpPr>
        <p:spPr>
          <a:xfrm>
            <a:off x="9520547" y="4337434"/>
            <a:ext cx="2452715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Rock matrix (opaque):</a:t>
            </a:r>
          </a:p>
          <a:p>
            <a:pPr algn="ctr"/>
            <a:r>
              <a:rPr lang="en-US" dirty="0">
                <a:solidFill>
                  <a:srgbClr val="0A2F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amphibole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(30-70%)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plagioclase (70-30)%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Spheroidal inclusions: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quartz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feldspars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calcite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D0705DE-A4BF-4FCC-B64D-FEB312141997}"/>
              </a:ext>
            </a:extLst>
          </p:cNvPr>
          <p:cNvGrpSpPr>
            <a:grpSpLocks noChangeAspect="1"/>
          </p:cNvGrpSpPr>
          <p:nvPr/>
        </p:nvGrpSpPr>
        <p:grpSpPr>
          <a:xfrm>
            <a:off x="5581329" y="1264636"/>
            <a:ext cx="4095715" cy="5593364"/>
            <a:chOff x="6014315" y="1330196"/>
            <a:chExt cx="3509914" cy="4793358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04CDE835-D59C-4610-8AE3-18326A5D63D0}"/>
                </a:ext>
              </a:extLst>
            </p:cNvPr>
            <p:cNvGrpSpPr/>
            <p:nvPr/>
          </p:nvGrpSpPr>
          <p:grpSpPr>
            <a:xfrm>
              <a:off x="6175586" y="1330196"/>
              <a:ext cx="2749340" cy="2283833"/>
              <a:chOff x="5432636" y="1355556"/>
              <a:chExt cx="2749340" cy="2283833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D5585609-1D09-4B1A-B3D3-E1905D568C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278"/>
              <a:stretch/>
            </p:blipFill>
            <p:spPr>
              <a:xfrm>
                <a:off x="5432636" y="1355556"/>
                <a:ext cx="2749340" cy="2267128"/>
              </a:xfrm>
              <a:prstGeom prst="rect">
                <a:avLst/>
              </a:prstGeom>
            </p:spPr>
          </p:pic>
          <p:pic>
            <p:nvPicPr>
              <p:cNvPr id="27" name="Рисунок 26" descr="уп-8">
                <a:extLst>
                  <a:ext uri="{FF2B5EF4-FFF2-40B4-BE49-F238E27FC236}">
                    <a16:creationId xmlns:a16="http://schemas.microsoft.com/office/drawing/2014/main" id="{8165460A-B903-4D94-96E5-B5CCB2046313}"/>
                  </a:ext>
                </a:extLst>
              </p:cNvPr>
              <p:cNvPicPr/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6767" l="3644" r="9757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27" t="3216" r="2030" b="3527"/>
              <a:stretch/>
            </p:blipFill>
            <p:spPr bwMode="auto">
              <a:xfrm rot="18304372">
                <a:off x="5416423" y="1461423"/>
                <a:ext cx="2197608" cy="2158323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F899047D-633A-4C96-BD1A-8C31EA3432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46"/>
            <a:stretch/>
          </p:blipFill>
          <p:spPr>
            <a:xfrm>
              <a:off x="6014315" y="3856426"/>
              <a:ext cx="2182923" cy="2267128"/>
            </a:xfrm>
            <a:prstGeom prst="rect">
              <a:avLst/>
            </a:prstGeom>
          </p:spPr>
        </p:pic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E7B29448-DD28-4682-AF07-3184ECC66855}"/>
                </a:ext>
              </a:extLst>
            </p:cNvPr>
            <p:cNvCxnSpPr/>
            <p:nvPr/>
          </p:nvCxnSpPr>
          <p:spPr>
            <a:xfrm flipH="1">
              <a:off x="7293610" y="2248164"/>
              <a:ext cx="110490" cy="1593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>
              <a:extLst>
                <a:ext uri="{FF2B5EF4-FFF2-40B4-BE49-F238E27FC236}">
                  <a16:creationId xmlns:a16="http://schemas.microsoft.com/office/drawing/2014/main" id="{7928B44B-EF02-4319-BBC0-963F674F7C88}"/>
                </a:ext>
              </a:extLst>
            </p:cNvPr>
            <p:cNvCxnSpPr/>
            <p:nvPr/>
          </p:nvCxnSpPr>
          <p:spPr>
            <a:xfrm flipH="1">
              <a:off x="7731760" y="2556778"/>
              <a:ext cx="110490" cy="1593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CC251EF4-6519-42DA-AD2B-9A1C0EA8677A}"/>
                </a:ext>
              </a:extLst>
            </p:cNvPr>
            <p:cNvCxnSpPr/>
            <p:nvPr/>
          </p:nvCxnSpPr>
          <p:spPr>
            <a:xfrm flipH="1">
              <a:off x="7657846" y="3067907"/>
              <a:ext cx="110490" cy="1593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5360600D-348A-458B-82FA-B1870CADE076}"/>
                </a:ext>
              </a:extLst>
            </p:cNvPr>
            <p:cNvCxnSpPr/>
            <p:nvPr/>
          </p:nvCxnSpPr>
          <p:spPr>
            <a:xfrm flipH="1">
              <a:off x="6665595" y="2507878"/>
              <a:ext cx="110490" cy="1593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>
              <a:extLst>
                <a:ext uri="{FF2B5EF4-FFF2-40B4-BE49-F238E27FC236}">
                  <a16:creationId xmlns:a16="http://schemas.microsoft.com/office/drawing/2014/main" id="{8276D684-A6F1-4A4C-8B24-3D66D37BB493}"/>
                </a:ext>
              </a:extLst>
            </p:cNvPr>
            <p:cNvCxnSpPr/>
            <p:nvPr/>
          </p:nvCxnSpPr>
          <p:spPr>
            <a:xfrm flipH="1">
              <a:off x="7409603" y="2924023"/>
              <a:ext cx="110490" cy="1593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47F2FB8E-ACE3-4DC5-A2F7-E8A6A4E46EA5}"/>
                </a:ext>
              </a:extLst>
            </p:cNvPr>
            <p:cNvCxnSpPr/>
            <p:nvPr/>
          </p:nvCxnSpPr>
          <p:spPr>
            <a:xfrm flipH="1">
              <a:off x="7877175" y="2286899"/>
              <a:ext cx="110490" cy="1593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5D414376-5E1A-422F-8658-56350D6EF2EE}"/>
                </a:ext>
              </a:extLst>
            </p:cNvPr>
            <p:cNvCxnSpPr/>
            <p:nvPr/>
          </p:nvCxnSpPr>
          <p:spPr>
            <a:xfrm flipH="1">
              <a:off x="7238365" y="4952584"/>
              <a:ext cx="110490" cy="1593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38">
              <a:extLst>
                <a:ext uri="{FF2B5EF4-FFF2-40B4-BE49-F238E27FC236}">
                  <a16:creationId xmlns:a16="http://schemas.microsoft.com/office/drawing/2014/main" id="{FBC3E899-6BA6-495C-BE89-78EBB16D8CC9}"/>
                </a:ext>
              </a:extLst>
            </p:cNvPr>
            <p:cNvCxnSpPr/>
            <p:nvPr/>
          </p:nvCxnSpPr>
          <p:spPr>
            <a:xfrm flipH="1">
              <a:off x="7050531" y="5543134"/>
              <a:ext cx="110490" cy="1593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>
              <a:extLst>
                <a:ext uri="{FF2B5EF4-FFF2-40B4-BE49-F238E27FC236}">
                  <a16:creationId xmlns:a16="http://schemas.microsoft.com/office/drawing/2014/main" id="{43F84A21-4C4D-4803-ACF1-880F135FEF30}"/>
                </a:ext>
              </a:extLst>
            </p:cNvPr>
            <p:cNvCxnSpPr/>
            <p:nvPr/>
          </p:nvCxnSpPr>
          <p:spPr>
            <a:xfrm flipH="1">
              <a:off x="7887970" y="4810733"/>
              <a:ext cx="110490" cy="1593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>
              <a:extLst>
                <a:ext uri="{FF2B5EF4-FFF2-40B4-BE49-F238E27FC236}">
                  <a16:creationId xmlns:a16="http://schemas.microsoft.com/office/drawing/2014/main" id="{0C9D533F-9419-4CDF-AABC-3A89EE39769A}"/>
                </a:ext>
              </a:extLst>
            </p:cNvPr>
            <p:cNvCxnSpPr/>
            <p:nvPr/>
          </p:nvCxnSpPr>
          <p:spPr>
            <a:xfrm flipH="1">
              <a:off x="7439766" y="5061558"/>
              <a:ext cx="110490" cy="1593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41">
              <a:extLst>
                <a:ext uri="{FF2B5EF4-FFF2-40B4-BE49-F238E27FC236}">
                  <a16:creationId xmlns:a16="http://schemas.microsoft.com/office/drawing/2014/main" id="{5C8E6546-B01B-46AB-AF4C-261C06F84AB2}"/>
                </a:ext>
              </a:extLst>
            </p:cNvPr>
            <p:cNvCxnSpPr/>
            <p:nvPr/>
          </p:nvCxnSpPr>
          <p:spPr>
            <a:xfrm flipH="1">
              <a:off x="6972564" y="5002453"/>
              <a:ext cx="110490" cy="1593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D62125A-6B07-4031-88ED-F93FB6363D63}"/>
                </a:ext>
              </a:extLst>
            </p:cNvPr>
            <p:cNvSpPr txBox="1"/>
            <p:nvPr/>
          </p:nvSpPr>
          <p:spPr>
            <a:xfrm rot="18863575">
              <a:off x="5913156" y="4706268"/>
              <a:ext cx="8666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wrinkles</a:t>
              </a:r>
              <a:endPara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6B565731-818B-41B1-B262-96D3F92E6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3" t="81104" r="46278"/>
            <a:stretch/>
          </p:blipFill>
          <p:spPr>
            <a:xfrm>
              <a:off x="6264575" y="3574517"/>
              <a:ext cx="600741" cy="428397"/>
            </a:xfrm>
            <a:prstGeom prst="rect">
              <a:avLst/>
            </a:prstGeom>
          </p:spPr>
        </p:pic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645C55D7-6CF5-4920-9B57-2EC543D54E3D}"/>
                </a:ext>
              </a:extLst>
            </p:cNvPr>
            <p:cNvSpPr/>
            <p:nvPr/>
          </p:nvSpPr>
          <p:spPr>
            <a:xfrm>
              <a:off x="8218932" y="3184177"/>
              <a:ext cx="623698" cy="417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6" name="Прямая со стрелкой 45">
              <a:extLst>
                <a:ext uri="{FF2B5EF4-FFF2-40B4-BE49-F238E27FC236}">
                  <a16:creationId xmlns:a16="http://schemas.microsoft.com/office/drawing/2014/main" id="{AE810F47-FB94-415F-966C-3EC8FE5E0CF1}"/>
                </a:ext>
              </a:extLst>
            </p:cNvPr>
            <p:cNvCxnSpPr/>
            <p:nvPr/>
          </p:nvCxnSpPr>
          <p:spPr>
            <a:xfrm flipH="1">
              <a:off x="8011540" y="3422025"/>
              <a:ext cx="110490" cy="1593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>
              <a:extLst>
                <a:ext uri="{FF2B5EF4-FFF2-40B4-BE49-F238E27FC236}">
                  <a16:creationId xmlns:a16="http://schemas.microsoft.com/office/drawing/2014/main" id="{DDB97AF9-08A4-40FB-8596-B219C4265B91}"/>
                </a:ext>
              </a:extLst>
            </p:cNvPr>
            <p:cNvCxnSpPr/>
            <p:nvPr/>
          </p:nvCxnSpPr>
          <p:spPr>
            <a:xfrm flipH="1">
              <a:off x="8027437" y="3629889"/>
              <a:ext cx="110490" cy="1593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 стрелкой 47">
              <a:extLst>
                <a:ext uri="{FF2B5EF4-FFF2-40B4-BE49-F238E27FC236}">
                  <a16:creationId xmlns:a16="http://schemas.microsoft.com/office/drawing/2014/main" id="{7DF13967-46B4-4A26-90FF-503C34B7365B}"/>
                </a:ext>
              </a:extLst>
            </p:cNvPr>
            <p:cNvCxnSpPr/>
            <p:nvPr/>
          </p:nvCxnSpPr>
          <p:spPr>
            <a:xfrm flipH="1">
              <a:off x="8058193" y="3866836"/>
              <a:ext cx="110490" cy="1593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ED8A2B3-E78A-495D-AF42-B0A33B580318}"/>
                </a:ext>
              </a:extLst>
            </p:cNvPr>
            <p:cNvSpPr txBox="1"/>
            <p:nvPr/>
          </p:nvSpPr>
          <p:spPr>
            <a:xfrm>
              <a:off x="8118691" y="3168224"/>
              <a:ext cx="14055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amygdules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ocelli</a:t>
              </a:r>
            </a:p>
            <a:p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xenocrysts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(vesicles)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7DE32239-8DB3-4E13-9A76-618E9FAB97F7}"/>
              </a:ext>
            </a:extLst>
          </p:cNvPr>
          <p:cNvSpPr txBox="1"/>
          <p:nvPr/>
        </p:nvSpPr>
        <p:spPr>
          <a:xfrm>
            <a:off x="440055" y="98113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Locality: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DC466953-03F4-4848-B009-1C970C5E037F}"/>
              </a:ext>
            </a:extLst>
          </p:cNvPr>
          <p:cNvSpPr/>
          <p:nvPr/>
        </p:nvSpPr>
        <p:spPr>
          <a:xfrm>
            <a:off x="492186" y="1864748"/>
            <a:ext cx="110959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Uzbekistan</a:t>
            </a:r>
            <a:endParaRPr lang="ru-RU" sz="1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C54F05-2B75-46FF-B728-38416C27C6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6907" y="1436551"/>
            <a:ext cx="2904104" cy="226903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53E5C3A-6D0C-4793-B714-8721F334B287}"/>
              </a:ext>
            </a:extLst>
          </p:cNvPr>
          <p:cNvSpPr txBox="1"/>
          <p:nvPr/>
        </p:nvSpPr>
        <p:spPr>
          <a:xfrm>
            <a:off x="11829448" y="101084"/>
            <a:ext cx="268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0288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2360</TotalTime>
  <Words>803</Words>
  <Application>Microsoft Office PowerPoint</Application>
  <PresentationFormat>Широкоэкранный</PresentationFormat>
  <Paragraphs>171</Paragraphs>
  <Slides>15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Times New Roman</vt:lpstr>
      <vt:lpstr>Wingdings</vt:lpstr>
      <vt:lpstr>Тема Office</vt:lpstr>
      <vt:lpstr>Точечный рисунок</vt:lpstr>
      <vt:lpstr>Equation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Ivan_Zel</dc:creator>
  <cp:lastModifiedBy>Ivan_Zel</cp:lastModifiedBy>
  <cp:revision>60</cp:revision>
  <dcterms:created xsi:type="dcterms:W3CDTF">2025-01-14T07:19:32Z</dcterms:created>
  <dcterms:modified xsi:type="dcterms:W3CDTF">2025-01-24T07:55:37Z</dcterms:modified>
</cp:coreProperties>
</file>