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75" r:id="rId2"/>
    <p:sldId id="306" r:id="rId3"/>
    <p:sldId id="328" r:id="rId4"/>
    <p:sldId id="300" r:id="rId5"/>
    <p:sldId id="301" r:id="rId6"/>
    <p:sldId id="293" r:id="rId7"/>
    <p:sldId id="339" r:id="rId8"/>
    <p:sldId id="318" r:id="rId9"/>
    <p:sldId id="323" r:id="rId10"/>
    <p:sldId id="324" r:id="rId11"/>
    <p:sldId id="29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28C"/>
    <a:srgbClr val="FF0066"/>
    <a:srgbClr val="660033"/>
    <a:srgbClr val="913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26" autoAdjust="0"/>
    <p:restoredTop sz="94660"/>
  </p:normalViewPr>
  <p:slideViewPr>
    <p:cSldViewPr snapToGrid="0">
      <p:cViewPr varScale="1">
        <p:scale>
          <a:sx n="72" d="100"/>
          <a:sy n="72" d="100"/>
        </p:scale>
        <p:origin x="55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31C0C-2C57-417B-B572-5F0292E4535B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54BCF-D2B5-4B05-98DE-D8C29BCE0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7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91767" y="6661819"/>
            <a:ext cx="790832" cy="154323"/>
          </a:xfrm>
          <a:prstGeom prst="rect">
            <a:avLst/>
          </a:prstGeom>
        </p:spPr>
        <p:txBody>
          <a:bodyPr/>
          <a:lstStyle/>
          <a:p>
            <a:fld id="{E0146371-7F00-4DF4-8353-D775154BA528}" type="datetime1">
              <a:rPr lang="ru-RU" smtClean="0"/>
              <a:t>23.01.2025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0414-2467-4788-98A3-4F35C698D04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351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91767" y="6661819"/>
            <a:ext cx="790832" cy="154323"/>
          </a:xfrm>
          <a:prstGeom prst="rect">
            <a:avLst/>
          </a:prstGeom>
        </p:spPr>
        <p:txBody>
          <a:bodyPr/>
          <a:lstStyle/>
          <a:p>
            <a:fld id="{05890F5F-B298-4CC6-833F-7CA6C6D27FDF}" type="datetime1">
              <a:rPr lang="ru-RU" smtClean="0"/>
              <a:t>23.01.2025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0414-2467-4788-98A3-4F35C698D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320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  <a:prstGeom prst="rect">
            <a:avLst/>
          </a:prstGeo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91767" y="6661819"/>
            <a:ext cx="790832" cy="154323"/>
          </a:xfrm>
          <a:prstGeom prst="rect">
            <a:avLst/>
          </a:prstGeom>
        </p:spPr>
        <p:txBody>
          <a:bodyPr/>
          <a:lstStyle/>
          <a:p>
            <a:fld id="{45B72A64-0CEF-40A6-8AC3-3F00BAE09225}" type="datetime1">
              <a:rPr lang="ru-RU" smtClean="0"/>
              <a:t>23.01.2025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0414-2467-4788-98A3-4F35C698D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16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767" y="99631"/>
            <a:ext cx="10058400" cy="14507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91767" y="6661819"/>
            <a:ext cx="790832" cy="154323"/>
          </a:xfrm>
          <a:prstGeom prst="rect">
            <a:avLst/>
          </a:prstGeom>
        </p:spPr>
        <p:txBody>
          <a:bodyPr/>
          <a:lstStyle/>
          <a:p>
            <a:fld id="{60FAED76-B11F-424B-ACB5-6CE659AE60EB}" type="datetime1">
              <a:rPr lang="ru-RU" smtClean="0"/>
              <a:t>23.01.2025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0414-2467-4788-98A3-4F35C698D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640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91767" y="6661819"/>
            <a:ext cx="790832" cy="154323"/>
          </a:xfrm>
          <a:prstGeom prst="rect">
            <a:avLst/>
          </a:prstGeom>
        </p:spPr>
        <p:txBody>
          <a:bodyPr/>
          <a:lstStyle/>
          <a:p>
            <a:fld id="{0FD59A24-D8B6-471D-9726-D1CF187A6D3D}" type="datetime1">
              <a:rPr lang="ru-RU" smtClean="0"/>
              <a:t>23.01.2025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0414-2467-4788-98A3-4F35C698D04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525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91767" y="6661819"/>
            <a:ext cx="790832" cy="154323"/>
          </a:xfrm>
          <a:prstGeom prst="rect">
            <a:avLst/>
          </a:prstGeom>
        </p:spPr>
        <p:txBody>
          <a:bodyPr/>
          <a:lstStyle/>
          <a:p>
            <a:fld id="{FE624B98-10B5-4087-9CE5-2CE0DC827CF0}" type="datetime1">
              <a:rPr lang="ru-RU" smtClean="0"/>
              <a:t>23.01.2025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0414-2467-4788-98A3-4F35C698D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19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91767" y="6661819"/>
            <a:ext cx="790832" cy="154323"/>
          </a:xfrm>
          <a:prstGeom prst="rect">
            <a:avLst/>
          </a:prstGeom>
        </p:spPr>
        <p:txBody>
          <a:bodyPr/>
          <a:lstStyle/>
          <a:p>
            <a:fld id="{61E9BAA0-04CF-4A2C-BC89-B1EEAE92AF81}" type="datetime1">
              <a:rPr lang="ru-RU" smtClean="0"/>
              <a:t>23.01.2025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0414-2467-4788-98A3-4F35C698D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792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691767" y="6661819"/>
            <a:ext cx="790832" cy="154323"/>
          </a:xfrm>
          <a:prstGeom prst="rect">
            <a:avLst/>
          </a:prstGeom>
        </p:spPr>
        <p:txBody>
          <a:bodyPr/>
          <a:lstStyle/>
          <a:p>
            <a:fld id="{03AAD1F9-B6EB-48C6-8C2B-FB640FA791DF}" type="datetime1">
              <a:rPr lang="ru-RU" smtClean="0"/>
              <a:t>23.01.2025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0414-2467-4788-98A3-4F35C698D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992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91767" y="6661819"/>
            <a:ext cx="790832" cy="154323"/>
          </a:xfrm>
          <a:prstGeom prst="rect">
            <a:avLst/>
          </a:prstGeom>
        </p:spPr>
        <p:txBody>
          <a:bodyPr/>
          <a:lstStyle/>
          <a:p>
            <a:fld id="{7A9C29A9-5C0A-4E4E-8399-3515E20819ED}" type="datetime1">
              <a:rPr lang="ru-RU" smtClean="0"/>
              <a:t>23.01.2025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0414-2467-4788-98A3-4F35C698D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992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4CB3BB2-66AD-4E2B-B558-5C8EE1148CEE}" type="datetime1">
              <a:rPr lang="ru-RU" smtClean="0"/>
              <a:t>23.01.2025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030414-2467-4788-98A3-4F35C698D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988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91767" y="6661819"/>
            <a:ext cx="790832" cy="154323"/>
          </a:xfrm>
          <a:prstGeom prst="rect">
            <a:avLst/>
          </a:prstGeom>
        </p:spPr>
        <p:txBody>
          <a:bodyPr/>
          <a:lstStyle/>
          <a:p>
            <a:fld id="{7FBFF963-F140-4B8F-B1EE-5187D0EA3ABC}" type="datetime1">
              <a:rPr lang="ru-RU" smtClean="0"/>
              <a:t>23.01.2025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0414-2467-4788-98A3-4F35C698D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97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jinr.ru/main-en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05" y="6431494"/>
            <a:ext cx="12188825" cy="48706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805" y="6365386"/>
            <a:ext cx="12188825" cy="640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63069" y="6620431"/>
            <a:ext cx="319401" cy="2375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1</a:t>
            </a:r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0805" y="906161"/>
            <a:ext cx="12108339" cy="824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5753"/>
            <a:ext cx="986703" cy="52371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737637" y="6483315"/>
            <a:ext cx="14738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0" kern="1200" dirty="0">
                <a:solidFill>
                  <a:schemeClr val="bg1"/>
                </a:solidFill>
                <a:effectLst/>
                <a:latin typeface="Agency FB" panose="020B0503020202020204" pitchFamily="34" charset="0"/>
                <a:ea typeface="+mn-ea"/>
                <a:cs typeface="+mn-cs"/>
              </a:rPr>
              <a:t>Joint Institute for Nuclear Research</a:t>
            </a:r>
            <a:endParaRPr lang="en-US" sz="1100" b="1" i="0" u="sng" kern="1200" dirty="0">
              <a:solidFill>
                <a:schemeClr val="bg1"/>
              </a:solidFill>
              <a:effectLst/>
              <a:latin typeface="Agency FB" panose="020B0503020202020204" pitchFamily="34" charset="0"/>
              <a:ea typeface="+mn-ea"/>
              <a:cs typeface="+mn-cs"/>
              <a:hlinkClick r:id="rId14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015" y="6458062"/>
            <a:ext cx="1196615" cy="448731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9597082" y="6475906"/>
            <a:ext cx="16515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0" kern="1200" dirty="0">
                <a:solidFill>
                  <a:schemeClr val="bg1"/>
                </a:solidFill>
                <a:effectLst/>
                <a:latin typeface="Agency FB" panose="020B0503020202020204" pitchFamily="34" charset="0"/>
                <a:ea typeface="+mn-ea"/>
                <a:cs typeface="+mn-cs"/>
              </a:rPr>
              <a:t>Frank Laboratory of Neutron Physics</a:t>
            </a:r>
            <a:endParaRPr lang="en-US" sz="1100" b="1" i="0" u="sng" kern="1200" dirty="0">
              <a:solidFill>
                <a:schemeClr val="bg1"/>
              </a:solidFill>
              <a:effectLst/>
              <a:latin typeface="Agency FB" panose="020B0503020202020204" pitchFamily="34" charset="0"/>
              <a:ea typeface="+mn-ea"/>
              <a:cs typeface="+mn-cs"/>
              <a:hlinkClick r:id="rId14"/>
            </a:endParaRPr>
          </a:p>
        </p:txBody>
      </p:sp>
    </p:spTree>
    <p:extLst>
      <p:ext uri="{BB962C8B-B14F-4D97-AF65-F5344CB8AC3E}">
        <p14:creationId xmlns:p14="http://schemas.microsoft.com/office/powerpoint/2010/main" val="374192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eba@jinr.com-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hdphoto" Target="../media/hdphoto2.wdp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016" y="1731205"/>
            <a:ext cx="11935967" cy="189282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900" b="1" i="1" dirty="0">
                <a:solidFill>
                  <a:srgbClr val="002060"/>
                </a:solidFill>
                <a:latin typeface="Calisto MT" panose="02040603050505030304" pitchFamily="18" charset="0"/>
              </a:rPr>
              <a:t>Analysis of A</a:t>
            </a:r>
            <a:r>
              <a:rPr lang="el-GR" sz="39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β</a:t>
            </a:r>
            <a:r>
              <a:rPr lang="en-US" sz="3900" b="1" i="1" dirty="0">
                <a:solidFill>
                  <a:srgbClr val="002060"/>
                </a:solidFill>
                <a:latin typeface="Calisto MT" panose="02040603050505030304" pitchFamily="18" charset="0"/>
              </a:rPr>
              <a:t>-</a:t>
            </a:r>
            <a:r>
              <a:rPr lang="el-GR" sz="39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42 </a:t>
            </a:r>
            <a:r>
              <a:rPr lang="en-US" sz="3900" b="1" i="1" dirty="0">
                <a:solidFill>
                  <a:srgbClr val="002060"/>
                </a:solidFill>
                <a:latin typeface="Calisto MT" panose="02040603050505030304" pitchFamily="18" charset="0"/>
              </a:rPr>
              <a:t> Conformational Dynamics in Various Lipid Membrane Mimetics:</a:t>
            </a:r>
          </a:p>
          <a:p>
            <a:pPr algn="ctr"/>
            <a:r>
              <a:rPr lang="en-US" sz="3900" b="1" i="1" dirty="0">
                <a:solidFill>
                  <a:srgbClr val="002060"/>
                </a:solidFill>
                <a:latin typeface="Calisto MT" panose="02040603050505030304" pitchFamily="18" charset="0"/>
              </a:rPr>
              <a:t>Spectroscopic and Atomistic Study</a:t>
            </a:r>
            <a:endParaRPr lang="ru-RU" sz="3900" b="1" i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58AEF2-48F8-4A94-BB8A-FB522512C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63068" y="6675475"/>
            <a:ext cx="569105" cy="140846"/>
          </a:xfrm>
        </p:spPr>
        <p:txBody>
          <a:bodyPr/>
          <a:lstStyle/>
          <a:p>
            <a:fld id="{8F030414-2467-4788-98A3-4F35C698D044}" type="slidenum">
              <a:rPr lang="ru-RU" smtClean="0"/>
              <a:t>1</a:t>
            </a:fld>
            <a:r>
              <a:rPr lang="en-US" dirty="0"/>
              <a:t>/11</a:t>
            </a:r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3730" y="823017"/>
            <a:ext cx="12192000" cy="146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77437" y="4121423"/>
            <a:ext cx="7437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ru-RU" sz="2000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Heba Esawii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688847" y="4648826"/>
            <a:ext cx="1081430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ru-RU" sz="1400" b="1" i="1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ru-RU" b="1" i="1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alt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rank L</a:t>
            </a:r>
            <a:r>
              <a:rPr kumimoji="0" lang="en-GB" altLang="ru-RU" b="1" i="1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aboratory of Neutron Physics, Sector of Raman Spectroscopy, Joint Institute for Nuclear Research, Dubna, Russia</a:t>
            </a:r>
            <a:endParaRPr kumimoji="0" lang="ru-RU" altLang="ru-RU" b="1" i="0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2" name="Picture 21" descr="A picture containing logo, graphics, font, graphic design&#10;&#10;Description automatically generated">
            <a:extLst>
              <a:ext uri="{FF2B5EF4-FFF2-40B4-BE49-F238E27FC236}">
                <a16:creationId xmlns:a16="http://schemas.microsoft.com/office/drawing/2014/main" id="{90409F6C-6004-F3AB-BDB4-888926082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278" y="116314"/>
            <a:ext cx="969813" cy="1119257"/>
          </a:xfrm>
          <a:prstGeom prst="rect">
            <a:avLst/>
          </a:prstGeom>
        </p:spPr>
      </p:pic>
      <p:pic>
        <p:nvPicPr>
          <p:cNvPr id="23" name="Picture 22" descr="Partners">
            <a:extLst>
              <a:ext uri="{FF2B5EF4-FFF2-40B4-BE49-F238E27FC236}">
                <a16:creationId xmlns:a16="http://schemas.microsoft.com/office/drawing/2014/main" id="{6E92A8B0-1CBF-F41C-A56E-216240591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9" y="48767"/>
            <a:ext cx="1354352" cy="116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71258" y="6038003"/>
            <a:ext cx="1853738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Monday, 27 January 2025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76F414-4C14-5ADC-6E48-6F7233D15AE7}"/>
              </a:ext>
            </a:extLst>
          </p:cNvPr>
          <p:cNvSpPr txBox="1"/>
          <p:nvPr/>
        </p:nvSpPr>
        <p:spPr>
          <a:xfrm>
            <a:off x="2878732" y="430613"/>
            <a:ext cx="5973720" cy="584775"/>
          </a:xfrm>
          <a:prstGeom prst="rect">
            <a:avLst/>
          </a:prstGeom>
          <a:solidFill>
            <a:srgbClr val="30428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60</a:t>
            </a:r>
            <a:r>
              <a:rPr lang="en-US" sz="2000" b="1" baseline="30000" dirty="0">
                <a:solidFill>
                  <a:schemeClr val="bg1"/>
                </a:solidFill>
              </a:rPr>
              <a:t>th</a:t>
            </a:r>
            <a:r>
              <a:rPr lang="en-US" sz="2000" b="1" dirty="0">
                <a:solidFill>
                  <a:schemeClr val="bg1"/>
                </a:solidFill>
              </a:rPr>
              <a:t> meeting of the PAC for Condensed Matter Physics</a:t>
            </a:r>
          </a:p>
          <a:p>
            <a:pPr algn="ctr"/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F5C662-D180-C50D-988D-0B13563A57FB}"/>
              </a:ext>
            </a:extLst>
          </p:cNvPr>
          <p:cNvSpPr txBox="1"/>
          <p:nvPr/>
        </p:nvSpPr>
        <p:spPr>
          <a:xfrm>
            <a:off x="3780330" y="5317075"/>
            <a:ext cx="4631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ru-RU" sz="1800" b="1" i="1" dirty="0">
              <a:solidFill>
                <a:srgbClr val="30428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ru-RU" sz="1800" b="1" i="1" baseline="30000" dirty="0">
                <a:solidFill>
                  <a:srgbClr val="30428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heba@jinr.com </a:t>
            </a:r>
            <a:r>
              <a:rPr lang="en-GB" altLang="ru-RU" sz="1800" b="1" i="1" u="sng" baseline="30000" dirty="0">
                <a:solidFill>
                  <a:srgbClr val="30428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GB" altLang="ru-RU" sz="1800" b="1" i="1" u="sng" baseline="30000" dirty="0">
                <a:solidFill>
                  <a:srgbClr val="30428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Heba.Esawii@aucegypt.edu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339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curtains"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141316" y="116378"/>
            <a:ext cx="11936384" cy="6816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>
                <a:solidFill>
                  <a:srgbClr val="30428C"/>
                </a:solidFill>
                <a:latin typeface="Calibri Light (Headings)"/>
              </a:rPr>
              <a:t>Key Findings of Our Study</a:t>
            </a:r>
            <a:endParaRPr lang="ru-RU" sz="4400" dirty="0">
              <a:solidFill>
                <a:srgbClr val="30428C"/>
              </a:solidFill>
              <a:latin typeface="Calibri Light (Headings)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38" y="954157"/>
            <a:ext cx="11211339" cy="2292626"/>
          </a:xfrm>
          <a:prstGeom prst="rect">
            <a:avLst/>
          </a:prstGeom>
          <a:ln>
            <a:solidFill>
              <a:srgbClr val="FF0066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1F1F66-5F96-488E-875A-7DDBF783D301}"/>
              </a:ext>
            </a:extLst>
          </p:cNvPr>
          <p:cNvSpPr txBox="1"/>
          <p:nvPr/>
        </p:nvSpPr>
        <p:spPr>
          <a:xfrm>
            <a:off x="0" y="3145576"/>
            <a:ext cx="11715177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/>
              <a:t>Ab42 predominantly adopts a stable </a:t>
            </a:r>
            <a:r>
              <a:rPr lang="en-US" sz="2000" b="1" dirty="0">
                <a:solidFill>
                  <a:srgbClr val="C00000"/>
                </a:solidFill>
              </a:rPr>
              <a:t>α-helix </a:t>
            </a:r>
            <a:r>
              <a:rPr lang="en-US" sz="2000" b="1" dirty="0"/>
              <a:t>conformation in </a:t>
            </a:r>
            <a:r>
              <a:rPr lang="en-US" sz="2000" b="1" dirty="0">
                <a:solidFill>
                  <a:srgbClr val="C00000"/>
                </a:solidFill>
              </a:rPr>
              <a:t>liposomes</a:t>
            </a:r>
            <a:r>
              <a:rPr lang="en-US" sz="2000" b="1" dirty="0"/>
              <a:t>.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/>
              <a:t>Ab42 primarily adopts a </a:t>
            </a:r>
            <a:r>
              <a:rPr lang="en-US" sz="2000" b="1" dirty="0">
                <a:solidFill>
                  <a:srgbClr val="002060"/>
                </a:solidFill>
              </a:rPr>
              <a:t>β-turns/random </a:t>
            </a:r>
            <a:r>
              <a:rPr lang="en-US" sz="2000" b="1" dirty="0"/>
              <a:t>coil conformation in </a:t>
            </a:r>
            <a:r>
              <a:rPr lang="en-US" sz="2000" b="1" dirty="0" err="1">
                <a:solidFill>
                  <a:srgbClr val="002060"/>
                </a:solidFill>
              </a:rPr>
              <a:t>lipodiscs</a:t>
            </a:r>
            <a:r>
              <a:rPr lang="en-US" sz="2000" b="1" dirty="0"/>
              <a:t>.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/>
              <a:t>Ab42 longer maintains its native form in liposomes unlike in </a:t>
            </a:r>
            <a:r>
              <a:rPr lang="en-US" sz="2000" b="1" dirty="0" err="1"/>
              <a:t>lipodiscs</a:t>
            </a:r>
            <a:r>
              <a:rPr lang="en-US" sz="2000" b="1" dirty="0"/>
              <a:t>.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B050"/>
                </a:solidFill>
              </a:rPr>
              <a:t>SMA</a:t>
            </a:r>
            <a:r>
              <a:rPr lang="en-US" sz="2000" b="1" dirty="0"/>
              <a:t> copolymer is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00B050"/>
                </a:solidFill>
              </a:rPr>
              <a:t>NOT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/>
              <a:t>recommended for use in lipid-protein systems when characterizing peptides sensitive to conformational changes.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/>
              <a:t>High correlation observed between experimental data and theoretical modeling for both simple and complex systems.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93642-6D81-4C90-84C0-8AE5CB11E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63069" y="6620431"/>
            <a:ext cx="569105" cy="121191"/>
          </a:xfrm>
        </p:spPr>
        <p:txBody>
          <a:bodyPr/>
          <a:lstStyle/>
          <a:p>
            <a:fld id="{8F030414-2467-4788-98A3-4F35C698D044}" type="slidenum">
              <a:rPr lang="ru-RU" smtClean="0"/>
              <a:t>10</a:t>
            </a:fld>
            <a:r>
              <a:rPr lang="en-US" dirty="0"/>
              <a:t>/11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29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INR | Joint Institute for Nuclear Rese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6410"/>
            <a:ext cx="1219200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6A7526-8C4D-459D-8C53-1EDAF4E92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63069" y="6620432"/>
            <a:ext cx="661870" cy="138178"/>
          </a:xfrm>
        </p:spPr>
        <p:txBody>
          <a:bodyPr/>
          <a:lstStyle/>
          <a:p>
            <a:fld id="{8F030414-2467-4788-98A3-4F35C698D044}" type="slidenum">
              <a:rPr lang="ru-RU" smtClean="0"/>
              <a:t>11</a:t>
            </a:fld>
            <a:r>
              <a:rPr lang="en-US" dirty="0"/>
              <a:t>/11</a:t>
            </a:r>
            <a:endParaRPr lang="ru-RU" dirty="0"/>
          </a:p>
        </p:txBody>
      </p:sp>
      <p:sp>
        <p:nvSpPr>
          <p:cNvPr id="5" name="Cloud Callout 4"/>
          <p:cNvSpPr/>
          <p:nvPr/>
        </p:nvSpPr>
        <p:spPr>
          <a:xfrm>
            <a:off x="0" y="-242610"/>
            <a:ext cx="6134100" cy="2585760"/>
          </a:xfrm>
          <a:prstGeom prst="cloudCallout">
            <a:avLst>
              <a:gd name="adj1" fmla="val 50964"/>
              <a:gd name="adj2" fmla="val 8643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+mj-lt"/>
              </a:rPr>
              <a:t>Thank You So much  For Your Gentle Attention!</a:t>
            </a:r>
          </a:p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42D077-D6A0-9402-E9B0-8161AF9E5904}"/>
              </a:ext>
            </a:extLst>
          </p:cNvPr>
          <p:cNvSpPr txBox="1"/>
          <p:nvPr/>
        </p:nvSpPr>
        <p:spPr>
          <a:xfrm>
            <a:off x="675861" y="1581671"/>
            <a:ext cx="4943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SCIENCE BRINGS NATIONS TOGETHER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175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72" y="1316335"/>
            <a:ext cx="3133725" cy="24765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5637" y="86857"/>
            <a:ext cx="11870575" cy="839586"/>
          </a:xfrm>
        </p:spPr>
        <p:txBody>
          <a:bodyPr/>
          <a:lstStyle/>
          <a:p>
            <a:r>
              <a:rPr lang="en-US" sz="4400" dirty="0">
                <a:solidFill>
                  <a:srgbClr val="002060"/>
                </a:solidFill>
                <a:latin typeface="Calibri Light (Headings)"/>
              </a:rPr>
              <a:t>The Grand Scheme of our  Research Topic</a:t>
            </a:r>
            <a:endParaRPr lang="ru-RU" sz="4400" dirty="0">
              <a:solidFill>
                <a:srgbClr val="002060"/>
              </a:solidFill>
              <a:latin typeface="Calibri Light (Headings)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1290" y="4315577"/>
            <a:ext cx="2417523" cy="2092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72494" y="1238596"/>
            <a:ext cx="7152757" cy="2527069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888472" y="5034529"/>
            <a:ext cx="275701" cy="2327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260814" y="3774497"/>
            <a:ext cx="1603359" cy="12688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 flipV="1">
            <a:off x="2175158" y="3765665"/>
            <a:ext cx="1143139" cy="12635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705899" y="2975956"/>
            <a:ext cx="1197032" cy="62345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32A2D7-B52B-426D-92C4-5F732505186D}"/>
              </a:ext>
            </a:extLst>
          </p:cNvPr>
          <p:cNvSpPr/>
          <p:nvPr/>
        </p:nvSpPr>
        <p:spPr>
          <a:xfrm>
            <a:off x="1476376" y="1974419"/>
            <a:ext cx="813616" cy="52274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221223-8182-4B5A-BA4F-F131136EAA98}"/>
              </a:ext>
            </a:extLst>
          </p:cNvPr>
          <p:cNvCxnSpPr>
            <a:cxnSpLocks/>
          </p:cNvCxnSpPr>
          <p:nvPr/>
        </p:nvCxnSpPr>
        <p:spPr>
          <a:xfrm flipV="1">
            <a:off x="2289991" y="1217002"/>
            <a:ext cx="2082503" cy="76412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CE84A52-2688-4F08-8F27-7106BB685CA8}"/>
              </a:ext>
            </a:extLst>
          </p:cNvPr>
          <p:cNvCxnSpPr>
            <a:cxnSpLocks/>
          </p:cNvCxnSpPr>
          <p:nvPr/>
        </p:nvCxnSpPr>
        <p:spPr>
          <a:xfrm>
            <a:off x="2289991" y="2497161"/>
            <a:ext cx="2082503" cy="126850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3012" y="3923710"/>
            <a:ext cx="2324413" cy="225940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0494" y="3914487"/>
            <a:ext cx="2554298" cy="2493798"/>
          </a:xfrm>
          <a:prstGeom prst="rect">
            <a:avLst/>
          </a:prstGeom>
        </p:spPr>
      </p:pic>
      <p:sp>
        <p:nvSpPr>
          <p:cNvPr id="56" name="Down Arrow 55"/>
          <p:cNvSpPr/>
          <p:nvPr/>
        </p:nvSpPr>
        <p:spPr>
          <a:xfrm flipH="1">
            <a:off x="8220075" y="3616036"/>
            <a:ext cx="283946" cy="615142"/>
          </a:xfrm>
          <a:prstGeom prst="down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Left-Right Arrow 58"/>
          <p:cNvSpPr/>
          <p:nvPr/>
        </p:nvSpPr>
        <p:spPr>
          <a:xfrm>
            <a:off x="7705899" y="4315577"/>
            <a:ext cx="1717113" cy="360099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21669">
            <a:off x="7415354" y="3875576"/>
            <a:ext cx="1978965" cy="21839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1F8EF96-A0CD-4B2C-938C-007A91B5CA6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4538" y="3787259"/>
            <a:ext cx="1656022" cy="14649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361C99-F9C0-4F71-AC1C-AEB13C85F50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6486" y="5170854"/>
            <a:ext cx="2203589" cy="124199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23BF8-C5A9-41D2-A099-175AC8614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63069" y="6620432"/>
            <a:ext cx="635366" cy="150712"/>
          </a:xfrm>
        </p:spPr>
        <p:txBody>
          <a:bodyPr/>
          <a:lstStyle/>
          <a:p>
            <a:fld id="{8F030414-2467-4788-98A3-4F35C698D044}" type="slidenum">
              <a:rPr lang="ru-RU" smtClean="0"/>
              <a:t>2</a:t>
            </a:fld>
            <a:r>
              <a:rPr lang="en-US" dirty="0"/>
              <a:t> /11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463365"/>
      </p:ext>
    </p:extLst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B868C3-43FE-4228-B9BE-676F0E009A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7305" y="2995049"/>
            <a:ext cx="5497996" cy="15668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DD67FF-9CAD-4681-A61F-8B12EADE76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0285" y="963593"/>
            <a:ext cx="5492028" cy="17915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724566-7B16-4724-A469-498ABAD02A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30" t="4228" r="5520" b="7823"/>
          <a:stretch/>
        </p:blipFill>
        <p:spPr>
          <a:xfrm>
            <a:off x="6433272" y="4772893"/>
            <a:ext cx="5492028" cy="1635290"/>
          </a:xfrm>
          <a:prstGeom prst="rect">
            <a:avLst/>
          </a:prstGeom>
        </p:spPr>
      </p:pic>
      <p:sp>
        <p:nvSpPr>
          <p:cNvPr id="16" name="Striped Right Arrow 15"/>
          <p:cNvSpPr/>
          <p:nvPr/>
        </p:nvSpPr>
        <p:spPr>
          <a:xfrm rot="5400000">
            <a:off x="8887930" y="2673616"/>
            <a:ext cx="371475" cy="296381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DBC7C9C-F60C-4CAB-8F8B-3133FAD4485D}"/>
              </a:ext>
            </a:extLst>
          </p:cNvPr>
          <p:cNvCxnSpPr/>
          <p:nvPr/>
        </p:nvCxnSpPr>
        <p:spPr>
          <a:xfrm>
            <a:off x="6091237" y="1149742"/>
            <a:ext cx="9525" cy="500062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triped Right Arrow 15">
            <a:extLst>
              <a:ext uri="{FF2B5EF4-FFF2-40B4-BE49-F238E27FC236}">
                <a16:creationId xmlns:a16="http://schemas.microsoft.com/office/drawing/2014/main" id="{40ABBF3E-FDF5-41B7-97F0-6E173BD1E753}"/>
              </a:ext>
            </a:extLst>
          </p:cNvPr>
          <p:cNvSpPr/>
          <p:nvPr/>
        </p:nvSpPr>
        <p:spPr>
          <a:xfrm rot="5400000">
            <a:off x="8887930" y="4491881"/>
            <a:ext cx="371475" cy="296381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7CDF848-B78C-4C81-8ECE-83B493CC95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958" y="1149742"/>
            <a:ext cx="5756023" cy="5179610"/>
          </a:xfrm>
          <a:prstGeom prst="rect">
            <a:avLst/>
          </a:prstGeom>
        </p:spPr>
      </p:pic>
      <p:sp>
        <p:nvSpPr>
          <p:cNvPr id="37" name="Title 4">
            <a:extLst>
              <a:ext uri="{FF2B5EF4-FFF2-40B4-BE49-F238E27FC236}">
                <a16:creationId xmlns:a16="http://schemas.microsoft.com/office/drawing/2014/main" id="{E5316CC9-B39A-4E1C-A4CE-BAF75BC8FAF1}"/>
              </a:ext>
            </a:extLst>
          </p:cNvPr>
          <p:cNvSpPr txBox="1">
            <a:spLocks/>
          </p:cNvSpPr>
          <p:nvPr/>
        </p:nvSpPr>
        <p:spPr>
          <a:xfrm>
            <a:off x="0" y="203064"/>
            <a:ext cx="11097492" cy="6816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solidFill>
                  <a:srgbClr val="002060"/>
                </a:solidFill>
                <a:latin typeface="Calibri Light (Headings)"/>
              </a:rPr>
              <a:t>Methodology &amp; </a:t>
            </a:r>
            <a:r>
              <a:rPr lang="en-US" sz="4400" dirty="0">
                <a:solidFill>
                  <a:srgbClr val="C00000"/>
                </a:solidFill>
                <a:latin typeface="Calibri Light (Headings)"/>
              </a:rPr>
              <a:t>Analysis Flow</a:t>
            </a:r>
            <a:endParaRPr lang="ru-RU" sz="4400" dirty="0">
              <a:solidFill>
                <a:srgbClr val="002060"/>
              </a:solidFill>
              <a:latin typeface="Calibri Light (Headings)"/>
            </a:endParaRPr>
          </a:p>
          <a:p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58B6BF-38C8-4093-9960-256200719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89573" y="6654936"/>
            <a:ext cx="635366" cy="203064"/>
          </a:xfrm>
        </p:spPr>
        <p:txBody>
          <a:bodyPr/>
          <a:lstStyle/>
          <a:p>
            <a:fld id="{8F030414-2467-4788-98A3-4F35C698D044}" type="slidenum">
              <a:rPr lang="ru-RU" smtClean="0"/>
              <a:t>3</a:t>
            </a:fld>
            <a:r>
              <a:rPr lang="en-US" dirty="0"/>
              <a:t>/11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090717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141315" y="116378"/>
            <a:ext cx="11097492" cy="6816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solidFill>
                  <a:srgbClr val="002060"/>
                </a:solidFill>
                <a:latin typeface="Calibri Light (Headings)"/>
              </a:rPr>
              <a:t>Spectroscopic Results : </a:t>
            </a:r>
            <a:r>
              <a:rPr lang="en-US" sz="4400" dirty="0">
                <a:solidFill>
                  <a:srgbClr val="C00000"/>
                </a:solidFill>
                <a:latin typeface="Calibri Light (Headings)"/>
              </a:rPr>
              <a:t>Raman Analysis</a:t>
            </a:r>
            <a:endParaRPr lang="ru-RU" sz="4400" dirty="0">
              <a:solidFill>
                <a:srgbClr val="002060"/>
              </a:solidFill>
              <a:latin typeface="Calibri Light (Headings)"/>
            </a:endParaRPr>
          </a:p>
          <a:p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3453F2-80C6-4D5D-8948-149DB20946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2"/>
          <a:stretch/>
        </p:blipFill>
        <p:spPr>
          <a:xfrm>
            <a:off x="1" y="1413578"/>
            <a:ext cx="6599582" cy="37739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2ADF73-EA3A-4C2C-88C1-551BA3FB84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4"/>
          <a:stretch/>
        </p:blipFill>
        <p:spPr>
          <a:xfrm>
            <a:off x="7286412" y="1407054"/>
            <a:ext cx="4450421" cy="37739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7BD71E-2D7B-4884-B8FB-1E0413F76A76}"/>
              </a:ext>
            </a:extLst>
          </p:cNvPr>
          <p:cNvSpPr txBox="1"/>
          <p:nvPr/>
        </p:nvSpPr>
        <p:spPr>
          <a:xfrm>
            <a:off x="583905" y="976167"/>
            <a:ext cx="51061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200" b="1" dirty="0">
                <a:solidFill>
                  <a:srgbClr val="002060"/>
                </a:solidFill>
              </a:rPr>
              <a:t>All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200" b="1" dirty="0">
                <a:solidFill>
                  <a:srgbClr val="002060"/>
                </a:solidFill>
              </a:rPr>
              <a:t>Raman Spectra : </a:t>
            </a:r>
            <a:r>
              <a:rPr lang="en-US" sz="2200" b="1" dirty="0">
                <a:solidFill>
                  <a:srgbClr val="FF0000"/>
                </a:solidFill>
              </a:rPr>
              <a:t>Solubilized A</a:t>
            </a:r>
            <a:r>
              <a:rPr lang="el-GR" sz="2200" b="1" dirty="0">
                <a:solidFill>
                  <a:srgbClr val="FF0000"/>
                </a:solidFill>
              </a:rPr>
              <a:t>β42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F3113E-A036-4FDE-B0C4-557C9F26CD28}"/>
              </a:ext>
            </a:extLst>
          </p:cNvPr>
          <p:cNvSpPr txBox="1"/>
          <p:nvPr/>
        </p:nvSpPr>
        <p:spPr>
          <a:xfrm>
            <a:off x="7804499" y="982691"/>
            <a:ext cx="42466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</a:rPr>
              <a:t>Amide I Region : </a:t>
            </a:r>
            <a:r>
              <a:rPr lang="en-US" sz="2200" b="1" dirty="0">
                <a:solidFill>
                  <a:srgbClr val="FF0000"/>
                </a:solidFill>
              </a:rPr>
              <a:t>A</a:t>
            </a:r>
            <a:r>
              <a:rPr lang="el-GR" sz="2200" b="1" dirty="0">
                <a:solidFill>
                  <a:srgbClr val="FF0000"/>
                </a:solidFill>
              </a:rPr>
              <a:t>β42</a:t>
            </a:r>
            <a:r>
              <a:rPr lang="en-US" sz="2200" b="1" dirty="0">
                <a:solidFill>
                  <a:srgbClr val="FF0000"/>
                </a:solidFill>
              </a:rPr>
              <a:t> Polypeptide</a:t>
            </a:r>
            <a:endParaRPr lang="ru-RU" sz="2200" b="1" dirty="0">
              <a:solidFill>
                <a:srgbClr val="FF0000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2C2368D-A11C-4F84-8E8F-D558F0AA6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086703"/>
              </p:ext>
            </p:extLst>
          </p:nvPr>
        </p:nvGraphicFramePr>
        <p:xfrm>
          <a:off x="455167" y="5141920"/>
          <a:ext cx="6011894" cy="1177034"/>
        </p:xfrm>
        <a:graphic>
          <a:graphicData uri="http://schemas.openxmlformats.org/drawingml/2006/table">
            <a:tbl>
              <a:tblPr firstRow="1" firstCol="1" bandRow="1"/>
              <a:tblGrid>
                <a:gridCol w="1678279">
                  <a:extLst>
                    <a:ext uri="{9D8B030D-6E8A-4147-A177-3AD203B41FA5}">
                      <a16:colId xmlns:a16="http://schemas.microsoft.com/office/drawing/2014/main" val="842028209"/>
                    </a:ext>
                  </a:extLst>
                </a:gridCol>
                <a:gridCol w="2070121">
                  <a:extLst>
                    <a:ext uri="{9D8B030D-6E8A-4147-A177-3AD203B41FA5}">
                      <a16:colId xmlns:a16="http://schemas.microsoft.com/office/drawing/2014/main" val="290954541"/>
                    </a:ext>
                  </a:extLst>
                </a:gridCol>
                <a:gridCol w="2263494">
                  <a:extLst>
                    <a:ext uri="{9D8B030D-6E8A-4147-A177-3AD203B41FA5}">
                      <a16:colId xmlns:a16="http://schemas.microsoft.com/office/drawing/2014/main" val="4283090859"/>
                    </a:ext>
                  </a:extLst>
                </a:gridCol>
              </a:tblGrid>
              <a:tr h="2840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Wavenumber Range: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Alpha-Helix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Beta-Turns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071392"/>
                  </a:ext>
                </a:extLst>
              </a:tr>
              <a:tr h="3908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Typical A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mid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I region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1650 to 1658 cm^-1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1660 to 1680 cm^-1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309447"/>
                  </a:ext>
                </a:extLst>
              </a:tr>
              <a:tr h="3908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Solubilized A</a:t>
                      </a:r>
                      <a:r>
                        <a:rPr lang="el-GR" sz="1400" b="1" dirty="0">
                          <a:solidFill>
                            <a:schemeClr val="tx1"/>
                          </a:solidFill>
                          <a:effectLst/>
                        </a:rPr>
                        <a:t>β42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-A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mid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I region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1657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cm^-1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71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cm^-1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577220"/>
                  </a:ext>
                </a:extLst>
              </a:tr>
            </a:tbl>
          </a:graphicData>
        </a:graphic>
      </p:graphicFrame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3AF596DB-88E7-40F7-812A-DBCB7158B8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831081"/>
              </p:ext>
            </p:extLst>
          </p:nvPr>
        </p:nvGraphicFramePr>
        <p:xfrm>
          <a:off x="7490180" y="5120837"/>
          <a:ext cx="4381699" cy="1219200"/>
        </p:xfrm>
        <a:graphic>
          <a:graphicData uri="http://schemas.openxmlformats.org/drawingml/2006/table">
            <a:tbl>
              <a:tblPr firstRow="1" bandRow="1"/>
              <a:tblGrid>
                <a:gridCol w="846114">
                  <a:extLst>
                    <a:ext uri="{9D8B030D-6E8A-4147-A177-3AD203B41FA5}">
                      <a16:colId xmlns:a16="http://schemas.microsoft.com/office/drawing/2014/main" val="4208904757"/>
                    </a:ext>
                  </a:extLst>
                </a:gridCol>
                <a:gridCol w="3535585">
                  <a:extLst>
                    <a:ext uri="{9D8B030D-6E8A-4147-A177-3AD203B41FA5}">
                      <a16:colId xmlns:a16="http://schemas.microsoft.com/office/drawing/2014/main" val="4266773577"/>
                    </a:ext>
                  </a:extLst>
                </a:gridCol>
              </a:tblGrid>
              <a:tr h="2942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1h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Alpha-Helix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721225"/>
                  </a:ext>
                </a:extLst>
              </a:tr>
              <a:tr h="2942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3h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Alpha-Helix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111495"/>
                  </a:ext>
                </a:extLst>
              </a:tr>
              <a:tr h="2942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5h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Alpha-Helix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01552"/>
                  </a:ext>
                </a:extLst>
              </a:tr>
              <a:tr h="2942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24h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</a:rPr>
                        <a:t>Beta-Turn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</a:rPr>
                        <a:t>s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316446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91574-8992-4B3E-BB6C-A6EF216B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63069" y="6620431"/>
            <a:ext cx="489592" cy="121191"/>
          </a:xfrm>
        </p:spPr>
        <p:txBody>
          <a:bodyPr/>
          <a:lstStyle/>
          <a:p>
            <a:fld id="{8F030414-2467-4788-98A3-4F35C698D044}" type="slidenum">
              <a:rPr lang="ru-RU" smtClean="0"/>
              <a:t>4</a:t>
            </a:fld>
            <a:r>
              <a:rPr lang="en-US" dirty="0"/>
              <a:t>/11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1624153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 txBox="1">
            <a:spLocks/>
          </p:cNvSpPr>
          <p:nvPr/>
        </p:nvSpPr>
        <p:spPr>
          <a:xfrm>
            <a:off x="141315" y="116378"/>
            <a:ext cx="11097492" cy="6816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solidFill>
                  <a:srgbClr val="002060"/>
                </a:solidFill>
                <a:latin typeface="Calibri Light (Headings)"/>
              </a:rPr>
              <a:t>Spectroscopic</a:t>
            </a:r>
            <a:r>
              <a:rPr lang="en-US" sz="4400" dirty="0">
                <a:solidFill>
                  <a:srgbClr val="002060"/>
                </a:solidFill>
              </a:rPr>
              <a:t> Results : </a:t>
            </a:r>
            <a:r>
              <a:rPr lang="en-US" sz="4400" dirty="0">
                <a:solidFill>
                  <a:srgbClr val="C00000"/>
                </a:solidFill>
              </a:rPr>
              <a:t>Raman Analysis</a:t>
            </a:r>
            <a:endParaRPr lang="ru-RU" sz="4400" dirty="0">
              <a:solidFill>
                <a:srgbClr val="002060"/>
              </a:solidFill>
            </a:endParaRPr>
          </a:p>
          <a:p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6439BD-0BCF-4838-BA40-E95387DC29C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371600"/>
            <a:ext cx="7067563" cy="37437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9984AF-BBCE-4D4E-BCA0-664A0DB2D48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3195" y="1371600"/>
            <a:ext cx="4620507" cy="37746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7BD71E-2D7B-4884-B8FB-1E0413F76A76}"/>
              </a:ext>
            </a:extLst>
          </p:cNvPr>
          <p:cNvSpPr txBox="1"/>
          <p:nvPr/>
        </p:nvSpPr>
        <p:spPr>
          <a:xfrm>
            <a:off x="700916" y="940712"/>
            <a:ext cx="48517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200" b="1" dirty="0">
                <a:solidFill>
                  <a:srgbClr val="002060"/>
                </a:solidFill>
              </a:rPr>
              <a:t>All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200" b="1" dirty="0">
                <a:solidFill>
                  <a:srgbClr val="002060"/>
                </a:solidFill>
              </a:rPr>
              <a:t>Raman Spectra : </a:t>
            </a:r>
            <a:r>
              <a:rPr lang="en-US" sz="2200" b="1" dirty="0">
                <a:solidFill>
                  <a:srgbClr val="FF0000"/>
                </a:solidFill>
              </a:rPr>
              <a:t>Liposome-Peptide</a:t>
            </a:r>
            <a:endParaRPr lang="el-GR" sz="22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F3113E-A036-4FDE-B0C4-557C9F26CD28}"/>
              </a:ext>
            </a:extLst>
          </p:cNvPr>
          <p:cNvSpPr txBox="1"/>
          <p:nvPr/>
        </p:nvSpPr>
        <p:spPr>
          <a:xfrm>
            <a:off x="7186039" y="895679"/>
            <a:ext cx="4531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</a:rPr>
              <a:t>Amide I Region : </a:t>
            </a:r>
            <a:r>
              <a:rPr lang="en-US" sz="2200" b="1" dirty="0">
                <a:solidFill>
                  <a:srgbClr val="FF0000"/>
                </a:solidFill>
              </a:rPr>
              <a:t>A</a:t>
            </a:r>
            <a:r>
              <a:rPr lang="el-GR" sz="2200" b="1" dirty="0">
                <a:solidFill>
                  <a:srgbClr val="FF0000"/>
                </a:solidFill>
              </a:rPr>
              <a:t>β42</a:t>
            </a:r>
            <a:r>
              <a:rPr lang="en-US" sz="2200" b="1" dirty="0">
                <a:solidFill>
                  <a:srgbClr val="FF0000"/>
                </a:solidFill>
              </a:rPr>
              <a:t> Polypeptide</a:t>
            </a:r>
            <a:endParaRPr lang="ru-RU" sz="2200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id="{A9E1B26F-5FD3-44D0-AB84-D34A6508A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644050"/>
              </p:ext>
            </p:extLst>
          </p:nvPr>
        </p:nvGraphicFramePr>
        <p:xfrm>
          <a:off x="7490181" y="5115339"/>
          <a:ext cx="4304254" cy="1238224"/>
        </p:xfrm>
        <a:graphic>
          <a:graphicData uri="http://schemas.openxmlformats.org/drawingml/2006/table">
            <a:tbl>
              <a:tblPr firstRow="1" bandRow="1"/>
              <a:tblGrid>
                <a:gridCol w="1558565">
                  <a:extLst>
                    <a:ext uri="{9D8B030D-6E8A-4147-A177-3AD203B41FA5}">
                      <a16:colId xmlns:a16="http://schemas.microsoft.com/office/drawing/2014/main" val="4208904757"/>
                    </a:ext>
                  </a:extLst>
                </a:gridCol>
                <a:gridCol w="2745689">
                  <a:extLst>
                    <a:ext uri="{9D8B030D-6E8A-4147-A177-3AD203B41FA5}">
                      <a16:colId xmlns:a16="http://schemas.microsoft.com/office/drawing/2014/main" val="4266773577"/>
                    </a:ext>
                  </a:extLst>
                </a:gridCol>
              </a:tblGrid>
              <a:tr h="619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Day1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Alpha-Helix</a:t>
                      </a:r>
                      <a:endParaRPr lang="en-US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721225"/>
                  </a:ext>
                </a:extLst>
              </a:tr>
              <a:tr h="619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Day2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</a:rPr>
                        <a:t>Beta-Turn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</a:rPr>
                        <a:t>s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11149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B9AB001-589D-44E1-8FF8-13574734E8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680180"/>
              </p:ext>
            </p:extLst>
          </p:nvPr>
        </p:nvGraphicFramePr>
        <p:xfrm>
          <a:off x="294773" y="5059932"/>
          <a:ext cx="6417452" cy="1257970"/>
        </p:xfrm>
        <a:graphic>
          <a:graphicData uri="http://schemas.openxmlformats.org/drawingml/2006/table">
            <a:tbl>
              <a:tblPr firstRow="1" firstCol="1" bandRow="1"/>
              <a:tblGrid>
                <a:gridCol w="1791494">
                  <a:extLst>
                    <a:ext uri="{9D8B030D-6E8A-4147-A177-3AD203B41FA5}">
                      <a16:colId xmlns:a16="http://schemas.microsoft.com/office/drawing/2014/main" val="842028209"/>
                    </a:ext>
                  </a:extLst>
                </a:gridCol>
                <a:gridCol w="2209771">
                  <a:extLst>
                    <a:ext uri="{9D8B030D-6E8A-4147-A177-3AD203B41FA5}">
                      <a16:colId xmlns:a16="http://schemas.microsoft.com/office/drawing/2014/main" val="290954541"/>
                    </a:ext>
                  </a:extLst>
                </a:gridCol>
                <a:gridCol w="2416187">
                  <a:extLst>
                    <a:ext uri="{9D8B030D-6E8A-4147-A177-3AD203B41FA5}">
                      <a16:colId xmlns:a16="http://schemas.microsoft.com/office/drawing/2014/main" val="4283090859"/>
                    </a:ext>
                  </a:extLst>
                </a:gridCol>
              </a:tblGrid>
              <a:tr h="365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Wavenumber Range: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Alpha-Helix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Beta-Turns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071392"/>
                  </a:ext>
                </a:extLst>
              </a:tr>
              <a:tr h="365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Typical A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mid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I region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1650 to 1658 cm^-1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1660 to 1680 cm^-1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309447"/>
                  </a:ext>
                </a:extLst>
              </a:tr>
              <a:tr h="365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Liposome-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l-GR" sz="1400" b="1" dirty="0">
                          <a:solidFill>
                            <a:schemeClr val="tx1"/>
                          </a:solidFill>
                          <a:effectLst/>
                        </a:rPr>
                        <a:t>β42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-A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mid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I region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1656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cm^-1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71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cm^-1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57722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0945CF-EDF8-4BF6-8D56-7D76DB5E1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63069" y="6620431"/>
            <a:ext cx="489626" cy="121191"/>
          </a:xfrm>
        </p:spPr>
        <p:txBody>
          <a:bodyPr/>
          <a:lstStyle/>
          <a:p>
            <a:fld id="{8F030414-2467-4788-98A3-4F35C698D044}" type="slidenum">
              <a:rPr lang="ru-RU" smtClean="0"/>
              <a:t>5</a:t>
            </a:fld>
            <a:r>
              <a:rPr lang="en-US" dirty="0"/>
              <a:t>/11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7698935"/>
      </p:ext>
    </p:extLst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s 22"/>
          <p:cNvSpPr/>
          <p:nvPr/>
        </p:nvSpPr>
        <p:spPr>
          <a:xfrm>
            <a:off x="1164590" y="8190865"/>
            <a:ext cx="257810" cy="2959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u="sng">
                <a:solidFill>
                  <a:srgbClr val="0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s 22"/>
          <p:cNvSpPr/>
          <p:nvPr/>
        </p:nvSpPr>
        <p:spPr>
          <a:xfrm>
            <a:off x="1316990" y="8343265"/>
            <a:ext cx="257810" cy="2959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u="sng">
                <a:solidFill>
                  <a:srgbClr val="0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52400" y="762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GB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s 22"/>
          <p:cNvSpPr/>
          <p:nvPr/>
        </p:nvSpPr>
        <p:spPr>
          <a:xfrm>
            <a:off x="1469390" y="8495664"/>
            <a:ext cx="257810" cy="7799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u="sng">
                <a:solidFill>
                  <a:srgbClr val="0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04800" y="914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GB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141315" y="116378"/>
            <a:ext cx="11097492" cy="6816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solidFill>
                  <a:srgbClr val="002060"/>
                </a:solidFill>
                <a:latin typeface="Calibri Light (Headings)"/>
              </a:rPr>
              <a:t>Spectroscopic Results : </a:t>
            </a:r>
            <a:r>
              <a:rPr lang="en-US" sz="4400" dirty="0">
                <a:solidFill>
                  <a:srgbClr val="C00000"/>
                </a:solidFill>
                <a:latin typeface="Calibri Light (Headings)"/>
              </a:rPr>
              <a:t>Raman Analysis</a:t>
            </a:r>
            <a:endParaRPr lang="ru-RU" sz="4400" dirty="0">
              <a:solidFill>
                <a:srgbClr val="002060"/>
              </a:solidFill>
              <a:latin typeface="Calibri Light (Headings)"/>
            </a:endParaRPr>
          </a:p>
          <a:p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84352E-F62F-4700-96E6-7A9D58265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118"/>
            <a:ext cx="6679096" cy="41977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1ADED6-4AD6-4357-8B98-04DEAEB1D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904" y="1291243"/>
            <a:ext cx="4762788" cy="395715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7BD71E-2D7B-4884-B8FB-1E0413F76A76}"/>
              </a:ext>
            </a:extLst>
          </p:cNvPr>
          <p:cNvSpPr txBox="1"/>
          <p:nvPr/>
        </p:nvSpPr>
        <p:spPr>
          <a:xfrm>
            <a:off x="193963" y="1014728"/>
            <a:ext cx="59020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200" b="1" dirty="0">
                <a:solidFill>
                  <a:srgbClr val="002060"/>
                </a:solidFill>
              </a:rPr>
              <a:t>All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200" b="1" dirty="0">
                <a:solidFill>
                  <a:srgbClr val="002060"/>
                </a:solidFill>
              </a:rPr>
              <a:t>Raman Spectra : </a:t>
            </a:r>
            <a:r>
              <a:rPr lang="en-US" sz="2200" b="1" dirty="0">
                <a:solidFill>
                  <a:srgbClr val="FF0000"/>
                </a:solidFill>
              </a:rPr>
              <a:t>Lipodisc (SMA-DMPC)- A</a:t>
            </a:r>
            <a:r>
              <a:rPr lang="el-GR" sz="2200" b="1" dirty="0">
                <a:solidFill>
                  <a:srgbClr val="FF0000"/>
                </a:solidFill>
              </a:rPr>
              <a:t>β42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endParaRPr lang="el-GR" sz="22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F3113E-A036-4FDE-B0C4-557C9F26CD28}"/>
              </a:ext>
            </a:extLst>
          </p:cNvPr>
          <p:cNvSpPr txBox="1"/>
          <p:nvPr/>
        </p:nvSpPr>
        <p:spPr>
          <a:xfrm>
            <a:off x="7289110" y="1054303"/>
            <a:ext cx="42466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</a:rPr>
              <a:t>Amide I Region : </a:t>
            </a:r>
            <a:r>
              <a:rPr lang="en-US" sz="2200" b="1" dirty="0">
                <a:solidFill>
                  <a:srgbClr val="FF0000"/>
                </a:solidFill>
              </a:rPr>
              <a:t>A</a:t>
            </a:r>
            <a:r>
              <a:rPr lang="el-GR" sz="2200" b="1" dirty="0">
                <a:solidFill>
                  <a:srgbClr val="FF0000"/>
                </a:solidFill>
              </a:rPr>
              <a:t>β42</a:t>
            </a:r>
            <a:r>
              <a:rPr lang="en-US" sz="2200" b="1" dirty="0">
                <a:solidFill>
                  <a:srgbClr val="FF0000"/>
                </a:solidFill>
              </a:rPr>
              <a:t> Polypeptide</a:t>
            </a:r>
            <a:endParaRPr lang="ru-RU" sz="2200" b="1" dirty="0">
              <a:solidFill>
                <a:srgbClr val="FF0000"/>
              </a:solidFill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5017920-12AF-4D7F-B8F7-DD72E4CD18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950138"/>
              </p:ext>
            </p:extLst>
          </p:nvPr>
        </p:nvGraphicFramePr>
        <p:xfrm>
          <a:off x="450574" y="5248405"/>
          <a:ext cx="5797826" cy="1111124"/>
        </p:xfrm>
        <a:graphic>
          <a:graphicData uri="http://schemas.openxmlformats.org/drawingml/2006/table">
            <a:tbl>
              <a:tblPr firstRow="1" firstCol="1" bandRow="1"/>
              <a:tblGrid>
                <a:gridCol w="1932610">
                  <a:extLst>
                    <a:ext uri="{9D8B030D-6E8A-4147-A177-3AD203B41FA5}">
                      <a16:colId xmlns:a16="http://schemas.microsoft.com/office/drawing/2014/main" val="842028209"/>
                    </a:ext>
                  </a:extLst>
                </a:gridCol>
                <a:gridCol w="1283282">
                  <a:extLst>
                    <a:ext uri="{9D8B030D-6E8A-4147-A177-3AD203B41FA5}">
                      <a16:colId xmlns:a16="http://schemas.microsoft.com/office/drawing/2014/main" val="290954541"/>
                    </a:ext>
                  </a:extLst>
                </a:gridCol>
                <a:gridCol w="2581934">
                  <a:extLst>
                    <a:ext uri="{9D8B030D-6E8A-4147-A177-3AD203B41FA5}">
                      <a16:colId xmlns:a16="http://schemas.microsoft.com/office/drawing/2014/main" val="4283090859"/>
                    </a:ext>
                  </a:extLst>
                </a:gridCol>
              </a:tblGrid>
              <a:tr h="2001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Wavenumber Range: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Alpha-Helix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Beta-Turns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071392"/>
                  </a:ext>
                </a:extLst>
              </a:tr>
              <a:tr h="4008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Typical A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mid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I region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1650 to 1658 cm^-1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1660 to 1680 cm^-1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309447"/>
                  </a:ext>
                </a:extLst>
              </a:tr>
              <a:tr h="4094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Lipodisc (SMA-DMPC)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A</a:t>
                      </a:r>
                      <a:r>
                        <a:rPr lang="el-GR" sz="1400" b="1" dirty="0">
                          <a:solidFill>
                            <a:schemeClr val="tx1"/>
                          </a:solidFill>
                          <a:effectLst/>
                        </a:rPr>
                        <a:t>β42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mid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I region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------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71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cm^-1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577220"/>
                  </a:ext>
                </a:extLst>
              </a:tr>
            </a:tbl>
          </a:graphicData>
        </a:graphic>
      </p:graphicFrame>
      <p:graphicFrame>
        <p:nvGraphicFramePr>
          <p:cNvPr id="19" name="Table 6">
            <a:extLst>
              <a:ext uri="{FF2B5EF4-FFF2-40B4-BE49-F238E27FC236}">
                <a16:creationId xmlns:a16="http://schemas.microsoft.com/office/drawing/2014/main" id="{4EDFA4F4-74CB-4381-AA38-3F482C99B3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846088"/>
              </p:ext>
            </p:extLst>
          </p:nvPr>
        </p:nvGraphicFramePr>
        <p:xfrm>
          <a:off x="7478446" y="5302266"/>
          <a:ext cx="4501519" cy="1057262"/>
        </p:xfrm>
        <a:graphic>
          <a:graphicData uri="http://schemas.openxmlformats.org/drawingml/2006/table">
            <a:tbl>
              <a:tblPr firstRow="1" bandRow="1"/>
              <a:tblGrid>
                <a:gridCol w="1647189">
                  <a:extLst>
                    <a:ext uri="{9D8B030D-6E8A-4147-A177-3AD203B41FA5}">
                      <a16:colId xmlns:a16="http://schemas.microsoft.com/office/drawing/2014/main" val="4208904757"/>
                    </a:ext>
                  </a:extLst>
                </a:gridCol>
                <a:gridCol w="2854330">
                  <a:extLst>
                    <a:ext uri="{9D8B030D-6E8A-4147-A177-3AD203B41FA5}">
                      <a16:colId xmlns:a16="http://schemas.microsoft.com/office/drawing/2014/main" val="4266773577"/>
                    </a:ext>
                  </a:extLst>
                </a:gridCol>
              </a:tblGrid>
              <a:tr h="2865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Day1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</a:rPr>
                        <a:t>Beta-Turn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</a:rPr>
                        <a:t>s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721225"/>
                  </a:ext>
                </a:extLst>
              </a:tr>
              <a:tr h="349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Day2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</a:rPr>
                        <a:t>Beta-Turn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</a:rPr>
                        <a:t>s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111495"/>
                  </a:ext>
                </a:extLst>
              </a:tr>
              <a:tr h="4032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Day3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</a:rPr>
                        <a:t>Beta-Turn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</a:rPr>
                        <a:t>s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192086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22E9CC-E2F0-4890-8DFD-3CF0C78F1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63069" y="6620431"/>
            <a:ext cx="516096" cy="121191"/>
          </a:xfrm>
        </p:spPr>
        <p:txBody>
          <a:bodyPr/>
          <a:lstStyle/>
          <a:p>
            <a:fld id="{8F030414-2467-4788-98A3-4F35C698D044}" type="slidenum">
              <a:rPr lang="ru-RU" smtClean="0"/>
              <a:t>6</a:t>
            </a:fld>
            <a:r>
              <a:rPr lang="en-US" dirty="0"/>
              <a:t>/11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8746664"/>
      </p:ext>
    </p:extLst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s 22"/>
          <p:cNvSpPr/>
          <p:nvPr/>
        </p:nvSpPr>
        <p:spPr>
          <a:xfrm>
            <a:off x="1164590" y="8190865"/>
            <a:ext cx="257810" cy="2959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u="sng">
                <a:solidFill>
                  <a:srgbClr val="0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s 22"/>
          <p:cNvSpPr/>
          <p:nvPr/>
        </p:nvSpPr>
        <p:spPr>
          <a:xfrm>
            <a:off x="1316990" y="8343265"/>
            <a:ext cx="257810" cy="2959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u="sng">
                <a:solidFill>
                  <a:srgbClr val="0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52400" y="762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GB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s 22"/>
          <p:cNvSpPr/>
          <p:nvPr/>
        </p:nvSpPr>
        <p:spPr>
          <a:xfrm>
            <a:off x="1469390" y="8495664"/>
            <a:ext cx="257810" cy="7799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u="sng">
                <a:solidFill>
                  <a:srgbClr val="0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04800" y="914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GB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141315" y="116378"/>
            <a:ext cx="11097492" cy="6816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solidFill>
                  <a:srgbClr val="002060"/>
                </a:solidFill>
                <a:latin typeface="Calibri Light (Headings)"/>
              </a:rPr>
              <a:t>Spectroscopic Results: </a:t>
            </a:r>
            <a:r>
              <a:rPr lang="en-US" sz="4400" dirty="0">
                <a:solidFill>
                  <a:srgbClr val="C00000"/>
                </a:solidFill>
                <a:latin typeface="Calibri Light (Headings)"/>
              </a:rPr>
              <a:t>Raman Analysis</a:t>
            </a:r>
            <a:endParaRPr lang="ru-RU" sz="4400" dirty="0">
              <a:solidFill>
                <a:srgbClr val="002060"/>
              </a:solidFill>
              <a:latin typeface="Calibri Light (Headings)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15BDCF-65D8-48C6-AA3A-F73D1B690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921" y="1003854"/>
            <a:ext cx="8828157" cy="4850292"/>
          </a:xfrm>
          <a:prstGeom prst="rect">
            <a:avLst/>
          </a:prstGeom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5D3187-DDD8-440A-830A-3082E4ED6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9776"/>
            <a:ext cx="5385261" cy="46713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B56FFE-7F45-49A0-AB36-62654E0977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1" y="1749298"/>
            <a:ext cx="4598504" cy="457862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E60062-2931-4909-8C68-564DD6811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63069" y="6609521"/>
            <a:ext cx="502844" cy="248479"/>
          </a:xfrm>
        </p:spPr>
        <p:txBody>
          <a:bodyPr/>
          <a:lstStyle/>
          <a:p>
            <a:fld id="{8F030414-2467-4788-98A3-4F35C698D044}" type="slidenum">
              <a:rPr lang="ru-RU" smtClean="0"/>
              <a:t>7</a:t>
            </a:fld>
            <a:r>
              <a:rPr lang="en-US" dirty="0"/>
              <a:t>/11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415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15" y="1070537"/>
            <a:ext cx="4337189" cy="3923557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996" y="1070537"/>
            <a:ext cx="3341004" cy="380433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Double Wave 2">
            <a:extLst>
              <a:ext uri="{FF2B5EF4-FFF2-40B4-BE49-F238E27FC236}">
                <a16:creationId xmlns:a16="http://schemas.microsoft.com/office/drawing/2014/main" id="{CEBD0B9C-2969-481C-9125-B5F1547786C5}"/>
              </a:ext>
            </a:extLst>
          </p:cNvPr>
          <p:cNvSpPr/>
          <p:nvPr/>
        </p:nvSpPr>
        <p:spPr>
          <a:xfrm>
            <a:off x="8968371" y="5246989"/>
            <a:ext cx="3023792" cy="914365"/>
          </a:xfrm>
          <a:prstGeom prst="doubleWav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Striped Right 18">
            <a:extLst>
              <a:ext uri="{FF2B5EF4-FFF2-40B4-BE49-F238E27FC236}">
                <a16:creationId xmlns:a16="http://schemas.microsoft.com/office/drawing/2014/main" id="{314BA09D-DC8B-4743-A0E0-B6E8A33B82D9}"/>
              </a:ext>
            </a:extLst>
          </p:cNvPr>
          <p:cNvSpPr/>
          <p:nvPr/>
        </p:nvSpPr>
        <p:spPr>
          <a:xfrm>
            <a:off x="5153885" y="5090216"/>
            <a:ext cx="2902857" cy="1227912"/>
          </a:xfrm>
          <a:prstGeom prst="strip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Striped Right 1">
            <a:extLst>
              <a:ext uri="{FF2B5EF4-FFF2-40B4-BE49-F238E27FC236}">
                <a16:creationId xmlns:a16="http://schemas.microsoft.com/office/drawing/2014/main" id="{0CA00FC2-948A-4ECE-91CD-FDB00BF53752}"/>
              </a:ext>
            </a:extLst>
          </p:cNvPr>
          <p:cNvSpPr/>
          <p:nvPr/>
        </p:nvSpPr>
        <p:spPr>
          <a:xfrm>
            <a:off x="729184" y="5090216"/>
            <a:ext cx="3161449" cy="1124386"/>
          </a:xfrm>
          <a:prstGeom prst="strip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1315" y="1197341"/>
            <a:ext cx="6982691" cy="490142"/>
          </a:xfrm>
        </p:spPr>
        <p:txBody>
          <a:bodyPr/>
          <a:lstStyle/>
          <a:p>
            <a:r>
              <a:rPr lang="en-US" dirty="0"/>
              <a:t> 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-242998" y="111473"/>
            <a:ext cx="12050685" cy="6816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>
                <a:solidFill>
                  <a:srgbClr val="002060"/>
                </a:solidFill>
                <a:latin typeface="Calibri Light (Headings)"/>
              </a:rPr>
              <a:t>Computational Results: </a:t>
            </a:r>
            <a:r>
              <a:rPr lang="en-US" sz="4400" dirty="0">
                <a:solidFill>
                  <a:srgbClr val="C00000"/>
                </a:solidFill>
                <a:latin typeface="Calibri Light (Headings)"/>
              </a:rPr>
              <a:t>Molecular Dynamics </a:t>
            </a:r>
            <a:endParaRPr lang="ru-RU" sz="4400" dirty="0">
              <a:solidFill>
                <a:srgbClr val="C00000"/>
              </a:solidFill>
              <a:latin typeface="Calibri Light (Headings)"/>
            </a:endParaRPr>
          </a:p>
        </p:txBody>
      </p:sp>
      <p:pic>
        <p:nvPicPr>
          <p:cNvPr id="10" name="Picture 9" descr="Снимок экрана 2023-06-01 в 15.06.56">
            <a:extLst>
              <a:ext uri="{FF2B5EF4-FFF2-40B4-BE49-F238E27FC236}">
                <a16:creationId xmlns:a16="http://schemas.microsoft.com/office/drawing/2014/main" id="{CA8CBADA-A92C-4638-B0FB-581F8D2AB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1955" y="1596044"/>
            <a:ext cx="2892301" cy="282632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3" name="Text Box 13">
            <a:extLst>
              <a:ext uri="{FF2B5EF4-FFF2-40B4-BE49-F238E27FC236}">
                <a16:creationId xmlns:a16="http://schemas.microsoft.com/office/drawing/2014/main" id="{285B99D0-7B99-4E84-838E-676D404CA346}"/>
              </a:ext>
            </a:extLst>
          </p:cNvPr>
          <p:cNvSpPr txBox="1"/>
          <p:nvPr/>
        </p:nvSpPr>
        <p:spPr>
          <a:xfrm>
            <a:off x="1390164" y="5584647"/>
            <a:ext cx="1857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Starting structure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CB9E00C-897E-47F3-88D6-DDBBC2FED0FD}"/>
              </a:ext>
            </a:extLst>
          </p:cNvPr>
          <p:cNvSpPr txBox="1"/>
          <p:nvPr/>
        </p:nvSpPr>
        <p:spPr>
          <a:xfrm>
            <a:off x="1390164" y="5335355"/>
            <a:ext cx="24077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System to simulate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CC52C280-AFD3-43F0-8CDD-13FC36E5800D}"/>
              </a:ext>
            </a:extLst>
          </p:cNvPr>
          <p:cNvSpPr txBox="1"/>
          <p:nvPr/>
        </p:nvSpPr>
        <p:spPr>
          <a:xfrm>
            <a:off x="5362360" y="5372950"/>
            <a:ext cx="253871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Simulation Run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(JINR-Supercomputer</a:t>
            </a:r>
            <a:r>
              <a:rPr lang="en-US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7B0907B0-3589-4ABE-A085-3EDEBAF061AD}"/>
              </a:ext>
            </a:extLst>
          </p:cNvPr>
          <p:cNvSpPr txBox="1"/>
          <p:nvPr/>
        </p:nvSpPr>
        <p:spPr>
          <a:xfrm>
            <a:off x="9372484" y="5519505"/>
            <a:ext cx="1947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Trajectory analysis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493855" y="1070537"/>
            <a:ext cx="768099" cy="5255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493855" y="4422372"/>
            <a:ext cx="752748" cy="5717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8169608" y="1070537"/>
            <a:ext cx="681388" cy="5255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154257" y="4422371"/>
            <a:ext cx="696739" cy="4515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266EC-D030-447C-AD32-B4C990042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63069" y="6620431"/>
            <a:ext cx="489592" cy="237569"/>
          </a:xfrm>
        </p:spPr>
        <p:txBody>
          <a:bodyPr/>
          <a:lstStyle/>
          <a:p>
            <a:fld id="{8F030414-2467-4788-98A3-4F35C698D044}" type="slidenum">
              <a:rPr lang="ru-RU" smtClean="0"/>
              <a:t>8</a:t>
            </a:fld>
            <a:r>
              <a:rPr lang="en-US" dirty="0"/>
              <a:t>/11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72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47C8A4-5146-48A7-A0A5-07FBC61C1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301" y="963879"/>
            <a:ext cx="8300319" cy="4680611"/>
          </a:xfrm>
          <a:prstGeom prst="rect">
            <a:avLst/>
          </a:prstGeom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141315" y="116378"/>
            <a:ext cx="12050685" cy="6816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>
                <a:solidFill>
                  <a:srgbClr val="002060"/>
                </a:solidFill>
                <a:latin typeface="Calibri Light (Headings)"/>
              </a:rPr>
              <a:t>Computational Results: </a:t>
            </a:r>
            <a:r>
              <a:rPr lang="en-US" sz="4400" dirty="0">
                <a:solidFill>
                  <a:srgbClr val="C00000"/>
                </a:solidFill>
                <a:latin typeface="Calibri Light (Headings)"/>
              </a:rPr>
              <a:t>DFT Validation</a:t>
            </a:r>
            <a:endParaRPr lang="ru-RU" sz="4400" dirty="0">
              <a:solidFill>
                <a:srgbClr val="C00000"/>
              </a:solidFill>
              <a:latin typeface="Calibri Light (Headings)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7BD71E-2D7B-4884-B8FB-1E0413F76A76}"/>
              </a:ext>
            </a:extLst>
          </p:cNvPr>
          <p:cNvSpPr txBox="1"/>
          <p:nvPr/>
        </p:nvSpPr>
        <p:spPr>
          <a:xfrm>
            <a:off x="3765227" y="963879"/>
            <a:ext cx="3818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200" b="1" dirty="0">
                <a:solidFill>
                  <a:srgbClr val="002060"/>
                </a:solidFill>
              </a:rPr>
              <a:t>All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Raman&amp; DFT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>
                <a:solidFill>
                  <a:srgbClr val="002060"/>
                </a:solidFill>
              </a:rPr>
              <a:t>Spectra</a:t>
            </a:r>
            <a:endParaRPr lang="el-GR" sz="22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56347"/>
            <a:ext cx="5318580" cy="40943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5930" y="2514823"/>
            <a:ext cx="4996070" cy="373585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95C74F-CF83-4395-8C97-2747FA0B9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63069" y="6620431"/>
            <a:ext cx="555853" cy="216527"/>
          </a:xfrm>
        </p:spPr>
        <p:txBody>
          <a:bodyPr/>
          <a:lstStyle/>
          <a:p>
            <a:fld id="{8F030414-2467-4788-98A3-4F35C698D044}" type="slidenum">
              <a:rPr lang="ru-RU" smtClean="0"/>
              <a:t>9</a:t>
            </a:fld>
            <a:r>
              <a:rPr lang="en-US" dirty="0"/>
              <a:t>/11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80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etrospec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runge 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4570</TotalTime>
  <Words>447</Words>
  <Application>Microsoft Office PowerPoint</Application>
  <PresentationFormat>Widescreen</PresentationFormat>
  <Paragraphs>105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Agency FB</vt:lpstr>
      <vt:lpstr>Arial</vt:lpstr>
      <vt:lpstr>Arial Narrow</vt:lpstr>
      <vt:lpstr>Calibri</vt:lpstr>
      <vt:lpstr>Calibri Light (Headings)</vt:lpstr>
      <vt:lpstr>Calisto MT</vt:lpstr>
      <vt:lpstr>Roboto</vt:lpstr>
      <vt:lpstr>Times New Roman</vt:lpstr>
      <vt:lpstr>Wingdings</vt:lpstr>
      <vt:lpstr>Retrospect</vt:lpstr>
      <vt:lpstr>PowerPoint Presentation</vt:lpstr>
      <vt:lpstr>The Grand Scheme of our  Research Topic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"Analysis of the Ab42 conformational dynamics in various lipid membrane mimetics: spectroscopic and atomistic study</dc:title>
  <dc:creator>Heba Esawii</dc:creator>
  <cp:lastModifiedBy>Heba.Esawii</cp:lastModifiedBy>
  <cp:revision>278</cp:revision>
  <dcterms:created xsi:type="dcterms:W3CDTF">2024-05-14T08:00:15Z</dcterms:created>
  <dcterms:modified xsi:type="dcterms:W3CDTF">2025-01-24T05:56:15Z</dcterms:modified>
</cp:coreProperties>
</file>