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66" r:id="rId3"/>
  </p:sldIdLst>
  <p:sldSz cx="10080625" cy="56705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20" d="100"/>
          <a:sy n="120" d="100"/>
        </p:scale>
        <p:origin x="-126" y="-60"/>
      </p:cViewPr>
      <p:guideLst>
        <p:guide orient="horz" pos="1786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47BDAA5A-8CE7-7E9B-A4EE-65039C098D0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37" cy="502563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Noto Sans CJK SC" pitchFamily="2"/>
              <a:cs typeface="Lohit Devanagari" pitchFamily="2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07288C80-CC32-FA54-29A4-C2CF77786B38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399196" y="0"/>
            <a:ext cx="3372837" cy="502563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Noto Sans CJK SC" pitchFamily="2"/>
              <a:cs typeface="Lohit Devanagari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3CD06FB-9627-ED8C-FFE7-1A0286D28ADC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37" cy="502563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Noto Sans CJK SC" pitchFamily="2"/>
              <a:cs typeface="Lohit Devanagari" pitchFamily="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FB8789F-842C-9BA3-FC58-BB70F77C4374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6C66377-B1AC-4D08-AADD-B37A73AF6F1B}" type="slidenum">
              <a:t>‹#›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Noto Sans CJK SC" pitchFamily="2"/>
              <a:cs typeface="Lohit Devanagar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5608127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="" xmlns:a16="http://schemas.microsoft.com/office/drawing/2014/main" id="{B5D00170-7A63-5E3D-9DD8-A1B599048A6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533515" y="764282"/>
            <a:ext cx="6704636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="" xmlns:a16="http://schemas.microsoft.com/office/drawing/2014/main" id="{2EEF19A4-613E-29E0-9E59-EFBCA24C964C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77240" y="4777557"/>
            <a:ext cx="6217563" cy="452592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="" xmlns:a16="http://schemas.microsoft.com/office/drawing/2014/main" id="{00443627-D9CA-65B8-A0F7-11B286B2C5F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37" cy="5025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83F6AC1-2C3C-DB97-80B7-785FCCFA42C2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399196" y="0"/>
            <a:ext cx="3372837" cy="5025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D94B1FF-02FF-672B-7EE8-F62D061CC6AE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37" cy="5025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17AD472-0CAF-8C04-9E70-098D5FCB132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9A8C66C1-D1C0-4DBC-A296-7EF785B3E7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533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highlight>
          <a:scrgbClr r="0" g="0" b="0">
            <a:alpha val="0"/>
          </a:scrgbClr>
        </a:highlight>
        <a:uFillTx/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>
            <a:extLst>
              <a:ext uri="{FF2B5EF4-FFF2-40B4-BE49-F238E27FC236}">
                <a16:creationId xmlns="" xmlns:a16="http://schemas.microsoft.com/office/drawing/2014/main" id="{7F72147B-252C-BC67-657C-C9E8963207EF}"/>
              </a:ext>
            </a:extLst>
          </p:cNvPr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CD901F0-7D40-42E8-89BA-9366AD5FB11D}" type="slidenum">
              <a:t>1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Slide Image Placeholder 1">
            <a:extLst>
              <a:ext uri="{FF2B5EF4-FFF2-40B4-BE49-F238E27FC236}">
                <a16:creationId xmlns="" xmlns:a16="http://schemas.microsoft.com/office/drawing/2014/main" id="{3BBD0A6E-C356-FFF0-8EC0-92EBC46E64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Notes Placeholder 2">
            <a:extLst>
              <a:ext uri="{FF2B5EF4-FFF2-40B4-BE49-F238E27FC236}">
                <a16:creationId xmlns="" xmlns:a16="http://schemas.microsoft.com/office/drawing/2014/main" id="{307DFA6E-67C1-853F-7C81-CFBD36ED7C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>
            <a:extLst>
              <a:ext uri="{FF2B5EF4-FFF2-40B4-BE49-F238E27FC236}">
                <a16:creationId xmlns="" xmlns:a16="http://schemas.microsoft.com/office/drawing/2014/main" id="{6A19ECFB-0958-09E7-8FAA-FA5348023415}"/>
              </a:ext>
            </a:extLst>
          </p:cNvPr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190101D-59D4-4B7D-A16F-9FE5B17FD5AD}" type="slidenum">
              <a:t>2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Slide Image Placeholder 1">
            <a:extLst>
              <a:ext uri="{FF2B5EF4-FFF2-40B4-BE49-F238E27FC236}">
                <a16:creationId xmlns="" xmlns:a16="http://schemas.microsoft.com/office/drawing/2014/main" id="{3ECC0BC8-7803-21F2-33A5-38A93FCAA3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Notes Placeholder 2">
            <a:extLst>
              <a:ext uri="{FF2B5EF4-FFF2-40B4-BE49-F238E27FC236}">
                <a16:creationId xmlns="" xmlns:a16="http://schemas.microsoft.com/office/drawing/2014/main" id="{B433FFE6-155D-25DC-A703-F2840650F82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0E656C-295D-95AE-6390-9DF37303219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928692"/>
            <a:ext cx="7559673" cy="1973266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6CFB6A3-6C97-CA8B-52BD-D32C789D5A5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2978145"/>
            <a:ext cx="7559673" cy="1370008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D5CA5CF-2B13-7491-5C1B-D8076601635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2D4296-763A-485E-8B1F-B223A9355D27}" type="datetime1">
              <a:rPr lang="en-US"/>
              <a:pPr lvl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EF0275F-1E0D-256C-B905-B58DAC91429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Gavrishuk Oleg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313046-B000-AC92-CF73-D8FBE1AF8D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C1D682-4B5A-43FE-9078-6C648A37E33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6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C25ADE-3E91-8B9A-16B4-928BDBDAD84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36EF8B0-6F14-52A1-8094-7C9273B6E32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3A0B206-61DD-06CD-BA78-2E355158F53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1A89EB-408B-4B6F-BB03-B55823B7ACC6}" type="datetime1">
              <a:rPr lang="en-US"/>
              <a:pPr lvl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56D6D98-1C07-4CC1-9266-C5B65687463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Gavrishuk Oleg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A7746EB-CD98-35EA-16C3-5E061472F61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1A7CB5-AAA0-4779-92AE-54152E3F286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57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BD3A170-0A51-F4C4-C664-FEE8E5FC8C57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225427"/>
            <a:ext cx="2266953" cy="438944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F5E2BFB-C04E-67E3-4BF7-4D40BA9D238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225427"/>
            <a:ext cx="6653210" cy="43894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4BA5C91-0D75-8C1B-F2D3-16D9F19D283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950EB1-FEBD-403C-8895-11FF9299A74B}" type="datetime1">
              <a:rPr lang="en-US"/>
              <a:pPr lvl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FAD10F1-F8FC-3307-E715-44F890BDD66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Gavrishuk Oleg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F20DEE4-2DE5-8A3B-3BCF-E2E07E3949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0210EB-5C60-4323-900B-AFD4DD70F29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91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F39914-1078-F7E7-AA0B-8F6C1AB0CC5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BF55DB4-EFE6-575D-9036-AD7FFC299135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1052102-BDBF-5B50-2D3C-D77E935735D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68720F-6799-480A-A179-A4D58A2F83A2}" type="datetime1">
              <a:rPr lang="en-US"/>
              <a:pPr lvl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504284C-A541-59F1-F747-A0F3FA63440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Gavrishuk Oleg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865E26A-B9F8-1DB3-7F15-E441B9C5E8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FA406F-7D5A-4739-AFDB-E9E49AE1438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77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C2D640-4FA4-CEF3-07C1-8B96A30198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414467"/>
            <a:ext cx="8694736" cy="235743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A51F61C-A28E-A5FE-635D-4ED37CF6937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3794129"/>
            <a:ext cx="8694736" cy="1241426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642FA0C-4C33-EFC1-FCE2-8D6A8D59072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1CBCC3-9AD7-46B4-8F3E-00EC6F71F2B6}" type="datetime1">
              <a:rPr lang="en-US"/>
              <a:pPr lvl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AB988A-E8B7-2113-EA71-093738AB2AF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Gavrishuk Oleg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E86032A-BE11-315B-9B43-DC452489EE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9EEF73-A141-475E-B1A7-DFA4AB32174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6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EBDCA5B-D8D7-0304-94F6-579EDB5438B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286E770-0ECB-27F1-E8B9-1BFFBB387B9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327151"/>
            <a:ext cx="4459291" cy="328771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A292F11-6CE9-3E91-B02C-128069C6D38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4925" y="1327151"/>
            <a:ext cx="4460872" cy="328771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36AFCB8-E948-3381-29D7-125847FAEF9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C6C6B7-1B73-4440-B175-EBBB6D57D0E6}" type="datetime1">
              <a:rPr lang="en-US"/>
              <a:pPr lvl="0"/>
              <a:t>11/25/2024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E4C2AE3-1166-6695-8D19-7AAF5EF200A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Gavrishuk Oleg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4857503-37DD-BBD0-06C8-5034BFDC3F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ACDAB6-5BBB-4422-9146-9C06C53E377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7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B76228C-6092-5286-9214-412CE036A8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301623"/>
            <a:ext cx="8694736" cy="10969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2F7B6A6-12E3-7B55-35C3-9B81A245A0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390646"/>
            <a:ext cx="4265611" cy="681035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4EC5A74-5685-9BE5-4549-B662921EE4F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071692"/>
            <a:ext cx="4265611" cy="30464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562C0D2-1FD2-F9EA-3C09-5F04E0DBB37A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390646"/>
            <a:ext cx="4284658" cy="681035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6CE3E0F-B940-BE01-042A-13F075F85822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071692"/>
            <a:ext cx="4284658" cy="30464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3B850C4-A899-AFA6-C3F2-4586C0A9C64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5A2A93-3D42-4C6A-BC08-0E9231523CD0}" type="datetime1">
              <a:rPr lang="en-US"/>
              <a:pPr lvl="0"/>
              <a:t>11/25/2024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8CC5F27-8E22-8DF2-97C9-77624DC05F4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Gavrishuk Oleg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ED2C8D6-EBC6-FE89-832C-E77D130913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E20C02-7B4F-4BF5-B081-B70210D7D6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31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4FFCCA-BB4C-C124-E37D-17AF6011FAC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C4CE7FE-6C03-3EAB-4D41-2BE403740B1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B1C0E9-5928-4038-8625-54303FCB767A}" type="datetime1">
              <a:rPr lang="en-US"/>
              <a:pPr lvl="0"/>
              <a:t>11/25/2024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DA67A5A-7BA0-F5D6-8362-0EEF0E56879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Gavrishuk Oleg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973E096-3D7A-B1AF-D113-C994364C07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4CA2B6-2D34-4A5A-B6C3-7FD3D05CE1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858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36650C5-ED8E-A242-3538-ECD4E8B587F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0B5439-8EB4-4F87-AC44-A2E32A6BB1F6}" type="datetime1">
              <a:rPr lang="en-US"/>
              <a:pPr lvl="0"/>
              <a:t>11/25/2024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19F83BE-4C47-C24E-8201-164A0660D3B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Gavrishuk Oleg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34AA317-1DF5-BBF2-6275-BC87C0656C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8F2BB5-DDA2-4FC9-B2A2-5E34ACCF460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5673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28C033-6022-307E-FA97-540C09C47A1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377820"/>
            <a:ext cx="3251204" cy="1323978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99413D-088B-0915-CDE2-DD2401F1959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815973"/>
            <a:ext cx="5102223" cy="4030666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F865CB1-7E81-EA80-ACFB-B114A1B2523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1701798"/>
            <a:ext cx="3251204" cy="315118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425AE3D-535F-48CE-88D4-51ABA97CB9D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767DE0-8AF9-4E25-BC87-249DF17601E1}" type="datetime1">
              <a:rPr lang="en-US"/>
              <a:pPr lvl="0"/>
              <a:t>11/25/2024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FAE004C-0B34-2C01-60E0-F6D8C801599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Gavrishuk Oleg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2AD508A-F8CF-296B-F802-E2CA91F831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450E47F-4472-43EC-984B-671E1A846A7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352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BF0641-0507-6A7E-D6A9-3A43ADCAF5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377820"/>
            <a:ext cx="3251204" cy="1323978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4D5590B-98EB-5F6B-BC40-67F12179F434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815973"/>
            <a:ext cx="5102223" cy="4030666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44549DD-EE75-86AD-21D8-CC419392FE5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1701798"/>
            <a:ext cx="3251204" cy="315118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2A83615-5EF0-B3A6-418A-1C195DB6A30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0DF40D-3A39-4D3D-BB15-23F07F5AB9EB}" type="datetime1">
              <a:rPr lang="en-US"/>
              <a:pPr lvl="0"/>
              <a:t>11/25/2024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5BB6D15-C01C-3196-6F1D-7CE2DDAEA85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Gavrishuk Oleg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13C0E8B-958A-8178-0CC5-83D214683A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BCF4E3-509C-43F0-922D-C38EDB0B29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AF1D222B-29A7-4E6C-2D41-943E2AA435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226076"/>
            <a:ext cx="9071643" cy="9464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641DA83-7635-60CA-A4C9-A5E7477F54E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326602"/>
            <a:ext cx="9071643" cy="328823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93846A3-8E79-187B-1469-6A4938E2284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5165281"/>
            <a:ext cx="2348279" cy="3906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6332E3FE-D8F8-4231-A989-F9E31B022B3A}" type="datetime1">
              <a:rPr lang="en-US"/>
              <a:pPr lvl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145B906-400C-959C-88DA-3C04D6749E2D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5165281"/>
            <a:ext cx="3194995" cy="3906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r>
              <a:rPr lang="en-US"/>
              <a:t>Gavrishuk Oleg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329744B-78B3-F449-9BBA-16318FEF703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5165281"/>
            <a:ext cx="2348279" cy="3906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913622BA-6652-401D-B7FB-7D17D65D2C4A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iberation Sans" pitchFamily="18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1415"/>
        </a:spcBef>
        <a:spcAft>
          <a:spcPts val="0"/>
        </a:spcAft>
        <a:buNone/>
        <a:tabLst/>
        <a:defRPr lang="en-US" sz="320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iberation Sans" pitchFamily="18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is.iaea.org/collection/NCLCollectionStore/_Public/16/039/16039338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AA3EC10-6896-95AF-7223-865CB0DA928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821881"/>
            <a:ext cx="9071643" cy="1646998"/>
          </a:xfrm>
        </p:spPr>
        <p:txBody>
          <a:bodyPr/>
          <a:lstStyle/>
          <a:p>
            <a:pPr lvl="0"/>
            <a:r>
              <a:rPr lang="en-US"/>
              <a:t>WLS ans Scintillator spectra</a:t>
            </a:r>
            <a:br>
              <a:rPr lang="en-US"/>
            </a:br>
            <a:r>
              <a:rPr lang="en-US"/>
              <a:t>for ECAL SPD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F0CFBE5-AFBE-E908-8E5C-1A6FF40837E3}"/>
              </a:ext>
            </a:extLst>
          </p:cNvPr>
          <p:cNvSpPr txBox="1"/>
          <p:nvPr/>
        </p:nvSpPr>
        <p:spPr>
          <a:xfrm>
            <a:off x="457200" y="3175711"/>
            <a:ext cx="9071643" cy="91187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Liberation Sans" pitchFamily="18"/>
                <a:ea typeface="Noto Sans CJK SC" pitchFamily="2"/>
                <a:cs typeface="Lohit Devanagari" pitchFamily="2"/>
              </a:rPr>
              <a:t>On behalf of SPD Collaboration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Liberation Sans" pitchFamily="18"/>
                <a:ea typeface="Noto Sans CJK SC" pitchFamily="2"/>
                <a:cs typeface="Lohit Devanagari" pitchFamily="2"/>
              </a:rPr>
              <a:t>JINR 2024</a:t>
            </a:r>
          </a:p>
        </p:txBody>
      </p:sp>
      <p:sp>
        <p:nvSpPr>
          <p:cNvPr id="4" name="Date Placeholder 5">
            <a:extLst>
              <a:ext uri="{FF2B5EF4-FFF2-40B4-BE49-F238E27FC236}">
                <a16:creationId xmlns="" xmlns:a16="http://schemas.microsoft.com/office/drawing/2014/main" id="{8FE4C2E0-7907-A5CC-8B0F-331DB56E3CE3}"/>
              </a:ext>
            </a:extLst>
          </p:cNvPr>
          <p:cNvSpPr txBox="1"/>
          <p:nvPr/>
        </p:nvSpPr>
        <p:spPr>
          <a:xfrm>
            <a:off x="503998" y="5165281"/>
            <a:ext cx="2348279" cy="3906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6FE4B99-7A9C-4B1D-9D74-61265B2A7C36}" type="datetime1"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11/25/2024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Footer Placeholder 6">
            <a:extLst>
              <a:ext uri="{FF2B5EF4-FFF2-40B4-BE49-F238E27FC236}">
                <a16:creationId xmlns="" xmlns:a16="http://schemas.microsoft.com/office/drawing/2014/main" id="{3A981A8A-932A-F79B-9D4A-A347D205D1D6}"/>
              </a:ext>
            </a:extLst>
          </p:cNvPr>
          <p:cNvSpPr txBox="1"/>
          <p:nvPr/>
        </p:nvSpPr>
        <p:spPr>
          <a:xfrm>
            <a:off x="3447361" y="5165281"/>
            <a:ext cx="3194995" cy="3906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rPr>
              <a:t>Gavrishuk Oleg</a:t>
            </a:r>
          </a:p>
        </p:txBody>
      </p:sp>
      <p:sp>
        <p:nvSpPr>
          <p:cNvPr id="6" name="Slide Number Placeholder 7">
            <a:extLst>
              <a:ext uri="{FF2B5EF4-FFF2-40B4-BE49-F238E27FC236}">
                <a16:creationId xmlns="" xmlns:a16="http://schemas.microsoft.com/office/drawing/2014/main" id="{A02FD5BF-55DE-CE4A-893E-06CD8FFF0F3C}"/>
              </a:ext>
            </a:extLst>
          </p:cNvPr>
          <p:cNvSpPr txBox="1"/>
          <p:nvPr/>
        </p:nvSpPr>
        <p:spPr>
          <a:xfrm>
            <a:off x="7227362" y="5165281"/>
            <a:ext cx="2348279" cy="3906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C6C894B-BA78-4EB7-A248-2CED2F62166D}" type="slidenum">
              <a:t>1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22B7DF-0C64-5CDB-DEC9-B54A1CC02F1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22061" y="112498"/>
            <a:ext cx="6650599" cy="4992239"/>
          </a:xfrm>
        </p:spPr>
        <p:txBody>
          <a:bodyPr anchorCtr="0"/>
          <a:lstStyle/>
          <a:p>
            <a:pPr lvl="0" algn="l"/>
            <a:r>
              <a:rPr lang="en-US" sz="2400" dirty="0"/>
              <a:t> </a:t>
            </a:r>
            <a:r>
              <a:rPr lang="en-US" sz="2400" dirty="0" smtClean="0"/>
              <a:t>          </a:t>
            </a:r>
            <a:r>
              <a:rPr lang="en-US" sz="2400" u="sng" dirty="0" smtClean="0"/>
              <a:t>WLS </a:t>
            </a:r>
            <a:r>
              <a:rPr lang="en-US" sz="2400" u="sng" dirty="0"/>
              <a:t>and Scintillator spectra</a:t>
            </a:r>
            <a:br>
              <a:rPr lang="en-US" sz="2400" u="sng" dirty="0"/>
            </a:br>
            <a:r>
              <a:rPr lang="en-US" sz="2400" dirty="0" smtClean="0"/>
              <a:t>Some remarks concerning WLS OSC8 composition 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/>
              <a:t>1. </a:t>
            </a:r>
            <a:r>
              <a:rPr lang="en-US" sz="2000" dirty="0" smtClean="0"/>
              <a:t>Dopant concentration is equal to 0.07%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2. I have studied in some dopant properties: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>
                <a:hlinkClick r:id="rId3"/>
              </a:rPr>
              <a:t>https</a:t>
            </a:r>
            <a:r>
              <a:rPr lang="en-US" sz="2000" dirty="0">
                <a:hlinkClick r:id="rId3"/>
              </a:rPr>
              <a:t>://inis.iaea.org/collection/NCLCollectionStore/_</a:t>
            </a:r>
            <a:r>
              <a:rPr lang="en-US" sz="2000" dirty="0" smtClean="0">
                <a:hlinkClick r:id="rId3"/>
              </a:rPr>
              <a:t>Public/16/039/16039338.pdf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That dopant conversion efficiency go to Plato at concentration ~100 µkg/cm</a:t>
            </a:r>
            <a:r>
              <a:rPr lang="en-US" sz="2000" baseline="30000" dirty="0" smtClean="0"/>
              <a:t>2 </a:t>
            </a:r>
            <a:r>
              <a:rPr lang="en-US" sz="2000" dirty="0" smtClean="0"/>
              <a:t> .</a:t>
            </a:r>
            <a:br>
              <a:rPr lang="en-US" sz="2000" dirty="0" smtClean="0"/>
            </a:br>
            <a:r>
              <a:rPr lang="en-US" sz="2000" dirty="0" smtClean="0"/>
              <a:t>Recalculation this units in WLS (with diameter 1 mm) show the concentration ~</a:t>
            </a:r>
            <a:r>
              <a:rPr lang="en-US" sz="2000" smtClean="0"/>
              <a:t>70 µkg/cm</a:t>
            </a:r>
            <a:r>
              <a:rPr lang="en-US" sz="2000" baseline="30000" smtClean="0"/>
              <a:t>2</a:t>
            </a:r>
            <a:r>
              <a:rPr lang="en-US" sz="2000" dirty="0" smtClean="0"/>
              <a:t>. It look like it is OK’.</a:t>
            </a:r>
            <a:br>
              <a:rPr lang="en-US" sz="2000" dirty="0" smtClean="0"/>
            </a:br>
            <a:r>
              <a:rPr lang="en-US" sz="2000" dirty="0" smtClean="0"/>
              <a:t>Rem.: Mass for diam. 1 mm fiber with  length 1000 m (1km) </a:t>
            </a:r>
            <a:br>
              <a:rPr lang="en-US" sz="2000" dirty="0" smtClean="0"/>
            </a:br>
            <a:r>
              <a:rPr lang="en-US" sz="2000" dirty="0" smtClean="0"/>
              <a:t>is equal to  1000 gr (1 kg).</a:t>
            </a:r>
            <a:br>
              <a:rPr lang="en-US" sz="2000" dirty="0" smtClean="0"/>
            </a:br>
            <a:r>
              <a:rPr lang="en-US" sz="2000" dirty="0" smtClean="0"/>
              <a:t>     - The dopant 0.07% weight – 0.07*1000/100 gr =0.7 gr/km</a:t>
            </a:r>
            <a:br>
              <a:rPr lang="en-US" sz="2000" dirty="0" smtClean="0"/>
            </a:br>
            <a:r>
              <a:rPr lang="en-US" sz="2000" dirty="0" smtClean="0"/>
              <a:t>     - For 25000 ECAL cells (8m/cell) – WLS lengths = 200 km </a:t>
            </a:r>
            <a:br>
              <a:rPr lang="en-US" sz="2000" dirty="0" smtClean="0"/>
            </a:br>
            <a:r>
              <a:rPr lang="en-US" sz="2000" dirty="0" smtClean="0"/>
              <a:t>     - Dopant weight – 200*0.7=140 gr.</a:t>
            </a:r>
            <a:endParaRPr lang="en-US" sz="2000" baseline="30000" dirty="0"/>
          </a:p>
        </p:txBody>
      </p:sp>
      <p:sp>
        <p:nvSpPr>
          <p:cNvPr id="3" name="Date Placeholder 4">
            <a:extLst>
              <a:ext uri="{FF2B5EF4-FFF2-40B4-BE49-F238E27FC236}">
                <a16:creationId xmlns="" xmlns:a16="http://schemas.microsoft.com/office/drawing/2014/main" id="{1F63E7C5-F545-333D-A1FC-7A190281E4CA}"/>
              </a:ext>
            </a:extLst>
          </p:cNvPr>
          <p:cNvSpPr txBox="1"/>
          <p:nvPr/>
        </p:nvSpPr>
        <p:spPr>
          <a:xfrm>
            <a:off x="503998" y="5165281"/>
            <a:ext cx="2348279" cy="3906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1486169-E679-4A3A-BEF0-11B4653528A6}" type="datetime1"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11/25/2024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Footer Placeholder 5">
            <a:extLst>
              <a:ext uri="{FF2B5EF4-FFF2-40B4-BE49-F238E27FC236}">
                <a16:creationId xmlns="" xmlns:a16="http://schemas.microsoft.com/office/drawing/2014/main" id="{BB3A6819-F6D3-7655-F6B0-CA582FC659F1}"/>
              </a:ext>
            </a:extLst>
          </p:cNvPr>
          <p:cNvSpPr txBox="1"/>
          <p:nvPr/>
        </p:nvSpPr>
        <p:spPr>
          <a:xfrm>
            <a:off x="3447361" y="5165281"/>
            <a:ext cx="3194995" cy="3906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rPr>
              <a:t>Gavrishuk Oleg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="" xmlns:a16="http://schemas.microsoft.com/office/drawing/2014/main" id="{DD94D999-EFE1-E203-A391-1F60969B3507}"/>
              </a:ext>
            </a:extLst>
          </p:cNvPr>
          <p:cNvSpPr txBox="1"/>
          <p:nvPr/>
        </p:nvSpPr>
        <p:spPr>
          <a:xfrm>
            <a:off x="7227362" y="5165281"/>
            <a:ext cx="2348279" cy="3906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A985283-C4F0-4EC5-A86A-33207F8AC5EB}" type="slidenum">
              <a:t>2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86791" y="-416977"/>
            <a:ext cx="2501865" cy="3335820"/>
          </a:xfrm>
          <a:prstGeom prst="rect">
            <a:avLst/>
          </a:prstGeom>
          <a:scene3d>
            <a:camera prst="orthographicFront">
              <a:rot lat="600000" lon="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76715140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26</Words>
  <Application>Microsoft Office PowerPoint</Application>
  <PresentationFormat>Произвольный</PresentationFormat>
  <Paragraphs>12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Default</vt:lpstr>
      <vt:lpstr>WLS ans Scintillator spectra for ECAL SPD</vt:lpstr>
      <vt:lpstr>           WLS and Scintillator spectra Some remarks concerning WLS OSC8 composition : 1. Dopant concentration is equal to 0.07% 2. I have studied in some dopant properties:  https://inis.iaea.org/collection/NCLCollectionStore/_Public/16/039/16039338.pdf That dopant conversion efficiency go to Plato at concentration ~100 µkg/cm2  . Recalculation this units in WLS (with diameter 1 mm) show the concentration ~70 µkg/cm2. It look like it is OK’. Rem.: Mass for diam. 1 mm fiber with  length 1000 m (1km)  is equal to  1000 gr (1 kg).      - The dopant 0.07% weight – 0.07*1000/100 gr =0.7 gr/km      - For 25000 ECAL cells (8m/cell) – WLS lengths = 200 km       - Dopant weight – 200*0.7=140 gr.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WLS ans Scintillator spectra for ECAL SPD</dc:title>
  <dc:creator>Gavrishchuk</dc:creator>
  <cp:lastModifiedBy>oleg</cp:lastModifiedBy>
  <cp:revision>14</cp:revision>
  <dcterms:created xsi:type="dcterms:W3CDTF">2024-11-24T17:34:23Z</dcterms:created>
  <dcterms:modified xsi:type="dcterms:W3CDTF">2024-11-25T17:31:25Z</dcterms:modified>
</cp:coreProperties>
</file>