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embeddedFontLst>
    <p:embeddedFont>
      <p:font typeface="Cambria Math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iNn/zpV3MrrUP0VvZbsKzc6bjN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0929CCA-A15A-4794-B8BB-5FAFA9843B55}">
  <a:tblStyle styleId="{C0929CCA-A15A-4794-B8BB-5FAFA9843B5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font" Target="fonts/CambriaMath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132aa4d38c_0_571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g3132aa4d38c_0_571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132aa4d38c_0_578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g3132aa4d38c_0_578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132aa4d38c_0_589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g3132aa4d38c_0_589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132aa4d38c_0_596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g3132aa4d38c_0_596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19aeebc6e2_0_99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g319aeebc6e2_0_99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1ab0984999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6" name="Google Shape;236;g31ab0984999_0_6:notes"/>
          <p:cNvSpPr txBox="1"/>
          <p:nvPr>
            <p:ph idx="1" type="body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2000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31ab0984999_0_6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132aa4d38c_0_623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g3132aa4d38c_0_623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132aa4d38c_0_6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2" name="Google Shape;262;g3132aa4d38c_0_646:notes"/>
          <p:cNvSpPr txBox="1"/>
          <p:nvPr>
            <p:ph idx="1" type="body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2000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3132aa4d38c_0_646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1991570ed5_0_2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8" name="Google Shape;278;g31991570ed5_0_250:notes"/>
          <p:cNvSpPr txBox="1"/>
          <p:nvPr>
            <p:ph idx="1" type="body"/>
          </p:nvPr>
        </p:nvSpPr>
        <p:spPr>
          <a:xfrm>
            <a:off x="685800" y="4400640"/>
            <a:ext cx="548610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sz="2000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31991570ed5_0_250:notes"/>
          <p:cNvSpPr txBox="1"/>
          <p:nvPr/>
        </p:nvSpPr>
        <p:spPr>
          <a:xfrm>
            <a:off x="3884760" y="8685360"/>
            <a:ext cx="297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1991570ed5_0_3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g31991570ed5_0_3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1991570ed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31991570ed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5" name="Google Shape;95;g31991570ed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1a5d71b74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1a5d71b74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31a5d71b74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1a5d71b749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1a5d71b749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31a5d71b749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132aa4d38c_0_270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g3132aa4d38c_0_270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1991570ed5_0_1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6" name="Google Shape;116;g31991570ed5_0_1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132aa4d38c_0_512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g3132aa4d38c_0_512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132aa4d38c_0_521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g3132aa4d38c_0_521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132aa4d38c_0_538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g3132aa4d38c_0_538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132aa4d38c_0_555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g3132aa4d38c_0_555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132aa4d38c_0_562:notes"/>
          <p:cNvSpPr txBox="1"/>
          <p:nvPr>
            <p:ph idx="1" type="body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g3132aa4d38c_0_562:notes"/>
          <p:cNvSpPr/>
          <p:nvPr>
            <p:ph idx="2" type="sldImg"/>
          </p:nvPr>
        </p:nvSpPr>
        <p:spPr>
          <a:xfrm>
            <a:off x="217488" y="812800"/>
            <a:ext cx="7124700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5.png"/><Relationship Id="rId4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Relationship Id="rId4" Type="http://schemas.openxmlformats.org/officeDocument/2006/relationships/image" Target="../media/image26.png"/><Relationship Id="rId5" Type="http://schemas.openxmlformats.org/officeDocument/2006/relationships/image" Target="../media/image28.png"/><Relationship Id="rId6" Type="http://schemas.openxmlformats.org/officeDocument/2006/relationships/image" Target="../media/image3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Relationship Id="rId4" Type="http://schemas.openxmlformats.org/officeDocument/2006/relationships/image" Target="../media/image39.png"/><Relationship Id="rId5" Type="http://schemas.openxmlformats.org/officeDocument/2006/relationships/image" Target="../media/image32.png"/><Relationship Id="rId6" Type="http://schemas.openxmlformats.org/officeDocument/2006/relationships/image" Target="../media/image35.png"/><Relationship Id="rId7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4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4.png"/><Relationship Id="rId4" Type="http://schemas.openxmlformats.org/officeDocument/2006/relationships/image" Target="../media/image4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8.png"/><Relationship Id="rId6" Type="http://schemas.openxmlformats.org/officeDocument/2006/relationships/image" Target="../media/image14.png"/><Relationship Id="rId7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524000" y="69221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ct val="100000"/>
              <a:buFont typeface="Cambria Math"/>
              <a:buNone/>
            </a:pPr>
            <a:r>
              <a:rPr lang="ru-RU">
                <a:solidFill>
                  <a:srgbClr val="548135"/>
                </a:solidFill>
                <a:latin typeface="Cambria Math"/>
                <a:ea typeface="Cambria Math"/>
                <a:cs typeface="Cambria Math"/>
                <a:sym typeface="Cambria Math"/>
              </a:rPr>
              <a:t>Репозиторий научных публикаций сотрудников ОИЯИ</a:t>
            </a:r>
            <a:endParaRPr>
              <a:solidFill>
                <a:srgbClr val="548135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524000" y="3389043"/>
            <a:ext cx="91440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4000"/>
              <a:buNone/>
            </a:pPr>
            <a:r>
              <a:rPr lang="ru-RU" sz="4000">
                <a:solidFill>
                  <a:srgbClr val="525252"/>
                </a:solidFill>
                <a:latin typeface="Cambria Math"/>
                <a:ea typeface="Cambria Math"/>
                <a:cs typeface="Cambria Math"/>
                <a:sym typeface="Cambria Math"/>
              </a:rPr>
              <a:t>на платформе </a:t>
            </a:r>
            <a:r>
              <a:rPr lang="ru-RU" sz="4000">
                <a:solidFill>
                  <a:srgbClr val="548135"/>
                </a:solidFill>
                <a:latin typeface="Cambria Math"/>
                <a:ea typeface="Cambria Math"/>
                <a:cs typeface="Cambria Math"/>
                <a:sym typeface="Cambria Math"/>
              </a:rPr>
              <a:t>Dspace</a:t>
            </a:r>
            <a:endParaRPr i="1" sz="3600">
              <a:solidFill>
                <a:srgbClr val="525252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2225040" y="5943600"/>
            <a:ext cx="794512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290875" y="6121350"/>
            <a:ext cx="1012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И. Филозова, Т. Заикина, Г. Шестакова, И. Некрасова, Я. Попова, А. Бондяков, А. Кондратьев</a:t>
            </a:r>
            <a:endParaRPr b="0" i="1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132aa4d38c_0_571"/>
          <p:cNvSpPr/>
          <p:nvPr/>
        </p:nvSpPr>
        <p:spPr>
          <a:xfrm>
            <a:off x="150" y="-107580"/>
            <a:ext cx="12191700" cy="144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ru-RU" sz="4800" u="none" cap="none" strike="noStrike">
                <a:solidFill>
                  <a:srgbClr val="4A8522"/>
                </a:solidFill>
                <a:latin typeface="Cambria Math"/>
                <a:ea typeface="Cambria Math"/>
                <a:cs typeface="Cambria Math"/>
                <a:sym typeface="Cambria Math"/>
              </a:rPr>
              <a:t>Ввод пользователем: Ручной</a:t>
            </a:r>
            <a:r>
              <a:rPr b="1" i="0" lang="ru-RU" sz="48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ru-RU" sz="4800" u="none" cap="none" strike="noStrike">
                <a:solidFill>
                  <a:srgbClr val="548135"/>
                </a:solidFill>
                <a:latin typeface="Cambria Math"/>
                <a:ea typeface="Cambria Math"/>
                <a:cs typeface="Cambria Math"/>
                <a:sym typeface="Cambria Math"/>
              </a:rPr>
              <a:t>ввод (1)</a:t>
            </a:r>
            <a:endParaRPr b="0" i="0" sz="4800" u="none" cap="none" strike="noStrike">
              <a:solidFill>
                <a:srgbClr val="548135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90" name="Google Shape;190;g3132aa4d38c_0_571"/>
          <p:cNvSpPr txBox="1"/>
          <p:nvPr>
            <p:ph idx="12" type="sldNum"/>
          </p:nvPr>
        </p:nvSpPr>
        <p:spPr>
          <a:xfrm>
            <a:off x="9356025" y="6294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2100">
                <a:latin typeface="Cambria Math"/>
                <a:ea typeface="Cambria Math"/>
                <a:cs typeface="Cambria Math"/>
                <a:sym typeface="Cambria Math"/>
              </a:rPr>
              <a:t>‹#›</a:t>
            </a:fld>
            <a:endParaRPr sz="21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191" name="Google Shape;191;g3132aa4d38c_0_5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1950" y="1022300"/>
            <a:ext cx="8015575" cy="583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3132aa4d38c_0_571"/>
          <p:cNvSpPr/>
          <p:nvPr/>
        </p:nvSpPr>
        <p:spPr>
          <a:xfrm>
            <a:off x="4692985" y="2445925"/>
            <a:ext cx="2550000" cy="1349700"/>
          </a:xfrm>
          <a:prstGeom prst="rect">
            <a:avLst/>
          </a:prstGeom>
          <a:noFill/>
          <a:ln cap="flat" cmpd="sng" w="19075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132aa4d38c_0_578"/>
          <p:cNvSpPr/>
          <p:nvPr/>
        </p:nvSpPr>
        <p:spPr>
          <a:xfrm>
            <a:off x="0" y="-1080"/>
            <a:ext cx="12191700" cy="144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ru-RU" sz="4800" u="none" cap="none" strike="noStrike">
                <a:solidFill>
                  <a:srgbClr val="4A8522"/>
                </a:solidFill>
                <a:latin typeface="Cambria Math"/>
                <a:ea typeface="Cambria Math"/>
                <a:cs typeface="Cambria Math"/>
                <a:sym typeface="Cambria Math"/>
              </a:rPr>
              <a:t>Ввод пользователем: Ручной</a:t>
            </a:r>
            <a:r>
              <a:rPr b="1" i="0" lang="ru-RU" sz="48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ru-RU" sz="4800" u="none" cap="none" strike="noStrike">
                <a:solidFill>
                  <a:srgbClr val="548135"/>
                </a:solidFill>
                <a:latin typeface="Cambria Math"/>
                <a:ea typeface="Cambria Math"/>
                <a:cs typeface="Cambria Math"/>
                <a:sym typeface="Cambria Math"/>
              </a:rPr>
              <a:t>ввод (2)</a:t>
            </a:r>
            <a:endParaRPr b="0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" name="Google Shape;198;g3132aa4d38c_0_578"/>
          <p:cNvGrpSpPr/>
          <p:nvPr/>
        </p:nvGrpSpPr>
        <p:grpSpPr>
          <a:xfrm>
            <a:off x="1020960" y="1355040"/>
            <a:ext cx="10528922" cy="4537801"/>
            <a:chOff x="1020960" y="1355040"/>
            <a:chExt cx="10528922" cy="4537801"/>
          </a:xfrm>
        </p:grpSpPr>
        <p:pic>
          <p:nvPicPr>
            <p:cNvPr id="199" name="Google Shape;199;g3132aa4d38c_0_578"/>
            <p:cNvPicPr preferRelativeResize="0"/>
            <p:nvPr/>
          </p:nvPicPr>
          <p:blipFill rotWithShape="1">
            <a:blip r:embed="rId3">
              <a:alphaModFix/>
            </a:blip>
            <a:srcRect b="0" l="0" r="0" t="19601"/>
            <a:stretch/>
          </p:blipFill>
          <p:spPr>
            <a:xfrm>
              <a:off x="1020960" y="1355040"/>
              <a:ext cx="10528922" cy="4537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g3132aa4d38c_0_578"/>
            <p:cNvSpPr/>
            <p:nvPr/>
          </p:nvSpPr>
          <p:spPr>
            <a:xfrm>
              <a:off x="10520640" y="2497680"/>
              <a:ext cx="325753" cy="306752"/>
            </a:xfrm>
            <a:custGeom>
              <a:rect b="b" l="l" r="r" t="t"/>
              <a:pathLst>
                <a:path extrusionOk="0" h="307521" w="326569">
                  <a:moveTo>
                    <a:pt x="0" y="0"/>
                  </a:moveTo>
                  <a:cubicBezTo>
                    <a:pt x="84284" y="172"/>
                    <a:pt x="235178" y="-11942"/>
                    <a:pt x="326569" y="0"/>
                  </a:cubicBezTo>
                  <a:cubicBezTo>
                    <a:pt x="320974" y="135299"/>
                    <a:pt x="323602" y="207078"/>
                    <a:pt x="326569" y="307521"/>
                  </a:cubicBezTo>
                  <a:cubicBezTo>
                    <a:pt x="169559" y="297348"/>
                    <a:pt x="140763" y="312426"/>
                    <a:pt x="0" y="307521"/>
                  </a:cubicBezTo>
                  <a:cubicBezTo>
                    <a:pt x="8905" y="196679"/>
                    <a:pt x="-3357" y="125463"/>
                    <a:pt x="0" y="0"/>
                  </a:cubicBezTo>
                  <a:close/>
                </a:path>
              </a:pathLst>
            </a:custGeom>
            <a:noFill/>
            <a:ln cap="flat" cmpd="sng" w="3815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g3132aa4d38c_0_578"/>
            <p:cNvSpPr/>
            <p:nvPr/>
          </p:nvSpPr>
          <p:spPr>
            <a:xfrm>
              <a:off x="1314360" y="1611000"/>
              <a:ext cx="3276600" cy="295800"/>
            </a:xfrm>
            <a:prstGeom prst="rect">
              <a:avLst/>
            </a:prstGeom>
            <a:noFill/>
            <a:ln cap="flat" cmpd="sng" w="38150">
              <a:solidFill>
                <a:srgbClr val="48A74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g3132aa4d38c_0_578"/>
            <p:cNvSpPr/>
            <p:nvPr/>
          </p:nvSpPr>
          <p:spPr>
            <a:xfrm>
              <a:off x="1347480" y="5451120"/>
              <a:ext cx="9900300" cy="295800"/>
            </a:xfrm>
            <a:prstGeom prst="rect">
              <a:avLst/>
            </a:prstGeom>
            <a:noFill/>
            <a:ln cap="flat" cmpd="sng" w="38150">
              <a:solidFill>
                <a:srgbClr val="48A74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3" name="Google Shape;203;g3132aa4d38c_0_578"/>
          <p:cNvPicPr preferRelativeResize="0"/>
          <p:nvPr/>
        </p:nvPicPr>
        <p:blipFill rotWithShape="1">
          <a:blip r:embed="rId4">
            <a:alphaModFix/>
          </a:blip>
          <a:srcRect b="20464" l="3372" r="0" t="43377"/>
          <a:stretch/>
        </p:blipFill>
        <p:spPr>
          <a:xfrm>
            <a:off x="4241160" y="6106680"/>
            <a:ext cx="3709080" cy="49932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3132aa4d38c_0_578"/>
          <p:cNvSpPr txBox="1"/>
          <p:nvPr>
            <p:ph idx="12" type="sldNum"/>
          </p:nvPr>
        </p:nvSpPr>
        <p:spPr>
          <a:xfrm>
            <a:off x="935602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2400">
                <a:latin typeface="Cambria Math"/>
                <a:ea typeface="Cambria Math"/>
                <a:cs typeface="Cambria Math"/>
                <a:sym typeface="Cambria Math"/>
              </a:rPr>
              <a:t>‹#›</a:t>
            </a:fld>
            <a:endParaRPr sz="2400"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3132aa4d38c_0_5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560" y="1353240"/>
            <a:ext cx="5149439" cy="4427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3132aa4d38c_0_589"/>
          <p:cNvPicPr preferRelativeResize="0"/>
          <p:nvPr/>
        </p:nvPicPr>
        <p:blipFill rotWithShape="1">
          <a:blip r:embed="rId4">
            <a:alphaModFix/>
          </a:blip>
          <a:srcRect b="0" l="1826" r="0" t="0"/>
          <a:stretch/>
        </p:blipFill>
        <p:spPr>
          <a:xfrm>
            <a:off x="4660560" y="1490760"/>
            <a:ext cx="7316280" cy="429011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3132aa4d38c_0_589"/>
          <p:cNvSpPr txBox="1"/>
          <p:nvPr/>
        </p:nvSpPr>
        <p:spPr>
          <a:xfrm>
            <a:off x="838080" y="9648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ru-RU" sz="4800" u="none" cap="none" strike="noStrike">
                <a:solidFill>
                  <a:srgbClr val="4A8522"/>
                </a:solidFill>
                <a:latin typeface="Cambria Math"/>
                <a:ea typeface="Cambria Math"/>
                <a:cs typeface="Cambria Math"/>
                <a:sym typeface="Cambria Math"/>
              </a:rPr>
              <a:t>Модерация</a:t>
            </a:r>
            <a:r>
              <a:rPr b="1" i="0" lang="ru-RU" sz="48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g3132aa4d38c_0_5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17160" y="3852000"/>
            <a:ext cx="3586680" cy="283356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3132aa4d38c_0_589"/>
          <p:cNvSpPr txBox="1"/>
          <p:nvPr>
            <p:ph idx="12" type="sldNum"/>
          </p:nvPr>
        </p:nvSpPr>
        <p:spPr>
          <a:xfrm>
            <a:off x="9334725" y="63204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2400">
                <a:latin typeface="Cambria Math"/>
                <a:ea typeface="Cambria Math"/>
                <a:cs typeface="Cambria Math"/>
                <a:sym typeface="Cambria Math"/>
              </a:rPr>
              <a:t>‹#›</a:t>
            </a:fld>
            <a:endParaRPr sz="2400"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132aa4d38c_0_596"/>
          <p:cNvSpPr/>
          <p:nvPr/>
        </p:nvSpPr>
        <p:spPr>
          <a:xfrm>
            <a:off x="150" y="-63226"/>
            <a:ext cx="12191700" cy="12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200" u="none" cap="none" strike="noStrike">
                <a:solidFill>
                  <a:srgbClr val="4A8522"/>
                </a:solidFill>
                <a:latin typeface="Cambria Math"/>
                <a:ea typeface="Cambria Math"/>
                <a:cs typeface="Cambria Math"/>
                <a:sym typeface="Cambria Math"/>
              </a:rPr>
              <a:t>Информационная карточка ресурса </a:t>
            </a:r>
            <a:r>
              <a:rPr b="1" i="1" lang="ru-RU" sz="3200" u="none" cap="none" strike="noStrike">
                <a:solidFill>
                  <a:srgbClr val="4A8522"/>
                </a:solidFill>
                <a:latin typeface="Cambria Math"/>
                <a:ea typeface="Cambria Math"/>
                <a:cs typeface="Cambria Math"/>
                <a:sym typeface="Cambria Math"/>
              </a:rPr>
              <a:t>Публикация</a:t>
            </a:r>
            <a:endParaRPr b="1" i="1" sz="3200" u="none" cap="none" strike="noStrike">
              <a:solidFill>
                <a:srgbClr val="4A8522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1" lang="ru-RU" sz="3200" u="none" cap="none" strike="noStrike">
                <a:solidFill>
                  <a:srgbClr val="4A8522"/>
                </a:solidFill>
                <a:latin typeface="Cambria Math"/>
                <a:ea typeface="Cambria Math"/>
                <a:cs typeface="Cambria Math"/>
                <a:sym typeface="Cambria Math"/>
              </a:rPr>
              <a:t>(общий вид)</a:t>
            </a:r>
            <a:endParaRPr b="1" i="1" sz="3200" u="none" cap="none" strike="noStrike">
              <a:solidFill>
                <a:srgbClr val="4A8522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19" name="Google Shape;219;g3132aa4d38c_0_596"/>
          <p:cNvSpPr txBox="1"/>
          <p:nvPr>
            <p:ph idx="12" type="sldNum"/>
          </p:nvPr>
        </p:nvSpPr>
        <p:spPr>
          <a:xfrm>
            <a:off x="9356025" y="63908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2400">
                <a:latin typeface="Cambria Math"/>
                <a:ea typeface="Cambria Math"/>
                <a:cs typeface="Cambria Math"/>
                <a:sym typeface="Cambria Math"/>
              </a:rPr>
              <a:t>‹#›</a:t>
            </a:fld>
            <a:endParaRPr sz="24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220" name="Google Shape;220;g3132aa4d38c_0_5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075" y="994550"/>
            <a:ext cx="6164626" cy="555865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3132aa4d38c_0_596"/>
          <p:cNvSpPr/>
          <p:nvPr/>
        </p:nvSpPr>
        <p:spPr>
          <a:xfrm>
            <a:off x="160" y="2093768"/>
            <a:ext cx="2552400" cy="639000"/>
          </a:xfrm>
          <a:prstGeom prst="rect">
            <a:avLst/>
          </a:prstGeom>
          <a:solidFill>
            <a:schemeClr val="lt1"/>
          </a:solidFill>
          <a:ln cap="flat" cmpd="sng" w="190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Связь(и) с подразделением(ми)</a:t>
            </a:r>
            <a:endParaRPr b="1" i="0" sz="1800" u="none" cap="none" strike="noStrike">
              <a:solidFill>
                <a:srgbClr val="000000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22" name="Google Shape;222;g3132aa4d38c_0_596"/>
          <p:cNvSpPr/>
          <p:nvPr/>
        </p:nvSpPr>
        <p:spPr>
          <a:xfrm>
            <a:off x="2552558" y="2409850"/>
            <a:ext cx="788022" cy="3229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9075">
            <a:solidFill>
              <a:srgbClr val="FF0000"/>
            </a:solidFill>
            <a:prstDash val="solid"/>
            <a:miter lim="8000"/>
            <a:headEnd len="sm" w="sm" type="none"/>
            <a:tailEnd len="med" w="med" type="triangle"/>
          </a:ln>
        </p:spPr>
      </p:sp>
      <p:sp>
        <p:nvSpPr>
          <p:cNvPr id="223" name="Google Shape;223;g3132aa4d38c_0_596"/>
          <p:cNvSpPr/>
          <p:nvPr/>
        </p:nvSpPr>
        <p:spPr>
          <a:xfrm>
            <a:off x="3340574" y="6079400"/>
            <a:ext cx="2792100" cy="639000"/>
          </a:xfrm>
          <a:prstGeom prst="rect">
            <a:avLst/>
          </a:prstGeom>
          <a:solidFill>
            <a:schemeClr val="lt1"/>
          </a:solidFill>
          <a:ln cap="flat" cmpd="sng" w="190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Связь(и) авторов с профилями сотрудников</a:t>
            </a:r>
            <a:endParaRPr b="1" i="0" sz="1800" u="none" cap="none" strike="noStrike">
              <a:solidFill>
                <a:srgbClr val="000000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24" name="Google Shape;224;g3132aa4d38c_0_596"/>
          <p:cNvSpPr/>
          <p:nvPr/>
        </p:nvSpPr>
        <p:spPr>
          <a:xfrm rot="10800000">
            <a:off x="1576027" y="6006059"/>
            <a:ext cx="1682424" cy="43675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9075">
            <a:solidFill>
              <a:srgbClr val="FF0000"/>
            </a:solidFill>
            <a:prstDash val="solid"/>
            <a:miter lim="8000"/>
            <a:headEnd len="sm" w="sm" type="none"/>
            <a:tailEnd len="med" w="med" type="triangle"/>
          </a:ln>
        </p:spPr>
      </p:sp>
      <p:pic>
        <p:nvPicPr>
          <p:cNvPr id="225" name="Google Shape;225;g3132aa4d38c_0_5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1950" y="1618349"/>
            <a:ext cx="4019578" cy="4934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19aeebc6e2_0_99"/>
          <p:cNvSpPr/>
          <p:nvPr/>
        </p:nvSpPr>
        <p:spPr>
          <a:xfrm>
            <a:off x="150" y="-63226"/>
            <a:ext cx="12191700" cy="12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200" u="none" cap="none" strike="noStrike">
                <a:solidFill>
                  <a:srgbClr val="4A8522"/>
                </a:solidFill>
                <a:latin typeface="Cambria Math"/>
                <a:ea typeface="Cambria Math"/>
                <a:cs typeface="Cambria Math"/>
                <a:sym typeface="Cambria Math"/>
              </a:rPr>
              <a:t>Информационная карточка ресурса </a:t>
            </a:r>
            <a:r>
              <a:rPr b="1" i="1" lang="ru-RU" sz="3200" u="none" cap="none" strike="noStrike">
                <a:solidFill>
                  <a:srgbClr val="4A8522"/>
                </a:solidFill>
                <a:latin typeface="Cambria Math"/>
                <a:ea typeface="Cambria Math"/>
                <a:cs typeface="Cambria Math"/>
                <a:sym typeface="Cambria Math"/>
              </a:rPr>
              <a:t>Публикация </a:t>
            </a:r>
            <a:endParaRPr b="1" i="1" sz="3200" u="none" cap="none" strike="noStrike">
              <a:solidFill>
                <a:srgbClr val="4A8522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1" lang="ru-RU" sz="3200" u="none" cap="none" strike="noStrike">
                <a:solidFill>
                  <a:srgbClr val="4A8522"/>
                </a:solidFill>
                <a:latin typeface="Cambria Math"/>
                <a:ea typeface="Cambria Math"/>
                <a:cs typeface="Cambria Math"/>
                <a:sym typeface="Cambria Math"/>
              </a:rPr>
              <a:t>(отображение разметки</a:t>
            </a:r>
            <a:r>
              <a:rPr b="1" i="1" lang="ru-RU" sz="3200">
                <a:solidFill>
                  <a:srgbClr val="4A8522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r>
              <a:rPr b="1" i="1" lang="ru-RU" sz="3200" u="none" cap="none" strike="noStrike">
                <a:solidFill>
                  <a:srgbClr val="4A8522"/>
                </a:solidFill>
                <a:latin typeface="Cambria Math"/>
                <a:ea typeface="Cambria Math"/>
                <a:cs typeface="Cambria Math"/>
                <a:sym typeface="Cambria Math"/>
              </a:rPr>
              <a:t>LaTex)</a:t>
            </a:r>
            <a:endParaRPr b="1" i="1" sz="3200" u="none" cap="none" strike="noStrike">
              <a:solidFill>
                <a:srgbClr val="4A8522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31" name="Google Shape;231;g319aeebc6e2_0_99"/>
          <p:cNvSpPr txBox="1"/>
          <p:nvPr>
            <p:ph idx="12" type="sldNum"/>
          </p:nvPr>
        </p:nvSpPr>
        <p:spPr>
          <a:xfrm>
            <a:off x="927085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2400">
                <a:latin typeface="Cambria Math"/>
                <a:ea typeface="Cambria Math"/>
                <a:cs typeface="Cambria Math"/>
                <a:sym typeface="Cambria Math"/>
              </a:rPr>
              <a:t>‹#›</a:t>
            </a:fld>
            <a:endParaRPr sz="24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232" name="Google Shape;232;g319aeebc6e2_0_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8276" y="1014625"/>
            <a:ext cx="5658467" cy="570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319aeebc6e2_0_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03574"/>
            <a:ext cx="5102569" cy="540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1ab0984999_0_6"/>
          <p:cNvSpPr/>
          <p:nvPr/>
        </p:nvSpPr>
        <p:spPr>
          <a:xfrm>
            <a:off x="0" y="-1076"/>
            <a:ext cx="121917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4A8522"/>
                </a:solidFill>
                <a:latin typeface="Cambria Math"/>
                <a:ea typeface="Cambria Math"/>
                <a:cs typeface="Cambria Math"/>
                <a:sym typeface="Cambria Math"/>
              </a:rPr>
              <a:t>Информационная карточка ресурса </a:t>
            </a:r>
            <a:r>
              <a:rPr b="1" i="1" lang="ru-RU" sz="3600" u="none" cap="none" strike="noStrike">
                <a:solidFill>
                  <a:srgbClr val="4A8522"/>
                </a:solidFill>
                <a:latin typeface="Cambria Math"/>
                <a:ea typeface="Cambria Math"/>
                <a:cs typeface="Cambria Math"/>
                <a:sym typeface="Cambria Math"/>
              </a:rPr>
              <a:t>Персона</a:t>
            </a:r>
            <a:endParaRPr b="0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31ab0984999_0_6"/>
          <p:cNvSpPr txBox="1"/>
          <p:nvPr>
            <p:ph idx="12" type="sldNum"/>
          </p:nvPr>
        </p:nvSpPr>
        <p:spPr>
          <a:xfrm>
            <a:off x="9326150" y="63561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2400">
                <a:latin typeface="Cambria Math"/>
                <a:ea typeface="Cambria Math"/>
                <a:cs typeface="Cambria Math"/>
                <a:sym typeface="Cambria Math"/>
              </a:rPr>
              <a:t>‹#›</a:t>
            </a:fld>
            <a:endParaRPr sz="24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241" name="Google Shape;241;g31ab0984999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6924"/>
            <a:ext cx="6931200" cy="4902556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31ab0984999_0_6"/>
          <p:cNvSpPr/>
          <p:nvPr/>
        </p:nvSpPr>
        <p:spPr>
          <a:xfrm>
            <a:off x="8935152" y="1064525"/>
            <a:ext cx="2656200" cy="395400"/>
          </a:xfrm>
          <a:prstGeom prst="rect">
            <a:avLst/>
          </a:prstGeom>
          <a:solidFill>
            <a:schemeClr val="lt1"/>
          </a:solidFill>
          <a:ln cap="flat" cmpd="sng" w="190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Список публикаций</a:t>
            </a:r>
            <a:endParaRPr b="0" i="0" sz="2000" u="none" cap="none" strike="noStrike">
              <a:solidFill>
                <a:srgbClr val="000000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43" name="Google Shape;243;g31ab0984999_0_6"/>
          <p:cNvSpPr/>
          <p:nvPr/>
        </p:nvSpPr>
        <p:spPr>
          <a:xfrm>
            <a:off x="3775724" y="1459925"/>
            <a:ext cx="2307600" cy="700200"/>
          </a:xfrm>
          <a:prstGeom prst="rect">
            <a:avLst/>
          </a:prstGeom>
          <a:solidFill>
            <a:schemeClr val="lt1"/>
          </a:solidFill>
          <a:ln cap="flat" cmpd="sng" w="190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Связь с подразделением</a:t>
            </a:r>
            <a:endParaRPr b="0" i="0" sz="2000" u="none" cap="none" strike="noStrike">
              <a:solidFill>
                <a:srgbClr val="000000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44" name="Google Shape;244;g31ab0984999_0_6"/>
          <p:cNvSpPr/>
          <p:nvPr/>
        </p:nvSpPr>
        <p:spPr>
          <a:xfrm>
            <a:off x="0" y="2720613"/>
            <a:ext cx="2865300" cy="395400"/>
          </a:xfrm>
          <a:prstGeom prst="rect">
            <a:avLst/>
          </a:prstGeom>
          <a:solidFill>
            <a:schemeClr val="lt1"/>
          </a:solidFill>
          <a:ln cap="flat" cmpd="sng" w="190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Идентификаторы автора</a:t>
            </a:r>
            <a:endParaRPr b="0" i="0" sz="1800" u="none" cap="none" strike="noStrike">
              <a:solidFill>
                <a:srgbClr val="000000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45" name="Google Shape;245;g31ab0984999_0_6"/>
          <p:cNvSpPr/>
          <p:nvPr/>
        </p:nvSpPr>
        <p:spPr>
          <a:xfrm>
            <a:off x="4201728" y="4158375"/>
            <a:ext cx="2462100" cy="395400"/>
          </a:xfrm>
          <a:prstGeom prst="rect">
            <a:avLst/>
          </a:prstGeom>
          <a:solidFill>
            <a:schemeClr val="lt1"/>
          </a:solidFill>
          <a:ln cap="flat" cmpd="sng" w="190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Варианты имени</a:t>
            </a:r>
            <a:endParaRPr b="0" i="0" sz="2000" u="none" cap="none" strike="noStrike">
              <a:solidFill>
                <a:srgbClr val="000000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246" name="Google Shape;246;g31ab0984999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6000" y="1612325"/>
            <a:ext cx="4803603" cy="448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Список со сплошной заливкой" id="251" name="Google Shape;251;g3132aa4d38c_0_6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9600" y="4723920"/>
            <a:ext cx="808920" cy="808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Пользователь со сплошной заливкой" id="252" name="Google Shape;252;g3132aa4d38c_0_6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0280" y="2184840"/>
            <a:ext cx="808920" cy="808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Пользователи со сплошной заливкой" id="253" name="Google Shape;253;g3132aa4d38c_0_6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0280" y="3454560"/>
            <a:ext cx="808920" cy="80892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3132aa4d38c_0_623"/>
          <p:cNvSpPr/>
          <p:nvPr/>
        </p:nvSpPr>
        <p:spPr>
          <a:xfrm>
            <a:off x="1892520" y="3561120"/>
            <a:ext cx="58362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rgbClr val="545454"/>
                </a:solidFill>
                <a:latin typeface="Cambria Math"/>
                <a:ea typeface="Cambria Math"/>
                <a:cs typeface="Cambria Math"/>
                <a:sym typeface="Cambria Math"/>
              </a:rPr>
              <a:t>Коллекция “Персоны”</a:t>
            </a:r>
            <a:endParaRPr b="0" i="0" sz="3200" u="none" cap="none" strike="noStrike">
              <a:solidFill>
                <a:srgbClr val="000000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55" name="Google Shape;255;g3132aa4d38c_0_623"/>
          <p:cNvSpPr/>
          <p:nvPr/>
        </p:nvSpPr>
        <p:spPr>
          <a:xfrm>
            <a:off x="1918080" y="2291760"/>
            <a:ext cx="39927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rgbClr val="545454"/>
                </a:solidFill>
                <a:latin typeface="Cambria Math"/>
                <a:ea typeface="Cambria Math"/>
                <a:cs typeface="Cambria Math"/>
                <a:sym typeface="Cambria Math"/>
              </a:rPr>
              <a:t>Профиль автора</a:t>
            </a:r>
            <a:endParaRPr b="0" i="0" sz="3200" u="none" cap="none" strike="noStrike">
              <a:solidFill>
                <a:srgbClr val="000000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56" name="Google Shape;256;g3132aa4d38c_0_623"/>
          <p:cNvSpPr/>
          <p:nvPr/>
        </p:nvSpPr>
        <p:spPr>
          <a:xfrm>
            <a:off x="1892530" y="4830495"/>
            <a:ext cx="50937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rgbClr val="545454"/>
                </a:solidFill>
                <a:latin typeface="Cambria Math"/>
                <a:ea typeface="Cambria Math"/>
                <a:cs typeface="Cambria Math"/>
                <a:sym typeface="Cambria Math"/>
              </a:rPr>
              <a:t>Фильтры</a:t>
            </a:r>
            <a:endParaRPr b="0" i="0" sz="3200" u="none" cap="none" strike="noStrike">
              <a:solidFill>
                <a:srgbClr val="000000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57" name="Google Shape;257;g3132aa4d38c_0_623"/>
          <p:cNvSpPr/>
          <p:nvPr/>
        </p:nvSpPr>
        <p:spPr>
          <a:xfrm>
            <a:off x="0" y="47153"/>
            <a:ext cx="12191700" cy="10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ru-RU" sz="3600" u="none" cap="none" strike="noStrike">
                <a:solidFill>
                  <a:srgbClr val="4A8522"/>
                </a:solidFill>
                <a:latin typeface="Cambria Math"/>
                <a:ea typeface="Cambria Math"/>
                <a:cs typeface="Cambria Math"/>
                <a:sym typeface="Cambria Math"/>
              </a:rPr>
              <a:t>Просмотр публикаций автора (способы)</a:t>
            </a:r>
            <a:endParaRPr b="0" i="0" sz="3600" u="none" cap="none" strike="noStrike">
              <a:solidFill>
                <a:srgbClr val="4A8522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58" name="Google Shape;258;g3132aa4d38c_0_623"/>
          <p:cNvSpPr txBox="1"/>
          <p:nvPr>
            <p:ph idx="12" type="sldNum"/>
          </p:nvPr>
        </p:nvSpPr>
        <p:spPr>
          <a:xfrm>
            <a:off x="9334725" y="63989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2400">
                <a:latin typeface="Cambria Math"/>
                <a:ea typeface="Cambria Math"/>
                <a:cs typeface="Cambria Math"/>
                <a:sym typeface="Cambria Math"/>
              </a:rPr>
              <a:t>‹#›</a:t>
            </a:fld>
            <a:endParaRPr sz="24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259" name="Google Shape;259;g3132aa4d38c_0_6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44250" y="965950"/>
            <a:ext cx="4662901" cy="5923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g3132aa4d38c_0_6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440" y="986760"/>
            <a:ext cx="7171920" cy="488592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3132aa4d38c_0_646"/>
          <p:cNvSpPr/>
          <p:nvPr/>
        </p:nvSpPr>
        <p:spPr>
          <a:xfrm>
            <a:off x="399100" y="0"/>
            <a:ext cx="114876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4A8522"/>
                </a:solidFill>
                <a:latin typeface="Cambria Math"/>
                <a:ea typeface="Cambria Math"/>
                <a:cs typeface="Cambria Math"/>
                <a:sym typeface="Cambria Math"/>
              </a:rPr>
              <a:t>Инструкции и руководства</a:t>
            </a:r>
            <a:endParaRPr b="0" i="0" sz="3600" u="none" cap="none" strike="noStrike">
              <a:solidFill>
                <a:srgbClr val="4A8522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267" name="Google Shape;267;g3132aa4d38c_0_646"/>
          <p:cNvPicPr preferRelativeResize="0"/>
          <p:nvPr/>
        </p:nvPicPr>
        <p:blipFill rotWithShape="1">
          <a:blip r:embed="rId4">
            <a:alphaModFix/>
          </a:blip>
          <a:srcRect b="4693" l="13718" r="63496" t="18619"/>
          <a:stretch/>
        </p:blipFill>
        <p:spPr>
          <a:xfrm>
            <a:off x="5985715" y="2440350"/>
            <a:ext cx="4460044" cy="4223881"/>
          </a:xfrm>
          <a:prstGeom prst="rect">
            <a:avLst/>
          </a:prstGeom>
          <a:noFill/>
          <a:ln cap="flat" cmpd="sng" w="12600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8" name="Google Shape;268;g3132aa4d38c_0_6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36920" y="3085920"/>
            <a:ext cx="4007520" cy="243108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3132aa4d38c_0_646"/>
          <p:cNvSpPr/>
          <p:nvPr/>
        </p:nvSpPr>
        <p:spPr>
          <a:xfrm>
            <a:off x="9707750" y="2829600"/>
            <a:ext cx="2115300" cy="356700"/>
          </a:xfrm>
          <a:prstGeom prst="rect">
            <a:avLst/>
          </a:prstGeom>
          <a:solidFill>
            <a:schemeClr val="lt1"/>
          </a:solidFill>
          <a:ln cap="flat" cmpd="sng" w="28425">
            <a:solidFill>
              <a:srgbClr val="02A5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Видеоинструкции</a:t>
            </a:r>
            <a:endParaRPr b="0" i="0" sz="1800" u="none" cap="none" strike="noStrike">
              <a:solidFill>
                <a:srgbClr val="000000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70" name="Google Shape;270;g3132aa4d38c_0_646"/>
          <p:cNvSpPr/>
          <p:nvPr/>
        </p:nvSpPr>
        <p:spPr>
          <a:xfrm>
            <a:off x="451455" y="5872665"/>
            <a:ext cx="2600400" cy="516900"/>
          </a:xfrm>
          <a:prstGeom prst="rect">
            <a:avLst/>
          </a:prstGeom>
          <a:solidFill>
            <a:schemeClr val="lt1"/>
          </a:solidFill>
          <a:ln cap="flat" cmpd="sng" w="284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pubrepo@jinr.ru</a:t>
            </a:r>
            <a:endParaRPr b="1" i="0" sz="20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1" name="Google Shape;271;g3132aa4d38c_0_646"/>
          <p:cNvSpPr txBox="1"/>
          <p:nvPr>
            <p:ph idx="12" type="sldNum"/>
          </p:nvPr>
        </p:nvSpPr>
        <p:spPr>
          <a:xfrm>
            <a:off x="9393800" y="63881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2400">
                <a:latin typeface="Cambria Math"/>
                <a:ea typeface="Cambria Math"/>
                <a:cs typeface="Cambria Math"/>
                <a:sym typeface="Cambria Math"/>
              </a:rPr>
              <a:t>‹#›</a:t>
            </a:fld>
            <a:endParaRPr sz="24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272" name="Google Shape;272;g3132aa4d38c_0_6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88875" y="649050"/>
            <a:ext cx="4603124" cy="142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3132aa4d38c_0_646"/>
          <p:cNvSpPr/>
          <p:nvPr/>
        </p:nvSpPr>
        <p:spPr>
          <a:xfrm>
            <a:off x="7588867" y="1647125"/>
            <a:ext cx="2996100" cy="638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g3132aa4d38c_0_6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8880" y="1069505"/>
            <a:ext cx="143827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3132aa4d38c_0_646"/>
          <p:cNvSpPr/>
          <p:nvPr/>
        </p:nvSpPr>
        <p:spPr>
          <a:xfrm>
            <a:off x="7037152" y="1292350"/>
            <a:ext cx="551718" cy="324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19075">
            <a:solidFill>
              <a:srgbClr val="FF0000"/>
            </a:solidFill>
            <a:prstDash val="solid"/>
            <a:miter lim="8000"/>
            <a:headEnd len="sm" w="sm" type="none"/>
            <a:tailEnd len="med" w="med" type="triangle"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1991570ed5_0_250"/>
          <p:cNvSpPr/>
          <p:nvPr/>
        </p:nvSpPr>
        <p:spPr>
          <a:xfrm>
            <a:off x="0" y="-1080"/>
            <a:ext cx="12191700" cy="144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ru-RU" sz="4800" u="none" cap="none" strike="noStrike">
                <a:solidFill>
                  <a:srgbClr val="548135"/>
                </a:solidFill>
                <a:latin typeface="Cambria Math"/>
                <a:ea typeface="Cambria Math"/>
                <a:cs typeface="Cambria Math"/>
                <a:sym typeface="Cambria Math"/>
              </a:rPr>
              <a:t>Репозиторий в цифрах</a:t>
            </a:r>
            <a:endParaRPr b="0" i="0" sz="4800" u="none" cap="none" strike="noStrike">
              <a:solidFill>
                <a:srgbClr val="548135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282" name="Google Shape;282;g31991570ed5_0_250"/>
          <p:cNvSpPr/>
          <p:nvPr/>
        </p:nvSpPr>
        <p:spPr>
          <a:xfrm>
            <a:off x="85200" y="1281475"/>
            <a:ext cx="7691700" cy="32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4A8522"/>
                </a:solidFill>
                <a:latin typeface="Cambria Math"/>
                <a:ea typeface="Cambria Math"/>
                <a:cs typeface="Cambria Math"/>
                <a:sym typeface="Cambria Math"/>
              </a:rPr>
              <a:t>&gt;10650 </a:t>
            </a:r>
            <a:r>
              <a:rPr b="0" i="0" lang="ru-RU" sz="4000" u="none" cap="none" strike="noStrike">
                <a:solidFill>
                  <a:srgbClr val="212529"/>
                </a:solidFill>
                <a:latin typeface="Cambria Math"/>
                <a:ea typeface="Cambria Math"/>
                <a:cs typeface="Cambria Math"/>
                <a:sym typeface="Cambria Math"/>
              </a:rPr>
              <a:t>публикаций;</a:t>
            </a:r>
            <a:endParaRPr b="0" i="0" sz="4000" u="none" cap="none" strike="noStrike">
              <a:solidFill>
                <a:srgbClr val="000000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4A8522"/>
                </a:solidFill>
                <a:latin typeface="Cambria Math"/>
                <a:ea typeface="Cambria Math"/>
                <a:cs typeface="Cambria Math"/>
                <a:sym typeface="Cambria Math"/>
              </a:rPr>
              <a:t>&gt;10450 </a:t>
            </a:r>
            <a:r>
              <a:rPr b="0" i="0" lang="ru-RU" sz="4000" u="none" cap="none" strike="noStrike">
                <a:solidFill>
                  <a:srgbClr val="212529"/>
                </a:solidFill>
                <a:latin typeface="Cambria Math"/>
                <a:ea typeface="Cambria Math"/>
                <a:cs typeface="Cambria Math"/>
                <a:sym typeface="Cambria Math"/>
              </a:rPr>
              <a:t>привязаны к профилям авторов;</a:t>
            </a:r>
            <a:endParaRPr b="0" i="0" sz="4000" u="none" cap="none" strike="noStrike">
              <a:solidFill>
                <a:srgbClr val="000000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4A8522"/>
                </a:solidFill>
                <a:latin typeface="Cambria Math"/>
                <a:ea typeface="Cambria Math"/>
                <a:cs typeface="Cambria Math"/>
                <a:sym typeface="Cambria Math"/>
              </a:rPr>
              <a:t>&gt;3900 </a:t>
            </a:r>
            <a:r>
              <a:rPr b="0" i="0" lang="ru-RU" sz="4000" u="none" cap="none" strike="noStrike">
                <a:solidFill>
                  <a:srgbClr val="212529"/>
                </a:solidFill>
                <a:latin typeface="Cambria Math"/>
                <a:ea typeface="Cambria Math"/>
                <a:cs typeface="Cambria Math"/>
                <a:sym typeface="Cambria Math"/>
              </a:rPr>
              <a:t>с полными текстами;</a:t>
            </a:r>
            <a:endParaRPr b="0" i="0" sz="4000" u="none" cap="none" strike="noStrike">
              <a:solidFill>
                <a:srgbClr val="000000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4A8522"/>
                </a:solidFill>
                <a:latin typeface="Cambria Math"/>
                <a:ea typeface="Cambria Math"/>
                <a:cs typeface="Cambria Math"/>
                <a:sym typeface="Cambria Math"/>
              </a:rPr>
              <a:t>&gt;2650</a:t>
            </a:r>
            <a:r>
              <a:rPr b="0" i="0" lang="ru-RU" sz="4000" u="none" cap="none" strike="noStrike">
                <a:solidFill>
                  <a:srgbClr val="212529"/>
                </a:solidFill>
                <a:latin typeface="Cambria Math"/>
                <a:ea typeface="Cambria Math"/>
                <a:cs typeface="Cambria Math"/>
                <a:sym typeface="Cambria Math"/>
              </a:rPr>
              <a:t> авторов.</a:t>
            </a:r>
            <a:endParaRPr b="0" i="0" sz="4000" u="none" cap="none" strike="noStrike">
              <a:solidFill>
                <a:srgbClr val="000000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283" name="Google Shape;283;g31991570ed5_0_2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192055" y="5305085"/>
            <a:ext cx="1460880" cy="124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31991570ed5_0_2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7050" y="1600320"/>
            <a:ext cx="4262550" cy="217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31991570ed5_0_2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58285" y="4495675"/>
            <a:ext cx="7142052" cy="20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31991570ed5_0_250"/>
          <p:cNvSpPr txBox="1"/>
          <p:nvPr>
            <p:ph idx="12" type="sldNum"/>
          </p:nvPr>
        </p:nvSpPr>
        <p:spPr>
          <a:xfrm>
            <a:off x="9448800" y="64929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2400">
                <a:latin typeface="Cambria Math"/>
                <a:ea typeface="Cambria Math"/>
                <a:cs typeface="Cambria Math"/>
                <a:sym typeface="Cambria Math"/>
              </a:rPr>
              <a:t>‹#›</a:t>
            </a:fld>
            <a:endParaRPr sz="2400"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g31991570ed5_0_3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3250" y="198163"/>
            <a:ext cx="6271625" cy="6461674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31991570ed5_0_334"/>
          <p:cNvSpPr txBox="1"/>
          <p:nvPr/>
        </p:nvSpPr>
        <p:spPr>
          <a:xfrm>
            <a:off x="958425" y="3386400"/>
            <a:ext cx="206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g31991570ed5_0_3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3875" y="2369513"/>
            <a:ext cx="2649375" cy="264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31991570ed5_0_334"/>
          <p:cNvSpPr txBox="1"/>
          <p:nvPr>
            <p:ph idx="12" type="sldNum"/>
          </p:nvPr>
        </p:nvSpPr>
        <p:spPr>
          <a:xfrm>
            <a:off x="9448800" y="64929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2400">
                <a:latin typeface="Cambria Math"/>
                <a:ea typeface="Cambria Math"/>
                <a:cs typeface="Cambria Math"/>
                <a:sym typeface="Cambria Math"/>
              </a:rPr>
              <a:t>‹#›</a:t>
            </a:fld>
            <a:endParaRPr sz="2400"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1991570ed5_0_0"/>
          <p:cNvSpPr txBox="1"/>
          <p:nvPr/>
        </p:nvSpPr>
        <p:spPr>
          <a:xfrm>
            <a:off x="0" y="133029"/>
            <a:ext cx="121920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4800"/>
              <a:buFont typeface="Calibri"/>
              <a:buNone/>
            </a:pPr>
            <a:r>
              <a:rPr b="1" i="0" lang="ru-RU" sz="3600" u="none" cap="none" strike="noStrike">
                <a:solidFill>
                  <a:srgbClr val="548135"/>
                </a:solidFill>
                <a:latin typeface="Cambria Math"/>
                <a:ea typeface="Cambria Math"/>
                <a:cs typeface="Cambria Math"/>
                <a:sym typeface="Cambria Math"/>
              </a:rPr>
              <a:t>Цели и задачи репозитория публикаций ОИЯИ</a:t>
            </a:r>
            <a:endParaRPr b="1" i="0" sz="3600" u="none" cap="none" strike="noStrike">
              <a:solidFill>
                <a:srgbClr val="548135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98" name="Google Shape;98;g31991570ed5_0_0"/>
          <p:cNvSpPr/>
          <p:nvPr/>
        </p:nvSpPr>
        <p:spPr>
          <a:xfrm>
            <a:off x="671475" y="1212275"/>
            <a:ext cx="11448600" cy="52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1" lang="ru-RU" sz="2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Обеспечение доступности результатов научно-исследовательской деятельности для широкой общественности.</a:t>
            </a:r>
            <a:endParaRPr b="0" i="1" sz="2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Сбор и накопление научного и образовательного контента путем систематической регламентированной выгрузки публикаций аффилированных с ОИЯИ авторов из доверенных источников.</a:t>
            </a:r>
            <a:endParaRPr b="0" i="0" sz="2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Долговременное хранение и удобный доступ к информационным активам. </a:t>
            </a:r>
            <a:endParaRPr b="0" i="0" sz="2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Учет публикационной активности авторов ОИЯИ.</a:t>
            </a:r>
            <a:endParaRPr b="0" i="0" sz="2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99" name="Google Shape;99;g31991570ed5_0_0"/>
          <p:cNvSpPr txBox="1"/>
          <p:nvPr>
            <p:ph idx="12" type="sldNum"/>
          </p:nvPr>
        </p:nvSpPr>
        <p:spPr>
          <a:xfrm>
            <a:off x="9376875" y="64425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2400">
                <a:latin typeface="Cambria Math"/>
                <a:ea typeface="Cambria Math"/>
                <a:cs typeface="Cambria Math"/>
                <a:sym typeface="Cambria Math"/>
              </a:rPr>
              <a:t>‹#›</a:t>
            </a:fld>
            <a:endParaRPr sz="24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100" name="Google Shape;100;g31991570ed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266" y="4113317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31991570ed5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264" y="4969026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31991570ed5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4278" y="1425284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31991570ed5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4277" y="26413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1a5d71b749_0_0"/>
          <p:cNvSpPr txBox="1"/>
          <p:nvPr>
            <p:ph type="title"/>
          </p:nvPr>
        </p:nvSpPr>
        <p:spPr>
          <a:xfrm>
            <a:off x="784975" y="145625"/>
            <a:ext cx="10515600" cy="1118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ru-RU" sz="4800">
                <a:solidFill>
                  <a:srgbClr val="548135"/>
                </a:solidFill>
                <a:latin typeface="Cambria Math"/>
                <a:ea typeface="Cambria Math"/>
                <a:cs typeface="Cambria Math"/>
                <a:sym typeface="Cambria Math"/>
              </a:rPr>
              <a:t>PIN / PubRepo</a:t>
            </a:r>
            <a:r>
              <a:rPr b="1" lang="ru-RU" sz="4800">
                <a:solidFill>
                  <a:srgbClr val="548135"/>
                </a:solidFill>
                <a:latin typeface="Cambria Math"/>
                <a:ea typeface="Cambria Math"/>
                <a:cs typeface="Cambria Math"/>
                <a:sym typeface="Cambria Math"/>
              </a:rPr>
              <a:t> </a:t>
            </a:r>
            <a:endParaRPr/>
          </a:p>
        </p:txBody>
      </p:sp>
      <p:sp>
        <p:nvSpPr>
          <p:cNvPr id="301" name="Google Shape;301;g31a5d71b749_0_0"/>
          <p:cNvSpPr txBox="1"/>
          <p:nvPr>
            <p:ph idx="12" type="sldNum"/>
          </p:nvPr>
        </p:nvSpPr>
        <p:spPr>
          <a:xfrm>
            <a:off x="9302375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02" name="Google Shape;302;g31a5d71b74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000" y="1728687"/>
            <a:ext cx="11688501" cy="416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1a5d71b749_0_8"/>
          <p:cNvSpPr txBox="1"/>
          <p:nvPr>
            <p:ph idx="1" type="body"/>
          </p:nvPr>
        </p:nvSpPr>
        <p:spPr>
          <a:xfrm>
            <a:off x="2527750" y="3611900"/>
            <a:ext cx="6911100" cy="291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Количество общих публикаций ㅡ 837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Количество уникальных публикаций в PubRepo ㅡ 981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Количество </a:t>
            </a:r>
            <a:r>
              <a:rPr lang="ru-RU">
                <a:latin typeface="Cambria"/>
                <a:ea typeface="Cambria"/>
                <a:cs typeface="Cambria"/>
                <a:sym typeface="Cambria"/>
              </a:rPr>
              <a:t> уникальных </a:t>
            </a:r>
            <a:r>
              <a:rPr lang="ru-RU">
                <a:latin typeface="Cambria"/>
                <a:ea typeface="Cambria"/>
                <a:cs typeface="Cambria"/>
                <a:sym typeface="Cambria"/>
              </a:rPr>
              <a:t>публикаций в Бук ㅡ 884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Количество препринтов ОИЯИ в БУк: ㅡ 29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Количество препринтов ОИЯИ в </a:t>
            </a:r>
            <a:r>
              <a:rPr lang="ru-RU">
                <a:latin typeface="Cambria"/>
                <a:ea typeface="Cambria"/>
                <a:cs typeface="Cambria"/>
                <a:sym typeface="Cambria"/>
              </a:rPr>
              <a:t>PubRepo</a:t>
            </a:r>
            <a:r>
              <a:rPr lang="ru-RU">
                <a:latin typeface="Cambria"/>
                <a:ea typeface="Cambria"/>
                <a:cs typeface="Cambria"/>
                <a:sym typeface="Cambria"/>
              </a:rPr>
              <a:t>: ㅡ 27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Количество общих препринтов ОИЯИ: ㅡ 26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Количество публикаций </a:t>
            </a:r>
            <a:r>
              <a:rPr i="1" lang="ru-RU">
                <a:latin typeface="Cambria"/>
                <a:ea typeface="Cambria"/>
                <a:cs typeface="Cambria"/>
                <a:sym typeface="Cambria"/>
              </a:rPr>
              <a:t>INIS</a:t>
            </a:r>
            <a:r>
              <a:rPr lang="ru-RU">
                <a:latin typeface="Cambria"/>
                <a:ea typeface="Cambria"/>
                <a:cs typeface="Cambria"/>
                <a:sym typeface="Cambria"/>
              </a:rPr>
              <a:t> в БУк: ㅡ 273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Количество публикаций в PEPAN и др. без DOI в БУк: ㅡ 241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Количество публикаций без ссылок в БУк ㅡ 49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Количество публикаций без DOI в </a:t>
            </a:r>
            <a:r>
              <a:rPr lang="ru-RU">
                <a:latin typeface="Cambria"/>
                <a:ea typeface="Cambria"/>
                <a:cs typeface="Cambria"/>
                <a:sym typeface="Cambria"/>
              </a:rPr>
              <a:t>PubRepo</a:t>
            </a:r>
            <a:r>
              <a:rPr lang="ru-RU">
                <a:latin typeface="Cambria"/>
                <a:ea typeface="Cambria"/>
                <a:cs typeface="Cambria"/>
                <a:sym typeface="Cambria"/>
              </a:rPr>
              <a:t> ㅡ 472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9" name="Google Shape;309;g31a5d71b749_0_8"/>
          <p:cNvSpPr txBox="1"/>
          <p:nvPr>
            <p:ph idx="12" type="sldNum"/>
          </p:nvPr>
        </p:nvSpPr>
        <p:spPr>
          <a:xfrm>
            <a:off x="9282450" y="638960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0" name="Google Shape;310;g31a5d71b749_0_8"/>
          <p:cNvSpPr txBox="1"/>
          <p:nvPr>
            <p:ph type="title"/>
          </p:nvPr>
        </p:nvSpPr>
        <p:spPr>
          <a:xfrm>
            <a:off x="642938" y="79825"/>
            <a:ext cx="10515600" cy="105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548135"/>
                </a:solidFill>
                <a:latin typeface="Cambria Math"/>
                <a:ea typeface="Cambria Math"/>
                <a:cs typeface="Cambria Math"/>
                <a:sym typeface="Cambria Math"/>
              </a:rPr>
              <a:t>BUK</a:t>
            </a:r>
            <a:r>
              <a:rPr b="1" lang="ru-RU" sz="4800">
                <a:solidFill>
                  <a:srgbClr val="548135"/>
                </a:solidFill>
                <a:latin typeface="Cambria Math"/>
                <a:ea typeface="Cambria Math"/>
                <a:cs typeface="Cambria Math"/>
                <a:sym typeface="Cambria Math"/>
              </a:rPr>
              <a:t> / PubRepo </a:t>
            </a:r>
            <a:endParaRPr/>
          </a:p>
        </p:txBody>
      </p:sp>
      <p:pic>
        <p:nvPicPr>
          <p:cNvPr id="311" name="Google Shape;311;g31a5d71b749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0963" y="1070225"/>
            <a:ext cx="4219575" cy="22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132aa4d38c_0_270"/>
          <p:cNvSpPr/>
          <p:nvPr/>
        </p:nvSpPr>
        <p:spPr>
          <a:xfrm>
            <a:off x="6710040" y="3923640"/>
            <a:ext cx="1916112" cy="514351"/>
          </a:xfrm>
          <a:custGeom>
            <a:rect b="b" l="l" r="r" t="t"/>
            <a:pathLst>
              <a:path extrusionOk="0" h="514351" w="1916112">
                <a:moveTo>
                  <a:pt x="0" y="128588"/>
                </a:moveTo>
                <a:cubicBezTo>
                  <a:pt x="121155" y="144740"/>
                  <a:pt x="358226" y="109617"/>
                  <a:pt x="536390" y="128588"/>
                </a:cubicBezTo>
                <a:cubicBezTo>
                  <a:pt x="714554" y="147560"/>
                  <a:pt x="883913" y="108953"/>
                  <a:pt x="1072779" y="128588"/>
                </a:cubicBezTo>
                <a:cubicBezTo>
                  <a:pt x="1261645" y="148223"/>
                  <a:pt x="1503358" y="139091"/>
                  <a:pt x="1658937" y="128588"/>
                </a:cubicBezTo>
                <a:cubicBezTo>
                  <a:pt x="1655855" y="76952"/>
                  <a:pt x="1657987" y="54631"/>
                  <a:pt x="1658937" y="0"/>
                </a:cubicBezTo>
                <a:cubicBezTo>
                  <a:pt x="1738888" y="105214"/>
                  <a:pt x="1859998" y="195671"/>
                  <a:pt x="1916112" y="257176"/>
                </a:cubicBezTo>
                <a:cubicBezTo>
                  <a:pt x="1860313" y="309955"/>
                  <a:pt x="1715452" y="455871"/>
                  <a:pt x="1658937" y="514351"/>
                </a:cubicBezTo>
                <a:cubicBezTo>
                  <a:pt x="1663543" y="465383"/>
                  <a:pt x="1659067" y="433652"/>
                  <a:pt x="1658937" y="385763"/>
                </a:cubicBezTo>
                <a:cubicBezTo>
                  <a:pt x="1506129" y="406441"/>
                  <a:pt x="1301065" y="367011"/>
                  <a:pt x="1105958" y="385763"/>
                </a:cubicBezTo>
                <a:cubicBezTo>
                  <a:pt x="910851" y="404515"/>
                  <a:pt x="671833" y="393038"/>
                  <a:pt x="519800" y="385763"/>
                </a:cubicBezTo>
                <a:cubicBezTo>
                  <a:pt x="367767" y="378488"/>
                  <a:pt x="148294" y="373698"/>
                  <a:pt x="0" y="385763"/>
                </a:cubicBezTo>
                <a:cubicBezTo>
                  <a:pt x="-799" y="318283"/>
                  <a:pt x="6718" y="225160"/>
                  <a:pt x="0" y="128588"/>
                </a:cubicBezTo>
                <a:close/>
                <a:moveTo>
                  <a:pt x="0" y="128588"/>
                </a:moveTo>
                <a:cubicBezTo>
                  <a:pt x="213037" y="132391"/>
                  <a:pt x="274244" y="128991"/>
                  <a:pt x="536390" y="128588"/>
                </a:cubicBezTo>
                <a:cubicBezTo>
                  <a:pt x="798536" y="128186"/>
                  <a:pt x="933870" y="113031"/>
                  <a:pt x="1122547" y="128588"/>
                </a:cubicBezTo>
                <a:cubicBezTo>
                  <a:pt x="1311224" y="144145"/>
                  <a:pt x="1498593" y="150578"/>
                  <a:pt x="1658937" y="128588"/>
                </a:cubicBezTo>
                <a:cubicBezTo>
                  <a:pt x="1658272" y="65775"/>
                  <a:pt x="1657511" y="60499"/>
                  <a:pt x="1658937" y="0"/>
                </a:cubicBezTo>
                <a:cubicBezTo>
                  <a:pt x="1716703" y="66838"/>
                  <a:pt x="1801450" y="124457"/>
                  <a:pt x="1916112" y="257176"/>
                </a:cubicBezTo>
                <a:cubicBezTo>
                  <a:pt x="1876891" y="320939"/>
                  <a:pt x="1728986" y="452601"/>
                  <a:pt x="1658937" y="514351"/>
                </a:cubicBezTo>
                <a:cubicBezTo>
                  <a:pt x="1661269" y="484401"/>
                  <a:pt x="1662527" y="413537"/>
                  <a:pt x="1658937" y="385763"/>
                </a:cubicBezTo>
                <a:cubicBezTo>
                  <a:pt x="1530239" y="362047"/>
                  <a:pt x="1333245" y="374188"/>
                  <a:pt x="1155726" y="385763"/>
                </a:cubicBezTo>
                <a:cubicBezTo>
                  <a:pt x="978207" y="397338"/>
                  <a:pt x="838256" y="399353"/>
                  <a:pt x="635926" y="385763"/>
                </a:cubicBezTo>
                <a:cubicBezTo>
                  <a:pt x="433596" y="372173"/>
                  <a:pt x="232227" y="393261"/>
                  <a:pt x="0" y="385763"/>
                </a:cubicBezTo>
                <a:cubicBezTo>
                  <a:pt x="-9653" y="264882"/>
                  <a:pt x="-7649" y="213152"/>
                  <a:pt x="0" y="128588"/>
                </a:cubicBezTo>
                <a:close/>
              </a:path>
            </a:pathLst>
          </a:custGeom>
          <a:solidFill>
            <a:srgbClr val="75C834"/>
          </a:solidFill>
          <a:ln cap="flat" cmpd="sng" w="25400">
            <a:solidFill>
              <a:srgbClr val="72737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3132aa4d38c_0_270"/>
          <p:cNvSpPr/>
          <p:nvPr/>
        </p:nvSpPr>
        <p:spPr>
          <a:xfrm>
            <a:off x="-150" y="-5"/>
            <a:ext cx="12191700" cy="144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Cambria Math"/>
              <a:buNone/>
            </a:pPr>
            <a:r>
              <a:rPr b="0" i="0" lang="ru-RU" sz="4400" u="none" cap="none" strike="noStrike">
                <a:solidFill>
                  <a:srgbClr val="4A8522"/>
                </a:solidFill>
                <a:latin typeface="Cambria Math"/>
                <a:ea typeface="Cambria Math"/>
                <a:cs typeface="Cambria Math"/>
                <a:sym typeface="Cambria Math"/>
              </a:rPr>
              <a:t>Репозиторий публикаций</a:t>
            </a:r>
            <a:endParaRPr b="0" i="0" sz="4800" u="none" cap="none" strike="noStrike">
              <a:solidFill>
                <a:srgbClr val="4A85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g3132aa4d38c_0_270"/>
          <p:cNvPicPr preferRelativeResize="0"/>
          <p:nvPr/>
        </p:nvPicPr>
        <p:blipFill rotWithShape="1">
          <a:blip r:embed="rId3">
            <a:alphaModFix/>
          </a:blip>
          <a:srcRect b="0" l="0" r="0" t="437"/>
          <a:stretch/>
        </p:blipFill>
        <p:spPr>
          <a:xfrm>
            <a:off x="1907280" y="1166040"/>
            <a:ext cx="8376841" cy="5514481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https://eco.jinr.ru/des/first_page/images/logo4_b.png" id="111" name="Google Shape;111;g3132aa4d38c_0_2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000" y="3688200"/>
            <a:ext cx="1990800" cy="85608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3132aa4d38c_0_270"/>
          <p:cNvSpPr/>
          <p:nvPr/>
        </p:nvSpPr>
        <p:spPr>
          <a:xfrm>
            <a:off x="9097200" y="2171520"/>
            <a:ext cx="2491062" cy="51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ru-RU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pubrepo.jinr.ru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3132aa4d38c_0_270"/>
          <p:cNvSpPr txBox="1"/>
          <p:nvPr>
            <p:ph idx="12" type="sldNum"/>
          </p:nvPr>
        </p:nvSpPr>
        <p:spPr>
          <a:xfrm>
            <a:off x="9313425" y="63154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2400"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991570ed5_0_168"/>
          <p:cNvSpPr txBox="1"/>
          <p:nvPr/>
        </p:nvSpPr>
        <p:spPr>
          <a:xfrm>
            <a:off x="0" y="41450"/>
            <a:ext cx="12192000" cy="10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4800"/>
              <a:buFont typeface="Calibri"/>
              <a:buNone/>
            </a:pPr>
            <a:r>
              <a:rPr b="1" i="0" lang="ru-RU" sz="3600" u="none" cap="none" strike="noStrike">
                <a:solidFill>
                  <a:srgbClr val="4D4D4D"/>
                </a:solidFill>
                <a:latin typeface="Cambria Math"/>
                <a:ea typeface="Cambria Math"/>
                <a:cs typeface="Cambria Math"/>
                <a:sym typeface="Cambria Math"/>
              </a:rPr>
              <a:t>Пользователи</a:t>
            </a:r>
            <a:endParaRPr b="1" i="0" sz="2800" u="none" cap="none" strike="noStrike">
              <a:solidFill>
                <a:srgbClr val="4D4D4D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19" name="Google Shape;119;g31991570ed5_0_168"/>
          <p:cNvSpPr txBox="1"/>
          <p:nvPr>
            <p:ph idx="1" type="body"/>
          </p:nvPr>
        </p:nvSpPr>
        <p:spPr>
          <a:xfrm>
            <a:off x="838200" y="1661000"/>
            <a:ext cx="10515600" cy="45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               </a:t>
            </a:r>
            <a:endParaRPr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20" name="Google Shape;120;g31991570ed5_0_168"/>
          <p:cNvSpPr txBox="1"/>
          <p:nvPr>
            <p:ph idx="12" type="sldNum"/>
          </p:nvPr>
        </p:nvSpPr>
        <p:spPr>
          <a:xfrm>
            <a:off x="9448800" y="646683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ru-RU" sz="2400">
                <a:latin typeface="Cambria Math"/>
                <a:ea typeface="Cambria Math"/>
                <a:cs typeface="Cambria Math"/>
                <a:sym typeface="Cambria Math"/>
              </a:rPr>
              <a:t>‹#›</a:t>
            </a:fld>
            <a:endParaRPr sz="24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aphicFrame>
        <p:nvGraphicFramePr>
          <p:cNvPr id="121" name="Google Shape;121;g31991570ed5_0_168"/>
          <p:cNvGraphicFramePr/>
          <p:nvPr/>
        </p:nvGraphicFramePr>
        <p:xfrm>
          <a:off x="255363" y="1114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{C0929CCA-A15A-4794-B8BB-5FAFA9843B55}</a:tableStyleId>
              </a:tblPr>
              <a:tblGrid>
                <a:gridCol w="3733025"/>
                <a:gridCol w="7948225"/>
              </a:tblGrid>
              <a:tr h="511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i="1" lang="ru-RU" sz="2400" u="none" cap="none" strike="noStrik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Роль</a:t>
                      </a:r>
                      <a:endParaRPr b="1" i="1" sz="2400" u="none" cap="none" strike="noStrik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i="1" lang="ru-RU" sz="2400" u="none" cap="none" strike="noStrik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Описание</a:t>
                      </a:r>
                      <a:endParaRPr b="1" i="1" sz="2400" u="none" cap="none" strike="noStrik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91425" marB="91425" marR="91425" marL="91425"/>
                </a:tc>
              </a:tr>
              <a:tr h="1342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cap="none" strike="noStrik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Гость (незарегистрированный пользователь)</a:t>
                      </a:r>
                      <a:endParaRPr sz="2400" u="none" cap="none" strike="noStrik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cap="none" strike="noStrik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Поиск и просмотр открытых разделов.</a:t>
                      </a:r>
                      <a:endParaRPr i="1" sz="2400" u="none" cap="none" strike="noStrik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91425" marB="91425" marR="91425" marL="91425" anchor="ctr"/>
                </a:tc>
              </a:tr>
              <a:tr h="1726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cap="none" strike="noStrik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Автор (зарегистрированный пользователь)</a:t>
                      </a:r>
                      <a:endParaRPr sz="2400" u="none" cap="none" strike="noStrik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cap="none" strike="noStrike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✔Авторизация по учетной записи SSO;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2400" u="none" cap="none" strike="noStrike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✔Поиск и просмотр открытых разделов + раздел </a:t>
                      </a:r>
                      <a:r>
                        <a:rPr i="1" lang="ru-RU" sz="2400" u="none" cap="none" strike="noStrike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Персоны.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2400" u="none" cap="none" strike="noStrike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✔Внесение публикаций.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91425" marB="91425" marR="91425" marL="91425" anchor="ctr"/>
                </a:tc>
              </a:tr>
              <a:tr h="57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cap="none" strike="noStrike"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Администратор DSpace</a:t>
                      </a:r>
                      <a:endParaRPr sz="2400" u="none" cap="none" strike="noStrike"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cap="none" strike="noStrike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Пользователь, наделенный максимальными правами.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91425" marB="91425" marR="91425" marL="91425" anchor="ctr"/>
                </a:tc>
              </a:tr>
              <a:tr h="1342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cap="none" strike="noStrike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Модератор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cap="none" strike="noStrike">
                          <a:solidFill>
                            <a:schemeClr val="dk1"/>
                          </a:solidFill>
                          <a:latin typeface="Cambria Math"/>
                          <a:ea typeface="Cambria Math"/>
                          <a:cs typeface="Cambria Math"/>
                          <a:sym typeface="Cambria Math"/>
                        </a:rPr>
                        <a:t>Пользователь системы, наделенный правами на просмотр и редактирование внесенных авторами данных.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Cambria Math"/>
                        <a:ea typeface="Cambria Math"/>
                        <a:cs typeface="Cambria Math"/>
                        <a:sym typeface="Cambria Math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132aa4d38c_0_512"/>
          <p:cNvSpPr/>
          <p:nvPr/>
        </p:nvSpPr>
        <p:spPr>
          <a:xfrm>
            <a:off x="150" y="921575"/>
            <a:ext cx="6559800" cy="59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✔Авторизация по единой учетной записи (SSO).</a:t>
            </a:r>
            <a:endParaRPr b="0" i="0" sz="20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✔Автоматическая загрузка публикаций из внешних источников.</a:t>
            </a:r>
            <a:endParaRPr b="0" i="0" sz="20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✔Поиск и просмотр публикаций по авторам (включая раннее работающих), подразделениям, ключевым словам и т.д.</a:t>
            </a:r>
            <a:endParaRPr b="0" i="0" sz="20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✔Применение фильтров и запросов в поиске для уточнения и минимизации вывода поисковой выдачи.</a:t>
            </a:r>
            <a:endParaRPr b="0" i="0" sz="20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✔Долговременное хранение результатов публикационной активности авторов в едином архиве.</a:t>
            </a:r>
            <a:endParaRPr b="0" i="0" sz="20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+</a:t>
            </a:r>
            <a:endParaRPr b="1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✔Внесение публикаций пользователем в режиме самоархивирования (в т.ч. путем импорта метаданных по идентификационным номерам).</a:t>
            </a:r>
            <a:endParaRPr b="0" i="0" sz="20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✔Модерация контента (публикаций, введенных пользователями).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3132aa4d38c_0_512"/>
          <p:cNvSpPr/>
          <p:nvPr/>
        </p:nvSpPr>
        <p:spPr>
          <a:xfrm>
            <a:off x="150" y="112165"/>
            <a:ext cx="121917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3600" u="none" cap="none" strike="noStrike">
                <a:solidFill>
                  <a:srgbClr val="4A8522"/>
                </a:solidFill>
                <a:latin typeface="Cambria Math"/>
                <a:ea typeface="Cambria Math"/>
                <a:cs typeface="Cambria Math"/>
                <a:sym typeface="Cambria Math"/>
              </a:rPr>
              <a:t>Основные возможности данного этапа эксплуатации</a:t>
            </a:r>
            <a:endParaRPr b="1" i="0" sz="3600" u="none" cap="none" strike="noStrike">
              <a:solidFill>
                <a:srgbClr val="4A8522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28" name="Google Shape;128;g3132aa4d38c_0_512"/>
          <p:cNvSpPr txBox="1"/>
          <p:nvPr>
            <p:ph idx="12" type="sldNum"/>
          </p:nvPr>
        </p:nvSpPr>
        <p:spPr>
          <a:xfrm>
            <a:off x="9448650" y="65024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2400">
                <a:latin typeface="Cambria Math"/>
                <a:ea typeface="Cambria Math"/>
                <a:cs typeface="Cambria Math"/>
                <a:sym typeface="Cambria Math"/>
              </a:rPr>
              <a:t>‹#›</a:t>
            </a:fld>
            <a:endParaRPr sz="24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129" name="Google Shape;129;g3132aa4d38c_0_5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2350" y="1350850"/>
            <a:ext cx="5479649" cy="3967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132aa4d38c_0_521"/>
          <p:cNvSpPr/>
          <p:nvPr/>
        </p:nvSpPr>
        <p:spPr>
          <a:xfrm>
            <a:off x="24480" y="-2345400"/>
            <a:ext cx="12191700" cy="144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g3132aa4d38c_0_5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680" y="3123000"/>
            <a:ext cx="2472480" cy="79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3132aa4d38c_0_5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200" y="2280960"/>
            <a:ext cx="2487600" cy="70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3132aa4d38c_0_521"/>
          <p:cNvPicPr preferRelativeResize="0"/>
          <p:nvPr/>
        </p:nvPicPr>
        <p:blipFill rotWithShape="1">
          <a:blip r:embed="rId5">
            <a:alphaModFix/>
          </a:blip>
          <a:srcRect b="38596" l="19594" r="17784" t="0"/>
          <a:stretch/>
        </p:blipFill>
        <p:spPr>
          <a:xfrm>
            <a:off x="4919400" y="2049840"/>
            <a:ext cx="2388960" cy="204984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3132aa4d38c_0_521"/>
          <p:cNvSpPr/>
          <p:nvPr/>
        </p:nvSpPr>
        <p:spPr>
          <a:xfrm>
            <a:off x="3466075" y="5514125"/>
            <a:ext cx="5521800" cy="943500"/>
          </a:xfrm>
          <a:prstGeom prst="rect">
            <a:avLst/>
          </a:prstGeom>
          <a:noFill/>
          <a:ln cap="flat" cmpd="sng" w="19075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Дополнительные</a:t>
            </a:r>
            <a:endParaRPr b="1" i="0" sz="2800" u="none" cap="none" strike="noStrike">
              <a:solidFill>
                <a:srgbClr val="000000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источники (выборка из Scopus)</a:t>
            </a:r>
            <a:endParaRPr b="1" i="0" sz="2800" u="none" cap="none" strike="noStrike">
              <a:solidFill>
                <a:srgbClr val="000000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39" name="Google Shape;139;g3132aa4d38c_0_521"/>
          <p:cNvSpPr/>
          <p:nvPr/>
        </p:nvSpPr>
        <p:spPr>
          <a:xfrm flipH="1" rot="10800000">
            <a:off x="6087960" y="4287942"/>
            <a:ext cx="378" cy="10382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76300">
            <a:solidFill>
              <a:srgbClr val="75C834"/>
            </a:solidFill>
            <a:prstDash val="dot"/>
            <a:miter lim="8000"/>
            <a:headEnd len="sm" w="sm" type="none"/>
            <a:tailEnd len="med" w="med" type="triangle"/>
          </a:ln>
        </p:spPr>
      </p:sp>
      <p:sp>
        <p:nvSpPr>
          <p:cNvPr id="140" name="Google Shape;140;g3132aa4d38c_0_521"/>
          <p:cNvSpPr/>
          <p:nvPr/>
        </p:nvSpPr>
        <p:spPr>
          <a:xfrm>
            <a:off x="0" y="-1080"/>
            <a:ext cx="12191700" cy="144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ru-RU" sz="4800" u="none" cap="none" strike="noStrike">
                <a:solidFill>
                  <a:srgbClr val="548135"/>
                </a:solidFill>
                <a:latin typeface="Cambria Math"/>
                <a:ea typeface="Cambria Math"/>
                <a:cs typeface="Cambria Math"/>
                <a:sym typeface="Cambria Math"/>
              </a:rPr>
              <a:t>Источники контента для репозитория</a:t>
            </a:r>
            <a:endParaRPr b="0" i="0" sz="4800" u="none" cap="none" strike="noStrike">
              <a:solidFill>
                <a:srgbClr val="548135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41" name="Google Shape;141;g3132aa4d38c_0_521"/>
          <p:cNvSpPr/>
          <p:nvPr/>
        </p:nvSpPr>
        <p:spPr>
          <a:xfrm>
            <a:off x="9596125" y="2704500"/>
            <a:ext cx="2487600" cy="1038300"/>
          </a:xfrm>
          <a:prstGeom prst="rect">
            <a:avLst/>
          </a:prstGeom>
          <a:noFill/>
          <a:ln cap="flat" cmpd="sng" w="1907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Ввод</a:t>
            </a:r>
            <a:endParaRPr b="1" i="0" sz="2400" u="none" cap="none" strike="noStrike">
              <a:solidFill>
                <a:srgbClr val="000000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пользователем</a:t>
            </a:r>
            <a:endParaRPr b="1" i="0" sz="2400" u="none" cap="none" strike="noStrike">
              <a:solidFill>
                <a:srgbClr val="000000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42" name="Google Shape;142;g3132aa4d38c_0_521"/>
          <p:cNvSpPr/>
          <p:nvPr/>
        </p:nvSpPr>
        <p:spPr>
          <a:xfrm>
            <a:off x="-7920" y="1248120"/>
            <a:ext cx="12192000" cy="699037"/>
          </a:xfrm>
          <a:custGeom>
            <a:rect b="b" l="l" r="r" t="t"/>
            <a:pathLst>
              <a:path extrusionOk="0" h="707886" w="12192000">
                <a:moveTo>
                  <a:pt x="0" y="0"/>
                </a:moveTo>
                <a:cubicBezTo>
                  <a:pt x="172476" y="-1237"/>
                  <a:pt x="362690" y="-25324"/>
                  <a:pt x="555413" y="0"/>
                </a:cubicBezTo>
                <a:cubicBezTo>
                  <a:pt x="748136" y="25324"/>
                  <a:pt x="771955" y="-1228"/>
                  <a:pt x="866987" y="0"/>
                </a:cubicBezTo>
                <a:cubicBezTo>
                  <a:pt x="962019" y="1228"/>
                  <a:pt x="1600613" y="23388"/>
                  <a:pt x="1788160" y="0"/>
                </a:cubicBezTo>
                <a:cubicBezTo>
                  <a:pt x="1975707" y="-23388"/>
                  <a:pt x="2108729" y="-1887"/>
                  <a:pt x="2343573" y="0"/>
                </a:cubicBezTo>
                <a:cubicBezTo>
                  <a:pt x="2578417" y="1887"/>
                  <a:pt x="2752949" y="-24220"/>
                  <a:pt x="2898987" y="0"/>
                </a:cubicBezTo>
                <a:cubicBezTo>
                  <a:pt x="3045025" y="24220"/>
                  <a:pt x="3491919" y="21338"/>
                  <a:pt x="3820160" y="0"/>
                </a:cubicBezTo>
                <a:cubicBezTo>
                  <a:pt x="4148401" y="-21338"/>
                  <a:pt x="4081710" y="-3640"/>
                  <a:pt x="4253653" y="0"/>
                </a:cubicBezTo>
                <a:cubicBezTo>
                  <a:pt x="4425596" y="3640"/>
                  <a:pt x="4811390" y="16743"/>
                  <a:pt x="5174827" y="0"/>
                </a:cubicBezTo>
                <a:cubicBezTo>
                  <a:pt x="5538264" y="-16743"/>
                  <a:pt x="5741154" y="19844"/>
                  <a:pt x="6096000" y="0"/>
                </a:cubicBezTo>
                <a:cubicBezTo>
                  <a:pt x="6450846" y="-19844"/>
                  <a:pt x="6619865" y="-29521"/>
                  <a:pt x="6773333" y="0"/>
                </a:cubicBezTo>
                <a:cubicBezTo>
                  <a:pt x="6926801" y="29521"/>
                  <a:pt x="7451435" y="28560"/>
                  <a:pt x="7694507" y="0"/>
                </a:cubicBezTo>
                <a:cubicBezTo>
                  <a:pt x="7937579" y="-28560"/>
                  <a:pt x="8048651" y="20071"/>
                  <a:pt x="8249920" y="0"/>
                </a:cubicBezTo>
                <a:cubicBezTo>
                  <a:pt x="8451189" y="-20071"/>
                  <a:pt x="8573630" y="25711"/>
                  <a:pt x="8805333" y="0"/>
                </a:cubicBezTo>
                <a:cubicBezTo>
                  <a:pt x="9037036" y="-25711"/>
                  <a:pt x="9234701" y="-9987"/>
                  <a:pt x="9604587" y="0"/>
                </a:cubicBezTo>
                <a:cubicBezTo>
                  <a:pt x="9974473" y="9987"/>
                  <a:pt x="9998347" y="7806"/>
                  <a:pt x="10160000" y="0"/>
                </a:cubicBezTo>
                <a:cubicBezTo>
                  <a:pt x="10321653" y="-7806"/>
                  <a:pt x="10669739" y="-24619"/>
                  <a:pt x="11081173" y="0"/>
                </a:cubicBezTo>
                <a:cubicBezTo>
                  <a:pt x="11492607" y="24619"/>
                  <a:pt x="11649370" y="3326"/>
                  <a:pt x="12192000" y="0"/>
                </a:cubicBezTo>
                <a:cubicBezTo>
                  <a:pt x="12188050" y="131497"/>
                  <a:pt x="12198444" y="238880"/>
                  <a:pt x="12192000" y="353943"/>
                </a:cubicBezTo>
                <a:cubicBezTo>
                  <a:pt x="12185556" y="469006"/>
                  <a:pt x="12183093" y="569809"/>
                  <a:pt x="12192000" y="707886"/>
                </a:cubicBezTo>
                <a:cubicBezTo>
                  <a:pt x="12120711" y="717919"/>
                  <a:pt x="12028264" y="695964"/>
                  <a:pt x="11880427" y="707886"/>
                </a:cubicBezTo>
                <a:cubicBezTo>
                  <a:pt x="11732590" y="719808"/>
                  <a:pt x="11293641" y="722324"/>
                  <a:pt x="10959253" y="707886"/>
                </a:cubicBezTo>
                <a:cubicBezTo>
                  <a:pt x="10624865" y="693448"/>
                  <a:pt x="10551558" y="691282"/>
                  <a:pt x="10281920" y="707886"/>
                </a:cubicBezTo>
                <a:cubicBezTo>
                  <a:pt x="10012282" y="724490"/>
                  <a:pt x="9991656" y="717792"/>
                  <a:pt x="9848427" y="707886"/>
                </a:cubicBezTo>
                <a:cubicBezTo>
                  <a:pt x="9705198" y="697980"/>
                  <a:pt x="9336295" y="705955"/>
                  <a:pt x="9171093" y="707886"/>
                </a:cubicBezTo>
                <a:cubicBezTo>
                  <a:pt x="9005891" y="709817"/>
                  <a:pt x="8996229" y="707683"/>
                  <a:pt x="8859520" y="707886"/>
                </a:cubicBezTo>
                <a:cubicBezTo>
                  <a:pt x="8722811" y="708089"/>
                  <a:pt x="8665264" y="718270"/>
                  <a:pt x="8547947" y="707886"/>
                </a:cubicBezTo>
                <a:cubicBezTo>
                  <a:pt x="8430630" y="697502"/>
                  <a:pt x="8018183" y="736805"/>
                  <a:pt x="7870613" y="707886"/>
                </a:cubicBezTo>
                <a:cubicBezTo>
                  <a:pt x="7723043" y="678967"/>
                  <a:pt x="7565898" y="689345"/>
                  <a:pt x="7437120" y="707886"/>
                </a:cubicBezTo>
                <a:cubicBezTo>
                  <a:pt x="7308342" y="726427"/>
                  <a:pt x="6861985" y="699505"/>
                  <a:pt x="6637867" y="707886"/>
                </a:cubicBezTo>
                <a:cubicBezTo>
                  <a:pt x="6413749" y="716267"/>
                  <a:pt x="6322049" y="722279"/>
                  <a:pt x="6204373" y="707886"/>
                </a:cubicBezTo>
                <a:cubicBezTo>
                  <a:pt x="6086697" y="693493"/>
                  <a:pt x="5703208" y="737733"/>
                  <a:pt x="5405120" y="707886"/>
                </a:cubicBezTo>
                <a:cubicBezTo>
                  <a:pt x="5107032" y="678039"/>
                  <a:pt x="5189199" y="696236"/>
                  <a:pt x="5093547" y="707886"/>
                </a:cubicBezTo>
                <a:cubicBezTo>
                  <a:pt x="4997895" y="719536"/>
                  <a:pt x="4677741" y="709163"/>
                  <a:pt x="4294293" y="707886"/>
                </a:cubicBezTo>
                <a:cubicBezTo>
                  <a:pt x="3910845" y="706609"/>
                  <a:pt x="4034300" y="714427"/>
                  <a:pt x="3860800" y="707886"/>
                </a:cubicBezTo>
                <a:cubicBezTo>
                  <a:pt x="3687300" y="701345"/>
                  <a:pt x="3657041" y="716482"/>
                  <a:pt x="3549227" y="707886"/>
                </a:cubicBezTo>
                <a:cubicBezTo>
                  <a:pt x="3441413" y="699290"/>
                  <a:pt x="3276859" y="709043"/>
                  <a:pt x="3115733" y="707886"/>
                </a:cubicBezTo>
                <a:cubicBezTo>
                  <a:pt x="2954607" y="706729"/>
                  <a:pt x="2501639" y="715407"/>
                  <a:pt x="2316480" y="707886"/>
                </a:cubicBezTo>
                <a:cubicBezTo>
                  <a:pt x="2131321" y="700365"/>
                  <a:pt x="2071054" y="701095"/>
                  <a:pt x="1882987" y="707886"/>
                </a:cubicBezTo>
                <a:cubicBezTo>
                  <a:pt x="1694920" y="714677"/>
                  <a:pt x="1692679" y="712463"/>
                  <a:pt x="1571413" y="707886"/>
                </a:cubicBezTo>
                <a:cubicBezTo>
                  <a:pt x="1450147" y="703309"/>
                  <a:pt x="1287965" y="696205"/>
                  <a:pt x="1137920" y="707886"/>
                </a:cubicBezTo>
                <a:cubicBezTo>
                  <a:pt x="987875" y="719567"/>
                  <a:pt x="809862" y="715206"/>
                  <a:pt x="582507" y="707886"/>
                </a:cubicBezTo>
                <a:cubicBezTo>
                  <a:pt x="355152" y="700566"/>
                  <a:pt x="209818" y="719364"/>
                  <a:pt x="0" y="707886"/>
                </a:cubicBezTo>
                <a:cubicBezTo>
                  <a:pt x="-4861" y="598059"/>
                  <a:pt x="-11374" y="492909"/>
                  <a:pt x="0" y="368101"/>
                </a:cubicBezTo>
                <a:cubicBezTo>
                  <a:pt x="11374" y="243293"/>
                  <a:pt x="-6819" y="156416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4A8522"/>
                </a:solidFill>
                <a:latin typeface="Cambria Math"/>
                <a:ea typeface="Cambria Math"/>
                <a:cs typeface="Cambria Math"/>
                <a:sym typeface="Cambria Math"/>
              </a:rPr>
              <a:t>2019-2024 гг.</a:t>
            </a:r>
            <a:endParaRPr b="0" i="0" sz="4000" u="none" cap="none" strike="noStrike">
              <a:solidFill>
                <a:srgbClr val="4A8522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43" name="Google Shape;143;g3132aa4d38c_0_521"/>
          <p:cNvSpPr/>
          <p:nvPr/>
        </p:nvSpPr>
        <p:spPr>
          <a:xfrm rot="10800000">
            <a:off x="6819498" y="2894778"/>
            <a:ext cx="2672622" cy="934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76300">
            <a:solidFill>
              <a:srgbClr val="75C834"/>
            </a:solidFill>
            <a:prstDash val="dot"/>
            <a:miter lim="8000"/>
            <a:headEnd len="sm" w="sm" type="none"/>
            <a:tailEnd len="med" w="med" type="triangle"/>
          </a:ln>
        </p:spPr>
      </p:sp>
      <p:sp>
        <p:nvSpPr>
          <p:cNvPr id="144" name="Google Shape;144;g3132aa4d38c_0_521"/>
          <p:cNvSpPr/>
          <p:nvPr/>
        </p:nvSpPr>
        <p:spPr>
          <a:xfrm>
            <a:off x="3466080" y="2904480"/>
            <a:ext cx="1842480" cy="37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flat" cmpd="sng" w="76300">
            <a:solidFill>
              <a:srgbClr val="75C834"/>
            </a:solidFill>
            <a:prstDash val="dot"/>
            <a:miter lim="8000"/>
            <a:headEnd len="sm" w="sm" type="none"/>
            <a:tailEnd len="med" w="med" type="triangle"/>
          </a:ln>
        </p:spPr>
      </p:sp>
      <p:sp>
        <p:nvSpPr>
          <p:cNvPr id="145" name="Google Shape;145;g3132aa4d38c_0_521"/>
          <p:cNvSpPr/>
          <p:nvPr/>
        </p:nvSpPr>
        <p:spPr>
          <a:xfrm>
            <a:off x="3097803" y="2983670"/>
            <a:ext cx="2132711" cy="516680"/>
          </a:xfrm>
          <a:custGeom>
            <a:rect b="b" l="l" r="r" t="t"/>
            <a:pathLst>
              <a:path extrusionOk="0" h="523220" w="2132711">
                <a:moveTo>
                  <a:pt x="0" y="0"/>
                </a:moveTo>
                <a:cubicBezTo>
                  <a:pt x="206295" y="2195"/>
                  <a:pt x="401330" y="-5751"/>
                  <a:pt x="511851" y="0"/>
                </a:cubicBezTo>
                <a:cubicBezTo>
                  <a:pt x="622372" y="5751"/>
                  <a:pt x="893543" y="-15559"/>
                  <a:pt x="1045028" y="0"/>
                </a:cubicBezTo>
                <a:cubicBezTo>
                  <a:pt x="1196513" y="15559"/>
                  <a:pt x="1453908" y="-27421"/>
                  <a:pt x="1620860" y="0"/>
                </a:cubicBezTo>
                <a:cubicBezTo>
                  <a:pt x="1787812" y="27421"/>
                  <a:pt x="1889783" y="-22632"/>
                  <a:pt x="2132711" y="0"/>
                </a:cubicBezTo>
                <a:cubicBezTo>
                  <a:pt x="2142682" y="142694"/>
                  <a:pt x="2151842" y="415684"/>
                  <a:pt x="2132711" y="523220"/>
                </a:cubicBezTo>
                <a:cubicBezTo>
                  <a:pt x="1924179" y="507749"/>
                  <a:pt x="1826049" y="547431"/>
                  <a:pt x="1642187" y="523220"/>
                </a:cubicBezTo>
                <a:cubicBezTo>
                  <a:pt x="1458325" y="499009"/>
                  <a:pt x="1346771" y="526888"/>
                  <a:pt x="1066356" y="523220"/>
                </a:cubicBezTo>
                <a:cubicBezTo>
                  <a:pt x="785941" y="519552"/>
                  <a:pt x="618311" y="505763"/>
                  <a:pt x="490524" y="523220"/>
                </a:cubicBezTo>
                <a:cubicBezTo>
                  <a:pt x="362737" y="540677"/>
                  <a:pt x="206219" y="520691"/>
                  <a:pt x="0" y="523220"/>
                </a:cubicBezTo>
                <a:cubicBezTo>
                  <a:pt x="15316" y="280868"/>
                  <a:pt x="21429" y="138096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API</a:t>
            </a:r>
            <a:endParaRPr b="0" i="0" sz="2800" u="none" cap="none" strike="noStrike">
              <a:solidFill>
                <a:srgbClr val="000000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46" name="Google Shape;146;g3132aa4d38c_0_521"/>
          <p:cNvSpPr/>
          <p:nvPr/>
        </p:nvSpPr>
        <p:spPr>
          <a:xfrm>
            <a:off x="6819498" y="2983668"/>
            <a:ext cx="3039478" cy="516680"/>
          </a:xfrm>
          <a:custGeom>
            <a:rect b="b" l="l" r="r" t="t"/>
            <a:pathLst>
              <a:path extrusionOk="0" h="523220" w="3039478">
                <a:moveTo>
                  <a:pt x="0" y="0"/>
                </a:moveTo>
                <a:cubicBezTo>
                  <a:pt x="127836" y="65"/>
                  <a:pt x="365787" y="-10826"/>
                  <a:pt x="577501" y="0"/>
                </a:cubicBezTo>
                <a:cubicBezTo>
                  <a:pt x="789215" y="10826"/>
                  <a:pt x="901825" y="-29794"/>
                  <a:pt x="1185396" y="0"/>
                </a:cubicBezTo>
                <a:cubicBezTo>
                  <a:pt x="1468967" y="29794"/>
                  <a:pt x="1541250" y="14482"/>
                  <a:pt x="1854082" y="0"/>
                </a:cubicBezTo>
                <a:cubicBezTo>
                  <a:pt x="2166914" y="-14482"/>
                  <a:pt x="2313589" y="-13594"/>
                  <a:pt x="2431582" y="0"/>
                </a:cubicBezTo>
                <a:cubicBezTo>
                  <a:pt x="2549575" y="13594"/>
                  <a:pt x="2755830" y="-13542"/>
                  <a:pt x="3039478" y="0"/>
                </a:cubicBezTo>
                <a:cubicBezTo>
                  <a:pt x="3024876" y="210577"/>
                  <a:pt x="3062653" y="414036"/>
                  <a:pt x="3039478" y="523220"/>
                </a:cubicBezTo>
                <a:cubicBezTo>
                  <a:pt x="2743346" y="529973"/>
                  <a:pt x="2698817" y="503639"/>
                  <a:pt x="2370793" y="523220"/>
                </a:cubicBezTo>
                <a:cubicBezTo>
                  <a:pt x="2042770" y="542801"/>
                  <a:pt x="1933273" y="518674"/>
                  <a:pt x="1702108" y="523220"/>
                </a:cubicBezTo>
                <a:cubicBezTo>
                  <a:pt x="1470943" y="527766"/>
                  <a:pt x="1270228" y="538541"/>
                  <a:pt x="1155002" y="523220"/>
                </a:cubicBezTo>
                <a:cubicBezTo>
                  <a:pt x="1039776" y="507899"/>
                  <a:pt x="751248" y="544643"/>
                  <a:pt x="577501" y="523220"/>
                </a:cubicBezTo>
                <a:cubicBezTo>
                  <a:pt x="403754" y="501797"/>
                  <a:pt x="217509" y="539099"/>
                  <a:pt x="0" y="523220"/>
                </a:cubicBezTo>
                <a:cubicBezTo>
                  <a:pt x="650" y="378540"/>
                  <a:pt x="-19223" y="248175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Модерация</a:t>
            </a:r>
            <a:endParaRPr b="0" i="0" sz="2800" u="none" cap="none" strike="noStrike">
              <a:solidFill>
                <a:srgbClr val="000000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47" name="Google Shape;147;g3132aa4d38c_0_521"/>
          <p:cNvSpPr txBox="1"/>
          <p:nvPr>
            <p:ph idx="12" type="sldNum"/>
          </p:nvPr>
        </p:nvSpPr>
        <p:spPr>
          <a:xfrm>
            <a:off x="9468325" y="63447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2400">
                <a:latin typeface="Cambria Math"/>
                <a:ea typeface="Cambria Math"/>
                <a:cs typeface="Cambria Math"/>
                <a:sym typeface="Cambria Math"/>
              </a:rPr>
              <a:t>‹#›</a:t>
            </a:fld>
            <a:endParaRPr sz="2400"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Пользователь со сплошной заливкой" id="152" name="Google Shape;152;g3132aa4d38c_0_5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6760" y="2272320"/>
            <a:ext cx="2973960" cy="297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3132aa4d38c_0_5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25320" y="2037600"/>
            <a:ext cx="1547281" cy="46872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3132aa4d38c_0_538"/>
          <p:cNvSpPr/>
          <p:nvPr/>
        </p:nvSpPr>
        <p:spPr>
          <a:xfrm>
            <a:off x="6549324" y="1867325"/>
            <a:ext cx="20649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ru-RU" sz="36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Scopus Id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3132aa4d38c_0_538"/>
          <p:cNvSpPr/>
          <p:nvPr/>
        </p:nvSpPr>
        <p:spPr>
          <a:xfrm>
            <a:off x="7297025" y="4455725"/>
            <a:ext cx="4894800" cy="13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1" lang="ru-RU" sz="2800" u="none" cap="none" strike="noStrike">
                <a:solidFill>
                  <a:srgbClr val="548135"/>
                </a:solidFill>
                <a:latin typeface="Cambria Math"/>
                <a:ea typeface="Cambria Math"/>
                <a:cs typeface="Cambria Math"/>
                <a:sym typeface="Cambria Math"/>
              </a:rPr>
              <a:t>Name’s variants</a:t>
            </a:r>
            <a:endParaRPr b="1" i="0" sz="2800" u="none" cap="none" strike="noStrike">
              <a:solidFill>
                <a:srgbClr val="54545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rgbClr val="545454"/>
                </a:solidFill>
                <a:latin typeface="Calibri"/>
                <a:ea typeface="Calibri"/>
                <a:cs typeface="Calibri"/>
                <a:sym typeface="Calibri"/>
              </a:rPr>
              <a:t>Maximov Alexei N.; Maximov Aleksey N.; Maksimov Alexei N.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g3132aa4d38c_0_538"/>
          <p:cNvGrpSpPr/>
          <p:nvPr/>
        </p:nvGrpSpPr>
        <p:grpSpPr>
          <a:xfrm>
            <a:off x="1338480" y="5148360"/>
            <a:ext cx="4237860" cy="516900"/>
            <a:chOff x="1338480" y="5148360"/>
            <a:chExt cx="4237860" cy="516900"/>
          </a:xfrm>
        </p:grpSpPr>
        <p:sp>
          <p:nvSpPr>
            <p:cNvPr id="157" name="Google Shape;157;g3132aa4d38c_0_538"/>
            <p:cNvSpPr/>
            <p:nvPr/>
          </p:nvSpPr>
          <p:spPr>
            <a:xfrm>
              <a:off x="3686040" y="5148360"/>
              <a:ext cx="1890300" cy="51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ru-RU" sz="2800" u="none" cap="none" strike="noStrik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AuthorID</a:t>
              </a:r>
              <a:endPara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8" name="Google Shape;158;g3132aa4d38c_0_538"/>
            <p:cNvPicPr preferRelativeResize="0"/>
            <p:nvPr/>
          </p:nvPicPr>
          <p:blipFill rotWithShape="1">
            <a:blip r:embed="rId5">
              <a:alphaModFix/>
            </a:blip>
            <a:srcRect b="0" l="4030" r="0" t="7373"/>
            <a:stretch/>
          </p:blipFill>
          <p:spPr>
            <a:xfrm>
              <a:off x="1338480" y="5281200"/>
              <a:ext cx="2381040" cy="3571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9" name="Google Shape;159;g3132aa4d38c_0_538"/>
          <p:cNvGrpSpPr/>
          <p:nvPr/>
        </p:nvGrpSpPr>
        <p:grpSpPr>
          <a:xfrm>
            <a:off x="7740360" y="3105720"/>
            <a:ext cx="3627120" cy="645840"/>
            <a:chOff x="7740360" y="3105720"/>
            <a:chExt cx="3627120" cy="645840"/>
          </a:xfrm>
        </p:grpSpPr>
        <p:sp>
          <p:nvSpPr>
            <p:cNvPr id="160" name="Google Shape;160;g3132aa4d38c_0_538"/>
            <p:cNvSpPr/>
            <p:nvPr/>
          </p:nvSpPr>
          <p:spPr>
            <a:xfrm>
              <a:off x="8275680" y="3183480"/>
              <a:ext cx="3091800" cy="51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ru-RU" sz="2800" u="none" cap="none" strike="noStrike">
                  <a:solidFill>
                    <a:srgbClr val="555555"/>
                  </a:solidFill>
                  <a:latin typeface="Calibri"/>
                  <a:ea typeface="Calibri"/>
                  <a:cs typeface="Calibri"/>
                  <a:sym typeface="Calibri"/>
                </a:rPr>
                <a:t>WoS ResearcherID</a:t>
              </a:r>
              <a:endPara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1" name="Google Shape;161;g3132aa4d38c_0_538"/>
            <p:cNvPicPr preferRelativeResize="0"/>
            <p:nvPr/>
          </p:nvPicPr>
          <p:blipFill rotWithShape="1">
            <a:blip r:embed="rId6">
              <a:alphaModFix/>
            </a:blip>
            <a:srcRect b="0" l="11245" r="0" t="0"/>
            <a:stretch/>
          </p:blipFill>
          <p:spPr>
            <a:xfrm>
              <a:off x="7740360" y="3105720"/>
              <a:ext cx="563040" cy="6458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2" name="Google Shape;162;g3132aa4d38c_0_538"/>
          <p:cNvGrpSpPr/>
          <p:nvPr/>
        </p:nvGrpSpPr>
        <p:grpSpPr>
          <a:xfrm>
            <a:off x="1040760" y="3476520"/>
            <a:ext cx="4398060" cy="565560"/>
            <a:chOff x="1040760" y="3476520"/>
            <a:chExt cx="4398060" cy="565560"/>
          </a:xfrm>
        </p:grpSpPr>
        <p:pic>
          <p:nvPicPr>
            <p:cNvPr id="163" name="Google Shape;163;g3132aa4d38c_0_538"/>
            <p:cNvPicPr preferRelativeResize="0"/>
            <p:nvPr/>
          </p:nvPicPr>
          <p:blipFill rotWithShape="1">
            <a:blip r:embed="rId7">
              <a:alphaModFix/>
            </a:blip>
            <a:srcRect b="21856" l="11919" r="12783" t="20641"/>
            <a:stretch/>
          </p:blipFill>
          <p:spPr>
            <a:xfrm>
              <a:off x="1040760" y="3476520"/>
              <a:ext cx="2480761" cy="5655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" name="Google Shape;164;g3132aa4d38c_0_538"/>
            <p:cNvSpPr/>
            <p:nvPr/>
          </p:nvSpPr>
          <p:spPr>
            <a:xfrm>
              <a:off x="3548520" y="3519360"/>
              <a:ext cx="1890300" cy="51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ru-RU" sz="2800" u="none" cap="none" strike="noStrike">
                  <a:solidFill>
                    <a:srgbClr val="555555"/>
                  </a:solidFill>
                  <a:latin typeface="Calibri"/>
                  <a:ea typeface="Calibri"/>
                  <a:cs typeface="Calibri"/>
                  <a:sym typeface="Calibri"/>
                </a:rPr>
                <a:t>UUID</a:t>
              </a:r>
              <a:endPara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g3132aa4d38c_0_538"/>
          <p:cNvSpPr/>
          <p:nvPr/>
        </p:nvSpPr>
        <p:spPr>
          <a:xfrm>
            <a:off x="0" y="430560"/>
            <a:ext cx="121917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ru-RU" sz="4800" u="none" cap="none" strike="noStrike">
                <a:solidFill>
                  <a:srgbClr val="548135"/>
                </a:solidFill>
                <a:latin typeface="Cambria Math"/>
                <a:ea typeface="Cambria Math"/>
                <a:cs typeface="Cambria Math"/>
                <a:sym typeface="Cambria Math"/>
              </a:rPr>
              <a:t>Связь публикаций с профилем автора</a:t>
            </a:r>
            <a:endParaRPr b="0" i="0" sz="4800" u="none" cap="none" strike="noStrike">
              <a:solidFill>
                <a:srgbClr val="548135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66" name="Google Shape;166;g3132aa4d38c_0_538"/>
          <p:cNvSpPr txBox="1"/>
          <p:nvPr>
            <p:ph idx="12" type="sldNum"/>
          </p:nvPr>
        </p:nvSpPr>
        <p:spPr>
          <a:xfrm>
            <a:off x="9448625" y="63989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2000">
                <a:latin typeface="Cambria Math"/>
                <a:ea typeface="Cambria Math"/>
                <a:cs typeface="Cambria Math"/>
                <a:sym typeface="Cambria Math"/>
              </a:rPr>
              <a:t>‹#›</a:t>
            </a:fld>
            <a:endParaRPr sz="2000"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132aa4d38c_0_555"/>
          <p:cNvSpPr/>
          <p:nvPr/>
        </p:nvSpPr>
        <p:spPr>
          <a:xfrm>
            <a:off x="0" y="-1076"/>
            <a:ext cx="12191700" cy="11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ru-RU" sz="4800" u="none" cap="none" strike="noStrike">
                <a:solidFill>
                  <a:srgbClr val="4A8522"/>
                </a:solidFill>
                <a:latin typeface="Cambria Math"/>
                <a:ea typeface="Cambria Math"/>
                <a:cs typeface="Cambria Math"/>
                <a:sym typeface="Cambria Math"/>
              </a:rPr>
              <a:t>Ввод пользователем: Импорт (1)</a:t>
            </a:r>
            <a:endParaRPr b="0" i="0" sz="4800" u="none" cap="none" strike="noStrike">
              <a:solidFill>
                <a:srgbClr val="4A8522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72" name="Google Shape;172;g3132aa4d38c_0_555"/>
          <p:cNvSpPr txBox="1"/>
          <p:nvPr>
            <p:ph idx="12" type="sldNum"/>
          </p:nvPr>
        </p:nvSpPr>
        <p:spPr>
          <a:xfrm>
            <a:off x="9356025" y="63989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2400">
                <a:latin typeface="Cambria Math"/>
                <a:ea typeface="Cambria Math"/>
                <a:cs typeface="Cambria Math"/>
                <a:sym typeface="Cambria Math"/>
              </a:rPr>
              <a:t>‹#›</a:t>
            </a:fld>
            <a:endParaRPr sz="2400"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id="173" name="Google Shape;173;g3132aa4d38c_0_5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0425" y="895925"/>
            <a:ext cx="8189176" cy="596207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3132aa4d38c_0_555"/>
          <p:cNvSpPr/>
          <p:nvPr/>
        </p:nvSpPr>
        <p:spPr>
          <a:xfrm>
            <a:off x="2385695" y="2286240"/>
            <a:ext cx="2550000" cy="1349700"/>
          </a:xfrm>
          <a:prstGeom prst="rect">
            <a:avLst/>
          </a:prstGeom>
          <a:noFill/>
          <a:ln cap="flat" cmpd="sng" w="19075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132aa4d38c_0_562"/>
          <p:cNvSpPr/>
          <p:nvPr/>
        </p:nvSpPr>
        <p:spPr>
          <a:xfrm>
            <a:off x="0" y="-1080"/>
            <a:ext cx="12191700" cy="144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ru-RU" sz="4800" u="none" cap="none" strike="noStrike">
                <a:solidFill>
                  <a:srgbClr val="4A8522"/>
                </a:solidFill>
                <a:latin typeface="Cambria Math"/>
                <a:ea typeface="Cambria Math"/>
                <a:cs typeface="Cambria Math"/>
                <a:sym typeface="Cambria Math"/>
              </a:rPr>
              <a:t>Ввод пользователем: Импорт (2)</a:t>
            </a:r>
            <a:endParaRPr b="0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3132aa4d38c_0_5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5840" y="1177200"/>
            <a:ext cx="8715239" cy="504503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3132aa4d38c_0_562"/>
          <p:cNvSpPr/>
          <p:nvPr/>
        </p:nvSpPr>
        <p:spPr>
          <a:xfrm>
            <a:off x="1946520" y="5456880"/>
            <a:ext cx="439500" cy="343800"/>
          </a:xfrm>
          <a:prstGeom prst="rect">
            <a:avLst/>
          </a:prstGeom>
          <a:noFill/>
          <a:ln cap="flat" cmpd="sng" w="3815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3132aa4d38c_0_562"/>
          <p:cNvSpPr/>
          <p:nvPr/>
        </p:nvSpPr>
        <p:spPr>
          <a:xfrm>
            <a:off x="6962760" y="3359160"/>
            <a:ext cx="2377800" cy="450600"/>
          </a:xfrm>
          <a:prstGeom prst="rect">
            <a:avLst/>
          </a:prstGeom>
          <a:noFill/>
          <a:ln cap="flat" cmpd="sng" w="38150">
            <a:solidFill>
              <a:srgbClr val="75C83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3132aa4d38c_0_562"/>
          <p:cNvSpPr/>
          <p:nvPr/>
        </p:nvSpPr>
        <p:spPr>
          <a:xfrm>
            <a:off x="1946520" y="3359160"/>
            <a:ext cx="2773500" cy="450600"/>
          </a:xfrm>
          <a:prstGeom prst="rect">
            <a:avLst/>
          </a:prstGeom>
          <a:noFill/>
          <a:ln cap="flat" cmpd="sng" w="38150">
            <a:solidFill>
              <a:srgbClr val="75C83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3132aa4d38c_0_562"/>
          <p:cNvSpPr txBox="1"/>
          <p:nvPr>
            <p:ph idx="12" type="sldNum"/>
          </p:nvPr>
        </p:nvSpPr>
        <p:spPr>
          <a:xfrm>
            <a:off x="9249550" y="63776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2400">
                <a:latin typeface="Cambria Math"/>
                <a:ea typeface="Cambria Math"/>
                <a:cs typeface="Cambria Math"/>
                <a:sym typeface="Cambria Math"/>
              </a:rPr>
              <a:t>‹#›</a:t>
            </a:fld>
            <a:endParaRPr sz="2400"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2024-01-16T11:30:46Z</dcterms:created>
  <dc:creator>glafira</dc:creator>
</cp:coreProperties>
</file>