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78" r:id="rId2"/>
    <p:sldId id="279" r:id="rId3"/>
    <p:sldId id="28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42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282" r:id="rId27"/>
    <p:sldId id="284" r:id="rId28"/>
    <p:sldId id="285" r:id="rId29"/>
    <p:sldId id="286" r:id="rId30"/>
    <p:sldId id="261" r:id="rId31"/>
    <p:sldId id="289" r:id="rId32"/>
    <p:sldId id="290" r:id="rId33"/>
    <p:sldId id="291" r:id="rId34"/>
    <p:sldId id="292" r:id="rId35"/>
    <p:sldId id="293" r:id="rId36"/>
    <p:sldId id="295" r:id="rId37"/>
    <p:sldId id="320" r:id="rId38"/>
    <p:sldId id="318" r:id="rId39"/>
    <p:sldId id="319" r:id="rId40"/>
    <p:sldId id="296" r:id="rId41"/>
  </p:sldIdLst>
  <p:sldSz cx="24384000" cy="13716000"/>
  <p:notesSz cx="6858000" cy="9144000"/>
  <p:embeddedFontLst>
    <p:embeddedFont>
      <p:font typeface="Inter Light" panose="020B0604020202020204" charset="0"/>
      <p:regular r:id="rId43"/>
      <p:italic r:id="rId44"/>
    </p:embeddedFont>
    <p:embeddedFont>
      <p:font typeface="Montserrat" panose="020B0604020202020204" charset="-52"/>
      <p:regular r:id="rId45"/>
      <p:bold r:id="rId46"/>
      <p:italic r:id="rId47"/>
      <p:boldItalic r:id="rId48"/>
    </p:embeddedFont>
    <p:embeddedFont>
      <p:font typeface="Inter" panose="020B0604020202020204" charset="0"/>
      <p:regular r:id="rId49"/>
      <p:bold r:id="rId50"/>
      <p:italic r:id="rId51"/>
      <p:boldItalic r:id="rId52"/>
    </p:embeddedFont>
    <p:embeddedFont>
      <p:font typeface="Open Sans" panose="020B0604020202020204" charset="0"/>
      <p:regular r:id="rId53"/>
      <p:bold r:id="rId54"/>
      <p:italic r:id="rId55"/>
      <p:boldItalic r:id="rId56"/>
    </p:embeddedFont>
    <p:embeddedFont>
      <p:font typeface="Montserrat SemiBold" panose="020B0604020202020204" charset="-52"/>
      <p:regular r:id="rId57"/>
      <p:bold r:id="rId58"/>
      <p:italic r:id="rId59"/>
      <p:boldItalic r:id="rId60"/>
    </p:embeddedFont>
    <p:embeddedFont>
      <p:font typeface="Roboto" panose="020B0604020202020204" charset="0"/>
      <p:regular r:id="rId61"/>
      <p:bold r:id="rId62"/>
      <p:italic r:id="rId63"/>
      <p:boldItalic r:id="rId64"/>
    </p:embeddedFont>
    <p:embeddedFont>
      <p:font typeface="Montserrat Medium" panose="020B0604020202020204" charset="-52"/>
      <p:regular r:id="rId65"/>
      <p:italic r:id="rId66"/>
    </p:embeddedFont>
    <p:embeddedFont>
      <p:font typeface="Montserrat ExtraBold" panose="020B0604020202020204" charset="-52"/>
      <p:bold r:id="rId67"/>
      <p:italic r:id="rId68"/>
      <p:boldItalic r:id="rId69"/>
    </p:embeddedFont>
    <p:embeddedFont>
      <p:font typeface="Inter Medium" panose="020B0604020202020204" charset="0"/>
      <p:regular r:id="rId70"/>
      <p:italic r:id="rId71"/>
    </p:embeddedFont>
    <p:embeddedFont>
      <p:font typeface="Helvetica Neue" panose="020B0604020202020204" charset="0"/>
      <p:regular r:id="rId72"/>
      <p:bold r:id="rId73"/>
      <p:italic r:id="rId74"/>
      <p:boldItalic r:id="rId75"/>
    </p:embeddedFont>
    <p:embeddedFont>
      <p:font typeface="Montserrat Black" panose="020B0604020202020204" charset="-52"/>
      <p:bold r:id="rId76"/>
      <p:italic r:id="rId77"/>
      <p:boldItalic r:id="rId78"/>
    </p:embeddedFont>
    <p:embeddedFont>
      <p:font typeface="Inter Semi Bold" panose="020B0604020202020204" charset="0"/>
      <p:regular r:id="rId79"/>
      <p:bold r:id="rId80"/>
      <p:italic r:id="rId81"/>
      <p:boldItalic r:id="rId82"/>
    </p:embeddedFont>
    <p:embeddedFont>
      <p:font typeface="Roboto Light" panose="020B0604020202020204" charset="0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65" userDrawn="1">
          <p15:clr>
            <a:srgbClr val="A4A3A4"/>
          </p15:clr>
        </p15:guide>
        <p15:guide id="2" orient="horz" pos="1417" userDrawn="1">
          <p15:clr>
            <a:srgbClr val="A4A3A4"/>
          </p15:clr>
        </p15:guide>
        <p15:guide id="3" orient="horz" pos="1712" userDrawn="1">
          <p15:clr>
            <a:srgbClr val="A4A3A4"/>
          </p15:clr>
        </p15:guide>
        <p15:guide id="4" orient="horz" pos="6520" userDrawn="1">
          <p15:clr>
            <a:srgbClr val="A4A3A4"/>
          </p15:clr>
        </p15:guide>
        <p15:guide id="5" pos="76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3" roundtripDataSignature="AMtx7mh3wSFz4CyEAuusF8jdn5PKIt4w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936"/>
    <a:srgbClr val="FBFBFB"/>
    <a:srgbClr val="FFFFFF"/>
    <a:srgbClr val="00B6B7"/>
    <a:srgbClr val="0D0910"/>
    <a:srgbClr val="0E1013"/>
    <a:srgbClr val="EA97FF"/>
    <a:srgbClr val="FF8400"/>
    <a:srgbClr val="0E1216"/>
    <a:srgbClr val="6DC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4" autoAdjust="0"/>
    <p:restoredTop sz="94660"/>
  </p:normalViewPr>
  <p:slideViewPr>
    <p:cSldViewPr snapToGrid="0">
      <p:cViewPr varScale="1">
        <p:scale>
          <a:sx n="59" d="100"/>
          <a:sy n="59" d="100"/>
        </p:scale>
        <p:origin x="144" y="366"/>
      </p:cViewPr>
      <p:guideLst>
        <p:guide orient="horz" pos="4365"/>
        <p:guide orient="horz" pos="1417"/>
        <p:guide orient="horz" pos="1712"/>
        <p:guide orient="horz" pos="65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76" Type="http://schemas.openxmlformats.org/officeDocument/2006/relationships/font" Target="fonts/font34.fntdata"/><Relationship Id="rId84" Type="http://schemas.openxmlformats.org/officeDocument/2006/relationships/font" Target="fonts/font42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font" Target="fonts/font32.fntdata"/><Relationship Id="rId79" Type="http://schemas.openxmlformats.org/officeDocument/2006/relationships/font" Target="fonts/font37.fntdata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82" Type="http://schemas.openxmlformats.org/officeDocument/2006/relationships/font" Target="fonts/font40.fntdata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77" Type="http://schemas.openxmlformats.org/officeDocument/2006/relationships/font" Target="fonts/font35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80" Type="http://schemas.openxmlformats.org/officeDocument/2006/relationships/font" Target="fonts/font38.fntdata"/><Relationship Id="rId85" Type="http://schemas.openxmlformats.org/officeDocument/2006/relationships/font" Target="fonts/font43.fntdata"/><Relationship Id="rId93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font" Target="fonts/font33.fntdata"/><Relationship Id="rId83" Type="http://schemas.openxmlformats.org/officeDocument/2006/relationships/font" Target="fonts/font41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78" Type="http://schemas.openxmlformats.org/officeDocument/2006/relationships/font" Target="fonts/font36.fntdata"/><Relationship Id="rId81" Type="http://schemas.openxmlformats.org/officeDocument/2006/relationships/font" Target="fonts/font39.fntdata"/><Relationship Id="rId86" Type="http://schemas.openxmlformats.org/officeDocument/2006/relationships/font" Target="fonts/font44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9764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Inter" panose="02000503000000020004" pitchFamily="2" charset="0"/>
        <a:ea typeface="Inter" panose="02000503000000020004" pitchFamily="2" charset="0"/>
        <a:cs typeface="Inter" panose="02000503000000020004" pitchFamily="2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5222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7245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0134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5178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5360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0276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4646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0617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2151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0505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49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4" name="Google Shape;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62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9319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4075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6938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623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4" name="Google Shape;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61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4" name="Google Shape;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109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4" name="Google Shape;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526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4" name="Google Shape;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3568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4" name="Google Shape;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0387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4" name="Google Shape;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151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63742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4" name="Google Shape;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26530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4" name="Google Shape;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90023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4" name="Google Shape;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177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4" name="Google Shape;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476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4" name="Google Shape;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46651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4" name="Google Shape;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12336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61781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74757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4" name="Google Shape;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94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39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6082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7723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1730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0745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61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реугольник 7">
            <a:extLst>
              <a:ext uri="{FF2B5EF4-FFF2-40B4-BE49-F238E27FC236}">
                <a16:creationId xmlns="" xmlns:a16="http://schemas.microsoft.com/office/drawing/2014/main" id="{2BBE5EA3-5CF8-1845-B171-FF83858E6A89}"/>
              </a:ext>
            </a:extLst>
          </p:cNvPr>
          <p:cNvSpPr/>
          <p:nvPr userDrawn="1"/>
        </p:nvSpPr>
        <p:spPr>
          <a:xfrm flipH="1" flipV="1">
            <a:off x="19840381" y="-391414"/>
            <a:ext cx="2099236" cy="5288277"/>
          </a:xfrm>
          <a:custGeom>
            <a:avLst/>
            <a:gdLst>
              <a:gd name="connsiteX0" fmla="*/ 0 w 8855645"/>
              <a:gd name="connsiteY0" fmla="*/ 7634177 h 7634177"/>
              <a:gd name="connsiteX1" fmla="*/ 4427823 w 8855645"/>
              <a:gd name="connsiteY1" fmla="*/ 0 h 7634177"/>
              <a:gd name="connsiteX2" fmla="*/ 8855645 w 8855645"/>
              <a:gd name="connsiteY2" fmla="*/ 7634177 h 7634177"/>
              <a:gd name="connsiteX3" fmla="*/ 0 w 8855645"/>
              <a:gd name="connsiteY3" fmla="*/ 7634177 h 7634177"/>
              <a:gd name="connsiteX0" fmla="*/ 0 w 9047031"/>
              <a:gd name="connsiteY0" fmla="*/ 6379535 h 7634177"/>
              <a:gd name="connsiteX1" fmla="*/ 4619209 w 9047031"/>
              <a:gd name="connsiteY1" fmla="*/ 0 h 7634177"/>
              <a:gd name="connsiteX2" fmla="*/ 9047031 w 9047031"/>
              <a:gd name="connsiteY2" fmla="*/ 7634177 h 7634177"/>
              <a:gd name="connsiteX3" fmla="*/ 0 w 9047031"/>
              <a:gd name="connsiteY3" fmla="*/ 6379535 h 7634177"/>
              <a:gd name="connsiteX0" fmla="*/ 0 w 5027925"/>
              <a:gd name="connsiteY0" fmla="*/ 6379535 h 9654363"/>
              <a:gd name="connsiteX1" fmla="*/ 4619209 w 5027925"/>
              <a:gd name="connsiteY1" fmla="*/ 0 h 9654363"/>
              <a:gd name="connsiteX2" fmla="*/ 5027925 w 5027925"/>
              <a:gd name="connsiteY2" fmla="*/ 9654363 h 9654363"/>
              <a:gd name="connsiteX3" fmla="*/ 0 w 5027925"/>
              <a:gd name="connsiteY3" fmla="*/ 6379535 h 9654363"/>
              <a:gd name="connsiteX0" fmla="*/ 0 w 5044512"/>
              <a:gd name="connsiteY0" fmla="*/ 6379535 h 9654363"/>
              <a:gd name="connsiteX1" fmla="*/ 5044512 w 5044512"/>
              <a:gd name="connsiteY1" fmla="*/ 0 h 9654363"/>
              <a:gd name="connsiteX2" fmla="*/ 5027925 w 5044512"/>
              <a:gd name="connsiteY2" fmla="*/ 9654363 h 9654363"/>
              <a:gd name="connsiteX3" fmla="*/ 0 w 5044512"/>
              <a:gd name="connsiteY3" fmla="*/ 6379535 h 9654363"/>
              <a:gd name="connsiteX0" fmla="*/ 0 w 3832400"/>
              <a:gd name="connsiteY0" fmla="*/ 7230140 h 9654363"/>
              <a:gd name="connsiteX1" fmla="*/ 3832400 w 3832400"/>
              <a:gd name="connsiteY1" fmla="*/ 0 h 9654363"/>
              <a:gd name="connsiteX2" fmla="*/ 3815813 w 3832400"/>
              <a:gd name="connsiteY2" fmla="*/ 9654363 h 9654363"/>
              <a:gd name="connsiteX3" fmla="*/ 0 w 3832400"/>
              <a:gd name="connsiteY3" fmla="*/ 7230140 h 96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2400" h="9654363">
                <a:moveTo>
                  <a:pt x="0" y="7230140"/>
                </a:moveTo>
                <a:lnTo>
                  <a:pt x="3832400" y="0"/>
                </a:lnTo>
                <a:lnTo>
                  <a:pt x="3815813" y="9654363"/>
                </a:lnTo>
                <a:lnTo>
                  <a:pt x="0" y="723014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60000">
                <a:srgbClr val="F6D260">
                  <a:alpha val="19802"/>
                </a:srgbClr>
              </a:gs>
              <a:gs pos="31000">
                <a:srgbClr val="EEC545">
                  <a:alpha val="43000"/>
                </a:srgbClr>
              </a:gs>
              <a:gs pos="100000">
                <a:schemeClr val="accent4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Inter" panose="0200050300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39A900-DDEB-2205-C792-75E495138C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750" y="1204913"/>
            <a:ext cx="5003800" cy="1349339"/>
          </a:xfrm>
          <a:prstGeom prst="rect">
            <a:avLst/>
          </a:prstGeom>
        </p:spPr>
      </p:pic>
      <p:sp>
        <p:nvSpPr>
          <p:cNvPr id="8" name="Треугольник 7">
            <a:extLst>
              <a:ext uri="{FF2B5EF4-FFF2-40B4-BE49-F238E27FC236}">
                <a16:creationId xmlns="" xmlns:a16="http://schemas.microsoft.com/office/drawing/2014/main" id="{4F34D059-75C5-51F9-9F0A-A317DB424151}"/>
              </a:ext>
            </a:extLst>
          </p:cNvPr>
          <p:cNvSpPr/>
          <p:nvPr userDrawn="1"/>
        </p:nvSpPr>
        <p:spPr>
          <a:xfrm>
            <a:off x="17662273" y="73541"/>
            <a:ext cx="5415516" cy="13642459"/>
          </a:xfrm>
          <a:custGeom>
            <a:avLst/>
            <a:gdLst>
              <a:gd name="connsiteX0" fmla="*/ 0 w 8855645"/>
              <a:gd name="connsiteY0" fmla="*/ 7634177 h 7634177"/>
              <a:gd name="connsiteX1" fmla="*/ 4427823 w 8855645"/>
              <a:gd name="connsiteY1" fmla="*/ 0 h 7634177"/>
              <a:gd name="connsiteX2" fmla="*/ 8855645 w 8855645"/>
              <a:gd name="connsiteY2" fmla="*/ 7634177 h 7634177"/>
              <a:gd name="connsiteX3" fmla="*/ 0 w 8855645"/>
              <a:gd name="connsiteY3" fmla="*/ 7634177 h 7634177"/>
              <a:gd name="connsiteX0" fmla="*/ 0 w 9047031"/>
              <a:gd name="connsiteY0" fmla="*/ 6379535 h 7634177"/>
              <a:gd name="connsiteX1" fmla="*/ 4619209 w 9047031"/>
              <a:gd name="connsiteY1" fmla="*/ 0 h 7634177"/>
              <a:gd name="connsiteX2" fmla="*/ 9047031 w 9047031"/>
              <a:gd name="connsiteY2" fmla="*/ 7634177 h 7634177"/>
              <a:gd name="connsiteX3" fmla="*/ 0 w 9047031"/>
              <a:gd name="connsiteY3" fmla="*/ 6379535 h 7634177"/>
              <a:gd name="connsiteX0" fmla="*/ 0 w 5027925"/>
              <a:gd name="connsiteY0" fmla="*/ 6379535 h 9654363"/>
              <a:gd name="connsiteX1" fmla="*/ 4619209 w 5027925"/>
              <a:gd name="connsiteY1" fmla="*/ 0 h 9654363"/>
              <a:gd name="connsiteX2" fmla="*/ 5027925 w 5027925"/>
              <a:gd name="connsiteY2" fmla="*/ 9654363 h 9654363"/>
              <a:gd name="connsiteX3" fmla="*/ 0 w 5027925"/>
              <a:gd name="connsiteY3" fmla="*/ 6379535 h 9654363"/>
              <a:gd name="connsiteX0" fmla="*/ 0 w 5044512"/>
              <a:gd name="connsiteY0" fmla="*/ 6379535 h 9654363"/>
              <a:gd name="connsiteX1" fmla="*/ 5044512 w 5044512"/>
              <a:gd name="connsiteY1" fmla="*/ 0 h 9654363"/>
              <a:gd name="connsiteX2" fmla="*/ 5027925 w 5044512"/>
              <a:gd name="connsiteY2" fmla="*/ 9654363 h 9654363"/>
              <a:gd name="connsiteX3" fmla="*/ 0 w 5044512"/>
              <a:gd name="connsiteY3" fmla="*/ 6379535 h 9654363"/>
              <a:gd name="connsiteX0" fmla="*/ 0 w 3832400"/>
              <a:gd name="connsiteY0" fmla="*/ 7230140 h 9654363"/>
              <a:gd name="connsiteX1" fmla="*/ 3832400 w 3832400"/>
              <a:gd name="connsiteY1" fmla="*/ 0 h 9654363"/>
              <a:gd name="connsiteX2" fmla="*/ 3815813 w 3832400"/>
              <a:gd name="connsiteY2" fmla="*/ 9654363 h 9654363"/>
              <a:gd name="connsiteX3" fmla="*/ 0 w 3832400"/>
              <a:gd name="connsiteY3" fmla="*/ 7230140 h 96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2400" h="9654363">
                <a:moveTo>
                  <a:pt x="0" y="7230140"/>
                </a:moveTo>
                <a:lnTo>
                  <a:pt x="3832400" y="0"/>
                </a:lnTo>
                <a:lnTo>
                  <a:pt x="3815813" y="9654363"/>
                </a:lnTo>
                <a:lnTo>
                  <a:pt x="0" y="7230140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Inter" panose="02000503000000020004" pitchFamily="2" charset="0"/>
            </a:endParaRPr>
          </a:p>
        </p:txBody>
      </p:sp>
      <p:sp>
        <p:nvSpPr>
          <p:cNvPr id="9" name="Треугольник 7">
            <a:extLst>
              <a:ext uri="{FF2B5EF4-FFF2-40B4-BE49-F238E27FC236}">
                <a16:creationId xmlns="" xmlns:a16="http://schemas.microsoft.com/office/drawing/2014/main" id="{974B8516-5440-C3D3-1606-680B7E0301F8}"/>
              </a:ext>
            </a:extLst>
          </p:cNvPr>
          <p:cNvSpPr/>
          <p:nvPr userDrawn="1"/>
        </p:nvSpPr>
        <p:spPr>
          <a:xfrm>
            <a:off x="18951682" y="-327619"/>
            <a:ext cx="5415516" cy="13642459"/>
          </a:xfrm>
          <a:custGeom>
            <a:avLst/>
            <a:gdLst>
              <a:gd name="connsiteX0" fmla="*/ 0 w 8855645"/>
              <a:gd name="connsiteY0" fmla="*/ 7634177 h 7634177"/>
              <a:gd name="connsiteX1" fmla="*/ 4427823 w 8855645"/>
              <a:gd name="connsiteY1" fmla="*/ 0 h 7634177"/>
              <a:gd name="connsiteX2" fmla="*/ 8855645 w 8855645"/>
              <a:gd name="connsiteY2" fmla="*/ 7634177 h 7634177"/>
              <a:gd name="connsiteX3" fmla="*/ 0 w 8855645"/>
              <a:gd name="connsiteY3" fmla="*/ 7634177 h 7634177"/>
              <a:gd name="connsiteX0" fmla="*/ 0 w 9047031"/>
              <a:gd name="connsiteY0" fmla="*/ 6379535 h 7634177"/>
              <a:gd name="connsiteX1" fmla="*/ 4619209 w 9047031"/>
              <a:gd name="connsiteY1" fmla="*/ 0 h 7634177"/>
              <a:gd name="connsiteX2" fmla="*/ 9047031 w 9047031"/>
              <a:gd name="connsiteY2" fmla="*/ 7634177 h 7634177"/>
              <a:gd name="connsiteX3" fmla="*/ 0 w 9047031"/>
              <a:gd name="connsiteY3" fmla="*/ 6379535 h 7634177"/>
              <a:gd name="connsiteX0" fmla="*/ 0 w 5027925"/>
              <a:gd name="connsiteY0" fmla="*/ 6379535 h 9654363"/>
              <a:gd name="connsiteX1" fmla="*/ 4619209 w 5027925"/>
              <a:gd name="connsiteY1" fmla="*/ 0 h 9654363"/>
              <a:gd name="connsiteX2" fmla="*/ 5027925 w 5027925"/>
              <a:gd name="connsiteY2" fmla="*/ 9654363 h 9654363"/>
              <a:gd name="connsiteX3" fmla="*/ 0 w 5027925"/>
              <a:gd name="connsiteY3" fmla="*/ 6379535 h 9654363"/>
              <a:gd name="connsiteX0" fmla="*/ 0 w 5044512"/>
              <a:gd name="connsiteY0" fmla="*/ 6379535 h 9654363"/>
              <a:gd name="connsiteX1" fmla="*/ 5044512 w 5044512"/>
              <a:gd name="connsiteY1" fmla="*/ 0 h 9654363"/>
              <a:gd name="connsiteX2" fmla="*/ 5027925 w 5044512"/>
              <a:gd name="connsiteY2" fmla="*/ 9654363 h 9654363"/>
              <a:gd name="connsiteX3" fmla="*/ 0 w 5044512"/>
              <a:gd name="connsiteY3" fmla="*/ 6379535 h 9654363"/>
              <a:gd name="connsiteX0" fmla="*/ 0 w 3832400"/>
              <a:gd name="connsiteY0" fmla="*/ 7230140 h 9654363"/>
              <a:gd name="connsiteX1" fmla="*/ 3832400 w 3832400"/>
              <a:gd name="connsiteY1" fmla="*/ 0 h 9654363"/>
              <a:gd name="connsiteX2" fmla="*/ 3815813 w 3832400"/>
              <a:gd name="connsiteY2" fmla="*/ 9654363 h 9654363"/>
              <a:gd name="connsiteX3" fmla="*/ 0 w 3832400"/>
              <a:gd name="connsiteY3" fmla="*/ 7230140 h 96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2400" h="9654363">
                <a:moveTo>
                  <a:pt x="0" y="7230140"/>
                </a:moveTo>
                <a:lnTo>
                  <a:pt x="3832400" y="0"/>
                </a:lnTo>
                <a:lnTo>
                  <a:pt x="3815813" y="9654363"/>
                </a:lnTo>
                <a:lnTo>
                  <a:pt x="0" y="72301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Inter" panose="02000503000000020004" pitchFamily="2" charset="0"/>
            </a:endParaRPr>
          </a:p>
        </p:txBody>
      </p:sp>
      <p:sp>
        <p:nvSpPr>
          <p:cNvPr id="12" name="Треугольник 7">
            <a:extLst>
              <a:ext uri="{FF2B5EF4-FFF2-40B4-BE49-F238E27FC236}">
                <a16:creationId xmlns="" xmlns:a16="http://schemas.microsoft.com/office/drawing/2014/main" id="{F638D179-9DF9-BF78-45A2-AA9F240CDD7B}"/>
              </a:ext>
            </a:extLst>
          </p:cNvPr>
          <p:cNvSpPr/>
          <p:nvPr userDrawn="1"/>
        </p:nvSpPr>
        <p:spPr>
          <a:xfrm>
            <a:off x="19986450" y="1384566"/>
            <a:ext cx="4397550" cy="11078057"/>
          </a:xfrm>
          <a:custGeom>
            <a:avLst/>
            <a:gdLst>
              <a:gd name="connsiteX0" fmla="*/ 0 w 8855645"/>
              <a:gd name="connsiteY0" fmla="*/ 7634177 h 7634177"/>
              <a:gd name="connsiteX1" fmla="*/ 4427823 w 8855645"/>
              <a:gd name="connsiteY1" fmla="*/ 0 h 7634177"/>
              <a:gd name="connsiteX2" fmla="*/ 8855645 w 8855645"/>
              <a:gd name="connsiteY2" fmla="*/ 7634177 h 7634177"/>
              <a:gd name="connsiteX3" fmla="*/ 0 w 8855645"/>
              <a:gd name="connsiteY3" fmla="*/ 7634177 h 7634177"/>
              <a:gd name="connsiteX0" fmla="*/ 0 w 9047031"/>
              <a:gd name="connsiteY0" fmla="*/ 6379535 h 7634177"/>
              <a:gd name="connsiteX1" fmla="*/ 4619209 w 9047031"/>
              <a:gd name="connsiteY1" fmla="*/ 0 h 7634177"/>
              <a:gd name="connsiteX2" fmla="*/ 9047031 w 9047031"/>
              <a:gd name="connsiteY2" fmla="*/ 7634177 h 7634177"/>
              <a:gd name="connsiteX3" fmla="*/ 0 w 9047031"/>
              <a:gd name="connsiteY3" fmla="*/ 6379535 h 7634177"/>
              <a:gd name="connsiteX0" fmla="*/ 0 w 5027925"/>
              <a:gd name="connsiteY0" fmla="*/ 6379535 h 9654363"/>
              <a:gd name="connsiteX1" fmla="*/ 4619209 w 5027925"/>
              <a:gd name="connsiteY1" fmla="*/ 0 h 9654363"/>
              <a:gd name="connsiteX2" fmla="*/ 5027925 w 5027925"/>
              <a:gd name="connsiteY2" fmla="*/ 9654363 h 9654363"/>
              <a:gd name="connsiteX3" fmla="*/ 0 w 5027925"/>
              <a:gd name="connsiteY3" fmla="*/ 6379535 h 9654363"/>
              <a:gd name="connsiteX0" fmla="*/ 0 w 5044512"/>
              <a:gd name="connsiteY0" fmla="*/ 6379535 h 9654363"/>
              <a:gd name="connsiteX1" fmla="*/ 5044512 w 5044512"/>
              <a:gd name="connsiteY1" fmla="*/ 0 h 9654363"/>
              <a:gd name="connsiteX2" fmla="*/ 5027925 w 5044512"/>
              <a:gd name="connsiteY2" fmla="*/ 9654363 h 9654363"/>
              <a:gd name="connsiteX3" fmla="*/ 0 w 5044512"/>
              <a:gd name="connsiteY3" fmla="*/ 6379535 h 9654363"/>
              <a:gd name="connsiteX0" fmla="*/ 0 w 3832400"/>
              <a:gd name="connsiteY0" fmla="*/ 7230140 h 9654363"/>
              <a:gd name="connsiteX1" fmla="*/ 3832400 w 3832400"/>
              <a:gd name="connsiteY1" fmla="*/ 0 h 9654363"/>
              <a:gd name="connsiteX2" fmla="*/ 3815813 w 3832400"/>
              <a:gd name="connsiteY2" fmla="*/ 9654363 h 9654363"/>
              <a:gd name="connsiteX3" fmla="*/ 0 w 3832400"/>
              <a:gd name="connsiteY3" fmla="*/ 7230140 h 96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2400" h="9654363">
                <a:moveTo>
                  <a:pt x="0" y="7230140"/>
                </a:moveTo>
                <a:lnTo>
                  <a:pt x="3832400" y="0"/>
                </a:lnTo>
                <a:lnTo>
                  <a:pt x="3815813" y="9654363"/>
                </a:lnTo>
                <a:lnTo>
                  <a:pt x="0" y="7230140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Inter" panose="02000503000000020004" pitchFamily="2" charset="0"/>
            </a:endParaRPr>
          </a:p>
        </p:txBody>
      </p:sp>
      <p:sp>
        <p:nvSpPr>
          <p:cNvPr id="13" name="Треугольник 7">
            <a:extLst>
              <a:ext uri="{FF2B5EF4-FFF2-40B4-BE49-F238E27FC236}">
                <a16:creationId xmlns="" xmlns:a16="http://schemas.microsoft.com/office/drawing/2014/main" id="{61D16C60-7851-FB8F-2110-89ABC2A6AA52}"/>
              </a:ext>
            </a:extLst>
          </p:cNvPr>
          <p:cNvSpPr/>
          <p:nvPr userDrawn="1"/>
        </p:nvSpPr>
        <p:spPr>
          <a:xfrm>
            <a:off x="21416894" y="3556652"/>
            <a:ext cx="2967106" cy="7474565"/>
          </a:xfrm>
          <a:custGeom>
            <a:avLst/>
            <a:gdLst>
              <a:gd name="connsiteX0" fmla="*/ 0 w 8855645"/>
              <a:gd name="connsiteY0" fmla="*/ 7634177 h 7634177"/>
              <a:gd name="connsiteX1" fmla="*/ 4427823 w 8855645"/>
              <a:gd name="connsiteY1" fmla="*/ 0 h 7634177"/>
              <a:gd name="connsiteX2" fmla="*/ 8855645 w 8855645"/>
              <a:gd name="connsiteY2" fmla="*/ 7634177 h 7634177"/>
              <a:gd name="connsiteX3" fmla="*/ 0 w 8855645"/>
              <a:gd name="connsiteY3" fmla="*/ 7634177 h 7634177"/>
              <a:gd name="connsiteX0" fmla="*/ 0 w 9047031"/>
              <a:gd name="connsiteY0" fmla="*/ 6379535 h 7634177"/>
              <a:gd name="connsiteX1" fmla="*/ 4619209 w 9047031"/>
              <a:gd name="connsiteY1" fmla="*/ 0 h 7634177"/>
              <a:gd name="connsiteX2" fmla="*/ 9047031 w 9047031"/>
              <a:gd name="connsiteY2" fmla="*/ 7634177 h 7634177"/>
              <a:gd name="connsiteX3" fmla="*/ 0 w 9047031"/>
              <a:gd name="connsiteY3" fmla="*/ 6379535 h 7634177"/>
              <a:gd name="connsiteX0" fmla="*/ 0 w 5027925"/>
              <a:gd name="connsiteY0" fmla="*/ 6379535 h 9654363"/>
              <a:gd name="connsiteX1" fmla="*/ 4619209 w 5027925"/>
              <a:gd name="connsiteY1" fmla="*/ 0 h 9654363"/>
              <a:gd name="connsiteX2" fmla="*/ 5027925 w 5027925"/>
              <a:gd name="connsiteY2" fmla="*/ 9654363 h 9654363"/>
              <a:gd name="connsiteX3" fmla="*/ 0 w 5027925"/>
              <a:gd name="connsiteY3" fmla="*/ 6379535 h 9654363"/>
              <a:gd name="connsiteX0" fmla="*/ 0 w 5044512"/>
              <a:gd name="connsiteY0" fmla="*/ 6379535 h 9654363"/>
              <a:gd name="connsiteX1" fmla="*/ 5044512 w 5044512"/>
              <a:gd name="connsiteY1" fmla="*/ 0 h 9654363"/>
              <a:gd name="connsiteX2" fmla="*/ 5027925 w 5044512"/>
              <a:gd name="connsiteY2" fmla="*/ 9654363 h 9654363"/>
              <a:gd name="connsiteX3" fmla="*/ 0 w 5044512"/>
              <a:gd name="connsiteY3" fmla="*/ 6379535 h 9654363"/>
              <a:gd name="connsiteX0" fmla="*/ 0 w 3832400"/>
              <a:gd name="connsiteY0" fmla="*/ 7230140 h 9654363"/>
              <a:gd name="connsiteX1" fmla="*/ 3832400 w 3832400"/>
              <a:gd name="connsiteY1" fmla="*/ 0 h 9654363"/>
              <a:gd name="connsiteX2" fmla="*/ 3815813 w 3832400"/>
              <a:gd name="connsiteY2" fmla="*/ 9654363 h 9654363"/>
              <a:gd name="connsiteX3" fmla="*/ 0 w 3832400"/>
              <a:gd name="connsiteY3" fmla="*/ 7230140 h 96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2400" h="9654363">
                <a:moveTo>
                  <a:pt x="0" y="7230140"/>
                </a:moveTo>
                <a:lnTo>
                  <a:pt x="3832400" y="0"/>
                </a:lnTo>
                <a:lnTo>
                  <a:pt x="3815813" y="9654363"/>
                </a:lnTo>
                <a:lnTo>
                  <a:pt x="0" y="72301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Inter" panose="02000503000000020004" pitchFamily="2" charset="0"/>
            </a:endParaRPr>
          </a:p>
        </p:txBody>
      </p:sp>
      <p:sp>
        <p:nvSpPr>
          <p:cNvPr id="14" name="Треугольник 7">
            <a:extLst>
              <a:ext uri="{FF2B5EF4-FFF2-40B4-BE49-F238E27FC236}">
                <a16:creationId xmlns="" xmlns:a16="http://schemas.microsoft.com/office/drawing/2014/main" id="{57961E77-060F-751C-47CD-DC1CCBBD93CD}"/>
              </a:ext>
            </a:extLst>
          </p:cNvPr>
          <p:cNvSpPr/>
          <p:nvPr userDrawn="1"/>
        </p:nvSpPr>
        <p:spPr>
          <a:xfrm flipH="1" flipV="1">
            <a:off x="17002542" y="-1729507"/>
            <a:ext cx="4397550" cy="11078057"/>
          </a:xfrm>
          <a:custGeom>
            <a:avLst/>
            <a:gdLst>
              <a:gd name="connsiteX0" fmla="*/ 0 w 8855645"/>
              <a:gd name="connsiteY0" fmla="*/ 7634177 h 7634177"/>
              <a:gd name="connsiteX1" fmla="*/ 4427823 w 8855645"/>
              <a:gd name="connsiteY1" fmla="*/ 0 h 7634177"/>
              <a:gd name="connsiteX2" fmla="*/ 8855645 w 8855645"/>
              <a:gd name="connsiteY2" fmla="*/ 7634177 h 7634177"/>
              <a:gd name="connsiteX3" fmla="*/ 0 w 8855645"/>
              <a:gd name="connsiteY3" fmla="*/ 7634177 h 7634177"/>
              <a:gd name="connsiteX0" fmla="*/ 0 w 9047031"/>
              <a:gd name="connsiteY0" fmla="*/ 6379535 h 7634177"/>
              <a:gd name="connsiteX1" fmla="*/ 4619209 w 9047031"/>
              <a:gd name="connsiteY1" fmla="*/ 0 h 7634177"/>
              <a:gd name="connsiteX2" fmla="*/ 9047031 w 9047031"/>
              <a:gd name="connsiteY2" fmla="*/ 7634177 h 7634177"/>
              <a:gd name="connsiteX3" fmla="*/ 0 w 9047031"/>
              <a:gd name="connsiteY3" fmla="*/ 6379535 h 7634177"/>
              <a:gd name="connsiteX0" fmla="*/ 0 w 5027925"/>
              <a:gd name="connsiteY0" fmla="*/ 6379535 h 9654363"/>
              <a:gd name="connsiteX1" fmla="*/ 4619209 w 5027925"/>
              <a:gd name="connsiteY1" fmla="*/ 0 h 9654363"/>
              <a:gd name="connsiteX2" fmla="*/ 5027925 w 5027925"/>
              <a:gd name="connsiteY2" fmla="*/ 9654363 h 9654363"/>
              <a:gd name="connsiteX3" fmla="*/ 0 w 5027925"/>
              <a:gd name="connsiteY3" fmla="*/ 6379535 h 9654363"/>
              <a:gd name="connsiteX0" fmla="*/ 0 w 5044512"/>
              <a:gd name="connsiteY0" fmla="*/ 6379535 h 9654363"/>
              <a:gd name="connsiteX1" fmla="*/ 5044512 w 5044512"/>
              <a:gd name="connsiteY1" fmla="*/ 0 h 9654363"/>
              <a:gd name="connsiteX2" fmla="*/ 5027925 w 5044512"/>
              <a:gd name="connsiteY2" fmla="*/ 9654363 h 9654363"/>
              <a:gd name="connsiteX3" fmla="*/ 0 w 5044512"/>
              <a:gd name="connsiteY3" fmla="*/ 6379535 h 9654363"/>
              <a:gd name="connsiteX0" fmla="*/ 0 w 3832400"/>
              <a:gd name="connsiteY0" fmla="*/ 7230140 h 9654363"/>
              <a:gd name="connsiteX1" fmla="*/ 3832400 w 3832400"/>
              <a:gd name="connsiteY1" fmla="*/ 0 h 9654363"/>
              <a:gd name="connsiteX2" fmla="*/ 3815813 w 3832400"/>
              <a:gd name="connsiteY2" fmla="*/ 9654363 h 9654363"/>
              <a:gd name="connsiteX3" fmla="*/ 0 w 3832400"/>
              <a:gd name="connsiteY3" fmla="*/ 7230140 h 96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2400" h="9654363">
                <a:moveTo>
                  <a:pt x="0" y="7230140"/>
                </a:moveTo>
                <a:lnTo>
                  <a:pt x="3832400" y="0"/>
                </a:lnTo>
                <a:lnTo>
                  <a:pt x="3815813" y="9654363"/>
                </a:lnTo>
                <a:lnTo>
                  <a:pt x="0" y="7230140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Inter" panose="02000503000000020004" pitchFamily="2" charset="0"/>
            </a:endParaRPr>
          </a:p>
        </p:txBody>
      </p:sp>
      <p:sp>
        <p:nvSpPr>
          <p:cNvPr id="15" name="Треугольник 7">
            <a:extLst>
              <a:ext uri="{FF2B5EF4-FFF2-40B4-BE49-F238E27FC236}">
                <a16:creationId xmlns="" xmlns:a16="http://schemas.microsoft.com/office/drawing/2014/main" id="{E45C8F2E-9CCB-BE31-AF9B-853B3BC14CC5}"/>
              </a:ext>
            </a:extLst>
          </p:cNvPr>
          <p:cNvSpPr/>
          <p:nvPr userDrawn="1"/>
        </p:nvSpPr>
        <p:spPr>
          <a:xfrm flipH="1" flipV="1">
            <a:off x="17160379" y="-550971"/>
            <a:ext cx="2967106" cy="7474565"/>
          </a:xfrm>
          <a:custGeom>
            <a:avLst/>
            <a:gdLst>
              <a:gd name="connsiteX0" fmla="*/ 0 w 8855645"/>
              <a:gd name="connsiteY0" fmla="*/ 7634177 h 7634177"/>
              <a:gd name="connsiteX1" fmla="*/ 4427823 w 8855645"/>
              <a:gd name="connsiteY1" fmla="*/ 0 h 7634177"/>
              <a:gd name="connsiteX2" fmla="*/ 8855645 w 8855645"/>
              <a:gd name="connsiteY2" fmla="*/ 7634177 h 7634177"/>
              <a:gd name="connsiteX3" fmla="*/ 0 w 8855645"/>
              <a:gd name="connsiteY3" fmla="*/ 7634177 h 7634177"/>
              <a:gd name="connsiteX0" fmla="*/ 0 w 9047031"/>
              <a:gd name="connsiteY0" fmla="*/ 6379535 h 7634177"/>
              <a:gd name="connsiteX1" fmla="*/ 4619209 w 9047031"/>
              <a:gd name="connsiteY1" fmla="*/ 0 h 7634177"/>
              <a:gd name="connsiteX2" fmla="*/ 9047031 w 9047031"/>
              <a:gd name="connsiteY2" fmla="*/ 7634177 h 7634177"/>
              <a:gd name="connsiteX3" fmla="*/ 0 w 9047031"/>
              <a:gd name="connsiteY3" fmla="*/ 6379535 h 7634177"/>
              <a:gd name="connsiteX0" fmla="*/ 0 w 5027925"/>
              <a:gd name="connsiteY0" fmla="*/ 6379535 h 9654363"/>
              <a:gd name="connsiteX1" fmla="*/ 4619209 w 5027925"/>
              <a:gd name="connsiteY1" fmla="*/ 0 h 9654363"/>
              <a:gd name="connsiteX2" fmla="*/ 5027925 w 5027925"/>
              <a:gd name="connsiteY2" fmla="*/ 9654363 h 9654363"/>
              <a:gd name="connsiteX3" fmla="*/ 0 w 5027925"/>
              <a:gd name="connsiteY3" fmla="*/ 6379535 h 9654363"/>
              <a:gd name="connsiteX0" fmla="*/ 0 w 5044512"/>
              <a:gd name="connsiteY0" fmla="*/ 6379535 h 9654363"/>
              <a:gd name="connsiteX1" fmla="*/ 5044512 w 5044512"/>
              <a:gd name="connsiteY1" fmla="*/ 0 h 9654363"/>
              <a:gd name="connsiteX2" fmla="*/ 5027925 w 5044512"/>
              <a:gd name="connsiteY2" fmla="*/ 9654363 h 9654363"/>
              <a:gd name="connsiteX3" fmla="*/ 0 w 5044512"/>
              <a:gd name="connsiteY3" fmla="*/ 6379535 h 9654363"/>
              <a:gd name="connsiteX0" fmla="*/ 0 w 3832400"/>
              <a:gd name="connsiteY0" fmla="*/ 7230140 h 9654363"/>
              <a:gd name="connsiteX1" fmla="*/ 3832400 w 3832400"/>
              <a:gd name="connsiteY1" fmla="*/ 0 h 9654363"/>
              <a:gd name="connsiteX2" fmla="*/ 3815813 w 3832400"/>
              <a:gd name="connsiteY2" fmla="*/ 9654363 h 9654363"/>
              <a:gd name="connsiteX3" fmla="*/ 0 w 3832400"/>
              <a:gd name="connsiteY3" fmla="*/ 7230140 h 96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2400" h="9654363">
                <a:moveTo>
                  <a:pt x="0" y="7230140"/>
                </a:moveTo>
                <a:lnTo>
                  <a:pt x="3832400" y="0"/>
                </a:lnTo>
                <a:lnTo>
                  <a:pt x="3815813" y="9654363"/>
                </a:lnTo>
                <a:lnTo>
                  <a:pt x="0" y="72301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Inter" panose="02000503000000020004" pitchFamily="2" charset="0"/>
            </a:endParaRPr>
          </a:p>
        </p:txBody>
      </p:sp>
      <p:sp>
        <p:nvSpPr>
          <p:cNvPr id="16" name="Треугольник 7">
            <a:extLst>
              <a:ext uri="{FF2B5EF4-FFF2-40B4-BE49-F238E27FC236}">
                <a16:creationId xmlns="" xmlns:a16="http://schemas.microsoft.com/office/drawing/2014/main" id="{285F9331-AF23-3425-1389-877383A57FDF}"/>
              </a:ext>
            </a:extLst>
          </p:cNvPr>
          <p:cNvSpPr/>
          <p:nvPr userDrawn="1"/>
        </p:nvSpPr>
        <p:spPr>
          <a:xfrm flipH="1" flipV="1">
            <a:off x="14670062" y="-1121234"/>
            <a:ext cx="4397550" cy="11078057"/>
          </a:xfrm>
          <a:custGeom>
            <a:avLst/>
            <a:gdLst>
              <a:gd name="connsiteX0" fmla="*/ 0 w 8855645"/>
              <a:gd name="connsiteY0" fmla="*/ 7634177 h 7634177"/>
              <a:gd name="connsiteX1" fmla="*/ 4427823 w 8855645"/>
              <a:gd name="connsiteY1" fmla="*/ 0 h 7634177"/>
              <a:gd name="connsiteX2" fmla="*/ 8855645 w 8855645"/>
              <a:gd name="connsiteY2" fmla="*/ 7634177 h 7634177"/>
              <a:gd name="connsiteX3" fmla="*/ 0 w 8855645"/>
              <a:gd name="connsiteY3" fmla="*/ 7634177 h 7634177"/>
              <a:gd name="connsiteX0" fmla="*/ 0 w 9047031"/>
              <a:gd name="connsiteY0" fmla="*/ 6379535 h 7634177"/>
              <a:gd name="connsiteX1" fmla="*/ 4619209 w 9047031"/>
              <a:gd name="connsiteY1" fmla="*/ 0 h 7634177"/>
              <a:gd name="connsiteX2" fmla="*/ 9047031 w 9047031"/>
              <a:gd name="connsiteY2" fmla="*/ 7634177 h 7634177"/>
              <a:gd name="connsiteX3" fmla="*/ 0 w 9047031"/>
              <a:gd name="connsiteY3" fmla="*/ 6379535 h 7634177"/>
              <a:gd name="connsiteX0" fmla="*/ 0 w 5027925"/>
              <a:gd name="connsiteY0" fmla="*/ 6379535 h 9654363"/>
              <a:gd name="connsiteX1" fmla="*/ 4619209 w 5027925"/>
              <a:gd name="connsiteY1" fmla="*/ 0 h 9654363"/>
              <a:gd name="connsiteX2" fmla="*/ 5027925 w 5027925"/>
              <a:gd name="connsiteY2" fmla="*/ 9654363 h 9654363"/>
              <a:gd name="connsiteX3" fmla="*/ 0 w 5027925"/>
              <a:gd name="connsiteY3" fmla="*/ 6379535 h 9654363"/>
              <a:gd name="connsiteX0" fmla="*/ 0 w 5044512"/>
              <a:gd name="connsiteY0" fmla="*/ 6379535 h 9654363"/>
              <a:gd name="connsiteX1" fmla="*/ 5044512 w 5044512"/>
              <a:gd name="connsiteY1" fmla="*/ 0 h 9654363"/>
              <a:gd name="connsiteX2" fmla="*/ 5027925 w 5044512"/>
              <a:gd name="connsiteY2" fmla="*/ 9654363 h 9654363"/>
              <a:gd name="connsiteX3" fmla="*/ 0 w 5044512"/>
              <a:gd name="connsiteY3" fmla="*/ 6379535 h 9654363"/>
              <a:gd name="connsiteX0" fmla="*/ 0 w 3832400"/>
              <a:gd name="connsiteY0" fmla="*/ 7230140 h 9654363"/>
              <a:gd name="connsiteX1" fmla="*/ 3832400 w 3832400"/>
              <a:gd name="connsiteY1" fmla="*/ 0 h 9654363"/>
              <a:gd name="connsiteX2" fmla="*/ 3815813 w 3832400"/>
              <a:gd name="connsiteY2" fmla="*/ 9654363 h 9654363"/>
              <a:gd name="connsiteX3" fmla="*/ 0 w 3832400"/>
              <a:gd name="connsiteY3" fmla="*/ 7230140 h 965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2400" h="9654363">
                <a:moveTo>
                  <a:pt x="0" y="7230140"/>
                </a:moveTo>
                <a:lnTo>
                  <a:pt x="3832400" y="0"/>
                </a:lnTo>
                <a:lnTo>
                  <a:pt x="3815813" y="9654363"/>
                </a:lnTo>
                <a:lnTo>
                  <a:pt x="0" y="7230140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Inter" panose="02000503000000020004" pitchFamily="2" charset="0"/>
            </a:endParaRPr>
          </a:p>
        </p:txBody>
      </p:sp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1174750" y="4529470"/>
            <a:ext cx="14438313" cy="552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 b="1" i="0" baseline="0">
                <a:solidFill>
                  <a:schemeClr val="accent1"/>
                </a:solidFill>
                <a:latin typeface="Montserrat Medium" pitchFamily="2" charset="0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9;p30">
            <a:extLst>
              <a:ext uri="{FF2B5EF4-FFF2-40B4-BE49-F238E27FC236}">
                <a16:creationId xmlns="" xmlns:a16="http://schemas.microsoft.com/office/drawing/2014/main" id="{5783E4BA-ABE1-EA6D-5BB5-6A5B763CDA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74750" y="10058400"/>
            <a:ext cx="20126325" cy="2468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aseline="0">
                <a:solidFill>
                  <a:schemeClr val="accent1"/>
                </a:solidFill>
                <a:latin typeface="Inter Light" panose="02000403000000020004" pitchFamily="2" charset="0"/>
              </a:defRPr>
            </a:lvl1pPr>
            <a:lvl2pPr marL="914400" lvl="1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2pPr>
            <a:lvl3pPr marL="1371600" lvl="2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3pPr>
            <a:lvl4pPr marL="1828800" lvl="3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4pPr>
            <a:lvl5pPr marL="2286000" lvl="4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905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453" userDrawn="1">
          <p15:clr>
            <a:srgbClr val="FBAE40"/>
          </p15:clr>
        </p15:guide>
        <p15:guide id="3" pos="740" userDrawn="1">
          <p15:clr>
            <a:srgbClr val="FBAE40"/>
          </p15:clr>
        </p15:guide>
        <p15:guide id="4" pos="14620" userDrawn="1">
          <p15:clr>
            <a:srgbClr val="FBAE40"/>
          </p15:clr>
        </p15:guide>
        <p15:guide id="5" orient="horz" pos="759" userDrawn="1">
          <p15:clr>
            <a:srgbClr val="FBAE40"/>
          </p15:clr>
        </p15:guide>
        <p15:guide id="6" orient="horz" pos="7881" userDrawn="1">
          <p15:clr>
            <a:srgbClr val="FBAE40"/>
          </p15:clr>
        </p15:guide>
        <p15:guide id="7" pos="1511" userDrawn="1">
          <p15:clr>
            <a:srgbClr val="FBAE40"/>
          </p15:clr>
        </p15:guide>
        <p15:guide id="8" pos="1942" userDrawn="1">
          <p15:clr>
            <a:srgbClr val="FBAE40"/>
          </p15:clr>
        </p15:guide>
        <p15:guide id="9" pos="2713" userDrawn="1">
          <p15:clr>
            <a:srgbClr val="FBAE40"/>
          </p15:clr>
        </p15:guide>
        <p15:guide id="10" pos="3121" userDrawn="1">
          <p15:clr>
            <a:srgbClr val="FBAE40"/>
          </p15:clr>
        </p15:guide>
        <p15:guide id="11" pos="3892" userDrawn="1">
          <p15:clr>
            <a:srgbClr val="FBAE40"/>
          </p15:clr>
        </p15:guide>
        <p15:guide id="12" pos="4323" userDrawn="1">
          <p15:clr>
            <a:srgbClr val="FBAE40"/>
          </p15:clr>
        </p15:guide>
        <p15:guide id="13" pos="5095" userDrawn="1">
          <p15:clr>
            <a:srgbClr val="FBAE40"/>
          </p15:clr>
        </p15:guide>
        <p15:guide id="14" pos="5503" userDrawn="1">
          <p15:clr>
            <a:srgbClr val="FBAE40"/>
          </p15:clr>
        </p15:guide>
        <p15:guide id="15" pos="6274" userDrawn="1">
          <p15:clr>
            <a:srgbClr val="FBAE40"/>
          </p15:clr>
        </p15:guide>
        <p15:guide id="16" pos="6682" userDrawn="1">
          <p15:clr>
            <a:srgbClr val="FBAE40"/>
          </p15:clr>
        </p15:guide>
        <p15:guide id="17" pos="7884" userDrawn="1">
          <p15:clr>
            <a:srgbClr val="FBAE40"/>
          </p15:clr>
        </p15:guide>
        <p15:guide id="18" pos="8655" userDrawn="1">
          <p15:clr>
            <a:srgbClr val="FBAE40"/>
          </p15:clr>
        </p15:guide>
        <p15:guide id="19" pos="9086" userDrawn="1">
          <p15:clr>
            <a:srgbClr val="FBAE40"/>
          </p15:clr>
        </p15:guide>
        <p15:guide id="20" pos="9835" userDrawn="1">
          <p15:clr>
            <a:srgbClr val="FBAE40"/>
          </p15:clr>
        </p15:guide>
        <p15:guide id="21" pos="10265" userDrawn="1">
          <p15:clr>
            <a:srgbClr val="FBAE40"/>
          </p15:clr>
        </p15:guide>
        <p15:guide id="22" pos="11037" userDrawn="1">
          <p15:clr>
            <a:srgbClr val="FBAE40"/>
          </p15:clr>
        </p15:guide>
        <p15:guide id="23" pos="11468" userDrawn="1">
          <p15:clr>
            <a:srgbClr val="FBAE40"/>
          </p15:clr>
        </p15:guide>
        <p15:guide id="24" pos="12216" userDrawn="1">
          <p15:clr>
            <a:srgbClr val="FBAE40"/>
          </p15:clr>
        </p15:guide>
        <p15:guide id="25" pos="12647" userDrawn="1">
          <p15:clr>
            <a:srgbClr val="FBAE40"/>
          </p15:clr>
        </p15:guide>
        <p15:guide id="26" pos="13418" userDrawn="1">
          <p15:clr>
            <a:srgbClr val="FBAE40"/>
          </p15:clr>
        </p15:guide>
        <p15:guide id="27" pos="1382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tx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183B3320-4B33-F594-16B3-C96C6EC32D19}"/>
              </a:ext>
            </a:extLst>
          </p:cNvPr>
          <p:cNvSpPr/>
          <p:nvPr userDrawn="1"/>
        </p:nvSpPr>
        <p:spPr>
          <a:xfrm>
            <a:off x="0" y="11665581"/>
            <a:ext cx="24384000" cy="20424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Inter" panose="0200050300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39A900-DDEB-2205-C792-75E495138C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750" y="12217073"/>
            <a:ext cx="3169576" cy="854717"/>
          </a:xfrm>
          <a:prstGeom prst="rect">
            <a:avLst/>
          </a:prstGeom>
        </p:spPr>
      </p:pic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1174750" y="1204913"/>
            <a:ext cx="14438313" cy="5339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 b="1" i="0">
                <a:solidFill>
                  <a:schemeClr val="bg2"/>
                </a:solidFill>
                <a:latin typeface="Montserrat SemiBold" pitchFamily="2" charset="0"/>
                <a:ea typeface="Montserrat SemiBold" pitchFamily="2" charset="0"/>
                <a:cs typeface="Montserrat SemiBold" pitchFamily="2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DCBA482-6243-2242-3DCC-2042515D424B}"/>
              </a:ext>
            </a:extLst>
          </p:cNvPr>
          <p:cNvGrpSpPr/>
          <p:nvPr userDrawn="1"/>
        </p:nvGrpSpPr>
        <p:grpSpPr>
          <a:xfrm flipV="1">
            <a:off x="18582072" y="12366482"/>
            <a:ext cx="2108741" cy="1321774"/>
            <a:chOff x="19779358" y="11939017"/>
            <a:chExt cx="2514600" cy="1576170"/>
          </a:xfrm>
        </p:grpSpPr>
        <p:sp>
          <p:nvSpPr>
            <p:cNvPr id="47" name="Треугольник 46">
              <a:extLst>
                <a:ext uri="{FF2B5EF4-FFF2-40B4-BE49-F238E27FC236}">
                  <a16:creationId xmlns="" xmlns:a16="http://schemas.microsoft.com/office/drawing/2014/main" id="{B61A03CC-D283-3B80-C643-0DBDDF79802C}"/>
                </a:ext>
              </a:extLst>
            </p:cNvPr>
            <p:cNvSpPr/>
            <p:nvPr userDrawn="1"/>
          </p:nvSpPr>
          <p:spPr>
            <a:xfrm flipV="1">
              <a:off x="19779358" y="12024219"/>
              <a:ext cx="2514600" cy="1490968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  <p:sp>
          <p:nvSpPr>
            <p:cNvPr id="48" name="Треугольник 47">
              <a:extLst>
                <a:ext uri="{FF2B5EF4-FFF2-40B4-BE49-F238E27FC236}">
                  <a16:creationId xmlns="" xmlns:a16="http://schemas.microsoft.com/office/drawing/2014/main" id="{456B131F-118C-B40C-3404-646AE043BED4}"/>
                </a:ext>
              </a:extLst>
            </p:cNvPr>
            <p:cNvSpPr/>
            <p:nvPr userDrawn="1"/>
          </p:nvSpPr>
          <p:spPr>
            <a:xfrm flipV="1">
              <a:off x="20177336" y="11998937"/>
              <a:ext cx="1753244" cy="1039541"/>
            </a:xfrm>
            <a:prstGeom prst="triangle">
              <a:avLst/>
            </a:prstGeom>
            <a:gradFill>
              <a:gsLst>
                <a:gs pos="0">
                  <a:schemeClr val="bg2">
                    <a:alpha val="38892"/>
                  </a:schemeClr>
                </a:gs>
                <a:gs pos="100000">
                  <a:schemeClr val="bg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  <p:sp>
          <p:nvSpPr>
            <p:cNvPr id="46" name="Треугольник 45">
              <a:extLst>
                <a:ext uri="{FF2B5EF4-FFF2-40B4-BE49-F238E27FC236}">
                  <a16:creationId xmlns="" xmlns:a16="http://schemas.microsoft.com/office/drawing/2014/main" id="{774C9760-D533-D74B-5924-09B6F63A37B9}"/>
                </a:ext>
              </a:extLst>
            </p:cNvPr>
            <p:cNvSpPr/>
            <p:nvPr userDrawn="1"/>
          </p:nvSpPr>
          <p:spPr>
            <a:xfrm flipV="1">
              <a:off x="20451901" y="11939017"/>
              <a:ext cx="1236094" cy="732911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="" xmlns:a16="http://schemas.microsoft.com/office/drawing/2014/main" id="{7F629089-A915-BC36-4772-9D14852C6915}"/>
              </a:ext>
            </a:extLst>
          </p:cNvPr>
          <p:cNvGrpSpPr/>
          <p:nvPr userDrawn="1"/>
        </p:nvGrpSpPr>
        <p:grpSpPr>
          <a:xfrm flipV="1">
            <a:off x="20054777" y="12237818"/>
            <a:ext cx="2123163" cy="1258875"/>
            <a:chOff x="13611300" y="12320348"/>
            <a:chExt cx="1947281" cy="1154590"/>
          </a:xfrm>
        </p:grpSpPr>
        <p:sp>
          <p:nvSpPr>
            <p:cNvPr id="60" name="Треугольник 59">
              <a:extLst>
                <a:ext uri="{FF2B5EF4-FFF2-40B4-BE49-F238E27FC236}">
                  <a16:creationId xmlns="" xmlns:a16="http://schemas.microsoft.com/office/drawing/2014/main" id="{6845CA21-E6DD-F2FD-4206-EE43ECA25C23}"/>
                </a:ext>
              </a:extLst>
            </p:cNvPr>
            <p:cNvSpPr/>
            <p:nvPr userDrawn="1"/>
          </p:nvSpPr>
          <p:spPr>
            <a:xfrm>
              <a:off x="13611300" y="12320348"/>
              <a:ext cx="1947281" cy="1154590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  <p:sp>
          <p:nvSpPr>
            <p:cNvPr id="61" name="Треугольник 60">
              <a:extLst>
                <a:ext uri="{FF2B5EF4-FFF2-40B4-BE49-F238E27FC236}">
                  <a16:creationId xmlns="" xmlns:a16="http://schemas.microsoft.com/office/drawing/2014/main" id="{FCB33C8B-0968-D4BD-58A1-B6AE148D892D}"/>
                </a:ext>
              </a:extLst>
            </p:cNvPr>
            <p:cNvSpPr/>
            <p:nvPr userDrawn="1"/>
          </p:nvSpPr>
          <p:spPr>
            <a:xfrm>
              <a:off x="13936028" y="12828664"/>
              <a:ext cx="1260097" cy="646274"/>
            </a:xfrm>
            <a:prstGeom prst="triangle">
              <a:avLst/>
            </a:prstGeom>
            <a:gradFill>
              <a:gsLst>
                <a:gs pos="0">
                  <a:schemeClr val="bg2">
                    <a:alpha val="38892"/>
                  </a:schemeClr>
                </a:gs>
                <a:gs pos="100000">
                  <a:schemeClr val="bg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="" xmlns:a16="http://schemas.microsoft.com/office/drawing/2014/main" id="{410F4F58-7D24-FD5C-470A-DA5A811927BC}"/>
              </a:ext>
            </a:extLst>
          </p:cNvPr>
          <p:cNvGrpSpPr/>
          <p:nvPr userDrawn="1"/>
        </p:nvGrpSpPr>
        <p:grpSpPr>
          <a:xfrm flipV="1">
            <a:off x="21526750" y="12366482"/>
            <a:ext cx="2108741" cy="1321774"/>
            <a:chOff x="19779358" y="11939017"/>
            <a:chExt cx="2514600" cy="1576170"/>
          </a:xfrm>
        </p:grpSpPr>
        <p:sp>
          <p:nvSpPr>
            <p:cNvPr id="70" name="Треугольник 69">
              <a:extLst>
                <a:ext uri="{FF2B5EF4-FFF2-40B4-BE49-F238E27FC236}">
                  <a16:creationId xmlns="" xmlns:a16="http://schemas.microsoft.com/office/drawing/2014/main" id="{BB355CC7-B81D-6F3A-AD0F-80DAC1F60766}"/>
                </a:ext>
              </a:extLst>
            </p:cNvPr>
            <p:cNvSpPr/>
            <p:nvPr userDrawn="1"/>
          </p:nvSpPr>
          <p:spPr>
            <a:xfrm flipV="1">
              <a:off x="19779358" y="12024219"/>
              <a:ext cx="2514600" cy="1490968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  <p:sp>
          <p:nvSpPr>
            <p:cNvPr id="71" name="Треугольник 70">
              <a:extLst>
                <a:ext uri="{FF2B5EF4-FFF2-40B4-BE49-F238E27FC236}">
                  <a16:creationId xmlns="" xmlns:a16="http://schemas.microsoft.com/office/drawing/2014/main" id="{B93A65CF-1C92-BBE3-4087-CA0A2917AF7D}"/>
                </a:ext>
              </a:extLst>
            </p:cNvPr>
            <p:cNvSpPr/>
            <p:nvPr userDrawn="1"/>
          </p:nvSpPr>
          <p:spPr>
            <a:xfrm flipV="1">
              <a:off x="20177336" y="11998937"/>
              <a:ext cx="1753244" cy="1039541"/>
            </a:xfrm>
            <a:prstGeom prst="triangle">
              <a:avLst/>
            </a:prstGeom>
            <a:gradFill>
              <a:gsLst>
                <a:gs pos="0">
                  <a:schemeClr val="bg2">
                    <a:alpha val="38892"/>
                  </a:schemeClr>
                </a:gs>
                <a:gs pos="100000">
                  <a:schemeClr val="bg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  <p:sp>
          <p:nvSpPr>
            <p:cNvPr id="72" name="Треугольник 71">
              <a:extLst>
                <a:ext uri="{FF2B5EF4-FFF2-40B4-BE49-F238E27FC236}">
                  <a16:creationId xmlns="" xmlns:a16="http://schemas.microsoft.com/office/drawing/2014/main" id="{9373D54C-C568-9E93-8A33-9F57B8FB6D70}"/>
                </a:ext>
              </a:extLst>
            </p:cNvPr>
            <p:cNvSpPr/>
            <p:nvPr userDrawn="1"/>
          </p:nvSpPr>
          <p:spPr>
            <a:xfrm flipV="1">
              <a:off x="20451901" y="11939017"/>
              <a:ext cx="1236094" cy="732911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</p:grpSp>
      <p:sp>
        <p:nvSpPr>
          <p:cNvPr id="2" name="Google Shape;19;p30">
            <a:extLst>
              <a:ext uri="{FF2B5EF4-FFF2-40B4-BE49-F238E27FC236}">
                <a16:creationId xmlns="" xmlns:a16="http://schemas.microsoft.com/office/drawing/2014/main" id="{74DE044C-B3A7-D683-6D4E-1D6C21D8C6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74750" y="6857999"/>
            <a:ext cx="20126325" cy="4253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457200" lvl="0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baseline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914400" lvl="1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2pPr>
            <a:lvl3pPr marL="1371600" lvl="2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3pPr>
            <a:lvl4pPr marL="1828800" lvl="3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4pPr>
            <a:lvl5pPr marL="2286000" lvl="4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975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453" userDrawn="1">
          <p15:clr>
            <a:srgbClr val="FBAE40"/>
          </p15:clr>
        </p15:guide>
        <p15:guide id="3" pos="740" userDrawn="1">
          <p15:clr>
            <a:srgbClr val="FBAE40"/>
          </p15:clr>
        </p15:guide>
        <p15:guide id="4" pos="14620" userDrawn="1">
          <p15:clr>
            <a:srgbClr val="FBAE40"/>
          </p15:clr>
        </p15:guide>
        <p15:guide id="5" orient="horz" pos="759" userDrawn="1">
          <p15:clr>
            <a:srgbClr val="FBAE40"/>
          </p15:clr>
        </p15:guide>
        <p15:guide id="6" orient="horz" pos="7881" userDrawn="1">
          <p15:clr>
            <a:srgbClr val="FBAE40"/>
          </p15:clr>
        </p15:guide>
        <p15:guide id="7" pos="1511" userDrawn="1">
          <p15:clr>
            <a:srgbClr val="FBAE40"/>
          </p15:clr>
        </p15:guide>
        <p15:guide id="8" pos="1942" userDrawn="1">
          <p15:clr>
            <a:srgbClr val="FBAE40"/>
          </p15:clr>
        </p15:guide>
        <p15:guide id="9" pos="2713" userDrawn="1">
          <p15:clr>
            <a:srgbClr val="FBAE40"/>
          </p15:clr>
        </p15:guide>
        <p15:guide id="10" pos="3121" userDrawn="1">
          <p15:clr>
            <a:srgbClr val="FBAE40"/>
          </p15:clr>
        </p15:guide>
        <p15:guide id="11" pos="3892" userDrawn="1">
          <p15:clr>
            <a:srgbClr val="FBAE40"/>
          </p15:clr>
        </p15:guide>
        <p15:guide id="12" pos="4323" userDrawn="1">
          <p15:clr>
            <a:srgbClr val="FBAE40"/>
          </p15:clr>
        </p15:guide>
        <p15:guide id="13" pos="5095" userDrawn="1">
          <p15:clr>
            <a:srgbClr val="FBAE40"/>
          </p15:clr>
        </p15:guide>
        <p15:guide id="14" pos="5503" userDrawn="1">
          <p15:clr>
            <a:srgbClr val="FBAE40"/>
          </p15:clr>
        </p15:guide>
        <p15:guide id="15" pos="6274" userDrawn="1">
          <p15:clr>
            <a:srgbClr val="FBAE40"/>
          </p15:clr>
        </p15:guide>
        <p15:guide id="16" pos="6682" userDrawn="1">
          <p15:clr>
            <a:srgbClr val="FBAE40"/>
          </p15:clr>
        </p15:guide>
        <p15:guide id="17" pos="7884" userDrawn="1">
          <p15:clr>
            <a:srgbClr val="FBAE40"/>
          </p15:clr>
        </p15:guide>
        <p15:guide id="18" pos="8655" userDrawn="1">
          <p15:clr>
            <a:srgbClr val="FBAE40"/>
          </p15:clr>
        </p15:guide>
        <p15:guide id="19" pos="9086" userDrawn="1">
          <p15:clr>
            <a:srgbClr val="FBAE40"/>
          </p15:clr>
        </p15:guide>
        <p15:guide id="20" pos="9835" userDrawn="1">
          <p15:clr>
            <a:srgbClr val="FBAE40"/>
          </p15:clr>
        </p15:guide>
        <p15:guide id="21" pos="10265" userDrawn="1">
          <p15:clr>
            <a:srgbClr val="FBAE40"/>
          </p15:clr>
        </p15:guide>
        <p15:guide id="22" pos="11037" userDrawn="1">
          <p15:clr>
            <a:srgbClr val="FBAE40"/>
          </p15:clr>
        </p15:guide>
        <p15:guide id="23" pos="11468" userDrawn="1">
          <p15:clr>
            <a:srgbClr val="FBAE40"/>
          </p15:clr>
        </p15:guide>
        <p15:guide id="24" pos="12216" userDrawn="1">
          <p15:clr>
            <a:srgbClr val="FBAE40"/>
          </p15:clr>
        </p15:guide>
        <p15:guide id="25" pos="12647" userDrawn="1">
          <p15:clr>
            <a:srgbClr val="FBAE40"/>
          </p15:clr>
        </p15:guide>
        <p15:guide id="26" pos="13418" userDrawn="1">
          <p15:clr>
            <a:srgbClr val="FBAE40"/>
          </p15:clr>
        </p15:guide>
        <p15:guide id="27" pos="1382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1174750" y="551677"/>
            <a:ext cx="19282708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38100" rIns="38100" bIns="381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>
                <a:solidFill>
                  <a:schemeClr val="tx2"/>
                </a:solidFill>
                <a:latin typeface="Montserrat SemiBold" pitchFamily="2" charset="0"/>
                <a:ea typeface="Montserrat SemiBold" pitchFamily="2" charset="0"/>
                <a:cs typeface="Montserrat SemiBold" pitchFamily="2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39A900-DDEB-2205-C792-75E495138C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57458" y="465343"/>
            <a:ext cx="2751791" cy="742056"/>
          </a:xfrm>
          <a:prstGeom prst="rect">
            <a:avLst/>
          </a:prstGeom>
        </p:spPr>
      </p:pic>
      <p:sp>
        <p:nvSpPr>
          <p:cNvPr id="2" name="Google Shape;19;p30">
            <a:extLst>
              <a:ext uri="{FF2B5EF4-FFF2-40B4-BE49-F238E27FC236}">
                <a16:creationId xmlns="" xmlns:a16="http://schemas.microsoft.com/office/drawing/2014/main" id="{74DE044C-B3A7-D683-6D4E-1D6C21D8C6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74750" y="3346315"/>
            <a:ext cx="6913563" cy="3511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457200" lvl="0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baseline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914400" lvl="1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2pPr>
            <a:lvl3pPr marL="1371600" lvl="2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3pPr>
            <a:lvl4pPr marL="1828800" lvl="3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4pPr>
            <a:lvl5pPr marL="2286000" lvl="4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" name="Google Shape;19;p30">
            <a:extLst>
              <a:ext uri="{FF2B5EF4-FFF2-40B4-BE49-F238E27FC236}">
                <a16:creationId xmlns="" xmlns:a16="http://schemas.microsoft.com/office/drawing/2014/main" id="{816F335A-098B-3D5A-048B-CA841E1229E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1174750" y="7509754"/>
            <a:ext cx="6913563" cy="3511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457200" lvl="0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baseline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914400" lvl="1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2pPr>
            <a:lvl3pPr marL="1371600" lvl="2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3pPr>
            <a:lvl4pPr marL="1828800" lvl="3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4pPr>
            <a:lvl5pPr marL="2286000" lvl="4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2312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453" userDrawn="1">
          <p15:clr>
            <a:srgbClr val="FBAE40"/>
          </p15:clr>
        </p15:guide>
        <p15:guide id="3" pos="740" userDrawn="1">
          <p15:clr>
            <a:srgbClr val="FBAE40"/>
          </p15:clr>
        </p15:guide>
        <p15:guide id="4" pos="14620" userDrawn="1">
          <p15:clr>
            <a:srgbClr val="FBAE40"/>
          </p15:clr>
        </p15:guide>
        <p15:guide id="5" orient="horz" pos="759" userDrawn="1">
          <p15:clr>
            <a:srgbClr val="FBAE40"/>
          </p15:clr>
        </p15:guide>
        <p15:guide id="6" orient="horz" pos="7881" userDrawn="1">
          <p15:clr>
            <a:srgbClr val="FBAE40"/>
          </p15:clr>
        </p15:guide>
        <p15:guide id="7" pos="1511" userDrawn="1">
          <p15:clr>
            <a:srgbClr val="FBAE40"/>
          </p15:clr>
        </p15:guide>
        <p15:guide id="8" pos="1942" userDrawn="1">
          <p15:clr>
            <a:srgbClr val="FBAE40"/>
          </p15:clr>
        </p15:guide>
        <p15:guide id="9" pos="2713" userDrawn="1">
          <p15:clr>
            <a:srgbClr val="FBAE40"/>
          </p15:clr>
        </p15:guide>
        <p15:guide id="10" pos="3121" userDrawn="1">
          <p15:clr>
            <a:srgbClr val="FBAE40"/>
          </p15:clr>
        </p15:guide>
        <p15:guide id="11" pos="3892" userDrawn="1">
          <p15:clr>
            <a:srgbClr val="FBAE40"/>
          </p15:clr>
        </p15:guide>
        <p15:guide id="12" pos="4323" userDrawn="1">
          <p15:clr>
            <a:srgbClr val="FBAE40"/>
          </p15:clr>
        </p15:guide>
        <p15:guide id="13" pos="5095" userDrawn="1">
          <p15:clr>
            <a:srgbClr val="FBAE40"/>
          </p15:clr>
        </p15:guide>
        <p15:guide id="14" pos="5503" userDrawn="1">
          <p15:clr>
            <a:srgbClr val="FBAE40"/>
          </p15:clr>
        </p15:guide>
        <p15:guide id="15" pos="6274" userDrawn="1">
          <p15:clr>
            <a:srgbClr val="FBAE40"/>
          </p15:clr>
        </p15:guide>
        <p15:guide id="16" pos="6682" userDrawn="1">
          <p15:clr>
            <a:srgbClr val="FBAE40"/>
          </p15:clr>
        </p15:guide>
        <p15:guide id="17" pos="7884" userDrawn="1">
          <p15:clr>
            <a:srgbClr val="FBAE40"/>
          </p15:clr>
        </p15:guide>
        <p15:guide id="18" pos="8655" userDrawn="1">
          <p15:clr>
            <a:srgbClr val="FBAE40"/>
          </p15:clr>
        </p15:guide>
        <p15:guide id="19" pos="9086" userDrawn="1">
          <p15:clr>
            <a:srgbClr val="FBAE40"/>
          </p15:clr>
        </p15:guide>
        <p15:guide id="20" pos="9835" userDrawn="1">
          <p15:clr>
            <a:srgbClr val="FBAE40"/>
          </p15:clr>
        </p15:guide>
        <p15:guide id="21" pos="10265" userDrawn="1">
          <p15:clr>
            <a:srgbClr val="FBAE40"/>
          </p15:clr>
        </p15:guide>
        <p15:guide id="22" pos="11037" userDrawn="1">
          <p15:clr>
            <a:srgbClr val="FBAE40"/>
          </p15:clr>
        </p15:guide>
        <p15:guide id="23" pos="11468" userDrawn="1">
          <p15:clr>
            <a:srgbClr val="FBAE40"/>
          </p15:clr>
        </p15:guide>
        <p15:guide id="24" pos="12216" userDrawn="1">
          <p15:clr>
            <a:srgbClr val="FBAE40"/>
          </p15:clr>
        </p15:guide>
        <p15:guide id="25" pos="12647" userDrawn="1">
          <p15:clr>
            <a:srgbClr val="FBAE40"/>
          </p15:clr>
        </p15:guide>
        <p15:guide id="26" pos="13418" userDrawn="1">
          <p15:clr>
            <a:srgbClr val="FBAE40"/>
          </p15:clr>
        </p15:guide>
        <p15:guide id="27" pos="1382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183B3320-4B33-F594-16B3-C96C6EC32D19}"/>
              </a:ext>
            </a:extLst>
          </p:cNvPr>
          <p:cNvSpPr/>
          <p:nvPr userDrawn="1"/>
        </p:nvSpPr>
        <p:spPr>
          <a:xfrm>
            <a:off x="0" y="11665581"/>
            <a:ext cx="24384000" cy="20424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39A900-DDEB-2205-C792-75E495138C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750" y="12217073"/>
            <a:ext cx="3169576" cy="854717"/>
          </a:xfrm>
          <a:prstGeom prst="rect">
            <a:avLst/>
          </a:prstGeom>
        </p:spPr>
      </p:pic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1174750" y="1204913"/>
            <a:ext cx="14438313" cy="331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i="0">
                <a:solidFill>
                  <a:schemeClr val="accent3"/>
                </a:solidFill>
                <a:latin typeface="Montserrat Medium" pitchFamily="2" charset="0"/>
                <a:ea typeface="Montserrat Medium" pitchFamily="2" charset="0"/>
                <a:cs typeface="Montserrat Medium" pitchFamily="2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DCBA482-6243-2242-3DCC-2042515D424B}"/>
              </a:ext>
            </a:extLst>
          </p:cNvPr>
          <p:cNvGrpSpPr/>
          <p:nvPr userDrawn="1"/>
        </p:nvGrpSpPr>
        <p:grpSpPr>
          <a:xfrm flipV="1">
            <a:off x="18582072" y="12366482"/>
            <a:ext cx="2108741" cy="1321774"/>
            <a:chOff x="19779358" y="11939017"/>
            <a:chExt cx="2514600" cy="1576170"/>
          </a:xfrm>
        </p:grpSpPr>
        <p:sp>
          <p:nvSpPr>
            <p:cNvPr id="47" name="Треугольник 46">
              <a:extLst>
                <a:ext uri="{FF2B5EF4-FFF2-40B4-BE49-F238E27FC236}">
                  <a16:creationId xmlns="" xmlns:a16="http://schemas.microsoft.com/office/drawing/2014/main" id="{B61A03CC-D283-3B80-C643-0DBDDF79802C}"/>
                </a:ext>
              </a:extLst>
            </p:cNvPr>
            <p:cNvSpPr/>
            <p:nvPr userDrawn="1"/>
          </p:nvSpPr>
          <p:spPr>
            <a:xfrm flipV="1">
              <a:off x="19779358" y="12024219"/>
              <a:ext cx="2514600" cy="1490968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  <p:sp>
          <p:nvSpPr>
            <p:cNvPr id="48" name="Треугольник 47">
              <a:extLst>
                <a:ext uri="{FF2B5EF4-FFF2-40B4-BE49-F238E27FC236}">
                  <a16:creationId xmlns="" xmlns:a16="http://schemas.microsoft.com/office/drawing/2014/main" id="{456B131F-118C-B40C-3404-646AE043BED4}"/>
                </a:ext>
              </a:extLst>
            </p:cNvPr>
            <p:cNvSpPr/>
            <p:nvPr userDrawn="1"/>
          </p:nvSpPr>
          <p:spPr>
            <a:xfrm flipV="1">
              <a:off x="20177336" y="11998937"/>
              <a:ext cx="1753244" cy="1039541"/>
            </a:xfrm>
            <a:prstGeom prst="triangle">
              <a:avLst/>
            </a:prstGeom>
            <a:gradFill>
              <a:gsLst>
                <a:gs pos="0">
                  <a:schemeClr val="bg2">
                    <a:alpha val="38892"/>
                  </a:schemeClr>
                </a:gs>
                <a:gs pos="100000">
                  <a:schemeClr val="bg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  <p:sp>
          <p:nvSpPr>
            <p:cNvPr id="46" name="Треугольник 45">
              <a:extLst>
                <a:ext uri="{FF2B5EF4-FFF2-40B4-BE49-F238E27FC236}">
                  <a16:creationId xmlns="" xmlns:a16="http://schemas.microsoft.com/office/drawing/2014/main" id="{774C9760-D533-D74B-5924-09B6F63A37B9}"/>
                </a:ext>
              </a:extLst>
            </p:cNvPr>
            <p:cNvSpPr/>
            <p:nvPr userDrawn="1"/>
          </p:nvSpPr>
          <p:spPr>
            <a:xfrm flipV="1">
              <a:off x="20451901" y="11939017"/>
              <a:ext cx="1236094" cy="732911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="" xmlns:a16="http://schemas.microsoft.com/office/drawing/2014/main" id="{7F629089-A915-BC36-4772-9D14852C6915}"/>
              </a:ext>
            </a:extLst>
          </p:cNvPr>
          <p:cNvGrpSpPr/>
          <p:nvPr userDrawn="1"/>
        </p:nvGrpSpPr>
        <p:grpSpPr>
          <a:xfrm flipV="1">
            <a:off x="20054777" y="12237818"/>
            <a:ext cx="2123163" cy="1258875"/>
            <a:chOff x="13611300" y="12320348"/>
            <a:chExt cx="1947281" cy="1154590"/>
          </a:xfrm>
        </p:grpSpPr>
        <p:sp>
          <p:nvSpPr>
            <p:cNvPr id="60" name="Треугольник 59">
              <a:extLst>
                <a:ext uri="{FF2B5EF4-FFF2-40B4-BE49-F238E27FC236}">
                  <a16:creationId xmlns="" xmlns:a16="http://schemas.microsoft.com/office/drawing/2014/main" id="{6845CA21-E6DD-F2FD-4206-EE43ECA25C23}"/>
                </a:ext>
              </a:extLst>
            </p:cNvPr>
            <p:cNvSpPr/>
            <p:nvPr userDrawn="1"/>
          </p:nvSpPr>
          <p:spPr>
            <a:xfrm>
              <a:off x="13611300" y="12320348"/>
              <a:ext cx="1947281" cy="1154590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  <p:sp>
          <p:nvSpPr>
            <p:cNvPr id="61" name="Треугольник 60">
              <a:extLst>
                <a:ext uri="{FF2B5EF4-FFF2-40B4-BE49-F238E27FC236}">
                  <a16:creationId xmlns="" xmlns:a16="http://schemas.microsoft.com/office/drawing/2014/main" id="{FCB33C8B-0968-D4BD-58A1-B6AE148D892D}"/>
                </a:ext>
              </a:extLst>
            </p:cNvPr>
            <p:cNvSpPr/>
            <p:nvPr userDrawn="1"/>
          </p:nvSpPr>
          <p:spPr>
            <a:xfrm>
              <a:off x="13936028" y="12828664"/>
              <a:ext cx="1260097" cy="646274"/>
            </a:xfrm>
            <a:prstGeom prst="triangle">
              <a:avLst/>
            </a:prstGeom>
            <a:gradFill>
              <a:gsLst>
                <a:gs pos="0">
                  <a:schemeClr val="bg2">
                    <a:alpha val="38892"/>
                  </a:schemeClr>
                </a:gs>
                <a:gs pos="100000">
                  <a:schemeClr val="bg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="" xmlns:a16="http://schemas.microsoft.com/office/drawing/2014/main" id="{410F4F58-7D24-FD5C-470A-DA5A811927BC}"/>
              </a:ext>
            </a:extLst>
          </p:cNvPr>
          <p:cNvGrpSpPr/>
          <p:nvPr userDrawn="1"/>
        </p:nvGrpSpPr>
        <p:grpSpPr>
          <a:xfrm flipV="1">
            <a:off x="21526750" y="12366482"/>
            <a:ext cx="2108741" cy="1321774"/>
            <a:chOff x="19779358" y="11939017"/>
            <a:chExt cx="2514600" cy="1576170"/>
          </a:xfrm>
        </p:grpSpPr>
        <p:sp>
          <p:nvSpPr>
            <p:cNvPr id="70" name="Треугольник 69">
              <a:extLst>
                <a:ext uri="{FF2B5EF4-FFF2-40B4-BE49-F238E27FC236}">
                  <a16:creationId xmlns="" xmlns:a16="http://schemas.microsoft.com/office/drawing/2014/main" id="{BB355CC7-B81D-6F3A-AD0F-80DAC1F60766}"/>
                </a:ext>
              </a:extLst>
            </p:cNvPr>
            <p:cNvSpPr/>
            <p:nvPr userDrawn="1"/>
          </p:nvSpPr>
          <p:spPr>
            <a:xfrm flipV="1">
              <a:off x="19779358" y="12024219"/>
              <a:ext cx="2514600" cy="1490968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  <p:sp>
          <p:nvSpPr>
            <p:cNvPr id="71" name="Треугольник 70">
              <a:extLst>
                <a:ext uri="{FF2B5EF4-FFF2-40B4-BE49-F238E27FC236}">
                  <a16:creationId xmlns="" xmlns:a16="http://schemas.microsoft.com/office/drawing/2014/main" id="{B93A65CF-1C92-BBE3-4087-CA0A2917AF7D}"/>
                </a:ext>
              </a:extLst>
            </p:cNvPr>
            <p:cNvSpPr/>
            <p:nvPr userDrawn="1"/>
          </p:nvSpPr>
          <p:spPr>
            <a:xfrm flipV="1">
              <a:off x="20177336" y="11998937"/>
              <a:ext cx="1753244" cy="1039541"/>
            </a:xfrm>
            <a:prstGeom prst="triangle">
              <a:avLst/>
            </a:prstGeom>
            <a:gradFill>
              <a:gsLst>
                <a:gs pos="0">
                  <a:schemeClr val="bg2">
                    <a:alpha val="38892"/>
                  </a:schemeClr>
                </a:gs>
                <a:gs pos="100000">
                  <a:schemeClr val="bg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  <p:sp>
          <p:nvSpPr>
            <p:cNvPr id="72" name="Треугольник 71">
              <a:extLst>
                <a:ext uri="{FF2B5EF4-FFF2-40B4-BE49-F238E27FC236}">
                  <a16:creationId xmlns="" xmlns:a16="http://schemas.microsoft.com/office/drawing/2014/main" id="{9373D54C-C568-9E93-8A33-9F57B8FB6D70}"/>
                </a:ext>
              </a:extLst>
            </p:cNvPr>
            <p:cNvSpPr/>
            <p:nvPr userDrawn="1"/>
          </p:nvSpPr>
          <p:spPr>
            <a:xfrm flipV="1">
              <a:off x="20451901" y="11939017"/>
              <a:ext cx="1236094" cy="732911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Inter" panose="02000503000000020004" pitchFamily="2" charset="0"/>
              </a:endParaRPr>
            </a:p>
          </p:txBody>
        </p:sp>
      </p:grpSp>
      <p:sp>
        <p:nvSpPr>
          <p:cNvPr id="2" name="Google Shape;19;p30">
            <a:extLst>
              <a:ext uri="{FF2B5EF4-FFF2-40B4-BE49-F238E27FC236}">
                <a16:creationId xmlns="" xmlns:a16="http://schemas.microsoft.com/office/drawing/2014/main" id="{CC082444-4F35-C49B-3E16-A5212F1A58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74750" y="6858000"/>
            <a:ext cx="20126325" cy="5147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457200" lvl="0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914400" lvl="1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2pPr>
            <a:lvl3pPr marL="1371600" lvl="2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3pPr>
            <a:lvl4pPr marL="1828800" lvl="3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4pPr>
            <a:lvl5pPr marL="2286000" lvl="4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0599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453" userDrawn="1">
          <p15:clr>
            <a:srgbClr val="FBAE40"/>
          </p15:clr>
        </p15:guide>
        <p15:guide id="3" pos="740" userDrawn="1">
          <p15:clr>
            <a:srgbClr val="FBAE40"/>
          </p15:clr>
        </p15:guide>
        <p15:guide id="4" pos="14620" userDrawn="1">
          <p15:clr>
            <a:srgbClr val="FBAE40"/>
          </p15:clr>
        </p15:guide>
        <p15:guide id="5" orient="horz" pos="759" userDrawn="1">
          <p15:clr>
            <a:srgbClr val="FBAE40"/>
          </p15:clr>
        </p15:guide>
        <p15:guide id="6" orient="horz" pos="7881" userDrawn="1">
          <p15:clr>
            <a:srgbClr val="FBAE40"/>
          </p15:clr>
        </p15:guide>
        <p15:guide id="7" pos="1511" userDrawn="1">
          <p15:clr>
            <a:srgbClr val="FBAE40"/>
          </p15:clr>
        </p15:guide>
        <p15:guide id="8" pos="1942" userDrawn="1">
          <p15:clr>
            <a:srgbClr val="FBAE40"/>
          </p15:clr>
        </p15:guide>
        <p15:guide id="9" pos="2713" userDrawn="1">
          <p15:clr>
            <a:srgbClr val="FBAE40"/>
          </p15:clr>
        </p15:guide>
        <p15:guide id="10" pos="3121" userDrawn="1">
          <p15:clr>
            <a:srgbClr val="FBAE40"/>
          </p15:clr>
        </p15:guide>
        <p15:guide id="11" pos="3892" userDrawn="1">
          <p15:clr>
            <a:srgbClr val="FBAE40"/>
          </p15:clr>
        </p15:guide>
        <p15:guide id="12" pos="4323" userDrawn="1">
          <p15:clr>
            <a:srgbClr val="FBAE40"/>
          </p15:clr>
        </p15:guide>
        <p15:guide id="13" pos="5095" userDrawn="1">
          <p15:clr>
            <a:srgbClr val="FBAE40"/>
          </p15:clr>
        </p15:guide>
        <p15:guide id="14" pos="5503" userDrawn="1">
          <p15:clr>
            <a:srgbClr val="FBAE40"/>
          </p15:clr>
        </p15:guide>
        <p15:guide id="15" pos="6274" userDrawn="1">
          <p15:clr>
            <a:srgbClr val="FBAE40"/>
          </p15:clr>
        </p15:guide>
        <p15:guide id="16" pos="6682" userDrawn="1">
          <p15:clr>
            <a:srgbClr val="FBAE40"/>
          </p15:clr>
        </p15:guide>
        <p15:guide id="17" pos="7884" userDrawn="1">
          <p15:clr>
            <a:srgbClr val="FBAE40"/>
          </p15:clr>
        </p15:guide>
        <p15:guide id="18" pos="8655" userDrawn="1">
          <p15:clr>
            <a:srgbClr val="FBAE40"/>
          </p15:clr>
        </p15:guide>
        <p15:guide id="19" pos="9086" userDrawn="1">
          <p15:clr>
            <a:srgbClr val="FBAE40"/>
          </p15:clr>
        </p15:guide>
        <p15:guide id="20" pos="9835" userDrawn="1">
          <p15:clr>
            <a:srgbClr val="FBAE40"/>
          </p15:clr>
        </p15:guide>
        <p15:guide id="21" pos="10265" userDrawn="1">
          <p15:clr>
            <a:srgbClr val="FBAE40"/>
          </p15:clr>
        </p15:guide>
        <p15:guide id="22" pos="11037" userDrawn="1">
          <p15:clr>
            <a:srgbClr val="FBAE40"/>
          </p15:clr>
        </p15:guide>
        <p15:guide id="23" pos="11468" userDrawn="1">
          <p15:clr>
            <a:srgbClr val="FBAE40"/>
          </p15:clr>
        </p15:guide>
        <p15:guide id="24" pos="12216" userDrawn="1">
          <p15:clr>
            <a:srgbClr val="FBAE40"/>
          </p15:clr>
        </p15:guide>
        <p15:guide id="25" pos="12647" userDrawn="1">
          <p15:clr>
            <a:srgbClr val="FBAE40"/>
          </p15:clr>
        </p15:guide>
        <p15:guide id="26" pos="13418" userDrawn="1">
          <p15:clr>
            <a:srgbClr val="FBAE40"/>
          </p15:clr>
        </p15:guide>
        <p15:guide id="27" pos="138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>
          <a:xfrm>
            <a:off x="8077440" y="12712320"/>
            <a:ext cx="8229120" cy="72960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>
          <a:xfrm>
            <a:off x="17221440" y="12712320"/>
            <a:ext cx="5485440" cy="729600"/>
          </a:xfrm>
          <a:prstGeom prst="rect">
            <a:avLst/>
          </a:prstGeom>
        </p:spPr>
        <p:txBody>
          <a:bodyPr/>
          <a:lstStyle/>
          <a:p>
            <a:fld id="{37B55C0B-3AC0-4A6A-9AEB-AA19122BC9A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>
          <a:xfrm>
            <a:off x="1676160" y="12712320"/>
            <a:ext cx="5485440" cy="7296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6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2120900" y="2278063"/>
            <a:ext cx="20628000" cy="21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2120900" y="4688355"/>
            <a:ext cx="20477099" cy="70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457200" marR="0" lvl="0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3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 baseline="0">
          <a:solidFill>
            <a:srgbClr val="000000"/>
          </a:solidFill>
          <a:latin typeface="Inter Medium" panose="02000503000000020004" pitchFamily="2" charset="0"/>
          <a:ea typeface="Inter Medium" panose="02000503000000020004" pitchFamily="2" charset="0"/>
          <a:cs typeface="Inter Medium" panose="02000503000000020004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sv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9.sv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63.sv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6.svg"/><Relationship Id="rId3" Type="http://schemas.openxmlformats.org/officeDocument/2006/relationships/image" Target="../media/image59.png"/><Relationship Id="rId7" Type="http://schemas.openxmlformats.org/officeDocument/2006/relationships/image" Target="../media/image70.svg"/><Relationship Id="rId12" Type="http://schemas.openxmlformats.org/officeDocument/2006/relationships/image" Target="../media/image64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72.svg"/><Relationship Id="rId1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D67635C-4280-93F6-6091-685A8FE32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6927" y="4503258"/>
            <a:ext cx="11153217" cy="9093304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A3B46FD-ABD9-7058-BEA9-1A610B82A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5616441"/>
            <a:ext cx="10752208" cy="1691015"/>
          </a:xfrm>
        </p:spPr>
        <p:txBody>
          <a:bodyPr/>
          <a:lstStyle/>
          <a:p>
            <a:r>
              <a:rPr lang="ru-RU" sz="6000" b="0" spc="-2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ontserrat Black" pitchFamily="2" charset="-52"/>
              </a:rPr>
              <a:t>Продукты АВАДС</a:t>
            </a:r>
            <a:endParaRPr lang="ru-RU" sz="6000" b="0" spc="-20" dirty="0">
              <a:gradFill flip="none" rotWithShape="1">
                <a:gsLst>
                  <a:gs pos="0">
                    <a:schemeClr val="accent4">
                      <a:shade val="30000"/>
                      <a:satMod val="115000"/>
                    </a:schemeClr>
                  </a:gs>
                  <a:gs pos="50000">
                    <a:schemeClr val="accent4">
                      <a:shade val="67500"/>
                      <a:satMod val="115000"/>
                    </a:schemeClr>
                  </a:gs>
                  <a:gs pos="100000">
                    <a:schemeClr val="accent4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Montserrat Black" pitchFamily="2" charset="-52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9301A47-37F4-0FB4-42EB-1AD787F93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4750" y="10491569"/>
            <a:ext cx="7157283" cy="2123658"/>
          </a:xfrm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2800" dirty="0">
                <a:solidFill>
                  <a:schemeClr val="accent5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Спикер</a:t>
            </a:r>
          </a:p>
          <a:p>
            <a:pPr algn="l">
              <a:lnSpc>
                <a:spcPct val="150000"/>
              </a:lnSpc>
            </a:pPr>
            <a:r>
              <a:rPr lang="ru-RU" sz="4000" dirty="0">
                <a:latin typeface="Inter Medium" panose="02000503000000020004" pitchFamily="2" charset="0"/>
                <a:ea typeface="Inter Medium" panose="02000503000000020004" pitchFamily="2" charset="0"/>
              </a:rPr>
              <a:t>Владимир Айзин</a:t>
            </a:r>
          </a:p>
          <a:p>
            <a:pPr algn="l">
              <a:lnSpc>
                <a:spcPct val="150000"/>
              </a:lnSpc>
            </a:pP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Генеральный директор ООО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«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ИнСАТ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»</a:t>
            </a: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735C839-26B3-01EA-D54B-3055A7B08A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 rot="1836922">
            <a:off x="19603057" y="314255"/>
            <a:ext cx="3829748" cy="8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4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34"/>
          <p:cNvSpPr txBox="1"/>
          <p:nvPr/>
        </p:nvSpPr>
        <p:spPr>
          <a:xfrm>
            <a:off x="1174750" y="288758"/>
            <a:ext cx="13688406" cy="14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ru-RU" sz="7200" i="0" u="none" strike="noStrike" cap="none" dirty="0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Классы </a:t>
            </a: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хранимых</a:t>
            </a:r>
            <a:r>
              <a:rPr lang="en-US" sz="7200" i="0" u="none" strike="noStrike" cap="none" dirty="0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данных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34"/>
          <p:cNvSpPr/>
          <p:nvPr/>
        </p:nvSpPr>
        <p:spPr>
          <a:xfrm>
            <a:off x="1174750" y="1920202"/>
            <a:ext cx="141414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может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сохранять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следующие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классы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34"/>
          <p:cNvSpPr/>
          <p:nvPr/>
        </p:nvSpPr>
        <p:spPr>
          <a:xfrm>
            <a:off x="1839746" y="2826167"/>
            <a:ext cx="14465050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Атомарные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любых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типов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размер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которых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превышает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8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байт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К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таким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относятся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например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bool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long,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dlong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float,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dfloat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...;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типа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blob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произвольного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размера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Это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могут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быть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например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структуры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массивы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тексты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изображения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Назначение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структуру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записанного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blob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массива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байтов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определяет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приложение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которое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его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записывает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34"/>
          <p:cNvSpPr/>
          <p:nvPr/>
        </p:nvSpPr>
        <p:spPr>
          <a:xfrm>
            <a:off x="1174750" y="7752009"/>
            <a:ext cx="15257952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Механизмы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хранения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доступа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к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обоих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типов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одинаковые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Отличие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состоит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логике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обработки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Такой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унифицированный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подход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позволяет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обеспечить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одинаково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высокую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скорость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доступа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к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независимо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типа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2249" y="1"/>
            <a:ext cx="6381751" cy="1167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0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Google Shape;87;p35"/>
          <p:cNvSpPr txBox="1"/>
          <p:nvPr/>
        </p:nvSpPr>
        <p:spPr>
          <a:xfrm>
            <a:off x="1083672" y="199619"/>
            <a:ext cx="11996691" cy="139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Интерфейсы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35"/>
          <p:cNvSpPr/>
          <p:nvPr/>
        </p:nvSpPr>
        <p:spPr>
          <a:xfrm>
            <a:off x="1083671" y="1423563"/>
            <a:ext cx="152802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имеет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три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механизма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взаимодействия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клиентами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35"/>
          <p:cNvSpPr/>
          <p:nvPr/>
        </p:nvSpPr>
        <p:spPr>
          <a:xfrm>
            <a:off x="1083671" y="2345582"/>
            <a:ext cx="17115351" cy="698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API</a:t>
            </a:r>
            <a:r>
              <a:rPr lang="en-US" sz="3200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протокол </a:t>
            </a:r>
            <a:r>
              <a:rPr lang="en-US" sz="32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AVADS TCP</a:t>
            </a:r>
            <a:r>
              <a:rPr lang="en-US" sz="3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который</a:t>
            </a:r>
            <a:r>
              <a:rPr lang="en-US" sz="3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обеспечивает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высокоскоростные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методы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передачи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доступа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к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также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методы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управления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реализованные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рамках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TCP/IP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стека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;</a:t>
            </a:r>
            <a:endParaRPr lang="ru-RU"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JSON</a:t>
            </a:r>
            <a:r>
              <a:rPr lang="en-US" sz="3200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протокол </a:t>
            </a:r>
            <a:r>
              <a:rPr lang="en-US" sz="32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AVADS WEB 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en-US" sz="3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это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WEB-API,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реализованное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через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WEB-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soсket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Используется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взаимодействия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Клиентом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администрирования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JSON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проще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реализации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медленнее</a:t>
            </a:r>
            <a:r>
              <a:rPr lang="en-US" sz="3200" dirty="0"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-US" sz="3200" dirty="0">
                <a:latin typeface="Roboto"/>
                <a:ea typeface="Roboto"/>
                <a:cs typeface="Roboto"/>
                <a:sym typeface="Roboto"/>
              </a:rPr>
            </a:b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Поэтому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его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следует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использовать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если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требуется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максимальное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быстродействие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lang="ru-RU"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>
              <a:buSzPts val="3200"/>
              <a:buFont typeface="Arial"/>
              <a:buChar char="•"/>
            </a:pPr>
            <a:endParaRPr lang="ru-RU" sz="32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>
              <a:buSzPts val="3200"/>
              <a:buFont typeface="Arial"/>
              <a:buChar char="•"/>
            </a:pPr>
            <a:r>
              <a:rPr lang="en-US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OPC UA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ru-RU" sz="3200" dirty="0">
                <a:ea typeface="Roboto"/>
              </a:rPr>
              <a:t>д</a:t>
            </a:r>
            <a:r>
              <a:rPr lang="ru-RU" sz="3200" dirty="0"/>
              <a:t>ля взаимодействия Сервера архивирования с клиентами по протоколу </a:t>
            </a:r>
            <a:r>
              <a:rPr lang="en-US" sz="3200" dirty="0"/>
              <a:t>OPC UA</a:t>
            </a:r>
            <a:r>
              <a:rPr lang="ru-RU" sz="3200" dirty="0"/>
              <a:t> разработана специальная программа – </a:t>
            </a:r>
            <a:r>
              <a:rPr lang="en-US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</a:rPr>
              <a:t>OPC</a:t>
            </a:r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</a:rPr>
              <a:t>-</a:t>
            </a:r>
            <a:r>
              <a:rPr lang="en-US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</a:rPr>
              <a:t>DB </a:t>
            </a:r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</a:rPr>
              <a:t>шлюз</a:t>
            </a:r>
            <a:r>
              <a:rPr lang="ru-RU" sz="3200" dirty="0"/>
              <a:t>. Она взаимодействует по протоколу </a:t>
            </a:r>
            <a:r>
              <a:rPr lang="en-US" sz="3200" dirty="0"/>
              <a:t>OPC UA </a:t>
            </a:r>
            <a:r>
              <a:rPr lang="ru-RU" sz="3200" dirty="0"/>
              <a:t>с клиентами и транслирует запросы этого протокола в протокол </a:t>
            </a:r>
            <a:r>
              <a:rPr lang="en-US" sz="32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AVADS TCP</a:t>
            </a:r>
            <a:endParaRPr sz="3200" i="0" u="none" strike="noStrike" cap="none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35"/>
          <p:cNvSpPr/>
          <p:nvPr/>
        </p:nvSpPr>
        <p:spPr>
          <a:xfrm>
            <a:off x="1083671" y="9669354"/>
            <a:ext cx="1691857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 архивирования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может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взаимодействовать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клиентами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как</a:t>
            </a:r>
            <a:r>
              <a:rPr lang="en-US" sz="3200" dirty="0"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-US" sz="3200" dirty="0">
                <a:latin typeface="Roboto"/>
                <a:ea typeface="Roboto"/>
                <a:cs typeface="Roboto"/>
                <a:sym typeface="Roboto"/>
              </a:rPr>
            </a:b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рамках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одного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так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сети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Число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подключенных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клиентов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ограничивается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лицензией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" name="Google Shape;9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4250" y="1"/>
            <a:ext cx="5619750" cy="1167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0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6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36"/>
          <p:cNvSpPr txBox="1"/>
          <p:nvPr/>
        </p:nvSpPr>
        <p:spPr>
          <a:xfrm>
            <a:off x="1197972" y="275976"/>
            <a:ext cx="11996691" cy="129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Зацикливание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36"/>
          <p:cNvSpPr/>
          <p:nvPr/>
        </p:nvSpPr>
        <p:spPr>
          <a:xfrm>
            <a:off x="1166723" y="1815772"/>
            <a:ext cx="16244977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обеспечивает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непрерывное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сохранение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даже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исчерпании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свободного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пространства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диске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Это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достигается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счет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функции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зацикливания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Зацикливание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баз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может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выполняться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двух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режимах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36"/>
          <p:cNvSpPr/>
          <p:nvPr/>
        </p:nvSpPr>
        <p:spPr>
          <a:xfrm>
            <a:off x="2026150" y="4104916"/>
            <a:ext cx="1513890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заданной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глубине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хранения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заданному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размеру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или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исчерпанию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свободного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места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диске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36"/>
          <p:cNvSpPr/>
          <p:nvPr/>
        </p:nvSpPr>
        <p:spPr>
          <a:xfrm>
            <a:off x="1197972" y="9574319"/>
            <a:ext cx="1632326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Скорость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сохранения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зацикливание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Сервер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спроектирован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так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что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зацикливание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архива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слабо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влияет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скорость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записи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выборки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36"/>
          <p:cNvSpPr/>
          <p:nvPr/>
        </p:nvSpPr>
        <p:spPr>
          <a:xfrm>
            <a:off x="1197972" y="5915549"/>
            <a:ext cx="1632326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Глубина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хранения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может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устанавливаться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целиком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группы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или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индивидуально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каждого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Приоритетной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будет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индивидуальная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настройка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достижении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заданного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ограничения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все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новые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записи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будут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записываться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поверх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самых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старых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" name="Google Shape;1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1399" y="-19049"/>
            <a:ext cx="5562601" cy="1169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3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7"/>
          <p:cNvSpPr txBox="1"/>
          <p:nvPr/>
        </p:nvSpPr>
        <p:spPr>
          <a:xfrm>
            <a:off x="22545675" y="119834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37"/>
          <p:cNvSpPr txBox="1"/>
          <p:nvPr/>
        </p:nvSpPr>
        <p:spPr>
          <a:xfrm>
            <a:off x="1026522" y="338593"/>
            <a:ext cx="11996691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i="0" u="none" strike="noStrike" cap="none" dirty="0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Бекапирование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37"/>
          <p:cNvSpPr/>
          <p:nvPr/>
        </p:nvSpPr>
        <p:spPr>
          <a:xfrm>
            <a:off x="10607675" y="2249488"/>
            <a:ext cx="12601575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позволяет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сохранять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файл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бекапа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значения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произвольного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набора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параметров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заданный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интервал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времени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Затем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из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бекапа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можно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восстановить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же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или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другую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частном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случае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можно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все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сохранять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бекап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раз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месяц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сменный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носитель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Это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обеспечит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защиту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потери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37"/>
          <p:cNvSpPr/>
          <p:nvPr/>
        </p:nvSpPr>
        <p:spPr>
          <a:xfrm>
            <a:off x="10607675" y="9103242"/>
            <a:ext cx="1260157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может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восстанавливать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бекап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одновременно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записью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новых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Причем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восстановления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почти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влияет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производительность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37"/>
          <p:cNvSpPr/>
          <p:nvPr/>
        </p:nvSpPr>
        <p:spPr>
          <a:xfrm>
            <a:off x="10607674" y="7153672"/>
            <a:ext cx="1260157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Возможность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сохранить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бекап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позволяет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вести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аналитику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отдельном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нагружая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дополнительными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запросами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обеспечивающий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сохранение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799" y="2249488"/>
            <a:ext cx="8452658" cy="891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fld>
            <a:endParaRPr sz="2000" b="0" i="0" u="none" strike="noStrike" cap="none" dirty="0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33"/>
          <p:cNvSpPr txBox="1"/>
          <p:nvPr/>
        </p:nvSpPr>
        <p:spPr>
          <a:xfrm>
            <a:off x="701220" y="37566"/>
            <a:ext cx="14990538" cy="128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ru-RU" sz="7200" i="0" u="none" strike="noStrike" cap="none" dirty="0" smtClean="0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Просмотр архивных данных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33"/>
          <p:cNvSpPr/>
          <p:nvPr/>
        </p:nvSpPr>
        <p:spPr>
          <a:xfrm>
            <a:off x="13160010" y="1746449"/>
            <a:ext cx="10491288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ru-RU" sz="3200" b="1" i="0" u="none" strike="noStrike" cap="none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Табличный вид</a:t>
            </a:r>
            <a:r>
              <a:rPr lang="en-US" sz="3200" i="0" u="none" strike="noStrike" cap="none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выводится время записи, значение и признак качества</a:t>
            </a:r>
            <a:r>
              <a:rPr lang="en-US" sz="3200" i="0" u="none" strike="noStrike" cap="none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;</a:t>
            </a:r>
            <a:endParaRPr sz="32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ru-RU" sz="3200" b="1" i="0" u="none" strike="noStrike" cap="none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Индивидуальный тренд </a:t>
            </a:r>
            <a:r>
              <a:rPr lang="en-US" sz="3200" i="0" u="none" strike="noStrike" cap="none" dirty="0" err="1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предназначен</a:t>
            </a:r>
            <a:r>
              <a:rPr lang="en-US" sz="3200" i="0" u="none" strike="noStrike" cap="none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настройки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контроля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его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просмотра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сохраненных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табличном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виде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виде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трендов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33"/>
          <p:cNvSpPr/>
          <p:nvPr/>
        </p:nvSpPr>
        <p:spPr>
          <a:xfrm>
            <a:off x="2946542" y="8922248"/>
            <a:ext cx="938983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Групповой тренд </a:t>
            </a:r>
            <a:r>
              <a:rPr lang="ru-RU" sz="3200" i="0" u="none" strike="noStrike" cap="none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вывод на один тренд группы тегов</a:t>
            </a:r>
            <a:r>
              <a:rPr lang="en-US" sz="3200" i="0" u="none" strike="noStrike" cap="none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ru-RU" sz="3200" i="0" u="none" strike="noStrike" cap="none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Привязка к одной временной шкале аналоговых и дискретных перьев.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0010" y="5779034"/>
            <a:ext cx="10885675" cy="5594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20" y="1746449"/>
            <a:ext cx="11635159" cy="629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8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60422" y="3400926"/>
            <a:ext cx="9160041" cy="787262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8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38"/>
          <p:cNvSpPr txBox="1"/>
          <p:nvPr/>
        </p:nvSpPr>
        <p:spPr>
          <a:xfrm>
            <a:off x="1045572" y="309927"/>
            <a:ext cx="14986216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Математическая</a:t>
            </a:r>
            <a:r>
              <a:rPr lang="en-US" sz="7200" i="0" u="none" strike="noStrike" cap="none" dirty="0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обработка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38"/>
          <p:cNvSpPr/>
          <p:nvPr/>
        </p:nvSpPr>
        <p:spPr>
          <a:xfrm>
            <a:off x="9959975" y="2105741"/>
            <a:ext cx="1324927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может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выполнять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математическую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обработку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сохраненных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этого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API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предусмотрены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специальные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команды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Запросы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обработку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позволяют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выполнить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следующие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действия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38"/>
          <p:cNvSpPr/>
          <p:nvPr/>
        </p:nvSpPr>
        <p:spPr>
          <a:xfrm>
            <a:off x="10657974" y="4383439"/>
            <a:ext cx="11576384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Прореживание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Используется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например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вывода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тренд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большой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интервал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времени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–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точек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много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больше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чем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пикселей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рабочем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поле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тренда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Прореживание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сокращает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объем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передаваемых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повышает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скорость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отрисовки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тренде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Вычисление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заданный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интервал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38"/>
          <p:cNvSpPr/>
          <p:nvPr/>
        </p:nvSpPr>
        <p:spPr>
          <a:xfrm>
            <a:off x="11342185" y="8138424"/>
            <a:ext cx="106934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максимум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минимум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с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редне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е значение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интеграл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наработка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простой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часах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процентах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462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0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40"/>
          <p:cNvSpPr txBox="1"/>
          <p:nvPr/>
        </p:nvSpPr>
        <p:spPr>
          <a:xfrm>
            <a:off x="1174750" y="304800"/>
            <a:ext cx="15104688" cy="1343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Разграничение</a:t>
            </a:r>
            <a:r>
              <a:rPr lang="en-US" sz="7200" i="0" u="none" strike="noStrike" cap="none" dirty="0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прав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40"/>
          <p:cNvSpPr/>
          <p:nvPr/>
        </p:nvSpPr>
        <p:spPr>
          <a:xfrm>
            <a:off x="1293222" y="1807244"/>
            <a:ext cx="13435500" cy="30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имеет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разграничения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прав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пользователей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о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пользователях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хранятся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зашифрованном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виде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каждого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пользователя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можно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задать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40"/>
          <p:cNvSpPr/>
          <p:nvPr/>
        </p:nvSpPr>
        <p:spPr>
          <a:xfrm>
            <a:off x="1914972" y="5012941"/>
            <a:ext cx="12192000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Логин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Пароль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Право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создание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настройку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баз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Право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удаление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баз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Право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создание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редактирование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Право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удаление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Право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создание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новых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пользователей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Право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удаление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пользователей</a:t>
            </a:r>
            <a:endParaRPr lang="en-US"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Право на создание </a:t>
            </a:r>
            <a:r>
              <a:rPr lang="ru-RU" sz="3200" dirty="0" err="1">
                <a:latin typeface="Roboto"/>
                <a:ea typeface="Roboto"/>
                <a:cs typeface="Roboto"/>
                <a:sym typeface="Roboto"/>
              </a:rPr>
              <a:t>бэкапов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Право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получение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через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URL с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помощью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токена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AutoNum type="alphaLcParenR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Право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изменение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через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URL с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помощью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токена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1" name="Google Shape;141;p40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6666576" y="1594107"/>
            <a:ext cx="6712538" cy="1007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4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1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41"/>
          <p:cNvSpPr txBox="1"/>
          <p:nvPr/>
        </p:nvSpPr>
        <p:spPr>
          <a:xfrm>
            <a:off x="1179680" y="272336"/>
            <a:ext cx="14986216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Лицензирование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41"/>
          <p:cNvSpPr/>
          <p:nvPr/>
        </p:nvSpPr>
        <p:spPr>
          <a:xfrm>
            <a:off x="1179680" y="2361656"/>
            <a:ext cx="1343551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лицензируется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количеству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числу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подключаемых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клиентов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лицензионной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защиты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используется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электронный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ключ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41"/>
          <p:cNvSpPr/>
          <p:nvPr/>
        </p:nvSpPr>
        <p:spPr>
          <a:xfrm>
            <a:off x="1179680" y="4941305"/>
            <a:ext cx="13557086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полноценного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тестирования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имеется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ДЕМО-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версия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рхивирования. У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ограничений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число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клиентов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она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latin typeface="Roboto"/>
                <a:ea typeface="Roboto"/>
                <a:cs typeface="Roboto"/>
                <a:sym typeface="Roboto"/>
              </a:rPr>
              <a:t>более</a:t>
            </a:r>
            <a:r>
              <a:rPr lang="en-US" sz="3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24 </a:t>
            </a:r>
            <a:r>
              <a:rPr lang="ru-RU" sz="32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часов подряд. 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Далее ДЕМО-версия требует перезапуска</a:t>
            </a:r>
            <a:r>
              <a:rPr lang="en-US" sz="3200" i="1" u="none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1" u="none" strike="noStrike" cap="none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41"/>
          <p:cNvSpPr/>
          <p:nvPr/>
        </p:nvSpPr>
        <p:spPr>
          <a:xfrm>
            <a:off x="1179680" y="8042060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ДЕМО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версии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собраны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операционных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Windows</a:t>
            </a:r>
            <a:r>
              <a:rPr lang="en-US" sz="3200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 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Linux</a:t>
            </a:r>
            <a:r>
              <a:rPr lang="en-US" sz="3200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платформе 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X86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Они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доступны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скачивания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сайта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1" name="Google Shape;151;p41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6483551" y="50118"/>
            <a:ext cx="7307474" cy="11303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4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rcRect l="4740" t="18942" r="4252" b="16294"/>
          <a:stretch/>
        </p:blipFill>
        <p:spPr>
          <a:xfrm>
            <a:off x="681681" y="5052372"/>
            <a:ext cx="7548780" cy="543916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2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42"/>
          <p:cNvSpPr txBox="1"/>
          <p:nvPr/>
        </p:nvSpPr>
        <p:spPr>
          <a:xfrm>
            <a:off x="1042736" y="324968"/>
            <a:ext cx="18603443" cy="1407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 dirty="0" err="1">
                <a:solidFill>
                  <a:srgbClr val="000000"/>
                </a:solidFill>
                <a:latin typeface="Montserrat Medium" pitchFamily="2" charset="-52"/>
                <a:ea typeface="Montserrat"/>
                <a:cs typeface="Montserrat"/>
                <a:sym typeface="Montserrat"/>
              </a:rPr>
              <a:t>Примеры</a:t>
            </a:r>
            <a:r>
              <a:rPr lang="en-US" sz="7200" b="1" i="0" u="none" strike="noStrike" cap="none" dirty="0">
                <a:solidFill>
                  <a:srgbClr val="000000"/>
                </a:solidFill>
                <a:latin typeface="Montserrat Medium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7200" b="1" i="0" u="none" strike="noStrike" cap="none" dirty="0" err="1">
                <a:solidFill>
                  <a:srgbClr val="000000"/>
                </a:solidFill>
                <a:latin typeface="Montserrat Medium" pitchFamily="2" charset="-52"/>
                <a:ea typeface="Montserrat"/>
                <a:cs typeface="Montserrat"/>
                <a:sym typeface="Montserrat"/>
              </a:rPr>
              <a:t>производительности</a:t>
            </a:r>
            <a:endParaRPr sz="7200" b="1" i="0" u="none" strike="noStrike" cap="none" dirty="0">
              <a:solidFill>
                <a:srgbClr val="000000"/>
              </a:solidFill>
              <a:latin typeface="Montserrat Medium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42"/>
          <p:cNvSpPr/>
          <p:nvPr/>
        </p:nvSpPr>
        <p:spPr>
          <a:xfrm>
            <a:off x="19431001" y="1125187"/>
            <a:ext cx="377825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ПРИМЕР 1</a:t>
            </a:r>
            <a:endParaRPr sz="4400" b="1" i="0" u="none" strike="noStrike" cap="none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42"/>
          <p:cNvSpPr/>
          <p:nvPr/>
        </p:nvSpPr>
        <p:spPr>
          <a:xfrm>
            <a:off x="9211887" y="5981550"/>
            <a:ext cx="1219200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Материнская</a:t>
            </a:r>
            <a:r>
              <a:rPr lang="en-US" sz="280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плата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ASUSTeK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H97-PLUS</a:t>
            </a:r>
            <a:endParaRPr sz="28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Процессор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Core i7-4790 с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частотой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3.60GHz</a:t>
            </a:r>
            <a:endParaRPr sz="28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Память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16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Гб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DDR3-1600</a:t>
            </a:r>
            <a:endParaRPr sz="28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Диск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HDD WDC WD1003FZEX-00MK2A0 </a:t>
            </a:r>
            <a:endParaRPr sz="28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Операционная</a:t>
            </a:r>
            <a:r>
              <a:rPr lang="en-US" sz="280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система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Linux Mint 20.2</a:t>
            </a:r>
            <a:endParaRPr sz="28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42"/>
          <p:cNvSpPr/>
          <p:nvPr/>
        </p:nvSpPr>
        <p:spPr>
          <a:xfrm>
            <a:off x="8782050" y="2130163"/>
            <a:ext cx="1541145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запущен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рхивирования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имитатор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значений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Второй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имитатор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–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удаленном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имитатора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10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раз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секунду</a:t>
            </a:r>
            <a:r>
              <a:rPr lang="en-US" sz="3200" b="1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TCP/IP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передают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значения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80 000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каждого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каждого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имитатора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сохраняются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отдельную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базу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Обе</a:t>
            </a:r>
            <a:r>
              <a:rPr lang="en-US" sz="3200" i="0" u="none" strike="noStrike" cap="none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работают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режиме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зацикливания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42"/>
          <p:cNvSpPr/>
          <p:nvPr/>
        </p:nvSpPr>
        <p:spPr>
          <a:xfrm>
            <a:off x="1174750" y="10491537"/>
            <a:ext cx="69485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Все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теги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имеют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формат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DFLOAT (8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байт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),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время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изменения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фиксируется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с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точностью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до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100 ns (8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байт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). </a:t>
            </a:r>
            <a:endParaRPr sz="2000" i="0" u="none" strike="noStrike" cap="none" dirty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2" name="Google Shape;162;p42"/>
          <p:cNvSpPr/>
          <p:nvPr/>
        </p:nvSpPr>
        <p:spPr>
          <a:xfrm>
            <a:off x="8782050" y="8228319"/>
            <a:ext cx="121920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 архивирования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потребляет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400" i="0" u="none" strike="noStrike" cap="none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-US" sz="1400" i="0" u="none" strike="noStrike" cap="none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400" i="0" u="none" strike="noStrike" cap="none" dirty="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42"/>
          <p:cNvSpPr/>
          <p:nvPr/>
        </p:nvSpPr>
        <p:spPr>
          <a:xfrm>
            <a:off x="8687667" y="4811844"/>
            <a:ext cx="1261340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где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запущен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 архивирования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имеет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следующие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характеристики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p42"/>
          <p:cNvSpPr/>
          <p:nvPr/>
        </p:nvSpPr>
        <p:spPr>
          <a:xfrm>
            <a:off x="8782050" y="10217901"/>
            <a:ext cx="1333915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863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каждой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базе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сохраняется</a:t>
            </a:r>
            <a:r>
              <a:rPr lang="ru-RU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800 000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записей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секунду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863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Суммарно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сохраняет</a:t>
            </a:r>
            <a:r>
              <a:rPr lang="ru-RU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ся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	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1 600 000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записей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секунду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42"/>
          <p:cNvSpPr/>
          <p:nvPr/>
        </p:nvSpPr>
        <p:spPr>
          <a:xfrm>
            <a:off x="9211887" y="8848594"/>
            <a:ext cx="1021911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оперативной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памяти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1,6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Гб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i="0" u="none" strike="noStrike" cap="none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загрузка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процессора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14%</a:t>
            </a:r>
            <a:r>
              <a:rPr lang="en-US" sz="3200" b="1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максимум</a:t>
            </a:r>
            <a:endParaRPr sz="320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851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3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19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43"/>
          <p:cNvSpPr txBox="1"/>
          <p:nvPr/>
        </p:nvSpPr>
        <p:spPr>
          <a:xfrm>
            <a:off x="796125" y="279566"/>
            <a:ext cx="182007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Примеры</a:t>
            </a:r>
            <a:r>
              <a:rPr lang="en-US" sz="7200" i="0" u="none" strike="noStrike" cap="none" dirty="0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производительности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43"/>
          <p:cNvSpPr/>
          <p:nvPr/>
        </p:nvSpPr>
        <p:spPr>
          <a:xfrm>
            <a:off x="9959975" y="2262196"/>
            <a:ext cx="13651139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ноутбуке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запущен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рхивирования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имитатор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значений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который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10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раз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секунду</a:t>
            </a:r>
            <a:r>
              <a:rPr lang="en-US" sz="3200" b="1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TCP/IP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передают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значения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100 000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которую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пишутся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режиме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зацикливания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43"/>
          <p:cNvSpPr/>
          <p:nvPr/>
        </p:nvSpPr>
        <p:spPr>
          <a:xfrm>
            <a:off x="1419120" y="10522589"/>
            <a:ext cx="69485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Все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теги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имеют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формат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DFLOAT (8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байт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),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время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изменения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фиксируется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с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точностью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до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100 ns (8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байт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). </a:t>
            </a:r>
            <a:endParaRPr sz="2000" i="0" u="none" strike="noStrike" cap="none" dirty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5" name="Google Shape;175;p43"/>
          <p:cNvSpPr/>
          <p:nvPr/>
        </p:nvSpPr>
        <p:spPr>
          <a:xfrm>
            <a:off x="9896475" y="8659265"/>
            <a:ext cx="11614092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 архивирования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потребляет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400" i="0" u="none" strike="noStrike" cap="none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-US" sz="1400" i="0" u="none" strike="noStrike" cap="none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400" i="0" u="none" strike="noStrike" cap="none" dirty="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43"/>
          <p:cNvSpPr/>
          <p:nvPr/>
        </p:nvSpPr>
        <p:spPr>
          <a:xfrm>
            <a:off x="9959975" y="4546520"/>
            <a:ext cx="121285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Ноутбук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где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запущен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 архивирования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имеет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следующие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характеристики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43"/>
          <p:cNvSpPr/>
          <p:nvPr/>
        </p:nvSpPr>
        <p:spPr>
          <a:xfrm>
            <a:off x="9896474" y="10717897"/>
            <a:ext cx="127655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8715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Суммарно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сохраняется</a:t>
            </a:r>
            <a:r>
              <a:rPr lang="ru-RU" sz="3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1 000 000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записей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секунду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43"/>
          <p:cNvSpPr/>
          <p:nvPr/>
        </p:nvSpPr>
        <p:spPr>
          <a:xfrm>
            <a:off x="10506265" y="9149992"/>
            <a:ext cx="982545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оперативной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памяти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1,3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Гб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i="0" u="none" strike="noStrike" cap="none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загрузка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процессора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% 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максимум</a:t>
            </a:r>
            <a:endParaRPr sz="320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43"/>
          <p:cNvSpPr/>
          <p:nvPr/>
        </p:nvSpPr>
        <p:spPr>
          <a:xfrm>
            <a:off x="10506266" y="5736246"/>
            <a:ext cx="1219200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Модель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ASUS</a:t>
            </a:r>
            <a:endParaRPr sz="28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Материнская</a:t>
            </a:r>
            <a:r>
              <a:rPr lang="en-US" sz="280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плата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HUAWEI HLYL-WXX9-PCB</a:t>
            </a:r>
            <a:endParaRPr sz="28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Процессор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AMD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Ryzen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5 Mobile с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частотой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4.60GHz</a:t>
            </a:r>
            <a:endParaRPr sz="28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Память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16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Гб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DDR4-3200</a:t>
            </a:r>
            <a:endParaRPr sz="28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Диск</a:t>
            </a:r>
            <a:r>
              <a:rPr lang="en-US" sz="280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280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хранения</a:t>
            </a:r>
            <a:r>
              <a:rPr lang="en-US" sz="280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базы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внешний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HDD,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подключенный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через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USB3</a:t>
            </a:r>
            <a:endParaRPr sz="28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Операционная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система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Windows 11</a:t>
            </a:r>
            <a:endParaRPr sz="28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1" name="Google Shape;181;p43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b="16672"/>
          <a:stretch/>
        </p:blipFill>
        <p:spPr>
          <a:xfrm>
            <a:off x="415791" y="3610933"/>
            <a:ext cx="8253709" cy="68154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8;p42">
            <a:extLst>
              <a:ext uri="{FF2B5EF4-FFF2-40B4-BE49-F238E27FC236}">
                <a16:creationId xmlns="" xmlns:a16="http://schemas.microsoft.com/office/drawing/2014/main" id="{D73940D8-6FE6-18B0-E0A5-29997A82A8FE}"/>
              </a:ext>
            </a:extLst>
          </p:cNvPr>
          <p:cNvSpPr/>
          <p:nvPr/>
        </p:nvSpPr>
        <p:spPr>
          <a:xfrm>
            <a:off x="19431001" y="1125187"/>
            <a:ext cx="377825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ПРИМЕР </a:t>
            </a:r>
            <a:r>
              <a:rPr lang="ru-RU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4400" b="1" i="0" u="none" strike="noStrike" cap="none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9336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Овал 123">
            <a:extLst>
              <a:ext uri="{FF2B5EF4-FFF2-40B4-BE49-F238E27FC236}">
                <a16:creationId xmlns="" xmlns:a16="http://schemas.microsoft.com/office/drawing/2014/main" id="{1F1B15B8-80F5-6C6D-AB75-E0E4B8CE47C9}"/>
              </a:ext>
            </a:extLst>
          </p:cNvPr>
          <p:cNvSpPr/>
          <p:nvPr/>
        </p:nvSpPr>
        <p:spPr>
          <a:xfrm>
            <a:off x="17333843" y="1091493"/>
            <a:ext cx="589563" cy="58956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="" xmlns:a16="http://schemas.microsoft.com/office/drawing/2014/main" id="{05B5161C-0D85-6AAF-684D-C18AF53023DF}"/>
              </a:ext>
            </a:extLst>
          </p:cNvPr>
          <p:cNvSpPr/>
          <p:nvPr/>
        </p:nvSpPr>
        <p:spPr>
          <a:xfrm rot="20440164">
            <a:off x="16786436" y="1476483"/>
            <a:ext cx="1931093" cy="1768236"/>
          </a:xfrm>
          <a:prstGeom prst="ellipse">
            <a:avLst/>
          </a:prstGeom>
          <a:noFill/>
          <a:ln w="88900">
            <a:gradFill>
              <a:gsLst>
                <a:gs pos="28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30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123" name="Овал 122">
            <a:extLst>
              <a:ext uri="{FF2B5EF4-FFF2-40B4-BE49-F238E27FC236}">
                <a16:creationId xmlns="" xmlns:a16="http://schemas.microsoft.com/office/drawing/2014/main" id="{FD2312ED-BDF8-4D39-8336-32B858DA0D08}"/>
              </a:ext>
            </a:extLst>
          </p:cNvPr>
          <p:cNvSpPr/>
          <p:nvPr/>
        </p:nvSpPr>
        <p:spPr>
          <a:xfrm>
            <a:off x="16282608" y="1954845"/>
            <a:ext cx="1131636" cy="113163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="" xmlns:a16="http://schemas.microsoft.com/office/drawing/2014/main" id="{3D4BAE9E-9198-EC98-4D7F-F0B688F8AF6F}"/>
              </a:ext>
            </a:extLst>
          </p:cNvPr>
          <p:cNvSpPr/>
          <p:nvPr/>
        </p:nvSpPr>
        <p:spPr>
          <a:xfrm rot="12273898">
            <a:off x="14190256" y="1254692"/>
            <a:ext cx="2634521" cy="2080521"/>
          </a:xfrm>
          <a:prstGeom prst="ellipse">
            <a:avLst/>
          </a:prstGeom>
          <a:noFill/>
          <a:ln w="88900">
            <a:gradFill>
              <a:gsLst>
                <a:gs pos="28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30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="" xmlns:a16="http://schemas.microsoft.com/office/drawing/2014/main" id="{02A10139-FD3D-2861-C79D-562498D6433D}"/>
              </a:ext>
            </a:extLst>
          </p:cNvPr>
          <p:cNvGrpSpPr/>
          <p:nvPr/>
        </p:nvGrpSpPr>
        <p:grpSpPr>
          <a:xfrm>
            <a:off x="13129406" y="1567493"/>
            <a:ext cx="2674570" cy="3082338"/>
            <a:chOff x="16579838" y="7166931"/>
            <a:chExt cx="2674570" cy="3082338"/>
          </a:xfrm>
        </p:grpSpPr>
        <p:sp>
          <p:nvSpPr>
            <p:cNvPr id="118" name="Овал 117">
              <a:extLst>
                <a:ext uri="{FF2B5EF4-FFF2-40B4-BE49-F238E27FC236}">
                  <a16:creationId xmlns="" xmlns:a16="http://schemas.microsoft.com/office/drawing/2014/main" id="{C08B77DD-874F-AD12-2635-54B4431C77F5}"/>
                </a:ext>
              </a:extLst>
            </p:cNvPr>
            <p:cNvSpPr/>
            <p:nvPr/>
          </p:nvSpPr>
          <p:spPr>
            <a:xfrm>
              <a:off x="16579838" y="7406789"/>
              <a:ext cx="2674570" cy="267457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pic>
          <p:nvPicPr>
            <p:cNvPr id="119" name="Рисунок 118">
              <a:extLst>
                <a:ext uri="{FF2B5EF4-FFF2-40B4-BE49-F238E27FC236}">
                  <a16:creationId xmlns="" xmlns:a16="http://schemas.microsoft.com/office/drawing/2014/main" id="{338E12D5-E0D7-BB84-6904-46FCD389D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1274026">
              <a:off x="16814990" y="7166931"/>
              <a:ext cx="1739161" cy="1053939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="" xmlns:a16="http://schemas.microsoft.com/office/drawing/2014/main" id="{7CE42FE3-4B96-1300-626A-C0A25907F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7000"/>
            </a:blip>
            <a:stretch>
              <a:fillRect/>
            </a:stretch>
          </p:blipFill>
          <p:spPr>
            <a:xfrm rot="20449301">
              <a:off x="17671412" y="9564091"/>
              <a:ext cx="1387667" cy="685178"/>
            </a:xfrm>
            <a:prstGeom prst="rect">
              <a:avLst/>
            </a:prstGeom>
          </p:spPr>
        </p:pic>
        <p:pic>
          <p:nvPicPr>
            <p:cNvPr id="116" name="Рисунок 115">
              <a:extLst>
                <a:ext uri="{FF2B5EF4-FFF2-40B4-BE49-F238E27FC236}">
                  <a16:creationId xmlns="" xmlns:a16="http://schemas.microsoft.com/office/drawing/2014/main" id="{E89148E6-4B2B-8276-DF3D-BEC14C0AC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72768" y="7911367"/>
              <a:ext cx="1535741" cy="1660114"/>
            </a:xfrm>
            <a:prstGeom prst="rect">
              <a:avLst/>
            </a:prstGeom>
          </p:spPr>
        </p:pic>
      </p:grpSp>
      <p:pic>
        <p:nvPicPr>
          <p:cNvPr id="136" name="Рисунок 135">
            <a:extLst>
              <a:ext uri="{FF2B5EF4-FFF2-40B4-BE49-F238E27FC236}">
                <a16:creationId xmlns="" xmlns:a16="http://schemas.microsoft.com/office/drawing/2014/main" id="{97976A4C-4841-AB2E-615B-23224C4917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325960">
            <a:off x="10336799" y="3491820"/>
            <a:ext cx="9549421" cy="7078533"/>
          </a:xfrm>
          <a:prstGeom prst="rect">
            <a:avLst/>
          </a:prstGeom>
        </p:spPr>
      </p:pic>
      <p:sp>
        <p:nvSpPr>
          <p:cNvPr id="126" name="Овал 125">
            <a:extLst>
              <a:ext uri="{FF2B5EF4-FFF2-40B4-BE49-F238E27FC236}">
                <a16:creationId xmlns="" xmlns:a16="http://schemas.microsoft.com/office/drawing/2014/main" id="{AAE1F45F-3594-AF98-7C79-29FB405C1573}"/>
              </a:ext>
            </a:extLst>
          </p:cNvPr>
          <p:cNvSpPr/>
          <p:nvPr/>
        </p:nvSpPr>
        <p:spPr>
          <a:xfrm rot="18874070">
            <a:off x="12631474" y="3435708"/>
            <a:ext cx="4756053" cy="4743430"/>
          </a:xfrm>
          <a:prstGeom prst="ellipse">
            <a:avLst/>
          </a:prstGeom>
          <a:noFill/>
          <a:ln w="88900">
            <a:gradFill>
              <a:gsLst>
                <a:gs pos="62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13B6E27F-52EC-9222-DFE2-3337DC758C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3000"/>
          </a:blip>
          <a:stretch>
            <a:fillRect/>
          </a:stretch>
        </p:blipFill>
        <p:spPr>
          <a:xfrm rot="1186200">
            <a:off x="-1071837" y="-459004"/>
            <a:ext cx="11994849" cy="9545778"/>
          </a:xfrm>
          <a:prstGeom prst="rect">
            <a:avLst/>
          </a:prstGeom>
        </p:spPr>
      </p:pic>
      <p:sp>
        <p:nvSpPr>
          <p:cNvPr id="35" name="Google Shape;35;p2"/>
          <p:cNvSpPr/>
          <p:nvPr/>
        </p:nvSpPr>
        <p:spPr>
          <a:xfrm>
            <a:off x="1174750" y="2073751"/>
            <a:ext cx="743762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190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u="none" strike="noStrike" cap="none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Сегодня под брендом ИнСАТ выступает группа компаний</a:t>
            </a:r>
            <a:r>
              <a:rPr lang="en-US" sz="2800" u="none" strike="noStrike" cap="none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:</a:t>
            </a:r>
            <a:endParaRPr sz="2800" u="none" strike="noStrike" cap="none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55" name="Google Shape;35;p2">
            <a:extLst>
              <a:ext uri="{FF2B5EF4-FFF2-40B4-BE49-F238E27FC236}">
                <a16:creationId xmlns="" xmlns:a16="http://schemas.microsoft.com/office/drawing/2014/main" id="{0E240102-80DE-619E-E0EC-C15BD3AD88B6}"/>
              </a:ext>
            </a:extLst>
          </p:cNvPr>
          <p:cNvSpPr/>
          <p:nvPr/>
        </p:nvSpPr>
        <p:spPr>
          <a:xfrm>
            <a:off x="1174750" y="669948"/>
            <a:ext cx="625475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190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u="none" strike="noStrike" cap="none" dirty="0">
                <a:solidFill>
                  <a:schemeClr val="tx2"/>
                </a:solidFill>
                <a:latin typeface="Montserrat SemiBold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Об ИнСАТ</a:t>
            </a:r>
            <a:endParaRPr sz="4400" b="1" u="none" strike="noStrike" cap="none" dirty="0">
              <a:solidFill>
                <a:schemeClr val="tx2"/>
              </a:solidFill>
              <a:latin typeface="Montserrat SemiBold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grpSp>
        <p:nvGrpSpPr>
          <p:cNvPr id="65" name="Группа 64">
            <a:extLst>
              <a:ext uri="{FF2B5EF4-FFF2-40B4-BE49-F238E27FC236}">
                <a16:creationId xmlns="" xmlns:a16="http://schemas.microsoft.com/office/drawing/2014/main" id="{7ACB7600-EE8E-DE96-C2C5-3A114051EAF3}"/>
              </a:ext>
            </a:extLst>
          </p:cNvPr>
          <p:cNvGrpSpPr/>
          <p:nvPr/>
        </p:nvGrpSpPr>
        <p:grpSpPr>
          <a:xfrm>
            <a:off x="1174750" y="3548291"/>
            <a:ext cx="9530815" cy="5191820"/>
            <a:chOff x="1174750" y="2900699"/>
            <a:chExt cx="9530815" cy="5191820"/>
          </a:xfrm>
        </p:grpSpPr>
        <p:sp>
          <p:nvSpPr>
            <p:cNvPr id="64" name="Скругленный прямоугольник 63">
              <a:extLst>
                <a:ext uri="{FF2B5EF4-FFF2-40B4-BE49-F238E27FC236}">
                  <a16:creationId xmlns="" xmlns:a16="http://schemas.microsoft.com/office/drawing/2014/main" id="{9D98BCBF-4E9E-8EA5-23A2-BC039746A369}"/>
                </a:ext>
              </a:extLst>
            </p:cNvPr>
            <p:cNvSpPr/>
            <p:nvPr/>
          </p:nvSpPr>
          <p:spPr>
            <a:xfrm>
              <a:off x="1382804" y="3073694"/>
              <a:ext cx="9322761" cy="5018825"/>
            </a:xfrm>
            <a:prstGeom prst="roundRect">
              <a:avLst>
                <a:gd name="adj" fmla="val 3509"/>
              </a:avLst>
            </a:prstGeom>
            <a:gradFill flip="none" rotWithShape="1">
              <a:gsLst>
                <a:gs pos="52000">
                  <a:schemeClr val="accent1">
                    <a:alpha val="0"/>
                  </a:schemeClr>
                </a:gs>
                <a:gs pos="100000">
                  <a:schemeClr val="accent1">
                    <a:alpha val="19868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58" name="Скругленный прямоугольник 57">
              <a:extLst>
                <a:ext uri="{FF2B5EF4-FFF2-40B4-BE49-F238E27FC236}">
                  <a16:creationId xmlns="" xmlns:a16="http://schemas.microsoft.com/office/drawing/2014/main" id="{9BC0D667-ECB2-D208-5424-722CD60B92CD}"/>
                </a:ext>
              </a:extLst>
            </p:cNvPr>
            <p:cNvSpPr/>
            <p:nvPr/>
          </p:nvSpPr>
          <p:spPr>
            <a:xfrm>
              <a:off x="1174750" y="2900699"/>
              <a:ext cx="9322761" cy="5018825"/>
            </a:xfrm>
            <a:prstGeom prst="roundRect">
              <a:avLst>
                <a:gd name="adj" fmla="val 3509"/>
              </a:avLst>
            </a:prstGeom>
            <a:solidFill>
              <a:schemeClr val="bg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57" name="Google Shape;35;p2">
              <a:extLst>
                <a:ext uri="{FF2B5EF4-FFF2-40B4-BE49-F238E27FC236}">
                  <a16:creationId xmlns="" xmlns:a16="http://schemas.microsoft.com/office/drawing/2014/main" id="{D479277C-A996-7672-02E5-7F64BA6C6D0E}"/>
                </a:ext>
              </a:extLst>
            </p:cNvPr>
            <p:cNvSpPr/>
            <p:nvPr/>
          </p:nvSpPr>
          <p:spPr>
            <a:xfrm>
              <a:off x="2137901" y="3453018"/>
              <a:ext cx="7868885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ООО </a:t>
              </a:r>
              <a:r>
                <a:rPr lang="en-US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«</a:t>
              </a:r>
              <a:r>
                <a:rPr lang="ru-RU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ИнСАТ</a:t>
              </a:r>
              <a:r>
                <a:rPr lang="en-US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»</a:t>
              </a:r>
              <a:endPara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</a:endParaRPr>
            </a:p>
            <a:p>
              <a:pPr>
                <a:buSzPts val="1400"/>
              </a:pPr>
              <a:r>
                <a:rPr lang="ru-RU" sz="2400" dirty="0">
                  <a:solidFill>
                    <a:schemeClr val="tx2">
                      <a:alpha val="70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Торговый дом</a:t>
              </a:r>
            </a:p>
          </p:txBody>
        </p:sp>
        <p:sp>
          <p:nvSpPr>
            <p:cNvPr id="59" name="Овал 58">
              <a:extLst>
                <a:ext uri="{FF2B5EF4-FFF2-40B4-BE49-F238E27FC236}">
                  <a16:creationId xmlns="" xmlns:a16="http://schemas.microsoft.com/office/drawing/2014/main" id="{F7B3F7AC-9AA5-EE51-9F23-7271B7B2B349}"/>
                </a:ext>
              </a:extLst>
            </p:cNvPr>
            <p:cNvSpPr/>
            <p:nvPr/>
          </p:nvSpPr>
          <p:spPr>
            <a:xfrm>
              <a:off x="1689846" y="3586032"/>
              <a:ext cx="231648" cy="2316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60" name="Google Shape;35;p2">
              <a:extLst>
                <a:ext uri="{FF2B5EF4-FFF2-40B4-BE49-F238E27FC236}">
                  <a16:creationId xmlns="" xmlns:a16="http://schemas.microsoft.com/office/drawing/2014/main" id="{6FF5401C-B58B-3515-011B-0C8E2712D46C}"/>
                </a:ext>
              </a:extLst>
            </p:cNvPr>
            <p:cNvSpPr/>
            <p:nvPr/>
          </p:nvSpPr>
          <p:spPr>
            <a:xfrm>
              <a:off x="2137901" y="4943325"/>
              <a:ext cx="7868885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ООО </a:t>
              </a:r>
              <a:r>
                <a:rPr lang="en-US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«</a:t>
              </a:r>
              <a:r>
                <a:rPr lang="ru-RU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АВАДС СОФТ</a:t>
              </a:r>
              <a:r>
                <a:rPr lang="en-US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»</a:t>
              </a:r>
              <a:endPara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</a:endParaRPr>
            </a:p>
            <a:p>
              <a:pPr>
                <a:buSzPts val="1400"/>
              </a:pPr>
              <a:r>
                <a:rPr lang="ru-RU" sz="2400" dirty="0">
                  <a:solidFill>
                    <a:schemeClr val="tx2">
                      <a:alpha val="70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Разработка программного обеспечения</a:t>
              </a:r>
            </a:p>
          </p:txBody>
        </p:sp>
        <p:sp>
          <p:nvSpPr>
            <p:cNvPr id="61" name="Овал 60">
              <a:extLst>
                <a:ext uri="{FF2B5EF4-FFF2-40B4-BE49-F238E27FC236}">
                  <a16:creationId xmlns="" xmlns:a16="http://schemas.microsoft.com/office/drawing/2014/main" id="{237B657D-5E78-B289-96C7-3386FB52406B}"/>
                </a:ext>
              </a:extLst>
            </p:cNvPr>
            <p:cNvSpPr/>
            <p:nvPr/>
          </p:nvSpPr>
          <p:spPr>
            <a:xfrm>
              <a:off x="1689846" y="5080900"/>
              <a:ext cx="231648" cy="2316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62" name="Google Shape;35;p2">
              <a:extLst>
                <a:ext uri="{FF2B5EF4-FFF2-40B4-BE49-F238E27FC236}">
                  <a16:creationId xmlns="" xmlns:a16="http://schemas.microsoft.com/office/drawing/2014/main" id="{3B04D591-8B96-0D43-C993-3A098E865A2C}"/>
                </a:ext>
              </a:extLst>
            </p:cNvPr>
            <p:cNvSpPr/>
            <p:nvPr/>
          </p:nvSpPr>
          <p:spPr>
            <a:xfrm>
              <a:off x="2137901" y="6433632"/>
              <a:ext cx="7868885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ООО </a:t>
              </a:r>
              <a:r>
                <a:rPr lang="en-US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«</a:t>
              </a:r>
              <a:r>
                <a:rPr lang="ru-RU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АВАДС ХАРД</a:t>
              </a:r>
              <a:r>
                <a:rPr lang="en-US" sz="3200" b="1" dirty="0">
                  <a:gradFill>
                    <a:gsLst>
                      <a:gs pos="0">
                        <a:schemeClr val="bg1">
                          <a:lumMod val="84866"/>
                        </a:schemeClr>
                      </a:gs>
                      <a:gs pos="100000">
                        <a:srgbClr val="7030A0">
                          <a:lumMod val="49131"/>
                          <a:lumOff val="50869"/>
                        </a:srgbClr>
                      </a:gs>
                    </a:gsLst>
                    <a:lin ang="3000000" scaled="0"/>
                  </a:gradFill>
                  <a:latin typeface="Montserrat SemiBold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»</a:t>
              </a:r>
              <a:endPara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</a:endParaRPr>
            </a:p>
            <a:p>
              <a:pPr>
                <a:buSzPts val="1400"/>
              </a:pPr>
              <a:r>
                <a:rPr lang="ru-RU" sz="2400" dirty="0">
                  <a:solidFill>
                    <a:schemeClr val="tx2">
                      <a:alpha val="70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Разработка и производство оборудования</a:t>
              </a:r>
            </a:p>
          </p:txBody>
        </p:sp>
        <p:sp>
          <p:nvSpPr>
            <p:cNvPr id="63" name="Овал 62">
              <a:extLst>
                <a:ext uri="{FF2B5EF4-FFF2-40B4-BE49-F238E27FC236}">
                  <a16:creationId xmlns="" xmlns:a16="http://schemas.microsoft.com/office/drawing/2014/main" id="{366820AB-7A50-67A9-73D9-95F24ED6F25D}"/>
                </a:ext>
              </a:extLst>
            </p:cNvPr>
            <p:cNvSpPr/>
            <p:nvPr/>
          </p:nvSpPr>
          <p:spPr>
            <a:xfrm>
              <a:off x="1689846" y="6575767"/>
              <a:ext cx="231648" cy="2316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</p:grpSp>
      <p:sp>
        <p:nvSpPr>
          <p:cNvPr id="66" name="Google Shape;35;p2">
            <a:extLst>
              <a:ext uri="{FF2B5EF4-FFF2-40B4-BE49-F238E27FC236}">
                <a16:creationId xmlns="" xmlns:a16="http://schemas.microsoft.com/office/drawing/2014/main" id="{BA5B321F-F6AA-F916-83E4-FF99618BB20C}"/>
              </a:ext>
            </a:extLst>
          </p:cNvPr>
          <p:cNvSpPr/>
          <p:nvPr/>
        </p:nvSpPr>
        <p:spPr>
          <a:xfrm>
            <a:off x="1174750" y="9293772"/>
            <a:ext cx="901424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190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В партнёрстве </a:t>
            </a:r>
            <a:r>
              <a:rPr lang="ru-RU" sz="2800" u="none" strike="noStrike" cap="none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с группой компаний ИЕК и ООО «МПС софт» ИнСАТ является: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="" xmlns:a16="http://schemas.microsoft.com/office/drawing/2014/main" id="{178B0D57-90B2-2E84-CC9D-037E68484163}"/>
              </a:ext>
            </a:extLst>
          </p:cNvPr>
          <p:cNvGrpSpPr/>
          <p:nvPr/>
        </p:nvGrpSpPr>
        <p:grpSpPr>
          <a:xfrm>
            <a:off x="1174750" y="10589066"/>
            <a:ext cx="10687736" cy="1992529"/>
            <a:chOff x="1174750" y="10589066"/>
            <a:chExt cx="10687736" cy="1992529"/>
          </a:xfrm>
        </p:grpSpPr>
        <p:sp>
          <p:nvSpPr>
            <p:cNvPr id="69" name="Скругленный прямоугольник 68">
              <a:extLst>
                <a:ext uri="{FF2B5EF4-FFF2-40B4-BE49-F238E27FC236}">
                  <a16:creationId xmlns="" xmlns:a16="http://schemas.microsoft.com/office/drawing/2014/main" id="{344F491A-769C-821D-1D61-F3E074BC9E24}"/>
                </a:ext>
              </a:extLst>
            </p:cNvPr>
            <p:cNvSpPr/>
            <p:nvPr/>
          </p:nvSpPr>
          <p:spPr>
            <a:xfrm>
              <a:off x="1387401" y="10801717"/>
              <a:ext cx="10262285" cy="1779878"/>
            </a:xfrm>
            <a:prstGeom prst="roundRect">
              <a:avLst>
                <a:gd name="adj" fmla="val 5987"/>
              </a:avLst>
            </a:prstGeom>
            <a:gradFill>
              <a:gsLst>
                <a:gs pos="52000">
                  <a:schemeClr val="accent1">
                    <a:alpha val="0"/>
                  </a:schemeClr>
                </a:gs>
                <a:gs pos="100000">
                  <a:schemeClr val="accent1">
                    <a:alpha val="19868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68" name="Скругленный прямоугольник 67">
              <a:extLst>
                <a:ext uri="{FF2B5EF4-FFF2-40B4-BE49-F238E27FC236}">
                  <a16:creationId xmlns="" xmlns:a16="http://schemas.microsoft.com/office/drawing/2014/main" id="{A4EF1AAB-B31B-34A8-422B-FDA337C82DEB}"/>
                </a:ext>
              </a:extLst>
            </p:cNvPr>
            <p:cNvSpPr/>
            <p:nvPr/>
          </p:nvSpPr>
          <p:spPr>
            <a:xfrm>
              <a:off x="1174750" y="10589066"/>
              <a:ext cx="10262285" cy="1779878"/>
            </a:xfrm>
            <a:prstGeom prst="roundRect">
              <a:avLst>
                <a:gd name="adj" fmla="val 598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67" name="Google Shape;35;p2">
              <a:extLst>
                <a:ext uri="{FF2B5EF4-FFF2-40B4-BE49-F238E27FC236}">
                  <a16:creationId xmlns="" xmlns:a16="http://schemas.microsoft.com/office/drawing/2014/main" id="{A50E8FBD-0D11-7863-868C-06F2A5ACBEDD}"/>
                </a:ext>
              </a:extLst>
            </p:cNvPr>
            <p:cNvSpPr/>
            <p:nvPr/>
          </p:nvSpPr>
          <p:spPr>
            <a:xfrm>
              <a:off x="1600201" y="10832674"/>
              <a:ext cx="10262285" cy="1292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719005" lvl="0" indent="-4572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OEM </a:t>
              </a:r>
              <a:r>
                <a:rPr lang="ru-RU" sz="2800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партнёром и Дилером продукции МПС софт</a:t>
              </a:r>
            </a:p>
            <a:p>
              <a:pPr marL="457200" marR="719005" lvl="0" indent="-4572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sz="2800" u="none" strike="noStrike" cap="none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Центром компетенций по </a:t>
              </a:r>
              <a:r>
                <a:rPr lang="en-US" sz="2800" u="none" strike="noStrike" cap="none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MasterSCADA 4D</a:t>
              </a:r>
              <a:endParaRPr lang="ru-RU" sz="2800" u="none" strike="noStrike" cap="none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="" xmlns:a16="http://schemas.microsoft.com/office/drawing/2014/main" id="{1BE97B3F-87F8-EB52-A035-10F68113942B}"/>
              </a:ext>
            </a:extLst>
          </p:cNvPr>
          <p:cNvGrpSpPr/>
          <p:nvPr/>
        </p:nvGrpSpPr>
        <p:grpSpPr>
          <a:xfrm>
            <a:off x="11656107" y="4608256"/>
            <a:ext cx="2898522" cy="3388421"/>
            <a:chOff x="15044970" y="7194340"/>
            <a:chExt cx="3397189" cy="3971371"/>
          </a:xfrm>
        </p:grpSpPr>
        <p:sp>
          <p:nvSpPr>
            <p:cNvPr id="111" name="Овал 110">
              <a:extLst>
                <a:ext uri="{FF2B5EF4-FFF2-40B4-BE49-F238E27FC236}">
                  <a16:creationId xmlns="" xmlns:a16="http://schemas.microsoft.com/office/drawing/2014/main" id="{FBFCE737-78C5-CDC3-8B3C-D6F487DAC555}"/>
                </a:ext>
              </a:extLst>
            </p:cNvPr>
            <p:cNvSpPr/>
            <p:nvPr/>
          </p:nvSpPr>
          <p:spPr>
            <a:xfrm>
              <a:off x="15044970" y="7609344"/>
              <a:ext cx="3397189" cy="3397189"/>
            </a:xfrm>
            <a:prstGeom prst="ellipse">
              <a:avLst/>
            </a:prstGeom>
            <a:gradFill flip="none" rotWithShape="1">
              <a:gsLst>
                <a:gs pos="32000">
                  <a:schemeClr val="accent4">
                    <a:lumMod val="20000"/>
                    <a:lumOff val="80000"/>
                  </a:schemeClr>
                </a:gs>
                <a:gs pos="4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50000"/>
                  </a:schemeClr>
                </a:gs>
                <a:gs pos="68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="" xmlns:a16="http://schemas.microsoft.com/office/drawing/2014/main" id="{EB55EE39-43DB-9E92-1C1E-8AB341255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1274026">
              <a:off x="15485018" y="7194340"/>
              <a:ext cx="2303351" cy="1395840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="" xmlns:a16="http://schemas.microsoft.com/office/drawing/2014/main" id="{EB364921-2033-576D-D150-030296822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7000"/>
            </a:blip>
            <a:stretch>
              <a:fillRect/>
            </a:stretch>
          </p:blipFill>
          <p:spPr>
            <a:xfrm rot="20449301">
              <a:off x="16393962" y="10258259"/>
              <a:ext cx="1837831" cy="907452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="" xmlns:a16="http://schemas.microsoft.com/office/drawing/2014/main" id="{00A22231-1DCF-8BF2-F305-532128E99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90849" y="8984454"/>
              <a:ext cx="1728690" cy="835646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="" xmlns:a16="http://schemas.microsoft.com/office/drawing/2014/main" id="{5B4F3E5F-8701-B683-B151-32381E08409E}"/>
              </a:ext>
            </a:extLst>
          </p:cNvPr>
          <p:cNvGrpSpPr/>
          <p:nvPr/>
        </p:nvGrpSpPr>
        <p:grpSpPr>
          <a:xfrm>
            <a:off x="15207782" y="4174822"/>
            <a:ext cx="8188739" cy="8170861"/>
            <a:chOff x="13254981" y="-543542"/>
            <a:chExt cx="8188739" cy="8170861"/>
          </a:xfrm>
        </p:grpSpPr>
        <p:sp>
          <p:nvSpPr>
            <p:cNvPr id="95" name="Овал 94">
              <a:extLst>
                <a:ext uri="{FF2B5EF4-FFF2-40B4-BE49-F238E27FC236}">
                  <a16:creationId xmlns="" xmlns:a16="http://schemas.microsoft.com/office/drawing/2014/main" id="{1F97F08D-605F-4EBD-DBC3-7D4C3472AF9C}"/>
                </a:ext>
              </a:extLst>
            </p:cNvPr>
            <p:cNvSpPr/>
            <p:nvPr/>
          </p:nvSpPr>
          <p:spPr>
            <a:xfrm rot="20653372">
              <a:off x="14160308" y="2596683"/>
              <a:ext cx="6313322" cy="4003223"/>
            </a:xfrm>
            <a:prstGeom prst="ellipse">
              <a:avLst/>
            </a:prstGeom>
            <a:noFill/>
            <a:ln w="88900">
              <a:gradFill>
                <a:gsLst>
                  <a:gs pos="46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89000">
                    <a:schemeClr val="accent1">
                      <a:lumMod val="5000"/>
                      <a:lumOff val="95000"/>
                      <a:alpha val="0"/>
                    </a:schemeClr>
                  </a:gs>
                  <a:gs pos="92000">
                    <a:schemeClr val="accent1">
                      <a:lumMod val="5000"/>
                      <a:lumOff val="95000"/>
                    </a:schemeClr>
                  </a:gs>
                  <a:gs pos="5000">
                    <a:srgbClr val="FEFEFE">
                      <a:alpha val="0"/>
                    </a:srgbClr>
                  </a:gs>
                  <a:gs pos="36000">
                    <a:schemeClr val="accent1">
                      <a:lumMod val="5000"/>
                      <a:lumOff val="95000"/>
                    </a:schemeClr>
                  </a:gs>
                  <a:gs pos="7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grpSp>
          <p:nvGrpSpPr>
            <p:cNvPr id="86" name="Группа 85">
              <a:extLst>
                <a:ext uri="{FF2B5EF4-FFF2-40B4-BE49-F238E27FC236}">
                  <a16:creationId xmlns="" xmlns:a16="http://schemas.microsoft.com/office/drawing/2014/main" id="{C7FA0669-96E7-E8F6-D25D-0DCE966F2577}"/>
                </a:ext>
              </a:extLst>
            </p:cNvPr>
            <p:cNvGrpSpPr/>
            <p:nvPr/>
          </p:nvGrpSpPr>
          <p:grpSpPr>
            <a:xfrm>
              <a:off x="13454754" y="-543542"/>
              <a:ext cx="5003596" cy="4766929"/>
              <a:chOff x="12761558" y="-238101"/>
              <a:chExt cx="5003596" cy="4766929"/>
            </a:xfrm>
          </p:grpSpPr>
          <p:sp>
            <p:nvSpPr>
              <p:cNvPr id="74" name="Овал 73">
                <a:extLst>
                  <a:ext uri="{FF2B5EF4-FFF2-40B4-BE49-F238E27FC236}">
                    <a16:creationId xmlns="" xmlns:a16="http://schemas.microsoft.com/office/drawing/2014/main" id="{88B877D6-B6E2-F5A0-B044-3447FA05EE37}"/>
                  </a:ext>
                </a:extLst>
              </p:cNvPr>
              <p:cNvSpPr/>
              <p:nvPr/>
            </p:nvSpPr>
            <p:spPr>
              <a:xfrm>
                <a:off x="13488545" y="-189195"/>
                <a:ext cx="4276609" cy="4276609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10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Inter" panose="02000503000000020004" pitchFamily="2" charset="0"/>
                </a:endParaRPr>
              </a:p>
            </p:txBody>
          </p:sp>
          <p:pic>
            <p:nvPicPr>
              <p:cNvPr id="73" name="Рисунок 72">
                <a:extLst>
                  <a:ext uri="{FF2B5EF4-FFF2-40B4-BE49-F238E27FC236}">
                    <a16:creationId xmlns="" xmlns:a16="http://schemas.microsoft.com/office/drawing/2014/main" id="{F74BD173-D978-1A6F-02B1-B315D9B82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242541" y="1649883"/>
                <a:ext cx="2958815" cy="669256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="" xmlns:a16="http://schemas.microsoft.com/office/drawing/2014/main" id="{046045CE-E173-039D-3BA1-C512C21FE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19206751">
                <a:off x="12761558" y="-238101"/>
                <a:ext cx="2899613" cy="1757177"/>
              </a:xfrm>
              <a:prstGeom prst="rect">
                <a:avLst/>
              </a:prstGeom>
            </p:spPr>
          </p:pic>
          <p:pic>
            <p:nvPicPr>
              <p:cNvPr id="77" name="Рисунок 76">
                <a:extLst>
                  <a:ext uri="{FF2B5EF4-FFF2-40B4-BE49-F238E27FC236}">
                    <a16:creationId xmlns="" xmlns:a16="http://schemas.microsoft.com/office/drawing/2014/main" id="{4A2F24DA-09A6-0018-86E3-ADB7C6CEF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38000"/>
              </a:blip>
              <a:stretch>
                <a:fillRect/>
              </a:stretch>
            </p:blipFill>
            <p:spPr>
              <a:xfrm rot="21081700">
                <a:off x="14837596" y="2653386"/>
                <a:ext cx="2548433" cy="1875442"/>
              </a:xfrm>
              <a:prstGeom prst="rect">
                <a:avLst/>
              </a:prstGeom>
            </p:spPr>
          </p:pic>
        </p:grpSp>
        <p:grpSp>
          <p:nvGrpSpPr>
            <p:cNvPr id="89" name="Группа 88">
              <a:extLst>
                <a:ext uri="{FF2B5EF4-FFF2-40B4-BE49-F238E27FC236}">
                  <a16:creationId xmlns="" xmlns:a16="http://schemas.microsoft.com/office/drawing/2014/main" id="{4153F41C-2CE0-FDBF-8AD9-73C342D68CAD}"/>
                </a:ext>
              </a:extLst>
            </p:cNvPr>
            <p:cNvGrpSpPr/>
            <p:nvPr/>
          </p:nvGrpSpPr>
          <p:grpSpPr>
            <a:xfrm>
              <a:off x="18487468" y="3079232"/>
              <a:ext cx="2956252" cy="3192663"/>
              <a:chOff x="11937588" y="5022148"/>
              <a:chExt cx="3333560" cy="3600145"/>
            </a:xfrm>
          </p:grpSpPr>
          <p:sp>
            <p:nvSpPr>
              <p:cNvPr id="90" name="Овал 89">
                <a:extLst>
                  <a:ext uri="{FF2B5EF4-FFF2-40B4-BE49-F238E27FC236}">
                    <a16:creationId xmlns="" xmlns:a16="http://schemas.microsoft.com/office/drawing/2014/main" id="{8851D22A-A8D6-8938-72A9-8E2395367497}"/>
                  </a:ext>
                </a:extLst>
              </p:cNvPr>
              <p:cNvSpPr/>
              <p:nvPr/>
            </p:nvSpPr>
            <p:spPr>
              <a:xfrm>
                <a:off x="12179416" y="5022148"/>
                <a:ext cx="3091732" cy="30917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80000">
                    <a:schemeClr val="bg2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41275">
                <a:gradFill>
                  <a:gsLst>
                    <a:gs pos="0">
                      <a:schemeClr val="accent1">
                        <a:lumMod val="5000"/>
                        <a:lumOff val="95000"/>
                        <a:alpha val="18592"/>
                      </a:schemeClr>
                    </a:gs>
                    <a:gs pos="28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17400000" scaled="0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Inter" panose="02000503000000020004" pitchFamily="2" charset="0"/>
                </a:endParaRPr>
              </a:p>
            </p:txBody>
          </p:sp>
          <p:pic>
            <p:nvPicPr>
              <p:cNvPr id="91" name="Рисунок 90">
                <a:extLst>
                  <a:ext uri="{FF2B5EF4-FFF2-40B4-BE49-F238E27FC236}">
                    <a16:creationId xmlns="" xmlns:a16="http://schemas.microsoft.com/office/drawing/2014/main" id="{3C505897-2F0E-E6DE-7FBD-A6BB52E8E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174602" y="5709630"/>
                <a:ext cx="1226595" cy="1226595"/>
              </a:xfrm>
              <a:prstGeom prst="rect">
                <a:avLst/>
              </a:prstGeom>
            </p:spPr>
          </p:pic>
          <p:sp>
            <p:nvSpPr>
              <p:cNvPr id="92" name="TextBox 91">
                <a:extLst>
                  <a:ext uri="{FF2B5EF4-FFF2-40B4-BE49-F238E27FC236}">
                    <a16:creationId xmlns="" xmlns:a16="http://schemas.microsoft.com/office/drawing/2014/main" id="{F28FD104-F486-F0A9-180A-BF87BECFF5B6}"/>
                  </a:ext>
                </a:extLst>
              </p:cNvPr>
              <p:cNvSpPr txBox="1"/>
              <p:nvPr/>
            </p:nvSpPr>
            <p:spPr>
              <a:xfrm>
                <a:off x="12920073" y="7067788"/>
                <a:ext cx="1735652" cy="381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accent1"/>
                    </a:solidFill>
                    <a:latin typeface="Inter Medium" panose="02000503000000020004" pitchFamily="2" charset="0"/>
                    <a:ea typeface="Inter Medium" panose="02000503000000020004" pitchFamily="2" charset="0"/>
                    <a:cs typeface="Inter Medium" panose="02000503000000020004" pitchFamily="2" charset="0"/>
                  </a:rPr>
                  <a:t>АВАДС ХАРД</a:t>
                </a:r>
              </a:p>
            </p:txBody>
          </p:sp>
          <p:pic>
            <p:nvPicPr>
              <p:cNvPr id="93" name="Рисунок 92">
                <a:extLst>
                  <a:ext uri="{FF2B5EF4-FFF2-40B4-BE49-F238E27FC236}">
                    <a16:creationId xmlns="" xmlns:a16="http://schemas.microsoft.com/office/drawing/2014/main" id="{5E28554D-3F98-EFA5-2F92-2A620390C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77000"/>
              </a:blip>
              <a:stretch>
                <a:fillRect/>
              </a:stretch>
            </p:blipFill>
            <p:spPr>
              <a:xfrm rot="865113">
                <a:off x="11937588" y="7123023"/>
                <a:ext cx="2474027" cy="1499270"/>
              </a:xfrm>
              <a:prstGeom prst="rect">
                <a:avLst/>
              </a:prstGeom>
            </p:spPr>
          </p:pic>
        </p:grpSp>
        <p:grpSp>
          <p:nvGrpSpPr>
            <p:cNvPr id="88" name="Группа 87">
              <a:extLst>
                <a:ext uri="{FF2B5EF4-FFF2-40B4-BE49-F238E27FC236}">
                  <a16:creationId xmlns="" xmlns:a16="http://schemas.microsoft.com/office/drawing/2014/main" id="{8598A2C3-9BE9-0BD6-0C50-FDAC43A2B51B}"/>
                </a:ext>
              </a:extLst>
            </p:cNvPr>
            <p:cNvGrpSpPr/>
            <p:nvPr/>
          </p:nvGrpSpPr>
          <p:grpSpPr>
            <a:xfrm>
              <a:off x="13254981" y="4030737"/>
              <a:ext cx="3091732" cy="3596582"/>
              <a:chOff x="12179416" y="4517298"/>
              <a:chExt cx="3091732" cy="3596582"/>
            </a:xfrm>
          </p:grpSpPr>
          <p:sp>
            <p:nvSpPr>
              <p:cNvPr id="80" name="Овал 79">
                <a:extLst>
                  <a:ext uri="{FF2B5EF4-FFF2-40B4-BE49-F238E27FC236}">
                    <a16:creationId xmlns="" xmlns:a16="http://schemas.microsoft.com/office/drawing/2014/main" id="{B6014046-E7C9-A319-BC89-029572A4D3D7}"/>
                  </a:ext>
                </a:extLst>
              </p:cNvPr>
              <p:cNvSpPr/>
              <p:nvPr/>
            </p:nvSpPr>
            <p:spPr>
              <a:xfrm>
                <a:off x="12179416" y="5022148"/>
                <a:ext cx="3091732" cy="30917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80000">
                    <a:schemeClr val="bg2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41275">
                <a:gradFill>
                  <a:gsLst>
                    <a:gs pos="0">
                      <a:schemeClr val="accent1">
                        <a:lumMod val="5000"/>
                        <a:lumOff val="95000"/>
                        <a:alpha val="18592"/>
                      </a:schemeClr>
                    </a:gs>
                    <a:gs pos="28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17400000" scaled="0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Inter" panose="02000503000000020004" pitchFamily="2" charset="0"/>
                </a:endParaRPr>
              </a:p>
            </p:txBody>
          </p:sp>
          <p:pic>
            <p:nvPicPr>
              <p:cNvPr id="82" name="Рисунок 81">
                <a:extLst>
                  <a:ext uri="{FF2B5EF4-FFF2-40B4-BE49-F238E27FC236}">
                    <a16:creationId xmlns="" xmlns:a16="http://schemas.microsoft.com/office/drawing/2014/main" id="{924CA55F-0CD2-96A5-5735-A64F49AB6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159283" y="5666677"/>
                <a:ext cx="1226595" cy="1226595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4B4D1700-2512-2076-8930-9A6898FFA090}"/>
                  </a:ext>
                </a:extLst>
              </p:cNvPr>
              <p:cNvSpPr txBox="1"/>
              <p:nvPr/>
            </p:nvSpPr>
            <p:spPr>
              <a:xfrm>
                <a:off x="12809816" y="7044396"/>
                <a:ext cx="19255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000" dirty="0">
                    <a:solidFill>
                      <a:schemeClr val="accent1"/>
                    </a:solidFill>
                    <a:latin typeface="Inter Medium" panose="02000503000000020004" pitchFamily="2" charset="0"/>
                    <a:ea typeface="Inter Medium" panose="02000503000000020004" pitchFamily="2" charset="0"/>
                    <a:cs typeface="Inter Medium" panose="02000503000000020004" pitchFamily="2" charset="0"/>
                  </a:rPr>
                  <a:t>АВАДС СОФТ</a:t>
                </a:r>
              </a:p>
            </p:txBody>
          </p:sp>
          <p:pic>
            <p:nvPicPr>
              <p:cNvPr id="87" name="Рисунок 86">
                <a:extLst>
                  <a:ext uri="{FF2B5EF4-FFF2-40B4-BE49-F238E27FC236}">
                    <a16:creationId xmlns="" xmlns:a16="http://schemas.microsoft.com/office/drawing/2014/main" id="{CDD11731-93B5-CE61-8030-5ECB18927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77000"/>
              </a:blip>
              <a:stretch>
                <a:fillRect/>
              </a:stretch>
            </p:blipFill>
            <p:spPr>
              <a:xfrm>
                <a:off x="12194233" y="4517298"/>
                <a:ext cx="2474027" cy="14992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5590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4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44"/>
          <p:cNvSpPr txBox="1"/>
          <p:nvPr/>
        </p:nvSpPr>
        <p:spPr>
          <a:xfrm>
            <a:off x="827860" y="574987"/>
            <a:ext cx="182007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Примеры</a:t>
            </a:r>
            <a:r>
              <a:rPr lang="en-US" sz="72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2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производительности</a:t>
            </a:r>
            <a:endParaRPr sz="72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44"/>
          <p:cNvSpPr/>
          <p:nvPr/>
        </p:nvSpPr>
        <p:spPr>
          <a:xfrm>
            <a:off x="9959975" y="2317750"/>
            <a:ext cx="13249276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встраиваемом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безвентиляторном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запущен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рхивирования.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удаленном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запущен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имитатор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значений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который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10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раз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секунду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TCP/IP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передают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значения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30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000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которую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пишутся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режиме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зацикливания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44"/>
          <p:cNvSpPr/>
          <p:nvPr/>
        </p:nvSpPr>
        <p:spPr>
          <a:xfrm>
            <a:off x="978248" y="10404933"/>
            <a:ext cx="69485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Все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теги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имеют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формат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DFLOAT (8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байт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),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время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изменения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фиксируется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с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точностью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до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100 ns (8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байт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). </a:t>
            </a:r>
            <a:endParaRPr sz="2000" i="0" u="none" strike="noStrike" cap="none" dirty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0" name="Google Shape;190;p44"/>
          <p:cNvSpPr/>
          <p:nvPr/>
        </p:nvSpPr>
        <p:spPr>
          <a:xfrm>
            <a:off x="9959974" y="8567215"/>
            <a:ext cx="13249275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 архивирования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потребляет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400" i="0" u="none" strike="noStrike" cap="none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-US" sz="1400" i="0" u="none" strike="noStrike" cap="none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400" i="0" u="none" strike="noStrike" cap="none" dirty="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44"/>
          <p:cNvSpPr/>
          <p:nvPr/>
        </p:nvSpPr>
        <p:spPr>
          <a:xfrm>
            <a:off x="9959974" y="4943150"/>
            <a:ext cx="1324927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где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запущен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архивирования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имеет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следующие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характеристики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44"/>
          <p:cNvSpPr/>
          <p:nvPr/>
        </p:nvSpPr>
        <p:spPr>
          <a:xfrm>
            <a:off x="9959975" y="10567232"/>
            <a:ext cx="132492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994525" algn="l"/>
              </a:tabLst>
            </a:pP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Суммарно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сохраняется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300 000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записей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секунду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44"/>
          <p:cNvSpPr/>
          <p:nvPr/>
        </p:nvSpPr>
        <p:spPr>
          <a:xfrm>
            <a:off x="10607674" y="9199695"/>
            <a:ext cx="1260157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оперативной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памяти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	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395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Мб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загрузка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процессора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25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r>
              <a:rPr lang="en-US" sz="3200" b="1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максимум</a:t>
            </a:r>
            <a:endParaRPr sz="320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44"/>
          <p:cNvSpPr/>
          <p:nvPr/>
        </p:nvSpPr>
        <p:spPr>
          <a:xfrm>
            <a:off x="10607675" y="6091263"/>
            <a:ext cx="1260157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Материнская</a:t>
            </a:r>
            <a:r>
              <a:rPr lang="en-US" sz="280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плата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ru-RU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Raspberry PI 4</a:t>
            </a:r>
            <a:endParaRPr sz="28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Процессор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ru-RU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		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ядра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Cortex A-72 с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частотой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1,5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ГГц</a:t>
            </a:r>
            <a:endParaRPr sz="28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Память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ru-RU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		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Гб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LPDDR4-3200</a:t>
            </a:r>
            <a:endParaRPr sz="28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Диск</a:t>
            </a:r>
            <a:r>
              <a:rPr lang="en-US" sz="280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280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хранения</a:t>
            </a:r>
            <a:r>
              <a:rPr lang="en-US" sz="280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базы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ru-RU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SSD,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подключенный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через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USB 2.0</a:t>
            </a:r>
            <a:endParaRPr sz="28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•"/>
            </a:pP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Операционная</a:t>
            </a:r>
            <a:r>
              <a:rPr lang="en-US" sz="280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i="1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система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ru-RU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Linux </a:t>
            </a:r>
            <a:r>
              <a:rPr lang="en-US" sz="28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Ubunta</a:t>
            </a:r>
            <a:endParaRPr sz="28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6" name="Google Shape;196;p44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13206" b="17266"/>
          <a:stretch/>
        </p:blipFill>
        <p:spPr>
          <a:xfrm>
            <a:off x="401053" y="4555958"/>
            <a:ext cx="8286833" cy="57848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8;p42">
            <a:extLst>
              <a:ext uri="{FF2B5EF4-FFF2-40B4-BE49-F238E27FC236}">
                <a16:creationId xmlns="" xmlns:a16="http://schemas.microsoft.com/office/drawing/2014/main" id="{96905A87-6789-C7B2-F8E2-1800202D674D}"/>
              </a:ext>
            </a:extLst>
          </p:cNvPr>
          <p:cNvSpPr/>
          <p:nvPr/>
        </p:nvSpPr>
        <p:spPr>
          <a:xfrm>
            <a:off x="19431001" y="1125187"/>
            <a:ext cx="377825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ПРИМЕР </a:t>
            </a:r>
            <a:r>
              <a:rPr lang="ru-RU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4400" b="1" i="0" u="none" strike="noStrike" cap="none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302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5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21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45"/>
          <p:cNvSpPr txBox="1"/>
          <p:nvPr/>
        </p:nvSpPr>
        <p:spPr>
          <a:xfrm>
            <a:off x="1001518" y="442606"/>
            <a:ext cx="182007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Примеры</a:t>
            </a:r>
            <a:r>
              <a:rPr lang="en-US" sz="7200" i="0" u="none" strike="noStrike" cap="none" dirty="0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производительности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45"/>
          <p:cNvSpPr/>
          <p:nvPr/>
        </p:nvSpPr>
        <p:spPr>
          <a:xfrm>
            <a:off x="9959975" y="2233233"/>
            <a:ext cx="13249276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запущен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рхивирования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имитатор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значений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который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10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раз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секунду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TCP/IP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передают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значения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250 000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тегов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режиме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зацикливания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45"/>
          <p:cNvSpPr/>
          <p:nvPr/>
        </p:nvSpPr>
        <p:spPr>
          <a:xfrm>
            <a:off x="1467842" y="10266434"/>
            <a:ext cx="69485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Все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теги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имеют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формат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DFLOAT (8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байт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),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время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изменения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фиксируется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с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точностью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до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100 ns (8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байт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). </a:t>
            </a:r>
            <a:endParaRPr sz="2000" i="0" u="none" strike="noStrike" cap="none" dirty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6" name="Google Shape;206;p45"/>
          <p:cNvSpPr/>
          <p:nvPr/>
        </p:nvSpPr>
        <p:spPr>
          <a:xfrm>
            <a:off x="9959974" y="7934634"/>
            <a:ext cx="11743343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 архивирования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потребляет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400" i="0" u="none" strike="noStrike" cap="none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-US" sz="1400" i="0" u="none" strike="noStrike" cap="none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400" i="0" u="none" strike="noStrike" cap="none" dirty="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45"/>
          <p:cNvSpPr/>
          <p:nvPr/>
        </p:nvSpPr>
        <p:spPr>
          <a:xfrm>
            <a:off x="9959974" y="4383375"/>
            <a:ext cx="1232125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где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запущен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Сервер архивирования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имеет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следующие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характеристики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45"/>
          <p:cNvSpPr/>
          <p:nvPr/>
        </p:nvSpPr>
        <p:spPr>
          <a:xfrm>
            <a:off x="9959975" y="10088180"/>
            <a:ext cx="1287032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8715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Суммарно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сохраняется</a:t>
            </a:r>
            <a:r>
              <a:rPr lang="ru-RU" sz="3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2 500 000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записей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секунду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45"/>
          <p:cNvSpPr/>
          <p:nvPr/>
        </p:nvSpPr>
        <p:spPr>
          <a:xfrm>
            <a:off x="10607674" y="8620740"/>
            <a:ext cx="931130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оперативной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памяти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3,2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Гб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i="0" u="none" strike="noStrike" cap="none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загрузка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процессора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r>
              <a:rPr lang="en-US" sz="3200" b="1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максимум</a:t>
            </a:r>
            <a:endParaRPr sz="320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1" name="Google Shape;211;p45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12927" b="15279"/>
          <a:stretch/>
        </p:blipFill>
        <p:spPr>
          <a:xfrm>
            <a:off x="430443" y="4652210"/>
            <a:ext cx="8305570" cy="57764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0607674" y="5574229"/>
            <a:ext cx="126015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800" i="1" dirty="0"/>
              <a:t>Материнская плата</a:t>
            </a:r>
            <a:r>
              <a:rPr lang="ru-RU" sz="2800" dirty="0"/>
              <a:t>: 	 	</a:t>
            </a:r>
            <a:r>
              <a:rPr lang="ru-RU" sz="2800" dirty="0" err="1"/>
              <a:t>ASUSTeK</a:t>
            </a:r>
            <a:r>
              <a:rPr lang="ru-RU" sz="2800" dirty="0"/>
              <a:t> PRIME B460M-K</a:t>
            </a:r>
            <a:endParaRPr lang="ru-RU" sz="2800" dirty="0">
              <a:solidFill>
                <a:srgbClr val="FF0000"/>
              </a:solidFill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800" i="1" dirty="0"/>
              <a:t>Процессор</a:t>
            </a:r>
            <a:r>
              <a:rPr lang="ru-RU" sz="2800" dirty="0"/>
              <a:t>: 			 	Core i9-10900K с частотой 3.70 </a:t>
            </a:r>
            <a:r>
              <a:rPr lang="ru-RU" sz="2800" dirty="0" err="1"/>
              <a:t>GHz</a:t>
            </a:r>
            <a:endParaRPr lang="ru-RU" sz="2800" dirty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800" i="1" dirty="0"/>
              <a:t>Память</a:t>
            </a:r>
            <a:r>
              <a:rPr lang="ru-RU" sz="2800" dirty="0"/>
              <a:t>: 			 	64 Гб DDR4-3200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800" i="1" dirty="0"/>
              <a:t>Диск</a:t>
            </a:r>
            <a:r>
              <a:rPr lang="ru-RU" sz="2800" dirty="0"/>
              <a:t>: 				 	HDD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/>
              <a:t>1 ТБ</a:t>
            </a:r>
            <a:r>
              <a:rPr lang="ru-RU" sz="2800" b="1" dirty="0"/>
              <a:t> </a:t>
            </a:r>
            <a:r>
              <a:rPr lang="ru-RU" sz="2800" dirty="0"/>
              <a:t>WDC WD10SPSX-00A6WT0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800" i="1" dirty="0"/>
              <a:t>Операционная система</a:t>
            </a:r>
            <a:r>
              <a:rPr lang="ru-RU" sz="2800" dirty="0"/>
              <a:t>: 	Linux </a:t>
            </a:r>
            <a:r>
              <a:rPr lang="ru-RU" sz="2800" dirty="0" err="1"/>
              <a:t>Mint</a:t>
            </a:r>
            <a:r>
              <a:rPr lang="ru-RU" sz="2800" dirty="0"/>
              <a:t> 20.2</a:t>
            </a:r>
          </a:p>
        </p:txBody>
      </p:sp>
      <p:sp>
        <p:nvSpPr>
          <p:cNvPr id="4" name="Google Shape;158;p42">
            <a:extLst>
              <a:ext uri="{FF2B5EF4-FFF2-40B4-BE49-F238E27FC236}">
                <a16:creationId xmlns="" xmlns:a16="http://schemas.microsoft.com/office/drawing/2014/main" id="{03AD4367-BEAD-3A81-567E-ECBF6D274A2B}"/>
              </a:ext>
            </a:extLst>
          </p:cNvPr>
          <p:cNvSpPr/>
          <p:nvPr/>
        </p:nvSpPr>
        <p:spPr>
          <a:xfrm>
            <a:off x="19431001" y="1125187"/>
            <a:ext cx="377824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ПРИМЕР </a:t>
            </a:r>
            <a:r>
              <a:rPr lang="ru-RU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4400" b="1" i="0" u="none" strike="noStrike" cap="none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256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5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22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45"/>
          <p:cNvSpPr txBox="1"/>
          <p:nvPr/>
        </p:nvSpPr>
        <p:spPr>
          <a:xfrm>
            <a:off x="1007476" y="354260"/>
            <a:ext cx="182007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>
              <a:buSzPts val="7200"/>
            </a:pPr>
            <a:r>
              <a:rPr lang="ru-RU" sz="7200" dirty="0">
                <a:latin typeface="Montserrat SemiBold" pitchFamily="2" charset="-52"/>
                <a:ea typeface="Montserrat"/>
                <a:cs typeface="Montserrat"/>
                <a:sym typeface="Montserrat"/>
              </a:rPr>
              <a:t>Примеры производительности</a:t>
            </a:r>
          </a:p>
        </p:txBody>
      </p:sp>
      <p:sp>
        <p:nvSpPr>
          <p:cNvPr id="204" name="Google Shape;204;p45"/>
          <p:cNvSpPr/>
          <p:nvPr/>
        </p:nvSpPr>
        <p:spPr>
          <a:xfrm>
            <a:off x="9959976" y="3133255"/>
            <a:ext cx="13249274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 умолчанию Сервер архивирования запускается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на 1 ядре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Для использования нескольких ядер предназначен специальный </a:t>
            </a:r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параметр в настройках сервера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. В нем указывается число ядер, которые могут использоваться Сервером архивирования.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200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Использование многоядерного режима эффективно </a:t>
            </a:r>
            <a:r>
              <a:rPr lang="ru-RU" sz="3200" i="0" u="none" strike="noStrike" cap="none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ведении нескольких баз и взаимодействии с несколькими клиентами. </a:t>
            </a:r>
          </a:p>
        </p:txBody>
      </p:sp>
      <p:sp>
        <p:nvSpPr>
          <p:cNvPr id="206" name="Google Shape;206;p45"/>
          <p:cNvSpPr/>
          <p:nvPr/>
        </p:nvSpPr>
        <p:spPr>
          <a:xfrm>
            <a:off x="10597243" y="8492341"/>
            <a:ext cx="1284378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ru-RU" sz="2800" i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При работе только с одной базой и взаимодействии только с одним клиентом </a:t>
            </a:r>
            <a:r>
              <a:rPr lang="ru-RU" sz="2800" i="1" dirty="0" err="1" smtClean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многоядерность</a:t>
            </a:r>
            <a:r>
              <a:rPr lang="ru-RU" sz="2800" i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i="1" dirty="0" smtClean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немного снижает </a:t>
            </a:r>
            <a:r>
              <a:rPr lang="ru-RU" sz="2800" i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производительность сервера</a:t>
            </a:r>
          </a:p>
        </p:txBody>
      </p:sp>
      <p:sp>
        <p:nvSpPr>
          <p:cNvPr id="14" name="Google Shape;210;p45"/>
          <p:cNvSpPr/>
          <p:nvPr/>
        </p:nvSpPr>
        <p:spPr>
          <a:xfrm>
            <a:off x="16593411" y="1684421"/>
            <a:ext cx="6615839" cy="64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Многоядерность</a:t>
            </a:r>
            <a:endParaRPr sz="4400" b="1" i="0" u="none" strike="noStrike" cap="none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AutoShape 2" descr="Многоядерн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50" y="3272895"/>
            <a:ext cx="7400410" cy="617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5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23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45"/>
          <p:cNvSpPr txBox="1"/>
          <p:nvPr/>
        </p:nvSpPr>
        <p:spPr>
          <a:xfrm>
            <a:off x="1174750" y="238483"/>
            <a:ext cx="18335997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>
              <a:buSzPts val="7200"/>
            </a:pPr>
            <a:r>
              <a:rPr lang="ru-RU" sz="7200" dirty="0">
                <a:latin typeface="Montserrat SemiBold" pitchFamily="2" charset="-52"/>
                <a:ea typeface="Montserrat"/>
                <a:cs typeface="Montserrat"/>
                <a:sym typeface="Montserrat"/>
              </a:rPr>
              <a:t>Примеры производительности</a:t>
            </a:r>
          </a:p>
        </p:txBody>
      </p:sp>
      <p:sp>
        <p:nvSpPr>
          <p:cNvPr id="204" name="Google Shape;204;p45"/>
          <p:cNvSpPr/>
          <p:nvPr/>
        </p:nvSpPr>
        <p:spPr>
          <a:xfrm>
            <a:off x="10495511" y="2717800"/>
            <a:ext cx="11835100" cy="7971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Скорость чтения сильно зависит от накопителя.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200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При испытаниях на производительность чтения Серверу архивирования посылались запросы на выборку для </a:t>
            </a:r>
            <a:r>
              <a:rPr lang="ru-RU" sz="3200" b="1" dirty="0">
                <a:latin typeface="Roboto"/>
                <a:ea typeface="Roboto"/>
                <a:cs typeface="Roboto"/>
                <a:sym typeface="Roboto"/>
              </a:rPr>
              <a:t>100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 случайно выбранных тегов по </a:t>
            </a:r>
            <a:r>
              <a:rPr lang="ru-RU" sz="3200" b="1" dirty="0">
                <a:latin typeface="Roboto"/>
                <a:ea typeface="Roboto"/>
                <a:cs typeface="Roboto"/>
                <a:sym typeface="Roboto"/>
              </a:rPr>
              <a:t>10 000 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записей.</a:t>
            </a:r>
            <a:endParaRPr lang="ru-RU"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200" dirty="0">
              <a:latin typeface="Roboto"/>
              <a:ea typeface="Roboto"/>
              <a:cs typeface="Roboto"/>
              <a:sym typeface="Roboto"/>
            </a:endParaRPr>
          </a:p>
          <a:p>
            <a:pPr marL="898525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С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овременный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HDD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(4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ms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время доступа)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позволяет получить </a:t>
            </a:r>
            <a:r>
              <a:rPr lang="ru-RU" sz="3200" b="1" i="0" u="none" strike="noStrike" cap="none" dirty="0">
                <a:solidFill>
                  <a:srgbClr val="000000"/>
                </a:solidFill>
                <a:latin typeface="Montserrat Black" pitchFamily="2" charset="-52"/>
                <a:ea typeface="Roboto"/>
                <a:cs typeface="Roboto"/>
                <a:sym typeface="Roboto"/>
              </a:rPr>
              <a:t>350 000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Montserrat Black" pitchFamily="2" charset="-52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записей в секунду</a:t>
            </a:r>
          </a:p>
          <a:p>
            <a:pPr marL="898525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98525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Старый </a:t>
            </a:r>
            <a:r>
              <a:rPr lang="en-US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HDD </a:t>
            </a:r>
            <a:r>
              <a:rPr lang="en-US" sz="3200" dirty="0">
                <a:latin typeface="Roboto"/>
                <a:ea typeface="Roboto"/>
                <a:cs typeface="Roboto"/>
                <a:sym typeface="Roboto"/>
              </a:rPr>
              <a:t>(12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latin typeface="Roboto"/>
                <a:ea typeface="Roboto"/>
                <a:cs typeface="Roboto"/>
                <a:sym typeface="Roboto"/>
              </a:rPr>
              <a:t>ms</a:t>
            </a:r>
            <a:r>
              <a:rPr lang="en-US" sz="3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время доступа) позволяет выбирать </a:t>
            </a:r>
            <a:r>
              <a:rPr lang="ru-RU" sz="3200" b="1" dirty="0">
                <a:latin typeface="Montserrat Black" pitchFamily="2" charset="-52"/>
                <a:ea typeface="Roboto"/>
                <a:cs typeface="Roboto"/>
                <a:sym typeface="Roboto"/>
              </a:rPr>
              <a:t>100 000</a:t>
            </a:r>
            <a:r>
              <a:rPr lang="ru-RU" sz="3200" dirty="0">
                <a:latin typeface="Montserrat Black" pitchFamily="2" charset="-52"/>
                <a:ea typeface="Roboto"/>
                <a:cs typeface="Roboto"/>
                <a:sym typeface="Roboto"/>
              </a:rPr>
              <a:t> 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записей в секунду</a:t>
            </a:r>
          </a:p>
          <a:p>
            <a:pPr marL="898525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3200" dirty="0">
              <a:latin typeface="Roboto"/>
              <a:ea typeface="Roboto"/>
              <a:cs typeface="Roboto"/>
              <a:sym typeface="Roboto"/>
            </a:endParaRPr>
          </a:p>
          <a:p>
            <a:pPr marL="898525" lvl="0" indent="-273050">
              <a:buFont typeface="Arial" panose="020B0604020202020204" pitchFamily="34" charset="0"/>
              <a:buChar char="•"/>
            </a:pPr>
            <a:r>
              <a:rPr lang="en-US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SSD</a:t>
            </a:r>
            <a:r>
              <a:rPr lang="ru-RU" sz="3200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n-US" sz="3200" dirty="0">
                <a:latin typeface="Roboto"/>
                <a:ea typeface="Roboto"/>
                <a:cs typeface="Roboto"/>
                <a:sym typeface="Roboto"/>
              </a:rPr>
              <a:t>NVME 1.3.0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 – быстрый диск на </a:t>
            </a:r>
            <a:r>
              <a:rPr lang="en-US" sz="3200" dirty="0" err="1">
                <a:latin typeface="Roboto"/>
                <a:ea typeface="Roboto"/>
                <a:cs typeface="Roboto"/>
                <a:sym typeface="Roboto"/>
              </a:rPr>
              <a:t>PCIe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) скорость выборки </a:t>
            </a:r>
            <a:r>
              <a:rPr lang="ru-RU" sz="3200" b="1" dirty="0">
                <a:latin typeface="Montserrat Black" pitchFamily="2" charset="-52"/>
                <a:ea typeface="Roboto"/>
                <a:cs typeface="Roboto"/>
                <a:sym typeface="Roboto"/>
              </a:rPr>
              <a:t>2 500 000</a:t>
            </a:r>
            <a:r>
              <a:rPr lang="ru-RU" sz="3200" dirty="0">
                <a:latin typeface="Montserrat Black" pitchFamily="2" charset="-52"/>
                <a:ea typeface="Roboto"/>
                <a:cs typeface="Roboto"/>
                <a:sym typeface="Roboto"/>
              </a:rPr>
              <a:t> 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записей в секунду</a:t>
            </a:r>
          </a:p>
          <a:p>
            <a:pPr marL="898525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3200" dirty="0">
              <a:latin typeface="Roboto"/>
              <a:ea typeface="Roboto"/>
              <a:cs typeface="Roboto"/>
              <a:sym typeface="Roboto"/>
            </a:endParaRPr>
          </a:p>
          <a:p>
            <a:pPr marL="898525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Выборка из кэша </a:t>
            </a:r>
            <a:r>
              <a:rPr lang="ru-RU" sz="3200" dirty="0"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i="0" u="none" strike="noStrike" cap="none" dirty="0">
                <a:solidFill>
                  <a:srgbClr val="000000"/>
                </a:solidFill>
                <a:latin typeface="Montserrat Black" pitchFamily="2" charset="-52"/>
                <a:ea typeface="Roboto"/>
                <a:cs typeface="Roboto"/>
                <a:sym typeface="Roboto"/>
              </a:rPr>
              <a:t>5 000 000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записей в секунду</a:t>
            </a:r>
          </a:p>
        </p:txBody>
      </p:sp>
      <p:pic>
        <p:nvPicPr>
          <p:cNvPr id="211" name="Google Shape;211;p45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6252" t="16154" b="13788"/>
          <a:stretch/>
        </p:blipFill>
        <p:spPr>
          <a:xfrm>
            <a:off x="918076" y="5005137"/>
            <a:ext cx="8643019" cy="59437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10;p45"/>
          <p:cNvSpPr/>
          <p:nvPr/>
        </p:nvSpPr>
        <p:spPr>
          <a:xfrm>
            <a:off x="16520592" y="1652699"/>
            <a:ext cx="6788149" cy="7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Скорость выборки</a:t>
            </a:r>
            <a:endParaRPr sz="4400" b="1" i="0" u="none" strike="noStrike" cap="none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9798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5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24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45"/>
          <p:cNvSpPr txBox="1"/>
          <p:nvPr/>
        </p:nvSpPr>
        <p:spPr>
          <a:xfrm>
            <a:off x="840147" y="373745"/>
            <a:ext cx="18585876" cy="121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>
              <a:buSzPts val="7200"/>
            </a:pPr>
            <a:r>
              <a:rPr lang="ru-RU" sz="7200" dirty="0" smtClean="0">
                <a:latin typeface="Montserrat SemiBold" pitchFamily="2" charset="-52"/>
                <a:ea typeface="Montserrat"/>
                <a:cs typeface="Montserrat"/>
                <a:sym typeface="Montserrat"/>
              </a:rPr>
              <a:t>Деградация производительности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45"/>
          <p:cNvSpPr/>
          <p:nvPr/>
        </p:nvSpPr>
        <p:spPr>
          <a:xfrm>
            <a:off x="840145" y="6769806"/>
            <a:ext cx="12747517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4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АВАДС СА</a:t>
            </a:r>
            <a:r>
              <a:rPr lang="en-US" sz="4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-US" sz="4400" dirty="0"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ru-RU" sz="4400" dirty="0">
                <a:latin typeface="Roboto"/>
                <a:ea typeface="Roboto"/>
                <a:cs typeface="Roboto"/>
                <a:sym typeface="Roboto"/>
              </a:rPr>
              <a:t> размер архива </a:t>
            </a:r>
            <a:r>
              <a:rPr lang="ru-RU" sz="4400" b="1" dirty="0">
                <a:latin typeface="Roboto"/>
                <a:ea typeface="Roboto"/>
                <a:cs typeface="Roboto"/>
                <a:sym typeface="Roboto"/>
              </a:rPr>
              <a:t>НЕ ОГРАНИЧЕН </a:t>
            </a:r>
            <a:r>
              <a:rPr lang="en-US" sz="4400" dirty="0"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ru-RU" sz="44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400" dirty="0" smtClean="0">
                <a:latin typeface="Roboto"/>
                <a:ea typeface="Roboto"/>
                <a:cs typeface="Roboto"/>
                <a:sym typeface="Roboto"/>
              </a:rPr>
              <a:t>				</a:t>
            </a:r>
            <a:r>
              <a:rPr lang="ru-RU" sz="4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деградация</a:t>
            </a:r>
            <a:r>
              <a:rPr lang="ru-RU" sz="4400" dirty="0" smtClean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4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производительности </a:t>
            </a:r>
            <a:r>
              <a:rPr lang="ru-RU" sz="4400" dirty="0" smtClean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				при </a:t>
            </a:r>
            <a:r>
              <a:rPr lang="ru-RU" sz="44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росте архива    </a:t>
            </a:r>
            <a:r>
              <a:rPr lang="ru-RU" sz="4400" dirty="0" smtClean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								</a:t>
            </a:r>
            <a:r>
              <a:rPr lang="ru-RU" sz="4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ОТСУТСТВУЕТ</a:t>
            </a:r>
            <a:endParaRPr lang="ru-RU" sz="44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204;p45"/>
          <p:cNvSpPr/>
          <p:nvPr/>
        </p:nvSpPr>
        <p:spPr>
          <a:xfrm>
            <a:off x="840146" y="2582779"/>
            <a:ext cx="10549749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SQLight</a:t>
            </a:r>
            <a:r>
              <a:rPr lang="en-US" sz="44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400" dirty="0" smtClean="0"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4400" dirty="0" smtClean="0"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ru-RU" sz="4400" dirty="0" smtClean="0">
                <a:latin typeface="Roboto"/>
                <a:ea typeface="Roboto"/>
                <a:cs typeface="Roboto"/>
                <a:sym typeface="Roboto"/>
              </a:rPr>
              <a:t>предельный размер  					архива </a:t>
            </a:r>
            <a:r>
              <a:rPr lang="ru-RU" sz="4400" b="1" dirty="0" smtClean="0">
                <a:latin typeface="Roboto"/>
                <a:ea typeface="Roboto"/>
                <a:cs typeface="Roboto"/>
                <a:sym typeface="Roboto"/>
              </a:rPr>
              <a:t>10 ГБ</a:t>
            </a:r>
            <a:r>
              <a:rPr lang="ru-RU" sz="4400" b="1" dirty="0"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ru-RU" sz="4400" b="1" dirty="0">
                <a:latin typeface="Roboto"/>
                <a:ea typeface="Roboto"/>
                <a:cs typeface="Roboto"/>
                <a:sym typeface="Roboto"/>
              </a:rPr>
            </a:br>
            <a:endParaRPr lang="ru-RU" sz="4400" b="1" dirty="0" smtClean="0">
              <a:latin typeface="Roboto"/>
              <a:ea typeface="Roboto"/>
              <a:cs typeface="Roboto"/>
              <a:sym typeface="Roboto"/>
            </a:endParaRPr>
          </a:p>
          <a:p>
            <a:pPr lvl="0"/>
            <a:r>
              <a:rPr lang="en-US" sz="4400" b="1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PostgreSQL</a:t>
            </a:r>
            <a:r>
              <a:rPr lang="en-US" sz="4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400" dirty="0" smtClean="0"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ru-RU" sz="4400" dirty="0">
                <a:latin typeface="Roboto"/>
                <a:ea typeface="Roboto"/>
                <a:cs typeface="Roboto"/>
                <a:sym typeface="Roboto"/>
              </a:rPr>
              <a:t>предельный размер </a:t>
            </a:r>
            <a:r>
              <a:rPr lang="ru-RU" sz="4400" dirty="0" smtClean="0">
                <a:latin typeface="Roboto"/>
                <a:ea typeface="Roboto"/>
                <a:cs typeface="Roboto"/>
                <a:sym typeface="Roboto"/>
              </a:rPr>
              <a:t>						архива </a:t>
            </a:r>
            <a:r>
              <a:rPr lang="en-US" sz="4400" b="1" dirty="0" smtClean="0">
                <a:latin typeface="Roboto"/>
                <a:ea typeface="Roboto"/>
                <a:cs typeface="Roboto"/>
                <a:sym typeface="Roboto"/>
              </a:rPr>
              <a:t>400 </a:t>
            </a:r>
            <a:r>
              <a:rPr lang="ru-RU" sz="4400" b="1" dirty="0" smtClean="0">
                <a:latin typeface="Roboto"/>
                <a:ea typeface="Roboto"/>
                <a:cs typeface="Roboto"/>
                <a:sym typeface="Roboto"/>
              </a:rPr>
              <a:t>ГБ</a:t>
            </a:r>
            <a:endParaRPr lang="en-US" sz="4400" b="1" dirty="0" smtClean="0">
              <a:latin typeface="Roboto"/>
              <a:ea typeface="Roboto"/>
              <a:cs typeface="Roboto"/>
              <a:sym typeface="Roboto"/>
            </a:endParaRPr>
          </a:p>
          <a:p>
            <a:pPr lvl="0"/>
            <a:endParaRPr lang="en-US" sz="44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456" y="2244028"/>
            <a:ext cx="9323878" cy="732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A2DF875-A6C7-C915-D838-C6C0A4BE6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20388" y="2268997"/>
            <a:ext cx="30834731" cy="11175685"/>
          </a:xfrm>
          <a:prstGeom prst="rect">
            <a:avLst/>
          </a:prstGeom>
        </p:spPr>
      </p:pic>
      <p:sp>
        <p:nvSpPr>
          <p:cNvPr id="22" name="Заголовок 3">
            <a:extLst>
              <a:ext uri="{FF2B5EF4-FFF2-40B4-BE49-F238E27FC236}">
                <a16:creationId xmlns="" xmlns:a16="http://schemas.microsoft.com/office/drawing/2014/main" id="{A7AF121D-070D-85A4-FDE7-AA12EDD3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6" y="8028779"/>
            <a:ext cx="17793956" cy="2231380"/>
          </a:xfrm>
        </p:spPr>
        <p:txBody>
          <a:bodyPr/>
          <a:lstStyle/>
          <a:p>
            <a:r>
              <a:rPr lang="ru-RU" sz="7000" spc="-20" dirty="0" err="1" smtClean="0">
                <a:latin typeface="Montserrat Medium" pitchFamily="2" charset="-52"/>
              </a:rPr>
              <a:t>Пром</a:t>
            </a:r>
            <a:r>
              <a:rPr lang="ru-RU" sz="7000" spc="-20" dirty="0" smtClean="0">
                <a:latin typeface="Montserrat Medium" pitchFamily="2" charset="-52"/>
              </a:rPr>
              <a:t> </a:t>
            </a:r>
            <a:r>
              <a:rPr lang="ru-RU" sz="7000" spc="-20" dirty="0">
                <a:latin typeface="Montserrat Medium" pitchFamily="2" charset="-52"/>
              </a:rPr>
              <a:t>ПК </a:t>
            </a:r>
            <a:r>
              <a:rPr lang="ru-RU" sz="7000" spc="-20" dirty="0" smtClean="0">
                <a:latin typeface="Montserrat Medium" pitchFamily="2" charset="-52"/>
              </a:rPr>
              <a:t>/ ПЛК</a:t>
            </a:r>
            <a:br>
              <a:rPr lang="ru-RU" sz="7000" spc="-20" dirty="0" smtClean="0">
                <a:latin typeface="Montserrat Medium" pitchFamily="2" charset="-52"/>
              </a:rPr>
            </a:br>
            <a:r>
              <a:rPr lang="ru-RU" sz="7000" spc="-20" dirty="0" smtClean="0">
                <a:solidFill>
                  <a:schemeClr val="accent4"/>
                </a:solidFill>
                <a:latin typeface="Montserrat Black" pitchFamily="2" charset="-52"/>
              </a:rPr>
              <a:t>АВАДС</a:t>
            </a:r>
            <a:r>
              <a:rPr lang="ru-RU" sz="7000" spc="-20" dirty="0" smtClean="0">
                <a:solidFill>
                  <a:schemeClr val="accent4"/>
                </a:solidFill>
                <a:latin typeface="Montserrat Medium" pitchFamily="2" charset="-52"/>
              </a:rPr>
              <a:t> </a:t>
            </a:r>
            <a:r>
              <a:rPr lang="ru-RU" sz="7000" spc="-20" dirty="0" smtClean="0">
                <a:solidFill>
                  <a:schemeClr val="accent4"/>
                </a:solidFill>
                <a:latin typeface="Montserrat Black" pitchFamily="2" charset="-52"/>
              </a:rPr>
              <a:t>АВК</a:t>
            </a:r>
            <a:endParaRPr lang="ru-RU" sz="7000" spc="-20" dirty="0">
              <a:solidFill>
                <a:schemeClr val="accent4"/>
              </a:solidFill>
              <a:latin typeface="Montserrat Black" pitchFamily="2" charset="-52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="" xmlns:a16="http://schemas.microsoft.com/office/drawing/2014/main" id="{A7AF121D-070D-85A4-FDE7-AA12EDD350DE}"/>
              </a:ext>
            </a:extLst>
          </p:cNvPr>
          <p:cNvSpPr txBox="1">
            <a:spLocks/>
          </p:cNvSpPr>
          <p:nvPr/>
        </p:nvSpPr>
        <p:spPr>
          <a:xfrm>
            <a:off x="0" y="4171991"/>
            <a:ext cx="17793956" cy="223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38100" rIns="38100" bIns="381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tx2"/>
                </a:solidFill>
                <a:latin typeface="Montserrat SemiBold" pitchFamily="2" charset="0"/>
                <a:ea typeface="Montserrat SemiBold" pitchFamily="2" charset="0"/>
                <a:cs typeface="Montserrat SemiBold" pitchFamily="2" charset="0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r>
              <a:rPr lang="ru-RU" sz="7000" spc="-20" dirty="0" smtClean="0">
                <a:latin typeface="Montserrat Medium" pitchFamily="2" charset="-52"/>
              </a:rPr>
              <a:t>Панели оператора </a:t>
            </a:r>
          </a:p>
          <a:p>
            <a:r>
              <a:rPr lang="ru-RU" sz="7000" spc="-20" dirty="0">
                <a:solidFill>
                  <a:schemeClr val="accent4"/>
                </a:solidFill>
                <a:latin typeface="Montserrat Black" pitchFamily="2" charset="-52"/>
              </a:rPr>
              <a:t>АВАДС</a:t>
            </a:r>
            <a:r>
              <a:rPr lang="ru-RU" sz="7000" spc="-20" dirty="0" smtClean="0">
                <a:solidFill>
                  <a:schemeClr val="accent4"/>
                </a:solidFill>
                <a:latin typeface="Montserrat Medium" pitchFamily="2" charset="-52"/>
              </a:rPr>
              <a:t> </a:t>
            </a:r>
            <a:r>
              <a:rPr lang="ru-RU" sz="7000" spc="-20" dirty="0" smtClean="0">
                <a:solidFill>
                  <a:schemeClr val="accent4"/>
                </a:solidFill>
                <a:latin typeface="Montserrat Black" pitchFamily="2" charset="-52"/>
              </a:rPr>
              <a:t>АСП</a:t>
            </a:r>
            <a:endParaRPr lang="ru-RU" sz="7000" spc="-20" dirty="0">
              <a:solidFill>
                <a:schemeClr val="accent4"/>
              </a:solidFill>
              <a:latin typeface="Montserrat Black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4271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7A3E242-D140-4BED-35DF-05CC06B0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604216"/>
            <a:ext cx="19282708" cy="754053"/>
          </a:xfrm>
        </p:spPr>
        <p:txBody>
          <a:bodyPr lIns="0"/>
          <a:lstStyle/>
          <a:p>
            <a:r>
              <a:rPr lang="ru-RU" sz="4400" dirty="0"/>
              <a:t>Российский продукт 🇷🇺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49C544-6095-9FB5-A447-1D7CBCD2B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46477">
            <a:off x="12288631" y="1030590"/>
            <a:ext cx="11309534" cy="12232761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1A26D03D-DE82-61F3-EF8C-55E936170326}"/>
              </a:ext>
            </a:extLst>
          </p:cNvPr>
          <p:cNvGrpSpPr/>
          <p:nvPr/>
        </p:nvGrpSpPr>
        <p:grpSpPr>
          <a:xfrm>
            <a:off x="1203499" y="2082847"/>
            <a:ext cx="10359634" cy="4479798"/>
            <a:chOff x="1203499" y="2551197"/>
            <a:chExt cx="10359634" cy="4479798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="" xmlns:a16="http://schemas.microsoft.com/office/drawing/2014/main" id="{7773AFC3-116C-B70F-8EDB-26897A7159BC}"/>
                </a:ext>
              </a:extLst>
            </p:cNvPr>
            <p:cNvSpPr/>
            <p:nvPr/>
          </p:nvSpPr>
          <p:spPr>
            <a:xfrm>
              <a:off x="1411553" y="2724192"/>
              <a:ext cx="9833337" cy="4306803"/>
            </a:xfrm>
            <a:prstGeom prst="roundRect">
              <a:avLst>
                <a:gd name="adj" fmla="val 3509"/>
              </a:avLst>
            </a:prstGeom>
            <a:gradFill flip="none" rotWithShape="1">
              <a:gsLst>
                <a:gs pos="5200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="" xmlns:a16="http://schemas.microsoft.com/office/drawing/2014/main" id="{F7B23FDF-F9C3-B615-9D86-8F839B7FD442}"/>
                </a:ext>
              </a:extLst>
            </p:cNvPr>
            <p:cNvSpPr/>
            <p:nvPr/>
          </p:nvSpPr>
          <p:spPr>
            <a:xfrm>
              <a:off x="1203499" y="2551197"/>
              <a:ext cx="9833337" cy="4306803"/>
            </a:xfrm>
            <a:prstGeom prst="roundRect">
              <a:avLst>
                <a:gd name="adj" fmla="val 3509"/>
              </a:avLst>
            </a:prstGeom>
            <a:solidFill>
              <a:schemeClr val="bg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34" name="Скругленный прямоугольник 33">
              <a:extLst>
                <a:ext uri="{FF2B5EF4-FFF2-40B4-BE49-F238E27FC236}">
                  <a16:creationId xmlns="" xmlns:a16="http://schemas.microsoft.com/office/drawing/2014/main" id="{C28E9148-29F4-B4B3-AF03-36BEC6B945D8}"/>
                </a:ext>
              </a:extLst>
            </p:cNvPr>
            <p:cNvSpPr/>
            <p:nvPr/>
          </p:nvSpPr>
          <p:spPr>
            <a:xfrm>
              <a:off x="5326550" y="2942459"/>
              <a:ext cx="4664943" cy="716285"/>
            </a:xfrm>
            <a:prstGeom prst="roundRect">
              <a:avLst>
                <a:gd name="adj" fmla="val 28271"/>
              </a:avLst>
            </a:prstGeom>
            <a:noFill/>
            <a:ln w="47625">
              <a:solidFill>
                <a:schemeClr val="accent4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15" name="Google Shape;36;p2">
              <a:extLst>
                <a:ext uri="{FF2B5EF4-FFF2-40B4-BE49-F238E27FC236}">
                  <a16:creationId xmlns="" xmlns:a16="http://schemas.microsoft.com/office/drawing/2014/main" id="{56CE7341-0A83-0526-473D-A67CFA0CCDCD}"/>
                </a:ext>
              </a:extLst>
            </p:cNvPr>
            <p:cNvSpPr/>
            <p:nvPr/>
          </p:nvSpPr>
          <p:spPr>
            <a:xfrm>
              <a:off x="1762480" y="3075334"/>
              <a:ext cx="9800653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ru-RU" sz="2800" u="none" strike="noStrike" cap="none" dirty="0">
                  <a:solidFill>
                    <a:schemeClr val="bg1"/>
                  </a:solidFill>
                  <a:latin typeface="Montserrat Medium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АВАДС АСП и АВК</a:t>
              </a:r>
              <a:r>
                <a:rPr lang="en-US" sz="2800" u="none" strike="noStrike" cap="none" dirty="0">
                  <a:solidFill>
                    <a:schemeClr val="bg1"/>
                  </a:solidFill>
                  <a:latin typeface="Montserrat Medium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 </a:t>
              </a:r>
              <a:r>
                <a:rPr lang="ru-RU" sz="2800" u="none" strike="noStrike" cap="none" dirty="0">
                  <a:solidFill>
                    <a:schemeClr val="bg1"/>
                  </a:solidFill>
                  <a:latin typeface="Montserrat Medium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 </a:t>
              </a:r>
              <a:r>
                <a:rPr lang="ru-RU" sz="2800" strike="noStrike" cap="none" dirty="0">
                  <a:solidFill>
                    <a:schemeClr val="accent4"/>
                  </a:solidFill>
                  <a:latin typeface="Montserrat Medium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разработаны в России</a:t>
              </a:r>
              <a:endParaRPr sz="2800" strike="noStrike" cap="none" dirty="0">
                <a:solidFill>
                  <a:schemeClr val="accent4"/>
                </a:solidFill>
                <a:latin typeface="Montserrat Medium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C030A369-5A2C-B6F3-A995-2213F8D1A29F}"/>
                </a:ext>
              </a:extLst>
            </p:cNvPr>
            <p:cNvSpPr txBox="1"/>
            <p:nvPr/>
          </p:nvSpPr>
          <p:spPr>
            <a:xfrm>
              <a:off x="1762480" y="3955959"/>
              <a:ext cx="7849116" cy="2215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>
                <a:buClr>
                  <a:schemeClr val="bg1">
                    <a:lumMod val="90000"/>
                  </a:schemeClr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bg1">
                      <a:alpha val="70333"/>
                    </a:schemeClr>
                  </a:solidFill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  <a:t>Разработку вела российская компания, имеющая ИТ-статус</a:t>
              </a:r>
            </a:p>
            <a:p>
              <a:pPr marL="457200" indent="-457200">
                <a:buClr>
                  <a:schemeClr val="bg1">
                    <a:lumMod val="90000"/>
                  </a:schemeClr>
                </a:buClr>
                <a:buSzPct val="150000"/>
                <a:buFont typeface="Arial" panose="020B0604020202020204" pitchFamily="34" charset="0"/>
                <a:buChar char="•"/>
              </a:pPr>
              <a:endParaRPr lang="ru-RU" sz="2400" dirty="0">
                <a:solidFill>
                  <a:schemeClr val="bg1">
                    <a:alpha val="70333"/>
                  </a:schemeClr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endParaRPr>
            </a:p>
            <a:p>
              <a:pPr marL="457200" indent="-457200">
                <a:buClr>
                  <a:schemeClr val="bg1">
                    <a:lumMod val="90000"/>
                  </a:schemeClr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bg1">
                      <a:alpha val="70333"/>
                    </a:schemeClr>
                  </a:solidFill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  <a:t>В продуктах используются зарубежные компоненты, но все разработчики – граждане России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BE34E256-C03D-16B8-7DEB-EFF7AD7AC0A2}"/>
              </a:ext>
            </a:extLst>
          </p:cNvPr>
          <p:cNvGrpSpPr/>
          <p:nvPr/>
        </p:nvGrpSpPr>
        <p:grpSpPr>
          <a:xfrm>
            <a:off x="1203499" y="8194632"/>
            <a:ext cx="10359634" cy="4479798"/>
            <a:chOff x="1203499" y="8573774"/>
            <a:chExt cx="10359634" cy="4479798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="" xmlns:a16="http://schemas.microsoft.com/office/drawing/2014/main" id="{DC04571D-4846-C497-1084-10C72BF3B569}"/>
                </a:ext>
              </a:extLst>
            </p:cNvPr>
            <p:cNvSpPr/>
            <p:nvPr/>
          </p:nvSpPr>
          <p:spPr>
            <a:xfrm>
              <a:off x="1411553" y="8746769"/>
              <a:ext cx="9833337" cy="4306803"/>
            </a:xfrm>
            <a:prstGeom prst="roundRect">
              <a:avLst>
                <a:gd name="adj" fmla="val 3509"/>
              </a:avLst>
            </a:prstGeom>
            <a:gradFill flip="none" rotWithShape="1">
              <a:gsLst>
                <a:gs pos="5200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26" name="Скругленный прямоугольник 25">
              <a:extLst>
                <a:ext uri="{FF2B5EF4-FFF2-40B4-BE49-F238E27FC236}">
                  <a16:creationId xmlns="" xmlns:a16="http://schemas.microsoft.com/office/drawing/2014/main" id="{498DBC44-99A8-7F4B-C8C3-17744DB01A75}"/>
                </a:ext>
              </a:extLst>
            </p:cNvPr>
            <p:cNvSpPr/>
            <p:nvPr/>
          </p:nvSpPr>
          <p:spPr>
            <a:xfrm>
              <a:off x="1203499" y="8573774"/>
              <a:ext cx="9833337" cy="4306803"/>
            </a:xfrm>
            <a:prstGeom prst="roundRect">
              <a:avLst>
                <a:gd name="adj" fmla="val 3509"/>
              </a:avLst>
            </a:prstGeom>
            <a:solidFill>
              <a:schemeClr val="bg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30" name="Google Shape;36;p2">
              <a:extLst>
                <a:ext uri="{FF2B5EF4-FFF2-40B4-BE49-F238E27FC236}">
                  <a16:creationId xmlns="" xmlns:a16="http://schemas.microsoft.com/office/drawing/2014/main" id="{52DE9C8F-2594-64F3-DA80-F2A7D13A2FA6}"/>
                </a:ext>
              </a:extLst>
            </p:cNvPr>
            <p:cNvSpPr/>
            <p:nvPr/>
          </p:nvSpPr>
          <p:spPr>
            <a:xfrm>
              <a:off x="1762480" y="9097911"/>
              <a:ext cx="9800653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ru-RU" sz="2800" u="none" strike="noStrike" cap="none" dirty="0">
                  <a:solidFill>
                    <a:schemeClr val="bg1"/>
                  </a:solidFill>
                  <a:latin typeface="Montserrat Medium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АВАДС АСП и АВК</a:t>
              </a:r>
              <a:r>
                <a:rPr lang="en-US" sz="2800" u="none" strike="noStrike" cap="none" dirty="0">
                  <a:solidFill>
                    <a:schemeClr val="bg1"/>
                  </a:solidFill>
                  <a:latin typeface="Montserrat Medium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 </a:t>
              </a:r>
              <a:r>
                <a:rPr lang="ru-RU" sz="2800" u="none" strike="noStrike" cap="none" dirty="0">
                  <a:solidFill>
                    <a:schemeClr val="bg1"/>
                  </a:solidFill>
                  <a:latin typeface="Montserrat Medium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 </a:t>
              </a:r>
              <a:r>
                <a:rPr lang="ru-RU" sz="2800" strike="noStrike" cap="none" dirty="0">
                  <a:solidFill>
                    <a:schemeClr val="accent4"/>
                  </a:solidFill>
                  <a:latin typeface="Montserrat Medium" pitchFamily="2" charset="0"/>
                  <a:ea typeface="Inter Medium" panose="02000503000000020004" pitchFamily="2" charset="0"/>
                  <a:cs typeface="Inter Medium" panose="02000503000000020004" pitchFamily="2" charset="0"/>
                  <a:sym typeface="Roboto"/>
                </a:rPr>
                <a:t>производятся в России</a:t>
              </a:r>
              <a:endParaRPr sz="2800" strike="noStrike" cap="none" dirty="0">
                <a:solidFill>
                  <a:schemeClr val="accent4"/>
                </a:solidFill>
                <a:latin typeface="Montserrat Medium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9C7AC1C-6A50-E0F0-4ECA-DE5C756BC9F7}"/>
                </a:ext>
              </a:extLst>
            </p:cNvPr>
            <p:cNvSpPr txBox="1"/>
            <p:nvPr/>
          </p:nvSpPr>
          <p:spPr>
            <a:xfrm>
              <a:off x="1762480" y="10191357"/>
              <a:ext cx="7849116" cy="2215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marR="719005" lvl="0" indent="-457200">
                <a:buClr>
                  <a:schemeClr val="bg1">
                    <a:lumMod val="90000"/>
                  </a:schemeClr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bg1">
                      <a:alpha val="70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Изготовление материнских плат, корпусов, крепежа и упаковки</a:t>
              </a:r>
            </a:p>
            <a:p>
              <a:pPr marL="457200" marR="719005" lvl="0" indent="-457200">
                <a:buClr>
                  <a:schemeClr val="bg1">
                    <a:lumMod val="90000"/>
                  </a:schemeClr>
                </a:buClr>
                <a:buSzPct val="150000"/>
                <a:buFont typeface="Arial" panose="020B0604020202020204" pitchFamily="34" charset="0"/>
                <a:buChar char="•"/>
              </a:pPr>
              <a:endParaRPr lang="ru-RU" sz="2400" dirty="0">
                <a:solidFill>
                  <a:schemeClr val="bg1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  <a:p>
              <a:pPr marL="457200" marR="719005" lvl="0" indent="-457200">
                <a:buClr>
                  <a:schemeClr val="bg1">
                    <a:lumMod val="90000"/>
                  </a:schemeClr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bg1">
                      <a:alpha val="70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Монтаж, наладка, тестирование и сервисное обслуживание выполняется в России</a:t>
              </a:r>
              <a:endParaRPr lang="ru-RU" sz="2400" u="none" strike="noStrike" cap="none" dirty="0">
                <a:solidFill>
                  <a:schemeClr val="bg1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endParaRPr>
            </a:p>
          </p:txBody>
        </p:sp>
        <p:sp>
          <p:nvSpPr>
            <p:cNvPr id="35" name="Скругленный прямоугольник 34">
              <a:extLst>
                <a:ext uri="{FF2B5EF4-FFF2-40B4-BE49-F238E27FC236}">
                  <a16:creationId xmlns="" xmlns:a16="http://schemas.microsoft.com/office/drawing/2014/main" id="{B654166E-1ABE-2744-753F-4BA73265254D}"/>
                </a:ext>
              </a:extLst>
            </p:cNvPr>
            <p:cNvSpPr/>
            <p:nvPr/>
          </p:nvSpPr>
          <p:spPr>
            <a:xfrm>
              <a:off x="5341775" y="8980705"/>
              <a:ext cx="4850192" cy="716285"/>
            </a:xfrm>
            <a:prstGeom prst="roundRect">
              <a:avLst>
                <a:gd name="adj" fmla="val 22839"/>
              </a:avLst>
            </a:prstGeom>
            <a:noFill/>
            <a:ln w="47625">
              <a:solidFill>
                <a:schemeClr val="accent4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</p:grpSp>
      <p:sp>
        <p:nvSpPr>
          <p:cNvPr id="36" name="Google Shape;36;p2">
            <a:extLst>
              <a:ext uri="{FF2B5EF4-FFF2-40B4-BE49-F238E27FC236}">
                <a16:creationId xmlns="" xmlns:a16="http://schemas.microsoft.com/office/drawing/2014/main" id="{58C99DD1-87A9-3193-30AF-BA7D44649B35}"/>
              </a:ext>
            </a:extLst>
          </p:cNvPr>
          <p:cNvSpPr/>
          <p:nvPr/>
        </p:nvSpPr>
        <p:spPr>
          <a:xfrm>
            <a:off x="1203499" y="7140111"/>
            <a:ext cx="10860452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100" u="none" strike="noStrike" cap="none" dirty="0">
                <a:solidFill>
                  <a:schemeClr val="bg1"/>
                </a:solidFill>
                <a:latin typeface="Montserrat Medium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ПО для АВАДС АСП и АВК </a:t>
            </a:r>
            <a:r>
              <a:rPr lang="ru-RU" sz="3100" strike="noStrike" cap="none" dirty="0">
                <a:solidFill>
                  <a:schemeClr val="accent3"/>
                </a:solidFill>
                <a:latin typeface="Montserrat Medium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разработано в России</a:t>
            </a:r>
            <a:endParaRPr sz="3100" strike="noStrike" cap="none" dirty="0">
              <a:solidFill>
                <a:schemeClr val="accent3"/>
              </a:solidFill>
              <a:latin typeface="Montserrat Medium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59F287B-1F98-810D-1CF8-5BCDD3598876}"/>
              </a:ext>
            </a:extLst>
          </p:cNvPr>
          <p:cNvSpPr/>
          <p:nvPr/>
        </p:nvSpPr>
        <p:spPr>
          <a:xfrm>
            <a:off x="13711628" y="3931967"/>
            <a:ext cx="3821565" cy="3036057"/>
          </a:xfrm>
          <a:prstGeom prst="roundRect">
            <a:avLst/>
          </a:prstGeom>
          <a:blipFill>
            <a:blip r:embed="rId5"/>
            <a:srcRect/>
            <a:stretch>
              <a:fillRect l="-9584" r="-9584"/>
            </a:stretch>
          </a:blipFill>
          <a:ln w="508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B24C15FE-6E36-FD8F-9D7E-728800D93634}"/>
              </a:ext>
            </a:extLst>
          </p:cNvPr>
          <p:cNvSpPr/>
          <p:nvPr/>
        </p:nvSpPr>
        <p:spPr>
          <a:xfrm>
            <a:off x="13711628" y="7557500"/>
            <a:ext cx="3821565" cy="3821565"/>
          </a:xfrm>
          <a:prstGeom prst="roundRect">
            <a:avLst>
              <a:gd name="adj" fmla="val 14142"/>
            </a:avLst>
          </a:prstGeom>
          <a:blipFill>
            <a:blip r:embed="rId6"/>
            <a:srcRect/>
            <a:stretch>
              <a:fillRect t="-21800" b="-21800"/>
            </a:stretch>
          </a:blipFill>
          <a:ln w="508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E343588E-3C22-6947-0091-2F5899112CAF}"/>
              </a:ext>
            </a:extLst>
          </p:cNvPr>
          <p:cNvSpPr/>
          <p:nvPr/>
        </p:nvSpPr>
        <p:spPr>
          <a:xfrm>
            <a:off x="18245090" y="6541043"/>
            <a:ext cx="3698240" cy="2472144"/>
          </a:xfrm>
          <a:prstGeom prst="roundRect">
            <a:avLst/>
          </a:prstGeom>
          <a:blipFill>
            <a:blip r:embed="rId7"/>
            <a:srcRect/>
            <a:stretch>
              <a:fillRect t="-48323" b="-74875"/>
            </a:stretch>
          </a:blipFill>
          <a:ln w="508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="" xmlns:a16="http://schemas.microsoft.com/office/drawing/2014/main" id="{1BEF19F4-FABA-AAAC-1E10-556A2AB91FC4}"/>
              </a:ext>
            </a:extLst>
          </p:cNvPr>
          <p:cNvSpPr/>
          <p:nvPr/>
        </p:nvSpPr>
        <p:spPr>
          <a:xfrm>
            <a:off x="18245090" y="2302462"/>
            <a:ext cx="3698241" cy="3698241"/>
          </a:xfrm>
          <a:prstGeom prst="roundRect">
            <a:avLst>
              <a:gd name="adj" fmla="val 12743"/>
            </a:avLst>
          </a:prstGeom>
          <a:blipFill>
            <a:blip r:embed="rId8"/>
            <a:srcRect/>
            <a:stretch>
              <a:fillRect l="-53268" t="-4109" r="-8365" b="-3725"/>
            </a:stretch>
          </a:blipFill>
          <a:ln w="508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="" xmlns:a16="http://schemas.microsoft.com/office/drawing/2014/main" id="{C72A4D1C-AE5F-521B-DD2D-7AFEC2DE18E7}"/>
              </a:ext>
            </a:extLst>
          </p:cNvPr>
          <p:cNvSpPr/>
          <p:nvPr/>
        </p:nvSpPr>
        <p:spPr>
          <a:xfrm>
            <a:off x="18242837" y="9556063"/>
            <a:ext cx="3698240" cy="2472143"/>
          </a:xfrm>
          <a:prstGeom prst="roundRect">
            <a:avLst/>
          </a:prstGeom>
          <a:blipFill>
            <a:blip r:embed="rId9"/>
            <a:srcRect/>
            <a:stretch>
              <a:fillRect l="-159" r="-159"/>
            </a:stretch>
          </a:blipFill>
          <a:ln w="508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1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810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5432D31F-3519-7773-CB73-7D747E58729D}"/>
              </a:ext>
            </a:extLst>
          </p:cNvPr>
          <p:cNvSpPr/>
          <p:nvPr/>
        </p:nvSpPr>
        <p:spPr>
          <a:xfrm>
            <a:off x="1174750" y="2754191"/>
            <a:ext cx="10905540" cy="8355969"/>
          </a:xfrm>
          <a:prstGeom prst="roundRect">
            <a:avLst>
              <a:gd name="adj" fmla="val 4744"/>
            </a:avLst>
          </a:prstGeom>
          <a:gradFill>
            <a:gsLst>
              <a:gs pos="0">
                <a:srgbClr val="050810"/>
              </a:gs>
              <a:gs pos="99000">
                <a:schemeClr val="bg2"/>
              </a:gs>
            </a:gsLst>
            <a:lin ang="0" scaled="0"/>
          </a:gradFill>
          <a:ln w="50800">
            <a:gradFill>
              <a:gsLst>
                <a:gs pos="0">
                  <a:schemeClr val="tx1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D9EB87D0-B3FA-BAF8-F6C5-6541E2F55926}"/>
              </a:ext>
            </a:extLst>
          </p:cNvPr>
          <p:cNvSpPr/>
          <p:nvPr/>
        </p:nvSpPr>
        <p:spPr>
          <a:xfrm flipH="1">
            <a:off x="12515850" y="2754191"/>
            <a:ext cx="10656888" cy="8355969"/>
          </a:xfrm>
          <a:prstGeom prst="roundRect">
            <a:avLst>
              <a:gd name="adj" fmla="val 4744"/>
            </a:avLst>
          </a:prstGeom>
          <a:gradFill>
            <a:gsLst>
              <a:gs pos="0">
                <a:srgbClr val="050810"/>
              </a:gs>
              <a:gs pos="99000">
                <a:schemeClr val="bg2"/>
              </a:gs>
            </a:gsLst>
            <a:lin ang="0" scaled="0"/>
          </a:gradFill>
          <a:ln w="50800">
            <a:gradFill>
              <a:gsLst>
                <a:gs pos="0">
                  <a:schemeClr val="tx1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7A3E242-D140-4BED-35DF-05CC06B0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618646"/>
            <a:ext cx="19282708" cy="754053"/>
          </a:xfrm>
        </p:spPr>
        <p:txBody>
          <a:bodyPr lIns="0"/>
          <a:lstStyle/>
          <a:p>
            <a:r>
              <a:rPr lang="ru-RU" sz="4400" dirty="0"/>
              <a:t>Вычислительные возможности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ECB00585-27E1-C2E7-05BF-8E9C03DBF573}"/>
              </a:ext>
            </a:extLst>
          </p:cNvPr>
          <p:cNvSpPr/>
          <p:nvPr/>
        </p:nvSpPr>
        <p:spPr>
          <a:xfrm>
            <a:off x="1174750" y="5069048"/>
            <a:ext cx="5135271" cy="6041112"/>
          </a:xfrm>
          <a:prstGeom prst="roundRect">
            <a:avLst>
              <a:gd name="adj" fmla="val 9612"/>
            </a:avLst>
          </a:prstGeom>
          <a:blipFill>
            <a:blip r:embed="rId3">
              <a:alphaModFix amt="70000"/>
            </a:blip>
            <a:srcRect/>
            <a:stretch>
              <a:fillRect l="-8950" t="-9576" r="-50" b="-743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6" name="Google Shape;36;p2">
            <a:extLst>
              <a:ext uri="{FF2B5EF4-FFF2-40B4-BE49-F238E27FC236}">
                <a16:creationId xmlns="" xmlns:a16="http://schemas.microsoft.com/office/drawing/2014/main" id="{B2424F50-DC5B-B4F4-F0C6-EFEAD8AA7636}"/>
              </a:ext>
            </a:extLst>
          </p:cNvPr>
          <p:cNvSpPr/>
          <p:nvPr/>
        </p:nvSpPr>
        <p:spPr>
          <a:xfrm>
            <a:off x="1729187" y="3634621"/>
            <a:ext cx="9453163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4400" b="1" u="none" strike="noStrike" cap="none" dirty="0">
                <a:gradFill>
                  <a:gsLst>
                    <a:gs pos="0">
                      <a:srgbClr val="FFC000"/>
                    </a:gs>
                    <a:gs pos="99000">
                      <a:srgbClr val="FF6C00"/>
                    </a:gs>
                  </a:gsLst>
                  <a:lin ang="0" scaled="0"/>
                </a:gradFill>
                <a:latin typeface="Montserrat Black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ПРОЦЕССОР </a:t>
            </a:r>
            <a:r>
              <a:rPr lang="en-US" sz="4400" b="1" u="none" strike="noStrike" cap="none" dirty="0">
                <a:gradFill>
                  <a:gsLst>
                    <a:gs pos="0">
                      <a:srgbClr val="FFC000"/>
                    </a:gs>
                    <a:gs pos="99000">
                      <a:srgbClr val="FF6C00"/>
                    </a:gs>
                  </a:gsLst>
                  <a:lin ang="0" scaled="0"/>
                </a:gradFill>
                <a:latin typeface="Montserrat Black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RK3399</a:t>
            </a:r>
            <a:endParaRPr sz="4400" b="1" strike="noStrike" cap="none" dirty="0">
              <a:gradFill>
                <a:gsLst>
                  <a:gs pos="0">
                    <a:srgbClr val="FFC000"/>
                  </a:gs>
                  <a:gs pos="99000">
                    <a:srgbClr val="FF6C00"/>
                  </a:gs>
                </a:gsLst>
                <a:lin ang="0" scaled="0"/>
              </a:gradFill>
              <a:latin typeface="Montserrat Black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51C601C9-90AA-AC04-7055-50B10211C09C}"/>
              </a:ext>
            </a:extLst>
          </p:cNvPr>
          <p:cNvSpPr/>
          <p:nvPr/>
        </p:nvSpPr>
        <p:spPr>
          <a:xfrm>
            <a:off x="6731251" y="5069048"/>
            <a:ext cx="4679156" cy="2928588"/>
          </a:xfrm>
          <a:prstGeom prst="roundRect">
            <a:avLst>
              <a:gd name="adj" fmla="val 9512"/>
            </a:avLst>
          </a:prstGeom>
          <a:solidFill>
            <a:srgbClr val="060810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ExtraBold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6</a:t>
            </a:r>
          </a:p>
          <a:p>
            <a:pPr algn="ctr"/>
            <a:r>
              <a:rPr lang="ru-RU" sz="24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ядер</a:t>
            </a:r>
            <a:endParaRPr lang="en-US" sz="2400" dirty="0">
              <a:solidFill>
                <a:schemeClr val="accent1"/>
              </a:soli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</a:endParaRPr>
          </a:p>
          <a:p>
            <a:pPr algn="ctr"/>
            <a:endParaRPr lang="ru-RU" sz="2400" dirty="0">
              <a:solidFill>
                <a:schemeClr val="accent1"/>
              </a:soli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</a:endParaRPr>
          </a:p>
          <a:p>
            <a:pPr algn="ctr"/>
            <a:r>
              <a:rPr lang="en-US" sz="2400" dirty="0">
                <a:solidFill>
                  <a:schemeClr val="accent1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 Cortex A72</a:t>
            </a:r>
          </a:p>
          <a:p>
            <a:pPr algn="ctr"/>
            <a:r>
              <a:rPr lang="en-US" sz="2400" dirty="0">
                <a:solidFill>
                  <a:schemeClr val="accent1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 Cortex A53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081A5111-452B-8EA1-3DA4-C9EEE03F3491}"/>
              </a:ext>
            </a:extLst>
          </p:cNvPr>
          <p:cNvSpPr/>
          <p:nvPr/>
        </p:nvSpPr>
        <p:spPr>
          <a:xfrm>
            <a:off x="6731251" y="8178008"/>
            <a:ext cx="2229869" cy="2425422"/>
          </a:xfrm>
          <a:prstGeom prst="roundRect">
            <a:avLst>
              <a:gd name="adj" fmla="val 9512"/>
            </a:avLst>
          </a:pr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2 </a:t>
            </a:r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ГГЦ</a:t>
            </a:r>
            <a:endParaRPr lang="en-US" sz="3200" b="1" dirty="0">
              <a:gradFill>
                <a:gsLst>
                  <a:gs pos="0">
                    <a:schemeClr val="bg1">
                      <a:lumMod val="84866"/>
                    </a:schemeClr>
                  </a:gs>
                  <a:gs pos="100000">
                    <a:srgbClr val="7030A0">
                      <a:lumMod val="49131"/>
                      <a:lumOff val="50869"/>
                    </a:srgbClr>
                  </a:gs>
                </a:gsLst>
                <a:lin ang="3000000" scaled="0"/>
              </a:gra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</a:endParaRPr>
          </a:p>
          <a:p>
            <a:pPr algn="ctr"/>
            <a:endParaRPr lang="ru-RU" sz="2400" dirty="0">
              <a:solidFill>
                <a:schemeClr val="accent1"/>
              </a:soli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</a:endParaRPr>
          </a:p>
          <a:p>
            <a:pPr algn="ctr"/>
            <a:r>
              <a:rPr lang="en-US" sz="2400" dirty="0">
                <a:solidFill>
                  <a:schemeClr val="accent1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Cortex A72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75A2C19D-A6CF-0390-44A3-E52A56B345D7}"/>
              </a:ext>
            </a:extLst>
          </p:cNvPr>
          <p:cNvSpPr/>
          <p:nvPr/>
        </p:nvSpPr>
        <p:spPr>
          <a:xfrm>
            <a:off x="9177271" y="8178008"/>
            <a:ext cx="2229869" cy="2425422"/>
          </a:xfrm>
          <a:prstGeom prst="roundRect">
            <a:avLst>
              <a:gd name="adj" fmla="val 9512"/>
            </a:avLst>
          </a:pr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1.6 </a:t>
            </a:r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ГГЦ</a:t>
            </a:r>
            <a:endParaRPr lang="en-US" sz="3200" b="1" dirty="0">
              <a:gradFill>
                <a:gsLst>
                  <a:gs pos="0">
                    <a:schemeClr val="bg1">
                      <a:lumMod val="84866"/>
                    </a:schemeClr>
                  </a:gs>
                  <a:gs pos="100000">
                    <a:srgbClr val="7030A0">
                      <a:lumMod val="49131"/>
                      <a:lumOff val="50869"/>
                    </a:srgbClr>
                  </a:gs>
                </a:gsLst>
                <a:lin ang="3000000" scaled="0"/>
              </a:gra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</a:endParaRPr>
          </a:p>
          <a:p>
            <a:pPr algn="ctr"/>
            <a:endParaRPr lang="ru-RU" sz="2400" dirty="0">
              <a:solidFill>
                <a:schemeClr val="accent1"/>
              </a:soli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</a:endParaRPr>
          </a:p>
          <a:p>
            <a:pPr algn="ctr"/>
            <a:r>
              <a:rPr lang="en-US" sz="2400" dirty="0">
                <a:solidFill>
                  <a:schemeClr val="accent1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Cortex A53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8" name="Google Shape;36;p2">
            <a:extLst>
              <a:ext uri="{FF2B5EF4-FFF2-40B4-BE49-F238E27FC236}">
                <a16:creationId xmlns="" xmlns:a16="http://schemas.microsoft.com/office/drawing/2014/main" id="{6459D323-E592-52A5-D494-8E6CC46B2B1C}"/>
              </a:ext>
            </a:extLst>
          </p:cNvPr>
          <p:cNvSpPr/>
          <p:nvPr/>
        </p:nvSpPr>
        <p:spPr>
          <a:xfrm>
            <a:off x="13296347" y="3634621"/>
            <a:ext cx="9453163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4400" b="1" u="none" strike="noStrike" cap="none" dirty="0">
                <a:gradFill>
                  <a:gsLst>
                    <a:gs pos="0">
                      <a:srgbClr val="92D050"/>
                    </a:gs>
                    <a:gs pos="99000">
                      <a:srgbClr val="00B0F0"/>
                    </a:gs>
                  </a:gsLst>
                  <a:lin ang="0" scaled="0"/>
                </a:gradFill>
                <a:latin typeface="Montserrat Black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Оперативная память</a:t>
            </a:r>
            <a:endParaRPr sz="4400" b="1" strike="noStrike" cap="none" dirty="0">
              <a:gradFill>
                <a:gsLst>
                  <a:gs pos="0">
                    <a:srgbClr val="92D050"/>
                  </a:gs>
                  <a:gs pos="99000">
                    <a:srgbClr val="00B0F0"/>
                  </a:gs>
                </a:gsLst>
                <a:lin ang="0" scaled="0"/>
              </a:gradFill>
              <a:latin typeface="Montserrat Black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42E6DD4-5A5E-6FCB-0E0F-3FC4D5FB4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853" r="4751"/>
          <a:stretch/>
        </p:blipFill>
        <p:spPr bwMode="auto">
          <a:xfrm>
            <a:off x="15088856" y="5926273"/>
            <a:ext cx="8065529" cy="518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60;p3">
            <a:extLst>
              <a:ext uri="{FF2B5EF4-FFF2-40B4-BE49-F238E27FC236}">
                <a16:creationId xmlns="" xmlns:a16="http://schemas.microsoft.com/office/drawing/2014/main" id="{E3DFF024-D30A-17F2-D1B7-F508E075E0B0}"/>
              </a:ext>
            </a:extLst>
          </p:cNvPr>
          <p:cNvSpPr/>
          <p:nvPr/>
        </p:nvSpPr>
        <p:spPr>
          <a:xfrm>
            <a:off x="13296347" y="5317604"/>
            <a:ext cx="50305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36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LPDDR4</a:t>
            </a:r>
            <a:r>
              <a:rPr lang="ru-RU" sz="36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-3200</a:t>
            </a:r>
            <a:r>
              <a:rPr lang="en-US" sz="36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 4Gb</a:t>
            </a:r>
            <a:endParaRPr lang="ru-RU" sz="3200" u="none" strike="noStrike" cap="none" dirty="0">
              <a:solidFill>
                <a:schemeClr val="bg1">
                  <a:alpha val="69938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  <p:sp>
        <p:nvSpPr>
          <p:cNvPr id="2" name="Google Shape;60;p3">
            <a:extLst>
              <a:ext uri="{FF2B5EF4-FFF2-40B4-BE49-F238E27FC236}">
                <a16:creationId xmlns="" xmlns:a16="http://schemas.microsoft.com/office/drawing/2014/main" id="{9188F617-15C7-13E1-A1E4-07E480C75180}"/>
              </a:ext>
            </a:extLst>
          </p:cNvPr>
          <p:cNvSpPr/>
          <p:nvPr/>
        </p:nvSpPr>
        <p:spPr>
          <a:xfrm>
            <a:off x="13296347" y="6328610"/>
            <a:ext cx="53698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ru-RU" sz="2800" dirty="0">
                <a:solidFill>
                  <a:schemeClr val="bg1">
                    <a:alpha val="69938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с поддержкой двухканального режима</a:t>
            </a:r>
            <a:r>
              <a:rPr lang="ru-RU" sz="2800" u="none" strike="noStrike" cap="none" dirty="0">
                <a:solidFill>
                  <a:schemeClr val="bg1">
                    <a:alpha val="69938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2EFBB8AC-7891-FA5B-D195-F65E78206538}"/>
              </a:ext>
            </a:extLst>
          </p:cNvPr>
          <p:cNvSpPr/>
          <p:nvPr/>
        </p:nvSpPr>
        <p:spPr>
          <a:xfrm>
            <a:off x="13296347" y="5200182"/>
            <a:ext cx="5030564" cy="882424"/>
          </a:xfrm>
          <a:prstGeom prst="roundRect">
            <a:avLst>
              <a:gd name="adj" fmla="val 23281"/>
            </a:avLst>
          </a:prstGeom>
          <a:noFill/>
          <a:ln>
            <a:solidFill>
              <a:schemeClr val="bg1">
                <a:alpha val="69681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14" name="Google Shape;60;p3">
            <a:extLst>
              <a:ext uri="{FF2B5EF4-FFF2-40B4-BE49-F238E27FC236}">
                <a16:creationId xmlns="" xmlns:a16="http://schemas.microsoft.com/office/drawing/2014/main" id="{DA24691B-2426-F29D-442C-69A87B98B543}"/>
              </a:ext>
            </a:extLst>
          </p:cNvPr>
          <p:cNvSpPr/>
          <p:nvPr/>
        </p:nvSpPr>
        <p:spPr>
          <a:xfrm>
            <a:off x="1168516" y="12141797"/>
            <a:ext cx="1065688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ru-RU" sz="1800" u="none" strike="noStrike" cap="none" dirty="0">
                <a:solidFill>
                  <a:schemeClr val="bg1">
                    <a:alpha val="49887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Возможны изменения в конфиг</a:t>
            </a:r>
            <a:r>
              <a:rPr lang="ru-RU" sz="1800" dirty="0">
                <a:solidFill>
                  <a:schemeClr val="bg1">
                    <a:alpha val="49887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урации, подробности уточняйте у менеджеров</a:t>
            </a:r>
            <a:endParaRPr lang="ru-RU" sz="1800" u="none" strike="noStrike" cap="none" dirty="0">
              <a:solidFill>
                <a:schemeClr val="bg1">
                  <a:alpha val="49887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3294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810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Таблица 20">
            <a:extLst>
              <a:ext uri="{FF2B5EF4-FFF2-40B4-BE49-F238E27FC236}">
                <a16:creationId xmlns="" xmlns:a16="http://schemas.microsoft.com/office/drawing/2014/main" id="{84B493E1-DB7A-EF43-5917-D96446484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258226"/>
              </p:ext>
            </p:extLst>
          </p:nvPr>
        </p:nvGraphicFramePr>
        <p:xfrm>
          <a:off x="12080290" y="2754191"/>
          <a:ext cx="11682245" cy="8520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90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18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85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529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1995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877444">
                <a:tc>
                  <a:txBody>
                    <a:bodyPr/>
                    <a:lstStyle/>
                    <a:p>
                      <a:pPr algn="ctr"/>
                      <a:endParaRPr lang="ru-RU" sz="2400" b="0" i="0" u="none" strike="noStrike" cap="none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  <a:sym typeface="Arial"/>
                      </a:endParaRPr>
                    </a:p>
                  </a:txBody>
                  <a:tcPr marL="72000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cap="none" dirty="0">
                          <a:solidFill>
                            <a:schemeClr val="bg1">
                              <a:lumMod val="90000"/>
                            </a:schemeClr>
                          </a:solidFill>
                          <a:latin typeface="Montserrat SemiBold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АСП7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cap="none" dirty="0">
                          <a:solidFill>
                            <a:schemeClr val="bg1">
                              <a:lumMod val="90000"/>
                            </a:schemeClr>
                          </a:solidFill>
                          <a:latin typeface="Montserrat SemiBold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АСП10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cap="none" dirty="0">
                          <a:solidFill>
                            <a:schemeClr val="bg1">
                              <a:lumMod val="90000"/>
                            </a:schemeClr>
                          </a:solidFill>
                          <a:latin typeface="Montserrat SemiBold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АСП15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cap="none" dirty="0">
                          <a:solidFill>
                            <a:schemeClr val="bg1">
                              <a:lumMod val="90000"/>
                            </a:schemeClr>
                          </a:solidFill>
                          <a:latin typeface="Montserrat SemiBold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АВК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8168">
                <a:tc>
                  <a:txBody>
                    <a:bodyPr/>
                    <a:lstStyle/>
                    <a:p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Диагональ</a:t>
                      </a:r>
                    </a:p>
                  </a:txBody>
                  <a:tcPr marL="72000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7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”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10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”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15”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–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61364">
                <a:tc>
                  <a:txBody>
                    <a:bodyPr/>
                    <a:lstStyle/>
                    <a:p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Разрешение</a:t>
                      </a:r>
                    </a:p>
                  </a:txBody>
                  <a:tcPr marL="72000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1024x600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1024x600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1920x10</a:t>
                      </a:r>
                      <a:r>
                        <a:rPr lang="ru-RU" sz="2400" b="0" i="0" dirty="0" smtClean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80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–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15621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HDMI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72000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–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–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–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HDMI 2</a:t>
                      </a:r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.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0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5809">
                <a:tc>
                  <a:txBody>
                    <a:bodyPr/>
                    <a:lstStyle/>
                    <a:p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Яркость</a:t>
                      </a:r>
                    </a:p>
                  </a:txBody>
                  <a:tcPr marL="72000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300 </a:t>
                      </a:r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кд/м2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350 кд/м2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350 кд/м2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-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5809">
                <a:tc>
                  <a:txBody>
                    <a:bodyPr/>
                    <a:lstStyle/>
                    <a:p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Угол обзора</a:t>
                      </a:r>
                    </a:p>
                  </a:txBody>
                  <a:tcPr marL="72000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cap="none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170 “</a:t>
                      </a:r>
                      <a:endParaRPr lang="ru-RU" sz="2400" b="0" i="0" u="none" strike="noStrike" cap="none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cap="none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170”</a:t>
                      </a:r>
                      <a:endParaRPr lang="ru-RU" sz="2400" b="0" i="0" u="none" strike="noStrike" cap="none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u="none" strike="noStrike" cap="none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178</a:t>
                      </a:r>
                      <a:r>
                        <a:rPr lang="ru-RU" sz="2400" b="0" i="0" u="none" strike="noStrike" cap="none" baseline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“</a:t>
                      </a:r>
                      <a:endParaRPr lang="ru-RU" sz="2400" b="0" i="0" u="none" strike="noStrike" cap="none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-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6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Сенсорный</a:t>
                      </a:r>
                      <a:r>
                        <a:rPr lang="ru-RU" sz="2400" b="0" i="0" baseline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экран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72000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Емкостной, 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Multi-</a:t>
                      </a:r>
                      <a:r>
                        <a:rPr lang="en-US" sz="2400" b="0" i="0" dirty="0" err="1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tuoch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10 точек</a:t>
                      </a:r>
                    </a:p>
                    <a:p>
                      <a:pPr algn="ctr"/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-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6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Тип матрицы</a:t>
                      </a:r>
                    </a:p>
                  </a:txBody>
                  <a:tcPr marL="72000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IPS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-</a:t>
                      </a:r>
                      <a:endParaRPr lang="ru-RU" sz="24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5432D31F-3519-7773-CB73-7D747E58729D}"/>
              </a:ext>
            </a:extLst>
          </p:cNvPr>
          <p:cNvSpPr/>
          <p:nvPr/>
        </p:nvSpPr>
        <p:spPr>
          <a:xfrm>
            <a:off x="1174750" y="2754191"/>
            <a:ext cx="10905540" cy="8355969"/>
          </a:xfrm>
          <a:prstGeom prst="roundRect">
            <a:avLst>
              <a:gd name="adj" fmla="val 4744"/>
            </a:avLst>
          </a:prstGeom>
          <a:gradFill>
            <a:gsLst>
              <a:gs pos="0">
                <a:srgbClr val="050810"/>
              </a:gs>
              <a:gs pos="99000">
                <a:schemeClr val="bg2"/>
              </a:gs>
            </a:gsLst>
            <a:lin ang="0" scaled="0"/>
          </a:gradFill>
          <a:ln w="50800">
            <a:gradFill>
              <a:gsLst>
                <a:gs pos="0">
                  <a:schemeClr val="tx1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7A3E242-D140-4BED-35DF-05CC06B0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516" y="551589"/>
            <a:ext cx="19282708" cy="754053"/>
          </a:xfrm>
        </p:spPr>
        <p:txBody>
          <a:bodyPr lIns="0"/>
          <a:lstStyle/>
          <a:p>
            <a:r>
              <a:rPr lang="ru-RU" sz="4400" dirty="0"/>
              <a:t>Графические возможности</a:t>
            </a:r>
          </a:p>
        </p:txBody>
      </p:sp>
      <p:sp>
        <p:nvSpPr>
          <p:cNvPr id="6" name="Google Shape;36;p2">
            <a:extLst>
              <a:ext uri="{FF2B5EF4-FFF2-40B4-BE49-F238E27FC236}">
                <a16:creationId xmlns="" xmlns:a16="http://schemas.microsoft.com/office/drawing/2014/main" id="{B2424F50-DC5B-B4F4-F0C6-EFEAD8AA7636}"/>
              </a:ext>
            </a:extLst>
          </p:cNvPr>
          <p:cNvSpPr/>
          <p:nvPr/>
        </p:nvSpPr>
        <p:spPr>
          <a:xfrm>
            <a:off x="1729187" y="3634621"/>
            <a:ext cx="9453163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4400" b="1" u="none" strike="noStrike" cap="none" dirty="0">
                <a:gradFill>
                  <a:gsLst>
                    <a:gs pos="0">
                      <a:schemeClr val="bg1">
                        <a:lumMod val="90000"/>
                      </a:schemeClr>
                    </a:gs>
                    <a:gs pos="99000">
                      <a:srgbClr val="FFFF00"/>
                    </a:gs>
                  </a:gsLst>
                  <a:lin ang="0" scaled="0"/>
                </a:gradFill>
                <a:latin typeface="Montserrat Black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GPU</a:t>
            </a:r>
            <a:r>
              <a:rPr lang="ru-RU" sz="4400" b="1" u="none" strike="noStrike" cap="none" dirty="0">
                <a:gradFill>
                  <a:gsLst>
                    <a:gs pos="0">
                      <a:schemeClr val="bg1">
                        <a:lumMod val="90000"/>
                      </a:schemeClr>
                    </a:gs>
                    <a:gs pos="99000">
                      <a:srgbClr val="FFFF00"/>
                    </a:gs>
                  </a:gsLst>
                  <a:lin ang="0" scaled="0"/>
                </a:gradFill>
                <a:latin typeface="Montserrat Black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 </a:t>
            </a:r>
            <a:r>
              <a:rPr lang="en-US" sz="4400" b="1" u="none" strike="noStrike" cap="none" dirty="0">
                <a:gradFill>
                  <a:gsLst>
                    <a:gs pos="0">
                      <a:schemeClr val="bg1">
                        <a:lumMod val="90000"/>
                      </a:schemeClr>
                    </a:gs>
                    <a:gs pos="99000">
                      <a:srgbClr val="FFFF00"/>
                    </a:gs>
                  </a:gsLst>
                  <a:lin ang="0" scaled="0"/>
                </a:gradFill>
                <a:latin typeface="Montserrat Black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Mali T860 MP4</a:t>
            </a:r>
            <a:endParaRPr sz="4400" b="1" strike="noStrike" cap="none" dirty="0">
              <a:gradFill>
                <a:gsLst>
                  <a:gs pos="0">
                    <a:schemeClr val="bg1">
                      <a:lumMod val="90000"/>
                    </a:schemeClr>
                  </a:gs>
                  <a:gs pos="99000">
                    <a:srgbClr val="FFFF00"/>
                  </a:gs>
                </a:gsLst>
                <a:lin ang="0" scaled="0"/>
              </a:gradFill>
              <a:latin typeface="Montserrat Black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51C601C9-90AA-AC04-7055-50B10211C09C}"/>
              </a:ext>
            </a:extLst>
          </p:cNvPr>
          <p:cNvSpPr/>
          <p:nvPr/>
        </p:nvSpPr>
        <p:spPr>
          <a:xfrm>
            <a:off x="6070060" y="5030197"/>
            <a:ext cx="5593404" cy="2602230"/>
          </a:xfrm>
          <a:prstGeom prst="roundRect">
            <a:avLst>
              <a:gd name="adj" fmla="val 9512"/>
            </a:avLst>
          </a:prstGeom>
          <a:solidFill>
            <a:srgbClr val="060810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ExtraBold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4</a:t>
            </a:r>
          </a:p>
          <a:p>
            <a:pPr algn="ctr"/>
            <a:r>
              <a:rPr lang="ru-RU" sz="24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ядра</a:t>
            </a:r>
            <a:endParaRPr lang="en-US" sz="2400" dirty="0">
              <a:solidFill>
                <a:schemeClr val="accent1"/>
              </a:soli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</a:endParaRPr>
          </a:p>
          <a:p>
            <a:pPr algn="ctr"/>
            <a:endParaRPr lang="ru-RU" sz="2400" dirty="0">
              <a:solidFill>
                <a:schemeClr val="accent1"/>
              </a:soli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</a:endParaRPr>
          </a:p>
          <a:p>
            <a:pPr algn="ctr"/>
            <a:r>
              <a:rPr lang="ru-RU" sz="2400" dirty="0">
                <a:solidFill>
                  <a:schemeClr val="accent1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350-700 МГц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081A5111-452B-8EA1-3DA4-C9EEE03F3491}"/>
              </a:ext>
            </a:extLst>
          </p:cNvPr>
          <p:cNvSpPr/>
          <p:nvPr/>
        </p:nvSpPr>
        <p:spPr>
          <a:xfrm>
            <a:off x="6021422" y="7841585"/>
            <a:ext cx="2723744" cy="1335643"/>
          </a:xfrm>
          <a:prstGeom prst="roundRect">
            <a:avLst>
              <a:gd name="adj" fmla="val 9512"/>
            </a:avLst>
          </a:pr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OpenGL ES</a:t>
            </a:r>
          </a:p>
          <a:p>
            <a:pPr algn="ctr"/>
            <a:r>
              <a:rPr lang="en-US" sz="2400" dirty="0">
                <a:solidFill>
                  <a:schemeClr val="accent1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1.1 - 3.2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4" name="Google Shape;60;p3">
            <a:extLst>
              <a:ext uri="{FF2B5EF4-FFF2-40B4-BE49-F238E27FC236}">
                <a16:creationId xmlns="" xmlns:a16="http://schemas.microsoft.com/office/drawing/2014/main" id="{DA24691B-2426-F29D-442C-69A87B98B543}"/>
              </a:ext>
            </a:extLst>
          </p:cNvPr>
          <p:cNvSpPr/>
          <p:nvPr/>
        </p:nvSpPr>
        <p:spPr>
          <a:xfrm>
            <a:off x="1168516" y="12141797"/>
            <a:ext cx="1065688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ru-RU" sz="1800" u="none" strike="noStrike" cap="none" dirty="0">
                <a:solidFill>
                  <a:schemeClr val="bg1">
                    <a:alpha val="49887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Возможны изменения в конфиг</a:t>
            </a:r>
            <a:r>
              <a:rPr lang="ru-RU" sz="1800" dirty="0">
                <a:solidFill>
                  <a:schemeClr val="bg1">
                    <a:alpha val="49887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урации, подробности уточняйте у менеджеров</a:t>
            </a:r>
            <a:endParaRPr lang="ru-RU" sz="1800" u="none" strike="noStrike" cap="none" dirty="0">
              <a:solidFill>
                <a:schemeClr val="bg1">
                  <a:alpha val="49887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5A6C86F8-6B32-4412-E62E-BED216ED4411}"/>
              </a:ext>
            </a:extLst>
          </p:cNvPr>
          <p:cNvSpPr/>
          <p:nvPr/>
        </p:nvSpPr>
        <p:spPr>
          <a:xfrm>
            <a:off x="6021422" y="9386386"/>
            <a:ext cx="2723744" cy="1335643"/>
          </a:xfrm>
          <a:prstGeom prst="roundRect">
            <a:avLst>
              <a:gd name="adj" fmla="val 9512"/>
            </a:avLst>
          </a:pr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Vulkan</a:t>
            </a:r>
          </a:p>
          <a:p>
            <a:pPr algn="ctr"/>
            <a:r>
              <a:rPr lang="en-US" sz="2400" dirty="0">
                <a:solidFill>
                  <a:schemeClr val="accent1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1.0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5BD0AC98-5BE7-0E9A-3AA6-4A2A1AC87501}"/>
              </a:ext>
            </a:extLst>
          </p:cNvPr>
          <p:cNvSpPr/>
          <p:nvPr/>
        </p:nvSpPr>
        <p:spPr>
          <a:xfrm>
            <a:off x="8939720" y="9382193"/>
            <a:ext cx="2723744" cy="1335643"/>
          </a:xfrm>
          <a:prstGeom prst="roundRect">
            <a:avLst>
              <a:gd name="adj" fmla="val 9512"/>
            </a:avLst>
          </a:pr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DirectX</a:t>
            </a:r>
          </a:p>
          <a:p>
            <a:pPr algn="ctr"/>
            <a:r>
              <a:rPr lang="en-US" sz="2400" dirty="0">
                <a:solidFill>
                  <a:schemeClr val="accent1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11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DD14CAA-0F79-0FD3-50C5-768C866FEC25}"/>
              </a:ext>
            </a:extLst>
          </p:cNvPr>
          <p:cNvSpPr/>
          <p:nvPr/>
        </p:nvSpPr>
        <p:spPr>
          <a:xfrm>
            <a:off x="8939720" y="7837577"/>
            <a:ext cx="2723744" cy="1335643"/>
          </a:xfrm>
          <a:prstGeom prst="roundRect">
            <a:avLst>
              <a:gd name="adj" fmla="val 9512"/>
            </a:avLst>
          </a:pr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Open CL</a:t>
            </a:r>
          </a:p>
          <a:p>
            <a:pPr algn="ctr"/>
            <a:r>
              <a:rPr lang="en-US" sz="2400" dirty="0">
                <a:solidFill>
                  <a:schemeClr val="accent1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1.1 - 1.2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23F251B-8A6F-A684-8F24-25D2C7B90A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1168516" y="4600482"/>
            <a:ext cx="4729696" cy="6664295"/>
          </a:xfrm>
          <a:prstGeom prst="rect">
            <a:avLst/>
          </a:prstGeom>
        </p:spPr>
      </p:pic>
      <p:sp>
        <p:nvSpPr>
          <p:cNvPr id="22" name="Google Shape;36;p2">
            <a:extLst>
              <a:ext uri="{FF2B5EF4-FFF2-40B4-BE49-F238E27FC236}">
                <a16:creationId xmlns="" xmlns:a16="http://schemas.microsoft.com/office/drawing/2014/main" id="{01A1DA66-3811-D7AB-9DDD-620E43F11DA6}"/>
              </a:ext>
            </a:extLst>
          </p:cNvPr>
          <p:cNvSpPr/>
          <p:nvPr/>
        </p:nvSpPr>
        <p:spPr>
          <a:xfrm>
            <a:off x="12634727" y="3314092"/>
            <a:ext cx="9453163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4400" u="none" strike="noStrike" cap="none" dirty="0">
                <a:gradFill>
                  <a:gsLst>
                    <a:gs pos="100000">
                      <a:srgbClr val="7030A0">
                        <a:lumMod val="56000"/>
                        <a:lumOff val="44000"/>
                      </a:srgbClr>
                    </a:gs>
                    <a:gs pos="0">
                      <a:schemeClr val="bg1">
                        <a:lumMod val="90000"/>
                      </a:schemeClr>
                    </a:gs>
                  </a:gsLst>
                  <a:lin ang="5400000" scaled="0"/>
                </a:gradFill>
                <a:latin typeface="Montserrat Black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Модель</a:t>
            </a:r>
            <a:endParaRPr sz="4400" strike="noStrike" cap="none" dirty="0">
              <a:gradFill>
                <a:gsLst>
                  <a:gs pos="100000">
                    <a:srgbClr val="7030A0">
                      <a:lumMod val="56000"/>
                      <a:lumOff val="44000"/>
                    </a:srgbClr>
                  </a:gs>
                  <a:gs pos="0">
                    <a:schemeClr val="bg1">
                      <a:lumMod val="90000"/>
                    </a:schemeClr>
                  </a:gs>
                </a:gsLst>
                <a:lin ang="5400000" scaled="0"/>
              </a:gradFill>
              <a:latin typeface="Montserrat Black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41D3C4D1-4A78-ECDA-AD3C-9E62B8A1400D}"/>
              </a:ext>
            </a:extLst>
          </p:cNvPr>
          <p:cNvSpPr/>
          <p:nvPr/>
        </p:nvSpPr>
        <p:spPr>
          <a:xfrm>
            <a:off x="21789957" y="4600482"/>
            <a:ext cx="1857983" cy="429715"/>
          </a:xfrm>
          <a:prstGeom prst="rect">
            <a:avLst/>
          </a:prstGeom>
          <a:gradFill>
            <a:gsLst>
              <a:gs pos="71000">
                <a:srgbClr val="050810"/>
              </a:gs>
              <a:gs pos="0">
                <a:srgbClr val="06081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E79DA64F-36F0-ED47-3035-27ACB617B640}"/>
              </a:ext>
            </a:extLst>
          </p:cNvPr>
          <p:cNvSpPr/>
          <p:nvPr/>
        </p:nvSpPr>
        <p:spPr>
          <a:xfrm>
            <a:off x="21789957" y="6753703"/>
            <a:ext cx="1857983" cy="429715"/>
          </a:xfrm>
          <a:prstGeom prst="rect">
            <a:avLst/>
          </a:prstGeom>
          <a:gradFill>
            <a:gsLst>
              <a:gs pos="71000">
                <a:srgbClr val="050810"/>
              </a:gs>
              <a:gs pos="0">
                <a:srgbClr val="06081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25C700AD-AE22-5A44-D264-2C7B8CD1596F}"/>
              </a:ext>
            </a:extLst>
          </p:cNvPr>
          <p:cNvSpPr/>
          <p:nvPr/>
        </p:nvSpPr>
        <p:spPr>
          <a:xfrm>
            <a:off x="13968571" y="12326442"/>
            <a:ext cx="1857983" cy="429715"/>
          </a:xfrm>
          <a:prstGeom prst="rect">
            <a:avLst/>
          </a:prstGeom>
          <a:gradFill>
            <a:gsLst>
              <a:gs pos="71000">
                <a:srgbClr val="050810"/>
              </a:gs>
              <a:gs pos="0">
                <a:srgbClr val="06081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4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810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7A3E242-D140-4BED-35DF-05CC06B0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619615"/>
            <a:ext cx="19282708" cy="754053"/>
          </a:xfrm>
        </p:spPr>
        <p:txBody>
          <a:bodyPr lIns="0"/>
          <a:lstStyle/>
          <a:p>
            <a:r>
              <a:rPr lang="ru-RU" sz="4400" dirty="0"/>
              <a:t>Коммуникационные возможности</a:t>
            </a:r>
          </a:p>
        </p:txBody>
      </p:sp>
      <p:sp>
        <p:nvSpPr>
          <p:cNvPr id="14" name="Google Shape;60;p3">
            <a:extLst>
              <a:ext uri="{FF2B5EF4-FFF2-40B4-BE49-F238E27FC236}">
                <a16:creationId xmlns="" xmlns:a16="http://schemas.microsoft.com/office/drawing/2014/main" id="{DA24691B-2426-F29D-442C-69A87B98B543}"/>
              </a:ext>
            </a:extLst>
          </p:cNvPr>
          <p:cNvSpPr/>
          <p:nvPr/>
        </p:nvSpPr>
        <p:spPr>
          <a:xfrm>
            <a:off x="1168516" y="12141797"/>
            <a:ext cx="1065688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ru-RU" sz="1800" u="none" strike="noStrike" cap="none" dirty="0">
                <a:solidFill>
                  <a:schemeClr val="bg1">
                    <a:alpha val="49887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Возможны изменения в конфиг</a:t>
            </a:r>
            <a:r>
              <a:rPr lang="ru-RU" sz="1800" dirty="0">
                <a:solidFill>
                  <a:schemeClr val="bg1">
                    <a:alpha val="49887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урации, подробности уточняйте у менеджеров</a:t>
            </a:r>
            <a:endParaRPr lang="ru-RU" sz="1800" u="none" strike="noStrike" cap="none" dirty="0">
              <a:solidFill>
                <a:schemeClr val="bg1">
                  <a:alpha val="49887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31E6AAD-C9B4-1873-47F2-2DBC4203F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2" t="24259" r="7261" b="22794"/>
          <a:stretch/>
        </p:blipFill>
        <p:spPr>
          <a:xfrm>
            <a:off x="12515850" y="4111375"/>
            <a:ext cx="11868150" cy="750168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B1CD9A3-5350-20EB-32BE-41DD84DBE0D7}"/>
              </a:ext>
            </a:extLst>
          </p:cNvPr>
          <p:cNvSpPr/>
          <p:nvPr/>
        </p:nvSpPr>
        <p:spPr>
          <a:xfrm>
            <a:off x="19568160" y="3027165"/>
            <a:ext cx="4815840" cy="9772650"/>
          </a:xfrm>
          <a:prstGeom prst="rect">
            <a:avLst/>
          </a:prstGeom>
          <a:gradFill>
            <a:gsLst>
              <a:gs pos="88000">
                <a:srgbClr val="060810"/>
              </a:gs>
              <a:gs pos="0">
                <a:srgbClr val="06081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DAC9D50-4E2F-5A1F-3225-510C9442F771}"/>
              </a:ext>
            </a:extLst>
          </p:cNvPr>
          <p:cNvSpPr/>
          <p:nvPr/>
        </p:nvSpPr>
        <p:spPr>
          <a:xfrm rot="16200000">
            <a:off x="15880080" y="-151907"/>
            <a:ext cx="4815840" cy="12192000"/>
          </a:xfrm>
          <a:prstGeom prst="rect">
            <a:avLst/>
          </a:prstGeom>
          <a:gradFill>
            <a:gsLst>
              <a:gs pos="88000">
                <a:srgbClr val="060810"/>
              </a:gs>
              <a:gs pos="0">
                <a:srgbClr val="06081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19" name="Заголовок 6">
            <a:extLst>
              <a:ext uri="{FF2B5EF4-FFF2-40B4-BE49-F238E27FC236}">
                <a16:creationId xmlns="" xmlns:a16="http://schemas.microsoft.com/office/drawing/2014/main" id="{61C46CA5-F6D3-F021-CC20-741910B64BD0}"/>
              </a:ext>
            </a:extLst>
          </p:cNvPr>
          <p:cNvSpPr txBox="1">
            <a:spLocks/>
          </p:cNvSpPr>
          <p:nvPr/>
        </p:nvSpPr>
        <p:spPr>
          <a:xfrm>
            <a:off x="1168515" y="8766131"/>
            <a:ext cx="10290291" cy="284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36000" bIns="36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tx2"/>
                </a:solidFill>
                <a:latin typeface="Montserrat SemiBold" pitchFamily="2" charset="0"/>
                <a:ea typeface="Montserrat SemiBold" pitchFamily="2" charset="0"/>
                <a:cs typeface="Montserrat SemiBold" pitchFamily="2" charset="0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1" i="0" u="none" strike="noStrike" cap="non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0" b="0" i="0" u="none" strike="noStrike" cap="non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>
              <a:lnSpc>
                <a:spcPct val="150000"/>
              </a:lnSpc>
            </a:pPr>
            <a:r>
              <a:rPr lang="en" sz="2400" b="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OPC UA, MODBUS RTU/TCP, </a:t>
            </a:r>
            <a:r>
              <a:rPr lang="en" sz="2400" b="0" dirty="0" err="1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Profinet</a:t>
            </a:r>
            <a:r>
              <a:rPr lang="en" sz="2400" b="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BACnet, FINS, SLMP, SNMP, </a:t>
            </a:r>
            <a:r>
              <a:rPr lang="ru-RU" sz="2400" b="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МЭК 61850, МЭК 60870-5-104, Меркурий 230/234/236, </a:t>
            </a:r>
            <a:r>
              <a:rPr lang="ru-RU" sz="2400" b="0" dirty="0" err="1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Энергомера</a:t>
            </a:r>
            <a:r>
              <a:rPr lang="ru-RU" sz="2400" b="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СЕ301/303/304, ЦЭ6850, СЕТ-4ТМ, ПСЧ-4ТМ, ВКТ-5/7/9, Пульсар, ТСР-034(033)/024М/026М/042/043/032, ЭСКО-Т1, ЭСКО-Т2, ТЭМ-104/106, ТЭСМА-1, МКТС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8EF3AE0D-4720-CB86-FC7A-7B3D3F444976}"/>
              </a:ext>
            </a:extLst>
          </p:cNvPr>
          <p:cNvSpPr/>
          <p:nvPr/>
        </p:nvSpPr>
        <p:spPr>
          <a:xfrm>
            <a:off x="1168515" y="2854361"/>
            <a:ext cx="5010035" cy="1335643"/>
          </a:xfrm>
          <a:prstGeom prst="roundRect">
            <a:avLst>
              <a:gd name="adj" fmla="val 9512"/>
            </a:avLst>
          </a:prstGeom>
          <a:gradFill>
            <a:gsLst>
              <a:gs pos="100000">
                <a:schemeClr val="bg2">
                  <a:alpha val="0"/>
                </a:schemeClr>
              </a:gs>
              <a:gs pos="0">
                <a:schemeClr val="bg2"/>
              </a:gs>
            </a:gsLst>
            <a:lin ang="5400000" scaled="0"/>
          </a:gradFill>
          <a:ln w="38100"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gradFill>
                <a:gsLst>
                  <a:gs pos="0">
                    <a:schemeClr val="bg1">
                      <a:lumMod val="84866"/>
                    </a:schemeClr>
                  </a:gs>
                  <a:gs pos="100000">
                    <a:srgbClr val="7030A0">
                      <a:lumMod val="49131"/>
                      <a:lumOff val="50869"/>
                    </a:srgbClr>
                  </a:gs>
                </a:gsLst>
                <a:lin ang="3000000" scaled="0"/>
              </a:gra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</a:endParaRPr>
          </a:p>
          <a:p>
            <a:pPr algn="ctr"/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1 х </a:t>
            </a:r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Ethernet</a:t>
            </a:r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 </a:t>
            </a:r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1 Gb/s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59F101E3-A599-9B7D-FEBE-5AB27F748D3E}"/>
              </a:ext>
            </a:extLst>
          </p:cNvPr>
          <p:cNvSpPr/>
          <p:nvPr/>
        </p:nvSpPr>
        <p:spPr>
          <a:xfrm>
            <a:off x="6502400" y="2854361"/>
            <a:ext cx="4956406" cy="1335643"/>
          </a:xfrm>
          <a:prstGeom prst="roundRect">
            <a:avLst>
              <a:gd name="adj" fmla="val 9512"/>
            </a:avLst>
          </a:prstGeom>
          <a:gradFill>
            <a:gsLst>
              <a:gs pos="100000">
                <a:schemeClr val="bg2">
                  <a:alpha val="0"/>
                </a:schemeClr>
              </a:gs>
              <a:gs pos="0">
                <a:schemeClr val="bg2"/>
              </a:gs>
            </a:gsLst>
            <a:lin ang="5400000" scaled="0"/>
          </a:gradFill>
          <a:ln w="38100"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Wi-Fi 2,4 </a:t>
            </a:r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и 5 ГГц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C4C49651-A7DA-449C-A913-831CC1410170}"/>
              </a:ext>
            </a:extLst>
          </p:cNvPr>
          <p:cNvSpPr/>
          <p:nvPr/>
        </p:nvSpPr>
        <p:spPr>
          <a:xfrm>
            <a:off x="1168515" y="4490596"/>
            <a:ext cx="5010035" cy="1335643"/>
          </a:xfrm>
          <a:prstGeom prst="roundRect">
            <a:avLst>
              <a:gd name="adj" fmla="val 9512"/>
            </a:avLst>
          </a:prstGeom>
          <a:gradFill>
            <a:gsLst>
              <a:gs pos="100000">
                <a:schemeClr val="bg2">
                  <a:alpha val="0"/>
                </a:schemeClr>
              </a:gs>
              <a:gs pos="0">
                <a:schemeClr val="bg2"/>
              </a:gs>
            </a:gsLst>
            <a:lin ang="5400000" scaled="0"/>
          </a:gradFill>
          <a:ln w="38100"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Bluetooth 5.0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E5E6D158-6332-8E70-645A-C3C11E919290}"/>
              </a:ext>
            </a:extLst>
          </p:cNvPr>
          <p:cNvSpPr/>
          <p:nvPr/>
        </p:nvSpPr>
        <p:spPr>
          <a:xfrm>
            <a:off x="6502400" y="4490596"/>
            <a:ext cx="4956406" cy="1335643"/>
          </a:xfrm>
          <a:prstGeom prst="roundRect">
            <a:avLst>
              <a:gd name="adj" fmla="val 9512"/>
            </a:avLst>
          </a:prstGeom>
          <a:gradFill>
            <a:gsLst>
              <a:gs pos="100000">
                <a:schemeClr val="bg2">
                  <a:alpha val="0"/>
                </a:schemeClr>
              </a:gs>
              <a:gs pos="0">
                <a:schemeClr val="bg2"/>
              </a:gs>
            </a:gsLst>
            <a:lin ang="5400000" scaled="0"/>
          </a:gradFill>
          <a:ln w="38100"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2</a:t>
            </a:r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 </a:t>
            </a:r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x USB 3.0 host</a:t>
            </a:r>
          </a:p>
          <a:p>
            <a:pPr algn="ctr"/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2</a:t>
            </a:r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 </a:t>
            </a:r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x USB 2.0 </a:t>
            </a:r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(только АВК)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B0B89FBF-2DE1-3F6C-4737-1A85D0D1AB74}"/>
              </a:ext>
            </a:extLst>
          </p:cNvPr>
          <p:cNvSpPr/>
          <p:nvPr/>
        </p:nvSpPr>
        <p:spPr>
          <a:xfrm>
            <a:off x="1168515" y="6126831"/>
            <a:ext cx="5010035" cy="1335643"/>
          </a:xfrm>
          <a:prstGeom prst="roundRect">
            <a:avLst>
              <a:gd name="adj" fmla="val 9512"/>
            </a:avLst>
          </a:prstGeom>
          <a:gradFill>
            <a:gsLst>
              <a:gs pos="100000">
                <a:schemeClr val="bg2">
                  <a:alpha val="0"/>
                </a:schemeClr>
              </a:gs>
              <a:gs pos="0">
                <a:schemeClr val="bg2"/>
              </a:gs>
            </a:gsLst>
            <a:lin ang="5400000" scaled="0"/>
          </a:gradFill>
          <a:ln w="38100"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1</a:t>
            </a:r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 </a:t>
            </a:r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x RS-485 </a:t>
            </a:r>
            <a:r>
              <a:rPr lang="ru-RU" sz="2400" b="1" dirty="0" err="1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гальваноизолированный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45E877E4-70A1-7995-9459-00F90106B2EF}"/>
              </a:ext>
            </a:extLst>
          </p:cNvPr>
          <p:cNvSpPr/>
          <p:nvPr/>
        </p:nvSpPr>
        <p:spPr>
          <a:xfrm>
            <a:off x="6502400" y="6126831"/>
            <a:ext cx="4956406" cy="1335643"/>
          </a:xfrm>
          <a:prstGeom prst="roundRect">
            <a:avLst>
              <a:gd name="adj" fmla="val 9512"/>
            </a:avLst>
          </a:prstGeom>
          <a:gradFill>
            <a:gsLst>
              <a:gs pos="100000">
                <a:schemeClr val="bg2">
                  <a:alpha val="0"/>
                </a:schemeClr>
              </a:gs>
              <a:gs pos="0">
                <a:schemeClr val="bg2"/>
              </a:gs>
            </a:gsLst>
            <a:lin ang="5400000" scaled="0"/>
          </a:gradFill>
          <a:ln w="38100"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1x RS-</a:t>
            </a:r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232</a:t>
            </a:r>
            <a:r>
              <a:rPr lang="en-US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/RS-</a:t>
            </a:r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485 </a:t>
            </a:r>
            <a:r>
              <a:rPr lang="ru-RU" sz="2400" b="1" dirty="0" err="1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гальваноизолированный</a:t>
            </a:r>
            <a:endParaRPr lang="ru-RU" sz="2400" dirty="0">
              <a:solidFill>
                <a:schemeClr val="accent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2" name="Google Shape;36;p2">
            <a:extLst>
              <a:ext uri="{FF2B5EF4-FFF2-40B4-BE49-F238E27FC236}">
                <a16:creationId xmlns="" xmlns:a16="http://schemas.microsoft.com/office/drawing/2014/main" id="{05C4984D-6A04-CF9A-F168-5101C18825B9}"/>
              </a:ext>
            </a:extLst>
          </p:cNvPr>
          <p:cNvSpPr/>
          <p:nvPr/>
        </p:nvSpPr>
        <p:spPr>
          <a:xfrm>
            <a:off x="1168516" y="2102936"/>
            <a:ext cx="639641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800" b="1" u="none" strike="noStrike" cap="none" dirty="0">
                <a:gradFill>
                  <a:gsLst>
                    <a:gs pos="0">
                      <a:srgbClr val="FFC000"/>
                    </a:gs>
                    <a:gs pos="99000">
                      <a:srgbClr val="FF6C00"/>
                    </a:gs>
                  </a:gsLst>
                  <a:lin ang="0" scaled="0"/>
                </a:gradFill>
                <a:latin typeface="Montserrat Black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Интерфейсы</a:t>
            </a:r>
            <a:endParaRPr sz="2800" b="1" strike="noStrike" cap="none" dirty="0">
              <a:gradFill>
                <a:gsLst>
                  <a:gs pos="0">
                    <a:srgbClr val="FFC000"/>
                  </a:gs>
                  <a:gs pos="99000">
                    <a:srgbClr val="FF6C00"/>
                  </a:gs>
                </a:gsLst>
                <a:lin ang="0" scaled="0"/>
              </a:gradFill>
              <a:latin typeface="Montserrat Black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  <p:sp>
        <p:nvSpPr>
          <p:cNvPr id="33" name="Google Shape;36;p2">
            <a:extLst>
              <a:ext uri="{FF2B5EF4-FFF2-40B4-BE49-F238E27FC236}">
                <a16:creationId xmlns="" xmlns:a16="http://schemas.microsoft.com/office/drawing/2014/main" id="{7447FF9D-EDF3-F8AB-4B31-641CF8B085D5}"/>
              </a:ext>
            </a:extLst>
          </p:cNvPr>
          <p:cNvSpPr/>
          <p:nvPr/>
        </p:nvSpPr>
        <p:spPr>
          <a:xfrm>
            <a:off x="1168516" y="8013627"/>
            <a:ext cx="844021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800" b="1" u="none" strike="noStrike" cap="none" dirty="0">
                <a:gradFill>
                  <a:gsLst>
                    <a:gs pos="0">
                      <a:srgbClr val="92D050"/>
                    </a:gs>
                    <a:gs pos="99000">
                      <a:srgbClr val="00B0F0"/>
                    </a:gs>
                  </a:gsLst>
                  <a:lin ang="0" scaled="0"/>
                </a:gradFill>
                <a:latin typeface="Montserrat Black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Протоколы</a:t>
            </a:r>
            <a:endParaRPr sz="2800" b="1" strike="noStrike" cap="none" dirty="0">
              <a:gradFill>
                <a:gsLst>
                  <a:gs pos="0">
                    <a:srgbClr val="92D050"/>
                  </a:gs>
                  <a:gs pos="99000">
                    <a:srgbClr val="00B0F0"/>
                  </a:gs>
                </a:gsLst>
                <a:lin ang="0" scaled="0"/>
              </a:gradFill>
              <a:latin typeface="Montserrat Black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4148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810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4099D78C-A697-03E6-A5D8-B034BC451C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40342" y="1447800"/>
            <a:ext cx="24343658" cy="12235100"/>
          </a:xfrm>
          <a:prstGeom prst="rect">
            <a:avLst/>
          </a:prstGeom>
        </p:spPr>
      </p:pic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C1E39A7A-4377-E237-2FA1-0A3A1150700C}"/>
              </a:ext>
            </a:extLst>
          </p:cNvPr>
          <p:cNvSpPr/>
          <p:nvPr/>
        </p:nvSpPr>
        <p:spPr>
          <a:xfrm>
            <a:off x="8754110" y="3449905"/>
            <a:ext cx="6858954" cy="4958080"/>
          </a:xfrm>
          <a:prstGeom prst="roundRect">
            <a:avLst>
              <a:gd name="adj" fmla="val 4782"/>
            </a:avLst>
          </a:prstGeom>
          <a:gradFill>
            <a:gsLst>
              <a:gs pos="100000">
                <a:schemeClr val="accent2">
                  <a:alpha val="0"/>
                </a:schemeClr>
              </a:gs>
              <a:gs pos="0">
                <a:schemeClr val="accent2">
                  <a:alpha val="29962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93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7A14D8E2-E04A-BF48-536D-69776EB002FA}"/>
              </a:ext>
            </a:extLst>
          </p:cNvPr>
          <p:cNvSpPr/>
          <p:nvPr/>
        </p:nvSpPr>
        <p:spPr>
          <a:xfrm>
            <a:off x="16333469" y="3449905"/>
            <a:ext cx="6875782" cy="4958080"/>
          </a:xfrm>
          <a:prstGeom prst="roundRect">
            <a:avLst>
              <a:gd name="adj" fmla="val 4782"/>
            </a:avLst>
          </a:prstGeom>
          <a:gradFill>
            <a:gsLst>
              <a:gs pos="100000">
                <a:schemeClr val="accent2">
                  <a:alpha val="0"/>
                </a:schemeClr>
              </a:gs>
              <a:gs pos="0">
                <a:schemeClr val="accent2">
                  <a:alpha val="29962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93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C9ECC38F-49F5-D6FB-874D-82722E8D5769}"/>
              </a:ext>
            </a:extLst>
          </p:cNvPr>
          <p:cNvSpPr/>
          <p:nvPr/>
        </p:nvSpPr>
        <p:spPr>
          <a:xfrm>
            <a:off x="1174750" y="3449905"/>
            <a:ext cx="6913563" cy="4958080"/>
          </a:xfrm>
          <a:prstGeom prst="roundRect">
            <a:avLst>
              <a:gd name="adj" fmla="val 4782"/>
            </a:avLst>
          </a:prstGeom>
          <a:gradFill>
            <a:gsLst>
              <a:gs pos="100000">
                <a:schemeClr val="accent2">
                  <a:alpha val="0"/>
                </a:schemeClr>
              </a:gs>
              <a:gs pos="0">
                <a:schemeClr val="accent2">
                  <a:alpha val="29962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93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7A3E242-D140-4BED-35DF-05CC06B0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459345"/>
            <a:ext cx="19282708" cy="1108700"/>
          </a:xfrm>
        </p:spPr>
        <p:txBody>
          <a:bodyPr lIns="0"/>
          <a:lstStyle/>
          <a:p>
            <a:r>
              <a:rPr lang="ru-RU" sz="4400" dirty="0"/>
              <a:t>ОЕМ-проекты ИнСАТ с МПС софт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5C787B1-0445-6F7F-5717-64CF26EA3B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287557" y="4470067"/>
            <a:ext cx="5005387" cy="2917754"/>
          </a:xfrm>
          <a:prstGeom prst="rect">
            <a:avLst/>
          </a:prstGeom>
          <a:effectLst>
            <a:outerShdw blurRad="635000" algn="ctr" rotWithShape="0">
              <a:schemeClr val="tx1">
                <a:alpha val="50123"/>
              </a:schemeClr>
            </a:outerShdw>
          </a:effectLst>
        </p:spPr>
      </p:pic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78F22919-F05B-A201-99EF-F4B09BE43B59}"/>
              </a:ext>
            </a:extLst>
          </p:cNvPr>
          <p:cNvGrpSpPr/>
          <p:nvPr/>
        </p:nvGrpSpPr>
        <p:grpSpPr>
          <a:xfrm>
            <a:off x="1174750" y="9229550"/>
            <a:ext cx="6875781" cy="1749925"/>
            <a:chOff x="1174750" y="8619950"/>
            <a:chExt cx="6875781" cy="1749925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0D39E231-60CA-1E14-2E64-3680C018E3FC}"/>
                </a:ext>
              </a:extLst>
            </p:cNvPr>
            <p:cNvSpPr txBox="1"/>
            <p:nvPr/>
          </p:nvSpPr>
          <p:spPr>
            <a:xfrm>
              <a:off x="2491978" y="9538878"/>
              <a:ext cx="42413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alpha val="59919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Линейка сенсорных панелей оператора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F0A96EF5-952F-5372-9053-84173E70B123}"/>
                </a:ext>
              </a:extLst>
            </p:cNvPr>
            <p:cNvSpPr txBox="1"/>
            <p:nvPr/>
          </p:nvSpPr>
          <p:spPr>
            <a:xfrm>
              <a:off x="1174750" y="8619950"/>
              <a:ext cx="68757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АВАДС АСП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5A209440-E2A3-A0EF-EED5-94B1C601FCF9}"/>
              </a:ext>
            </a:extLst>
          </p:cNvPr>
          <p:cNvGrpSpPr/>
          <p:nvPr/>
        </p:nvGrpSpPr>
        <p:grpSpPr>
          <a:xfrm>
            <a:off x="8754110" y="9229550"/>
            <a:ext cx="6875781" cy="1749925"/>
            <a:chOff x="1174750" y="8619950"/>
            <a:chExt cx="6875781" cy="1749925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18BE7E4E-7FA7-5D3C-30F8-23CBD7C5F215}"/>
                </a:ext>
              </a:extLst>
            </p:cNvPr>
            <p:cNvSpPr txBox="1"/>
            <p:nvPr/>
          </p:nvSpPr>
          <p:spPr>
            <a:xfrm>
              <a:off x="1671796" y="9538878"/>
              <a:ext cx="5881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alpha val="59919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Встраиваемый компьютер – контроллер (ПЛК)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41012A77-0E9C-BB0A-FF45-3AE98CF66AD6}"/>
                </a:ext>
              </a:extLst>
            </p:cNvPr>
            <p:cNvSpPr txBox="1"/>
            <p:nvPr/>
          </p:nvSpPr>
          <p:spPr>
            <a:xfrm>
              <a:off x="1174750" y="8619950"/>
              <a:ext cx="68757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АВАДС АВК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9765D507-0F58-0C47-2900-BFD60B12578E}"/>
              </a:ext>
            </a:extLst>
          </p:cNvPr>
          <p:cNvGrpSpPr/>
          <p:nvPr/>
        </p:nvGrpSpPr>
        <p:grpSpPr>
          <a:xfrm>
            <a:off x="16333470" y="9229550"/>
            <a:ext cx="6875781" cy="1749925"/>
            <a:chOff x="1174750" y="8619950"/>
            <a:chExt cx="6875781" cy="1749925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36F7C38E-8A5F-3B8C-BD5B-5C6BF5A0FA4B}"/>
                </a:ext>
              </a:extLst>
            </p:cNvPr>
            <p:cNvSpPr txBox="1"/>
            <p:nvPr/>
          </p:nvSpPr>
          <p:spPr>
            <a:xfrm>
              <a:off x="1671796" y="9538878"/>
              <a:ext cx="5881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alpha val="59919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База временных рядов для архивов </a:t>
              </a:r>
              <a:r>
                <a:rPr lang="en-US" sz="2400" dirty="0">
                  <a:solidFill>
                    <a:schemeClr val="bg1">
                      <a:alpha val="59919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MasterSCADA 4D</a:t>
              </a:r>
              <a:endParaRPr lang="ru-RU" sz="2400" dirty="0">
                <a:solidFill>
                  <a:schemeClr val="bg1">
                    <a:alpha val="59919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7A83774E-1AE1-0CDF-8336-3AD59ADD58BE}"/>
                </a:ext>
              </a:extLst>
            </p:cNvPr>
            <p:cNvSpPr txBox="1"/>
            <p:nvPr/>
          </p:nvSpPr>
          <p:spPr>
            <a:xfrm>
              <a:off x="1174750" y="8619950"/>
              <a:ext cx="68757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АВАДС Сервер архивирования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1" y="3151415"/>
            <a:ext cx="7416695" cy="5562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561" y="3967841"/>
            <a:ext cx="4064585" cy="40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6F75EE57-26D8-AF87-4D17-21248CB8B766}"/>
              </a:ext>
            </a:extLst>
          </p:cNvPr>
          <p:cNvSpPr/>
          <p:nvPr/>
        </p:nvSpPr>
        <p:spPr>
          <a:xfrm>
            <a:off x="13739813" y="3193854"/>
            <a:ext cx="9788895" cy="8494215"/>
          </a:xfrm>
          <a:prstGeom prst="roundRect">
            <a:avLst>
              <a:gd name="adj" fmla="val 3509"/>
            </a:avLst>
          </a:prstGeom>
          <a:gradFill>
            <a:gsLst>
              <a:gs pos="100000">
                <a:schemeClr val="bg2">
                  <a:lumMod val="97203"/>
                </a:schemeClr>
              </a:gs>
              <a:gs pos="0">
                <a:srgbClr val="0E1013"/>
              </a:gs>
            </a:gsLst>
            <a:lin ang="0" scaled="0"/>
          </a:gradFill>
          <a:ln w="50800">
            <a:gradFill>
              <a:gsLst>
                <a:gs pos="24000">
                  <a:schemeClr val="accent2">
                    <a:lumMod val="75000"/>
                    <a:alpha val="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F42068D2-62B9-2982-20B5-C51A2A02BCD7}"/>
              </a:ext>
            </a:extLst>
          </p:cNvPr>
          <p:cNvSpPr/>
          <p:nvPr/>
        </p:nvSpPr>
        <p:spPr>
          <a:xfrm>
            <a:off x="1174750" y="4175483"/>
            <a:ext cx="14977005" cy="8160058"/>
          </a:xfrm>
          <a:prstGeom prst="roundRect">
            <a:avLst>
              <a:gd name="adj" fmla="val 3509"/>
            </a:avLst>
          </a:prstGeom>
          <a:gradFill>
            <a:gsLst>
              <a:gs pos="0">
                <a:schemeClr val="bg2"/>
              </a:gs>
              <a:gs pos="100000">
                <a:srgbClr val="0E1013"/>
              </a:gs>
            </a:gsLst>
            <a:lin ang="0" scaled="0"/>
          </a:gradFill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78" name="Google Shape;78;p34"/>
          <p:cNvSpPr/>
          <p:nvPr/>
        </p:nvSpPr>
        <p:spPr>
          <a:xfrm>
            <a:off x="1183653" y="2027931"/>
            <a:ext cx="12556160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2800" b="1" dirty="0">
                <a:gradFill>
                  <a:gsLst>
                    <a:gs pos="0">
                      <a:srgbClr val="FFC000"/>
                    </a:gs>
                    <a:gs pos="99000">
                      <a:srgbClr val="FF6C00"/>
                    </a:gs>
                  </a:gsLst>
                  <a:lin ang="0" scaled="0"/>
                </a:gradFill>
                <a:latin typeface="Montserrat Black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Широкий выбор дополнительной периферии</a:t>
            </a:r>
          </a:p>
          <a:p>
            <a:pPr>
              <a:buSzPts val="1400"/>
            </a:pPr>
            <a:endParaRPr lang="ru-RU" sz="2400" dirty="0">
              <a:solidFill>
                <a:schemeClr val="tx2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  <a:p>
            <a:pPr>
              <a:buSzPts val="1400"/>
            </a:pPr>
            <a:r>
              <a:rPr lang="ru-RU" sz="2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Благодаря полноценной ОС и наличию двух портов </a:t>
            </a:r>
            <a:r>
              <a:rPr lang="en-US" sz="2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USB</a:t>
            </a:r>
            <a:r>
              <a:rPr lang="ru-RU" sz="2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3.0 панели АСП и компьютеры АВК обладают безграничными коммуникационными возможностями</a:t>
            </a:r>
            <a:r>
              <a:rPr lang="en-US" sz="2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: </a:t>
            </a:r>
            <a:endParaRPr sz="24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13" name="Заголовок 6">
            <a:extLst>
              <a:ext uri="{FF2B5EF4-FFF2-40B4-BE49-F238E27FC236}">
                <a16:creationId xmlns="" xmlns:a16="http://schemas.microsoft.com/office/drawing/2014/main" id="{74394BE3-681F-7BA7-848A-FD2675D4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592517"/>
            <a:ext cx="19282708" cy="754053"/>
          </a:xfrm>
        </p:spPr>
        <p:txBody>
          <a:bodyPr lIns="0"/>
          <a:lstStyle/>
          <a:p>
            <a:r>
              <a:rPr lang="ru-RU" sz="4400" dirty="0"/>
              <a:t>Коммуникационные возможности</a:t>
            </a:r>
          </a:p>
        </p:txBody>
      </p:sp>
      <p:sp>
        <p:nvSpPr>
          <p:cNvPr id="14" name="Google Shape;78;p34">
            <a:extLst>
              <a:ext uri="{FF2B5EF4-FFF2-40B4-BE49-F238E27FC236}">
                <a16:creationId xmlns="" xmlns:a16="http://schemas.microsoft.com/office/drawing/2014/main" id="{1D4B55CD-6CAE-D1DD-F2EF-6692ECCBD751}"/>
              </a:ext>
            </a:extLst>
          </p:cNvPr>
          <p:cNvSpPr/>
          <p:nvPr/>
        </p:nvSpPr>
        <p:spPr>
          <a:xfrm>
            <a:off x="2247631" y="4615897"/>
            <a:ext cx="13775336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Дополнительный </a:t>
            </a:r>
            <a:r>
              <a:rPr lang="en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Ethernet</a:t>
            </a:r>
            <a:endParaRPr lang="ru-RU" sz="3200" b="1" dirty="0">
              <a:gradFill>
                <a:gsLst>
                  <a:gs pos="0">
                    <a:schemeClr val="bg1">
                      <a:lumMod val="84866"/>
                    </a:schemeClr>
                  </a:gs>
                  <a:gs pos="100000">
                    <a:srgbClr val="7030A0">
                      <a:lumMod val="49131"/>
                      <a:lumOff val="50869"/>
                    </a:srgbClr>
                  </a:gs>
                </a:gsLst>
                <a:lin ang="3000000" scaled="0"/>
              </a:gradFill>
              <a:latin typeface="Montserrat SemiBold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b="1" dirty="0">
              <a:solidFill>
                <a:schemeClr val="bg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  <a:p>
            <a:pPr marL="0" lvl="0" indent="0">
              <a:buSzPts val="1400"/>
              <a:buFont typeface="Arial"/>
              <a:buNone/>
            </a:pP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На рынке представлено огромное число конвертеров </a:t>
            </a:r>
            <a:r>
              <a:rPr lang="en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USB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  <a:r>
              <a:rPr lang="en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/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  <a:r>
              <a:rPr lang="en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Ethernet 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на разные скорости сети и разные типы </a:t>
            </a:r>
            <a:r>
              <a:rPr lang="en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USB 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в пределах 1500 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₽</a:t>
            </a:r>
            <a:endParaRPr lang="ru-RU" sz="2400" dirty="0">
              <a:solidFill>
                <a:schemeClr val="tx2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15" name="Google Shape;78;p34">
            <a:extLst>
              <a:ext uri="{FF2B5EF4-FFF2-40B4-BE49-F238E27FC236}">
                <a16:creationId xmlns="" xmlns:a16="http://schemas.microsoft.com/office/drawing/2014/main" id="{CFE42D0D-2352-9D42-FE69-2C52ECC8BC29}"/>
              </a:ext>
            </a:extLst>
          </p:cNvPr>
          <p:cNvSpPr/>
          <p:nvPr/>
        </p:nvSpPr>
        <p:spPr>
          <a:xfrm>
            <a:off x="2247631" y="6761853"/>
            <a:ext cx="13775336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>
              <a:buFont typeface="Arial"/>
              <a:buNone/>
            </a:pPr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Дополнительные </a:t>
            </a:r>
            <a:r>
              <a:rPr lang="en-US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USB</a:t>
            </a:r>
            <a:endParaRPr lang="ru-RU" sz="3200" b="1" dirty="0">
              <a:gradFill>
                <a:gsLst>
                  <a:gs pos="0">
                    <a:schemeClr val="bg1">
                      <a:lumMod val="84866"/>
                    </a:schemeClr>
                  </a:gs>
                  <a:gs pos="100000">
                    <a:srgbClr val="7030A0">
                      <a:lumMod val="49131"/>
                      <a:lumOff val="50869"/>
                    </a:srgbClr>
                  </a:gs>
                </a:gsLst>
                <a:lin ang="3000000" scaled="0"/>
              </a:gradFill>
              <a:latin typeface="Montserrat SemiBold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b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  <a:p>
            <a:pPr>
              <a:buSzPts val="1400"/>
            </a:pP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Имеется широкое предложение устройств 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USB-HUB 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как в промышленном,</a:t>
            </a:r>
          </a:p>
          <a:p>
            <a:pPr>
              <a:buSzPts val="1400"/>
            </a:pP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так и в бытовом исполнении от 400 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₽</a:t>
            </a:r>
            <a:endParaRPr lang="ru-RU" sz="2400" dirty="0">
              <a:solidFill>
                <a:schemeClr val="tx2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16" name="Google Shape;78;p34">
            <a:extLst>
              <a:ext uri="{FF2B5EF4-FFF2-40B4-BE49-F238E27FC236}">
                <a16:creationId xmlns="" xmlns:a16="http://schemas.microsoft.com/office/drawing/2014/main" id="{FDB1742F-1824-0714-EA6C-2E7E458C02E5}"/>
              </a:ext>
            </a:extLst>
          </p:cNvPr>
          <p:cNvSpPr/>
          <p:nvPr/>
        </p:nvSpPr>
        <p:spPr>
          <a:xfrm>
            <a:off x="2247631" y="8907809"/>
            <a:ext cx="1377533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Дополнительные </a:t>
            </a:r>
            <a:r>
              <a:rPr lang="en-US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COM </a:t>
            </a:r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порты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  <a:p>
            <a:pPr lvl="0">
              <a:buSzPts val="1400"/>
            </a:pP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Широкий выбор преобразователей о 1-канальных до 32-канальных с ценой от 300 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₽</a:t>
            </a:r>
            <a:endParaRPr lang="ru-RU" sz="2400" dirty="0">
              <a:solidFill>
                <a:schemeClr val="tx2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17" name="Google Shape;78;p34">
            <a:extLst>
              <a:ext uri="{FF2B5EF4-FFF2-40B4-BE49-F238E27FC236}">
                <a16:creationId xmlns="" xmlns:a16="http://schemas.microsoft.com/office/drawing/2014/main" id="{08D65ADF-5AE8-FFB7-0354-D60D3FC41901}"/>
              </a:ext>
            </a:extLst>
          </p:cNvPr>
          <p:cNvSpPr/>
          <p:nvPr/>
        </p:nvSpPr>
        <p:spPr>
          <a:xfrm>
            <a:off x="2247631" y="10684434"/>
            <a:ext cx="1377533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>
              <a:buFont typeface="Arial"/>
              <a:buNone/>
            </a:pPr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Промышленные сети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b="1" dirty="0">
              <a:solidFill>
                <a:schemeClr val="bg1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  <a:p>
            <a:pPr>
              <a:buSzPts val="1400"/>
            </a:pP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Подключение с помощью конвертеров 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USB 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в 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CAN, HART 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и другие сети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376E661E-A84C-3C72-495F-6B36583B99C7}"/>
              </a:ext>
            </a:extLst>
          </p:cNvPr>
          <p:cNvCxnSpPr/>
          <p:nvPr/>
        </p:nvCxnSpPr>
        <p:spPr>
          <a:xfrm>
            <a:off x="2029921" y="6489094"/>
            <a:ext cx="13457928" cy="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F8639E43-C5BA-4013-25DF-5F6566A791FE}"/>
              </a:ext>
            </a:extLst>
          </p:cNvPr>
          <p:cNvCxnSpPr/>
          <p:nvPr/>
        </p:nvCxnSpPr>
        <p:spPr>
          <a:xfrm>
            <a:off x="2029921" y="8635050"/>
            <a:ext cx="13457928" cy="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68C9489A-7CE2-572A-C08B-DD62690D552E}"/>
              </a:ext>
            </a:extLst>
          </p:cNvPr>
          <p:cNvCxnSpPr/>
          <p:nvPr/>
        </p:nvCxnSpPr>
        <p:spPr>
          <a:xfrm>
            <a:off x="2029921" y="10411674"/>
            <a:ext cx="13457928" cy="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B3942BA2-003B-1989-1BC7-0F0D4FC9D724}"/>
              </a:ext>
            </a:extLst>
          </p:cNvPr>
          <p:cNvSpPr/>
          <p:nvPr/>
        </p:nvSpPr>
        <p:spPr>
          <a:xfrm>
            <a:off x="1669940" y="4748540"/>
            <a:ext cx="231648" cy="23164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6B7"/>
              </a:solidFill>
              <a:latin typeface="Inter" panose="02000503000000020004" pitchFamily="2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9D77D693-82DF-76EC-F753-089562FCD8AB}"/>
              </a:ext>
            </a:extLst>
          </p:cNvPr>
          <p:cNvSpPr/>
          <p:nvPr/>
        </p:nvSpPr>
        <p:spPr>
          <a:xfrm>
            <a:off x="1669940" y="6902805"/>
            <a:ext cx="231648" cy="23164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2D050"/>
              </a:solidFill>
              <a:latin typeface="Inter" panose="02000503000000020004" pitchFamily="2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2144AE38-A4F4-E956-53A7-EB780CB12EA9}"/>
              </a:ext>
            </a:extLst>
          </p:cNvPr>
          <p:cNvSpPr/>
          <p:nvPr/>
        </p:nvSpPr>
        <p:spPr>
          <a:xfrm>
            <a:off x="1669940" y="9026073"/>
            <a:ext cx="231648" cy="23164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9182FBBE-B8C0-8654-BC7A-9BAD8F4412C5}"/>
              </a:ext>
            </a:extLst>
          </p:cNvPr>
          <p:cNvSpPr/>
          <p:nvPr/>
        </p:nvSpPr>
        <p:spPr>
          <a:xfrm>
            <a:off x="1669940" y="10792880"/>
            <a:ext cx="231648" cy="23164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6C00"/>
              </a:solidFill>
              <a:latin typeface="Inter" panose="02000503000000020004" pitchFamily="2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7CC7F6C9-5832-52B7-2478-572362C28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365" y="9012241"/>
            <a:ext cx="3110894" cy="3019809"/>
          </a:xfrm>
          <a:prstGeom prst="rect">
            <a:avLst/>
          </a:prstGeom>
          <a:effectLst>
            <a:outerShdw dist="38100" dir="5400000" sx="106965" sy="106965" algn="t" rotWithShape="0">
              <a:srgbClr val="0E1216"/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4EE11F91-B5EC-F048-C51D-5884466FE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62096">
            <a:off x="19889045" y="5796563"/>
            <a:ext cx="4077445" cy="3230184"/>
          </a:xfrm>
          <a:prstGeom prst="rect">
            <a:avLst/>
          </a:prstGeom>
          <a:effectLst>
            <a:outerShdw dist="38100" dir="5400000" sx="106965" sy="106965" algn="t" rotWithShape="0">
              <a:srgbClr val="0E1216"/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5FB8F917-8319-6DBD-440E-E302E7EC0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666">
            <a:off x="16616878" y="3061919"/>
            <a:ext cx="3661135" cy="2886747"/>
          </a:xfrm>
          <a:prstGeom prst="rect">
            <a:avLst/>
          </a:prstGeom>
          <a:effectLst>
            <a:outerShdw dist="38100" dir="5400000" sx="106965" sy="106965" algn="t" rotWithShape="0">
              <a:srgbClr val="0E1216"/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5F5575E-D0B6-A6E7-7D28-0EB2DC1FB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18262" y="2687183"/>
            <a:ext cx="2955832" cy="2737181"/>
          </a:xfrm>
          <a:prstGeom prst="rect">
            <a:avLst/>
          </a:prstGeom>
          <a:effectLst>
            <a:outerShdw dist="38100" dir="5400000" sx="106965" sy="106965" algn="t" rotWithShape="0">
              <a:srgbClr val="0E1216"/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74FDE76-AA24-69F9-DB75-5631C989F0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32616" y="9110160"/>
            <a:ext cx="1996092" cy="3138167"/>
          </a:xfrm>
          <a:prstGeom prst="rect">
            <a:avLst/>
          </a:prstGeom>
          <a:effectLst>
            <a:outerShdw dist="38100" dir="5400000" sx="106965" sy="106965" algn="t" rotWithShape="0">
              <a:srgbClr val="0E1216"/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0ED104B-56A0-8C2A-0730-2AAEDCF067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5328">
            <a:off x="17183602" y="6400063"/>
            <a:ext cx="2470771" cy="1481591"/>
          </a:xfrm>
          <a:prstGeom prst="rect">
            <a:avLst/>
          </a:prstGeom>
          <a:effectLst>
            <a:outerShdw dist="38100" dir="5400000" sx="106965" sy="106965" algn="t" rotWithShape="0">
              <a:srgbClr val="0E1216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01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6C7F77C6-8C6A-235C-448F-79672578158E}"/>
              </a:ext>
            </a:extLst>
          </p:cNvPr>
          <p:cNvSpPr/>
          <p:nvPr/>
        </p:nvSpPr>
        <p:spPr>
          <a:xfrm flipH="1">
            <a:off x="1174747" y="3315099"/>
            <a:ext cx="10656891" cy="6595209"/>
          </a:xfrm>
          <a:prstGeom prst="roundRect">
            <a:avLst>
              <a:gd name="adj" fmla="val 4744"/>
            </a:avLst>
          </a:prstGeom>
          <a:gradFill>
            <a:gsLst>
              <a:gs pos="46000">
                <a:srgbClr val="0E1013"/>
              </a:gs>
              <a:gs pos="100000">
                <a:srgbClr val="232936"/>
              </a:gs>
            </a:gsLst>
            <a:lin ang="0" scaled="0"/>
          </a:gradFill>
          <a:ln w="50800">
            <a:gradFill>
              <a:gsLst>
                <a:gs pos="0">
                  <a:schemeClr val="tx1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13" name="Заголовок 6">
            <a:extLst>
              <a:ext uri="{FF2B5EF4-FFF2-40B4-BE49-F238E27FC236}">
                <a16:creationId xmlns="" xmlns:a16="http://schemas.microsoft.com/office/drawing/2014/main" id="{74394BE3-681F-7BA7-848A-FD2675D4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618641"/>
            <a:ext cx="19282708" cy="754053"/>
          </a:xfrm>
        </p:spPr>
        <p:txBody>
          <a:bodyPr lIns="0"/>
          <a:lstStyle/>
          <a:p>
            <a:r>
              <a:rPr lang="ru-RU" sz="4400" dirty="0"/>
              <a:t>Хранилища данных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2FF8578-9DAA-9686-C56A-D7C88D268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5000"/>
          </a:blip>
          <a:srcRect l="14337" r="28385" b="5057"/>
          <a:stretch/>
        </p:blipFill>
        <p:spPr>
          <a:xfrm>
            <a:off x="7461530" y="4665194"/>
            <a:ext cx="4370108" cy="5154220"/>
          </a:xfrm>
          <a:prstGeom prst="rect">
            <a:avLst/>
          </a:prstGeom>
        </p:spPr>
      </p:pic>
      <p:sp>
        <p:nvSpPr>
          <p:cNvPr id="34" name="Google Shape;36;p2">
            <a:extLst>
              <a:ext uri="{FF2B5EF4-FFF2-40B4-BE49-F238E27FC236}">
                <a16:creationId xmlns="" xmlns:a16="http://schemas.microsoft.com/office/drawing/2014/main" id="{D88BE289-5141-72F5-D91B-9208668464B8}"/>
              </a:ext>
            </a:extLst>
          </p:cNvPr>
          <p:cNvSpPr/>
          <p:nvPr/>
        </p:nvSpPr>
        <p:spPr>
          <a:xfrm>
            <a:off x="1174750" y="1857907"/>
            <a:ext cx="962596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800" b="1" u="none" strike="noStrike" cap="none" dirty="0">
                <a:gradFill>
                  <a:gsLst>
                    <a:gs pos="0">
                      <a:srgbClr val="FFC000"/>
                    </a:gs>
                    <a:gs pos="99000">
                      <a:srgbClr val="FF6C00"/>
                    </a:gs>
                  </a:gsLst>
                  <a:lin ang="0" scaled="0"/>
                </a:gradFill>
                <a:latin typeface="Montserrat Black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Устройства АСП и АВК оснащены аппаратными средствами хранения архивов:</a:t>
            </a:r>
            <a:endParaRPr sz="2800" b="1" strike="noStrike" cap="none" dirty="0">
              <a:gradFill>
                <a:gsLst>
                  <a:gs pos="0">
                    <a:srgbClr val="FFC000"/>
                  </a:gs>
                  <a:gs pos="99000">
                    <a:srgbClr val="FF6C00"/>
                  </a:gs>
                </a:gsLst>
                <a:lin ang="0" scaled="0"/>
              </a:gradFill>
              <a:latin typeface="Montserrat Black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  <p:sp>
        <p:nvSpPr>
          <p:cNvPr id="37" name="Google Shape;90;p35">
            <a:extLst>
              <a:ext uri="{FF2B5EF4-FFF2-40B4-BE49-F238E27FC236}">
                <a16:creationId xmlns="" xmlns:a16="http://schemas.microsoft.com/office/drawing/2014/main" id="{2895AC47-BA33-C563-F376-60EC6A96A124}"/>
              </a:ext>
            </a:extLst>
          </p:cNvPr>
          <p:cNvSpPr/>
          <p:nvPr/>
        </p:nvSpPr>
        <p:spPr>
          <a:xfrm>
            <a:off x="1174746" y="10520225"/>
            <a:ext cx="16525425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00000"/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*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П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ри архивировании 500 тегов по изменению со средней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частотой 1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раз в минуту и размере записи в 73 байта (стандартный размер в </a:t>
            </a:r>
            <a:r>
              <a:rPr lang="en" sz="2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SQLite,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встроенном в </a:t>
            </a:r>
            <a:r>
              <a:rPr lang="en" sz="2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MasterSDADA 4D),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глубина хранения равна примерно 468 часам на 1 ГБ дисковой памяти.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00000"/>
            </a:pPr>
            <a:endParaRPr lang="ru-RU" sz="1600" u="none" strike="noStrike" cap="none" dirty="0">
              <a:solidFill>
                <a:schemeClr val="accent6">
                  <a:lumMod val="60000"/>
                  <a:lumOff val="4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SzPct val="100000"/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**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При архивировании 2500 тегов по изменению со средней частотой 1 раз в минуту и размере записи в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20 байт (стандартный размер в АВАДС Сервер архивирования),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глубина хранения равна примерно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624 часа на 1 ГБ дисковой памяти.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SzPct val="100000"/>
            </a:pPr>
            <a:endParaRPr lang="ru-RU" sz="2000" u="none" strike="noStrike" cap="none" dirty="0">
              <a:solidFill>
                <a:schemeClr val="accent6">
                  <a:lumMod val="60000"/>
                  <a:lumOff val="4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SzPct val="100000"/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***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Указанная глубина хранения условна, поскольку производительность и стабильность работы </a:t>
            </a:r>
            <a:r>
              <a:rPr lang="en" sz="2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SQLite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существенно снижаются при увеличении размера архива. Рекомендуется избегать его использования для баз данных размером более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0 ГБ.</a:t>
            </a:r>
            <a:endParaRPr lang="ru-RU" sz="2000" u="none" strike="noStrike" cap="none" dirty="0">
              <a:solidFill>
                <a:schemeClr val="accent6">
                  <a:lumMod val="60000"/>
                  <a:lumOff val="4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DD4481E-F876-09CA-BE9D-B93D5CF23EB1}"/>
              </a:ext>
            </a:extLst>
          </p:cNvPr>
          <p:cNvSpPr txBox="1"/>
          <p:nvPr/>
        </p:nvSpPr>
        <p:spPr>
          <a:xfrm>
            <a:off x="1943488" y="3823975"/>
            <a:ext cx="988815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eMMC 32Gb</a:t>
            </a:r>
            <a:endParaRPr lang="ru-RU" sz="2400" b="1" dirty="0">
              <a:solidFill>
                <a:schemeClr val="accent6">
                  <a:lumMod val="40000"/>
                  <a:lumOff val="60000"/>
                </a:schemeClr>
              </a:solidFill>
              <a:latin typeface="Montserrat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1389B12-FE95-7AD3-1EAC-D5FB3E854903}"/>
              </a:ext>
            </a:extLst>
          </p:cNvPr>
          <p:cNvSpPr txBox="1"/>
          <p:nvPr/>
        </p:nvSpPr>
        <p:spPr>
          <a:xfrm>
            <a:off x="1943488" y="5017229"/>
            <a:ext cx="9888150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Clr>
                <a:schemeClr val="bg1"/>
              </a:buClr>
              <a:buSzPct val="150000"/>
            </a:pPr>
            <a:r>
              <a:rPr lang="ru-RU" sz="2400" b="1" dirty="0">
                <a:solidFill>
                  <a:schemeClr val="bg1">
                    <a:lumMod val="90000"/>
                  </a:schemeClr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Ресурс более 100 лет при сохранении 100 записей/сек.</a:t>
            </a:r>
            <a:endParaRPr lang="en-US" sz="2400" b="1" dirty="0">
              <a:solidFill>
                <a:schemeClr val="bg1">
                  <a:lumMod val="90000"/>
                </a:schemeClr>
              </a:solidFill>
              <a:latin typeface="Inter Semi Bold" panose="02000503000000020004" pitchFamily="2" charset="0"/>
              <a:ea typeface="Inter Semi Bold" panose="02000503000000020004" pitchFamily="2" charset="0"/>
              <a:cs typeface="Inter Semi Bold" panose="02000503000000020004" pitchFamily="2" charset="0"/>
            </a:endParaRPr>
          </a:p>
          <a:p>
            <a:pPr>
              <a:buClr>
                <a:schemeClr val="bg1"/>
              </a:buClr>
              <a:buSzPct val="150000"/>
            </a:pPr>
            <a:endParaRPr lang="ru-RU" sz="2400" dirty="0">
              <a:solidFill>
                <a:schemeClr val="accent6">
                  <a:lumMod val="40000"/>
                  <a:lumOff val="6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buSzPts val="1400"/>
            </a:pP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Операционная система, </a:t>
            </a:r>
            <a:r>
              <a:rPr lang="ru-RU" sz="2400" dirty="0" err="1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рантайм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400" dirty="0" err="1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MasterSCADA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4D</a:t>
            </a:r>
          </a:p>
          <a:p>
            <a:pPr>
              <a:buSzPts val="1400"/>
            </a:pP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и пользовательский проект занимают 5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Gb</a:t>
            </a:r>
            <a:endParaRPr lang="ru-RU" sz="2400" dirty="0">
              <a:solidFill>
                <a:schemeClr val="tx2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6446B18-03CC-D34C-451D-4FD3A2CEADDB}"/>
              </a:ext>
            </a:extLst>
          </p:cNvPr>
          <p:cNvSpPr txBox="1"/>
          <p:nvPr/>
        </p:nvSpPr>
        <p:spPr>
          <a:xfrm>
            <a:off x="1943488" y="7110516"/>
            <a:ext cx="9888150" cy="18466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Clr>
                <a:schemeClr val="bg1"/>
              </a:buClr>
              <a:buSzPct val="150000"/>
            </a:pPr>
            <a:r>
              <a:rPr lang="ru-RU" sz="2400" b="1" dirty="0">
                <a:solidFill>
                  <a:schemeClr val="bg1">
                    <a:lumMod val="90000"/>
                  </a:schemeClr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Для архивирования доступно 27</a:t>
            </a:r>
            <a:r>
              <a:rPr lang="en-US" sz="2400" b="1" dirty="0">
                <a:solidFill>
                  <a:schemeClr val="bg1">
                    <a:lumMod val="90000"/>
                  </a:schemeClr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Gb</a:t>
            </a:r>
            <a:r>
              <a:rPr lang="ru-RU" sz="2400" b="1" dirty="0">
                <a:solidFill>
                  <a:schemeClr val="bg1">
                    <a:lumMod val="90000"/>
                  </a:schemeClr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,</a:t>
            </a:r>
          </a:p>
          <a:p>
            <a:pPr>
              <a:buClr>
                <a:schemeClr val="bg1"/>
              </a:buClr>
              <a:buSzPct val="150000"/>
            </a:pPr>
            <a:r>
              <a:rPr lang="ru-RU" sz="2400" b="1" dirty="0">
                <a:solidFill>
                  <a:schemeClr val="bg1">
                    <a:lumMod val="90000"/>
                  </a:schemeClr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что обеспечивает глубину архива:</a:t>
            </a:r>
          </a:p>
          <a:p>
            <a:pPr>
              <a:buClr>
                <a:schemeClr val="bg1"/>
              </a:buClr>
              <a:buSzPct val="150000"/>
            </a:pPr>
            <a:endParaRPr lang="ru-RU" sz="2400" dirty="0">
              <a:solidFill>
                <a:schemeClr val="accent6">
                  <a:lumMod val="40000"/>
                  <a:lumOff val="6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342900" indent="-342900"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15 мес.* 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для </a:t>
            </a:r>
            <a:r>
              <a:rPr lang="en-US" sz="2400" dirty="0" err="1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MasterSCADA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4D 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на 500 тегов</a:t>
            </a:r>
          </a:p>
          <a:p>
            <a:pPr marL="342900" indent="-342900"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12 мес.** 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для </a:t>
            </a:r>
            <a:r>
              <a:rPr lang="en-US" sz="2400" dirty="0" err="1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MasterSCADA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4D 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на 2500 тегов с АВАДС СА</a:t>
            </a: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715896A4-EBE1-6297-D5D6-0C25F53DA78B}"/>
              </a:ext>
            </a:extLst>
          </p:cNvPr>
          <p:cNvSpPr/>
          <p:nvPr/>
        </p:nvSpPr>
        <p:spPr>
          <a:xfrm flipH="1">
            <a:off x="12515850" y="3315099"/>
            <a:ext cx="10656890" cy="6595209"/>
          </a:xfrm>
          <a:prstGeom prst="roundRect">
            <a:avLst>
              <a:gd name="adj" fmla="val 4744"/>
            </a:avLst>
          </a:prstGeom>
          <a:gradFill>
            <a:gsLst>
              <a:gs pos="54000">
                <a:srgbClr val="0E1013"/>
              </a:gs>
              <a:gs pos="100000">
                <a:schemeClr val="bg2"/>
              </a:gs>
            </a:gsLst>
            <a:lin ang="0" scaled="0"/>
          </a:gradFill>
          <a:ln w="50800">
            <a:gradFill>
              <a:gsLst>
                <a:gs pos="0">
                  <a:schemeClr val="tx1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E5FA127-788A-36BE-F229-B802EC97FFC1}"/>
              </a:ext>
            </a:extLst>
          </p:cNvPr>
          <p:cNvSpPr txBox="1"/>
          <p:nvPr/>
        </p:nvSpPr>
        <p:spPr>
          <a:xfrm>
            <a:off x="13284590" y="3823975"/>
            <a:ext cx="988815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3200" b="1" u="none" strike="noStrike" cap="none" dirty="0">
                <a:gradFill>
                  <a:gsLst>
                    <a:gs pos="0">
                      <a:srgbClr val="92D050"/>
                    </a:gs>
                    <a:gs pos="99000">
                      <a:srgbClr val="00B0F0"/>
                    </a:gs>
                  </a:gsLst>
                  <a:lin ang="0" scaled="0"/>
                </a:gradFill>
                <a:latin typeface="Montserrat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SSD 500Gb / 1Tb / 2Tb</a:t>
            </a:r>
            <a:endParaRPr lang="ru-RU" sz="2400" b="1" dirty="0">
              <a:solidFill>
                <a:schemeClr val="accent6">
                  <a:lumMod val="40000"/>
                  <a:lumOff val="60000"/>
                </a:schemeClr>
              </a:solidFill>
              <a:latin typeface="Montserrat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3E3AE65-927C-90D3-5DDB-0361FA6816D2}"/>
              </a:ext>
            </a:extLst>
          </p:cNvPr>
          <p:cNvSpPr txBox="1"/>
          <p:nvPr/>
        </p:nvSpPr>
        <p:spPr>
          <a:xfrm>
            <a:off x="20187945" y="3905850"/>
            <a:ext cx="208422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Clr>
                <a:schemeClr val="bg1"/>
              </a:buClr>
              <a:buSzPct val="150000"/>
            </a:pP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Опционально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119EC553-079F-4D5D-5C82-368F77C043F2}"/>
              </a:ext>
            </a:extLst>
          </p:cNvPr>
          <p:cNvSpPr txBox="1"/>
          <p:nvPr/>
        </p:nvSpPr>
        <p:spPr>
          <a:xfrm>
            <a:off x="13286403" y="5017229"/>
            <a:ext cx="988815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Clr>
                <a:schemeClr val="bg1"/>
              </a:buClr>
              <a:buSzPct val="150000"/>
            </a:pPr>
            <a:r>
              <a:rPr lang="ru-RU" sz="2400" b="1" dirty="0">
                <a:solidFill>
                  <a:schemeClr val="bg1">
                    <a:lumMod val="90000"/>
                  </a:schemeClr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Соответствующий объем обеспечивает глубину архива:</a:t>
            </a:r>
            <a:endParaRPr lang="ru-RU" sz="2400" dirty="0">
              <a:solidFill>
                <a:schemeClr val="accent6">
                  <a:lumMod val="40000"/>
                  <a:lumOff val="6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graphicFrame>
        <p:nvGraphicFramePr>
          <p:cNvPr id="54" name="Таблица 53">
            <a:extLst>
              <a:ext uri="{FF2B5EF4-FFF2-40B4-BE49-F238E27FC236}">
                <a16:creationId xmlns="" xmlns:a16="http://schemas.microsoft.com/office/drawing/2014/main" id="{BBACE118-3289-83C0-34C9-AF311539D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554932"/>
              </p:ext>
            </p:extLst>
          </p:nvPr>
        </p:nvGraphicFramePr>
        <p:xfrm>
          <a:off x="13284590" y="5758187"/>
          <a:ext cx="8919310" cy="3471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20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341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731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68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3200" b="1" i="0" dirty="0" err="1">
                          <a:gradFill>
                            <a:gsLst>
                              <a:gs pos="0">
                                <a:schemeClr val="bg1">
                                  <a:lumMod val="84866"/>
                                </a:schemeClr>
                              </a:gs>
                              <a:gs pos="100000">
                                <a:srgbClr val="7030A0">
                                  <a:lumMod val="49131"/>
                                  <a:lumOff val="50869"/>
                                </a:srgbClr>
                              </a:gs>
                            </a:gsLst>
                            <a:lin ang="3000000" scaled="0"/>
                          </a:gra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Рантайм</a:t>
                      </a:r>
                      <a:endParaRPr lang="ru-RU" sz="3200" b="1" i="0" u="none" strike="noStrike" cap="none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dirty="0">
                          <a:gradFill>
                            <a:gsLst>
                              <a:gs pos="0">
                                <a:schemeClr val="bg1">
                                  <a:lumMod val="84866"/>
                                </a:schemeClr>
                              </a:gs>
                              <a:gs pos="100000">
                                <a:srgbClr val="7030A0">
                                  <a:lumMod val="49131"/>
                                  <a:lumOff val="50869"/>
                                </a:srgbClr>
                              </a:gs>
                            </a:gsLst>
                            <a:lin ang="3000000" scaled="0"/>
                          </a:gra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   </a:t>
                      </a:r>
                      <a:r>
                        <a:rPr lang="en-US" sz="2800" b="0" i="0" dirty="0">
                          <a:gradFill>
                            <a:gsLst>
                              <a:gs pos="0">
                                <a:schemeClr val="bg1">
                                  <a:lumMod val="84866"/>
                                </a:schemeClr>
                              </a:gs>
                              <a:gs pos="100000">
                                <a:srgbClr val="7030A0">
                                  <a:lumMod val="49131"/>
                                  <a:lumOff val="50869"/>
                                </a:srgbClr>
                              </a:gs>
                            </a:gsLst>
                            <a:lin ang="3000000" scaled="0"/>
                          </a:gra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500</a:t>
                      </a:r>
                      <a:r>
                        <a:rPr lang="ru-RU" sz="2800" b="0" i="0" dirty="0">
                          <a:gradFill>
                            <a:gsLst>
                              <a:gs pos="0">
                                <a:schemeClr val="bg1">
                                  <a:lumMod val="84866"/>
                                </a:schemeClr>
                              </a:gs>
                              <a:gs pos="100000">
                                <a:srgbClr val="7030A0">
                                  <a:lumMod val="49131"/>
                                  <a:lumOff val="50869"/>
                                </a:srgbClr>
                              </a:gs>
                            </a:gsLst>
                            <a:lin ang="3000000" scaled="0"/>
                          </a:gra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***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dirty="0">
                          <a:gradFill>
                            <a:gsLst>
                              <a:gs pos="0">
                                <a:schemeClr val="bg1">
                                  <a:lumMod val="84866"/>
                                </a:schemeClr>
                              </a:gs>
                              <a:gs pos="100000">
                                <a:srgbClr val="7030A0">
                                  <a:lumMod val="49131"/>
                                  <a:lumOff val="50869"/>
                                </a:srgbClr>
                              </a:gs>
                            </a:gsLst>
                            <a:lin ang="3000000" scaled="0"/>
                          </a:gra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тегов</a:t>
                      </a:r>
                      <a:endParaRPr lang="ru-RU" sz="2000" b="0" i="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  <a:cs typeface="Inter Medium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dirty="0">
                          <a:gradFill>
                            <a:gsLst>
                              <a:gs pos="0">
                                <a:schemeClr val="bg1">
                                  <a:lumMod val="84866"/>
                                </a:schemeClr>
                              </a:gs>
                              <a:gs pos="100000">
                                <a:srgbClr val="7030A0">
                                  <a:lumMod val="49131"/>
                                  <a:lumOff val="50869"/>
                                </a:srgbClr>
                              </a:gs>
                            </a:gsLst>
                            <a:lin ang="3000000" scaled="0"/>
                          </a:gra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2500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dirty="0">
                          <a:gradFill>
                            <a:gsLst>
                              <a:gs pos="0">
                                <a:schemeClr val="bg1">
                                  <a:lumMod val="84866"/>
                                </a:schemeClr>
                              </a:gs>
                              <a:gs pos="100000">
                                <a:srgbClr val="7030A0">
                                  <a:lumMod val="49131"/>
                                  <a:lumOff val="50869"/>
                                </a:srgbClr>
                              </a:gs>
                            </a:gsLst>
                            <a:lin ang="3000000" scaled="0"/>
                          </a:gra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тегов</a:t>
                      </a:r>
                      <a:endParaRPr lang="ru-RU" sz="2800" b="0" i="0" u="none" strike="noStrike" cap="none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1199">
                <a:tc>
                  <a:txBody>
                    <a:bodyPr/>
                    <a:lstStyle/>
                    <a:p>
                      <a:pPr algn="l"/>
                      <a:r>
                        <a:rPr lang="ru-RU" sz="28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500 </a:t>
                      </a:r>
                      <a:r>
                        <a:rPr lang="en-US" sz="28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Gb</a:t>
                      </a:r>
                      <a:endParaRPr lang="ru-RU" sz="2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25 лет</a:t>
                      </a:r>
                      <a:endParaRPr lang="ru-RU" sz="28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20 лет</a:t>
                      </a:r>
                      <a:endParaRPr lang="ru-RU" sz="28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1199"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 Tb</a:t>
                      </a:r>
                      <a:endParaRPr lang="ru-RU" sz="2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50 лет</a:t>
                      </a:r>
                      <a:endParaRPr lang="ru-RU" sz="28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40 лет</a:t>
                      </a:r>
                      <a:endParaRPr lang="ru-RU" sz="28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1199"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2 Tb</a:t>
                      </a:r>
                      <a:endParaRPr lang="ru-RU" sz="2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100 лет</a:t>
                      </a:r>
                      <a:endParaRPr lang="ru-RU" sz="28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80 лет</a:t>
                      </a:r>
                      <a:endParaRPr lang="ru-RU" sz="28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38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01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659B5A14-A2EF-F768-FE1A-2EBACF9E8EAA}"/>
              </a:ext>
            </a:extLst>
          </p:cNvPr>
          <p:cNvSpPr/>
          <p:nvPr/>
        </p:nvSpPr>
        <p:spPr>
          <a:xfrm flipH="1">
            <a:off x="1174746" y="2238861"/>
            <a:ext cx="12320536" cy="9271530"/>
          </a:xfrm>
          <a:prstGeom prst="roundRect">
            <a:avLst>
              <a:gd name="adj" fmla="val 4744"/>
            </a:avLst>
          </a:prstGeom>
          <a:gradFill>
            <a:gsLst>
              <a:gs pos="54000">
                <a:srgbClr val="0E1013"/>
              </a:gs>
              <a:gs pos="100000">
                <a:schemeClr val="bg2"/>
              </a:gs>
            </a:gsLst>
            <a:lin ang="0" scaled="0"/>
          </a:gradFill>
          <a:ln w="50800">
            <a:gradFill>
              <a:gsLst>
                <a:gs pos="0">
                  <a:schemeClr val="tx1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13" name="Заголовок 6">
            <a:extLst>
              <a:ext uri="{FF2B5EF4-FFF2-40B4-BE49-F238E27FC236}">
                <a16:creationId xmlns="" xmlns:a16="http://schemas.microsoft.com/office/drawing/2014/main" id="{74394BE3-681F-7BA7-848A-FD2675D4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640764"/>
            <a:ext cx="19282708" cy="677108"/>
          </a:xfrm>
          <a:noFill/>
        </p:spPr>
        <p:txBody>
          <a:bodyPr wrap="square" lIns="0" tIns="0" rIns="0" bIns="0">
            <a:spAutoFit/>
          </a:bodyPr>
          <a:lstStyle/>
          <a:p>
            <a:r>
              <a:rPr lang="ru-RU" sz="4400" dirty="0">
                <a:sym typeface="Arial"/>
              </a:rPr>
              <a:t>Программное обеспечение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86FA0DA-BA9A-73F5-BB8A-E8376BAFB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162" r="14607" b="64318"/>
          <a:stretch/>
        </p:blipFill>
        <p:spPr>
          <a:xfrm>
            <a:off x="0" y="7689273"/>
            <a:ext cx="24384000" cy="6026727"/>
          </a:xfrm>
          <a:prstGeom prst="rect">
            <a:avLst/>
          </a:prstGeom>
        </p:spPr>
      </p:pic>
      <p:sp>
        <p:nvSpPr>
          <p:cNvPr id="5" name="Google Shape;36;p2">
            <a:extLst>
              <a:ext uri="{FF2B5EF4-FFF2-40B4-BE49-F238E27FC236}">
                <a16:creationId xmlns="" xmlns:a16="http://schemas.microsoft.com/office/drawing/2014/main" id="{C913F7AA-3D1E-A1F2-0257-358CA85704EF}"/>
              </a:ext>
            </a:extLst>
          </p:cNvPr>
          <p:cNvSpPr/>
          <p:nvPr/>
        </p:nvSpPr>
        <p:spPr>
          <a:xfrm>
            <a:off x="1899964" y="2832929"/>
            <a:ext cx="96259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600" b="1" u="none" strike="noStrike" cap="none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SemiBold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Операционная система</a:t>
            </a:r>
            <a:endParaRPr sz="3600" b="1" strike="noStrike" cap="none" dirty="0">
              <a:solidFill>
                <a:schemeClr val="accent6">
                  <a:lumMod val="20000"/>
                  <a:lumOff val="80000"/>
                </a:schemeClr>
              </a:solidFill>
              <a:latin typeface="Montserrat SemiBold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05762FED-18A7-03DD-456D-529EF9DD73BB}"/>
              </a:ext>
            </a:extLst>
          </p:cNvPr>
          <p:cNvGrpSpPr/>
          <p:nvPr/>
        </p:nvGrpSpPr>
        <p:grpSpPr>
          <a:xfrm>
            <a:off x="13877817" y="4370136"/>
            <a:ext cx="8672271" cy="4975729"/>
            <a:chOff x="13234737" y="3641394"/>
            <a:chExt cx="8672271" cy="4975729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C3062DAE-896E-2F98-8A55-1DAD24FE5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234737" y="3843086"/>
              <a:ext cx="4565547" cy="4605596"/>
            </a:xfrm>
            <a:prstGeom prst="rect">
              <a:avLst/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="" xmlns:a16="http://schemas.microsoft.com/office/drawing/2014/main" id="{8F36531E-2E76-F107-E438-138830D8EDC5}"/>
                </a:ext>
              </a:extLst>
            </p:cNvPr>
            <p:cNvSpPr/>
            <p:nvPr/>
          </p:nvSpPr>
          <p:spPr>
            <a:xfrm>
              <a:off x="16931279" y="3641394"/>
              <a:ext cx="4975729" cy="4975729"/>
            </a:xfrm>
            <a:prstGeom prst="ellipse">
              <a:avLst/>
            </a:prstGeom>
            <a:solidFill>
              <a:srgbClr val="0E101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06BFA837-EB91-044C-CE72-E8A9E5702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136370" y="3846485"/>
              <a:ext cx="4565547" cy="4565547"/>
            </a:xfrm>
            <a:prstGeom prst="rect">
              <a:avLst/>
            </a:prstGeom>
          </p:spPr>
        </p:pic>
      </p:grpSp>
      <p:sp>
        <p:nvSpPr>
          <p:cNvPr id="16" name="Google Shape;99;p36">
            <a:extLst>
              <a:ext uri="{FF2B5EF4-FFF2-40B4-BE49-F238E27FC236}">
                <a16:creationId xmlns="" xmlns:a16="http://schemas.microsoft.com/office/drawing/2014/main" id="{22B0A054-D556-8D2A-BA4B-C2F7CD407A77}"/>
              </a:ext>
            </a:extLst>
          </p:cNvPr>
          <p:cNvSpPr/>
          <p:nvPr/>
        </p:nvSpPr>
        <p:spPr>
          <a:xfrm>
            <a:off x="1921872" y="3684385"/>
            <a:ext cx="12192000" cy="44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36000" bIns="36000" anchor="ctr" anchorCtr="0">
            <a:spAutoFit/>
          </a:bodyPr>
          <a:lstStyle/>
          <a:p>
            <a:pPr>
              <a:buSzPts val="1400"/>
            </a:pP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Устройства поставляются под управлением операционной системы 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LINUX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x64</a:t>
            </a:r>
            <a:endParaRPr sz="2400" dirty="0">
              <a:solidFill>
                <a:schemeClr val="tx2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17" name="Google Shape;101;p36">
            <a:extLst>
              <a:ext uri="{FF2B5EF4-FFF2-40B4-BE49-F238E27FC236}">
                <a16:creationId xmlns="" xmlns:a16="http://schemas.microsoft.com/office/drawing/2014/main" id="{C1401E91-0BC5-6210-3D22-B6D12552FC11}"/>
              </a:ext>
            </a:extLst>
          </p:cNvPr>
          <p:cNvSpPr/>
          <p:nvPr/>
        </p:nvSpPr>
        <p:spPr>
          <a:xfrm>
            <a:off x="1921872" y="4995712"/>
            <a:ext cx="12192000" cy="167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36000" bIns="36000" anchor="ctr" anchorCtr="0">
            <a:spAutoFit/>
          </a:bodyPr>
          <a:lstStyle/>
          <a:p>
            <a:pPr>
              <a:buSzPts val="1400"/>
            </a:pPr>
            <a:r>
              <a:rPr lang="ru-RU" sz="28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Базовый вариант ОС</a:t>
            </a:r>
            <a:endParaRPr lang="en-US" sz="2800" b="1" dirty="0">
              <a:gradFill>
                <a:gsLst>
                  <a:gs pos="0">
                    <a:schemeClr val="bg1">
                      <a:lumMod val="84866"/>
                    </a:schemeClr>
                  </a:gs>
                  <a:gs pos="100000">
                    <a:srgbClr val="7030A0">
                      <a:lumMod val="49131"/>
                      <a:lumOff val="50869"/>
                    </a:srgbClr>
                  </a:gs>
                </a:gsLst>
                <a:lin ang="3000000" scaled="0"/>
              </a:gra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  <a:p>
            <a:pPr>
              <a:buSzPts val="1400"/>
            </a:pPr>
            <a:endParaRPr lang="en-US" sz="2800" b="1" dirty="0">
              <a:gradFill>
                <a:gsLst>
                  <a:gs pos="0">
                    <a:schemeClr val="bg1">
                      <a:lumMod val="84866"/>
                    </a:schemeClr>
                  </a:gs>
                  <a:gs pos="100000">
                    <a:srgbClr val="7030A0">
                      <a:lumMod val="49131"/>
                      <a:lumOff val="50869"/>
                    </a:srgbClr>
                  </a:gs>
                </a:gsLst>
                <a:lin ang="3000000" scaled="0"/>
              </a:gra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  <a:p>
            <a:pPr>
              <a:buSzPts val="1400"/>
            </a:pP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Серверная часть 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Linux Ubuntu V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20.04.6 LTS 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x64</a:t>
            </a:r>
          </a:p>
          <a:p>
            <a:pPr>
              <a:buSzPts val="1400"/>
            </a:pP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с графической оболочкой 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GNOME 3.36.8</a:t>
            </a: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  <a:endParaRPr sz="2400" dirty="0">
              <a:solidFill>
                <a:schemeClr val="tx2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19" name="Google Shape;101;p36">
            <a:extLst>
              <a:ext uri="{FF2B5EF4-FFF2-40B4-BE49-F238E27FC236}">
                <a16:creationId xmlns="" xmlns:a16="http://schemas.microsoft.com/office/drawing/2014/main" id="{DBB75916-BE1A-5825-221D-26698F27E406}"/>
              </a:ext>
            </a:extLst>
          </p:cNvPr>
          <p:cNvSpPr/>
          <p:nvPr/>
        </p:nvSpPr>
        <p:spPr>
          <a:xfrm>
            <a:off x="1921872" y="7321057"/>
            <a:ext cx="12192000" cy="130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36000" bIns="36000" anchor="ctr" anchorCtr="0">
            <a:spAutoFit/>
          </a:bodyPr>
          <a:lstStyle/>
          <a:p>
            <a:pPr>
              <a:buSzPts val="1400"/>
            </a:pPr>
            <a:r>
              <a:rPr lang="ru-RU" sz="28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Альтернативный вариант ОС</a:t>
            </a:r>
            <a:endParaRPr lang="en-US" sz="2800" b="1" dirty="0">
              <a:gradFill>
                <a:gsLst>
                  <a:gs pos="0">
                    <a:schemeClr val="bg1">
                      <a:lumMod val="84866"/>
                    </a:schemeClr>
                  </a:gs>
                  <a:gs pos="100000">
                    <a:srgbClr val="7030A0">
                      <a:lumMod val="49131"/>
                      <a:lumOff val="50869"/>
                    </a:srgbClr>
                  </a:gs>
                </a:gsLst>
                <a:lin ang="3000000" scaled="0"/>
              </a:gra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  <a:p>
            <a:pPr>
              <a:buSzPts val="1400"/>
            </a:pPr>
            <a:endParaRPr lang="en-US" sz="2800" b="1" dirty="0">
              <a:gradFill>
                <a:gsLst>
                  <a:gs pos="0">
                    <a:schemeClr val="bg1">
                      <a:lumMod val="84866"/>
                    </a:schemeClr>
                  </a:gs>
                  <a:gs pos="100000">
                    <a:srgbClr val="7030A0">
                      <a:lumMod val="49131"/>
                      <a:lumOff val="50869"/>
                    </a:srgbClr>
                  </a:gs>
                </a:gsLst>
                <a:lin ang="3000000" scaled="0"/>
              </a:gradFill>
              <a:latin typeface="Inter Medium" panose="02000503000000020004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  <a:p>
            <a:pPr>
              <a:buSzPts val="1400"/>
            </a:pPr>
            <a:r>
              <a:rPr lang="ru-RU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Отечественная операционная система </a:t>
            </a:r>
            <a:r>
              <a:rPr lang="en-US" sz="24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Astra Linux*</a:t>
            </a:r>
            <a:endParaRPr sz="2400" dirty="0">
              <a:solidFill>
                <a:schemeClr val="tx2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22" name="Google Shape;100;p36">
            <a:extLst>
              <a:ext uri="{FF2B5EF4-FFF2-40B4-BE49-F238E27FC236}">
                <a16:creationId xmlns="" xmlns:a16="http://schemas.microsoft.com/office/drawing/2014/main" id="{47B32477-E645-D4FC-5C29-9040E65C3647}"/>
              </a:ext>
            </a:extLst>
          </p:cNvPr>
          <p:cNvSpPr/>
          <p:nvPr/>
        </p:nvSpPr>
        <p:spPr>
          <a:xfrm>
            <a:off x="1921872" y="9987990"/>
            <a:ext cx="110067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*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В настоящий момент ведется портирование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Astra Linux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на АВАДС АСП и АВК. Завершение работ планируется на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4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-й квартал 2024 года </a:t>
            </a:r>
            <a:endParaRPr sz="2000" dirty="0">
              <a:solidFill>
                <a:schemeClr val="accent6">
                  <a:lumMod val="60000"/>
                  <a:lumOff val="4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3361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01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86FA0DA-BA9A-73F5-BB8A-E8376BAFB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162" r="14607" b="64318"/>
          <a:stretch/>
        </p:blipFill>
        <p:spPr>
          <a:xfrm>
            <a:off x="0" y="7689273"/>
            <a:ext cx="24384000" cy="6026727"/>
          </a:xfrm>
          <a:prstGeom prst="rect">
            <a:avLst/>
          </a:prstGeom>
        </p:spPr>
      </p:pic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CB6E7EB-7E34-E757-F56F-929CA5AE55E3}"/>
              </a:ext>
            </a:extLst>
          </p:cNvPr>
          <p:cNvSpPr/>
          <p:nvPr/>
        </p:nvSpPr>
        <p:spPr>
          <a:xfrm flipH="1">
            <a:off x="18222568" y="3057806"/>
            <a:ext cx="5105400" cy="10360021"/>
          </a:xfrm>
          <a:prstGeom prst="roundRect">
            <a:avLst>
              <a:gd name="adj" fmla="val 4744"/>
            </a:avLst>
          </a:prstGeom>
          <a:gradFill>
            <a:gsLst>
              <a:gs pos="100000">
                <a:srgbClr val="0E1013">
                  <a:alpha val="19760"/>
                </a:srgbClr>
              </a:gs>
              <a:gs pos="0">
                <a:schemeClr val="bg2"/>
              </a:gs>
            </a:gsLst>
            <a:lin ang="5400000" scaled="0"/>
          </a:gradFill>
          <a:ln w="38100"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D8974655-926A-29FF-6059-5B6951B427CA}"/>
              </a:ext>
            </a:extLst>
          </p:cNvPr>
          <p:cNvSpPr/>
          <p:nvPr/>
        </p:nvSpPr>
        <p:spPr>
          <a:xfrm flipH="1">
            <a:off x="12869518" y="3057806"/>
            <a:ext cx="5105400" cy="10360021"/>
          </a:xfrm>
          <a:prstGeom prst="roundRect">
            <a:avLst>
              <a:gd name="adj" fmla="val 4744"/>
            </a:avLst>
          </a:prstGeom>
          <a:gradFill>
            <a:gsLst>
              <a:gs pos="100000">
                <a:srgbClr val="0E1013">
                  <a:alpha val="20000"/>
                </a:srgbClr>
              </a:gs>
              <a:gs pos="0">
                <a:schemeClr val="bg2"/>
              </a:gs>
            </a:gsLst>
            <a:lin ang="5400000" scaled="0"/>
          </a:gradFill>
          <a:ln w="38100"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</a:endParaRPr>
          </a:p>
        </p:txBody>
      </p:sp>
      <p:sp>
        <p:nvSpPr>
          <p:cNvPr id="13" name="Заголовок 6">
            <a:extLst>
              <a:ext uri="{FF2B5EF4-FFF2-40B4-BE49-F238E27FC236}">
                <a16:creationId xmlns="" xmlns:a16="http://schemas.microsoft.com/office/drawing/2014/main" id="{74394BE3-681F-7BA7-848A-FD2675D4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648724"/>
            <a:ext cx="19282708" cy="677108"/>
          </a:xfrm>
          <a:noFill/>
        </p:spPr>
        <p:txBody>
          <a:bodyPr wrap="square" lIns="0" tIns="0" rIns="0" bIns="0">
            <a:spAutoFit/>
          </a:bodyPr>
          <a:lstStyle/>
          <a:p>
            <a:r>
              <a:rPr lang="ru-RU" sz="4400" dirty="0">
                <a:sym typeface="Arial"/>
              </a:rPr>
              <a:t>Программное обеспечение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A6FAC00-CC39-18E7-6593-1C7808532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750" y="2053861"/>
            <a:ext cx="5003800" cy="563809"/>
          </a:xfrm>
          <a:prstGeom prst="rect">
            <a:avLst/>
          </a:prstGeom>
        </p:spPr>
      </p:pic>
      <p:sp>
        <p:nvSpPr>
          <p:cNvPr id="23" name="Google Shape;98;p36">
            <a:extLst>
              <a:ext uri="{FF2B5EF4-FFF2-40B4-BE49-F238E27FC236}">
                <a16:creationId xmlns="" xmlns:a16="http://schemas.microsoft.com/office/drawing/2014/main" id="{417292D4-F146-FEBF-C2F2-100DC15ABAE2}"/>
              </a:ext>
            </a:extLst>
          </p:cNvPr>
          <p:cNvSpPr/>
          <p:nvPr/>
        </p:nvSpPr>
        <p:spPr>
          <a:xfrm>
            <a:off x="6862763" y="2051239"/>
            <a:ext cx="1634648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Популярная российская </a:t>
            </a:r>
            <a:r>
              <a:rPr lang="en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SCADA-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система, предоставляющая обширные возможности в области взаимодействия с ПЛК, обработки данных, автоматизированного управления, визуализации, архивирования и документирования</a:t>
            </a:r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="" xmlns:a16="http://schemas.microsoft.com/office/drawing/2014/main" id="{BB482B27-6281-6622-9BE7-7E33CCC0E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349582"/>
              </p:ext>
            </p:extLst>
          </p:nvPr>
        </p:nvGraphicFramePr>
        <p:xfrm>
          <a:off x="1736156" y="3548216"/>
          <a:ext cx="21591812" cy="9652469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11085322">
                  <a:extLst>
                    <a:ext uri="{9D8B030D-6E8A-4147-A177-3AD203B41FA5}">
                      <a16:colId xmlns="" xmlns:a16="http://schemas.microsoft.com/office/drawing/2014/main" val="3151813981"/>
                    </a:ext>
                  </a:extLst>
                </a:gridCol>
                <a:gridCol w="5148470">
                  <a:extLst>
                    <a:ext uri="{9D8B030D-6E8A-4147-A177-3AD203B41FA5}">
                      <a16:colId xmlns="" xmlns:a16="http://schemas.microsoft.com/office/drawing/2014/main" val="1489682269"/>
                    </a:ext>
                  </a:extLst>
                </a:gridCol>
                <a:gridCol w="258417">
                  <a:extLst>
                    <a:ext uri="{9D8B030D-6E8A-4147-A177-3AD203B41FA5}">
                      <a16:colId xmlns="" xmlns:a16="http://schemas.microsoft.com/office/drawing/2014/main" val="186573714"/>
                    </a:ext>
                  </a:extLst>
                </a:gridCol>
                <a:gridCol w="5099603">
                  <a:extLst>
                    <a:ext uri="{9D8B030D-6E8A-4147-A177-3AD203B41FA5}">
                      <a16:colId xmlns="" xmlns:a16="http://schemas.microsoft.com/office/drawing/2014/main" val="1881042232"/>
                    </a:ext>
                  </a:extLst>
                </a:gridCol>
              </a:tblGrid>
              <a:tr h="6048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1" i="0" dirty="0">
                          <a:solidFill>
                            <a:schemeClr val="accent4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Функции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2000" b="1" i="0" u="none" strike="noStrike" cap="none" dirty="0">
                        <a:gradFill>
                          <a:gsLst>
                            <a:gs pos="0">
                              <a:schemeClr val="bg1">
                                <a:lumMod val="84866"/>
                              </a:schemeClr>
                            </a:gs>
                            <a:gs pos="100000">
                              <a:srgbClr val="7030A0">
                                <a:lumMod val="49131"/>
                                <a:lumOff val="50869"/>
                              </a:srgbClr>
                            </a:gs>
                          </a:gsLst>
                          <a:lin ang="3000000" scaled="0"/>
                        </a:gra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2000" b="1" i="0" u="none" strike="noStrike" cap="none" dirty="0">
                        <a:gradFill>
                          <a:gsLst>
                            <a:gs pos="0">
                              <a:schemeClr val="bg1">
                                <a:lumMod val="84866"/>
                              </a:schemeClr>
                            </a:gs>
                            <a:gs pos="100000">
                              <a:srgbClr val="7030A0">
                                <a:lumMod val="49131"/>
                                <a:lumOff val="50869"/>
                              </a:srgbClr>
                            </a:gs>
                          </a:gsLst>
                          <a:lin ang="3000000" scaled="0"/>
                        </a:gra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2000" b="1" i="0" u="none" strike="noStrike" cap="none" dirty="0">
                        <a:gradFill>
                          <a:gsLst>
                            <a:gs pos="0">
                              <a:schemeClr val="bg1">
                                <a:lumMod val="84866"/>
                              </a:schemeClr>
                            </a:gs>
                            <a:gs pos="100000">
                              <a:srgbClr val="7030A0">
                                <a:lumMod val="49131"/>
                                <a:lumOff val="50869"/>
                              </a:srgbClr>
                            </a:gs>
                          </a:gsLst>
                          <a:lin ang="3000000" scaled="0"/>
                        </a:gra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26465421"/>
                  </a:ext>
                </a:extLst>
              </a:tr>
              <a:tr h="40478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Число точек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500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rgbClr val="92D050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2500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5162288"/>
                  </a:ext>
                </a:extLst>
              </a:tr>
              <a:tr h="51272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Ведение архивов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90981414"/>
                  </a:ext>
                </a:extLst>
              </a:tr>
              <a:tr h="51272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Архивы во внешних базах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–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6802865"/>
                  </a:ext>
                </a:extLst>
              </a:tr>
              <a:tr h="506201">
                <a:tc>
                  <a:txBody>
                    <a:bodyPr/>
                    <a:lstStyle/>
                    <a:p>
                      <a:r>
                        <a:rPr lang="ru-RU" sz="2000" b="1" i="0" dirty="0">
                          <a:solidFill>
                            <a:schemeClr val="accent4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Драйверы протоколов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26914267"/>
                  </a:ext>
                </a:extLst>
              </a:tr>
              <a:tr h="256360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E101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Межузловой</a:t>
                      </a: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 обмен </a:t>
                      </a:r>
                      <a:r>
                        <a:rPr lang="en" sz="2000" b="0" i="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MasterSCADA</a:t>
                      </a:r>
                      <a:r>
                        <a:rPr lang="en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 4D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49661345"/>
                  </a:ext>
                </a:extLst>
              </a:tr>
              <a:tr h="256360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E101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OPC</a:t>
                      </a:r>
                      <a:r>
                        <a:rPr lang="en-US" sz="2000" b="0" i="0" baseline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 UA master/slave</a:t>
                      </a:r>
                      <a:endParaRPr lang="en" sz="2000" b="0" i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  <a:cs typeface="Inter Medium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2720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E101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Modbus RTU/TCP master/slave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27829828"/>
                  </a:ext>
                </a:extLst>
              </a:tr>
              <a:tr h="512720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E101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Mitsubishi SLMP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–</a:t>
                      </a:r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52472687"/>
                  </a:ext>
                </a:extLst>
              </a:tr>
              <a:tr h="512720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E101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SNMP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–</a:t>
                      </a:r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5664192"/>
                  </a:ext>
                </a:extLst>
              </a:tr>
              <a:tr h="512720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E101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BACnet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–</a:t>
                      </a:r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54951671"/>
                  </a:ext>
                </a:extLst>
              </a:tr>
              <a:tr h="512720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E101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" sz="2000" b="0" i="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Profinet</a:t>
                      </a:r>
                      <a:endParaRPr lang="en" sz="2000" b="0" i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  <a:cs typeface="Inter Medium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–</a:t>
                      </a:r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05593620"/>
                  </a:ext>
                </a:extLst>
              </a:tr>
              <a:tr h="512720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E101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МЭК 61850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–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7799511"/>
                  </a:ext>
                </a:extLst>
              </a:tr>
              <a:tr h="512720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E101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МЭК 60870-5-104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–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3984741"/>
                  </a:ext>
                </a:extLst>
              </a:tr>
              <a:tr h="512720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E101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OMRON FINS </a:t>
                      </a: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и </a:t>
                      </a:r>
                      <a:r>
                        <a:rPr lang="en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FINS Serial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–</a:t>
                      </a:r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92D050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✓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70634525"/>
                  </a:ext>
                </a:extLst>
              </a:tr>
              <a:tr h="506201">
                <a:tc>
                  <a:txBody>
                    <a:bodyPr/>
                    <a:lstStyle/>
                    <a:p>
                      <a:r>
                        <a:rPr lang="ru-RU" sz="2000" b="1" i="0" dirty="0">
                          <a:solidFill>
                            <a:schemeClr val="accent4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Счетчики электроэнергии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153797"/>
                  </a:ext>
                </a:extLst>
              </a:tr>
              <a:tr h="632751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151519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Меркурий 230, 234, 236 (</a:t>
                      </a:r>
                      <a:r>
                        <a:rPr lang="ru-RU" sz="2000" b="0" i="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Инкотекс</a:t>
                      </a: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), </a:t>
                      </a:r>
                      <a:r>
                        <a:rPr lang="ru-RU" sz="2000" b="0" i="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Энергомера</a:t>
                      </a: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 СЕ301, СЕ303, СЕ304, ЦЭ6850 ННПО им. М.В. Фрунзе СЭТ-4ТМ, ПСЧ-4ТМ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–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До 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68294674"/>
                  </a:ext>
                </a:extLst>
              </a:tr>
              <a:tr h="506201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000" b="1" i="0" dirty="0">
                          <a:solidFill>
                            <a:schemeClr val="accent4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Счетчики тепла и энергии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10739829"/>
                  </a:ext>
                </a:extLst>
              </a:tr>
              <a:tr h="632751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1C1E2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Теплоком</a:t>
                      </a: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 ВКТ-5, ВКТ-7, ВКТ-9, ВЗЛЕТ </a:t>
                      </a:r>
                      <a:r>
                        <a:rPr lang="en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TCP-024M, TCP-042, </a:t>
                      </a:r>
                      <a:r>
                        <a:rPr lang="ru-RU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ЭСКО-Т-1, ЭСКО-Т-2, ТЭМ-104, ТЭМ-105, ТЭСМА-1, МКТС, Пульсар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–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solidFill>
                          <a:schemeClr val="bg1"/>
                        </a:solidFill>
                        <a:latin typeface="Inter Semi Bold" panose="02000503000000020004" pitchFamily="2" charset="0"/>
                        <a:ea typeface="Inter Semi Bold" panose="02000503000000020004" pitchFamily="2" charset="0"/>
                        <a:cs typeface="Inter Semi Bold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chemeClr val="bg1"/>
                          </a:solidFill>
                          <a:latin typeface="Inter Semi Bold" panose="02000503000000020004" pitchFamily="2" charset="0"/>
                          <a:ea typeface="Inter Semi Bold" panose="02000503000000020004" pitchFamily="2" charset="0"/>
                          <a:cs typeface="Inter Semi Bold" panose="02000503000000020004" pitchFamily="2" charset="0"/>
                        </a:rPr>
                        <a:t>До 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37316976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5F89DD3-C1E7-D6A4-A640-39FA85DE46A2}"/>
              </a:ext>
            </a:extLst>
          </p:cNvPr>
          <p:cNvSpPr txBox="1"/>
          <p:nvPr/>
        </p:nvSpPr>
        <p:spPr>
          <a:xfrm>
            <a:off x="14980430" y="3199650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МК5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E099B33-452F-1EF3-945B-C3142CD071EA}"/>
              </a:ext>
            </a:extLst>
          </p:cNvPr>
          <p:cNvSpPr txBox="1"/>
          <p:nvPr/>
        </p:nvSpPr>
        <p:spPr>
          <a:xfrm>
            <a:off x="20230700" y="3219528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М2К5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3705BCF-31DB-DA93-34E7-8739B1A70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2682806" y="11628783"/>
            <a:ext cx="1290324" cy="12775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58CF6F3-1249-B097-3FC8-E8D005CF5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712281" y="3219528"/>
            <a:ext cx="830013" cy="8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1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01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24B55301-4E95-E435-81F0-1F6663FCE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6913" b="8732"/>
          <a:stretch/>
        </p:blipFill>
        <p:spPr>
          <a:xfrm>
            <a:off x="-1" y="3226958"/>
            <a:ext cx="18765079" cy="10489042"/>
          </a:xfrm>
          <a:prstGeom prst="rect">
            <a:avLst/>
          </a:prstGeom>
        </p:spPr>
      </p:pic>
      <p:sp>
        <p:nvSpPr>
          <p:cNvPr id="13" name="Заголовок 6">
            <a:extLst>
              <a:ext uri="{FF2B5EF4-FFF2-40B4-BE49-F238E27FC236}">
                <a16:creationId xmlns="" xmlns:a16="http://schemas.microsoft.com/office/drawing/2014/main" id="{74394BE3-681F-7BA7-848A-FD2675D4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622832"/>
            <a:ext cx="19282708" cy="677108"/>
          </a:xfrm>
          <a:noFill/>
        </p:spPr>
        <p:txBody>
          <a:bodyPr wrap="square" lIns="0" tIns="0" rIns="0" bIns="0">
            <a:spAutoFit/>
          </a:bodyPr>
          <a:lstStyle/>
          <a:p>
            <a:r>
              <a:rPr lang="ru-RU" sz="4400" dirty="0">
                <a:sym typeface="Arial"/>
              </a:rPr>
              <a:t>Программное обеспечение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A21F4466-514A-D3A5-61ED-087E1E05C87E}"/>
              </a:ext>
            </a:extLst>
          </p:cNvPr>
          <p:cNvSpPr/>
          <p:nvPr/>
        </p:nvSpPr>
        <p:spPr>
          <a:xfrm>
            <a:off x="0" y="9521687"/>
            <a:ext cx="18765078" cy="4194314"/>
          </a:xfrm>
          <a:prstGeom prst="rect">
            <a:avLst/>
          </a:prstGeom>
          <a:gradFill>
            <a:gsLst>
              <a:gs pos="100000">
                <a:srgbClr val="0E1216"/>
              </a:gs>
              <a:gs pos="0">
                <a:srgbClr val="0E1216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98CB30FA-FA13-BA26-A6F9-8A4486856853}"/>
              </a:ext>
            </a:extLst>
          </p:cNvPr>
          <p:cNvSpPr/>
          <p:nvPr/>
        </p:nvSpPr>
        <p:spPr>
          <a:xfrm>
            <a:off x="-2" y="1643377"/>
            <a:ext cx="24384002" cy="3167162"/>
          </a:xfrm>
          <a:prstGeom prst="rect">
            <a:avLst/>
          </a:prstGeom>
          <a:gradFill>
            <a:gsLst>
              <a:gs pos="0">
                <a:srgbClr val="0E1216"/>
              </a:gs>
              <a:gs pos="100000">
                <a:srgbClr val="0E1216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Google Shape;36;p2">
            <a:extLst>
              <a:ext uri="{FF2B5EF4-FFF2-40B4-BE49-F238E27FC236}">
                <a16:creationId xmlns="" xmlns:a16="http://schemas.microsoft.com/office/drawing/2014/main" id="{E85959AD-0A12-044F-DACE-F89594121C24}"/>
              </a:ext>
            </a:extLst>
          </p:cNvPr>
          <p:cNvSpPr/>
          <p:nvPr/>
        </p:nvSpPr>
        <p:spPr>
          <a:xfrm>
            <a:off x="1174749" y="4078701"/>
            <a:ext cx="1005323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none" strike="noStrike" cap="none" dirty="0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Программное обеспечение </a:t>
            </a:r>
            <a:r>
              <a:rPr lang="en-US" sz="3200" u="none" strike="noStrike" cap="none" dirty="0" err="1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для</a:t>
            </a:r>
            <a:r>
              <a:rPr lang="en-US" sz="3200" u="none" strike="noStrike" cap="none" dirty="0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  <a:r>
              <a:rPr lang="en-US" sz="3200" u="none" strike="noStrike" cap="none" dirty="0" err="1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высокоскоростных</a:t>
            </a:r>
            <a:r>
              <a:rPr lang="en-US" sz="3200" u="none" strike="noStrike" cap="none" dirty="0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и </a:t>
            </a:r>
            <a:r>
              <a:rPr lang="en-US" sz="3200" u="none" strike="noStrike" cap="none" dirty="0" err="1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высоконадежных</a:t>
            </a:r>
            <a:r>
              <a:rPr lang="en-US" sz="3200" u="none" strike="noStrike" cap="none" dirty="0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  <a:r>
              <a:rPr lang="en-US" sz="3200" u="none" strike="noStrike" cap="none" dirty="0" err="1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систем</a:t>
            </a:r>
            <a:r>
              <a:rPr lang="en-US" sz="3200" u="none" strike="noStrike" cap="none" dirty="0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  <a:r>
              <a:rPr lang="en-US" sz="3200" u="none" strike="noStrike" cap="none" dirty="0" err="1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хранения</a:t>
            </a:r>
            <a:r>
              <a:rPr lang="en-US" sz="3200" u="none" strike="noStrike" cap="none" dirty="0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  <a:r>
              <a:rPr lang="en-US" sz="3200" u="none" strike="noStrike" cap="none" dirty="0" err="1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данных</a:t>
            </a:r>
            <a:r>
              <a:rPr lang="en-US" sz="3200" u="none" strike="noStrike" cap="none" dirty="0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  <a:r>
              <a:rPr lang="en-US" sz="3200" u="none" strike="noStrike" cap="none" dirty="0" err="1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реального</a:t>
            </a:r>
            <a:r>
              <a:rPr lang="en-US" sz="3200" u="none" strike="noStrike" cap="none" dirty="0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  <a:r>
              <a:rPr lang="en-US" sz="3200" u="none" strike="noStrike" cap="none" dirty="0" err="1">
                <a:solidFill>
                  <a:schemeClr val="tx2"/>
                </a:solidFill>
                <a:latin typeface="Montserrat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времени</a:t>
            </a:r>
            <a:endParaRPr sz="3200" u="none" strike="noStrike" cap="none" dirty="0">
              <a:solidFill>
                <a:schemeClr val="tx2"/>
              </a:solidFill>
              <a:latin typeface="Montserrat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9F4DAE25-E424-91A0-0D6C-2241614E307B}"/>
              </a:ext>
            </a:extLst>
          </p:cNvPr>
          <p:cNvSpPr/>
          <p:nvPr/>
        </p:nvSpPr>
        <p:spPr>
          <a:xfrm>
            <a:off x="13696123" y="1371601"/>
            <a:ext cx="10608364" cy="12315030"/>
          </a:xfrm>
          <a:prstGeom prst="rect">
            <a:avLst/>
          </a:prstGeom>
          <a:gradFill>
            <a:gsLst>
              <a:gs pos="100000">
                <a:srgbClr val="0E1216"/>
              </a:gs>
              <a:gs pos="0">
                <a:srgbClr val="0E1216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D67635C-4280-93F6-6091-685A8FE32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977" y="4364254"/>
            <a:ext cx="11421637" cy="9312150"/>
          </a:xfrm>
          <a:prstGeom prst="rect">
            <a:avLst/>
          </a:prstGeom>
        </p:spPr>
      </p:pic>
      <p:sp>
        <p:nvSpPr>
          <p:cNvPr id="27" name="Google Shape;36;p2">
            <a:extLst>
              <a:ext uri="{FF2B5EF4-FFF2-40B4-BE49-F238E27FC236}">
                <a16:creationId xmlns="" xmlns:a16="http://schemas.microsoft.com/office/drawing/2014/main" id="{2A522C66-2002-61FC-6163-65264D44C92F}"/>
              </a:ext>
            </a:extLst>
          </p:cNvPr>
          <p:cNvSpPr/>
          <p:nvPr/>
        </p:nvSpPr>
        <p:spPr>
          <a:xfrm>
            <a:off x="1174750" y="2805159"/>
            <a:ext cx="1267111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4800" b="1" u="none" strike="noStrike" cap="none" dirty="0">
                <a:gradFill>
                  <a:gsLst>
                    <a:gs pos="100000">
                      <a:srgbClr val="FF8400"/>
                    </a:gs>
                    <a:gs pos="0">
                      <a:schemeClr val="accent3"/>
                    </a:gs>
                  </a:gsLst>
                  <a:lin ang="0" scaled="0"/>
                </a:gradFill>
                <a:latin typeface="Montserrat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АВАДС Сервер архивирования</a:t>
            </a:r>
            <a:endParaRPr sz="4800" b="1" strike="noStrike" cap="none" dirty="0">
              <a:gradFill>
                <a:gsLst>
                  <a:gs pos="100000">
                    <a:srgbClr val="FF8400"/>
                  </a:gs>
                  <a:gs pos="0">
                    <a:schemeClr val="accent3"/>
                  </a:gs>
                </a:gsLst>
                <a:lin ang="0" scaled="0"/>
              </a:gradFill>
              <a:latin typeface="Montserrat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4131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01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6">
            <a:extLst>
              <a:ext uri="{FF2B5EF4-FFF2-40B4-BE49-F238E27FC236}">
                <a16:creationId xmlns="" xmlns:a16="http://schemas.microsoft.com/office/drawing/2014/main" id="{74394BE3-681F-7BA7-848A-FD2675D4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624710"/>
            <a:ext cx="19282708" cy="677108"/>
          </a:xfrm>
          <a:noFill/>
        </p:spPr>
        <p:txBody>
          <a:bodyPr wrap="square" lIns="0" tIns="0" rIns="0" bIns="0">
            <a:spAutoFit/>
          </a:bodyPr>
          <a:lstStyle/>
          <a:p>
            <a:r>
              <a:rPr lang="ru-RU" sz="4400" dirty="0">
                <a:sym typeface="Arial"/>
              </a:rPr>
              <a:t>Сертификация</a:t>
            </a:r>
          </a:p>
        </p:txBody>
      </p:sp>
      <p:sp>
        <p:nvSpPr>
          <p:cNvPr id="3" name="Google Shape;119;p38">
            <a:extLst>
              <a:ext uri="{FF2B5EF4-FFF2-40B4-BE49-F238E27FC236}">
                <a16:creationId xmlns="" xmlns:a16="http://schemas.microsoft.com/office/drawing/2014/main" id="{5F87F572-3F57-F53C-DAD3-B3AC14E04AEE}"/>
              </a:ext>
            </a:extLst>
          </p:cNvPr>
          <p:cNvSpPr/>
          <p:nvPr/>
        </p:nvSpPr>
        <p:spPr>
          <a:xfrm>
            <a:off x="1168400" y="1944309"/>
            <a:ext cx="1562897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  <a:latin typeface="Montserrat Medium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Устройства АСП и АВК проходят сертификацию по следующим направлениям</a:t>
            </a:r>
            <a:r>
              <a:rPr lang="en-US" sz="2800" dirty="0">
                <a:solidFill>
                  <a:schemeClr val="accent1"/>
                </a:solidFill>
                <a:latin typeface="Montserrat Medium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:</a:t>
            </a:r>
            <a:endParaRPr sz="2800" dirty="0">
              <a:solidFill>
                <a:schemeClr val="accent1"/>
              </a:solidFill>
              <a:latin typeface="Montserrat Medium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BC11B0A-D65F-D3AF-8DD3-959BC02C1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589"/>
          <a:stretch/>
        </p:blipFill>
        <p:spPr>
          <a:xfrm>
            <a:off x="16144705" y="5466521"/>
            <a:ext cx="8239295" cy="8249480"/>
          </a:xfrm>
          <a:prstGeom prst="rect">
            <a:avLst/>
          </a:prstGeom>
        </p:spPr>
      </p:pic>
      <p:sp>
        <p:nvSpPr>
          <p:cNvPr id="15" name="Google Shape;120;p38">
            <a:extLst>
              <a:ext uri="{FF2B5EF4-FFF2-40B4-BE49-F238E27FC236}">
                <a16:creationId xmlns="" xmlns:a16="http://schemas.microsoft.com/office/drawing/2014/main" id="{7E9463D3-4B93-02BA-C73B-5570B6F03F25}"/>
              </a:ext>
            </a:extLst>
          </p:cNvPr>
          <p:cNvSpPr/>
          <p:nvPr/>
        </p:nvSpPr>
        <p:spPr>
          <a:xfrm>
            <a:off x="1827418" y="2923809"/>
            <a:ext cx="15503651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400"/>
            </a:pPr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Электромагнитная совместимость</a:t>
            </a:r>
          </a:p>
          <a:p>
            <a:pPr>
              <a:buSzPts val="1400"/>
            </a:pP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Устойчивость к электромагнитным воздействиям соответствует требованиям ГОСТ 51841</a:t>
            </a:r>
          </a:p>
          <a:p>
            <a:pPr>
              <a:buSzPts val="1400"/>
            </a:pP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и ГОСТ </a:t>
            </a:r>
            <a:r>
              <a:rPr lang="en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IEC 61131-2, </a:t>
            </a: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а также уровню излучаемых радиопомех по ГОСТ 30804.6.3</a:t>
            </a:r>
          </a:p>
          <a:p>
            <a:pPr>
              <a:buSzPts val="1400"/>
            </a:pP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для оборудования класса А.</a:t>
            </a:r>
          </a:p>
        </p:txBody>
      </p:sp>
      <p:sp>
        <p:nvSpPr>
          <p:cNvPr id="18" name="Google Shape;120;p38">
            <a:extLst>
              <a:ext uri="{FF2B5EF4-FFF2-40B4-BE49-F238E27FC236}">
                <a16:creationId xmlns="" xmlns:a16="http://schemas.microsoft.com/office/drawing/2014/main" id="{1FA50B5E-4AC5-7A5B-C87D-E5800984006D}"/>
              </a:ext>
            </a:extLst>
          </p:cNvPr>
          <p:cNvSpPr/>
          <p:nvPr/>
        </p:nvSpPr>
        <p:spPr>
          <a:xfrm>
            <a:off x="1827420" y="4801997"/>
            <a:ext cx="1391285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400"/>
            </a:pPr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Электробезопасность</a:t>
            </a:r>
          </a:p>
          <a:p>
            <a:pPr>
              <a:buSzPts val="1400"/>
              <a:buFont typeface="Arial"/>
              <a:buChar char="•"/>
            </a:pP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Соответствие классу </a:t>
            </a:r>
            <a:r>
              <a:rPr lang="en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II </a:t>
            </a: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по способу защиты от поражения электрическим током, согласно ГОСТ 12.2.007.0.</a:t>
            </a:r>
          </a:p>
        </p:txBody>
      </p:sp>
      <p:sp>
        <p:nvSpPr>
          <p:cNvPr id="21" name="Google Shape;120;p38">
            <a:extLst>
              <a:ext uri="{FF2B5EF4-FFF2-40B4-BE49-F238E27FC236}">
                <a16:creationId xmlns="" xmlns:a16="http://schemas.microsoft.com/office/drawing/2014/main" id="{65AE067E-67B1-C677-F3BC-803A05801A01}"/>
              </a:ext>
            </a:extLst>
          </p:cNvPr>
          <p:cNvSpPr/>
          <p:nvPr/>
        </p:nvSpPr>
        <p:spPr>
          <a:xfrm>
            <a:off x="1827420" y="6105595"/>
            <a:ext cx="1391285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400"/>
            </a:pPr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Климатическое исполнение</a:t>
            </a:r>
          </a:p>
          <a:p>
            <a:pPr>
              <a:buSzPts val="1400"/>
              <a:buFont typeface="Arial"/>
              <a:buChar char="•"/>
            </a:pP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Устойчивость к климатическим воздействиям во время эксплуатации соответствует требованиям ГОСТ Р 52931 и отвечает группе исполнения В4.</a:t>
            </a:r>
          </a:p>
        </p:txBody>
      </p:sp>
      <p:sp>
        <p:nvSpPr>
          <p:cNvPr id="23" name="Google Shape;120;p38">
            <a:extLst>
              <a:ext uri="{FF2B5EF4-FFF2-40B4-BE49-F238E27FC236}">
                <a16:creationId xmlns="" xmlns:a16="http://schemas.microsoft.com/office/drawing/2014/main" id="{CCCE2790-6234-F9E5-334C-FDBDFFBBA39A}"/>
              </a:ext>
            </a:extLst>
          </p:cNvPr>
          <p:cNvSpPr/>
          <p:nvPr/>
        </p:nvSpPr>
        <p:spPr>
          <a:xfrm>
            <a:off x="1827420" y="7604150"/>
            <a:ext cx="14969952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400"/>
            </a:pPr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Устойчивость к воспламенению</a:t>
            </a:r>
          </a:p>
          <a:p>
            <a:pPr>
              <a:buSzPts val="1400"/>
              <a:buFont typeface="Arial"/>
              <a:buChar char="•"/>
            </a:pP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Уровень устойчивости к воспламенению и распространению пламени </a:t>
            </a:r>
            <a:r>
              <a:rPr lang="en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FV1 </a:t>
            </a: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согласно ГОСТ Р 51841.</a:t>
            </a:r>
          </a:p>
        </p:txBody>
      </p:sp>
      <p:sp>
        <p:nvSpPr>
          <p:cNvPr id="24" name="Google Shape;120;p38">
            <a:extLst>
              <a:ext uri="{FF2B5EF4-FFF2-40B4-BE49-F238E27FC236}">
                <a16:creationId xmlns="" xmlns:a16="http://schemas.microsoft.com/office/drawing/2014/main" id="{7BE81F80-62F3-C9C6-6006-42E88688A8EA}"/>
              </a:ext>
            </a:extLst>
          </p:cNvPr>
          <p:cNvSpPr/>
          <p:nvPr/>
        </p:nvSpPr>
        <p:spPr>
          <a:xfrm>
            <a:off x="1827420" y="8866785"/>
            <a:ext cx="14969952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400"/>
            </a:pPr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Защита от влаги и пыли</a:t>
            </a:r>
          </a:p>
          <a:p>
            <a:pPr>
              <a:buSzPts val="1400"/>
              <a:buFont typeface="Arial"/>
              <a:buChar char="•"/>
            </a:pP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Лицевая панель прошла испытание на </a:t>
            </a:r>
            <a:r>
              <a:rPr lang="en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IP65, </a:t>
            </a: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а разъемы на </a:t>
            </a:r>
            <a:r>
              <a:rPr lang="en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IP20.</a:t>
            </a:r>
            <a:endParaRPr lang="ru-RU" sz="2000" dirty="0">
              <a:solidFill>
                <a:schemeClr val="tx2">
                  <a:alpha val="7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Roboto"/>
            </a:endParaRPr>
          </a:p>
        </p:txBody>
      </p:sp>
      <p:sp>
        <p:nvSpPr>
          <p:cNvPr id="25" name="Google Shape;120;p38">
            <a:extLst>
              <a:ext uri="{FF2B5EF4-FFF2-40B4-BE49-F238E27FC236}">
                <a16:creationId xmlns="" xmlns:a16="http://schemas.microsoft.com/office/drawing/2014/main" id="{D0FA193D-E0DB-8FF9-1CD8-3D1ACCBCE74C}"/>
              </a:ext>
            </a:extLst>
          </p:cNvPr>
          <p:cNvSpPr/>
          <p:nvPr/>
        </p:nvSpPr>
        <p:spPr>
          <a:xfrm>
            <a:off x="1827420" y="10102543"/>
            <a:ext cx="11706363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400"/>
            </a:pPr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Механическое воздействие</a:t>
            </a:r>
          </a:p>
          <a:p>
            <a:pPr>
              <a:buSzPts val="1400"/>
              <a:buFont typeface="Arial"/>
              <a:buChar char="•"/>
            </a:pP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Устойчивость к механическим воздействиям соответствует группе </a:t>
            </a:r>
            <a:r>
              <a:rPr lang="en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N2 </a:t>
            </a: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по ГОСТ Р 52931, включая одиночные механические удары с пиковым ускорением 50 м/с2</a:t>
            </a:r>
          </a:p>
          <a:p>
            <a:pPr>
              <a:buSzPts val="1400"/>
              <a:buFont typeface="Arial"/>
              <a:buChar char="•"/>
            </a:pP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и длительностью ударного импульса от 0,5 до 30,0 </a:t>
            </a:r>
            <a:r>
              <a:rPr lang="ru-RU" sz="2000" dirty="0" err="1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мс</a:t>
            </a: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.</a:t>
            </a:r>
          </a:p>
        </p:txBody>
      </p:sp>
      <p:sp>
        <p:nvSpPr>
          <p:cNvPr id="26" name="Google Shape;120;p38">
            <a:extLst>
              <a:ext uri="{FF2B5EF4-FFF2-40B4-BE49-F238E27FC236}">
                <a16:creationId xmlns="" xmlns:a16="http://schemas.microsoft.com/office/drawing/2014/main" id="{0B90388C-CD85-BA30-D7D6-2FC693E5BC32}"/>
              </a:ext>
            </a:extLst>
          </p:cNvPr>
          <p:cNvSpPr/>
          <p:nvPr/>
        </p:nvSpPr>
        <p:spPr>
          <a:xfrm>
            <a:off x="1827420" y="12019140"/>
            <a:ext cx="14628467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400"/>
            </a:pPr>
            <a:r>
              <a:rPr lang="ru-RU" sz="3200" b="1" dirty="0">
                <a:gradFill>
                  <a:gsLst>
                    <a:gs pos="0">
                      <a:schemeClr val="bg1">
                        <a:lumMod val="84866"/>
                      </a:schemeClr>
                    </a:gs>
                    <a:gs pos="100000">
                      <a:srgbClr val="7030A0">
                        <a:lumMod val="49131"/>
                        <a:lumOff val="50869"/>
                      </a:srgbClr>
                    </a:gs>
                  </a:gsLst>
                  <a:lin ang="3000000" scaled="0"/>
                </a:gradFill>
                <a:latin typeface="Montserrat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Температурные испытания</a:t>
            </a:r>
          </a:p>
          <a:p>
            <a:pPr>
              <a:buSzPts val="1400"/>
              <a:buFont typeface="Arial"/>
              <a:buChar char="•"/>
            </a:pP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Работоспособность подтверждена при температуре окружающего воздуха </a:t>
            </a:r>
            <a:r>
              <a:rPr lang="ru-RU" sz="2000" b="1" dirty="0">
                <a:solidFill>
                  <a:schemeClr val="accent4">
                    <a:lumMod val="75000"/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0 °</a:t>
            </a:r>
            <a:r>
              <a:rPr lang="en" sz="2000" b="1" dirty="0">
                <a:solidFill>
                  <a:schemeClr val="accent4">
                    <a:lumMod val="75000"/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C</a:t>
            </a:r>
            <a:r>
              <a:rPr lang="en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 </a:t>
            </a: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и </a:t>
            </a:r>
            <a:r>
              <a:rPr lang="ru-RU" sz="2000" b="1" dirty="0">
                <a:solidFill>
                  <a:schemeClr val="accent4">
                    <a:lumMod val="75000"/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+60 °</a:t>
            </a:r>
            <a:r>
              <a:rPr lang="en" sz="2000" b="1" dirty="0">
                <a:solidFill>
                  <a:schemeClr val="accent4">
                    <a:lumMod val="75000"/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C </a:t>
            </a:r>
            <a:r>
              <a:rPr lang="ru-RU" sz="2000" dirty="0">
                <a:solidFill>
                  <a:schemeClr val="tx2">
                    <a:alpha val="7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в течение 6 часов.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3D20DA3E-5873-78F6-4C20-BB556F0BA819}"/>
              </a:ext>
            </a:extLst>
          </p:cNvPr>
          <p:cNvCxnSpPr/>
          <p:nvPr/>
        </p:nvCxnSpPr>
        <p:spPr>
          <a:xfrm>
            <a:off x="1827419" y="4570771"/>
            <a:ext cx="13457928" cy="0"/>
          </a:xfrm>
          <a:prstGeom prst="line">
            <a:avLst/>
          </a:prstGeom>
          <a:ln w="38100">
            <a:gradFill>
              <a:gsLst>
                <a:gs pos="0">
                  <a:schemeClr val="accent6">
                    <a:lumMod val="60000"/>
                    <a:lumOff val="40000"/>
                    <a:alpha val="21013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CCB182C4-B798-FFA4-E86C-D8A997075837}"/>
              </a:ext>
            </a:extLst>
          </p:cNvPr>
          <p:cNvCxnSpPr/>
          <p:nvPr/>
        </p:nvCxnSpPr>
        <p:spPr>
          <a:xfrm>
            <a:off x="1827419" y="5828239"/>
            <a:ext cx="13457928" cy="0"/>
          </a:xfrm>
          <a:prstGeom prst="line">
            <a:avLst/>
          </a:prstGeom>
          <a:ln w="38100">
            <a:gradFill>
              <a:gsLst>
                <a:gs pos="0">
                  <a:schemeClr val="accent6">
                    <a:lumMod val="60000"/>
                    <a:lumOff val="40000"/>
                    <a:alpha val="21013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16F4BDD5-5050-E896-A62A-36D4C466DAE7}"/>
              </a:ext>
            </a:extLst>
          </p:cNvPr>
          <p:cNvCxnSpPr/>
          <p:nvPr/>
        </p:nvCxnSpPr>
        <p:spPr>
          <a:xfrm>
            <a:off x="1827419" y="7393484"/>
            <a:ext cx="13457928" cy="0"/>
          </a:xfrm>
          <a:prstGeom prst="line">
            <a:avLst/>
          </a:prstGeom>
          <a:ln w="38100">
            <a:gradFill>
              <a:gsLst>
                <a:gs pos="0">
                  <a:schemeClr val="accent6">
                    <a:lumMod val="60000"/>
                    <a:lumOff val="40000"/>
                    <a:alpha val="21013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E77F0FC9-670A-6252-FB11-C6DA1F2D3866}"/>
              </a:ext>
            </a:extLst>
          </p:cNvPr>
          <p:cNvCxnSpPr/>
          <p:nvPr/>
        </p:nvCxnSpPr>
        <p:spPr>
          <a:xfrm>
            <a:off x="1827419" y="8650952"/>
            <a:ext cx="13457928" cy="0"/>
          </a:xfrm>
          <a:prstGeom prst="line">
            <a:avLst/>
          </a:prstGeom>
          <a:ln w="38100">
            <a:gradFill>
              <a:gsLst>
                <a:gs pos="0">
                  <a:schemeClr val="accent6">
                    <a:lumMod val="60000"/>
                    <a:lumOff val="40000"/>
                    <a:alpha val="21013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5216F164-FE55-8BB2-FAB6-02838109A39A}"/>
              </a:ext>
            </a:extLst>
          </p:cNvPr>
          <p:cNvCxnSpPr/>
          <p:nvPr/>
        </p:nvCxnSpPr>
        <p:spPr>
          <a:xfrm>
            <a:off x="1827419" y="9908420"/>
            <a:ext cx="13457928" cy="0"/>
          </a:xfrm>
          <a:prstGeom prst="line">
            <a:avLst/>
          </a:prstGeom>
          <a:ln w="38100">
            <a:gradFill>
              <a:gsLst>
                <a:gs pos="0">
                  <a:schemeClr val="accent6">
                    <a:lumMod val="60000"/>
                    <a:lumOff val="40000"/>
                    <a:alpha val="21013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3AE3DD19-624B-138C-D05A-D8194018770D}"/>
              </a:ext>
            </a:extLst>
          </p:cNvPr>
          <p:cNvCxnSpPr/>
          <p:nvPr/>
        </p:nvCxnSpPr>
        <p:spPr>
          <a:xfrm>
            <a:off x="1827419" y="11807090"/>
            <a:ext cx="13457928" cy="0"/>
          </a:xfrm>
          <a:prstGeom prst="line">
            <a:avLst/>
          </a:prstGeom>
          <a:ln w="38100">
            <a:gradFill>
              <a:gsLst>
                <a:gs pos="0">
                  <a:schemeClr val="accent6">
                    <a:lumMod val="60000"/>
                    <a:lumOff val="40000"/>
                    <a:alpha val="21013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 descr="Разряд молнии со сплошной заливкой">
            <a:extLst>
              <a:ext uri="{FF2B5EF4-FFF2-40B4-BE49-F238E27FC236}">
                <a16:creationId xmlns="" xmlns:a16="http://schemas.microsoft.com/office/drawing/2014/main" id="{BF63DABC-A9C9-FD67-EBC5-12B1DA658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8400" y="2980442"/>
            <a:ext cx="624818" cy="624818"/>
          </a:xfrm>
          <a:prstGeom prst="rect">
            <a:avLst/>
          </a:prstGeom>
        </p:spPr>
      </p:pic>
      <p:pic>
        <p:nvPicPr>
          <p:cNvPr id="36" name="Рисунок 35" descr="Предупреждение со сплошной заливкой">
            <a:extLst>
              <a:ext uri="{FF2B5EF4-FFF2-40B4-BE49-F238E27FC236}">
                <a16:creationId xmlns="" xmlns:a16="http://schemas.microsoft.com/office/drawing/2014/main" id="{DF9D1348-8C7B-B140-9B41-94B5C56C9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8401" y="4858345"/>
            <a:ext cx="608176" cy="608176"/>
          </a:xfrm>
          <a:prstGeom prst="rect">
            <a:avLst/>
          </a:prstGeom>
        </p:spPr>
      </p:pic>
      <p:pic>
        <p:nvPicPr>
          <p:cNvPr id="38" name="Рисунок 37" descr="Облако со сплошной заливкой">
            <a:extLst>
              <a:ext uri="{FF2B5EF4-FFF2-40B4-BE49-F238E27FC236}">
                <a16:creationId xmlns="" xmlns:a16="http://schemas.microsoft.com/office/drawing/2014/main" id="{FC186531-E7AE-1AB4-F78F-71597BC21E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8400" y="6030595"/>
            <a:ext cx="624818" cy="624818"/>
          </a:xfrm>
          <a:prstGeom prst="rect">
            <a:avLst/>
          </a:prstGeom>
        </p:spPr>
      </p:pic>
      <p:pic>
        <p:nvPicPr>
          <p:cNvPr id="40" name="Рисунок 39" descr="Огонь со сплошной заливкой">
            <a:extLst>
              <a:ext uri="{FF2B5EF4-FFF2-40B4-BE49-F238E27FC236}">
                <a16:creationId xmlns="" xmlns:a16="http://schemas.microsoft.com/office/drawing/2014/main" id="{20E94219-2440-03B8-41C2-833177FAF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8400" y="7595698"/>
            <a:ext cx="624818" cy="624818"/>
          </a:xfrm>
          <a:prstGeom prst="rect">
            <a:avLst/>
          </a:prstGeom>
        </p:spPr>
      </p:pic>
      <p:pic>
        <p:nvPicPr>
          <p:cNvPr id="42" name="Рисунок 41" descr="Вода со сплошной заливкой">
            <a:extLst>
              <a:ext uri="{FF2B5EF4-FFF2-40B4-BE49-F238E27FC236}">
                <a16:creationId xmlns="" xmlns:a16="http://schemas.microsoft.com/office/drawing/2014/main" id="{2FB28832-A3FC-73FA-123E-8F6AB75C35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68399" y="8848392"/>
            <a:ext cx="624817" cy="624817"/>
          </a:xfrm>
          <a:prstGeom prst="rect">
            <a:avLst/>
          </a:prstGeom>
        </p:spPr>
      </p:pic>
      <p:pic>
        <p:nvPicPr>
          <p:cNvPr id="44" name="Рисунок 43" descr="Солнце со сплошной заливкой">
            <a:extLst>
              <a:ext uri="{FF2B5EF4-FFF2-40B4-BE49-F238E27FC236}">
                <a16:creationId xmlns="" xmlns:a16="http://schemas.microsoft.com/office/drawing/2014/main" id="{DEA63C92-B55F-6029-9B2E-03524A3FF9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68399" y="11958343"/>
            <a:ext cx="624816" cy="624816"/>
          </a:xfrm>
          <a:prstGeom prst="rect">
            <a:avLst/>
          </a:prstGeom>
        </p:spPr>
      </p:pic>
      <p:pic>
        <p:nvPicPr>
          <p:cNvPr id="46" name="Рисунок 45" descr="Одна шестеренка со сплошной заливкой">
            <a:extLst>
              <a:ext uri="{FF2B5EF4-FFF2-40B4-BE49-F238E27FC236}">
                <a16:creationId xmlns="" xmlns:a16="http://schemas.microsoft.com/office/drawing/2014/main" id="{D03CB5BD-3BD4-534B-EEE0-DB2D5AB16C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68399" y="10101085"/>
            <a:ext cx="624817" cy="62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2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910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43A1DFD0-6571-CCBC-3011-8BEF57E026B1}"/>
              </a:ext>
            </a:extLst>
          </p:cNvPr>
          <p:cNvGrpSpPr/>
          <p:nvPr/>
        </p:nvGrpSpPr>
        <p:grpSpPr>
          <a:xfrm>
            <a:off x="10825843" y="3500846"/>
            <a:ext cx="12383407" cy="6688184"/>
            <a:chOff x="11503435" y="3500846"/>
            <a:chExt cx="11705815" cy="6688184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="" xmlns:a16="http://schemas.microsoft.com/office/drawing/2014/main" id="{C83F3495-C5FC-63E7-94C0-592724A2B66F}"/>
                </a:ext>
              </a:extLst>
            </p:cNvPr>
            <p:cNvSpPr/>
            <p:nvPr/>
          </p:nvSpPr>
          <p:spPr>
            <a:xfrm flipH="1">
              <a:off x="17422587" y="3500846"/>
              <a:ext cx="2827087" cy="6688184"/>
            </a:xfrm>
            <a:prstGeom prst="roundRect">
              <a:avLst>
                <a:gd name="adj" fmla="val 4744"/>
              </a:avLst>
            </a:prstGeom>
            <a:gradFill>
              <a:gsLst>
                <a:gs pos="100000">
                  <a:srgbClr val="0E1013">
                    <a:alpha val="20000"/>
                  </a:srgbClr>
                </a:gs>
                <a:gs pos="0">
                  <a:schemeClr val="bg2"/>
                </a:gs>
              </a:gsLst>
              <a:lin ang="5400000" scaled="0"/>
            </a:gradFill>
            <a:ln w="38100">
              <a:gradFill>
                <a:gsLst>
                  <a:gs pos="100000">
                    <a:schemeClr val="tx1">
                      <a:alpha val="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11" name="Скругленный прямоугольник 10">
              <a:extLst>
                <a:ext uri="{FF2B5EF4-FFF2-40B4-BE49-F238E27FC236}">
                  <a16:creationId xmlns="" xmlns:a16="http://schemas.microsoft.com/office/drawing/2014/main" id="{7E0AFF89-1CFA-E91B-5164-E6F339ACF0D1}"/>
                </a:ext>
              </a:extLst>
            </p:cNvPr>
            <p:cNvSpPr/>
            <p:nvPr/>
          </p:nvSpPr>
          <p:spPr>
            <a:xfrm flipH="1">
              <a:off x="20382163" y="3500846"/>
              <a:ext cx="2827087" cy="6688184"/>
            </a:xfrm>
            <a:prstGeom prst="roundRect">
              <a:avLst>
                <a:gd name="adj" fmla="val 4744"/>
              </a:avLst>
            </a:prstGeom>
            <a:gradFill>
              <a:gsLst>
                <a:gs pos="100000">
                  <a:srgbClr val="0E1013">
                    <a:alpha val="20000"/>
                  </a:srgbClr>
                </a:gs>
                <a:gs pos="0">
                  <a:schemeClr val="bg2"/>
                </a:gs>
              </a:gsLst>
              <a:lin ang="5400000" scaled="0"/>
            </a:gradFill>
            <a:ln w="38100">
              <a:gradFill>
                <a:gsLst>
                  <a:gs pos="100000">
                    <a:schemeClr val="tx1">
                      <a:alpha val="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12" name="Скругленный прямоугольник 11">
              <a:extLst>
                <a:ext uri="{FF2B5EF4-FFF2-40B4-BE49-F238E27FC236}">
                  <a16:creationId xmlns="" xmlns:a16="http://schemas.microsoft.com/office/drawing/2014/main" id="{EFA0C66A-C5BD-33E6-AA1B-6AAD1D94C930}"/>
                </a:ext>
              </a:extLst>
            </p:cNvPr>
            <p:cNvSpPr/>
            <p:nvPr/>
          </p:nvSpPr>
          <p:spPr>
            <a:xfrm flipH="1">
              <a:off x="14463011" y="3500846"/>
              <a:ext cx="2827087" cy="6688184"/>
            </a:xfrm>
            <a:prstGeom prst="roundRect">
              <a:avLst>
                <a:gd name="adj" fmla="val 4744"/>
              </a:avLst>
            </a:prstGeom>
            <a:gradFill>
              <a:gsLst>
                <a:gs pos="100000">
                  <a:srgbClr val="0E1013">
                    <a:alpha val="20000"/>
                  </a:srgbClr>
                </a:gs>
                <a:gs pos="0">
                  <a:schemeClr val="bg2"/>
                </a:gs>
              </a:gsLst>
              <a:lin ang="5400000" scaled="0"/>
            </a:gradFill>
            <a:ln w="38100">
              <a:gradFill>
                <a:gsLst>
                  <a:gs pos="100000">
                    <a:schemeClr val="tx1">
                      <a:alpha val="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  <p:sp>
          <p:nvSpPr>
            <p:cNvPr id="14" name="Скругленный прямоугольник 13">
              <a:extLst>
                <a:ext uri="{FF2B5EF4-FFF2-40B4-BE49-F238E27FC236}">
                  <a16:creationId xmlns="" xmlns:a16="http://schemas.microsoft.com/office/drawing/2014/main" id="{65FEF262-DB92-78F3-654D-93F5590376FE}"/>
                </a:ext>
              </a:extLst>
            </p:cNvPr>
            <p:cNvSpPr/>
            <p:nvPr/>
          </p:nvSpPr>
          <p:spPr>
            <a:xfrm flipH="1">
              <a:off x="11503435" y="3500846"/>
              <a:ext cx="2827087" cy="6688184"/>
            </a:xfrm>
            <a:prstGeom prst="roundRect">
              <a:avLst>
                <a:gd name="adj" fmla="val 4744"/>
              </a:avLst>
            </a:prstGeom>
            <a:gradFill>
              <a:gsLst>
                <a:gs pos="100000">
                  <a:srgbClr val="0E1013">
                    <a:alpha val="20000"/>
                  </a:srgbClr>
                </a:gs>
                <a:gs pos="0">
                  <a:schemeClr val="bg2"/>
                </a:gs>
              </a:gsLst>
              <a:lin ang="5400000" scaled="0"/>
            </a:gradFill>
            <a:ln w="38100">
              <a:gradFill>
                <a:gsLst>
                  <a:gs pos="100000">
                    <a:schemeClr val="tx1">
                      <a:alpha val="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ter" panose="02000503000000020004" pitchFamily="2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197627D-D69D-BE5D-8FDA-3D2A0D76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0342" y="1447800"/>
            <a:ext cx="24343658" cy="12235100"/>
          </a:xfrm>
          <a:prstGeom prst="rect">
            <a:avLst/>
          </a:prstGeom>
        </p:spPr>
      </p:pic>
      <p:sp>
        <p:nvSpPr>
          <p:cNvPr id="13" name="Заголовок 6">
            <a:extLst>
              <a:ext uri="{FF2B5EF4-FFF2-40B4-BE49-F238E27FC236}">
                <a16:creationId xmlns="" xmlns:a16="http://schemas.microsoft.com/office/drawing/2014/main" id="{74394BE3-681F-7BA7-848A-FD2675D4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625121"/>
            <a:ext cx="19282708" cy="677108"/>
          </a:xfr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r>
              <a:rPr lang="ru-RU" sz="4400" b="0" dirty="0">
                <a:sym typeface="Arial"/>
              </a:rPr>
              <a:t>Прайс-лист</a:t>
            </a:r>
          </a:p>
        </p:txBody>
      </p:sp>
      <p:sp>
        <p:nvSpPr>
          <p:cNvPr id="73" name="Google Shape;119;p38">
            <a:extLst>
              <a:ext uri="{FF2B5EF4-FFF2-40B4-BE49-F238E27FC236}">
                <a16:creationId xmlns="" xmlns:a16="http://schemas.microsoft.com/office/drawing/2014/main" id="{BF1769F4-7376-17A3-A910-F2675CD80E80}"/>
              </a:ext>
            </a:extLst>
          </p:cNvPr>
          <p:cNvSpPr/>
          <p:nvPr/>
        </p:nvSpPr>
        <p:spPr>
          <a:xfrm>
            <a:off x="1168400" y="1689821"/>
            <a:ext cx="1369713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Montserrat Medium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Прайс-лист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Montserrat Medium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*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Montserrat Medium" pitchFamily="2" charset="0"/>
                <a:ea typeface="Inter Medium" panose="02000503000000020004" pitchFamily="2" charset="0"/>
                <a:cs typeface="Inter Medium" panose="02000503000000020004" pitchFamily="2" charset="0"/>
                <a:sym typeface="Roboto"/>
              </a:rPr>
              <a:t> на продукцию АВАДС ХАРД</a:t>
            </a:r>
            <a:endParaRPr sz="2800" dirty="0">
              <a:solidFill>
                <a:schemeClr val="accent6">
                  <a:lumMod val="40000"/>
                  <a:lumOff val="60000"/>
                </a:schemeClr>
              </a:solidFill>
              <a:latin typeface="Montserrat Medium" pitchFamily="2" charset="0"/>
              <a:ea typeface="Inter Medium" panose="02000503000000020004" pitchFamily="2" charset="0"/>
              <a:cs typeface="Inter Medium" panose="02000503000000020004" pitchFamily="2" charset="0"/>
              <a:sym typeface="Roboto"/>
            </a:endParaRPr>
          </a:p>
        </p:txBody>
      </p:sp>
      <p:grpSp>
        <p:nvGrpSpPr>
          <p:cNvPr id="79" name="Группа 78">
            <a:extLst>
              <a:ext uri="{FF2B5EF4-FFF2-40B4-BE49-F238E27FC236}">
                <a16:creationId xmlns="" xmlns:a16="http://schemas.microsoft.com/office/drawing/2014/main" id="{F47593AC-CFD9-9867-EE2D-EA093A732DBF}"/>
              </a:ext>
            </a:extLst>
          </p:cNvPr>
          <p:cNvGrpSpPr/>
          <p:nvPr/>
        </p:nvGrpSpPr>
        <p:grpSpPr>
          <a:xfrm>
            <a:off x="4523251" y="11005516"/>
            <a:ext cx="15337498" cy="1031630"/>
            <a:chOff x="4161336" y="10749941"/>
            <a:chExt cx="15337498" cy="1031630"/>
          </a:xfrm>
        </p:grpSpPr>
        <p:sp>
          <p:nvSpPr>
            <p:cNvPr id="74" name="Google Shape;110;p37">
              <a:extLst>
                <a:ext uri="{FF2B5EF4-FFF2-40B4-BE49-F238E27FC236}">
                  <a16:creationId xmlns="" xmlns:a16="http://schemas.microsoft.com/office/drawing/2014/main" id="{844FD862-707D-BD89-AD9D-DD59C88C17F1}"/>
                </a:ext>
              </a:extLst>
            </p:cNvPr>
            <p:cNvSpPr/>
            <p:nvPr/>
          </p:nvSpPr>
          <p:spPr>
            <a:xfrm>
              <a:off x="4161336" y="10891955"/>
              <a:ext cx="927331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000" u="none" strike="noStrike" cap="none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  <a:sym typeface="Roboto"/>
                </a:rPr>
                <a:t>Приём заказов →</a:t>
              </a:r>
              <a:endParaRPr sz="4000" u="none" strike="noStrike" cap="none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endParaRPr>
            </a:p>
          </p:txBody>
        </p:sp>
        <p:sp>
          <p:nvSpPr>
            <p:cNvPr id="76" name="Скругленный прямоугольник 75">
              <a:extLst>
                <a:ext uri="{FF2B5EF4-FFF2-40B4-BE49-F238E27FC236}">
                  <a16:creationId xmlns="" xmlns:a16="http://schemas.microsoft.com/office/drawing/2014/main" id="{7A8BC03F-A752-BA97-833D-85313E5A4952}"/>
                </a:ext>
              </a:extLst>
            </p:cNvPr>
            <p:cNvSpPr/>
            <p:nvPr/>
          </p:nvSpPr>
          <p:spPr>
            <a:xfrm>
              <a:off x="13697876" y="10749941"/>
              <a:ext cx="5604641" cy="1031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bIns="144000" rtlCol="0" anchor="ctr"/>
            <a:lstStyle/>
            <a:p>
              <a:r>
                <a:rPr lang="en" sz="4400" dirty="0" err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sales@insat.ru</a:t>
              </a:r>
              <a:endParaRPr lang="en" sz="4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78" name="Овал 77">
              <a:extLst>
                <a:ext uri="{FF2B5EF4-FFF2-40B4-BE49-F238E27FC236}">
                  <a16:creationId xmlns="" xmlns:a16="http://schemas.microsoft.com/office/drawing/2014/main" id="{6B879AEF-8074-C3B6-9AB9-F1E1B3200EAE}"/>
                </a:ext>
              </a:extLst>
            </p:cNvPr>
            <p:cNvSpPr/>
            <p:nvPr/>
          </p:nvSpPr>
          <p:spPr>
            <a:xfrm>
              <a:off x="18344282" y="10835964"/>
              <a:ext cx="857678" cy="85767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Picture 2">
              <a:extLst>
                <a:ext uri="{FF2B5EF4-FFF2-40B4-BE49-F238E27FC236}">
                  <a16:creationId xmlns="" xmlns:a16="http://schemas.microsoft.com/office/drawing/2014/main" id="{9AA4835D-3357-F737-7885-2A04D41F51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21074923" flipH="1">
              <a:off x="18047409" y="10780995"/>
              <a:ext cx="1451425" cy="967617"/>
            </a:xfrm>
            <a:prstGeom prst="rect">
              <a:avLst/>
            </a:prstGeom>
            <a:noFill/>
            <a:ln>
              <a:noFill/>
            </a:ln>
            <a:effectLst>
              <a:outerShdw blurRad="145715" dist="38100" sx="106956" sy="106956" algn="tl" rotWithShape="0">
                <a:srgbClr val="0E1013">
                  <a:alpha val="5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65B7BDFA-9B24-31BA-AB54-9E6DC332E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041444"/>
              </p:ext>
            </p:extLst>
          </p:nvPr>
        </p:nvGraphicFramePr>
        <p:xfrm>
          <a:off x="1174749" y="3805354"/>
          <a:ext cx="21796764" cy="56575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2850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007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446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331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331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1315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1" i="0" u="none" strike="noStrike" cap="none" dirty="0" err="1">
                          <a:solidFill>
                            <a:schemeClr val="tx2"/>
                          </a:solidFill>
                          <a:latin typeface="Montserrat SemiBold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Рантайм</a:t>
                      </a:r>
                      <a:endParaRPr lang="ru-RU" sz="2800" b="1" i="0" u="none" strike="noStrike" cap="none" dirty="0">
                        <a:solidFill>
                          <a:schemeClr val="tx2"/>
                        </a:solidFill>
                        <a:latin typeface="Montserrat SemiBold" pitchFamily="2" charset="0"/>
                        <a:ea typeface="Inter" panose="02000503000000020004" pitchFamily="2" charset="0"/>
                        <a:cs typeface="Inter" panose="02000503000000020004" pitchFamily="2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1" i="0" u="none" strike="noStrike" cap="none" dirty="0">
                          <a:solidFill>
                            <a:schemeClr val="bg1">
                              <a:lumMod val="90000"/>
                            </a:schemeClr>
                          </a:solidFill>
                          <a:latin typeface="Montserrat SemiBold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АСП7</a:t>
                      </a: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1" i="0" u="none" strike="noStrike" cap="none" dirty="0">
                          <a:solidFill>
                            <a:schemeClr val="bg1">
                              <a:lumMod val="90000"/>
                            </a:schemeClr>
                          </a:solidFill>
                          <a:latin typeface="Montserrat SemiBold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АСП10</a:t>
                      </a: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1" i="0" u="none" strike="noStrike" cap="none" dirty="0">
                          <a:solidFill>
                            <a:schemeClr val="bg1">
                              <a:lumMod val="90000"/>
                            </a:schemeClr>
                          </a:solidFill>
                          <a:latin typeface="Montserrat SemiBold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АСП15</a:t>
                      </a: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1" i="0" u="none" strike="noStrike" cap="none" dirty="0">
                          <a:solidFill>
                            <a:schemeClr val="bg1">
                              <a:lumMod val="90000"/>
                            </a:schemeClr>
                          </a:solidFill>
                          <a:latin typeface="Montserrat SemiBold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АВК</a:t>
                      </a: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15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MasterSCADA 4D </a:t>
                      </a:r>
                      <a:r>
                        <a:rPr lang="ru-RU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на 500 точек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46 800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60 700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93 600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33 800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15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MasterSCADA 4D </a:t>
                      </a:r>
                      <a:r>
                        <a:rPr lang="ru-RU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на 2500 точек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74 600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92 300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134 200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60 700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15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MasterSCADA 4D </a:t>
                      </a:r>
                      <a:r>
                        <a:rPr lang="ru-RU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на 2500 точек + </a:t>
                      </a:r>
                      <a:r>
                        <a:rPr lang="en-US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SSD </a:t>
                      </a:r>
                      <a:r>
                        <a:rPr lang="ru-RU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500</a:t>
                      </a:r>
                      <a:r>
                        <a:rPr lang="en-US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Gb</a:t>
                      </a:r>
                      <a:endParaRPr lang="ru-RU" sz="2800" b="0" i="0" u="none" strike="noStrike" cap="none" dirty="0">
                        <a:solidFill>
                          <a:schemeClr val="tx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81</a:t>
                      </a:r>
                      <a:r>
                        <a:rPr lang="en-US" sz="2800" b="0" i="0" baseline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900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97 700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139 600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65 000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315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Без </a:t>
                      </a:r>
                      <a:r>
                        <a:rPr lang="en-US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SCADA, </a:t>
                      </a:r>
                      <a:r>
                        <a:rPr lang="ru-RU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без </a:t>
                      </a:r>
                      <a:r>
                        <a:rPr lang="en-US" sz="2800" b="0" i="0" u="none" strike="noStrike" cap="none" dirty="0">
                          <a:solidFill>
                            <a:schemeClr val="tx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  <a:sym typeface="Arial"/>
                        </a:rPr>
                        <a:t>SSD</a:t>
                      </a:r>
                      <a:endParaRPr lang="ru-RU" sz="2800" b="0" i="0" u="none" strike="noStrike" cap="none" dirty="0">
                        <a:solidFill>
                          <a:schemeClr val="tx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43</a:t>
                      </a:r>
                      <a:r>
                        <a:rPr lang="en-US" sz="2800" b="0" i="0" baseline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900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57 800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90 800</a:t>
                      </a: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30 900 </a:t>
                      </a:r>
                      <a:r>
                        <a:rPr lang="en-US" sz="2800" b="0" i="0" dirty="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₽</a:t>
                      </a:r>
                      <a:endParaRPr lang="ru-RU" sz="2800" b="0" i="0" dirty="0">
                        <a:solidFill>
                          <a:schemeClr val="bg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324000" marR="32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Google Shape;60;p3">
            <a:extLst>
              <a:ext uri="{FF2B5EF4-FFF2-40B4-BE49-F238E27FC236}">
                <a16:creationId xmlns="" xmlns:a16="http://schemas.microsoft.com/office/drawing/2014/main" id="{F52EFC73-60F9-67AA-347F-D88351E2A9AD}"/>
              </a:ext>
            </a:extLst>
          </p:cNvPr>
          <p:cNvSpPr/>
          <p:nvPr/>
        </p:nvSpPr>
        <p:spPr>
          <a:xfrm>
            <a:off x="1168516" y="13033535"/>
            <a:ext cx="1065688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ru-RU" sz="1800" u="none" strike="noStrike" cap="none" dirty="0">
                <a:solidFill>
                  <a:schemeClr val="bg1">
                    <a:alpha val="49887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Roboto"/>
              </a:rPr>
              <a:t>*Не является публичной офертой</a:t>
            </a:r>
          </a:p>
        </p:txBody>
      </p:sp>
    </p:spTree>
    <p:extLst>
      <p:ext uri="{BB962C8B-B14F-4D97-AF65-F5344CB8AC3E}">
        <p14:creationId xmlns:p14="http://schemas.microsoft.com/office/powerpoint/2010/main" val="159792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5"/>
          <p:cNvSpPr txBox="1"/>
          <p:nvPr/>
        </p:nvSpPr>
        <p:spPr>
          <a:xfrm>
            <a:off x="22782439" y="12930888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45"/>
          <p:cNvSpPr txBox="1"/>
          <p:nvPr/>
        </p:nvSpPr>
        <p:spPr>
          <a:xfrm>
            <a:off x="1174749" y="624186"/>
            <a:ext cx="5003801" cy="92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>
              <a:buSzPts val="7200"/>
            </a:pPr>
            <a:r>
              <a:rPr lang="ru-RU" sz="4400" dirty="0">
                <a:solidFill>
                  <a:schemeClr val="tx2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В разработке</a:t>
            </a:r>
          </a:p>
        </p:txBody>
      </p:sp>
      <p:sp>
        <p:nvSpPr>
          <p:cNvPr id="204" name="Google Shape;204;p45"/>
          <p:cNvSpPr/>
          <p:nvPr/>
        </p:nvSpPr>
        <p:spPr>
          <a:xfrm>
            <a:off x="1174749" y="2082654"/>
            <a:ext cx="10699027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i="0" u="none" strike="noStrike" cap="none" dirty="0">
                <a:solidFill>
                  <a:schemeClr val="tx2"/>
                </a:solidFill>
                <a:latin typeface="Roboto"/>
                <a:ea typeface="Roboto"/>
                <a:cs typeface="Roboto"/>
                <a:sym typeface="Roboto"/>
              </a:rPr>
              <a:t>Линейка модулей ввода-вывода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chemeClr val="accent3"/>
                </a:solidFill>
                <a:latin typeface="Montserrat Black" pitchFamily="2" charset="-52"/>
                <a:ea typeface="Roboto"/>
                <a:cs typeface="Roboto"/>
                <a:sym typeface="Roboto"/>
              </a:rPr>
              <a:t>АВАДС АМВ</a:t>
            </a:r>
            <a:endParaRPr lang="en-US" sz="6000" i="0" u="none" strike="noStrike" cap="none" dirty="0">
              <a:solidFill>
                <a:schemeClr val="accent3"/>
              </a:solidFill>
              <a:latin typeface="Montserrat Black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204;p45"/>
          <p:cNvSpPr/>
          <p:nvPr/>
        </p:nvSpPr>
        <p:spPr>
          <a:xfrm>
            <a:off x="12515851" y="2082654"/>
            <a:ext cx="10693399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4400" dirty="0">
                <a:solidFill>
                  <a:schemeClr val="tx2"/>
                </a:solidFill>
                <a:latin typeface="Roboto"/>
                <a:ea typeface="Roboto"/>
                <a:cs typeface="Roboto"/>
                <a:sym typeface="Roboto"/>
              </a:rPr>
              <a:t>Программа наладчика САР </a:t>
            </a:r>
          </a:p>
          <a:p>
            <a:r>
              <a:rPr lang="ru-RU" sz="6000" dirty="0">
                <a:solidFill>
                  <a:schemeClr val="accent3"/>
                </a:solidFill>
                <a:latin typeface="Montserrat Black" pitchFamily="2" charset="-52"/>
                <a:ea typeface="Roboto"/>
                <a:cs typeface="Roboto"/>
                <a:sym typeface="Roboto"/>
              </a:rPr>
              <a:t>АВАДС САР-эксперт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5077DCD7-45C3-4F10-1D99-810DEE705F16}"/>
              </a:ext>
            </a:extLst>
          </p:cNvPr>
          <p:cNvGrpSpPr/>
          <p:nvPr/>
        </p:nvGrpSpPr>
        <p:grpSpPr>
          <a:xfrm>
            <a:off x="5555909" y="6843948"/>
            <a:ext cx="4589477" cy="4082964"/>
            <a:chOff x="8032751" y="5325463"/>
            <a:chExt cx="4589477" cy="4082964"/>
          </a:xfrm>
        </p:grpSpPr>
        <p:sp>
          <p:nvSpPr>
            <p:cNvPr id="6" name="Полилиния: фигура 5">
              <a:extLst>
                <a:ext uri="{FF2B5EF4-FFF2-40B4-BE49-F238E27FC236}">
                  <a16:creationId xmlns="" xmlns:a16="http://schemas.microsoft.com/office/drawing/2014/main" id="{336E0956-5C81-7A83-F680-3C48754F98FD}"/>
                </a:ext>
              </a:extLst>
            </p:cNvPr>
            <p:cNvSpPr/>
            <p:nvPr/>
          </p:nvSpPr>
          <p:spPr>
            <a:xfrm>
              <a:off x="8293184" y="5604262"/>
              <a:ext cx="4068611" cy="3525366"/>
            </a:xfrm>
            <a:custGeom>
              <a:avLst/>
              <a:gdLst>
                <a:gd name="connsiteX0" fmla="*/ 2418080 w 4165600"/>
                <a:gd name="connsiteY0" fmla="*/ 0 h 3799840"/>
                <a:gd name="connsiteX1" fmla="*/ 132080 w 4165600"/>
                <a:gd name="connsiteY1" fmla="*/ 1249680 h 3799840"/>
                <a:gd name="connsiteX2" fmla="*/ 91440 w 4165600"/>
                <a:gd name="connsiteY2" fmla="*/ 1615440 h 3799840"/>
                <a:gd name="connsiteX3" fmla="*/ 91440 w 4165600"/>
                <a:gd name="connsiteY3" fmla="*/ 1686560 h 3799840"/>
                <a:gd name="connsiteX4" fmla="*/ 0 w 4165600"/>
                <a:gd name="connsiteY4" fmla="*/ 1686560 h 3799840"/>
                <a:gd name="connsiteX5" fmla="*/ 0 w 4165600"/>
                <a:gd name="connsiteY5" fmla="*/ 1686560 h 3799840"/>
                <a:gd name="connsiteX6" fmla="*/ 1615440 w 4165600"/>
                <a:gd name="connsiteY6" fmla="*/ 3586480 h 3799840"/>
                <a:gd name="connsiteX7" fmla="*/ 1818640 w 4165600"/>
                <a:gd name="connsiteY7" fmla="*/ 3789680 h 3799840"/>
                <a:gd name="connsiteX8" fmla="*/ 1899920 w 4165600"/>
                <a:gd name="connsiteY8" fmla="*/ 3799840 h 3799840"/>
                <a:gd name="connsiteX9" fmla="*/ 3241040 w 4165600"/>
                <a:gd name="connsiteY9" fmla="*/ 2885440 h 3799840"/>
                <a:gd name="connsiteX10" fmla="*/ 4165600 w 4165600"/>
                <a:gd name="connsiteY10" fmla="*/ 2225040 h 3799840"/>
                <a:gd name="connsiteX11" fmla="*/ 4165600 w 4165600"/>
                <a:gd name="connsiteY11" fmla="*/ 2113280 h 3799840"/>
                <a:gd name="connsiteX12" fmla="*/ 4104640 w 4165600"/>
                <a:gd name="connsiteY12" fmla="*/ 2011680 h 3799840"/>
                <a:gd name="connsiteX13" fmla="*/ 3779520 w 4165600"/>
                <a:gd name="connsiteY13" fmla="*/ 1696720 h 3799840"/>
                <a:gd name="connsiteX14" fmla="*/ 3769360 w 4165600"/>
                <a:gd name="connsiteY14" fmla="*/ 1605280 h 3799840"/>
                <a:gd name="connsiteX15" fmla="*/ 3779520 w 4165600"/>
                <a:gd name="connsiteY15" fmla="*/ 1351280 h 3799840"/>
                <a:gd name="connsiteX16" fmla="*/ 3779520 w 4165600"/>
                <a:gd name="connsiteY16" fmla="*/ 1270000 h 3799840"/>
                <a:gd name="connsiteX17" fmla="*/ 3779520 w 4165600"/>
                <a:gd name="connsiteY17" fmla="*/ 1270000 h 3799840"/>
                <a:gd name="connsiteX18" fmla="*/ 3769360 w 4165600"/>
                <a:gd name="connsiteY18" fmla="*/ 1117600 h 3799840"/>
                <a:gd name="connsiteX19" fmla="*/ 2438400 w 4165600"/>
                <a:gd name="connsiteY19" fmla="*/ 50800 h 3799840"/>
                <a:gd name="connsiteX20" fmla="*/ 2418080 w 4165600"/>
                <a:gd name="connsiteY20" fmla="*/ 0 h 3799840"/>
                <a:gd name="connsiteX0" fmla="*/ 2418080 w 4165600"/>
                <a:gd name="connsiteY0" fmla="*/ 0 h 3799840"/>
                <a:gd name="connsiteX1" fmla="*/ 132080 w 4165600"/>
                <a:gd name="connsiteY1" fmla="*/ 1249680 h 3799840"/>
                <a:gd name="connsiteX2" fmla="*/ 91440 w 4165600"/>
                <a:gd name="connsiteY2" fmla="*/ 1615440 h 3799840"/>
                <a:gd name="connsiteX3" fmla="*/ 91440 w 4165600"/>
                <a:gd name="connsiteY3" fmla="*/ 1686560 h 3799840"/>
                <a:gd name="connsiteX4" fmla="*/ 0 w 4165600"/>
                <a:gd name="connsiteY4" fmla="*/ 1686560 h 3799840"/>
                <a:gd name="connsiteX5" fmla="*/ 0 w 4165600"/>
                <a:gd name="connsiteY5" fmla="*/ 1686560 h 3799840"/>
                <a:gd name="connsiteX6" fmla="*/ 1615440 w 4165600"/>
                <a:gd name="connsiteY6" fmla="*/ 3586480 h 3799840"/>
                <a:gd name="connsiteX7" fmla="*/ 1818640 w 4165600"/>
                <a:gd name="connsiteY7" fmla="*/ 3789680 h 3799840"/>
                <a:gd name="connsiteX8" fmla="*/ 1899920 w 4165600"/>
                <a:gd name="connsiteY8" fmla="*/ 3799840 h 3799840"/>
                <a:gd name="connsiteX9" fmla="*/ 3241040 w 4165600"/>
                <a:gd name="connsiteY9" fmla="*/ 2885440 h 3799840"/>
                <a:gd name="connsiteX10" fmla="*/ 4033520 w 4165600"/>
                <a:gd name="connsiteY10" fmla="*/ 2297858 h 3799840"/>
                <a:gd name="connsiteX11" fmla="*/ 4165600 w 4165600"/>
                <a:gd name="connsiteY11" fmla="*/ 2113280 h 3799840"/>
                <a:gd name="connsiteX12" fmla="*/ 4104640 w 4165600"/>
                <a:gd name="connsiteY12" fmla="*/ 2011680 h 3799840"/>
                <a:gd name="connsiteX13" fmla="*/ 3779520 w 4165600"/>
                <a:gd name="connsiteY13" fmla="*/ 1696720 h 3799840"/>
                <a:gd name="connsiteX14" fmla="*/ 3769360 w 4165600"/>
                <a:gd name="connsiteY14" fmla="*/ 1605280 h 3799840"/>
                <a:gd name="connsiteX15" fmla="*/ 3779520 w 4165600"/>
                <a:gd name="connsiteY15" fmla="*/ 1351280 h 3799840"/>
                <a:gd name="connsiteX16" fmla="*/ 3779520 w 4165600"/>
                <a:gd name="connsiteY16" fmla="*/ 1270000 h 3799840"/>
                <a:gd name="connsiteX17" fmla="*/ 3779520 w 4165600"/>
                <a:gd name="connsiteY17" fmla="*/ 1270000 h 3799840"/>
                <a:gd name="connsiteX18" fmla="*/ 3769360 w 4165600"/>
                <a:gd name="connsiteY18" fmla="*/ 1117600 h 3799840"/>
                <a:gd name="connsiteX19" fmla="*/ 2438400 w 4165600"/>
                <a:gd name="connsiteY19" fmla="*/ 50800 h 3799840"/>
                <a:gd name="connsiteX20" fmla="*/ 2418080 w 4165600"/>
                <a:gd name="connsiteY20" fmla="*/ 0 h 3799840"/>
                <a:gd name="connsiteX0" fmla="*/ 2418080 w 4165600"/>
                <a:gd name="connsiteY0" fmla="*/ 0 h 3799840"/>
                <a:gd name="connsiteX1" fmla="*/ 132080 w 4165600"/>
                <a:gd name="connsiteY1" fmla="*/ 1249680 h 3799840"/>
                <a:gd name="connsiteX2" fmla="*/ 91440 w 4165600"/>
                <a:gd name="connsiteY2" fmla="*/ 1615440 h 3799840"/>
                <a:gd name="connsiteX3" fmla="*/ 91440 w 4165600"/>
                <a:gd name="connsiteY3" fmla="*/ 1686560 h 3799840"/>
                <a:gd name="connsiteX4" fmla="*/ 0 w 4165600"/>
                <a:gd name="connsiteY4" fmla="*/ 1686560 h 3799840"/>
                <a:gd name="connsiteX5" fmla="*/ 0 w 4165600"/>
                <a:gd name="connsiteY5" fmla="*/ 1686560 h 3799840"/>
                <a:gd name="connsiteX6" fmla="*/ 1615440 w 4165600"/>
                <a:gd name="connsiteY6" fmla="*/ 3586480 h 3799840"/>
                <a:gd name="connsiteX7" fmla="*/ 1818640 w 4165600"/>
                <a:gd name="connsiteY7" fmla="*/ 3789680 h 3799840"/>
                <a:gd name="connsiteX8" fmla="*/ 1899920 w 4165600"/>
                <a:gd name="connsiteY8" fmla="*/ 3799840 h 3799840"/>
                <a:gd name="connsiteX9" fmla="*/ 3210560 w 4165600"/>
                <a:gd name="connsiteY9" fmla="*/ 2864635 h 3799840"/>
                <a:gd name="connsiteX10" fmla="*/ 4033520 w 4165600"/>
                <a:gd name="connsiteY10" fmla="*/ 2297858 h 3799840"/>
                <a:gd name="connsiteX11" fmla="*/ 4165600 w 4165600"/>
                <a:gd name="connsiteY11" fmla="*/ 2113280 h 3799840"/>
                <a:gd name="connsiteX12" fmla="*/ 4104640 w 4165600"/>
                <a:gd name="connsiteY12" fmla="*/ 2011680 h 3799840"/>
                <a:gd name="connsiteX13" fmla="*/ 3779520 w 4165600"/>
                <a:gd name="connsiteY13" fmla="*/ 1696720 h 3799840"/>
                <a:gd name="connsiteX14" fmla="*/ 3769360 w 4165600"/>
                <a:gd name="connsiteY14" fmla="*/ 1605280 h 3799840"/>
                <a:gd name="connsiteX15" fmla="*/ 3779520 w 4165600"/>
                <a:gd name="connsiteY15" fmla="*/ 1351280 h 3799840"/>
                <a:gd name="connsiteX16" fmla="*/ 3779520 w 4165600"/>
                <a:gd name="connsiteY16" fmla="*/ 1270000 h 3799840"/>
                <a:gd name="connsiteX17" fmla="*/ 3779520 w 4165600"/>
                <a:gd name="connsiteY17" fmla="*/ 1270000 h 3799840"/>
                <a:gd name="connsiteX18" fmla="*/ 3769360 w 4165600"/>
                <a:gd name="connsiteY18" fmla="*/ 1117600 h 3799840"/>
                <a:gd name="connsiteX19" fmla="*/ 2438400 w 4165600"/>
                <a:gd name="connsiteY19" fmla="*/ 50800 h 3799840"/>
                <a:gd name="connsiteX20" fmla="*/ 2418080 w 4165600"/>
                <a:gd name="connsiteY20" fmla="*/ 0 h 3799840"/>
                <a:gd name="connsiteX0" fmla="*/ 2418080 w 4135120"/>
                <a:gd name="connsiteY0" fmla="*/ 0 h 3799840"/>
                <a:gd name="connsiteX1" fmla="*/ 132080 w 4135120"/>
                <a:gd name="connsiteY1" fmla="*/ 1249680 h 3799840"/>
                <a:gd name="connsiteX2" fmla="*/ 91440 w 4135120"/>
                <a:gd name="connsiteY2" fmla="*/ 1615440 h 3799840"/>
                <a:gd name="connsiteX3" fmla="*/ 91440 w 4135120"/>
                <a:gd name="connsiteY3" fmla="*/ 1686560 h 3799840"/>
                <a:gd name="connsiteX4" fmla="*/ 0 w 4135120"/>
                <a:gd name="connsiteY4" fmla="*/ 1686560 h 3799840"/>
                <a:gd name="connsiteX5" fmla="*/ 0 w 4135120"/>
                <a:gd name="connsiteY5" fmla="*/ 1686560 h 3799840"/>
                <a:gd name="connsiteX6" fmla="*/ 1615440 w 4135120"/>
                <a:gd name="connsiteY6" fmla="*/ 3586480 h 3799840"/>
                <a:gd name="connsiteX7" fmla="*/ 1818640 w 4135120"/>
                <a:gd name="connsiteY7" fmla="*/ 3789680 h 3799840"/>
                <a:gd name="connsiteX8" fmla="*/ 1899920 w 4135120"/>
                <a:gd name="connsiteY8" fmla="*/ 3799840 h 3799840"/>
                <a:gd name="connsiteX9" fmla="*/ 3210560 w 4135120"/>
                <a:gd name="connsiteY9" fmla="*/ 2864635 h 3799840"/>
                <a:gd name="connsiteX10" fmla="*/ 4033520 w 4135120"/>
                <a:gd name="connsiteY10" fmla="*/ 2297858 h 3799840"/>
                <a:gd name="connsiteX11" fmla="*/ 4135120 w 4135120"/>
                <a:gd name="connsiteY11" fmla="*/ 2144488 h 3799840"/>
                <a:gd name="connsiteX12" fmla="*/ 4104640 w 4135120"/>
                <a:gd name="connsiteY12" fmla="*/ 2011680 h 3799840"/>
                <a:gd name="connsiteX13" fmla="*/ 3779520 w 4135120"/>
                <a:gd name="connsiteY13" fmla="*/ 1696720 h 3799840"/>
                <a:gd name="connsiteX14" fmla="*/ 3769360 w 4135120"/>
                <a:gd name="connsiteY14" fmla="*/ 1605280 h 3799840"/>
                <a:gd name="connsiteX15" fmla="*/ 3779520 w 4135120"/>
                <a:gd name="connsiteY15" fmla="*/ 1351280 h 3799840"/>
                <a:gd name="connsiteX16" fmla="*/ 3779520 w 4135120"/>
                <a:gd name="connsiteY16" fmla="*/ 1270000 h 3799840"/>
                <a:gd name="connsiteX17" fmla="*/ 3779520 w 4135120"/>
                <a:gd name="connsiteY17" fmla="*/ 1270000 h 3799840"/>
                <a:gd name="connsiteX18" fmla="*/ 3769360 w 4135120"/>
                <a:gd name="connsiteY18" fmla="*/ 1117600 h 3799840"/>
                <a:gd name="connsiteX19" fmla="*/ 2438400 w 4135120"/>
                <a:gd name="connsiteY19" fmla="*/ 50800 h 3799840"/>
                <a:gd name="connsiteX20" fmla="*/ 2418080 w 4135120"/>
                <a:gd name="connsiteY20" fmla="*/ 0 h 3799840"/>
                <a:gd name="connsiteX0" fmla="*/ 2418080 w 4135120"/>
                <a:gd name="connsiteY0" fmla="*/ 0 h 3799840"/>
                <a:gd name="connsiteX1" fmla="*/ 132080 w 4135120"/>
                <a:gd name="connsiteY1" fmla="*/ 1249680 h 3799840"/>
                <a:gd name="connsiteX2" fmla="*/ 91440 w 4135120"/>
                <a:gd name="connsiteY2" fmla="*/ 1615440 h 3799840"/>
                <a:gd name="connsiteX3" fmla="*/ 91440 w 4135120"/>
                <a:gd name="connsiteY3" fmla="*/ 1686560 h 3799840"/>
                <a:gd name="connsiteX4" fmla="*/ 0 w 4135120"/>
                <a:gd name="connsiteY4" fmla="*/ 1686560 h 3799840"/>
                <a:gd name="connsiteX5" fmla="*/ 0 w 4135120"/>
                <a:gd name="connsiteY5" fmla="*/ 1686560 h 3799840"/>
                <a:gd name="connsiteX6" fmla="*/ 1615440 w 4135120"/>
                <a:gd name="connsiteY6" fmla="*/ 3586480 h 3799840"/>
                <a:gd name="connsiteX7" fmla="*/ 1818640 w 4135120"/>
                <a:gd name="connsiteY7" fmla="*/ 3789680 h 3799840"/>
                <a:gd name="connsiteX8" fmla="*/ 1899920 w 4135120"/>
                <a:gd name="connsiteY8" fmla="*/ 3799840 h 3799840"/>
                <a:gd name="connsiteX9" fmla="*/ 3210560 w 4135120"/>
                <a:gd name="connsiteY9" fmla="*/ 2864635 h 3799840"/>
                <a:gd name="connsiteX10" fmla="*/ 4033520 w 4135120"/>
                <a:gd name="connsiteY10" fmla="*/ 2297858 h 3799840"/>
                <a:gd name="connsiteX11" fmla="*/ 4135120 w 4135120"/>
                <a:gd name="connsiteY11" fmla="*/ 2144488 h 3799840"/>
                <a:gd name="connsiteX12" fmla="*/ 4104640 w 4135120"/>
                <a:gd name="connsiteY12" fmla="*/ 2042888 h 3799840"/>
                <a:gd name="connsiteX13" fmla="*/ 3779520 w 4135120"/>
                <a:gd name="connsiteY13" fmla="*/ 1696720 h 3799840"/>
                <a:gd name="connsiteX14" fmla="*/ 3769360 w 4135120"/>
                <a:gd name="connsiteY14" fmla="*/ 1605280 h 3799840"/>
                <a:gd name="connsiteX15" fmla="*/ 3779520 w 4135120"/>
                <a:gd name="connsiteY15" fmla="*/ 1351280 h 3799840"/>
                <a:gd name="connsiteX16" fmla="*/ 3779520 w 4135120"/>
                <a:gd name="connsiteY16" fmla="*/ 1270000 h 3799840"/>
                <a:gd name="connsiteX17" fmla="*/ 3779520 w 4135120"/>
                <a:gd name="connsiteY17" fmla="*/ 1270000 h 3799840"/>
                <a:gd name="connsiteX18" fmla="*/ 3769360 w 4135120"/>
                <a:gd name="connsiteY18" fmla="*/ 1117600 h 3799840"/>
                <a:gd name="connsiteX19" fmla="*/ 2438400 w 4135120"/>
                <a:gd name="connsiteY19" fmla="*/ 50800 h 3799840"/>
                <a:gd name="connsiteX20" fmla="*/ 2418080 w 4135120"/>
                <a:gd name="connsiteY20" fmla="*/ 0 h 3799840"/>
                <a:gd name="connsiteX0" fmla="*/ 2336800 w 4135120"/>
                <a:gd name="connsiteY0" fmla="*/ 42823 h 3749040"/>
                <a:gd name="connsiteX1" fmla="*/ 132080 w 4135120"/>
                <a:gd name="connsiteY1" fmla="*/ 1198880 h 3749040"/>
                <a:gd name="connsiteX2" fmla="*/ 91440 w 4135120"/>
                <a:gd name="connsiteY2" fmla="*/ 1564640 h 3749040"/>
                <a:gd name="connsiteX3" fmla="*/ 91440 w 4135120"/>
                <a:gd name="connsiteY3" fmla="*/ 1635760 h 3749040"/>
                <a:gd name="connsiteX4" fmla="*/ 0 w 4135120"/>
                <a:gd name="connsiteY4" fmla="*/ 1635760 h 3749040"/>
                <a:gd name="connsiteX5" fmla="*/ 0 w 4135120"/>
                <a:gd name="connsiteY5" fmla="*/ 1635760 h 3749040"/>
                <a:gd name="connsiteX6" fmla="*/ 1615440 w 4135120"/>
                <a:gd name="connsiteY6" fmla="*/ 3535680 h 3749040"/>
                <a:gd name="connsiteX7" fmla="*/ 1818640 w 4135120"/>
                <a:gd name="connsiteY7" fmla="*/ 3738880 h 3749040"/>
                <a:gd name="connsiteX8" fmla="*/ 1899920 w 4135120"/>
                <a:gd name="connsiteY8" fmla="*/ 3749040 h 3749040"/>
                <a:gd name="connsiteX9" fmla="*/ 3210560 w 4135120"/>
                <a:gd name="connsiteY9" fmla="*/ 2813835 h 3749040"/>
                <a:gd name="connsiteX10" fmla="*/ 4033520 w 4135120"/>
                <a:gd name="connsiteY10" fmla="*/ 2247058 h 3749040"/>
                <a:gd name="connsiteX11" fmla="*/ 4135120 w 4135120"/>
                <a:gd name="connsiteY11" fmla="*/ 2093688 h 3749040"/>
                <a:gd name="connsiteX12" fmla="*/ 4104640 w 4135120"/>
                <a:gd name="connsiteY12" fmla="*/ 1992088 h 3749040"/>
                <a:gd name="connsiteX13" fmla="*/ 3779520 w 4135120"/>
                <a:gd name="connsiteY13" fmla="*/ 1645920 h 3749040"/>
                <a:gd name="connsiteX14" fmla="*/ 3769360 w 4135120"/>
                <a:gd name="connsiteY14" fmla="*/ 1554480 h 3749040"/>
                <a:gd name="connsiteX15" fmla="*/ 3779520 w 4135120"/>
                <a:gd name="connsiteY15" fmla="*/ 1300480 h 3749040"/>
                <a:gd name="connsiteX16" fmla="*/ 3779520 w 4135120"/>
                <a:gd name="connsiteY16" fmla="*/ 1219200 h 3749040"/>
                <a:gd name="connsiteX17" fmla="*/ 3779520 w 4135120"/>
                <a:gd name="connsiteY17" fmla="*/ 1219200 h 3749040"/>
                <a:gd name="connsiteX18" fmla="*/ 3769360 w 4135120"/>
                <a:gd name="connsiteY18" fmla="*/ 1066800 h 3749040"/>
                <a:gd name="connsiteX19" fmla="*/ 2438400 w 4135120"/>
                <a:gd name="connsiteY19" fmla="*/ 0 h 3749040"/>
                <a:gd name="connsiteX20" fmla="*/ 2336800 w 4135120"/>
                <a:gd name="connsiteY20" fmla="*/ 42823 h 374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35120" h="3749040">
                  <a:moveTo>
                    <a:pt x="2336800" y="42823"/>
                  </a:moveTo>
                  <a:lnTo>
                    <a:pt x="132080" y="1198880"/>
                  </a:lnTo>
                  <a:lnTo>
                    <a:pt x="91440" y="1564640"/>
                  </a:lnTo>
                  <a:lnTo>
                    <a:pt x="91440" y="1635760"/>
                  </a:lnTo>
                  <a:lnTo>
                    <a:pt x="0" y="1635760"/>
                  </a:lnTo>
                  <a:lnTo>
                    <a:pt x="0" y="1635760"/>
                  </a:lnTo>
                  <a:lnTo>
                    <a:pt x="1615440" y="3535680"/>
                  </a:lnTo>
                  <a:lnTo>
                    <a:pt x="1818640" y="3738880"/>
                  </a:lnTo>
                  <a:lnTo>
                    <a:pt x="1899920" y="3749040"/>
                  </a:lnTo>
                  <a:lnTo>
                    <a:pt x="3210560" y="2813835"/>
                  </a:lnTo>
                  <a:lnTo>
                    <a:pt x="4033520" y="2247058"/>
                  </a:lnTo>
                  <a:lnTo>
                    <a:pt x="4135120" y="2093688"/>
                  </a:lnTo>
                  <a:lnTo>
                    <a:pt x="4104640" y="1992088"/>
                  </a:lnTo>
                  <a:lnTo>
                    <a:pt x="3779520" y="1645920"/>
                  </a:lnTo>
                  <a:lnTo>
                    <a:pt x="3769360" y="1554480"/>
                  </a:lnTo>
                  <a:lnTo>
                    <a:pt x="3779520" y="1300480"/>
                  </a:lnTo>
                  <a:lnTo>
                    <a:pt x="3779520" y="1219200"/>
                  </a:lnTo>
                  <a:lnTo>
                    <a:pt x="3779520" y="1219200"/>
                  </a:lnTo>
                  <a:lnTo>
                    <a:pt x="3769360" y="1066800"/>
                  </a:lnTo>
                  <a:lnTo>
                    <a:pt x="2438400" y="0"/>
                  </a:lnTo>
                  <a:lnTo>
                    <a:pt x="2336800" y="42823"/>
                  </a:lnTo>
                  <a:close/>
                </a:path>
              </a:pathLst>
            </a:custGeom>
            <a:effectLst>
              <a:glow rad="381000">
                <a:schemeClr val="accent3">
                  <a:satMod val="175000"/>
                  <a:alpha val="1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CCCDC8"/>
                </a:clrFrom>
                <a:clrTo>
                  <a:srgbClr val="CCCDC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2751" y="5325463"/>
              <a:ext cx="4589477" cy="4082964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</p:grpSp>
      <p:sp>
        <p:nvSpPr>
          <p:cNvPr id="2" name="Полилиния: фигура 1">
            <a:extLst>
              <a:ext uri="{FF2B5EF4-FFF2-40B4-BE49-F238E27FC236}">
                <a16:creationId xmlns="" xmlns:a16="http://schemas.microsoft.com/office/drawing/2014/main" id="{98CB7C8A-D5DE-0A5C-343F-D1960A0687E6}"/>
              </a:ext>
            </a:extLst>
          </p:cNvPr>
          <p:cNvSpPr/>
          <p:nvPr/>
        </p:nvSpPr>
        <p:spPr>
          <a:xfrm>
            <a:off x="13426633" y="4572000"/>
            <a:ext cx="8433907" cy="7634178"/>
          </a:xfrm>
          <a:custGeom>
            <a:avLst/>
            <a:gdLst>
              <a:gd name="connsiteX0" fmla="*/ 0 w 8484781"/>
              <a:gd name="connsiteY0" fmla="*/ 0 h 7974419"/>
              <a:gd name="connsiteX1" fmla="*/ 8442251 w 8484781"/>
              <a:gd name="connsiteY1" fmla="*/ 467833 h 7974419"/>
              <a:gd name="connsiteX2" fmla="*/ 8484781 w 8484781"/>
              <a:gd name="connsiteY2" fmla="*/ 5996763 h 7974419"/>
              <a:gd name="connsiteX3" fmla="*/ 4890976 w 8484781"/>
              <a:gd name="connsiteY3" fmla="*/ 6039293 h 7974419"/>
              <a:gd name="connsiteX4" fmla="*/ 4720855 w 8484781"/>
              <a:gd name="connsiteY4" fmla="*/ 7166344 h 7974419"/>
              <a:gd name="connsiteX5" fmla="*/ 5975497 w 8484781"/>
              <a:gd name="connsiteY5" fmla="*/ 7230140 h 7974419"/>
              <a:gd name="connsiteX6" fmla="*/ 7421525 w 8484781"/>
              <a:gd name="connsiteY6" fmla="*/ 7591647 h 7974419"/>
              <a:gd name="connsiteX7" fmla="*/ 7272669 w 8484781"/>
              <a:gd name="connsiteY7" fmla="*/ 7676707 h 7974419"/>
              <a:gd name="connsiteX8" fmla="*/ 2849525 w 8484781"/>
              <a:gd name="connsiteY8" fmla="*/ 7974419 h 7974419"/>
              <a:gd name="connsiteX9" fmla="*/ 1765004 w 8484781"/>
              <a:gd name="connsiteY9" fmla="*/ 7591647 h 7974419"/>
              <a:gd name="connsiteX10" fmla="*/ 1701209 w 8484781"/>
              <a:gd name="connsiteY10" fmla="*/ 7378996 h 7974419"/>
              <a:gd name="connsiteX11" fmla="*/ 2892055 w 8484781"/>
              <a:gd name="connsiteY11" fmla="*/ 7315200 h 7974419"/>
              <a:gd name="connsiteX12" fmla="*/ 3062176 w 8484781"/>
              <a:gd name="connsiteY12" fmla="*/ 5996763 h 7974419"/>
              <a:gd name="connsiteX13" fmla="*/ 42530 w 8484781"/>
              <a:gd name="connsiteY13" fmla="*/ 6060558 h 7974419"/>
              <a:gd name="connsiteX14" fmla="*/ 0 w 8484781"/>
              <a:gd name="connsiteY14" fmla="*/ 0 h 7974419"/>
              <a:gd name="connsiteX0" fmla="*/ 0 w 8484781"/>
              <a:gd name="connsiteY0" fmla="*/ 0 h 7974419"/>
              <a:gd name="connsiteX1" fmla="*/ 8442251 w 8484781"/>
              <a:gd name="connsiteY1" fmla="*/ 467833 h 7974419"/>
              <a:gd name="connsiteX2" fmla="*/ 8484781 w 8484781"/>
              <a:gd name="connsiteY2" fmla="*/ 5996763 h 7974419"/>
              <a:gd name="connsiteX3" fmla="*/ 4890976 w 8484781"/>
              <a:gd name="connsiteY3" fmla="*/ 6039293 h 7974419"/>
              <a:gd name="connsiteX4" fmla="*/ 4720855 w 8484781"/>
              <a:gd name="connsiteY4" fmla="*/ 7166344 h 7974419"/>
              <a:gd name="connsiteX5" fmla="*/ 5975497 w 8484781"/>
              <a:gd name="connsiteY5" fmla="*/ 7426477 h 7974419"/>
              <a:gd name="connsiteX6" fmla="*/ 7421525 w 8484781"/>
              <a:gd name="connsiteY6" fmla="*/ 7591647 h 7974419"/>
              <a:gd name="connsiteX7" fmla="*/ 7272669 w 8484781"/>
              <a:gd name="connsiteY7" fmla="*/ 7676707 h 7974419"/>
              <a:gd name="connsiteX8" fmla="*/ 2849525 w 8484781"/>
              <a:gd name="connsiteY8" fmla="*/ 7974419 h 7974419"/>
              <a:gd name="connsiteX9" fmla="*/ 1765004 w 8484781"/>
              <a:gd name="connsiteY9" fmla="*/ 7591647 h 7974419"/>
              <a:gd name="connsiteX10" fmla="*/ 1701209 w 8484781"/>
              <a:gd name="connsiteY10" fmla="*/ 7378996 h 7974419"/>
              <a:gd name="connsiteX11" fmla="*/ 2892055 w 8484781"/>
              <a:gd name="connsiteY11" fmla="*/ 7315200 h 7974419"/>
              <a:gd name="connsiteX12" fmla="*/ 3062176 w 8484781"/>
              <a:gd name="connsiteY12" fmla="*/ 5996763 h 7974419"/>
              <a:gd name="connsiteX13" fmla="*/ 42530 w 8484781"/>
              <a:gd name="connsiteY13" fmla="*/ 6060558 h 7974419"/>
              <a:gd name="connsiteX14" fmla="*/ 0 w 8484781"/>
              <a:gd name="connsiteY14" fmla="*/ 0 h 7974419"/>
              <a:gd name="connsiteX0" fmla="*/ 0 w 8484781"/>
              <a:gd name="connsiteY0" fmla="*/ 0 h 7974419"/>
              <a:gd name="connsiteX1" fmla="*/ 8442251 w 8484781"/>
              <a:gd name="connsiteY1" fmla="*/ 467833 h 7974419"/>
              <a:gd name="connsiteX2" fmla="*/ 8484781 w 8484781"/>
              <a:gd name="connsiteY2" fmla="*/ 5996763 h 7974419"/>
              <a:gd name="connsiteX3" fmla="*/ 4890976 w 8484781"/>
              <a:gd name="connsiteY3" fmla="*/ 6039293 h 7974419"/>
              <a:gd name="connsiteX4" fmla="*/ 4725935 w 8484781"/>
              <a:gd name="connsiteY4" fmla="*/ 7458197 h 7974419"/>
              <a:gd name="connsiteX5" fmla="*/ 5975497 w 8484781"/>
              <a:gd name="connsiteY5" fmla="*/ 7426477 h 7974419"/>
              <a:gd name="connsiteX6" fmla="*/ 7421525 w 8484781"/>
              <a:gd name="connsiteY6" fmla="*/ 7591647 h 7974419"/>
              <a:gd name="connsiteX7" fmla="*/ 7272669 w 8484781"/>
              <a:gd name="connsiteY7" fmla="*/ 7676707 h 7974419"/>
              <a:gd name="connsiteX8" fmla="*/ 2849525 w 8484781"/>
              <a:gd name="connsiteY8" fmla="*/ 7974419 h 7974419"/>
              <a:gd name="connsiteX9" fmla="*/ 1765004 w 8484781"/>
              <a:gd name="connsiteY9" fmla="*/ 7591647 h 7974419"/>
              <a:gd name="connsiteX10" fmla="*/ 1701209 w 8484781"/>
              <a:gd name="connsiteY10" fmla="*/ 7378996 h 7974419"/>
              <a:gd name="connsiteX11" fmla="*/ 2892055 w 8484781"/>
              <a:gd name="connsiteY11" fmla="*/ 7315200 h 7974419"/>
              <a:gd name="connsiteX12" fmla="*/ 3062176 w 8484781"/>
              <a:gd name="connsiteY12" fmla="*/ 5996763 h 7974419"/>
              <a:gd name="connsiteX13" fmla="*/ 42530 w 8484781"/>
              <a:gd name="connsiteY13" fmla="*/ 6060558 h 7974419"/>
              <a:gd name="connsiteX14" fmla="*/ 0 w 8484781"/>
              <a:gd name="connsiteY14" fmla="*/ 0 h 7974419"/>
              <a:gd name="connsiteX0" fmla="*/ 0 w 8484781"/>
              <a:gd name="connsiteY0" fmla="*/ 0 h 7974419"/>
              <a:gd name="connsiteX1" fmla="*/ 8442251 w 8484781"/>
              <a:gd name="connsiteY1" fmla="*/ 467833 h 7974419"/>
              <a:gd name="connsiteX2" fmla="*/ 8484781 w 8484781"/>
              <a:gd name="connsiteY2" fmla="*/ 5996763 h 7974419"/>
              <a:gd name="connsiteX3" fmla="*/ 4890976 w 8484781"/>
              <a:gd name="connsiteY3" fmla="*/ 6039293 h 7974419"/>
              <a:gd name="connsiteX4" fmla="*/ 4725935 w 8484781"/>
              <a:gd name="connsiteY4" fmla="*/ 7458197 h 7974419"/>
              <a:gd name="connsiteX5" fmla="*/ 5975497 w 8484781"/>
              <a:gd name="connsiteY5" fmla="*/ 7426477 h 7974419"/>
              <a:gd name="connsiteX6" fmla="*/ 7421525 w 8484781"/>
              <a:gd name="connsiteY6" fmla="*/ 7591647 h 7974419"/>
              <a:gd name="connsiteX7" fmla="*/ 7272669 w 8484781"/>
              <a:gd name="connsiteY7" fmla="*/ 7676707 h 7974419"/>
              <a:gd name="connsiteX8" fmla="*/ 2849525 w 8484781"/>
              <a:gd name="connsiteY8" fmla="*/ 7974419 h 7974419"/>
              <a:gd name="connsiteX9" fmla="*/ 1765004 w 8484781"/>
              <a:gd name="connsiteY9" fmla="*/ 7591647 h 7974419"/>
              <a:gd name="connsiteX10" fmla="*/ 1701209 w 8484781"/>
              <a:gd name="connsiteY10" fmla="*/ 7378996 h 7974419"/>
              <a:gd name="connsiteX11" fmla="*/ 2892055 w 8484781"/>
              <a:gd name="connsiteY11" fmla="*/ 7315200 h 7974419"/>
              <a:gd name="connsiteX12" fmla="*/ 3224736 w 8484781"/>
              <a:gd name="connsiteY12" fmla="*/ 6092279 h 7974419"/>
              <a:gd name="connsiteX13" fmla="*/ 42530 w 8484781"/>
              <a:gd name="connsiteY13" fmla="*/ 6060558 h 7974419"/>
              <a:gd name="connsiteX14" fmla="*/ 0 w 8484781"/>
              <a:gd name="connsiteY14" fmla="*/ 0 h 7974419"/>
              <a:gd name="connsiteX0" fmla="*/ 0 w 8484781"/>
              <a:gd name="connsiteY0" fmla="*/ 0 h 7974419"/>
              <a:gd name="connsiteX1" fmla="*/ 8442251 w 8484781"/>
              <a:gd name="connsiteY1" fmla="*/ 467833 h 7974419"/>
              <a:gd name="connsiteX2" fmla="*/ 8484781 w 8484781"/>
              <a:gd name="connsiteY2" fmla="*/ 5996763 h 7974419"/>
              <a:gd name="connsiteX3" fmla="*/ 4890976 w 8484781"/>
              <a:gd name="connsiteY3" fmla="*/ 6039293 h 7974419"/>
              <a:gd name="connsiteX4" fmla="*/ 4725935 w 8484781"/>
              <a:gd name="connsiteY4" fmla="*/ 7458197 h 7974419"/>
              <a:gd name="connsiteX5" fmla="*/ 5975497 w 8484781"/>
              <a:gd name="connsiteY5" fmla="*/ 7426477 h 7974419"/>
              <a:gd name="connsiteX6" fmla="*/ 7421525 w 8484781"/>
              <a:gd name="connsiteY6" fmla="*/ 7591647 h 7974419"/>
              <a:gd name="connsiteX7" fmla="*/ 7272669 w 8484781"/>
              <a:gd name="connsiteY7" fmla="*/ 7676707 h 7974419"/>
              <a:gd name="connsiteX8" fmla="*/ 2849525 w 8484781"/>
              <a:gd name="connsiteY8" fmla="*/ 7974419 h 7974419"/>
              <a:gd name="connsiteX9" fmla="*/ 1765004 w 8484781"/>
              <a:gd name="connsiteY9" fmla="*/ 7591647 h 7974419"/>
              <a:gd name="connsiteX10" fmla="*/ 1701209 w 8484781"/>
              <a:gd name="connsiteY10" fmla="*/ 7378996 h 7974419"/>
              <a:gd name="connsiteX11" fmla="*/ 3059695 w 8484781"/>
              <a:gd name="connsiteY11" fmla="*/ 7527457 h 7974419"/>
              <a:gd name="connsiteX12" fmla="*/ 3224736 w 8484781"/>
              <a:gd name="connsiteY12" fmla="*/ 6092279 h 7974419"/>
              <a:gd name="connsiteX13" fmla="*/ 42530 w 8484781"/>
              <a:gd name="connsiteY13" fmla="*/ 6060558 h 7974419"/>
              <a:gd name="connsiteX14" fmla="*/ 0 w 8484781"/>
              <a:gd name="connsiteY14" fmla="*/ 0 h 7974419"/>
              <a:gd name="connsiteX0" fmla="*/ 0 w 8484781"/>
              <a:gd name="connsiteY0" fmla="*/ 0 h 7974419"/>
              <a:gd name="connsiteX1" fmla="*/ 8442251 w 8484781"/>
              <a:gd name="connsiteY1" fmla="*/ 467833 h 7974419"/>
              <a:gd name="connsiteX2" fmla="*/ 8484781 w 8484781"/>
              <a:gd name="connsiteY2" fmla="*/ 5996763 h 7974419"/>
              <a:gd name="connsiteX3" fmla="*/ 4890976 w 8484781"/>
              <a:gd name="connsiteY3" fmla="*/ 6039293 h 7974419"/>
              <a:gd name="connsiteX4" fmla="*/ 4725935 w 8484781"/>
              <a:gd name="connsiteY4" fmla="*/ 7458197 h 7974419"/>
              <a:gd name="connsiteX5" fmla="*/ 5975497 w 8484781"/>
              <a:gd name="connsiteY5" fmla="*/ 7426477 h 7974419"/>
              <a:gd name="connsiteX6" fmla="*/ 7421525 w 8484781"/>
              <a:gd name="connsiteY6" fmla="*/ 7591647 h 7974419"/>
              <a:gd name="connsiteX7" fmla="*/ 7272669 w 8484781"/>
              <a:gd name="connsiteY7" fmla="*/ 7676707 h 7974419"/>
              <a:gd name="connsiteX8" fmla="*/ 2849525 w 8484781"/>
              <a:gd name="connsiteY8" fmla="*/ 7974419 h 7974419"/>
              <a:gd name="connsiteX9" fmla="*/ 1765004 w 8484781"/>
              <a:gd name="connsiteY9" fmla="*/ 7591647 h 7974419"/>
              <a:gd name="connsiteX10" fmla="*/ 1909489 w 8484781"/>
              <a:gd name="connsiteY10" fmla="*/ 7548801 h 7974419"/>
              <a:gd name="connsiteX11" fmla="*/ 3059695 w 8484781"/>
              <a:gd name="connsiteY11" fmla="*/ 7527457 h 7974419"/>
              <a:gd name="connsiteX12" fmla="*/ 3224736 w 8484781"/>
              <a:gd name="connsiteY12" fmla="*/ 6092279 h 7974419"/>
              <a:gd name="connsiteX13" fmla="*/ 42530 w 8484781"/>
              <a:gd name="connsiteY13" fmla="*/ 6060558 h 7974419"/>
              <a:gd name="connsiteX14" fmla="*/ 0 w 8484781"/>
              <a:gd name="connsiteY14" fmla="*/ 0 h 7974419"/>
              <a:gd name="connsiteX0" fmla="*/ 0 w 8484781"/>
              <a:gd name="connsiteY0" fmla="*/ 0 h 7974419"/>
              <a:gd name="connsiteX1" fmla="*/ 8442251 w 8484781"/>
              <a:gd name="connsiteY1" fmla="*/ 467833 h 7974419"/>
              <a:gd name="connsiteX2" fmla="*/ 8484781 w 8484781"/>
              <a:gd name="connsiteY2" fmla="*/ 5996763 h 7974419"/>
              <a:gd name="connsiteX3" fmla="*/ 4890976 w 8484781"/>
              <a:gd name="connsiteY3" fmla="*/ 6039293 h 7974419"/>
              <a:gd name="connsiteX4" fmla="*/ 4725935 w 8484781"/>
              <a:gd name="connsiteY4" fmla="*/ 7458197 h 7974419"/>
              <a:gd name="connsiteX5" fmla="*/ 5975497 w 8484781"/>
              <a:gd name="connsiteY5" fmla="*/ 7426477 h 7974419"/>
              <a:gd name="connsiteX6" fmla="*/ 7421525 w 8484781"/>
              <a:gd name="connsiteY6" fmla="*/ 7591647 h 7974419"/>
              <a:gd name="connsiteX7" fmla="*/ 7272669 w 8484781"/>
              <a:gd name="connsiteY7" fmla="*/ 7676707 h 7974419"/>
              <a:gd name="connsiteX8" fmla="*/ 2849525 w 8484781"/>
              <a:gd name="connsiteY8" fmla="*/ 7974419 h 7974419"/>
              <a:gd name="connsiteX9" fmla="*/ 1876764 w 8484781"/>
              <a:gd name="connsiteY9" fmla="*/ 7634099 h 7974419"/>
              <a:gd name="connsiteX10" fmla="*/ 1909489 w 8484781"/>
              <a:gd name="connsiteY10" fmla="*/ 7548801 h 7974419"/>
              <a:gd name="connsiteX11" fmla="*/ 3059695 w 8484781"/>
              <a:gd name="connsiteY11" fmla="*/ 7527457 h 7974419"/>
              <a:gd name="connsiteX12" fmla="*/ 3224736 w 8484781"/>
              <a:gd name="connsiteY12" fmla="*/ 6092279 h 7974419"/>
              <a:gd name="connsiteX13" fmla="*/ 42530 w 8484781"/>
              <a:gd name="connsiteY13" fmla="*/ 6060558 h 7974419"/>
              <a:gd name="connsiteX14" fmla="*/ 0 w 8484781"/>
              <a:gd name="connsiteY14" fmla="*/ 0 h 7974419"/>
              <a:gd name="connsiteX0" fmla="*/ 0 w 8484781"/>
              <a:gd name="connsiteY0" fmla="*/ 0 h 7974419"/>
              <a:gd name="connsiteX1" fmla="*/ 8442251 w 8484781"/>
              <a:gd name="connsiteY1" fmla="*/ 467833 h 7974419"/>
              <a:gd name="connsiteX2" fmla="*/ 8484781 w 8484781"/>
              <a:gd name="connsiteY2" fmla="*/ 5996763 h 7974419"/>
              <a:gd name="connsiteX3" fmla="*/ 4890976 w 8484781"/>
              <a:gd name="connsiteY3" fmla="*/ 6039293 h 7974419"/>
              <a:gd name="connsiteX4" fmla="*/ 4725935 w 8484781"/>
              <a:gd name="connsiteY4" fmla="*/ 7458197 h 7974419"/>
              <a:gd name="connsiteX5" fmla="*/ 5975497 w 8484781"/>
              <a:gd name="connsiteY5" fmla="*/ 7426477 h 7974419"/>
              <a:gd name="connsiteX6" fmla="*/ 7421525 w 8484781"/>
              <a:gd name="connsiteY6" fmla="*/ 7591647 h 7974419"/>
              <a:gd name="connsiteX7" fmla="*/ 7064389 w 8484781"/>
              <a:gd name="connsiteY7" fmla="*/ 7952641 h 7974419"/>
              <a:gd name="connsiteX8" fmla="*/ 2849525 w 8484781"/>
              <a:gd name="connsiteY8" fmla="*/ 7974419 h 7974419"/>
              <a:gd name="connsiteX9" fmla="*/ 1876764 w 8484781"/>
              <a:gd name="connsiteY9" fmla="*/ 7634099 h 7974419"/>
              <a:gd name="connsiteX10" fmla="*/ 1909489 w 8484781"/>
              <a:gd name="connsiteY10" fmla="*/ 7548801 h 7974419"/>
              <a:gd name="connsiteX11" fmla="*/ 3059695 w 8484781"/>
              <a:gd name="connsiteY11" fmla="*/ 7527457 h 7974419"/>
              <a:gd name="connsiteX12" fmla="*/ 3224736 w 8484781"/>
              <a:gd name="connsiteY12" fmla="*/ 6092279 h 7974419"/>
              <a:gd name="connsiteX13" fmla="*/ 42530 w 8484781"/>
              <a:gd name="connsiteY13" fmla="*/ 6060558 h 7974419"/>
              <a:gd name="connsiteX14" fmla="*/ 0 w 8484781"/>
              <a:gd name="connsiteY14" fmla="*/ 0 h 7974419"/>
              <a:gd name="connsiteX0" fmla="*/ 0 w 8484781"/>
              <a:gd name="connsiteY0" fmla="*/ 0 h 7974419"/>
              <a:gd name="connsiteX1" fmla="*/ 8442251 w 8484781"/>
              <a:gd name="connsiteY1" fmla="*/ 467833 h 7974419"/>
              <a:gd name="connsiteX2" fmla="*/ 8484781 w 8484781"/>
              <a:gd name="connsiteY2" fmla="*/ 5996763 h 7974419"/>
              <a:gd name="connsiteX3" fmla="*/ 4890976 w 8484781"/>
              <a:gd name="connsiteY3" fmla="*/ 6039293 h 7974419"/>
              <a:gd name="connsiteX4" fmla="*/ 4725935 w 8484781"/>
              <a:gd name="connsiteY4" fmla="*/ 7458197 h 7974419"/>
              <a:gd name="connsiteX5" fmla="*/ 5975497 w 8484781"/>
              <a:gd name="connsiteY5" fmla="*/ 7426477 h 7974419"/>
              <a:gd name="connsiteX6" fmla="*/ 7243725 w 8484781"/>
              <a:gd name="connsiteY6" fmla="*/ 7719001 h 7974419"/>
              <a:gd name="connsiteX7" fmla="*/ 7064389 w 8484781"/>
              <a:gd name="connsiteY7" fmla="*/ 7952641 h 7974419"/>
              <a:gd name="connsiteX8" fmla="*/ 2849525 w 8484781"/>
              <a:gd name="connsiteY8" fmla="*/ 7974419 h 7974419"/>
              <a:gd name="connsiteX9" fmla="*/ 1876764 w 8484781"/>
              <a:gd name="connsiteY9" fmla="*/ 7634099 h 7974419"/>
              <a:gd name="connsiteX10" fmla="*/ 1909489 w 8484781"/>
              <a:gd name="connsiteY10" fmla="*/ 7548801 h 7974419"/>
              <a:gd name="connsiteX11" fmla="*/ 3059695 w 8484781"/>
              <a:gd name="connsiteY11" fmla="*/ 7527457 h 7974419"/>
              <a:gd name="connsiteX12" fmla="*/ 3224736 w 8484781"/>
              <a:gd name="connsiteY12" fmla="*/ 6092279 h 7974419"/>
              <a:gd name="connsiteX13" fmla="*/ 42530 w 8484781"/>
              <a:gd name="connsiteY13" fmla="*/ 6060558 h 7974419"/>
              <a:gd name="connsiteX14" fmla="*/ 0 w 8484781"/>
              <a:gd name="connsiteY14" fmla="*/ 0 h 797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84781" h="7974419">
                <a:moveTo>
                  <a:pt x="0" y="0"/>
                </a:moveTo>
                <a:lnTo>
                  <a:pt x="8442251" y="467833"/>
                </a:lnTo>
                <a:lnTo>
                  <a:pt x="8484781" y="5996763"/>
                </a:lnTo>
                <a:lnTo>
                  <a:pt x="4890976" y="6039293"/>
                </a:lnTo>
                <a:lnTo>
                  <a:pt x="4725935" y="7458197"/>
                </a:lnTo>
                <a:lnTo>
                  <a:pt x="5975497" y="7426477"/>
                </a:lnTo>
                <a:lnTo>
                  <a:pt x="7243725" y="7719001"/>
                </a:lnTo>
                <a:lnTo>
                  <a:pt x="7064389" y="7952641"/>
                </a:lnTo>
                <a:lnTo>
                  <a:pt x="2849525" y="7974419"/>
                </a:lnTo>
                <a:lnTo>
                  <a:pt x="1876764" y="7634099"/>
                </a:lnTo>
                <a:lnTo>
                  <a:pt x="1909489" y="7548801"/>
                </a:lnTo>
                <a:lnTo>
                  <a:pt x="3059695" y="7527457"/>
                </a:lnTo>
                <a:lnTo>
                  <a:pt x="3224736" y="6092279"/>
                </a:lnTo>
                <a:lnTo>
                  <a:pt x="42530" y="6060558"/>
                </a:lnTo>
                <a:lnTo>
                  <a:pt x="0" y="0"/>
                </a:lnTo>
                <a:close/>
              </a:path>
            </a:pathLst>
          </a:custGeom>
          <a:effectLst>
            <a:glow rad="292100">
              <a:schemeClr val="accent3">
                <a:satMod val="175000"/>
                <a:alpha val="1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46278" y="4394501"/>
            <a:ext cx="8994616" cy="7989176"/>
          </a:xfrm>
          <a:prstGeom prst="rect">
            <a:avLst/>
          </a:prstGeom>
          <a:effectLst>
            <a:softEdge rad="25400"/>
          </a:effectLst>
        </p:spPr>
      </p:pic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4378009B-32E3-4C9E-D5FD-C01D830DB607}"/>
              </a:ext>
            </a:extLst>
          </p:cNvPr>
          <p:cNvGrpSpPr/>
          <p:nvPr/>
        </p:nvGrpSpPr>
        <p:grpSpPr>
          <a:xfrm>
            <a:off x="1745033" y="5247078"/>
            <a:ext cx="3818326" cy="3751338"/>
            <a:chOff x="3876017" y="7796976"/>
            <a:chExt cx="3818326" cy="3751338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="" xmlns:a16="http://schemas.microsoft.com/office/drawing/2014/main" id="{7C3B3114-6370-19BC-EE6E-7C95A390D40A}"/>
                </a:ext>
              </a:extLst>
            </p:cNvPr>
            <p:cNvSpPr/>
            <p:nvPr/>
          </p:nvSpPr>
          <p:spPr>
            <a:xfrm>
              <a:off x="3905920" y="7866995"/>
              <a:ext cx="3758520" cy="3611301"/>
            </a:xfrm>
            <a:custGeom>
              <a:avLst/>
              <a:gdLst>
                <a:gd name="connsiteX0" fmla="*/ 115747 w 3657600"/>
                <a:gd name="connsiteY0" fmla="*/ 196769 h 3599726"/>
                <a:gd name="connsiteX1" fmla="*/ 300942 w 3657600"/>
                <a:gd name="connsiteY1" fmla="*/ 23149 h 3599726"/>
                <a:gd name="connsiteX2" fmla="*/ 601884 w 3657600"/>
                <a:gd name="connsiteY2" fmla="*/ 0 h 3599726"/>
                <a:gd name="connsiteX3" fmla="*/ 682906 w 3657600"/>
                <a:gd name="connsiteY3" fmla="*/ 127321 h 3599726"/>
                <a:gd name="connsiteX4" fmla="*/ 2650603 w 3657600"/>
                <a:gd name="connsiteY4" fmla="*/ 150471 h 3599726"/>
                <a:gd name="connsiteX5" fmla="*/ 2777924 w 3657600"/>
                <a:gd name="connsiteY5" fmla="*/ 0 h 3599726"/>
                <a:gd name="connsiteX6" fmla="*/ 3287210 w 3657600"/>
                <a:gd name="connsiteY6" fmla="*/ 0 h 3599726"/>
                <a:gd name="connsiteX7" fmla="*/ 3356658 w 3657600"/>
                <a:gd name="connsiteY7" fmla="*/ 208344 h 3599726"/>
                <a:gd name="connsiteX8" fmla="*/ 3507129 w 3657600"/>
                <a:gd name="connsiteY8" fmla="*/ 208344 h 3599726"/>
                <a:gd name="connsiteX9" fmla="*/ 3657600 w 3657600"/>
                <a:gd name="connsiteY9" fmla="*/ 2662177 h 3599726"/>
                <a:gd name="connsiteX10" fmla="*/ 3518704 w 3657600"/>
                <a:gd name="connsiteY10" fmla="*/ 2824223 h 3599726"/>
                <a:gd name="connsiteX11" fmla="*/ 3507129 w 3657600"/>
                <a:gd name="connsiteY11" fmla="*/ 3217762 h 3599726"/>
                <a:gd name="connsiteX12" fmla="*/ 3507129 w 3657600"/>
                <a:gd name="connsiteY12" fmla="*/ 3345083 h 3599726"/>
                <a:gd name="connsiteX13" fmla="*/ 3495555 w 3657600"/>
                <a:gd name="connsiteY13" fmla="*/ 3518704 h 3599726"/>
                <a:gd name="connsiteX14" fmla="*/ 3495555 w 3657600"/>
                <a:gd name="connsiteY14" fmla="*/ 3518704 h 3599726"/>
                <a:gd name="connsiteX15" fmla="*/ 150471 w 3657600"/>
                <a:gd name="connsiteY15" fmla="*/ 3599726 h 3599726"/>
                <a:gd name="connsiteX16" fmla="*/ 138896 w 3657600"/>
                <a:gd name="connsiteY16" fmla="*/ 3368233 h 3599726"/>
                <a:gd name="connsiteX17" fmla="*/ 81023 w 3657600"/>
                <a:gd name="connsiteY17" fmla="*/ 3252486 h 3599726"/>
                <a:gd name="connsiteX18" fmla="*/ 104172 w 3657600"/>
                <a:gd name="connsiteY18" fmla="*/ 2847372 h 3599726"/>
                <a:gd name="connsiteX19" fmla="*/ 104172 w 3657600"/>
                <a:gd name="connsiteY19" fmla="*/ 2789499 h 3599726"/>
                <a:gd name="connsiteX20" fmla="*/ 0 w 3657600"/>
                <a:gd name="connsiteY20" fmla="*/ 2673752 h 3599726"/>
                <a:gd name="connsiteX21" fmla="*/ 115747 w 3657600"/>
                <a:gd name="connsiteY21" fmla="*/ 196769 h 3599726"/>
                <a:gd name="connsiteX0" fmla="*/ 115747 w 3657600"/>
                <a:gd name="connsiteY0" fmla="*/ 196769 h 3611301"/>
                <a:gd name="connsiteX1" fmla="*/ 300942 w 3657600"/>
                <a:gd name="connsiteY1" fmla="*/ 23149 h 3611301"/>
                <a:gd name="connsiteX2" fmla="*/ 601884 w 3657600"/>
                <a:gd name="connsiteY2" fmla="*/ 0 h 3611301"/>
                <a:gd name="connsiteX3" fmla="*/ 682906 w 3657600"/>
                <a:gd name="connsiteY3" fmla="*/ 127321 h 3611301"/>
                <a:gd name="connsiteX4" fmla="*/ 2650603 w 3657600"/>
                <a:gd name="connsiteY4" fmla="*/ 150471 h 3611301"/>
                <a:gd name="connsiteX5" fmla="*/ 2777924 w 3657600"/>
                <a:gd name="connsiteY5" fmla="*/ 0 h 3611301"/>
                <a:gd name="connsiteX6" fmla="*/ 3287210 w 3657600"/>
                <a:gd name="connsiteY6" fmla="*/ 0 h 3611301"/>
                <a:gd name="connsiteX7" fmla="*/ 3356658 w 3657600"/>
                <a:gd name="connsiteY7" fmla="*/ 208344 h 3611301"/>
                <a:gd name="connsiteX8" fmla="*/ 3507129 w 3657600"/>
                <a:gd name="connsiteY8" fmla="*/ 208344 h 3611301"/>
                <a:gd name="connsiteX9" fmla="*/ 3657600 w 3657600"/>
                <a:gd name="connsiteY9" fmla="*/ 2662177 h 3611301"/>
                <a:gd name="connsiteX10" fmla="*/ 3518704 w 3657600"/>
                <a:gd name="connsiteY10" fmla="*/ 2824223 h 3611301"/>
                <a:gd name="connsiteX11" fmla="*/ 3507129 w 3657600"/>
                <a:gd name="connsiteY11" fmla="*/ 3217762 h 3611301"/>
                <a:gd name="connsiteX12" fmla="*/ 3507129 w 3657600"/>
                <a:gd name="connsiteY12" fmla="*/ 3345083 h 3611301"/>
                <a:gd name="connsiteX13" fmla="*/ 3495555 w 3657600"/>
                <a:gd name="connsiteY13" fmla="*/ 3518704 h 3611301"/>
                <a:gd name="connsiteX14" fmla="*/ 3394180 w 3657600"/>
                <a:gd name="connsiteY14" fmla="*/ 3611301 h 3611301"/>
                <a:gd name="connsiteX15" fmla="*/ 150471 w 3657600"/>
                <a:gd name="connsiteY15" fmla="*/ 3599726 h 3611301"/>
                <a:gd name="connsiteX16" fmla="*/ 138896 w 3657600"/>
                <a:gd name="connsiteY16" fmla="*/ 3368233 h 3611301"/>
                <a:gd name="connsiteX17" fmla="*/ 81023 w 3657600"/>
                <a:gd name="connsiteY17" fmla="*/ 3252486 h 3611301"/>
                <a:gd name="connsiteX18" fmla="*/ 104172 w 3657600"/>
                <a:gd name="connsiteY18" fmla="*/ 2847372 h 3611301"/>
                <a:gd name="connsiteX19" fmla="*/ 104172 w 3657600"/>
                <a:gd name="connsiteY19" fmla="*/ 2789499 h 3611301"/>
                <a:gd name="connsiteX20" fmla="*/ 0 w 3657600"/>
                <a:gd name="connsiteY20" fmla="*/ 2673752 h 3611301"/>
                <a:gd name="connsiteX21" fmla="*/ 115747 w 3657600"/>
                <a:gd name="connsiteY21" fmla="*/ 196769 h 361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57600" h="3611301">
                  <a:moveTo>
                    <a:pt x="115747" y="196769"/>
                  </a:moveTo>
                  <a:lnTo>
                    <a:pt x="300942" y="23149"/>
                  </a:lnTo>
                  <a:lnTo>
                    <a:pt x="601884" y="0"/>
                  </a:lnTo>
                  <a:lnTo>
                    <a:pt x="682906" y="127321"/>
                  </a:lnTo>
                  <a:lnTo>
                    <a:pt x="2650603" y="150471"/>
                  </a:lnTo>
                  <a:lnTo>
                    <a:pt x="2777924" y="0"/>
                  </a:lnTo>
                  <a:lnTo>
                    <a:pt x="3287210" y="0"/>
                  </a:lnTo>
                  <a:lnTo>
                    <a:pt x="3356658" y="208344"/>
                  </a:lnTo>
                  <a:lnTo>
                    <a:pt x="3507129" y="208344"/>
                  </a:lnTo>
                  <a:lnTo>
                    <a:pt x="3657600" y="2662177"/>
                  </a:lnTo>
                  <a:lnTo>
                    <a:pt x="3518704" y="2824223"/>
                  </a:lnTo>
                  <a:lnTo>
                    <a:pt x="3507129" y="3217762"/>
                  </a:lnTo>
                  <a:lnTo>
                    <a:pt x="3507129" y="3345083"/>
                  </a:lnTo>
                  <a:lnTo>
                    <a:pt x="3495555" y="3518704"/>
                  </a:lnTo>
                  <a:lnTo>
                    <a:pt x="3394180" y="3611301"/>
                  </a:lnTo>
                  <a:lnTo>
                    <a:pt x="150471" y="3599726"/>
                  </a:lnTo>
                  <a:lnTo>
                    <a:pt x="138896" y="3368233"/>
                  </a:lnTo>
                  <a:lnTo>
                    <a:pt x="81023" y="3252486"/>
                  </a:lnTo>
                  <a:lnTo>
                    <a:pt x="104172" y="2847372"/>
                  </a:lnTo>
                  <a:lnTo>
                    <a:pt x="104172" y="2789499"/>
                  </a:lnTo>
                  <a:lnTo>
                    <a:pt x="0" y="2673752"/>
                  </a:lnTo>
                  <a:lnTo>
                    <a:pt x="115747" y="196769"/>
                  </a:lnTo>
                  <a:close/>
                </a:path>
              </a:pathLst>
            </a:custGeom>
            <a:effectLst>
              <a:glow rad="165100">
                <a:schemeClr val="accent3">
                  <a:satMod val="175000"/>
                  <a:alpha val="1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CCCDC8"/>
                </a:clrFrom>
                <a:clrTo>
                  <a:srgbClr val="CCCDC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76017" y="7796976"/>
              <a:ext cx="3818326" cy="3751338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</p:spPr>
        </p:pic>
      </p:grpSp>
    </p:spTree>
    <p:extLst>
      <p:ext uri="{BB962C8B-B14F-4D97-AF65-F5344CB8AC3E}">
        <p14:creationId xmlns:p14="http://schemas.microsoft.com/office/powerpoint/2010/main" val="21803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5"/>
          <p:cNvSpPr txBox="1"/>
          <p:nvPr/>
        </p:nvSpPr>
        <p:spPr>
          <a:xfrm>
            <a:off x="22782439" y="12930888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38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45"/>
          <p:cNvSpPr txBox="1"/>
          <p:nvPr/>
        </p:nvSpPr>
        <p:spPr>
          <a:xfrm>
            <a:off x="1174750" y="1386051"/>
            <a:ext cx="16432627" cy="863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lvl="0"/>
            <a:r>
              <a:rPr lang="ru-RU" sz="6000" b="1" dirty="0"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Montserrat Black" pitchFamily="2" charset="-52"/>
                <a:ea typeface="Roboto"/>
                <a:cs typeface="Roboto"/>
                <a:sym typeface="Roboto"/>
              </a:rPr>
              <a:t>АВАДС АМВ</a:t>
            </a:r>
            <a:endParaRPr sz="8000" b="1" i="0" u="none" strike="noStrike" cap="none" dirty="0"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45"/>
          <p:cNvSpPr/>
          <p:nvPr/>
        </p:nvSpPr>
        <p:spPr>
          <a:xfrm>
            <a:off x="2351891" y="3802799"/>
            <a:ext cx="13239757" cy="698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2400"/>
              </a:spcAft>
              <a:buClr>
                <a:srgbClr val="FCC31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Температурный диапазон -40…+60 °</a:t>
            </a:r>
            <a:r>
              <a:rPr lang="en-US" sz="4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2400"/>
              </a:spcAft>
              <a:buClr>
                <a:srgbClr val="FCC31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4400" dirty="0" err="1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Искрозащита</a:t>
            </a:r>
            <a:endParaRPr lang="ru-RU" sz="44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2400"/>
              </a:spcAft>
              <a:buClr>
                <a:srgbClr val="FCC31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Индивидуальная гальваническая развязка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2400"/>
              </a:spcAft>
              <a:buClr>
                <a:srgbClr val="FCC31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Коммуникации </a:t>
            </a:r>
            <a:r>
              <a:rPr lang="en-US" sz="4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RS-485 </a:t>
            </a:r>
            <a:r>
              <a:rPr lang="ru-RU" sz="4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и </a:t>
            </a:r>
            <a:r>
              <a:rPr lang="en-US" sz="4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Ethernet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2400"/>
              </a:spcAft>
              <a:buClr>
                <a:srgbClr val="FCC31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Резервированное питание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2400"/>
              </a:spcAft>
              <a:buClr>
                <a:srgbClr val="FCC31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Питание </a:t>
            </a:r>
            <a:r>
              <a:rPr lang="en-US" sz="4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PoE</a:t>
            </a:r>
            <a:endParaRPr lang="ru-RU" sz="44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2400"/>
              </a:spcAft>
              <a:buClr>
                <a:srgbClr val="FCC31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Резервирование модулей</a:t>
            </a:r>
            <a:endParaRPr lang="en-US" sz="44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202;p45"/>
          <p:cNvSpPr txBox="1"/>
          <p:nvPr/>
        </p:nvSpPr>
        <p:spPr>
          <a:xfrm>
            <a:off x="1088611" y="570524"/>
            <a:ext cx="14231712" cy="8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lvl="0"/>
            <a:r>
              <a:rPr lang="ru-RU" sz="4400" dirty="0">
                <a:solidFill>
                  <a:schemeClr val="tx2"/>
                </a:solidFill>
                <a:latin typeface="Montserrat SemiBold" pitchFamily="2" charset="-52"/>
                <a:ea typeface="Roboto"/>
                <a:cs typeface="Roboto"/>
                <a:sym typeface="Roboto"/>
              </a:rPr>
              <a:t>Линейка модулей ввода-вывода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4400" b="1" i="0" u="none" strike="noStrike" cap="none" dirty="0">
              <a:solidFill>
                <a:schemeClr val="tx2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61B15697-876E-B7AC-4408-A41CBE984EBC}"/>
              </a:ext>
            </a:extLst>
          </p:cNvPr>
          <p:cNvGrpSpPr/>
          <p:nvPr/>
        </p:nvGrpSpPr>
        <p:grpSpPr>
          <a:xfrm rot="1016072">
            <a:off x="17256428" y="8441760"/>
            <a:ext cx="4589477" cy="4082964"/>
            <a:chOff x="8032751" y="5325463"/>
            <a:chExt cx="4589477" cy="4082964"/>
          </a:xfrm>
        </p:grpSpPr>
        <p:sp>
          <p:nvSpPr>
            <p:cNvPr id="6" name="Полилиния: фигура 5">
              <a:extLst>
                <a:ext uri="{FF2B5EF4-FFF2-40B4-BE49-F238E27FC236}">
                  <a16:creationId xmlns="" xmlns:a16="http://schemas.microsoft.com/office/drawing/2014/main" id="{A2F2FC23-90FF-E063-CCEE-5A504DC2CDE6}"/>
                </a:ext>
              </a:extLst>
            </p:cNvPr>
            <p:cNvSpPr/>
            <p:nvPr/>
          </p:nvSpPr>
          <p:spPr>
            <a:xfrm>
              <a:off x="8293184" y="5604262"/>
              <a:ext cx="4068611" cy="3525366"/>
            </a:xfrm>
            <a:custGeom>
              <a:avLst/>
              <a:gdLst>
                <a:gd name="connsiteX0" fmla="*/ 2418080 w 4165600"/>
                <a:gd name="connsiteY0" fmla="*/ 0 h 3799840"/>
                <a:gd name="connsiteX1" fmla="*/ 132080 w 4165600"/>
                <a:gd name="connsiteY1" fmla="*/ 1249680 h 3799840"/>
                <a:gd name="connsiteX2" fmla="*/ 91440 w 4165600"/>
                <a:gd name="connsiteY2" fmla="*/ 1615440 h 3799840"/>
                <a:gd name="connsiteX3" fmla="*/ 91440 w 4165600"/>
                <a:gd name="connsiteY3" fmla="*/ 1686560 h 3799840"/>
                <a:gd name="connsiteX4" fmla="*/ 0 w 4165600"/>
                <a:gd name="connsiteY4" fmla="*/ 1686560 h 3799840"/>
                <a:gd name="connsiteX5" fmla="*/ 0 w 4165600"/>
                <a:gd name="connsiteY5" fmla="*/ 1686560 h 3799840"/>
                <a:gd name="connsiteX6" fmla="*/ 1615440 w 4165600"/>
                <a:gd name="connsiteY6" fmla="*/ 3586480 h 3799840"/>
                <a:gd name="connsiteX7" fmla="*/ 1818640 w 4165600"/>
                <a:gd name="connsiteY7" fmla="*/ 3789680 h 3799840"/>
                <a:gd name="connsiteX8" fmla="*/ 1899920 w 4165600"/>
                <a:gd name="connsiteY8" fmla="*/ 3799840 h 3799840"/>
                <a:gd name="connsiteX9" fmla="*/ 3241040 w 4165600"/>
                <a:gd name="connsiteY9" fmla="*/ 2885440 h 3799840"/>
                <a:gd name="connsiteX10" fmla="*/ 4165600 w 4165600"/>
                <a:gd name="connsiteY10" fmla="*/ 2225040 h 3799840"/>
                <a:gd name="connsiteX11" fmla="*/ 4165600 w 4165600"/>
                <a:gd name="connsiteY11" fmla="*/ 2113280 h 3799840"/>
                <a:gd name="connsiteX12" fmla="*/ 4104640 w 4165600"/>
                <a:gd name="connsiteY12" fmla="*/ 2011680 h 3799840"/>
                <a:gd name="connsiteX13" fmla="*/ 3779520 w 4165600"/>
                <a:gd name="connsiteY13" fmla="*/ 1696720 h 3799840"/>
                <a:gd name="connsiteX14" fmla="*/ 3769360 w 4165600"/>
                <a:gd name="connsiteY14" fmla="*/ 1605280 h 3799840"/>
                <a:gd name="connsiteX15" fmla="*/ 3779520 w 4165600"/>
                <a:gd name="connsiteY15" fmla="*/ 1351280 h 3799840"/>
                <a:gd name="connsiteX16" fmla="*/ 3779520 w 4165600"/>
                <a:gd name="connsiteY16" fmla="*/ 1270000 h 3799840"/>
                <a:gd name="connsiteX17" fmla="*/ 3779520 w 4165600"/>
                <a:gd name="connsiteY17" fmla="*/ 1270000 h 3799840"/>
                <a:gd name="connsiteX18" fmla="*/ 3769360 w 4165600"/>
                <a:gd name="connsiteY18" fmla="*/ 1117600 h 3799840"/>
                <a:gd name="connsiteX19" fmla="*/ 2438400 w 4165600"/>
                <a:gd name="connsiteY19" fmla="*/ 50800 h 3799840"/>
                <a:gd name="connsiteX20" fmla="*/ 2418080 w 4165600"/>
                <a:gd name="connsiteY20" fmla="*/ 0 h 3799840"/>
                <a:gd name="connsiteX0" fmla="*/ 2418080 w 4165600"/>
                <a:gd name="connsiteY0" fmla="*/ 0 h 3799840"/>
                <a:gd name="connsiteX1" fmla="*/ 132080 w 4165600"/>
                <a:gd name="connsiteY1" fmla="*/ 1249680 h 3799840"/>
                <a:gd name="connsiteX2" fmla="*/ 91440 w 4165600"/>
                <a:gd name="connsiteY2" fmla="*/ 1615440 h 3799840"/>
                <a:gd name="connsiteX3" fmla="*/ 91440 w 4165600"/>
                <a:gd name="connsiteY3" fmla="*/ 1686560 h 3799840"/>
                <a:gd name="connsiteX4" fmla="*/ 0 w 4165600"/>
                <a:gd name="connsiteY4" fmla="*/ 1686560 h 3799840"/>
                <a:gd name="connsiteX5" fmla="*/ 0 w 4165600"/>
                <a:gd name="connsiteY5" fmla="*/ 1686560 h 3799840"/>
                <a:gd name="connsiteX6" fmla="*/ 1615440 w 4165600"/>
                <a:gd name="connsiteY6" fmla="*/ 3586480 h 3799840"/>
                <a:gd name="connsiteX7" fmla="*/ 1818640 w 4165600"/>
                <a:gd name="connsiteY7" fmla="*/ 3789680 h 3799840"/>
                <a:gd name="connsiteX8" fmla="*/ 1899920 w 4165600"/>
                <a:gd name="connsiteY8" fmla="*/ 3799840 h 3799840"/>
                <a:gd name="connsiteX9" fmla="*/ 3241040 w 4165600"/>
                <a:gd name="connsiteY9" fmla="*/ 2885440 h 3799840"/>
                <a:gd name="connsiteX10" fmla="*/ 4033520 w 4165600"/>
                <a:gd name="connsiteY10" fmla="*/ 2297858 h 3799840"/>
                <a:gd name="connsiteX11" fmla="*/ 4165600 w 4165600"/>
                <a:gd name="connsiteY11" fmla="*/ 2113280 h 3799840"/>
                <a:gd name="connsiteX12" fmla="*/ 4104640 w 4165600"/>
                <a:gd name="connsiteY12" fmla="*/ 2011680 h 3799840"/>
                <a:gd name="connsiteX13" fmla="*/ 3779520 w 4165600"/>
                <a:gd name="connsiteY13" fmla="*/ 1696720 h 3799840"/>
                <a:gd name="connsiteX14" fmla="*/ 3769360 w 4165600"/>
                <a:gd name="connsiteY14" fmla="*/ 1605280 h 3799840"/>
                <a:gd name="connsiteX15" fmla="*/ 3779520 w 4165600"/>
                <a:gd name="connsiteY15" fmla="*/ 1351280 h 3799840"/>
                <a:gd name="connsiteX16" fmla="*/ 3779520 w 4165600"/>
                <a:gd name="connsiteY16" fmla="*/ 1270000 h 3799840"/>
                <a:gd name="connsiteX17" fmla="*/ 3779520 w 4165600"/>
                <a:gd name="connsiteY17" fmla="*/ 1270000 h 3799840"/>
                <a:gd name="connsiteX18" fmla="*/ 3769360 w 4165600"/>
                <a:gd name="connsiteY18" fmla="*/ 1117600 h 3799840"/>
                <a:gd name="connsiteX19" fmla="*/ 2438400 w 4165600"/>
                <a:gd name="connsiteY19" fmla="*/ 50800 h 3799840"/>
                <a:gd name="connsiteX20" fmla="*/ 2418080 w 4165600"/>
                <a:gd name="connsiteY20" fmla="*/ 0 h 3799840"/>
                <a:gd name="connsiteX0" fmla="*/ 2418080 w 4165600"/>
                <a:gd name="connsiteY0" fmla="*/ 0 h 3799840"/>
                <a:gd name="connsiteX1" fmla="*/ 132080 w 4165600"/>
                <a:gd name="connsiteY1" fmla="*/ 1249680 h 3799840"/>
                <a:gd name="connsiteX2" fmla="*/ 91440 w 4165600"/>
                <a:gd name="connsiteY2" fmla="*/ 1615440 h 3799840"/>
                <a:gd name="connsiteX3" fmla="*/ 91440 w 4165600"/>
                <a:gd name="connsiteY3" fmla="*/ 1686560 h 3799840"/>
                <a:gd name="connsiteX4" fmla="*/ 0 w 4165600"/>
                <a:gd name="connsiteY4" fmla="*/ 1686560 h 3799840"/>
                <a:gd name="connsiteX5" fmla="*/ 0 w 4165600"/>
                <a:gd name="connsiteY5" fmla="*/ 1686560 h 3799840"/>
                <a:gd name="connsiteX6" fmla="*/ 1615440 w 4165600"/>
                <a:gd name="connsiteY6" fmla="*/ 3586480 h 3799840"/>
                <a:gd name="connsiteX7" fmla="*/ 1818640 w 4165600"/>
                <a:gd name="connsiteY7" fmla="*/ 3789680 h 3799840"/>
                <a:gd name="connsiteX8" fmla="*/ 1899920 w 4165600"/>
                <a:gd name="connsiteY8" fmla="*/ 3799840 h 3799840"/>
                <a:gd name="connsiteX9" fmla="*/ 3210560 w 4165600"/>
                <a:gd name="connsiteY9" fmla="*/ 2864635 h 3799840"/>
                <a:gd name="connsiteX10" fmla="*/ 4033520 w 4165600"/>
                <a:gd name="connsiteY10" fmla="*/ 2297858 h 3799840"/>
                <a:gd name="connsiteX11" fmla="*/ 4165600 w 4165600"/>
                <a:gd name="connsiteY11" fmla="*/ 2113280 h 3799840"/>
                <a:gd name="connsiteX12" fmla="*/ 4104640 w 4165600"/>
                <a:gd name="connsiteY12" fmla="*/ 2011680 h 3799840"/>
                <a:gd name="connsiteX13" fmla="*/ 3779520 w 4165600"/>
                <a:gd name="connsiteY13" fmla="*/ 1696720 h 3799840"/>
                <a:gd name="connsiteX14" fmla="*/ 3769360 w 4165600"/>
                <a:gd name="connsiteY14" fmla="*/ 1605280 h 3799840"/>
                <a:gd name="connsiteX15" fmla="*/ 3779520 w 4165600"/>
                <a:gd name="connsiteY15" fmla="*/ 1351280 h 3799840"/>
                <a:gd name="connsiteX16" fmla="*/ 3779520 w 4165600"/>
                <a:gd name="connsiteY16" fmla="*/ 1270000 h 3799840"/>
                <a:gd name="connsiteX17" fmla="*/ 3779520 w 4165600"/>
                <a:gd name="connsiteY17" fmla="*/ 1270000 h 3799840"/>
                <a:gd name="connsiteX18" fmla="*/ 3769360 w 4165600"/>
                <a:gd name="connsiteY18" fmla="*/ 1117600 h 3799840"/>
                <a:gd name="connsiteX19" fmla="*/ 2438400 w 4165600"/>
                <a:gd name="connsiteY19" fmla="*/ 50800 h 3799840"/>
                <a:gd name="connsiteX20" fmla="*/ 2418080 w 4165600"/>
                <a:gd name="connsiteY20" fmla="*/ 0 h 3799840"/>
                <a:gd name="connsiteX0" fmla="*/ 2418080 w 4135120"/>
                <a:gd name="connsiteY0" fmla="*/ 0 h 3799840"/>
                <a:gd name="connsiteX1" fmla="*/ 132080 w 4135120"/>
                <a:gd name="connsiteY1" fmla="*/ 1249680 h 3799840"/>
                <a:gd name="connsiteX2" fmla="*/ 91440 w 4135120"/>
                <a:gd name="connsiteY2" fmla="*/ 1615440 h 3799840"/>
                <a:gd name="connsiteX3" fmla="*/ 91440 w 4135120"/>
                <a:gd name="connsiteY3" fmla="*/ 1686560 h 3799840"/>
                <a:gd name="connsiteX4" fmla="*/ 0 w 4135120"/>
                <a:gd name="connsiteY4" fmla="*/ 1686560 h 3799840"/>
                <a:gd name="connsiteX5" fmla="*/ 0 w 4135120"/>
                <a:gd name="connsiteY5" fmla="*/ 1686560 h 3799840"/>
                <a:gd name="connsiteX6" fmla="*/ 1615440 w 4135120"/>
                <a:gd name="connsiteY6" fmla="*/ 3586480 h 3799840"/>
                <a:gd name="connsiteX7" fmla="*/ 1818640 w 4135120"/>
                <a:gd name="connsiteY7" fmla="*/ 3789680 h 3799840"/>
                <a:gd name="connsiteX8" fmla="*/ 1899920 w 4135120"/>
                <a:gd name="connsiteY8" fmla="*/ 3799840 h 3799840"/>
                <a:gd name="connsiteX9" fmla="*/ 3210560 w 4135120"/>
                <a:gd name="connsiteY9" fmla="*/ 2864635 h 3799840"/>
                <a:gd name="connsiteX10" fmla="*/ 4033520 w 4135120"/>
                <a:gd name="connsiteY10" fmla="*/ 2297858 h 3799840"/>
                <a:gd name="connsiteX11" fmla="*/ 4135120 w 4135120"/>
                <a:gd name="connsiteY11" fmla="*/ 2144488 h 3799840"/>
                <a:gd name="connsiteX12" fmla="*/ 4104640 w 4135120"/>
                <a:gd name="connsiteY12" fmla="*/ 2011680 h 3799840"/>
                <a:gd name="connsiteX13" fmla="*/ 3779520 w 4135120"/>
                <a:gd name="connsiteY13" fmla="*/ 1696720 h 3799840"/>
                <a:gd name="connsiteX14" fmla="*/ 3769360 w 4135120"/>
                <a:gd name="connsiteY14" fmla="*/ 1605280 h 3799840"/>
                <a:gd name="connsiteX15" fmla="*/ 3779520 w 4135120"/>
                <a:gd name="connsiteY15" fmla="*/ 1351280 h 3799840"/>
                <a:gd name="connsiteX16" fmla="*/ 3779520 w 4135120"/>
                <a:gd name="connsiteY16" fmla="*/ 1270000 h 3799840"/>
                <a:gd name="connsiteX17" fmla="*/ 3779520 w 4135120"/>
                <a:gd name="connsiteY17" fmla="*/ 1270000 h 3799840"/>
                <a:gd name="connsiteX18" fmla="*/ 3769360 w 4135120"/>
                <a:gd name="connsiteY18" fmla="*/ 1117600 h 3799840"/>
                <a:gd name="connsiteX19" fmla="*/ 2438400 w 4135120"/>
                <a:gd name="connsiteY19" fmla="*/ 50800 h 3799840"/>
                <a:gd name="connsiteX20" fmla="*/ 2418080 w 4135120"/>
                <a:gd name="connsiteY20" fmla="*/ 0 h 3799840"/>
                <a:gd name="connsiteX0" fmla="*/ 2418080 w 4135120"/>
                <a:gd name="connsiteY0" fmla="*/ 0 h 3799840"/>
                <a:gd name="connsiteX1" fmla="*/ 132080 w 4135120"/>
                <a:gd name="connsiteY1" fmla="*/ 1249680 h 3799840"/>
                <a:gd name="connsiteX2" fmla="*/ 91440 w 4135120"/>
                <a:gd name="connsiteY2" fmla="*/ 1615440 h 3799840"/>
                <a:gd name="connsiteX3" fmla="*/ 91440 w 4135120"/>
                <a:gd name="connsiteY3" fmla="*/ 1686560 h 3799840"/>
                <a:gd name="connsiteX4" fmla="*/ 0 w 4135120"/>
                <a:gd name="connsiteY4" fmla="*/ 1686560 h 3799840"/>
                <a:gd name="connsiteX5" fmla="*/ 0 w 4135120"/>
                <a:gd name="connsiteY5" fmla="*/ 1686560 h 3799840"/>
                <a:gd name="connsiteX6" fmla="*/ 1615440 w 4135120"/>
                <a:gd name="connsiteY6" fmla="*/ 3586480 h 3799840"/>
                <a:gd name="connsiteX7" fmla="*/ 1818640 w 4135120"/>
                <a:gd name="connsiteY7" fmla="*/ 3789680 h 3799840"/>
                <a:gd name="connsiteX8" fmla="*/ 1899920 w 4135120"/>
                <a:gd name="connsiteY8" fmla="*/ 3799840 h 3799840"/>
                <a:gd name="connsiteX9" fmla="*/ 3210560 w 4135120"/>
                <a:gd name="connsiteY9" fmla="*/ 2864635 h 3799840"/>
                <a:gd name="connsiteX10" fmla="*/ 4033520 w 4135120"/>
                <a:gd name="connsiteY10" fmla="*/ 2297858 h 3799840"/>
                <a:gd name="connsiteX11" fmla="*/ 4135120 w 4135120"/>
                <a:gd name="connsiteY11" fmla="*/ 2144488 h 3799840"/>
                <a:gd name="connsiteX12" fmla="*/ 4104640 w 4135120"/>
                <a:gd name="connsiteY12" fmla="*/ 2042888 h 3799840"/>
                <a:gd name="connsiteX13" fmla="*/ 3779520 w 4135120"/>
                <a:gd name="connsiteY13" fmla="*/ 1696720 h 3799840"/>
                <a:gd name="connsiteX14" fmla="*/ 3769360 w 4135120"/>
                <a:gd name="connsiteY14" fmla="*/ 1605280 h 3799840"/>
                <a:gd name="connsiteX15" fmla="*/ 3779520 w 4135120"/>
                <a:gd name="connsiteY15" fmla="*/ 1351280 h 3799840"/>
                <a:gd name="connsiteX16" fmla="*/ 3779520 w 4135120"/>
                <a:gd name="connsiteY16" fmla="*/ 1270000 h 3799840"/>
                <a:gd name="connsiteX17" fmla="*/ 3779520 w 4135120"/>
                <a:gd name="connsiteY17" fmla="*/ 1270000 h 3799840"/>
                <a:gd name="connsiteX18" fmla="*/ 3769360 w 4135120"/>
                <a:gd name="connsiteY18" fmla="*/ 1117600 h 3799840"/>
                <a:gd name="connsiteX19" fmla="*/ 2438400 w 4135120"/>
                <a:gd name="connsiteY19" fmla="*/ 50800 h 3799840"/>
                <a:gd name="connsiteX20" fmla="*/ 2418080 w 4135120"/>
                <a:gd name="connsiteY20" fmla="*/ 0 h 3799840"/>
                <a:gd name="connsiteX0" fmla="*/ 2336800 w 4135120"/>
                <a:gd name="connsiteY0" fmla="*/ 42823 h 3749040"/>
                <a:gd name="connsiteX1" fmla="*/ 132080 w 4135120"/>
                <a:gd name="connsiteY1" fmla="*/ 1198880 h 3749040"/>
                <a:gd name="connsiteX2" fmla="*/ 91440 w 4135120"/>
                <a:gd name="connsiteY2" fmla="*/ 1564640 h 3749040"/>
                <a:gd name="connsiteX3" fmla="*/ 91440 w 4135120"/>
                <a:gd name="connsiteY3" fmla="*/ 1635760 h 3749040"/>
                <a:gd name="connsiteX4" fmla="*/ 0 w 4135120"/>
                <a:gd name="connsiteY4" fmla="*/ 1635760 h 3749040"/>
                <a:gd name="connsiteX5" fmla="*/ 0 w 4135120"/>
                <a:gd name="connsiteY5" fmla="*/ 1635760 h 3749040"/>
                <a:gd name="connsiteX6" fmla="*/ 1615440 w 4135120"/>
                <a:gd name="connsiteY6" fmla="*/ 3535680 h 3749040"/>
                <a:gd name="connsiteX7" fmla="*/ 1818640 w 4135120"/>
                <a:gd name="connsiteY7" fmla="*/ 3738880 h 3749040"/>
                <a:gd name="connsiteX8" fmla="*/ 1899920 w 4135120"/>
                <a:gd name="connsiteY8" fmla="*/ 3749040 h 3749040"/>
                <a:gd name="connsiteX9" fmla="*/ 3210560 w 4135120"/>
                <a:gd name="connsiteY9" fmla="*/ 2813835 h 3749040"/>
                <a:gd name="connsiteX10" fmla="*/ 4033520 w 4135120"/>
                <a:gd name="connsiteY10" fmla="*/ 2247058 h 3749040"/>
                <a:gd name="connsiteX11" fmla="*/ 4135120 w 4135120"/>
                <a:gd name="connsiteY11" fmla="*/ 2093688 h 3749040"/>
                <a:gd name="connsiteX12" fmla="*/ 4104640 w 4135120"/>
                <a:gd name="connsiteY12" fmla="*/ 1992088 h 3749040"/>
                <a:gd name="connsiteX13" fmla="*/ 3779520 w 4135120"/>
                <a:gd name="connsiteY13" fmla="*/ 1645920 h 3749040"/>
                <a:gd name="connsiteX14" fmla="*/ 3769360 w 4135120"/>
                <a:gd name="connsiteY14" fmla="*/ 1554480 h 3749040"/>
                <a:gd name="connsiteX15" fmla="*/ 3779520 w 4135120"/>
                <a:gd name="connsiteY15" fmla="*/ 1300480 h 3749040"/>
                <a:gd name="connsiteX16" fmla="*/ 3779520 w 4135120"/>
                <a:gd name="connsiteY16" fmla="*/ 1219200 h 3749040"/>
                <a:gd name="connsiteX17" fmla="*/ 3779520 w 4135120"/>
                <a:gd name="connsiteY17" fmla="*/ 1219200 h 3749040"/>
                <a:gd name="connsiteX18" fmla="*/ 3769360 w 4135120"/>
                <a:gd name="connsiteY18" fmla="*/ 1066800 h 3749040"/>
                <a:gd name="connsiteX19" fmla="*/ 2438400 w 4135120"/>
                <a:gd name="connsiteY19" fmla="*/ 0 h 3749040"/>
                <a:gd name="connsiteX20" fmla="*/ 2336800 w 4135120"/>
                <a:gd name="connsiteY20" fmla="*/ 42823 h 374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35120" h="3749040">
                  <a:moveTo>
                    <a:pt x="2336800" y="42823"/>
                  </a:moveTo>
                  <a:lnTo>
                    <a:pt x="132080" y="1198880"/>
                  </a:lnTo>
                  <a:lnTo>
                    <a:pt x="91440" y="1564640"/>
                  </a:lnTo>
                  <a:lnTo>
                    <a:pt x="91440" y="1635760"/>
                  </a:lnTo>
                  <a:lnTo>
                    <a:pt x="0" y="1635760"/>
                  </a:lnTo>
                  <a:lnTo>
                    <a:pt x="0" y="1635760"/>
                  </a:lnTo>
                  <a:lnTo>
                    <a:pt x="1615440" y="3535680"/>
                  </a:lnTo>
                  <a:lnTo>
                    <a:pt x="1818640" y="3738880"/>
                  </a:lnTo>
                  <a:lnTo>
                    <a:pt x="1899920" y="3749040"/>
                  </a:lnTo>
                  <a:lnTo>
                    <a:pt x="3210560" y="2813835"/>
                  </a:lnTo>
                  <a:lnTo>
                    <a:pt x="4033520" y="2247058"/>
                  </a:lnTo>
                  <a:lnTo>
                    <a:pt x="4135120" y="2093688"/>
                  </a:lnTo>
                  <a:lnTo>
                    <a:pt x="4104640" y="1992088"/>
                  </a:lnTo>
                  <a:lnTo>
                    <a:pt x="3779520" y="1645920"/>
                  </a:lnTo>
                  <a:lnTo>
                    <a:pt x="3769360" y="1554480"/>
                  </a:lnTo>
                  <a:lnTo>
                    <a:pt x="3779520" y="1300480"/>
                  </a:lnTo>
                  <a:lnTo>
                    <a:pt x="3779520" y="1219200"/>
                  </a:lnTo>
                  <a:lnTo>
                    <a:pt x="3779520" y="1219200"/>
                  </a:lnTo>
                  <a:lnTo>
                    <a:pt x="3769360" y="1066800"/>
                  </a:lnTo>
                  <a:lnTo>
                    <a:pt x="2438400" y="0"/>
                  </a:lnTo>
                  <a:lnTo>
                    <a:pt x="2336800" y="42823"/>
                  </a:lnTo>
                  <a:close/>
                </a:path>
              </a:pathLst>
            </a:custGeom>
            <a:effectLst>
              <a:glow rad="381000">
                <a:schemeClr val="accent3">
                  <a:satMod val="175000"/>
                  <a:alpha val="1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C71B8B89-7DE6-BF7E-3F57-FF4F44D69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CCCDC8"/>
                </a:clrFrom>
                <a:clrTo>
                  <a:srgbClr val="CCCDC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2751" y="5325463"/>
              <a:ext cx="4589477" cy="4082964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</p:grp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19FB4DC4-7762-B2F1-0227-0E293365A311}"/>
              </a:ext>
            </a:extLst>
          </p:cNvPr>
          <p:cNvGrpSpPr/>
          <p:nvPr/>
        </p:nvGrpSpPr>
        <p:grpSpPr>
          <a:xfrm rot="678439">
            <a:off x="17642002" y="3736567"/>
            <a:ext cx="3818326" cy="3751338"/>
            <a:chOff x="3876017" y="7796976"/>
            <a:chExt cx="3818326" cy="3751338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="" xmlns:a16="http://schemas.microsoft.com/office/drawing/2014/main" id="{6BFD8031-05AF-5077-50EE-F3CB0809BB42}"/>
                </a:ext>
              </a:extLst>
            </p:cNvPr>
            <p:cNvSpPr/>
            <p:nvPr/>
          </p:nvSpPr>
          <p:spPr>
            <a:xfrm>
              <a:off x="3905920" y="7866995"/>
              <a:ext cx="3758520" cy="3611301"/>
            </a:xfrm>
            <a:custGeom>
              <a:avLst/>
              <a:gdLst>
                <a:gd name="connsiteX0" fmla="*/ 115747 w 3657600"/>
                <a:gd name="connsiteY0" fmla="*/ 196769 h 3599726"/>
                <a:gd name="connsiteX1" fmla="*/ 300942 w 3657600"/>
                <a:gd name="connsiteY1" fmla="*/ 23149 h 3599726"/>
                <a:gd name="connsiteX2" fmla="*/ 601884 w 3657600"/>
                <a:gd name="connsiteY2" fmla="*/ 0 h 3599726"/>
                <a:gd name="connsiteX3" fmla="*/ 682906 w 3657600"/>
                <a:gd name="connsiteY3" fmla="*/ 127321 h 3599726"/>
                <a:gd name="connsiteX4" fmla="*/ 2650603 w 3657600"/>
                <a:gd name="connsiteY4" fmla="*/ 150471 h 3599726"/>
                <a:gd name="connsiteX5" fmla="*/ 2777924 w 3657600"/>
                <a:gd name="connsiteY5" fmla="*/ 0 h 3599726"/>
                <a:gd name="connsiteX6" fmla="*/ 3287210 w 3657600"/>
                <a:gd name="connsiteY6" fmla="*/ 0 h 3599726"/>
                <a:gd name="connsiteX7" fmla="*/ 3356658 w 3657600"/>
                <a:gd name="connsiteY7" fmla="*/ 208344 h 3599726"/>
                <a:gd name="connsiteX8" fmla="*/ 3507129 w 3657600"/>
                <a:gd name="connsiteY8" fmla="*/ 208344 h 3599726"/>
                <a:gd name="connsiteX9" fmla="*/ 3657600 w 3657600"/>
                <a:gd name="connsiteY9" fmla="*/ 2662177 h 3599726"/>
                <a:gd name="connsiteX10" fmla="*/ 3518704 w 3657600"/>
                <a:gd name="connsiteY10" fmla="*/ 2824223 h 3599726"/>
                <a:gd name="connsiteX11" fmla="*/ 3507129 w 3657600"/>
                <a:gd name="connsiteY11" fmla="*/ 3217762 h 3599726"/>
                <a:gd name="connsiteX12" fmla="*/ 3507129 w 3657600"/>
                <a:gd name="connsiteY12" fmla="*/ 3345083 h 3599726"/>
                <a:gd name="connsiteX13" fmla="*/ 3495555 w 3657600"/>
                <a:gd name="connsiteY13" fmla="*/ 3518704 h 3599726"/>
                <a:gd name="connsiteX14" fmla="*/ 3495555 w 3657600"/>
                <a:gd name="connsiteY14" fmla="*/ 3518704 h 3599726"/>
                <a:gd name="connsiteX15" fmla="*/ 150471 w 3657600"/>
                <a:gd name="connsiteY15" fmla="*/ 3599726 h 3599726"/>
                <a:gd name="connsiteX16" fmla="*/ 138896 w 3657600"/>
                <a:gd name="connsiteY16" fmla="*/ 3368233 h 3599726"/>
                <a:gd name="connsiteX17" fmla="*/ 81023 w 3657600"/>
                <a:gd name="connsiteY17" fmla="*/ 3252486 h 3599726"/>
                <a:gd name="connsiteX18" fmla="*/ 104172 w 3657600"/>
                <a:gd name="connsiteY18" fmla="*/ 2847372 h 3599726"/>
                <a:gd name="connsiteX19" fmla="*/ 104172 w 3657600"/>
                <a:gd name="connsiteY19" fmla="*/ 2789499 h 3599726"/>
                <a:gd name="connsiteX20" fmla="*/ 0 w 3657600"/>
                <a:gd name="connsiteY20" fmla="*/ 2673752 h 3599726"/>
                <a:gd name="connsiteX21" fmla="*/ 115747 w 3657600"/>
                <a:gd name="connsiteY21" fmla="*/ 196769 h 3599726"/>
                <a:gd name="connsiteX0" fmla="*/ 115747 w 3657600"/>
                <a:gd name="connsiteY0" fmla="*/ 196769 h 3611301"/>
                <a:gd name="connsiteX1" fmla="*/ 300942 w 3657600"/>
                <a:gd name="connsiteY1" fmla="*/ 23149 h 3611301"/>
                <a:gd name="connsiteX2" fmla="*/ 601884 w 3657600"/>
                <a:gd name="connsiteY2" fmla="*/ 0 h 3611301"/>
                <a:gd name="connsiteX3" fmla="*/ 682906 w 3657600"/>
                <a:gd name="connsiteY3" fmla="*/ 127321 h 3611301"/>
                <a:gd name="connsiteX4" fmla="*/ 2650603 w 3657600"/>
                <a:gd name="connsiteY4" fmla="*/ 150471 h 3611301"/>
                <a:gd name="connsiteX5" fmla="*/ 2777924 w 3657600"/>
                <a:gd name="connsiteY5" fmla="*/ 0 h 3611301"/>
                <a:gd name="connsiteX6" fmla="*/ 3287210 w 3657600"/>
                <a:gd name="connsiteY6" fmla="*/ 0 h 3611301"/>
                <a:gd name="connsiteX7" fmla="*/ 3356658 w 3657600"/>
                <a:gd name="connsiteY7" fmla="*/ 208344 h 3611301"/>
                <a:gd name="connsiteX8" fmla="*/ 3507129 w 3657600"/>
                <a:gd name="connsiteY8" fmla="*/ 208344 h 3611301"/>
                <a:gd name="connsiteX9" fmla="*/ 3657600 w 3657600"/>
                <a:gd name="connsiteY9" fmla="*/ 2662177 h 3611301"/>
                <a:gd name="connsiteX10" fmla="*/ 3518704 w 3657600"/>
                <a:gd name="connsiteY10" fmla="*/ 2824223 h 3611301"/>
                <a:gd name="connsiteX11" fmla="*/ 3507129 w 3657600"/>
                <a:gd name="connsiteY11" fmla="*/ 3217762 h 3611301"/>
                <a:gd name="connsiteX12" fmla="*/ 3507129 w 3657600"/>
                <a:gd name="connsiteY12" fmla="*/ 3345083 h 3611301"/>
                <a:gd name="connsiteX13" fmla="*/ 3495555 w 3657600"/>
                <a:gd name="connsiteY13" fmla="*/ 3518704 h 3611301"/>
                <a:gd name="connsiteX14" fmla="*/ 3394180 w 3657600"/>
                <a:gd name="connsiteY14" fmla="*/ 3611301 h 3611301"/>
                <a:gd name="connsiteX15" fmla="*/ 150471 w 3657600"/>
                <a:gd name="connsiteY15" fmla="*/ 3599726 h 3611301"/>
                <a:gd name="connsiteX16" fmla="*/ 138896 w 3657600"/>
                <a:gd name="connsiteY16" fmla="*/ 3368233 h 3611301"/>
                <a:gd name="connsiteX17" fmla="*/ 81023 w 3657600"/>
                <a:gd name="connsiteY17" fmla="*/ 3252486 h 3611301"/>
                <a:gd name="connsiteX18" fmla="*/ 104172 w 3657600"/>
                <a:gd name="connsiteY18" fmla="*/ 2847372 h 3611301"/>
                <a:gd name="connsiteX19" fmla="*/ 104172 w 3657600"/>
                <a:gd name="connsiteY19" fmla="*/ 2789499 h 3611301"/>
                <a:gd name="connsiteX20" fmla="*/ 0 w 3657600"/>
                <a:gd name="connsiteY20" fmla="*/ 2673752 h 3611301"/>
                <a:gd name="connsiteX21" fmla="*/ 115747 w 3657600"/>
                <a:gd name="connsiteY21" fmla="*/ 196769 h 361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57600" h="3611301">
                  <a:moveTo>
                    <a:pt x="115747" y="196769"/>
                  </a:moveTo>
                  <a:lnTo>
                    <a:pt x="300942" y="23149"/>
                  </a:lnTo>
                  <a:lnTo>
                    <a:pt x="601884" y="0"/>
                  </a:lnTo>
                  <a:lnTo>
                    <a:pt x="682906" y="127321"/>
                  </a:lnTo>
                  <a:lnTo>
                    <a:pt x="2650603" y="150471"/>
                  </a:lnTo>
                  <a:lnTo>
                    <a:pt x="2777924" y="0"/>
                  </a:lnTo>
                  <a:lnTo>
                    <a:pt x="3287210" y="0"/>
                  </a:lnTo>
                  <a:lnTo>
                    <a:pt x="3356658" y="208344"/>
                  </a:lnTo>
                  <a:lnTo>
                    <a:pt x="3507129" y="208344"/>
                  </a:lnTo>
                  <a:lnTo>
                    <a:pt x="3657600" y="2662177"/>
                  </a:lnTo>
                  <a:lnTo>
                    <a:pt x="3518704" y="2824223"/>
                  </a:lnTo>
                  <a:lnTo>
                    <a:pt x="3507129" y="3217762"/>
                  </a:lnTo>
                  <a:lnTo>
                    <a:pt x="3507129" y="3345083"/>
                  </a:lnTo>
                  <a:lnTo>
                    <a:pt x="3495555" y="3518704"/>
                  </a:lnTo>
                  <a:lnTo>
                    <a:pt x="3394180" y="3611301"/>
                  </a:lnTo>
                  <a:lnTo>
                    <a:pt x="150471" y="3599726"/>
                  </a:lnTo>
                  <a:lnTo>
                    <a:pt x="138896" y="3368233"/>
                  </a:lnTo>
                  <a:lnTo>
                    <a:pt x="81023" y="3252486"/>
                  </a:lnTo>
                  <a:lnTo>
                    <a:pt x="104172" y="2847372"/>
                  </a:lnTo>
                  <a:lnTo>
                    <a:pt x="104172" y="2789499"/>
                  </a:lnTo>
                  <a:lnTo>
                    <a:pt x="0" y="2673752"/>
                  </a:lnTo>
                  <a:lnTo>
                    <a:pt x="115747" y="196769"/>
                  </a:lnTo>
                  <a:close/>
                </a:path>
              </a:pathLst>
            </a:custGeom>
            <a:effectLst>
              <a:glow rad="165100">
                <a:schemeClr val="accent3">
                  <a:satMod val="175000"/>
                  <a:alpha val="1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B942C6B6-E2A9-EE99-FC48-11F365A29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CCCDC8"/>
                </a:clrFrom>
                <a:clrTo>
                  <a:srgbClr val="CCCDC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76017" y="7796976"/>
              <a:ext cx="3818326" cy="3751338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</p:spPr>
        </p:pic>
      </p:grpSp>
    </p:spTree>
    <p:extLst>
      <p:ext uri="{BB962C8B-B14F-4D97-AF65-F5344CB8AC3E}">
        <p14:creationId xmlns:p14="http://schemas.microsoft.com/office/powerpoint/2010/main" val="34022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6"/>
          <p:cNvSpPr/>
          <p:nvPr/>
        </p:nvSpPr>
        <p:spPr>
          <a:xfrm>
            <a:off x="964072" y="383667"/>
            <a:ext cx="5339158" cy="11656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40000" tIns="120000" rIns="240000" bIns="120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6000" b="1" spc="-3" dirty="0">
                <a:solidFill>
                  <a:schemeClr val="accent3"/>
                </a:solidFill>
                <a:latin typeface="Arial"/>
              </a:rPr>
              <a:t>САР</a:t>
            </a:r>
            <a:r>
              <a:rPr lang="ru-RU" sz="6000" b="1" spc="-3" dirty="0">
                <a:solidFill>
                  <a:srgbClr val="E7E6E6"/>
                </a:solidFill>
                <a:latin typeface="Arial"/>
              </a:rPr>
              <a:t>-эксперт</a:t>
            </a:r>
            <a:endParaRPr lang="ru-RU" sz="6000" spc="-3" dirty="0">
              <a:latin typeface="Arial"/>
            </a:endParaRPr>
          </a:p>
        </p:txBody>
      </p:sp>
      <p:pic>
        <p:nvPicPr>
          <p:cNvPr id="86" name="Рисунок 8"/>
          <p:cNvPicPr/>
          <p:nvPr/>
        </p:nvPicPr>
        <p:blipFill>
          <a:blip r:embed="rId2"/>
          <a:stretch/>
        </p:blipFill>
        <p:spPr>
          <a:xfrm>
            <a:off x="1174750" y="11323514"/>
            <a:ext cx="3004800" cy="1320000"/>
          </a:xfrm>
          <a:prstGeom prst="rect">
            <a:avLst/>
          </a:prstGeom>
          <a:ln w="0">
            <a:noFill/>
          </a:ln>
        </p:spPr>
      </p:pic>
      <p:sp>
        <p:nvSpPr>
          <p:cNvPr id="87" name="TextBox 51"/>
          <p:cNvSpPr/>
          <p:nvPr/>
        </p:nvSpPr>
        <p:spPr>
          <a:xfrm>
            <a:off x="7518744" y="564731"/>
            <a:ext cx="10658465" cy="9417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96000" bIns="0" anchor="ctr">
            <a:spAutoFit/>
          </a:bodyPr>
          <a:lstStyle/>
          <a:p>
            <a:pPr>
              <a:lnSpc>
                <a:spcPct val="85000"/>
              </a:lnSpc>
              <a:buNone/>
            </a:pPr>
            <a:r>
              <a:rPr lang="ru-RU" sz="3600" b="1" spc="-3" dirty="0">
                <a:solidFill>
                  <a:srgbClr val="FFFFFF"/>
                </a:solidFill>
                <a:latin typeface="Montserrat Medium" pitchFamily="2" charset="-52"/>
                <a:ea typeface="Inter"/>
              </a:rPr>
              <a:t>ключ к эффективной работе </a:t>
            </a:r>
            <a:endParaRPr lang="en-US" sz="3600" b="1" spc="-3" dirty="0">
              <a:solidFill>
                <a:srgbClr val="FFFFFF"/>
              </a:solidFill>
              <a:latin typeface="Montserrat Medium" pitchFamily="2" charset="-52"/>
              <a:ea typeface="Inter"/>
            </a:endParaRPr>
          </a:p>
          <a:p>
            <a:pPr>
              <a:lnSpc>
                <a:spcPct val="85000"/>
              </a:lnSpc>
              <a:buNone/>
            </a:pPr>
            <a:r>
              <a:rPr lang="ru-RU" sz="3600" b="1" spc="-3" dirty="0">
                <a:solidFill>
                  <a:schemeClr val="accent3"/>
                </a:solidFill>
                <a:latin typeface="Montserrat Medium" pitchFamily="2" charset="-52"/>
                <a:ea typeface="Inter"/>
              </a:rPr>
              <a:t>систем автоматического регулирования</a:t>
            </a:r>
            <a:endParaRPr lang="ru-RU" sz="3600" b="1" spc="-3" dirty="0">
              <a:solidFill>
                <a:schemeClr val="accent3"/>
              </a:solidFill>
              <a:latin typeface="Montserrat Medium" pitchFamily="2" charset="-52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1197025" y="6600429"/>
            <a:ext cx="8194153" cy="11079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9600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spc="-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Настройка </a:t>
            </a:r>
            <a:r>
              <a:rPr lang="ru-RU" sz="3600" spc="-3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ПИД-регуляторов</a:t>
            </a:r>
            <a:r>
              <a:rPr lang="ru-RU" sz="3600" spc="-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ru-RU" sz="3600" spc="-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600" spc="-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 несколько кликов</a:t>
            </a:r>
          </a:p>
        </p:txBody>
      </p:sp>
      <p:pic>
        <p:nvPicPr>
          <p:cNvPr id="91" name="Рисунок 90"/>
          <p:cNvPicPr/>
          <p:nvPr/>
        </p:nvPicPr>
        <p:blipFill>
          <a:blip r:embed="rId3">
            <a:clrChange>
              <a:clrFrom>
                <a:srgbClr val="121118"/>
              </a:clrFrom>
              <a:clrTo>
                <a:srgbClr val="121118">
                  <a:alpha val="0"/>
                </a:srgbClr>
              </a:clrTo>
            </a:clrChange>
          </a:blip>
          <a:stretch/>
        </p:blipFill>
        <p:spPr>
          <a:xfrm>
            <a:off x="964072" y="1873956"/>
            <a:ext cx="12755956" cy="3801658"/>
          </a:xfrm>
          <a:prstGeom prst="rect">
            <a:avLst/>
          </a:prstGeom>
          <a:ln w="0">
            <a:noFill/>
          </a:ln>
        </p:spPr>
      </p:pic>
      <p:pic>
        <p:nvPicPr>
          <p:cNvPr id="93" name="Рисунок 92"/>
          <p:cNvPicPr/>
          <p:nvPr/>
        </p:nvPicPr>
        <p:blipFill>
          <a:blip r:embed="rId4"/>
          <a:stretch/>
        </p:blipFill>
        <p:spPr>
          <a:xfrm>
            <a:off x="15069349" y="2472943"/>
            <a:ext cx="9314651" cy="6877920"/>
          </a:xfrm>
          <a:prstGeom prst="rect">
            <a:avLst/>
          </a:prstGeom>
          <a:ln w="28575">
            <a:noFill/>
          </a:ln>
        </p:spPr>
      </p:pic>
      <p:sp>
        <p:nvSpPr>
          <p:cNvPr id="94" name="TextBox 93"/>
          <p:cNvSpPr txBox="1"/>
          <p:nvPr/>
        </p:nvSpPr>
        <p:spPr>
          <a:xfrm>
            <a:off x="1197025" y="8260472"/>
            <a:ext cx="9095837" cy="2435442"/>
          </a:xfrm>
          <a:prstGeom prst="rect">
            <a:avLst/>
          </a:prstGeom>
          <a:noFill/>
          <a:ln w="0">
            <a:noFill/>
          </a:ln>
        </p:spPr>
        <p:txBody>
          <a:bodyPr lIns="240000" tIns="120000" rIns="240000" bIns="120000" anchor="t">
            <a:noAutofit/>
          </a:bodyPr>
          <a:lstStyle/>
          <a:p>
            <a:pPr marL="576007" indent="-576007">
              <a:buClr>
                <a:schemeClr val="accent3"/>
              </a:buClr>
              <a:buSzPct val="45000"/>
              <a:buFont typeface="Wingdings" charset="2"/>
              <a:buChar char=""/>
            </a:pPr>
            <a:r>
              <a:rPr lang="ru-RU" sz="3200" spc="-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Идентификация объектов регулирования</a:t>
            </a:r>
          </a:p>
          <a:p>
            <a:pPr marL="576007" indent="-576007">
              <a:buClr>
                <a:schemeClr val="accent3"/>
              </a:buClr>
              <a:buSzPct val="45000"/>
              <a:buFont typeface="Wingdings" charset="2"/>
              <a:buChar char=""/>
            </a:pPr>
            <a:r>
              <a:rPr lang="ru-RU" sz="3200" spc="-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Расчёт настроек регуляторов</a:t>
            </a:r>
          </a:p>
          <a:p>
            <a:pPr marL="576007" indent="-576007">
              <a:buClr>
                <a:schemeClr val="accent3"/>
              </a:buClr>
              <a:buSzPct val="45000"/>
              <a:buFont typeface="Wingdings" charset="2"/>
              <a:buChar char=""/>
            </a:pPr>
            <a:r>
              <a:rPr lang="ru-RU" sz="3200" spc="-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Имитационное моделирование</a:t>
            </a:r>
          </a:p>
          <a:p>
            <a:pPr marL="576007" indent="-576007">
              <a:buClr>
                <a:schemeClr val="accent3"/>
              </a:buClr>
              <a:buSzPct val="45000"/>
              <a:buFont typeface="Wingdings" charset="2"/>
              <a:buChar char=""/>
            </a:pPr>
            <a:r>
              <a:rPr lang="ru-RU" sz="3200" spc="-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Собственные архивы </a:t>
            </a:r>
          </a:p>
        </p:txBody>
      </p:sp>
      <p:pic>
        <p:nvPicPr>
          <p:cNvPr id="89" name="Рисунок 88"/>
          <p:cNvPicPr/>
          <p:nvPr/>
        </p:nvPicPr>
        <p:blipFill>
          <a:blip r:embed="rId5"/>
          <a:stretch/>
        </p:blipFill>
        <p:spPr>
          <a:xfrm>
            <a:off x="15280027" y="9375136"/>
            <a:ext cx="9314651" cy="4340864"/>
          </a:xfrm>
          <a:prstGeom prst="rect">
            <a:avLst/>
          </a:prstGeom>
          <a:ln w="28575">
            <a:noFill/>
          </a:ln>
        </p:spPr>
      </p:pic>
      <p:pic>
        <p:nvPicPr>
          <p:cNvPr id="92" name="Рисунок 91"/>
          <p:cNvPicPr/>
          <p:nvPr/>
        </p:nvPicPr>
        <p:blipFill>
          <a:blip r:embed="rId6"/>
          <a:stretch/>
        </p:blipFill>
        <p:spPr>
          <a:xfrm>
            <a:off x="10702107" y="6000230"/>
            <a:ext cx="7227840" cy="4623360"/>
          </a:xfrm>
          <a:prstGeom prst="rect">
            <a:avLst/>
          </a:prstGeom>
          <a:ln w="28575">
            <a:noFill/>
          </a:ln>
        </p:spPr>
      </p:pic>
      <p:sp>
        <p:nvSpPr>
          <p:cNvPr id="12" name="TextBox 6"/>
          <p:cNvSpPr/>
          <p:nvPr/>
        </p:nvSpPr>
        <p:spPr>
          <a:xfrm>
            <a:off x="5839064" y="11477841"/>
            <a:ext cx="8091642" cy="11656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40000" tIns="120000" rIns="240000" bIns="120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6000" b="1" spc="-3" dirty="0" err="1" smtClean="0">
                <a:solidFill>
                  <a:schemeClr val="accent3"/>
                </a:solidFill>
                <a:latin typeface="Arial"/>
              </a:rPr>
              <a:t>Вебинар</a:t>
            </a:r>
            <a:r>
              <a:rPr lang="ru-RU" sz="6000" b="1" spc="-3" dirty="0" smtClean="0">
                <a:solidFill>
                  <a:schemeClr val="accent3"/>
                </a:solidFill>
                <a:latin typeface="Arial"/>
              </a:rPr>
              <a:t> </a:t>
            </a:r>
            <a:r>
              <a:rPr lang="ru-RU" sz="6000" b="1" spc="-3" dirty="0" smtClean="0">
                <a:solidFill>
                  <a:srgbClr val="E7E6E6"/>
                </a:solidFill>
                <a:latin typeface="Arial"/>
              </a:rPr>
              <a:t>18.12.2024</a:t>
            </a:r>
            <a:endParaRPr lang="ru-RU" sz="6000" spc="-3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2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"/>
          <p:cNvPicPr preferRelativeResize="0"/>
          <p:nvPr/>
        </p:nvPicPr>
        <p:blipFill rotWithShape="1">
          <a:blip r:embed="rId3">
            <a:alphaModFix/>
          </a:blip>
          <a:srcRect l="7669" t="5252" r="4178" b="1279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"/>
          <p:cNvSpPr txBox="1"/>
          <p:nvPr/>
        </p:nvSpPr>
        <p:spPr>
          <a:xfrm>
            <a:off x="1192696" y="3507367"/>
            <a:ext cx="11492526" cy="4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Сервер архивирования</a:t>
            </a:r>
            <a:endParaRPr sz="10000" b="1" i="0" u="none" strike="noStrike" cap="none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960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910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="" xmlns:a16="http://schemas.microsoft.com/office/drawing/2014/main" id="{266B857F-8A87-8547-3426-28C02C1A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713" y="4529470"/>
            <a:ext cx="13214350" cy="5528930"/>
          </a:xfrm>
        </p:spPr>
        <p:txBody>
          <a:bodyPr anchor="ctr"/>
          <a:lstStyle/>
          <a:p>
            <a:r>
              <a:rPr lang="ru-RU" sz="7200" dirty="0">
                <a:solidFill>
                  <a:schemeClr val="accent1"/>
                </a:solidFill>
              </a:rPr>
              <a:t>Спасибо за внимание!</a:t>
            </a:r>
            <a:endParaRPr lang="ru-RU" sz="7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fld>
            <a:endParaRPr sz="2000" b="0" i="0" u="none" strike="noStrike" cap="none" dirty="0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174750" y="4125454"/>
            <a:ext cx="139875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7190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позволяет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вести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архивы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технологических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коммерческих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показателей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125830" y="1920366"/>
            <a:ext cx="139875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разработан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высокоскоростных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высоконадежных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хранения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реального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времени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относится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к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классу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программ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TSDB</a:t>
            </a:r>
            <a:r>
              <a:rPr lang="ru-RU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(СУБД временных рядов)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1174750" y="7684516"/>
            <a:ext cx="162369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Функция архивирования</a:t>
            </a:r>
            <a:r>
              <a:rPr lang="ru-RU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– одна из главных в системах управления и учета. К ней предъявляются очень жесткие требования по:</a:t>
            </a:r>
            <a:endParaRPr lang="ru-RU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700560" y="9124729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надежности хранения данных;</a:t>
            </a:r>
            <a:endParaRPr lang="ru-RU" dirty="0">
              <a:latin typeface="Roboto"/>
              <a:ea typeface="Roboto"/>
              <a:cs typeface="Roboto"/>
              <a:sym typeface="Roboto"/>
            </a:endParaRPr>
          </a:p>
          <a:p>
            <a:pPr marL="3429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скорости сохранения и доступа к данным;</a:t>
            </a:r>
          </a:p>
          <a:p>
            <a:pPr marL="3429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глубине хранения данных.</a:t>
            </a:r>
            <a:endParaRPr lang="ru-RU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1700560" y="5334858"/>
            <a:ext cx="1327274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АСУТП;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Диспетчеризации зданий,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объектов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промышленности и ЖКХ; 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истемах коммерческого и технического учета. 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Google Shape;40;p2"/>
          <p:cNvSpPr txBox="1">
            <a:spLocks noGrp="1"/>
          </p:cNvSpPr>
          <p:nvPr>
            <p:ph type="title"/>
          </p:nvPr>
        </p:nvSpPr>
        <p:spPr>
          <a:xfrm>
            <a:off x="1174750" y="304801"/>
            <a:ext cx="1443831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200" b="0" dirty="0"/>
              <a:t>Назначение</a:t>
            </a:r>
            <a:endParaRPr sz="7200" b="0" dirty="0"/>
          </a:p>
        </p:txBody>
      </p:sp>
      <p:pic>
        <p:nvPicPr>
          <p:cNvPr id="41" name="Google Shape;4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7550" y="1"/>
            <a:ext cx="5886450" cy="1167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8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fld>
            <a:endParaRPr sz="2000" b="0" i="0" u="none" strike="noStrike" cap="none" dirty="0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9098917" y="5543549"/>
            <a:ext cx="83179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719005" lvl="0"/>
            <a:r>
              <a:rPr lang="en-US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 </a:t>
            </a:r>
            <a:r>
              <a:rPr lang="ru-RU" sz="4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ru-RU" sz="4400" dirty="0">
                <a:ea typeface="Roboto"/>
              </a:rPr>
              <a:t>в</a:t>
            </a:r>
            <a:r>
              <a:rPr lang="ru-RU" sz="4400" dirty="0"/>
              <a:t> реестре отнесен к классу 02.07 (средства управления базами данных).</a:t>
            </a:r>
            <a:endParaRPr sz="44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174750" y="2103345"/>
            <a:ext cx="1404347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 </a:t>
            </a:r>
            <a:r>
              <a:rPr lang="ru-RU" sz="4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44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ru-RU" sz="44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внесен в реестр российского программного обеспечения Минкомсвязи России </a:t>
            </a:r>
            <a:r>
              <a:rPr lang="ru-RU" sz="4400" dirty="0"/>
              <a:t>под номером №17156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44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Google Shape;40;p2"/>
          <p:cNvSpPr txBox="1">
            <a:spLocks noGrp="1"/>
          </p:cNvSpPr>
          <p:nvPr>
            <p:ph type="title"/>
          </p:nvPr>
        </p:nvSpPr>
        <p:spPr>
          <a:xfrm>
            <a:off x="1174750" y="304800"/>
            <a:ext cx="14438313" cy="94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7200" b="0" dirty="0"/>
              <a:t>Российский софт</a:t>
            </a:r>
            <a:endParaRPr sz="7200" b="0" dirty="0"/>
          </a:p>
        </p:txBody>
      </p:sp>
      <p:pic>
        <p:nvPicPr>
          <p:cNvPr id="41" name="Google Shape;4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9450" y="0"/>
            <a:ext cx="5924550" cy="1167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5735354"/>
            <a:ext cx="6625966" cy="49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5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1174750" y="326571"/>
            <a:ext cx="14438313" cy="621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7200" dirty="0"/>
              <a:t>Инновационность</a:t>
            </a:r>
          </a:p>
        </p:txBody>
      </p:sp>
      <p:sp>
        <p:nvSpPr>
          <p:cNvPr id="47" name="Google Shape;47;p19"/>
          <p:cNvSpPr/>
          <p:nvPr/>
        </p:nvSpPr>
        <p:spPr>
          <a:xfrm>
            <a:off x="1174750" y="2237812"/>
            <a:ext cx="1300021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рхивирования создан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инновационной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технологии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SSDS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(Solid Segment Data Storage),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обеспечивающей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высочайшую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скорость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записи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извлечения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 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48;p19"/>
          <p:cNvSpPr/>
          <p:nvPr/>
        </p:nvSpPr>
        <p:spPr>
          <a:xfrm>
            <a:off x="1174750" y="4310378"/>
            <a:ext cx="14169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Технология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SSDS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включает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себя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три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основных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решения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49;p19"/>
          <p:cNvSpPr/>
          <p:nvPr/>
        </p:nvSpPr>
        <p:spPr>
          <a:xfrm>
            <a:off x="1174750" y="7116061"/>
            <a:ext cx="1373395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Технология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SSDS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позволяет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очень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быстро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восстановить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целостность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частичном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повреждении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носителя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или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индекса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Roboto"/>
              <a:ea typeface="Roboto"/>
              <a:cs typeface="Roboto"/>
              <a:sym typeface="Roboto"/>
            </a:endParaRPr>
          </a:p>
          <a:p>
            <a:pPr lvl="0"/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Технология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SSDS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разработана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 запатентована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компанией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АВАДС СОФТ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(патент РФ № </a:t>
            </a:r>
            <a:r>
              <a:rPr lang="ru-RU" sz="3200" dirty="0"/>
              <a:t>2793082 «Способ хранения и извлечения данных»)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 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50;p19"/>
          <p:cNvSpPr/>
          <p:nvPr/>
        </p:nvSpPr>
        <p:spPr>
          <a:xfrm>
            <a:off x="2223245" y="5053861"/>
            <a:ext cx="135255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оригинальная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организация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; 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уникальная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очень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компактная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индексации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"/>
              <a:buChar char="•"/>
            </a:pP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мощная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кеширования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51;p19"/>
          <p:cNvSpPr txBox="1"/>
          <p:nvPr/>
        </p:nvSpPr>
        <p:spPr>
          <a:xfrm>
            <a:off x="14908700" y="3596150"/>
            <a:ext cx="1040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6" name="Picture 2" descr="СА Пате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3" y="686184"/>
            <a:ext cx="7744550" cy="109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78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fld>
            <a:endParaRPr sz="2000" b="0" i="0" u="none" strike="noStrike" cap="none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3"/>
          <p:cNvSpPr txBox="1"/>
          <p:nvPr/>
        </p:nvSpPr>
        <p:spPr>
          <a:xfrm>
            <a:off x="1174750" y="310243"/>
            <a:ext cx="12493105" cy="985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Кроссплатформенность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59;p3"/>
          <p:cNvSpPr/>
          <p:nvPr/>
        </p:nvSpPr>
        <p:spPr>
          <a:xfrm>
            <a:off x="1174750" y="1538225"/>
            <a:ext cx="17472478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кроссплатформенный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продукт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Его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код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содержит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решений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зависящих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ОС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аппаратной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платформы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большинстве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современных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платформ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управлением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почти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всех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операционных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60;p3"/>
          <p:cNvSpPr/>
          <p:nvPr/>
        </p:nvSpPr>
        <p:spPr>
          <a:xfrm>
            <a:off x="2052411" y="3997000"/>
            <a:ext cx="12657000" cy="74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Windows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платформах X86, AMD64, ARM, ARM64;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Linux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платформах X86, AMD64, ARM, ARM64, PPC64, PPC64le, MIPS, MIPCle, MIPS64, RISCV64, S390X;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Darwin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компьютеров Apple на платформах AMD64 и ARM64;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IOS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мобильных устройств Apple на платформе ARM64;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Эльбрус</a:t>
            </a:r>
            <a:r>
              <a:rPr lang="ru-RU" sz="3200" b="1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платформе VLIW (2С+, 4С, 8С, 8СВ, 2С3, 16С).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Android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платформах X86, AMD64, ARM, ARM64;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NetBSD</a:t>
            </a:r>
            <a:r>
              <a:rPr lang="en-US" sz="3200" b="1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платформах X86, AMD64, ARM;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FreeBSD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платформах X86, AMD64, ARM, ARM64;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OpenBSD</a:t>
            </a:r>
            <a:r>
              <a:rPr lang="en-US" sz="3200" b="1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платформах X86, AMD64, ARM, ARM64;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Plan9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платформах X86, AMD64, ARM;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AIX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платформе PPC64;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Dragonfly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платформе AMD64;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Illumos</a:t>
            </a:r>
            <a:r>
              <a:rPr lang="en-US" sz="3200" b="1" i="0" u="none" strike="noStrike" cap="none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платформе AMD64;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Solaris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платформе AMD64.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" name="Google Shape;6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3799" y="-12031"/>
            <a:ext cx="5410201" cy="11694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83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/>
          <p:nvPr/>
        </p:nvSpPr>
        <p:spPr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9B9A9C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fld>
            <a:endParaRPr sz="2000" b="0" i="0" u="none" strike="noStrike" cap="none" dirty="0">
              <a:solidFill>
                <a:srgbClr val="9B9A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33"/>
          <p:cNvSpPr txBox="1"/>
          <p:nvPr/>
        </p:nvSpPr>
        <p:spPr>
          <a:xfrm>
            <a:off x="1174748" y="249211"/>
            <a:ext cx="11539243" cy="128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i="0" u="none" strike="noStrike" cap="none" dirty="0" err="1">
                <a:solidFill>
                  <a:srgbClr val="000000"/>
                </a:solidFill>
                <a:latin typeface="Montserrat SemiBold" pitchFamily="2" charset="-52"/>
                <a:ea typeface="Montserrat"/>
                <a:cs typeface="Montserrat"/>
                <a:sym typeface="Montserrat"/>
              </a:rPr>
              <a:t>Архитектура</a:t>
            </a:r>
            <a:endParaRPr sz="7200" i="0" u="none" strike="noStrike" cap="none" dirty="0">
              <a:solidFill>
                <a:srgbClr val="000000"/>
              </a:solidFill>
              <a:latin typeface="Montserrat SemiBold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33"/>
          <p:cNvSpPr/>
          <p:nvPr/>
        </p:nvSpPr>
        <p:spPr>
          <a:xfrm>
            <a:off x="1174750" y="2066461"/>
            <a:ext cx="10656888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включает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себя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 БД</a:t>
            </a:r>
            <a:r>
              <a:rPr lang="en-US" sz="3200" dirty="0"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-US" sz="3200" dirty="0">
                <a:latin typeface="Roboto"/>
                <a:ea typeface="Roboto"/>
                <a:cs typeface="Roboto"/>
                <a:sym typeface="Roboto"/>
              </a:rPr>
            </a:b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(сервер баз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 и 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Клиент администрирования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33"/>
          <p:cNvSpPr/>
          <p:nvPr/>
        </p:nvSpPr>
        <p:spPr>
          <a:xfrm>
            <a:off x="1340350" y="3486949"/>
            <a:ext cx="1049128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 БД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обслуживает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запросы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клиентов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полученные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предоставляет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запросу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выполняет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бекапирование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математическую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обработку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;</a:t>
            </a:r>
            <a:endParaRPr sz="32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Клиент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0" u="none" strike="noStrike" cap="none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администрирования</a:t>
            </a:r>
            <a:r>
              <a:rPr lang="en-US" sz="3200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предназначен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настройки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сервера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контроля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его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работой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просмотра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сохраненных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табличном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виде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в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виде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трендов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33"/>
          <p:cNvSpPr/>
          <p:nvPr/>
        </p:nvSpPr>
        <p:spPr>
          <a:xfrm>
            <a:off x="1174749" y="8804225"/>
            <a:ext cx="10713837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Сервер </a:t>
            </a:r>
            <a:r>
              <a:rPr lang="ru-RU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lang="en-US" sz="3200" b="1" i="0" u="none" strike="noStrike" cap="none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рхивирования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имеет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ограничений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числу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баз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клиентов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кроме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лицензионных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также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накладываемых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возможностями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вычислительных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средств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на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которых</a:t>
            </a:r>
            <a:r>
              <a:rPr lang="ru-RU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установлен</a:t>
            </a:r>
            <a:r>
              <a:rPr lang="en-US" sz="320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20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1404" y="1118088"/>
            <a:ext cx="6406269" cy="428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1404" y="6090557"/>
            <a:ext cx="8067037" cy="41461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6019" y="1118088"/>
            <a:ext cx="4284895" cy="42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AVADS">
      <a:dk1>
        <a:srgbClr val="0F1217"/>
      </a:dk1>
      <a:lt1>
        <a:srgbClr val="E8F3FE"/>
      </a:lt1>
      <a:dk2>
        <a:srgbClr val="242A38"/>
      </a:dk2>
      <a:lt2>
        <a:srgbClr val="FBFBFB"/>
      </a:lt2>
      <a:accent1>
        <a:srgbClr val="F5F5F5"/>
      </a:accent1>
      <a:accent2>
        <a:srgbClr val="818593"/>
      </a:accent2>
      <a:accent3>
        <a:srgbClr val="FCC311"/>
      </a:accent3>
      <a:accent4>
        <a:srgbClr val="FDDE7B"/>
      </a:accent4>
      <a:accent5>
        <a:srgbClr val="DFAC0F"/>
      </a:accent5>
      <a:accent6>
        <a:srgbClr val="8699AC"/>
      </a:accent6>
      <a:hlink>
        <a:srgbClr val="3474F0"/>
      </a:hlink>
      <a:folHlink>
        <a:srgbClr val="305F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159307</TotalTime>
  <Words>2992</Words>
  <Application>Microsoft Office PowerPoint</Application>
  <PresentationFormat>Произвольный</PresentationFormat>
  <Paragraphs>522</Paragraphs>
  <Slides>40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8" baseType="lpstr">
      <vt:lpstr>Inter Light</vt:lpstr>
      <vt:lpstr>Open Sans SemiBold</vt:lpstr>
      <vt:lpstr>Montserrat</vt:lpstr>
      <vt:lpstr>Inter</vt:lpstr>
      <vt:lpstr>Poppins Medium</vt:lpstr>
      <vt:lpstr>Open Sans</vt:lpstr>
      <vt:lpstr>Montserrat SemiBold</vt:lpstr>
      <vt:lpstr>Wingdings</vt:lpstr>
      <vt:lpstr>Roboto</vt:lpstr>
      <vt:lpstr>Arial</vt:lpstr>
      <vt:lpstr>Montserrat Medium</vt:lpstr>
      <vt:lpstr>Montserrat ExtraBold</vt:lpstr>
      <vt:lpstr>Inter Medium</vt:lpstr>
      <vt:lpstr>Helvetica Neue</vt:lpstr>
      <vt:lpstr>Montserrat Black</vt:lpstr>
      <vt:lpstr>Inter Semi Bold</vt:lpstr>
      <vt:lpstr>Roboto Light</vt:lpstr>
      <vt:lpstr>White</vt:lpstr>
      <vt:lpstr>Продукты АВАДС</vt:lpstr>
      <vt:lpstr>Презентация PowerPoint</vt:lpstr>
      <vt:lpstr>ОЕМ-проекты ИнСАТ с МПС софт</vt:lpstr>
      <vt:lpstr>Презентация PowerPoint</vt:lpstr>
      <vt:lpstr>Назначение</vt:lpstr>
      <vt:lpstr>Российский софт</vt:lpstr>
      <vt:lpstr>Инновационность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Пром ПК / ПЛК АВАДС АВК</vt:lpstr>
      <vt:lpstr>Российский продукт 🇷🇺</vt:lpstr>
      <vt:lpstr>Вычислительные возможности</vt:lpstr>
      <vt:lpstr>Графические возможности</vt:lpstr>
      <vt:lpstr>Коммуникационные возможности</vt:lpstr>
      <vt:lpstr>Коммуникационные возможности</vt:lpstr>
      <vt:lpstr>Хранилища данных</vt:lpstr>
      <vt:lpstr>Программное обеспечение</vt:lpstr>
      <vt:lpstr>Программное обеспечение</vt:lpstr>
      <vt:lpstr>Программное обеспечение</vt:lpstr>
      <vt:lpstr>Сертификация</vt:lpstr>
      <vt:lpstr>Прайс-лист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Айзин</dc:creator>
  <cp:lastModifiedBy>Учетная запись Майкрософт</cp:lastModifiedBy>
  <cp:revision>269</cp:revision>
  <dcterms:modified xsi:type="dcterms:W3CDTF">2024-10-24T07:15:04Z</dcterms:modified>
</cp:coreProperties>
</file>