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handoutMasterIdLst>
    <p:handoutMasterId r:id="rId11"/>
  </p:handoutMasterIdLst>
  <p:sldIdLst>
    <p:sldId id="390" r:id="rId2"/>
    <p:sldId id="389" r:id="rId3"/>
    <p:sldId id="1670" r:id="rId4"/>
    <p:sldId id="1671" r:id="rId5"/>
    <p:sldId id="1672" r:id="rId6"/>
    <p:sldId id="1673" r:id="rId7"/>
    <p:sldId id="1669" r:id="rId8"/>
    <p:sldId id="494" r:id="rId9"/>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0090"/>
    <a:srgbClr val="0000FF"/>
    <a:srgbClr val="E646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929" autoAdjust="0"/>
    <p:restoredTop sz="86726" autoAdjust="0"/>
  </p:normalViewPr>
  <p:slideViewPr>
    <p:cSldViewPr>
      <p:cViewPr varScale="1">
        <p:scale>
          <a:sx n="101" d="100"/>
          <a:sy n="101" d="100"/>
        </p:scale>
        <p:origin x="832" y="192"/>
      </p:cViewPr>
      <p:guideLst>
        <p:guide orient="horz" pos="2160"/>
        <p:guide pos="2880"/>
      </p:guideLst>
    </p:cSldViewPr>
  </p:slideViewPr>
  <p:outlineViewPr>
    <p:cViewPr>
      <p:scale>
        <a:sx n="33" d="100"/>
        <a:sy n="33" d="100"/>
      </p:scale>
      <p:origin x="0" y="20136"/>
    </p:cViewPr>
  </p:outlineViewPr>
  <p:notesTextViewPr>
    <p:cViewPr>
      <p:scale>
        <a:sx n="100" d="100"/>
        <a:sy n="100" d="100"/>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57B11F-1872-FF4E-8417-E8326F7E5C7D}" type="datetimeFigureOut">
              <a:rPr lang="en-US" smtClean="0"/>
              <a:t>1/14/25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2F40A13-A293-E34A-9031-D4F6BB95F3F5}" type="slidenum">
              <a:rPr lang="en-US" smtClean="0"/>
              <a:t>‹#›</a:t>
            </a:fld>
            <a:endParaRPr lang="en-US"/>
          </a:p>
        </p:txBody>
      </p:sp>
    </p:spTree>
    <p:extLst>
      <p:ext uri="{BB962C8B-B14F-4D97-AF65-F5344CB8AC3E}">
        <p14:creationId xmlns:p14="http://schemas.microsoft.com/office/powerpoint/2010/main" val="20162236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1E4A4F9-A070-414F-BF03-02A213254846}" type="datetimeFigureOut">
              <a:rPr lang="fr-FR"/>
              <a:pPr>
                <a:defRPr/>
              </a:pPr>
              <a:t>14/01/2025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E3898CE-70A6-4B1D-B309-B108AE0FB14F}" type="slidenum">
              <a:rPr lang="fr-FR"/>
              <a:pPr>
                <a:defRPr/>
              </a:pPr>
              <a:t>‹#›</a:t>
            </a:fld>
            <a:endParaRPr lang="fr-FR"/>
          </a:p>
        </p:txBody>
      </p:sp>
    </p:spTree>
    <p:extLst>
      <p:ext uri="{BB962C8B-B14F-4D97-AF65-F5344CB8AC3E}">
        <p14:creationId xmlns:p14="http://schemas.microsoft.com/office/powerpoint/2010/main" val="26781992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pPr>
              <a:defRPr/>
            </a:pPr>
            <a:fld id="{0E3898CE-70A6-4B1D-B309-B108AE0FB14F}" type="slidenum">
              <a:rPr lang="fr-FR" smtClean="0"/>
              <a:pPr>
                <a:defRPr/>
              </a:pPr>
              <a:t>1</a:t>
            </a:fld>
            <a:endParaRPr lang="fr-FR"/>
          </a:p>
        </p:txBody>
      </p:sp>
    </p:spTree>
    <p:extLst>
      <p:ext uri="{BB962C8B-B14F-4D97-AF65-F5344CB8AC3E}">
        <p14:creationId xmlns:p14="http://schemas.microsoft.com/office/powerpoint/2010/main" val="2771245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r>
              <a:rPr lang="en-US" dirty="0"/>
              <a:t> </a:t>
            </a:r>
          </a:p>
        </p:txBody>
      </p:sp>
      <p:sp>
        <p:nvSpPr>
          <p:cNvPr id="4" name="Slide Number Placeholder 3"/>
          <p:cNvSpPr>
            <a:spLocks noGrp="1"/>
          </p:cNvSpPr>
          <p:nvPr>
            <p:ph type="sldNum" sz="quarter" idx="10"/>
          </p:nvPr>
        </p:nvSpPr>
        <p:spPr/>
        <p:txBody>
          <a:bodyPr/>
          <a:lstStyle/>
          <a:p>
            <a:pPr>
              <a:defRPr/>
            </a:pPr>
            <a:fld id="{0E3898CE-70A6-4B1D-B309-B108AE0FB14F}" type="slidenum">
              <a:rPr lang="fr-FR" smtClean="0"/>
              <a:pPr>
                <a:defRPr/>
              </a:pPr>
              <a:t>2</a:t>
            </a:fld>
            <a:endParaRPr lang="fr-FR"/>
          </a:p>
        </p:txBody>
      </p:sp>
    </p:spTree>
    <p:extLst>
      <p:ext uri="{BB962C8B-B14F-4D97-AF65-F5344CB8AC3E}">
        <p14:creationId xmlns:p14="http://schemas.microsoft.com/office/powerpoint/2010/main" val="2470900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3BEFE0-3012-E90A-9E3B-7DA5B89A68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01A38F-EDDB-AFEB-5168-4A6B460CD41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7289DD6-02B7-2DB5-2AFE-196CE3F0EEE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93C5443-397D-8B9D-CBC4-E837B3A1AD7F}"/>
              </a:ext>
            </a:extLst>
          </p:cNvPr>
          <p:cNvSpPr>
            <a:spLocks noGrp="1"/>
          </p:cNvSpPr>
          <p:nvPr>
            <p:ph type="sldNum" sz="quarter" idx="10"/>
          </p:nvPr>
        </p:nvSpPr>
        <p:spPr/>
        <p:txBody>
          <a:bodyPr/>
          <a:lstStyle/>
          <a:p>
            <a:pPr>
              <a:defRPr/>
            </a:pPr>
            <a:fld id="{0E3898CE-70A6-4B1D-B309-B108AE0FB14F}" type="slidenum">
              <a:rPr lang="fr-FR" smtClean="0"/>
              <a:pPr>
                <a:defRPr/>
              </a:pPr>
              <a:t>3</a:t>
            </a:fld>
            <a:endParaRPr lang="fr-FR"/>
          </a:p>
        </p:txBody>
      </p:sp>
    </p:spTree>
    <p:extLst>
      <p:ext uri="{BB962C8B-B14F-4D97-AF65-F5344CB8AC3E}">
        <p14:creationId xmlns:p14="http://schemas.microsoft.com/office/powerpoint/2010/main" val="1858679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E843E2-B6D6-F057-25E3-DDC6FB2650A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6D4C85-A21A-4FB9-FE60-ECF34A5257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F5A7FEA-C118-64A4-8CC6-5A3481C1990F}"/>
              </a:ext>
            </a:extLst>
          </p:cNvPr>
          <p:cNvSpPr>
            <a:spLocks noGrp="1"/>
          </p:cNvSpPr>
          <p:nvPr>
            <p:ph type="body" idx="1"/>
          </p:nvPr>
        </p:nvSpPr>
        <p:spPr/>
        <p:txBody>
          <a:bodyPr/>
          <a:lstStyle/>
          <a:p>
            <a:r>
              <a:rPr lang="en-US" dirty="0"/>
              <a:t> </a:t>
            </a:r>
          </a:p>
        </p:txBody>
      </p:sp>
      <p:sp>
        <p:nvSpPr>
          <p:cNvPr id="4" name="Slide Number Placeholder 3">
            <a:extLst>
              <a:ext uri="{FF2B5EF4-FFF2-40B4-BE49-F238E27FC236}">
                <a16:creationId xmlns:a16="http://schemas.microsoft.com/office/drawing/2014/main" id="{6BBE9B41-8D32-96E9-150A-48B8D38D07DC}"/>
              </a:ext>
            </a:extLst>
          </p:cNvPr>
          <p:cNvSpPr>
            <a:spLocks noGrp="1"/>
          </p:cNvSpPr>
          <p:nvPr>
            <p:ph type="sldNum" sz="quarter" idx="10"/>
          </p:nvPr>
        </p:nvSpPr>
        <p:spPr/>
        <p:txBody>
          <a:bodyPr/>
          <a:lstStyle/>
          <a:p>
            <a:pPr>
              <a:defRPr/>
            </a:pPr>
            <a:fld id="{0E3898CE-70A6-4B1D-B309-B108AE0FB14F}" type="slidenum">
              <a:rPr lang="fr-FR" smtClean="0"/>
              <a:pPr>
                <a:defRPr/>
              </a:pPr>
              <a:t>4</a:t>
            </a:fld>
            <a:endParaRPr lang="fr-FR"/>
          </a:p>
        </p:txBody>
      </p:sp>
    </p:spTree>
    <p:extLst>
      <p:ext uri="{BB962C8B-B14F-4D97-AF65-F5344CB8AC3E}">
        <p14:creationId xmlns:p14="http://schemas.microsoft.com/office/powerpoint/2010/main" val="2827667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C0275A-3006-F7F3-61AF-444EE4F87D3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FA8F02-0098-6ACC-5E00-92E2AC65940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BD3874-691C-23FD-0028-8C49A9B6708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C39FC17-DC18-EA52-5D9F-2CE70A53DD73}"/>
              </a:ext>
            </a:extLst>
          </p:cNvPr>
          <p:cNvSpPr>
            <a:spLocks noGrp="1"/>
          </p:cNvSpPr>
          <p:nvPr>
            <p:ph type="sldNum" sz="quarter" idx="10"/>
          </p:nvPr>
        </p:nvSpPr>
        <p:spPr/>
        <p:txBody>
          <a:bodyPr/>
          <a:lstStyle/>
          <a:p>
            <a:pPr>
              <a:defRPr/>
            </a:pPr>
            <a:fld id="{0E3898CE-70A6-4B1D-B309-B108AE0FB14F}" type="slidenum">
              <a:rPr lang="fr-FR" smtClean="0"/>
              <a:pPr>
                <a:defRPr/>
              </a:pPr>
              <a:t>5</a:t>
            </a:fld>
            <a:endParaRPr lang="fr-FR"/>
          </a:p>
        </p:txBody>
      </p:sp>
    </p:spTree>
    <p:extLst>
      <p:ext uri="{BB962C8B-B14F-4D97-AF65-F5344CB8AC3E}">
        <p14:creationId xmlns:p14="http://schemas.microsoft.com/office/powerpoint/2010/main" val="1801379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0F326-09EF-A2DA-51DC-A9F91196725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F441CF-BD63-4FE6-8A26-9ACBF342E51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0C93AC-4D0E-E802-D68A-E102F4188AC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7AEC52A-5349-60DB-5CDD-2A4B485E31A7}"/>
              </a:ext>
            </a:extLst>
          </p:cNvPr>
          <p:cNvSpPr>
            <a:spLocks noGrp="1"/>
          </p:cNvSpPr>
          <p:nvPr>
            <p:ph type="sldNum" sz="quarter" idx="10"/>
          </p:nvPr>
        </p:nvSpPr>
        <p:spPr/>
        <p:txBody>
          <a:bodyPr/>
          <a:lstStyle/>
          <a:p>
            <a:pPr>
              <a:defRPr/>
            </a:pPr>
            <a:fld id="{0E3898CE-70A6-4B1D-B309-B108AE0FB14F}" type="slidenum">
              <a:rPr lang="fr-FR" smtClean="0"/>
              <a:pPr>
                <a:defRPr/>
              </a:pPr>
              <a:t>6</a:t>
            </a:fld>
            <a:endParaRPr lang="fr-FR"/>
          </a:p>
        </p:txBody>
      </p:sp>
    </p:spTree>
    <p:extLst>
      <p:ext uri="{BB962C8B-B14F-4D97-AF65-F5344CB8AC3E}">
        <p14:creationId xmlns:p14="http://schemas.microsoft.com/office/powerpoint/2010/main" val="687885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2CC876-8F78-41B3-DA72-71270A13D0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B7CECA8-A196-FD3C-66C6-F46E6D37CF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C10A336-B9CE-F68D-3876-A78921B8A437}"/>
              </a:ext>
            </a:extLst>
          </p:cNvPr>
          <p:cNvSpPr>
            <a:spLocks noGrp="1"/>
          </p:cNvSpPr>
          <p:nvPr>
            <p:ph type="body" idx="1"/>
          </p:nvPr>
        </p:nvSpPr>
        <p:spPr/>
        <p:txBody>
          <a:bodyPr/>
          <a:lstStyle/>
          <a:p>
            <a:r>
              <a:rPr lang="en-US" dirty="0"/>
              <a:t> </a:t>
            </a:r>
          </a:p>
          <a:p>
            <a:endParaRPr lang="en-US" dirty="0"/>
          </a:p>
        </p:txBody>
      </p:sp>
      <p:sp>
        <p:nvSpPr>
          <p:cNvPr id="4" name="Slide Number Placeholder 3">
            <a:extLst>
              <a:ext uri="{FF2B5EF4-FFF2-40B4-BE49-F238E27FC236}">
                <a16:creationId xmlns:a16="http://schemas.microsoft.com/office/drawing/2014/main" id="{1DAC5FC6-3997-97C2-57C1-93D9108856E1}"/>
              </a:ext>
            </a:extLst>
          </p:cNvPr>
          <p:cNvSpPr>
            <a:spLocks noGrp="1"/>
          </p:cNvSpPr>
          <p:nvPr>
            <p:ph type="sldNum" sz="quarter" idx="10"/>
          </p:nvPr>
        </p:nvSpPr>
        <p:spPr/>
        <p:txBody>
          <a:bodyPr/>
          <a:lstStyle/>
          <a:p>
            <a:pPr>
              <a:defRPr/>
            </a:pPr>
            <a:fld id="{0E3898CE-70A6-4B1D-B309-B108AE0FB14F}" type="slidenum">
              <a:rPr lang="fr-FR" smtClean="0"/>
              <a:pPr>
                <a:defRPr/>
              </a:pPr>
              <a:t>7</a:t>
            </a:fld>
            <a:endParaRPr lang="fr-FR"/>
          </a:p>
        </p:txBody>
      </p:sp>
    </p:spTree>
    <p:extLst>
      <p:ext uri="{BB962C8B-B14F-4D97-AF65-F5344CB8AC3E}">
        <p14:creationId xmlns:p14="http://schemas.microsoft.com/office/powerpoint/2010/main" val="917513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600">
                <a:solidFill>
                  <a:schemeClr val="tx1"/>
                </a:solidFill>
                <a:latin typeface="Arial" charset="0"/>
                <a:ea typeface="ＭＳ Ｐゴシック" charset="0"/>
                <a:cs typeface="Arial" charset="0"/>
              </a:defRPr>
            </a:lvl1pPr>
            <a:lvl2pPr marL="742950" indent="-285750">
              <a:defRPr sz="1600">
                <a:solidFill>
                  <a:schemeClr val="tx1"/>
                </a:solidFill>
                <a:latin typeface="Arial" charset="0"/>
                <a:ea typeface="Arial" charset="0"/>
                <a:cs typeface="Arial" charset="0"/>
              </a:defRPr>
            </a:lvl2pPr>
            <a:lvl3pPr marL="1143000" indent="-228600">
              <a:defRPr sz="1600">
                <a:solidFill>
                  <a:schemeClr val="tx1"/>
                </a:solidFill>
                <a:latin typeface="Arial" charset="0"/>
                <a:ea typeface="Arial" charset="0"/>
                <a:cs typeface="Arial" charset="0"/>
              </a:defRPr>
            </a:lvl3pPr>
            <a:lvl4pPr marL="1600200" indent="-228600">
              <a:defRPr sz="1600">
                <a:solidFill>
                  <a:schemeClr val="tx1"/>
                </a:solidFill>
                <a:latin typeface="Arial" charset="0"/>
                <a:ea typeface="Arial" charset="0"/>
                <a:cs typeface="Arial" charset="0"/>
              </a:defRPr>
            </a:lvl4pPr>
            <a:lvl5pPr marL="2057400" indent="-228600">
              <a:defRPr sz="1600">
                <a:solidFill>
                  <a:schemeClr val="tx1"/>
                </a:solidFill>
                <a:latin typeface="Arial" charset="0"/>
                <a:ea typeface="Arial" charset="0"/>
                <a:cs typeface="Arial" charset="0"/>
              </a:defRPr>
            </a:lvl5pPr>
            <a:lvl6pPr marL="2514600" indent="-228600" eaLnBrk="0" fontAlgn="base" hangingPunct="0">
              <a:spcBef>
                <a:spcPct val="0"/>
              </a:spcBef>
              <a:spcAft>
                <a:spcPts val="1050"/>
              </a:spcAft>
              <a:buClr>
                <a:srgbClr val="000000"/>
              </a:buClr>
              <a:buSzPct val="45000"/>
              <a:defRPr sz="1600">
                <a:solidFill>
                  <a:schemeClr val="tx1"/>
                </a:solidFill>
                <a:latin typeface="Arial" charset="0"/>
                <a:ea typeface="Arial" charset="0"/>
                <a:cs typeface="Arial" charset="0"/>
              </a:defRPr>
            </a:lvl6pPr>
            <a:lvl7pPr marL="2971800" indent="-228600" eaLnBrk="0" fontAlgn="base" hangingPunct="0">
              <a:spcBef>
                <a:spcPct val="0"/>
              </a:spcBef>
              <a:spcAft>
                <a:spcPts val="1050"/>
              </a:spcAft>
              <a:buClr>
                <a:srgbClr val="000000"/>
              </a:buClr>
              <a:buSzPct val="45000"/>
              <a:defRPr sz="1600">
                <a:solidFill>
                  <a:schemeClr val="tx1"/>
                </a:solidFill>
                <a:latin typeface="Arial" charset="0"/>
                <a:ea typeface="Arial" charset="0"/>
                <a:cs typeface="Arial" charset="0"/>
              </a:defRPr>
            </a:lvl7pPr>
            <a:lvl8pPr marL="3429000" indent="-228600" eaLnBrk="0" fontAlgn="base" hangingPunct="0">
              <a:spcBef>
                <a:spcPct val="0"/>
              </a:spcBef>
              <a:spcAft>
                <a:spcPts val="1050"/>
              </a:spcAft>
              <a:buClr>
                <a:srgbClr val="000000"/>
              </a:buClr>
              <a:buSzPct val="45000"/>
              <a:defRPr sz="1600">
                <a:solidFill>
                  <a:schemeClr val="tx1"/>
                </a:solidFill>
                <a:latin typeface="Arial" charset="0"/>
                <a:ea typeface="Arial" charset="0"/>
                <a:cs typeface="Arial" charset="0"/>
              </a:defRPr>
            </a:lvl8pPr>
            <a:lvl9pPr marL="3886200" indent="-228600" eaLnBrk="0" fontAlgn="base" hangingPunct="0">
              <a:spcBef>
                <a:spcPct val="0"/>
              </a:spcBef>
              <a:spcAft>
                <a:spcPts val="1050"/>
              </a:spcAft>
              <a:buClr>
                <a:srgbClr val="000000"/>
              </a:buClr>
              <a:buSzPct val="45000"/>
              <a:defRPr sz="1600">
                <a:solidFill>
                  <a:schemeClr val="tx1"/>
                </a:solidFill>
                <a:latin typeface="Arial" charset="0"/>
                <a:ea typeface="Arial" charset="0"/>
                <a:cs typeface="Arial" charset="0"/>
              </a:defRPr>
            </a:lvl9pPr>
          </a:lstStyle>
          <a:p>
            <a:fld id="{B9D2F29B-A39A-954A-9216-BC27B1EF4E6A}" type="slidenum">
              <a:rPr lang="en-US" sz="1200"/>
              <a:pPr/>
              <a:t>8</a:t>
            </a:fld>
            <a:endParaRPr lang="en-US" sz="1200"/>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dirty="0">
                <a:latin typeface="Arial" charset="0"/>
                <a:cs typeface="Arial" charset="0"/>
              </a:rPr>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en-US"/>
              <a:t>61st PAC-PP, January 20, 2025</a:t>
            </a: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2AA5F94-DAA2-4BB4-9AAA-475D9D2882F0}" type="slidenum">
              <a:rPr lang="fr-FR"/>
              <a:pPr>
                <a:defRPr/>
              </a:pPr>
              <a:t>‹#›</a:t>
            </a:fld>
            <a:endParaRPr lang="fr-FR"/>
          </a:p>
        </p:txBody>
      </p:sp>
    </p:spTree>
    <p:extLst>
      <p:ext uri="{BB962C8B-B14F-4D97-AF65-F5344CB8AC3E}">
        <p14:creationId xmlns:p14="http://schemas.microsoft.com/office/powerpoint/2010/main" val="1857184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en-US"/>
              <a:t>61st PAC-PP, January 20, 2025</a:t>
            </a: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198D737-4228-4C38-B33A-4B49E5614A7B}" type="slidenum">
              <a:rPr lang="fr-FR"/>
              <a:pPr>
                <a:defRPr/>
              </a:pPr>
              <a:t>‹#›</a:t>
            </a:fld>
            <a:endParaRPr lang="fr-FR"/>
          </a:p>
        </p:txBody>
      </p:sp>
    </p:spTree>
    <p:extLst>
      <p:ext uri="{BB962C8B-B14F-4D97-AF65-F5344CB8AC3E}">
        <p14:creationId xmlns:p14="http://schemas.microsoft.com/office/powerpoint/2010/main" val="1355559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en-US"/>
              <a:t>61st PAC-PP, January 20, 2025</a:t>
            </a: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6DF4E4E-0493-4C8B-A2F2-AEEF986F6E52}" type="slidenum">
              <a:rPr lang="fr-FR"/>
              <a:pPr>
                <a:defRPr/>
              </a:pPr>
              <a:t>‹#›</a:t>
            </a:fld>
            <a:endParaRPr lang="fr-FR"/>
          </a:p>
        </p:txBody>
      </p:sp>
    </p:spTree>
    <p:extLst>
      <p:ext uri="{BB962C8B-B14F-4D97-AF65-F5344CB8AC3E}">
        <p14:creationId xmlns:p14="http://schemas.microsoft.com/office/powerpoint/2010/main" val="47916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en-US"/>
              <a:t>61st PAC-PP, January 20, 2025</a:t>
            </a: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6AAA047-8AEF-4C69-86C3-C9A280890182}" type="slidenum">
              <a:rPr lang="fr-FR"/>
              <a:pPr>
                <a:defRPr/>
              </a:pPr>
              <a:t>‹#›</a:t>
            </a:fld>
            <a:endParaRPr lang="fr-FR"/>
          </a:p>
        </p:txBody>
      </p:sp>
    </p:spTree>
    <p:extLst>
      <p:ext uri="{BB962C8B-B14F-4D97-AF65-F5344CB8AC3E}">
        <p14:creationId xmlns:p14="http://schemas.microsoft.com/office/powerpoint/2010/main" val="4145808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en-US"/>
              <a:t>61st PAC-PP, January 20, 2025</a:t>
            </a: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F620F82-76D5-4D77-BC21-5A4268D496F6}" type="slidenum">
              <a:rPr lang="fr-FR"/>
              <a:pPr>
                <a:defRPr/>
              </a:pPr>
              <a:t>‹#›</a:t>
            </a:fld>
            <a:endParaRPr lang="fr-FR"/>
          </a:p>
        </p:txBody>
      </p:sp>
    </p:spTree>
    <p:extLst>
      <p:ext uri="{BB962C8B-B14F-4D97-AF65-F5344CB8AC3E}">
        <p14:creationId xmlns:p14="http://schemas.microsoft.com/office/powerpoint/2010/main" val="4241598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en-US"/>
              <a:t>61st PAC-PP, January 20, 2025</a:t>
            </a: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B9240E01-1DDF-4704-8DDC-978A7A0AD2EC}" type="slidenum">
              <a:rPr lang="fr-FR"/>
              <a:pPr>
                <a:defRPr/>
              </a:pPr>
              <a:t>‹#›</a:t>
            </a:fld>
            <a:endParaRPr lang="fr-FR"/>
          </a:p>
        </p:txBody>
      </p:sp>
    </p:spTree>
    <p:extLst>
      <p:ext uri="{BB962C8B-B14F-4D97-AF65-F5344CB8AC3E}">
        <p14:creationId xmlns:p14="http://schemas.microsoft.com/office/powerpoint/2010/main" val="2850701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8" name="Espace réservé du pied de page 4"/>
          <p:cNvSpPr>
            <a:spLocks noGrp="1"/>
          </p:cNvSpPr>
          <p:nvPr>
            <p:ph type="ftr" sz="quarter" idx="11"/>
          </p:nvPr>
        </p:nvSpPr>
        <p:spPr/>
        <p:txBody>
          <a:bodyPr/>
          <a:lstStyle>
            <a:lvl1pPr>
              <a:defRPr/>
            </a:lvl1pPr>
          </a:lstStyle>
          <a:p>
            <a:pPr>
              <a:defRPr/>
            </a:pPr>
            <a:r>
              <a:rPr lang="en-US"/>
              <a:t>61st PAC-PP, January 20, 2025</a:t>
            </a: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9718A4F5-7B53-4BFD-86F4-1EDCF116CB5F}" type="slidenum">
              <a:rPr lang="fr-FR"/>
              <a:pPr>
                <a:defRPr/>
              </a:pPr>
              <a:t>‹#›</a:t>
            </a:fld>
            <a:endParaRPr lang="fr-FR"/>
          </a:p>
        </p:txBody>
      </p:sp>
    </p:spTree>
    <p:extLst>
      <p:ext uri="{BB962C8B-B14F-4D97-AF65-F5344CB8AC3E}">
        <p14:creationId xmlns:p14="http://schemas.microsoft.com/office/powerpoint/2010/main" val="3861743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4" name="Espace réservé du pied de page 4"/>
          <p:cNvSpPr>
            <a:spLocks noGrp="1"/>
          </p:cNvSpPr>
          <p:nvPr>
            <p:ph type="ftr" sz="quarter" idx="11"/>
          </p:nvPr>
        </p:nvSpPr>
        <p:spPr/>
        <p:txBody>
          <a:bodyPr/>
          <a:lstStyle>
            <a:lvl1pPr>
              <a:defRPr/>
            </a:lvl1pPr>
          </a:lstStyle>
          <a:p>
            <a:pPr>
              <a:defRPr/>
            </a:pPr>
            <a:r>
              <a:rPr lang="en-US"/>
              <a:t>61st PAC-PP, January 20, 2025</a:t>
            </a: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E51AD37E-EE59-41F9-9DC3-0CD03DC07E77}" type="slidenum">
              <a:rPr lang="fr-FR"/>
              <a:pPr>
                <a:defRPr/>
              </a:pPr>
              <a:t>‹#›</a:t>
            </a:fld>
            <a:endParaRPr lang="fr-FR"/>
          </a:p>
        </p:txBody>
      </p:sp>
    </p:spTree>
    <p:extLst>
      <p:ext uri="{BB962C8B-B14F-4D97-AF65-F5344CB8AC3E}">
        <p14:creationId xmlns:p14="http://schemas.microsoft.com/office/powerpoint/2010/main" val="1964795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3" name="Espace réservé du pied de page 4"/>
          <p:cNvSpPr>
            <a:spLocks noGrp="1"/>
          </p:cNvSpPr>
          <p:nvPr>
            <p:ph type="ftr" sz="quarter" idx="11"/>
          </p:nvPr>
        </p:nvSpPr>
        <p:spPr/>
        <p:txBody>
          <a:bodyPr/>
          <a:lstStyle>
            <a:lvl1pPr>
              <a:defRPr/>
            </a:lvl1pPr>
          </a:lstStyle>
          <a:p>
            <a:pPr>
              <a:defRPr/>
            </a:pPr>
            <a:r>
              <a:rPr lang="en-US"/>
              <a:t>61st PAC-PP, January 20, 2025</a:t>
            </a: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2F10942A-3396-4E26-B660-1DA9C9F599E0}" type="slidenum">
              <a:rPr lang="fr-FR"/>
              <a:pPr>
                <a:defRPr/>
              </a:pPr>
              <a:t>‹#›</a:t>
            </a:fld>
            <a:endParaRPr lang="fr-FR"/>
          </a:p>
        </p:txBody>
      </p:sp>
    </p:spTree>
    <p:extLst>
      <p:ext uri="{BB962C8B-B14F-4D97-AF65-F5344CB8AC3E}">
        <p14:creationId xmlns:p14="http://schemas.microsoft.com/office/powerpoint/2010/main" val="1594335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en-US"/>
              <a:t>61st PAC-PP, January 20, 2025</a:t>
            </a: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B9DE9A2-7386-464B-8932-B8D904D0A66D}" type="slidenum">
              <a:rPr lang="fr-FR"/>
              <a:pPr>
                <a:defRPr/>
              </a:pPr>
              <a:t>‹#›</a:t>
            </a:fld>
            <a:endParaRPr lang="fr-FR"/>
          </a:p>
        </p:txBody>
      </p:sp>
    </p:spTree>
    <p:extLst>
      <p:ext uri="{BB962C8B-B14F-4D97-AF65-F5344CB8AC3E}">
        <p14:creationId xmlns:p14="http://schemas.microsoft.com/office/powerpoint/2010/main" val="2962299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en-US"/>
              <a:t>61st PAC-PP, January 20, 2025</a:t>
            </a: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DFE13C74-01FF-4C14-995A-2652EA7BD551}" type="slidenum">
              <a:rPr lang="fr-FR"/>
              <a:pPr>
                <a:defRPr/>
              </a:pPr>
              <a:t>‹#›</a:t>
            </a:fld>
            <a:endParaRPr lang="fr-FR"/>
          </a:p>
        </p:txBody>
      </p:sp>
    </p:spTree>
    <p:extLst>
      <p:ext uri="{BB962C8B-B14F-4D97-AF65-F5344CB8AC3E}">
        <p14:creationId xmlns:p14="http://schemas.microsoft.com/office/powerpoint/2010/main" val="1673191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r>
              <a:rPr lang="en-US"/>
              <a:t>Itzhak Tserruya</a:t>
            </a:r>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a:t>61st PAC-PP, January 20, 2025</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354CB46-E9BE-4A8A-A36A-EAF21D934587}"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JINR.jpg"/>
          <p:cNvPicPr>
            <a:picLocks noChangeAspect="1"/>
          </p:cNvPicPr>
          <p:nvPr/>
        </p:nvPicPr>
        <p:blipFill rotWithShape="1">
          <a:blip r:embed="rId3">
            <a:alphaModFix amt="34000"/>
            <a:extLst>
              <a:ext uri="{28A0092B-C50C-407E-A947-70E740481C1C}">
                <a14:useLocalDpi xmlns:a14="http://schemas.microsoft.com/office/drawing/2010/main" val="0"/>
              </a:ext>
            </a:extLst>
          </a:blip>
          <a:srcRect t="50230" r="71199"/>
          <a:stretch/>
        </p:blipFill>
        <p:spPr>
          <a:xfrm>
            <a:off x="35339" y="342800"/>
            <a:ext cx="9143999" cy="7190656"/>
          </a:xfrm>
          <a:prstGeom prst="rect">
            <a:avLst/>
          </a:prstGeom>
        </p:spPr>
      </p:pic>
      <p:sp>
        <p:nvSpPr>
          <p:cNvPr id="8" name="TextBox 7"/>
          <p:cNvSpPr txBox="1"/>
          <p:nvPr/>
        </p:nvSpPr>
        <p:spPr>
          <a:xfrm>
            <a:off x="3059832" y="1765357"/>
            <a:ext cx="2608406" cy="369332"/>
          </a:xfrm>
          <a:prstGeom prst="rect">
            <a:avLst/>
          </a:prstGeom>
          <a:noFill/>
        </p:spPr>
        <p:txBody>
          <a:bodyPr wrap="none" rtlCol="0">
            <a:spAutoFit/>
          </a:bodyPr>
          <a:lstStyle/>
          <a:p>
            <a:r>
              <a:rPr lang="en-US" dirty="0"/>
              <a:t>JINR, January 20, 2025</a:t>
            </a:r>
          </a:p>
        </p:txBody>
      </p:sp>
      <p:sp>
        <p:nvSpPr>
          <p:cNvPr id="9" name="AutoShape 18"/>
          <p:cNvSpPr>
            <a:spLocks noChangeArrowheads="1"/>
          </p:cNvSpPr>
          <p:nvPr/>
        </p:nvSpPr>
        <p:spPr bwMode="auto">
          <a:xfrm>
            <a:off x="611560" y="790917"/>
            <a:ext cx="7920880" cy="742119"/>
          </a:xfrm>
          <a:prstGeom prst="roundRect">
            <a:avLst>
              <a:gd name="adj" fmla="val 16667"/>
            </a:avLst>
          </a:prstGeom>
          <a:solidFill>
            <a:srgbClr val="000090"/>
          </a:solidFill>
          <a:ln w="38100">
            <a:solidFill>
              <a:srgbClr val="FF0000"/>
            </a:solidFill>
            <a:round/>
            <a:headEnd/>
            <a:tailEnd/>
          </a:ln>
          <a:effectLst/>
        </p:spPr>
        <p:txBody>
          <a:bodyPr wrap="square" lIns="0" tIns="0" rIns="0" bIns="0" anchor="ctr">
            <a:spAutoFit/>
          </a:bodyPr>
          <a:lstStyle/>
          <a:p>
            <a:pPr algn="ctr">
              <a:lnSpc>
                <a:spcPct val="120000"/>
              </a:lnSpc>
              <a:spcAft>
                <a:spcPts val="1200"/>
              </a:spcAft>
            </a:pPr>
            <a:r>
              <a:rPr lang="en-US" sz="4000" dirty="0">
                <a:solidFill>
                  <a:srgbClr val="FFFF00"/>
                </a:solidFill>
              </a:rPr>
              <a:t>6</a:t>
            </a:r>
            <a:r>
              <a:rPr lang="he-IL" sz="4000" dirty="0">
                <a:solidFill>
                  <a:srgbClr val="FFFF00"/>
                </a:solidFill>
              </a:rPr>
              <a:t>1</a:t>
            </a:r>
            <a:r>
              <a:rPr lang="en-US" sz="4000" baseline="30000" dirty="0" err="1">
                <a:solidFill>
                  <a:srgbClr val="FFFF00"/>
                </a:solidFill>
              </a:rPr>
              <a:t>st</a:t>
            </a:r>
            <a:r>
              <a:rPr lang="en-US" sz="4000" dirty="0">
                <a:solidFill>
                  <a:srgbClr val="FFFF00"/>
                </a:solidFill>
              </a:rPr>
              <a:t> PAC on Particle Physics</a:t>
            </a:r>
          </a:p>
        </p:txBody>
      </p:sp>
      <p:sp>
        <p:nvSpPr>
          <p:cNvPr id="12" name="Subtitle 2"/>
          <p:cNvSpPr txBox="1">
            <a:spLocks/>
          </p:cNvSpPr>
          <p:nvPr/>
        </p:nvSpPr>
        <p:spPr bwMode="auto">
          <a:xfrm>
            <a:off x="899592" y="3068960"/>
            <a:ext cx="7560840" cy="1728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fr-FR" b="1" dirty="0">
                <a:solidFill>
                  <a:srgbClr val="000090"/>
                </a:solidFill>
              </a:rPr>
              <a:t> </a:t>
            </a:r>
          </a:p>
        </p:txBody>
      </p:sp>
      <p:sp>
        <p:nvSpPr>
          <p:cNvPr id="6" name="Subtitle 2"/>
          <p:cNvSpPr>
            <a:spLocks noGrp="1"/>
          </p:cNvSpPr>
          <p:nvPr>
            <p:ph type="subTitle" idx="1"/>
          </p:nvPr>
        </p:nvSpPr>
        <p:spPr>
          <a:xfrm>
            <a:off x="899592" y="4441892"/>
            <a:ext cx="7560840" cy="1224136"/>
          </a:xfrm>
        </p:spPr>
        <p:txBody>
          <a:bodyPr/>
          <a:lstStyle/>
          <a:p>
            <a:r>
              <a:rPr lang="fr-FR" b="1" dirty="0">
                <a:solidFill>
                  <a:srgbClr val="000090"/>
                </a:solidFill>
              </a:rPr>
              <a:t>Itzhak </a:t>
            </a:r>
            <a:r>
              <a:rPr lang="fr-FR" b="1" dirty="0" err="1">
                <a:solidFill>
                  <a:srgbClr val="000090"/>
                </a:solidFill>
              </a:rPr>
              <a:t>Tserruya</a:t>
            </a:r>
            <a:endParaRPr lang="fr-FR" b="1" dirty="0">
              <a:solidFill>
                <a:srgbClr val="000090"/>
              </a:solidFill>
            </a:endParaRPr>
          </a:p>
        </p:txBody>
      </p:sp>
      <p:sp>
        <p:nvSpPr>
          <p:cNvPr id="10" name="Subtitle 2">
            <a:extLst>
              <a:ext uri="{FF2B5EF4-FFF2-40B4-BE49-F238E27FC236}">
                <a16:creationId xmlns:a16="http://schemas.microsoft.com/office/drawing/2014/main" id="{66397A15-80E4-C841-8290-1B0C857F9AB8}"/>
              </a:ext>
            </a:extLst>
          </p:cNvPr>
          <p:cNvSpPr txBox="1">
            <a:spLocks/>
          </p:cNvSpPr>
          <p:nvPr/>
        </p:nvSpPr>
        <p:spPr bwMode="auto">
          <a:xfrm>
            <a:off x="683568" y="3046120"/>
            <a:ext cx="7560840" cy="6396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fr-FR" b="1" dirty="0" err="1">
                <a:solidFill>
                  <a:srgbClr val="000090"/>
                </a:solidFill>
              </a:rPr>
              <a:t>Implementation</a:t>
            </a:r>
            <a:r>
              <a:rPr lang="fr-FR" b="1" dirty="0">
                <a:solidFill>
                  <a:srgbClr val="000090"/>
                </a:solidFill>
              </a:rPr>
              <a:t> of </a:t>
            </a:r>
            <a:r>
              <a:rPr lang="fr-FR" b="1" dirty="0" err="1">
                <a:solidFill>
                  <a:srgbClr val="000090"/>
                </a:solidFill>
              </a:rPr>
              <a:t>recommendations</a:t>
            </a:r>
            <a:endParaRPr lang="fr-FR" b="1" dirty="0">
              <a:solidFill>
                <a:srgbClr val="000090"/>
              </a:solidFill>
            </a:endParaRPr>
          </a:p>
        </p:txBody>
      </p:sp>
    </p:spTree>
    <p:extLst>
      <p:ext uri="{BB962C8B-B14F-4D97-AF65-F5344CB8AC3E}">
        <p14:creationId xmlns:p14="http://schemas.microsoft.com/office/powerpoint/2010/main" val="259660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51520" y="2276872"/>
            <a:ext cx="8784976" cy="984885"/>
          </a:xfrm>
          <a:prstGeom prst="rect">
            <a:avLst/>
          </a:prstGeom>
        </p:spPr>
        <p:txBody>
          <a:bodyPr wrap="square">
            <a:spAutoFit/>
          </a:bodyPr>
          <a:lstStyle/>
          <a:p>
            <a:pPr marL="457200" indent="-457200">
              <a:spcAft>
                <a:spcPts val="1200"/>
              </a:spcAft>
              <a:buFont typeface="Arial" pitchFamily="34" charset="0"/>
              <a:buChar char="•"/>
            </a:pPr>
            <a:r>
              <a:rPr lang="en-US" sz="2400" dirty="0">
                <a:solidFill>
                  <a:srgbClr val="000000"/>
                </a:solidFill>
              </a:rPr>
              <a:t>136</a:t>
            </a:r>
            <a:r>
              <a:rPr lang="en-US" sz="2400" baseline="30000" dirty="0">
                <a:solidFill>
                  <a:srgbClr val="000000"/>
                </a:solidFill>
              </a:rPr>
              <a:t>th</a:t>
            </a:r>
            <a:r>
              <a:rPr lang="en-US" sz="2400" dirty="0">
                <a:solidFill>
                  <a:srgbClr val="000000"/>
                </a:solidFill>
              </a:rPr>
              <a:t>  Scientific Council meeting (September 12-13, 2024)</a:t>
            </a:r>
          </a:p>
          <a:p>
            <a:pPr marL="457200" indent="-457200">
              <a:spcAft>
                <a:spcPts val="1200"/>
              </a:spcAft>
              <a:buFont typeface="Arial" pitchFamily="34" charset="0"/>
              <a:buChar char="•"/>
            </a:pPr>
            <a:r>
              <a:rPr lang="fr-FR" sz="2400" dirty="0">
                <a:solidFill>
                  <a:srgbClr val="000000"/>
                </a:solidFill>
              </a:rPr>
              <a:t>Agenda</a:t>
            </a:r>
            <a:endParaRPr lang="en-US" sz="2400" dirty="0">
              <a:solidFill>
                <a:srgbClr val="000000"/>
              </a:solidFill>
            </a:endParaRPr>
          </a:p>
        </p:txBody>
      </p:sp>
      <p:sp>
        <p:nvSpPr>
          <p:cNvPr id="11" name="AutoShape 18"/>
          <p:cNvSpPr>
            <a:spLocks noGrp="1" noChangeArrowheads="1"/>
          </p:cNvSpPr>
          <p:nvPr>
            <p:ph type="title"/>
          </p:nvPr>
        </p:nvSpPr>
        <p:spPr bwMode="auto">
          <a:xfrm>
            <a:off x="467544" y="362868"/>
            <a:ext cx="8229600" cy="794544"/>
          </a:xfrm>
          <a:prstGeom prst="roundRect">
            <a:avLst>
              <a:gd name="adj" fmla="val 16667"/>
            </a:avLst>
          </a:prstGeom>
          <a:solidFill>
            <a:srgbClr val="000090"/>
          </a:solidFill>
          <a:ln w="38100">
            <a:solidFill>
              <a:srgbClr val="FF0000"/>
            </a:solidFill>
            <a:round/>
            <a:headEnd/>
            <a:tailEnd/>
          </a:ln>
          <a:effectLst/>
        </p:spPr>
        <p:txBody>
          <a:bodyPr wrap="square" lIns="0" tIns="0" rIns="0" bIns="0" anchor="ctr">
            <a:spAutoFit/>
          </a:bodyPr>
          <a:lstStyle/>
          <a:p>
            <a:pPr algn="ctr">
              <a:lnSpc>
                <a:spcPct val="120000"/>
              </a:lnSpc>
              <a:spcAft>
                <a:spcPts val="1200"/>
              </a:spcAft>
            </a:pPr>
            <a:r>
              <a:rPr lang="en-US" sz="4000" u="sng" dirty="0">
                <a:solidFill>
                  <a:srgbClr val="FFFF00"/>
                </a:solidFill>
              </a:rPr>
              <a:t>Outline</a:t>
            </a:r>
          </a:p>
        </p:txBody>
      </p:sp>
      <p:sp>
        <p:nvSpPr>
          <p:cNvPr id="3" name="Slide Number Placeholder 2"/>
          <p:cNvSpPr>
            <a:spLocks noGrp="1"/>
          </p:cNvSpPr>
          <p:nvPr>
            <p:ph type="sldNum" sz="quarter" idx="12"/>
          </p:nvPr>
        </p:nvSpPr>
        <p:spPr/>
        <p:txBody>
          <a:bodyPr/>
          <a:lstStyle/>
          <a:p>
            <a:pPr>
              <a:defRPr/>
            </a:pPr>
            <a:fld id="{16AAA047-8AEF-4C69-86C3-C9A280890182}" type="slidenum">
              <a:rPr lang="fr-FR" smtClean="0"/>
              <a:pPr>
                <a:defRPr/>
              </a:pPr>
              <a:t>2</a:t>
            </a:fld>
            <a:endParaRPr lang="fr-FR"/>
          </a:p>
        </p:txBody>
      </p:sp>
      <p:sp>
        <p:nvSpPr>
          <p:cNvPr id="4" name="Date Placeholder 3"/>
          <p:cNvSpPr>
            <a:spLocks noGrp="1"/>
          </p:cNvSpPr>
          <p:nvPr>
            <p:ph type="dt" sz="half" idx="10"/>
          </p:nvPr>
        </p:nvSpPr>
        <p:spPr/>
        <p:txBody>
          <a:bodyPr/>
          <a:lstStyle/>
          <a:p>
            <a:pPr>
              <a:defRPr/>
            </a:pPr>
            <a:r>
              <a:rPr lang="en-US"/>
              <a:t>Itzhak Tserruya</a:t>
            </a:r>
            <a:endParaRPr lang="fr-FR"/>
          </a:p>
        </p:txBody>
      </p:sp>
      <p:sp>
        <p:nvSpPr>
          <p:cNvPr id="6" name="Footer Placeholder 5"/>
          <p:cNvSpPr>
            <a:spLocks noGrp="1"/>
          </p:cNvSpPr>
          <p:nvPr>
            <p:ph type="ftr" sz="quarter" idx="11"/>
          </p:nvPr>
        </p:nvSpPr>
        <p:spPr/>
        <p:txBody>
          <a:bodyPr/>
          <a:lstStyle/>
          <a:p>
            <a:pPr>
              <a:defRPr/>
            </a:pPr>
            <a:r>
              <a:rPr lang="en-US"/>
              <a:t>61st PAC-PP, January 20, 2025</a:t>
            </a:r>
            <a:endParaRPr lang="fr-FR"/>
          </a:p>
        </p:txBody>
      </p:sp>
    </p:spTree>
    <p:extLst>
      <p:ext uri="{BB962C8B-B14F-4D97-AF65-F5344CB8AC3E}">
        <p14:creationId xmlns:p14="http://schemas.microsoft.com/office/powerpoint/2010/main" val="1472777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402A0E-318D-FA3D-F344-D0F8174AE476}"/>
            </a:ext>
          </a:extLst>
        </p:cNvPr>
        <p:cNvGrpSpPr/>
        <p:nvPr/>
      </p:nvGrpSpPr>
      <p:grpSpPr>
        <a:xfrm>
          <a:off x="0" y="0"/>
          <a:ext cx="0" cy="0"/>
          <a:chOff x="0" y="0"/>
          <a:chExt cx="0" cy="0"/>
        </a:xfrm>
      </p:grpSpPr>
      <p:sp>
        <p:nvSpPr>
          <p:cNvPr id="8" name="AutoShape 18">
            <a:extLst>
              <a:ext uri="{FF2B5EF4-FFF2-40B4-BE49-F238E27FC236}">
                <a16:creationId xmlns:a16="http://schemas.microsoft.com/office/drawing/2014/main" id="{50897C6B-544A-0320-FDAC-83B81313A70A}"/>
              </a:ext>
            </a:extLst>
          </p:cNvPr>
          <p:cNvSpPr>
            <a:spLocks noGrp="1" noChangeArrowheads="1"/>
          </p:cNvSpPr>
          <p:nvPr>
            <p:ph type="title"/>
          </p:nvPr>
        </p:nvSpPr>
        <p:spPr bwMode="auto">
          <a:xfrm>
            <a:off x="457200" y="203793"/>
            <a:ext cx="8229600" cy="686429"/>
          </a:xfrm>
          <a:prstGeom prst="roundRect">
            <a:avLst>
              <a:gd name="adj" fmla="val 16667"/>
            </a:avLst>
          </a:prstGeom>
          <a:solidFill>
            <a:srgbClr val="000090"/>
          </a:solidFill>
          <a:ln w="38100">
            <a:solidFill>
              <a:srgbClr val="FF0000"/>
            </a:solidFill>
            <a:round/>
            <a:headEnd/>
            <a:tailEnd/>
          </a:ln>
          <a:effectLst/>
        </p:spPr>
        <p:txBody>
          <a:bodyPr wrap="square" lIns="0" tIns="0" rIns="0" bIns="0" anchor="ctr">
            <a:spAutoFit/>
          </a:bodyPr>
          <a:lstStyle/>
          <a:p>
            <a:pPr>
              <a:lnSpc>
                <a:spcPct val="120000"/>
              </a:lnSpc>
              <a:spcAft>
                <a:spcPts val="1200"/>
              </a:spcAft>
            </a:pPr>
            <a:r>
              <a:rPr lang="en-US" sz="3600" u="sng" dirty="0">
                <a:solidFill>
                  <a:srgbClr val="FFFF00"/>
                </a:solidFill>
              </a:rPr>
              <a:t>Scientific Council (I)</a:t>
            </a:r>
          </a:p>
        </p:txBody>
      </p:sp>
      <p:sp>
        <p:nvSpPr>
          <p:cNvPr id="2" name="TextBox 1">
            <a:extLst>
              <a:ext uri="{FF2B5EF4-FFF2-40B4-BE49-F238E27FC236}">
                <a16:creationId xmlns:a16="http://schemas.microsoft.com/office/drawing/2014/main" id="{70723B93-E59E-9983-E932-8D89D49B1309}"/>
              </a:ext>
            </a:extLst>
          </p:cNvPr>
          <p:cNvSpPr txBox="1"/>
          <p:nvPr/>
        </p:nvSpPr>
        <p:spPr>
          <a:xfrm>
            <a:off x="215516" y="999561"/>
            <a:ext cx="8712968" cy="338554"/>
          </a:xfrm>
          <a:prstGeom prst="rect">
            <a:avLst/>
          </a:prstGeom>
          <a:noFill/>
        </p:spPr>
        <p:txBody>
          <a:bodyPr wrap="square" rtlCol="0">
            <a:spAutoFit/>
          </a:bodyPr>
          <a:lstStyle/>
          <a:p>
            <a:pPr>
              <a:spcAft>
                <a:spcPts val="600"/>
              </a:spcAft>
              <a:buSzPct val="80000"/>
            </a:pPr>
            <a:r>
              <a:rPr lang="en-US" sz="1600" dirty="0"/>
              <a:t>Excerpts from the Resolutions of the 136</a:t>
            </a:r>
            <a:r>
              <a:rPr lang="en-US" sz="1600" baseline="30000" dirty="0"/>
              <a:t>th</a:t>
            </a:r>
            <a:r>
              <a:rPr lang="en-US" sz="1600" dirty="0"/>
              <a:t> session of the SC held on September 12-13, 2024:</a:t>
            </a:r>
            <a:endParaRPr lang="en-US" dirty="0"/>
          </a:p>
        </p:txBody>
      </p:sp>
      <p:sp>
        <p:nvSpPr>
          <p:cNvPr id="7" name="TextBox 6">
            <a:extLst>
              <a:ext uri="{FF2B5EF4-FFF2-40B4-BE49-F238E27FC236}">
                <a16:creationId xmlns:a16="http://schemas.microsoft.com/office/drawing/2014/main" id="{9D6ABADE-5B16-16A8-CC06-8D18B612F4E6}"/>
              </a:ext>
            </a:extLst>
          </p:cNvPr>
          <p:cNvSpPr txBox="1"/>
          <p:nvPr/>
        </p:nvSpPr>
        <p:spPr>
          <a:xfrm>
            <a:off x="247397" y="1628800"/>
            <a:ext cx="8712968" cy="4608512"/>
          </a:xfrm>
          <a:prstGeom prst="rect">
            <a:avLst/>
          </a:prstGeom>
          <a:noFill/>
        </p:spPr>
        <p:txBody>
          <a:bodyPr wrap="square" rtlCol="0">
            <a:spAutoFit/>
          </a:bodyPr>
          <a:lstStyle/>
          <a:p>
            <a:pPr>
              <a:spcBef>
                <a:spcPts val="0"/>
              </a:spcBef>
              <a:spcAft>
                <a:spcPts val="600"/>
              </a:spcAft>
              <a:buSzPct val="80000"/>
            </a:pPr>
            <a:r>
              <a:rPr lang="en-US" b="1" u="sng" dirty="0"/>
              <a:t>General considerations related to the PAC-PP:</a:t>
            </a:r>
          </a:p>
          <a:p>
            <a:pPr algn="just">
              <a:spcAft>
                <a:spcPts val="0"/>
              </a:spcAft>
            </a:pPr>
            <a:r>
              <a:rPr lang="en-GB" sz="1800" dirty="0">
                <a:ea typeface="Arial" panose="020B0604020202020204" pitchFamily="34" charset="0"/>
                <a:cs typeface="Arial" panose="020B0604020202020204" pitchFamily="34" charset="0"/>
              </a:rPr>
              <a:t>T</a:t>
            </a:r>
            <a:r>
              <a:rPr lang="en-GB" sz="1800" dirty="0">
                <a:effectLst/>
                <a:ea typeface="Arial" panose="020B0604020202020204" pitchFamily="34" charset="0"/>
                <a:cs typeface="Arial" panose="020B0604020202020204" pitchFamily="34" charset="0"/>
              </a:rPr>
              <a:t>he Scientific Council appreciates recent achievements </a:t>
            </a:r>
            <a:r>
              <a:rPr lang="en-US" sz="1800" dirty="0">
                <a:effectLst/>
                <a:ea typeface="Arial" panose="020B0604020202020204" pitchFamily="34" charset="0"/>
                <a:cs typeface="Arial" panose="020B0604020202020204" pitchFamily="34" charset="0"/>
              </a:rPr>
              <a:t>of the </a:t>
            </a:r>
            <a:r>
              <a:rPr lang="en-GB" sz="1800" dirty="0">
                <a:effectLst/>
                <a:ea typeface="Arial" panose="020B0604020202020204" pitchFamily="34" charset="0"/>
                <a:cs typeface="Arial" panose="020B0604020202020204" pitchFamily="34" charset="0"/>
              </a:rPr>
              <a:t>Institute, in particular:</a:t>
            </a:r>
            <a:endParaRPr lang="en-IL" sz="1800" dirty="0">
              <a:effectLst/>
              <a:ea typeface="SimSun" panose="02010600030101010101" pitchFamily="2" charset="-122"/>
              <a:cs typeface="Arial" panose="020B0604020202020204" pitchFamily="34" charset="0"/>
            </a:endParaRPr>
          </a:p>
          <a:p>
            <a:pPr algn="just">
              <a:spcAft>
                <a:spcPts val="0"/>
              </a:spcAft>
            </a:pPr>
            <a:r>
              <a:rPr lang="en-GB" sz="1800" dirty="0">
                <a:effectLst/>
                <a:ea typeface="Arial" panose="020B0604020202020204" pitchFamily="34" charset="0"/>
                <a:cs typeface="Arial" panose="020B0604020202020204" pitchFamily="34" charset="0"/>
              </a:rPr>
              <a:t>–</a:t>
            </a:r>
            <a:r>
              <a:rPr lang="en-US" sz="1800" dirty="0">
                <a:effectLst/>
                <a:ea typeface="Arial" panose="020B0604020202020204" pitchFamily="34" charset="0"/>
                <a:cs typeface="Arial" panose="020B0604020202020204" pitchFamily="34" charset="0"/>
              </a:rPr>
              <a:t> </a:t>
            </a:r>
            <a:r>
              <a:rPr lang="en-GB" sz="1800" dirty="0">
                <a:effectLst/>
                <a:ea typeface="Arial" panose="020B0604020202020204" pitchFamily="34" charset="0"/>
                <a:cs typeface="Arial" panose="020B0604020202020204" pitchFamily="34" charset="0"/>
              </a:rPr>
              <a:t>progress of technological tests of the NICA collider ring, including installation of the collider magnetic cryostat system, two RF stations and final focusing lenses, </a:t>
            </a:r>
            <a:r>
              <a:rPr lang="en-US" sz="1800" dirty="0">
                <a:effectLst/>
                <a:ea typeface="Arial" panose="020B0604020202020204" pitchFamily="34" charset="0"/>
                <a:cs typeface="Arial" panose="020B0604020202020204" pitchFamily="34" charset="0"/>
              </a:rPr>
              <a:t>the merging</a:t>
            </a:r>
            <a:r>
              <a:rPr lang="en-GB" sz="1800" dirty="0">
                <a:effectLst/>
                <a:ea typeface="Arial" panose="020B0604020202020204" pitchFamily="34" charset="0"/>
                <a:cs typeface="Arial" panose="020B0604020202020204" pitchFamily="34" charset="0"/>
              </a:rPr>
              <a:t> of the high-vacuum volume sections in the West and East arcs, installation of cryogenic equipment and power supplies in the collider building, connection of power lines and energy evacuation systems;</a:t>
            </a:r>
            <a:endParaRPr lang="en-IL" sz="1800" dirty="0">
              <a:effectLst/>
              <a:ea typeface="SimSun" panose="02010600030101010101" pitchFamily="2" charset="-122"/>
              <a:cs typeface="Arial" panose="020B0604020202020204" pitchFamily="34" charset="0"/>
            </a:endParaRPr>
          </a:p>
          <a:p>
            <a:pPr algn="just">
              <a:spcAft>
                <a:spcPts val="0"/>
              </a:spcAft>
            </a:pPr>
            <a:r>
              <a:rPr lang="en-GB" sz="1800" dirty="0">
                <a:effectLst/>
                <a:ea typeface="Arial" panose="020B0604020202020204" pitchFamily="34" charset="0"/>
                <a:cs typeface="Arial" panose="020B0604020202020204" pitchFamily="34" charset="0"/>
              </a:rPr>
              <a:t>–</a:t>
            </a:r>
            <a:r>
              <a:rPr lang="en-US" sz="1800" dirty="0">
                <a:effectLst/>
                <a:ea typeface="Arial" panose="020B0604020202020204" pitchFamily="34" charset="0"/>
                <a:cs typeface="Arial" panose="020B0604020202020204" pitchFamily="34" charset="0"/>
              </a:rPr>
              <a:t> </a:t>
            </a:r>
            <a:r>
              <a:rPr lang="en-GB" sz="1800" dirty="0">
                <a:effectLst/>
                <a:ea typeface="Arial" panose="020B0604020202020204" pitchFamily="34" charset="0"/>
                <a:cs typeface="Arial" panose="020B0604020202020204" pitchFamily="34" charset="0"/>
              </a:rPr>
              <a:t>striving to achieve the goal of detecting the first </a:t>
            </a:r>
            <a:r>
              <a:rPr lang="en-US" sz="1800" dirty="0">
                <a:effectLst/>
                <a:ea typeface="Arial" panose="020B0604020202020204" pitchFamily="34" charset="0"/>
                <a:cs typeface="Arial" panose="020B0604020202020204" pitchFamily="34" charset="0"/>
              </a:rPr>
              <a:t>Xe-</a:t>
            </a:r>
            <a:r>
              <a:rPr lang="en-GB" sz="1800" dirty="0">
                <a:effectLst/>
                <a:ea typeface="Arial" panose="020B0604020202020204" pitchFamily="34" charset="0"/>
                <a:cs typeface="Arial" panose="020B0604020202020204" pitchFamily="34" charset="0"/>
              </a:rPr>
              <a:t>beams collisions in the MPD in August 2025;</a:t>
            </a:r>
          </a:p>
          <a:p>
            <a:pPr algn="just">
              <a:spcAft>
                <a:spcPts val="0"/>
              </a:spcAft>
            </a:pPr>
            <a:r>
              <a:rPr lang="en-GB" sz="1800" dirty="0">
                <a:effectLst/>
                <a:latin typeface="Arial" panose="020B0604020202020204" pitchFamily="34" charset="0"/>
                <a:ea typeface="Arial" panose="020B0604020202020204" pitchFamily="34" charset="0"/>
                <a:cs typeface="Arial" panose="020B0604020202020204" pitchFamily="34" charset="0"/>
              </a:rPr>
              <a:t>– successful cooling of the MPD solenoid down to the temperature of 72 </a:t>
            </a:r>
            <a:r>
              <a:rPr lang="en-GB" sz="1800" dirty="0" err="1">
                <a:effectLst/>
                <a:latin typeface="Arial" panose="020B0604020202020204" pitchFamily="34" charset="0"/>
                <a:ea typeface="Arial" panose="020B0604020202020204" pitchFamily="34" charset="0"/>
                <a:cs typeface="Arial" panose="020B0604020202020204" pitchFamily="34" charset="0"/>
              </a:rPr>
              <a:t>К</a:t>
            </a:r>
            <a:r>
              <a:rPr lang="en-GB" sz="1800" dirty="0">
                <a:effectLst/>
                <a:latin typeface="Arial" panose="020B0604020202020204" pitchFamily="34" charset="0"/>
                <a:ea typeface="Arial" panose="020B0604020202020204" pitchFamily="34" charset="0"/>
                <a:cs typeface="Arial" panose="020B0604020202020204" pitchFamily="34" charset="0"/>
              </a:rPr>
              <a:t>, preparations for the analysis of the first data sets in fixed-target mode;</a:t>
            </a:r>
            <a:endParaRPr lang="en-IL" sz="1800" dirty="0">
              <a:effectLst/>
              <a:latin typeface="Calibri" panose="020F0502020204030204" pitchFamily="34" charset="0"/>
              <a:ea typeface="SimSun" panose="02010600030101010101" pitchFamily="2" charset="-122"/>
              <a:cs typeface="Arial" panose="020B0604020202020204" pitchFamily="34" charset="0"/>
            </a:endParaRPr>
          </a:p>
          <a:p>
            <a:pPr algn="just">
              <a:spcAft>
                <a:spcPts val="0"/>
              </a:spcAft>
            </a:pPr>
            <a:r>
              <a:rPr lang="en-GB" sz="1800" dirty="0">
                <a:effectLst/>
                <a:latin typeface="Arial" panose="020B0604020202020204" pitchFamily="34" charset="0"/>
                <a:ea typeface="Arial" panose="020B0604020202020204" pitchFamily="34" charset="0"/>
                <a:cs typeface="Arial" panose="020B0604020202020204" pitchFamily="34" charset="0"/>
              </a:rPr>
              <a:t>– finalization of the updated SPD Technical Design Report (TDR) and its approval at the PAC meeting in June 2024, progress in the development of detector prototypes;</a:t>
            </a:r>
            <a:endParaRPr lang="en-IL" sz="1800" dirty="0">
              <a:effectLst/>
              <a:latin typeface="Calibri" panose="020F0502020204030204" pitchFamily="34" charset="0"/>
              <a:ea typeface="SimSun" panose="02010600030101010101" pitchFamily="2" charset="-122"/>
              <a:cs typeface="Arial" panose="020B0604020202020204" pitchFamily="34" charset="0"/>
            </a:endParaRPr>
          </a:p>
          <a:p>
            <a:pPr algn="just">
              <a:spcAft>
                <a:spcPts val="0"/>
              </a:spcAft>
            </a:pPr>
            <a:r>
              <a:rPr lang="en-GB" sz="1800" dirty="0">
                <a:effectLst/>
                <a:latin typeface="Arial" panose="020B0604020202020204" pitchFamily="34" charset="0"/>
                <a:ea typeface="Arial" panose="020B0604020202020204" pitchFamily="34" charset="0"/>
                <a:cs typeface="Arial" panose="020B0604020202020204" pitchFamily="34" charset="0"/>
              </a:rPr>
              <a:t>–</a:t>
            </a:r>
            <a:r>
              <a:rPr lang="en-US" sz="1800" dirty="0">
                <a:effectLst/>
                <a:latin typeface="Arial" panose="020B0604020202020204" pitchFamily="34" charset="0"/>
                <a:ea typeface="Arial" panose="020B0604020202020204" pitchFamily="34" charset="0"/>
                <a:cs typeface="Arial" panose="020B0604020202020204" pitchFamily="34" charset="0"/>
              </a:rPr>
              <a:t> </a:t>
            </a:r>
            <a:r>
              <a:rPr lang="en-GB" sz="1800" dirty="0">
                <a:effectLst/>
                <a:latin typeface="Arial" panose="020B0604020202020204" pitchFamily="34" charset="0"/>
                <a:ea typeface="Arial" panose="020B0604020202020204" pitchFamily="34" charset="0"/>
                <a:cs typeface="Arial" panose="020B0604020202020204" pitchFamily="34" charset="0"/>
              </a:rPr>
              <a:t>development of the ARIADNA collaboration and its research programme, preparation for the biosatellite experiment scheduled in 2025;</a:t>
            </a:r>
            <a:endParaRPr lang="en-IL" dirty="0">
              <a:effectLst/>
              <a:ea typeface="Calibri" panose="020F0502020204030204" pitchFamily="34" charset="0"/>
              <a:cs typeface="Arial" panose="020B0604020202020204" pitchFamily="34" charset="0"/>
            </a:endParaRPr>
          </a:p>
          <a:p>
            <a:pPr>
              <a:spcBef>
                <a:spcPts val="0"/>
              </a:spcBef>
              <a:spcAft>
                <a:spcPts val="600"/>
              </a:spcAft>
            </a:pPr>
            <a:endParaRPr lang="en-IL" dirty="0">
              <a:effectLst/>
              <a:ea typeface="Calibri" panose="020F0502020204030204" pitchFamily="34" charset="0"/>
              <a:cs typeface="Arial" panose="020B0604020202020204" pitchFamily="34" charset="0"/>
            </a:endParaRPr>
          </a:p>
        </p:txBody>
      </p:sp>
      <p:sp>
        <p:nvSpPr>
          <p:cNvPr id="6" name="Date Placeholder 5">
            <a:extLst>
              <a:ext uri="{FF2B5EF4-FFF2-40B4-BE49-F238E27FC236}">
                <a16:creationId xmlns:a16="http://schemas.microsoft.com/office/drawing/2014/main" id="{1DD145F2-FC7D-FB5D-C767-92DBC94504AA}"/>
              </a:ext>
            </a:extLst>
          </p:cNvPr>
          <p:cNvSpPr>
            <a:spLocks noGrp="1"/>
          </p:cNvSpPr>
          <p:nvPr>
            <p:ph type="dt" sz="half" idx="10"/>
          </p:nvPr>
        </p:nvSpPr>
        <p:spPr/>
        <p:txBody>
          <a:bodyPr/>
          <a:lstStyle/>
          <a:p>
            <a:pPr>
              <a:defRPr/>
            </a:pPr>
            <a:r>
              <a:rPr lang="en-US"/>
              <a:t>Itzhak Tserruya</a:t>
            </a:r>
            <a:endParaRPr lang="fr-FR"/>
          </a:p>
        </p:txBody>
      </p:sp>
      <p:sp>
        <p:nvSpPr>
          <p:cNvPr id="9" name="Footer Placeholder 8">
            <a:extLst>
              <a:ext uri="{FF2B5EF4-FFF2-40B4-BE49-F238E27FC236}">
                <a16:creationId xmlns:a16="http://schemas.microsoft.com/office/drawing/2014/main" id="{A43AA9FA-63C2-85A2-7AE9-E1A1897FB14B}"/>
              </a:ext>
            </a:extLst>
          </p:cNvPr>
          <p:cNvSpPr>
            <a:spLocks noGrp="1"/>
          </p:cNvSpPr>
          <p:nvPr>
            <p:ph type="ftr" sz="quarter" idx="11"/>
          </p:nvPr>
        </p:nvSpPr>
        <p:spPr/>
        <p:txBody>
          <a:bodyPr/>
          <a:lstStyle/>
          <a:p>
            <a:pPr>
              <a:defRPr/>
            </a:pPr>
            <a:r>
              <a:rPr lang="en-US"/>
              <a:t>61st PAC-PP, January 20, 2025</a:t>
            </a:r>
            <a:endParaRPr lang="fr-FR"/>
          </a:p>
        </p:txBody>
      </p:sp>
      <p:sp>
        <p:nvSpPr>
          <p:cNvPr id="10" name="Slide Number Placeholder 9">
            <a:extLst>
              <a:ext uri="{FF2B5EF4-FFF2-40B4-BE49-F238E27FC236}">
                <a16:creationId xmlns:a16="http://schemas.microsoft.com/office/drawing/2014/main" id="{47E11AE6-2519-6800-DFE3-89A7965F3E09}"/>
              </a:ext>
            </a:extLst>
          </p:cNvPr>
          <p:cNvSpPr>
            <a:spLocks noGrp="1"/>
          </p:cNvSpPr>
          <p:nvPr>
            <p:ph type="sldNum" sz="quarter" idx="12"/>
          </p:nvPr>
        </p:nvSpPr>
        <p:spPr/>
        <p:txBody>
          <a:bodyPr/>
          <a:lstStyle/>
          <a:p>
            <a:pPr>
              <a:defRPr/>
            </a:pPr>
            <a:fld id="{16AAA047-8AEF-4C69-86C3-C9A280890182}" type="slidenum">
              <a:rPr lang="fr-FR" smtClean="0"/>
              <a:pPr>
                <a:defRPr/>
              </a:pPr>
              <a:t>3</a:t>
            </a:fld>
            <a:endParaRPr lang="fr-FR"/>
          </a:p>
        </p:txBody>
      </p:sp>
    </p:spTree>
    <p:extLst>
      <p:ext uri="{BB962C8B-B14F-4D97-AF65-F5344CB8AC3E}">
        <p14:creationId xmlns:p14="http://schemas.microsoft.com/office/powerpoint/2010/main" val="2087742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A42C14-EFAE-C753-EC1E-8D973DDB9837}"/>
            </a:ext>
          </a:extLst>
        </p:cNvPr>
        <p:cNvGrpSpPr/>
        <p:nvPr/>
      </p:nvGrpSpPr>
      <p:grpSpPr>
        <a:xfrm>
          <a:off x="0" y="0"/>
          <a:ext cx="0" cy="0"/>
          <a:chOff x="0" y="0"/>
          <a:chExt cx="0" cy="0"/>
        </a:xfrm>
      </p:grpSpPr>
      <p:sp>
        <p:nvSpPr>
          <p:cNvPr id="8" name="AutoShape 18">
            <a:extLst>
              <a:ext uri="{FF2B5EF4-FFF2-40B4-BE49-F238E27FC236}">
                <a16:creationId xmlns:a16="http://schemas.microsoft.com/office/drawing/2014/main" id="{92B53594-2754-3991-6437-5531366C36F5}"/>
              </a:ext>
            </a:extLst>
          </p:cNvPr>
          <p:cNvSpPr>
            <a:spLocks noGrp="1" noChangeArrowheads="1"/>
          </p:cNvSpPr>
          <p:nvPr>
            <p:ph type="title"/>
          </p:nvPr>
        </p:nvSpPr>
        <p:spPr bwMode="auto">
          <a:xfrm>
            <a:off x="467544" y="132523"/>
            <a:ext cx="8229600" cy="762762"/>
          </a:xfrm>
          <a:prstGeom prst="roundRect">
            <a:avLst>
              <a:gd name="adj" fmla="val 16667"/>
            </a:avLst>
          </a:prstGeom>
          <a:solidFill>
            <a:srgbClr val="000090"/>
          </a:solidFill>
          <a:ln w="38100">
            <a:solidFill>
              <a:srgbClr val="FF0000"/>
            </a:solidFill>
            <a:round/>
            <a:headEnd/>
            <a:tailEnd/>
          </a:ln>
          <a:effectLst/>
        </p:spPr>
        <p:txBody>
          <a:bodyPr wrap="square" lIns="0" tIns="0" rIns="0" bIns="0" anchor="ctr">
            <a:spAutoFit/>
          </a:bodyPr>
          <a:lstStyle/>
          <a:p>
            <a:pPr>
              <a:lnSpc>
                <a:spcPct val="120000"/>
              </a:lnSpc>
              <a:spcAft>
                <a:spcPts val="1200"/>
              </a:spcAft>
            </a:pPr>
            <a:r>
              <a:rPr lang="en-US" sz="4000" u="sng" dirty="0">
                <a:solidFill>
                  <a:srgbClr val="FFFF00"/>
                </a:solidFill>
              </a:rPr>
              <a:t>Scientific Council (II)</a:t>
            </a:r>
          </a:p>
        </p:txBody>
      </p:sp>
      <p:sp>
        <p:nvSpPr>
          <p:cNvPr id="7" name="TextBox 6">
            <a:extLst>
              <a:ext uri="{FF2B5EF4-FFF2-40B4-BE49-F238E27FC236}">
                <a16:creationId xmlns:a16="http://schemas.microsoft.com/office/drawing/2014/main" id="{3BB5BA9A-4CE0-DFC4-AFE2-7516AD856190}"/>
              </a:ext>
            </a:extLst>
          </p:cNvPr>
          <p:cNvSpPr txBox="1"/>
          <p:nvPr/>
        </p:nvSpPr>
        <p:spPr>
          <a:xfrm>
            <a:off x="139806" y="980728"/>
            <a:ext cx="8864388" cy="5529719"/>
          </a:xfrm>
          <a:prstGeom prst="rect">
            <a:avLst/>
          </a:prstGeom>
          <a:noFill/>
        </p:spPr>
        <p:txBody>
          <a:bodyPr wrap="square" rtlCol="0">
            <a:spAutoFit/>
          </a:bodyPr>
          <a:lstStyle/>
          <a:p>
            <a:pPr>
              <a:spcAft>
                <a:spcPts val="600"/>
              </a:spcAft>
              <a:buSzPct val="80000"/>
            </a:pPr>
            <a:r>
              <a:rPr lang="en-US" sz="1600" b="1" u="sng" dirty="0">
                <a:cs typeface="Arial" panose="020B0604020202020204" pitchFamily="34" charset="0"/>
              </a:rPr>
              <a:t>Recommendations in connection with the PAC-PP: </a:t>
            </a:r>
            <a:endParaRPr lang="en-US" sz="1600" dirty="0">
              <a:effectLst/>
              <a:cs typeface="Arial" panose="020B0604020202020204" pitchFamily="34" charset="0"/>
            </a:endParaRPr>
          </a:p>
          <a:p>
            <a:pPr marL="285750" indent="-285750" algn="just">
              <a:spcAft>
                <a:spcPts val="1000"/>
              </a:spcAft>
              <a:buFont typeface="Wingdings" pitchFamily="2" charset="2"/>
              <a:buChar char="v"/>
            </a:pPr>
            <a:r>
              <a:rPr lang="en-GB" sz="1800" dirty="0">
                <a:effectLst/>
                <a:latin typeface="Arial" panose="020B0604020202020204" pitchFamily="34" charset="0"/>
                <a:ea typeface="Arial" panose="020B0604020202020204" pitchFamily="34" charset="0"/>
                <a:cs typeface="Arial" panose="020B0604020202020204" pitchFamily="34" charset="0"/>
              </a:rPr>
              <a:t>The Scientific Council acknowledges the successful completion of the first stage of the mega-science project NICA: commissioning of the injection complex of the collider, including the heavy ion source KRION-6T, HILAC, Booster, </a:t>
            </a:r>
            <a:r>
              <a:rPr lang="en-GB" sz="1800" dirty="0" err="1">
                <a:effectLst/>
                <a:latin typeface="Arial" panose="020B0604020202020204" pitchFamily="34" charset="0"/>
                <a:ea typeface="Arial" panose="020B0604020202020204" pitchFamily="34" charset="0"/>
                <a:cs typeface="Arial" panose="020B0604020202020204" pitchFamily="34" charset="0"/>
              </a:rPr>
              <a:t>Nuclotron</a:t>
            </a:r>
            <a:r>
              <a:rPr lang="en-GB" sz="1800" dirty="0">
                <a:effectLst/>
                <a:latin typeface="Arial" panose="020B0604020202020204" pitchFamily="34" charset="0"/>
                <a:ea typeface="Arial" panose="020B0604020202020204" pitchFamily="34" charset="0"/>
                <a:cs typeface="Arial" panose="020B0604020202020204" pitchFamily="34" charset="0"/>
              </a:rPr>
              <a:t>, and beam transfer lines, and the start of the program of fundamental and applied research at the fixed target facilities. Presently, most of the collider equipment is ready for commissioning. </a:t>
            </a:r>
            <a:r>
              <a:rPr lang="en-GB" sz="1800" dirty="0">
                <a:effectLst/>
                <a:highlight>
                  <a:srgbClr val="FFFF00"/>
                </a:highlight>
                <a:latin typeface="Arial" panose="020B0604020202020204" pitchFamily="34" charset="0"/>
                <a:ea typeface="Arial" panose="020B0604020202020204" pitchFamily="34" charset="0"/>
                <a:cs typeface="Arial" panose="020B0604020202020204" pitchFamily="34" charset="0"/>
              </a:rPr>
              <a:t>The Scientific Council joins the PAC in congratulating the NICA team on these achievements</a:t>
            </a:r>
            <a:r>
              <a:rPr lang="en-GB" sz="1800" dirty="0">
                <a:effectLst/>
                <a:latin typeface="Arial" panose="020B0604020202020204" pitchFamily="34" charset="0"/>
                <a:ea typeface="Arial" panose="020B0604020202020204" pitchFamily="34" charset="0"/>
                <a:cs typeface="Arial" panose="020B0604020202020204" pitchFamily="34" charset="0"/>
              </a:rPr>
              <a:t>. The launch of the experimental program at the collider is planned for 2025 with a gradual increase in luminosity. The Scientific Council endorses the recommendation of the PAC to extend the </a:t>
            </a:r>
            <a:r>
              <a:rPr lang="en-GB" sz="1800" dirty="0" err="1">
                <a:effectLst/>
                <a:latin typeface="Arial" panose="020B0604020202020204" pitchFamily="34" charset="0"/>
                <a:ea typeface="Arial" panose="020B0604020202020204" pitchFamily="34" charset="0"/>
                <a:cs typeface="Arial" panose="020B0604020202020204" pitchFamily="34" charset="0"/>
              </a:rPr>
              <a:t>Nuclotron</a:t>
            </a:r>
            <a:r>
              <a:rPr lang="en-GB" sz="1800" dirty="0">
                <a:effectLst/>
                <a:latin typeface="Arial" panose="020B0604020202020204" pitchFamily="34" charset="0"/>
                <a:ea typeface="Arial" panose="020B0604020202020204" pitchFamily="34" charset="0"/>
                <a:cs typeface="Arial" panose="020B0604020202020204" pitchFamily="34" charset="0"/>
              </a:rPr>
              <a:t>-NICA project until the end of 2027 with ranking A.</a:t>
            </a:r>
            <a:endParaRPr lang="en-IL" sz="1800" dirty="0">
              <a:effectLst/>
              <a:latin typeface="Calibri" panose="020F0502020204030204" pitchFamily="34" charset="0"/>
              <a:ea typeface="SimSun" panose="02010600030101010101" pitchFamily="2" charset="-122"/>
              <a:cs typeface="Arial" panose="020B0604020202020204" pitchFamily="34" charset="0"/>
            </a:endParaRPr>
          </a:p>
          <a:p>
            <a:pPr marL="285750" indent="-285750" algn="just">
              <a:spcAft>
                <a:spcPts val="1000"/>
              </a:spcAft>
              <a:buFont typeface="Wingdings" pitchFamily="2" charset="2"/>
              <a:buChar char="v"/>
            </a:pPr>
            <a:r>
              <a:rPr lang="en-GB" sz="1800" dirty="0">
                <a:effectLst/>
                <a:latin typeface="Arial" panose="020B0604020202020204" pitchFamily="34" charset="0"/>
                <a:ea typeface="Arial" panose="020B0604020202020204" pitchFamily="34" charset="0"/>
                <a:cs typeface="Arial" panose="020B0604020202020204" pitchFamily="34" charset="0"/>
              </a:rPr>
              <a:t>The Scientific Council notes the progress in the production of the MPD first-stage detector and in the preparations of the MPD solenoid for magnetic field measurements planned in October 2024. Installation of the carbon fibre support frame and detector subsystems is foreseen for the beginning of 2025. The detector should be ready to move to the beam position by July 2025 to meet the NICA accelerator schedule. The Scientific Council also notes the first physics results obtained by the BM@N team from the data collected in 2023 on 3.8 </a:t>
            </a:r>
            <a:r>
              <a:rPr lang="en-GB" sz="1800" dirty="0" err="1">
                <a:effectLst/>
                <a:latin typeface="Arial" panose="020B0604020202020204" pitchFamily="34" charset="0"/>
                <a:ea typeface="Arial" panose="020B0604020202020204" pitchFamily="34" charset="0"/>
                <a:cs typeface="Arial" panose="020B0604020202020204" pitchFamily="34" charset="0"/>
              </a:rPr>
              <a:t>AGeV</a:t>
            </a:r>
            <a:r>
              <a:rPr lang="en-GB" sz="1800" dirty="0">
                <a:effectLst/>
                <a:latin typeface="Arial" panose="020B0604020202020204" pitchFamily="34" charset="0"/>
                <a:ea typeface="Arial" panose="020B0604020202020204" pitchFamily="34" charset="0"/>
                <a:cs typeface="Arial" panose="020B0604020202020204" pitchFamily="34" charset="0"/>
              </a:rPr>
              <a:t> </a:t>
            </a:r>
            <a:r>
              <a:rPr lang="en-GB" sz="1800" dirty="0" err="1">
                <a:effectLst/>
                <a:latin typeface="Arial" panose="020B0604020202020204" pitchFamily="34" charset="0"/>
                <a:ea typeface="Arial" panose="020B0604020202020204" pitchFamily="34" charset="0"/>
                <a:cs typeface="Arial" panose="020B0604020202020204" pitchFamily="34" charset="0"/>
              </a:rPr>
              <a:t>Xe+CsI</a:t>
            </a:r>
            <a:r>
              <a:rPr lang="en-GB" sz="1800" dirty="0">
                <a:effectLst/>
                <a:latin typeface="Arial" panose="020B0604020202020204" pitchFamily="34" charset="0"/>
                <a:ea typeface="Arial" panose="020B0604020202020204" pitchFamily="34" charset="0"/>
                <a:cs typeface="Arial" panose="020B0604020202020204" pitchFamily="34" charset="0"/>
              </a:rPr>
              <a:t> collisions.</a:t>
            </a:r>
            <a:endParaRPr lang="en-IL" sz="1800" dirty="0">
              <a:effectLst/>
              <a:latin typeface="Calibri" panose="020F0502020204030204" pitchFamily="34" charset="0"/>
              <a:ea typeface="SimSun" panose="02010600030101010101" pitchFamily="2" charset="-122"/>
              <a:cs typeface="Arial" panose="020B0604020202020204" pitchFamily="34" charset="0"/>
            </a:endParaRPr>
          </a:p>
        </p:txBody>
      </p:sp>
      <p:sp>
        <p:nvSpPr>
          <p:cNvPr id="10" name="Slide Number Placeholder 9">
            <a:extLst>
              <a:ext uri="{FF2B5EF4-FFF2-40B4-BE49-F238E27FC236}">
                <a16:creationId xmlns:a16="http://schemas.microsoft.com/office/drawing/2014/main" id="{5EACACAD-0665-2240-C32A-28492F2170C2}"/>
              </a:ext>
            </a:extLst>
          </p:cNvPr>
          <p:cNvSpPr>
            <a:spLocks noGrp="1"/>
          </p:cNvSpPr>
          <p:nvPr>
            <p:ph type="sldNum" sz="quarter" idx="12"/>
          </p:nvPr>
        </p:nvSpPr>
        <p:spPr/>
        <p:txBody>
          <a:bodyPr/>
          <a:lstStyle/>
          <a:p>
            <a:pPr>
              <a:defRPr/>
            </a:pPr>
            <a:fld id="{16AAA047-8AEF-4C69-86C3-C9A280890182}" type="slidenum">
              <a:rPr lang="fr-FR" smtClean="0"/>
              <a:pPr>
                <a:defRPr/>
              </a:pPr>
              <a:t>4</a:t>
            </a:fld>
            <a:endParaRPr lang="fr-FR"/>
          </a:p>
        </p:txBody>
      </p:sp>
      <p:sp>
        <p:nvSpPr>
          <p:cNvPr id="2" name="Date Placeholder 1">
            <a:extLst>
              <a:ext uri="{FF2B5EF4-FFF2-40B4-BE49-F238E27FC236}">
                <a16:creationId xmlns:a16="http://schemas.microsoft.com/office/drawing/2014/main" id="{809F3367-AC7F-3E18-BD00-52F50AECCE3F}"/>
              </a:ext>
            </a:extLst>
          </p:cNvPr>
          <p:cNvSpPr>
            <a:spLocks noGrp="1"/>
          </p:cNvSpPr>
          <p:nvPr>
            <p:ph type="dt" sz="half" idx="10"/>
          </p:nvPr>
        </p:nvSpPr>
        <p:spPr/>
        <p:txBody>
          <a:bodyPr/>
          <a:lstStyle/>
          <a:p>
            <a:pPr>
              <a:defRPr/>
            </a:pPr>
            <a:r>
              <a:rPr lang="en-US"/>
              <a:t>Itzhak Tserruya</a:t>
            </a:r>
            <a:endParaRPr lang="fr-FR" dirty="0"/>
          </a:p>
        </p:txBody>
      </p:sp>
      <p:sp>
        <p:nvSpPr>
          <p:cNvPr id="3" name="Footer Placeholder 2">
            <a:extLst>
              <a:ext uri="{FF2B5EF4-FFF2-40B4-BE49-F238E27FC236}">
                <a16:creationId xmlns:a16="http://schemas.microsoft.com/office/drawing/2014/main" id="{AE8C61C8-ACB6-E9AA-8081-23A514A871F8}"/>
              </a:ext>
            </a:extLst>
          </p:cNvPr>
          <p:cNvSpPr>
            <a:spLocks noGrp="1"/>
          </p:cNvSpPr>
          <p:nvPr>
            <p:ph type="ftr" sz="quarter" idx="11"/>
          </p:nvPr>
        </p:nvSpPr>
        <p:spPr/>
        <p:txBody>
          <a:bodyPr/>
          <a:lstStyle/>
          <a:p>
            <a:pPr>
              <a:defRPr/>
            </a:pPr>
            <a:r>
              <a:rPr lang="en-US"/>
              <a:t>61st PAC-PP, January 20, 2025</a:t>
            </a:r>
            <a:endParaRPr lang="fr-FR"/>
          </a:p>
        </p:txBody>
      </p:sp>
    </p:spTree>
    <p:extLst>
      <p:ext uri="{BB962C8B-B14F-4D97-AF65-F5344CB8AC3E}">
        <p14:creationId xmlns:p14="http://schemas.microsoft.com/office/powerpoint/2010/main" val="2083355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BFD708-8C14-BC19-C6D2-4B25A796D305}"/>
            </a:ext>
          </a:extLst>
        </p:cNvPr>
        <p:cNvGrpSpPr/>
        <p:nvPr/>
      </p:nvGrpSpPr>
      <p:grpSpPr>
        <a:xfrm>
          <a:off x="0" y="0"/>
          <a:ext cx="0" cy="0"/>
          <a:chOff x="0" y="0"/>
          <a:chExt cx="0" cy="0"/>
        </a:xfrm>
      </p:grpSpPr>
      <p:sp>
        <p:nvSpPr>
          <p:cNvPr id="8" name="AutoShape 18">
            <a:extLst>
              <a:ext uri="{FF2B5EF4-FFF2-40B4-BE49-F238E27FC236}">
                <a16:creationId xmlns:a16="http://schemas.microsoft.com/office/drawing/2014/main" id="{B8D05F1B-D03F-F1CF-458D-37A9AC797470}"/>
              </a:ext>
            </a:extLst>
          </p:cNvPr>
          <p:cNvSpPr>
            <a:spLocks noGrp="1" noChangeArrowheads="1"/>
          </p:cNvSpPr>
          <p:nvPr>
            <p:ph type="title"/>
          </p:nvPr>
        </p:nvSpPr>
        <p:spPr bwMode="auto">
          <a:xfrm>
            <a:off x="467544" y="132523"/>
            <a:ext cx="8229600" cy="762762"/>
          </a:xfrm>
          <a:prstGeom prst="roundRect">
            <a:avLst>
              <a:gd name="adj" fmla="val 16667"/>
            </a:avLst>
          </a:prstGeom>
          <a:solidFill>
            <a:srgbClr val="000090"/>
          </a:solidFill>
          <a:ln w="38100">
            <a:solidFill>
              <a:srgbClr val="FF0000"/>
            </a:solidFill>
            <a:round/>
            <a:headEnd/>
            <a:tailEnd/>
          </a:ln>
          <a:effectLst/>
        </p:spPr>
        <p:txBody>
          <a:bodyPr wrap="square" lIns="0" tIns="0" rIns="0" bIns="0" anchor="ctr">
            <a:spAutoFit/>
          </a:bodyPr>
          <a:lstStyle/>
          <a:p>
            <a:pPr>
              <a:lnSpc>
                <a:spcPct val="120000"/>
              </a:lnSpc>
              <a:spcAft>
                <a:spcPts val="1200"/>
              </a:spcAft>
            </a:pPr>
            <a:r>
              <a:rPr lang="en-US" sz="4000" u="sng" dirty="0">
                <a:solidFill>
                  <a:srgbClr val="FFFF00"/>
                </a:solidFill>
              </a:rPr>
              <a:t>Scientific Council (III)</a:t>
            </a:r>
          </a:p>
        </p:txBody>
      </p:sp>
      <p:sp>
        <p:nvSpPr>
          <p:cNvPr id="7" name="TextBox 6">
            <a:extLst>
              <a:ext uri="{FF2B5EF4-FFF2-40B4-BE49-F238E27FC236}">
                <a16:creationId xmlns:a16="http://schemas.microsoft.com/office/drawing/2014/main" id="{C960BF07-535E-978A-C24D-78F7DB0FB9F9}"/>
              </a:ext>
            </a:extLst>
          </p:cNvPr>
          <p:cNvSpPr txBox="1"/>
          <p:nvPr/>
        </p:nvSpPr>
        <p:spPr>
          <a:xfrm>
            <a:off x="139806" y="980728"/>
            <a:ext cx="8864388" cy="5380960"/>
          </a:xfrm>
          <a:prstGeom prst="rect">
            <a:avLst/>
          </a:prstGeom>
          <a:noFill/>
        </p:spPr>
        <p:txBody>
          <a:bodyPr wrap="square" rtlCol="0">
            <a:spAutoFit/>
          </a:bodyPr>
          <a:lstStyle/>
          <a:p>
            <a:pPr>
              <a:spcAft>
                <a:spcPts val="600"/>
              </a:spcAft>
              <a:buSzPct val="80000"/>
            </a:pPr>
            <a:r>
              <a:rPr lang="en-US" sz="1600" b="1" u="sng" dirty="0">
                <a:cs typeface="Arial" panose="020B0604020202020204" pitchFamily="34" charset="0"/>
              </a:rPr>
              <a:t>Recommendations in connection with the PAC-PP: </a:t>
            </a:r>
            <a:endParaRPr lang="en-US" sz="1600" dirty="0">
              <a:effectLst/>
              <a:cs typeface="Arial" panose="020B0604020202020204" pitchFamily="34" charset="0"/>
            </a:endParaRPr>
          </a:p>
          <a:p>
            <a:pPr marL="285750" indent="-285750">
              <a:spcAft>
                <a:spcPts val="1000"/>
              </a:spcAft>
              <a:buFont typeface="Wingdings" pitchFamily="2" charset="2"/>
              <a:buChar char="v"/>
            </a:pPr>
            <a:r>
              <a:rPr lang="en-GB" sz="1800" dirty="0">
                <a:effectLst/>
                <a:latin typeface="Arial" panose="020B0604020202020204" pitchFamily="34" charset="0"/>
                <a:ea typeface="Arial" panose="020B0604020202020204" pitchFamily="34" charset="0"/>
                <a:cs typeface="Arial" panose="020B0604020202020204" pitchFamily="34" charset="0"/>
              </a:rPr>
              <a:t>The Scientific Council appreciates the achievements of the SPD team in performing extensive R&amp;D to prepare the Conceptual and Technical Design Reports of the detector. The team is now planning to start building the subsystems of the first phase. The Scientific Council joins the PAC in thanking the SPD Detector Advisory Committee, which conducted a thorough review of the updated SPD TDR and supports the PAC’s recommendation to extend the SPD project until the end of 2029 with ranking A.</a:t>
            </a:r>
            <a:endParaRPr lang="en-IL" dirty="0">
              <a:latin typeface="Calibri" panose="020F0502020204030204" pitchFamily="34" charset="0"/>
              <a:ea typeface="SimSun" panose="02010600030101010101" pitchFamily="2" charset="-122"/>
              <a:cs typeface="Arial" panose="020B0604020202020204" pitchFamily="34" charset="0"/>
            </a:endParaRPr>
          </a:p>
          <a:p>
            <a:pPr marL="285750" indent="-285750">
              <a:spcAft>
                <a:spcPts val="1000"/>
              </a:spcAft>
              <a:buFont typeface="Wingdings" pitchFamily="2" charset="2"/>
              <a:buChar char="v"/>
            </a:pPr>
            <a:r>
              <a:rPr lang="en-GB" sz="1800" dirty="0">
                <a:effectLst/>
                <a:latin typeface="Arial" panose="020B0604020202020204" pitchFamily="34" charset="0"/>
                <a:ea typeface="Arial" panose="020B0604020202020204" pitchFamily="34" charset="0"/>
                <a:cs typeface="Arial" panose="020B0604020202020204" pitchFamily="34" charset="0"/>
              </a:rPr>
              <a:t>The Scientific Council endorses the recommendation of the PAC to extend JINR’s participation in the NA61/SHINE experiment at SPS CERN and in the STAR experiment at RHIC until the end of 2026 with ranking B. The Scientific Council concurs with the PAC in encouraging the JINR teams to gradually shift their focus to the in-house flagship projects. </a:t>
            </a:r>
          </a:p>
          <a:p>
            <a:pPr marL="285750" indent="-285750">
              <a:spcAft>
                <a:spcPts val="1000"/>
              </a:spcAft>
              <a:buFont typeface="Wingdings" pitchFamily="2" charset="2"/>
              <a:buChar char="v"/>
            </a:pPr>
            <a:r>
              <a:rPr lang="en-GB" sz="1800" dirty="0">
                <a:effectLst/>
                <a:latin typeface="Arial" panose="020B0604020202020204" pitchFamily="34" charset="0"/>
                <a:ea typeface="Arial" panose="020B0604020202020204" pitchFamily="34" charset="0"/>
                <a:cs typeface="Arial" panose="020B0604020202020204" pitchFamily="34" charset="0"/>
              </a:rPr>
              <a:t>The Scientific Council appreciates the achievements of the JINR team participating in the NA62 experiment aimed at studying rare kaon decays to test the Standard Model and refine the parameters of chiral perturbation theory. The Scientific Council supports the PAC’s recommendation to continue JINR’s participation in the NA62 experiment until the end of 2027 with ranking A.</a:t>
            </a:r>
            <a:endParaRPr lang="en-IL" sz="1800" dirty="0">
              <a:effectLst/>
              <a:latin typeface="Calibri" panose="020F0502020204030204" pitchFamily="34" charset="0"/>
              <a:ea typeface="SimSun" panose="02010600030101010101" pitchFamily="2" charset="-122"/>
              <a:cs typeface="Arial" panose="020B0604020202020204" pitchFamily="34" charset="0"/>
            </a:endParaRPr>
          </a:p>
        </p:txBody>
      </p:sp>
      <p:sp>
        <p:nvSpPr>
          <p:cNvPr id="10" name="Slide Number Placeholder 9">
            <a:extLst>
              <a:ext uri="{FF2B5EF4-FFF2-40B4-BE49-F238E27FC236}">
                <a16:creationId xmlns:a16="http://schemas.microsoft.com/office/drawing/2014/main" id="{E8B399AB-F46E-1F28-908A-CF6056E3672A}"/>
              </a:ext>
            </a:extLst>
          </p:cNvPr>
          <p:cNvSpPr>
            <a:spLocks noGrp="1"/>
          </p:cNvSpPr>
          <p:nvPr>
            <p:ph type="sldNum" sz="quarter" idx="12"/>
          </p:nvPr>
        </p:nvSpPr>
        <p:spPr/>
        <p:txBody>
          <a:bodyPr/>
          <a:lstStyle/>
          <a:p>
            <a:pPr>
              <a:defRPr/>
            </a:pPr>
            <a:fld id="{16AAA047-8AEF-4C69-86C3-C9A280890182}" type="slidenum">
              <a:rPr lang="fr-FR" smtClean="0"/>
              <a:pPr>
                <a:defRPr/>
              </a:pPr>
              <a:t>5</a:t>
            </a:fld>
            <a:endParaRPr lang="fr-FR"/>
          </a:p>
        </p:txBody>
      </p:sp>
      <p:sp>
        <p:nvSpPr>
          <p:cNvPr id="2" name="Date Placeholder 1">
            <a:extLst>
              <a:ext uri="{FF2B5EF4-FFF2-40B4-BE49-F238E27FC236}">
                <a16:creationId xmlns:a16="http://schemas.microsoft.com/office/drawing/2014/main" id="{89F82836-07DD-FCE3-19BD-0851FE1015F8}"/>
              </a:ext>
            </a:extLst>
          </p:cNvPr>
          <p:cNvSpPr>
            <a:spLocks noGrp="1"/>
          </p:cNvSpPr>
          <p:nvPr>
            <p:ph type="dt" sz="half" idx="10"/>
          </p:nvPr>
        </p:nvSpPr>
        <p:spPr/>
        <p:txBody>
          <a:bodyPr/>
          <a:lstStyle/>
          <a:p>
            <a:pPr>
              <a:defRPr/>
            </a:pPr>
            <a:r>
              <a:rPr lang="en-US"/>
              <a:t>Itzhak Tserruya</a:t>
            </a:r>
            <a:endParaRPr lang="fr-FR"/>
          </a:p>
        </p:txBody>
      </p:sp>
      <p:sp>
        <p:nvSpPr>
          <p:cNvPr id="3" name="Footer Placeholder 2">
            <a:extLst>
              <a:ext uri="{FF2B5EF4-FFF2-40B4-BE49-F238E27FC236}">
                <a16:creationId xmlns:a16="http://schemas.microsoft.com/office/drawing/2014/main" id="{521025C2-C9D4-4694-C056-CE51D15BC5B8}"/>
              </a:ext>
            </a:extLst>
          </p:cNvPr>
          <p:cNvSpPr>
            <a:spLocks noGrp="1"/>
          </p:cNvSpPr>
          <p:nvPr>
            <p:ph type="ftr" sz="quarter" idx="11"/>
          </p:nvPr>
        </p:nvSpPr>
        <p:spPr/>
        <p:txBody>
          <a:bodyPr/>
          <a:lstStyle/>
          <a:p>
            <a:pPr>
              <a:defRPr/>
            </a:pPr>
            <a:r>
              <a:rPr lang="en-US"/>
              <a:t>61st PAC-PP, January 20, 2025</a:t>
            </a:r>
            <a:endParaRPr lang="fr-FR"/>
          </a:p>
        </p:txBody>
      </p:sp>
    </p:spTree>
    <p:extLst>
      <p:ext uri="{BB962C8B-B14F-4D97-AF65-F5344CB8AC3E}">
        <p14:creationId xmlns:p14="http://schemas.microsoft.com/office/powerpoint/2010/main" val="2035435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1E7290-6A68-1EF5-4830-6FE46B258C1C}"/>
            </a:ext>
          </a:extLst>
        </p:cNvPr>
        <p:cNvGrpSpPr/>
        <p:nvPr/>
      </p:nvGrpSpPr>
      <p:grpSpPr>
        <a:xfrm>
          <a:off x="0" y="0"/>
          <a:ext cx="0" cy="0"/>
          <a:chOff x="0" y="0"/>
          <a:chExt cx="0" cy="0"/>
        </a:xfrm>
      </p:grpSpPr>
      <p:sp>
        <p:nvSpPr>
          <p:cNvPr id="8" name="AutoShape 18">
            <a:extLst>
              <a:ext uri="{FF2B5EF4-FFF2-40B4-BE49-F238E27FC236}">
                <a16:creationId xmlns:a16="http://schemas.microsoft.com/office/drawing/2014/main" id="{947303F1-DF46-9497-4C92-97EE73B11EED}"/>
              </a:ext>
            </a:extLst>
          </p:cNvPr>
          <p:cNvSpPr>
            <a:spLocks noGrp="1" noChangeArrowheads="1"/>
          </p:cNvSpPr>
          <p:nvPr>
            <p:ph type="title"/>
          </p:nvPr>
        </p:nvSpPr>
        <p:spPr bwMode="auto">
          <a:xfrm>
            <a:off x="467544" y="132523"/>
            <a:ext cx="8229600" cy="762762"/>
          </a:xfrm>
          <a:prstGeom prst="roundRect">
            <a:avLst>
              <a:gd name="adj" fmla="val 16667"/>
            </a:avLst>
          </a:prstGeom>
          <a:solidFill>
            <a:srgbClr val="000090"/>
          </a:solidFill>
          <a:ln w="38100">
            <a:solidFill>
              <a:srgbClr val="FF0000"/>
            </a:solidFill>
            <a:round/>
            <a:headEnd/>
            <a:tailEnd/>
          </a:ln>
          <a:effectLst/>
        </p:spPr>
        <p:txBody>
          <a:bodyPr wrap="square" lIns="0" tIns="0" rIns="0" bIns="0" anchor="ctr">
            <a:spAutoFit/>
          </a:bodyPr>
          <a:lstStyle/>
          <a:p>
            <a:pPr>
              <a:lnSpc>
                <a:spcPct val="120000"/>
              </a:lnSpc>
              <a:spcAft>
                <a:spcPts val="1200"/>
              </a:spcAft>
            </a:pPr>
            <a:r>
              <a:rPr lang="en-US" sz="4000" u="sng" dirty="0">
                <a:solidFill>
                  <a:srgbClr val="FFFF00"/>
                </a:solidFill>
              </a:rPr>
              <a:t>Scientific Council (IV)</a:t>
            </a:r>
          </a:p>
        </p:txBody>
      </p:sp>
      <p:sp>
        <p:nvSpPr>
          <p:cNvPr id="5" name="Footer Placeholder 4">
            <a:extLst>
              <a:ext uri="{FF2B5EF4-FFF2-40B4-BE49-F238E27FC236}">
                <a16:creationId xmlns:a16="http://schemas.microsoft.com/office/drawing/2014/main" id="{44519CDA-38AC-0282-AFCD-3E6A991D212B}"/>
              </a:ext>
            </a:extLst>
          </p:cNvPr>
          <p:cNvSpPr>
            <a:spLocks noGrp="1"/>
          </p:cNvSpPr>
          <p:nvPr>
            <p:ph type="ftr" sz="quarter" idx="11"/>
          </p:nvPr>
        </p:nvSpPr>
        <p:spPr/>
        <p:txBody>
          <a:bodyPr/>
          <a:lstStyle/>
          <a:p>
            <a:pPr>
              <a:defRPr/>
            </a:pPr>
            <a:r>
              <a:rPr lang="en-US"/>
              <a:t>61st PAC-PP, January 20, 2025</a:t>
            </a:r>
            <a:endParaRPr lang="fr-FR"/>
          </a:p>
        </p:txBody>
      </p:sp>
      <p:sp>
        <p:nvSpPr>
          <p:cNvPr id="7" name="TextBox 6">
            <a:extLst>
              <a:ext uri="{FF2B5EF4-FFF2-40B4-BE49-F238E27FC236}">
                <a16:creationId xmlns:a16="http://schemas.microsoft.com/office/drawing/2014/main" id="{F56085A0-A88E-911E-5EF2-E970A72908E7}"/>
              </a:ext>
            </a:extLst>
          </p:cNvPr>
          <p:cNvSpPr txBox="1"/>
          <p:nvPr/>
        </p:nvSpPr>
        <p:spPr>
          <a:xfrm>
            <a:off x="150150" y="1052736"/>
            <a:ext cx="8864388" cy="5334794"/>
          </a:xfrm>
          <a:prstGeom prst="rect">
            <a:avLst/>
          </a:prstGeom>
          <a:noFill/>
        </p:spPr>
        <p:txBody>
          <a:bodyPr wrap="square" rtlCol="0">
            <a:spAutoFit/>
          </a:bodyPr>
          <a:lstStyle/>
          <a:p>
            <a:pPr marL="285750" indent="-285750" algn="just">
              <a:spcAft>
                <a:spcPts val="1000"/>
              </a:spcAft>
              <a:buFont typeface="Wingdings" pitchFamily="2" charset="2"/>
              <a:buChar char="v"/>
            </a:pPr>
            <a:r>
              <a:rPr lang="en-GB" dirty="0">
                <a:effectLst/>
                <a:ea typeface="Arial" panose="020B0604020202020204" pitchFamily="34" charset="0"/>
                <a:cs typeface="Arial" panose="020B0604020202020204" pitchFamily="34" charset="0"/>
              </a:rPr>
              <a:t>The Scientific Council notes with satisfaction the important contribution made by the JINR group participating in the COMET project at J-PARC in the development and construction of some main subdetector systems. The experiment explores physics beyond the Standard Model by searching for a possible charged lepton flavour violation (CLFV) through the </a:t>
            </a:r>
            <a:r>
              <a:rPr lang="en-GB" dirty="0" err="1">
                <a:effectLst/>
                <a:ea typeface="Arial" panose="020B0604020202020204" pitchFamily="34" charset="0"/>
                <a:cs typeface="Arial" panose="020B0604020202020204" pitchFamily="34" charset="0"/>
              </a:rPr>
              <a:t>neutrinoless</a:t>
            </a:r>
            <a:r>
              <a:rPr lang="en-GB" dirty="0">
                <a:effectLst/>
                <a:ea typeface="Arial" panose="020B0604020202020204" pitchFamily="34" charset="0"/>
                <a:cs typeface="Arial" panose="020B0604020202020204" pitchFamily="34" charset="0"/>
              </a:rPr>
              <a:t> process of muon-to-electron transition. The Scientific Council appreciates the participation of representatives of the JINR group in the management structures of the COMET collaboration and endorses the PAC’s recommendation to continue the participation of the JINR group in the COMET experiment until the end of 2029 with ranking A.</a:t>
            </a:r>
            <a:endParaRPr lang="en-IL" dirty="0">
              <a:ea typeface="SimSun" panose="02010600030101010101" pitchFamily="2" charset="-122"/>
              <a:cs typeface="Arial" panose="020B0604020202020204" pitchFamily="34" charset="0"/>
            </a:endParaRPr>
          </a:p>
          <a:p>
            <a:pPr marL="285750" indent="-285750" algn="just">
              <a:spcAft>
                <a:spcPts val="1000"/>
              </a:spcAft>
              <a:buFont typeface="Wingdings" pitchFamily="2" charset="2"/>
              <a:buChar char="v"/>
            </a:pPr>
            <a:r>
              <a:rPr lang="en-GB" dirty="0">
                <a:effectLst/>
                <a:ea typeface="Arial" panose="020B0604020202020204" pitchFamily="34" charset="0"/>
                <a:cs typeface="Arial" panose="020B0604020202020204" pitchFamily="34" charset="0"/>
              </a:rPr>
              <a:t>The Scientific Council supports the PAC’s recommendation to open the new project “Development of a particle registration technique in future experiments with the participation of JINR”, which is aimed at R&amp;D for new detectors and novel methods for processing and analysing experimental data, for one year with ranking A. The Scientific Council seconds the PAC in encouraging the team to prepare a more elaborate program outlining the specific goals and objectives of the project and to submit it to the PAC in one year. </a:t>
            </a:r>
            <a:endParaRPr lang="en-IL" dirty="0">
              <a:ea typeface="SimSun" panose="02010600030101010101" pitchFamily="2" charset="-122"/>
              <a:cs typeface="Arial" panose="020B0604020202020204" pitchFamily="34" charset="0"/>
            </a:endParaRPr>
          </a:p>
          <a:p>
            <a:pPr marL="285750" indent="-285750" algn="just">
              <a:spcAft>
                <a:spcPts val="1000"/>
              </a:spcAft>
              <a:buFont typeface="Wingdings" pitchFamily="2" charset="2"/>
              <a:buChar char="v"/>
            </a:pPr>
            <a:r>
              <a:rPr lang="en-GB" dirty="0">
                <a:effectLst/>
                <a:ea typeface="Arial" panose="020B0604020202020204" pitchFamily="34" charset="0"/>
                <a:cs typeface="Arial" panose="020B0604020202020204" pitchFamily="34" charset="0"/>
              </a:rPr>
              <a:t>The Scientific Council appreciates the contributions of the JINR teams participating in the LHC experiments in physics analyses and detector upgrades.</a:t>
            </a:r>
            <a:endParaRPr lang="en-IL" dirty="0">
              <a:effectLst/>
              <a:ea typeface="SimSun" panose="02010600030101010101" pitchFamily="2" charset="-122"/>
              <a:cs typeface="Arial" panose="020B0604020202020204" pitchFamily="34" charset="0"/>
            </a:endParaRPr>
          </a:p>
        </p:txBody>
      </p:sp>
      <p:sp>
        <p:nvSpPr>
          <p:cNvPr id="9" name="Date Placeholder 8">
            <a:extLst>
              <a:ext uri="{FF2B5EF4-FFF2-40B4-BE49-F238E27FC236}">
                <a16:creationId xmlns:a16="http://schemas.microsoft.com/office/drawing/2014/main" id="{BABB6E59-46C8-99EA-4180-1C997D60B33D}"/>
              </a:ext>
            </a:extLst>
          </p:cNvPr>
          <p:cNvSpPr>
            <a:spLocks noGrp="1"/>
          </p:cNvSpPr>
          <p:nvPr>
            <p:ph type="dt" sz="half" idx="10"/>
          </p:nvPr>
        </p:nvSpPr>
        <p:spPr/>
        <p:txBody>
          <a:bodyPr/>
          <a:lstStyle/>
          <a:p>
            <a:pPr>
              <a:defRPr/>
            </a:pPr>
            <a:r>
              <a:rPr lang="en-US"/>
              <a:t>Itzhak Tserruya</a:t>
            </a:r>
            <a:endParaRPr lang="fr-FR" dirty="0"/>
          </a:p>
        </p:txBody>
      </p:sp>
      <p:sp>
        <p:nvSpPr>
          <p:cNvPr id="10" name="Slide Number Placeholder 9">
            <a:extLst>
              <a:ext uri="{FF2B5EF4-FFF2-40B4-BE49-F238E27FC236}">
                <a16:creationId xmlns:a16="http://schemas.microsoft.com/office/drawing/2014/main" id="{D2EB7C41-3281-A18A-ECD8-93FF8EABE538}"/>
              </a:ext>
            </a:extLst>
          </p:cNvPr>
          <p:cNvSpPr>
            <a:spLocks noGrp="1"/>
          </p:cNvSpPr>
          <p:nvPr>
            <p:ph type="sldNum" sz="quarter" idx="12"/>
          </p:nvPr>
        </p:nvSpPr>
        <p:spPr/>
        <p:txBody>
          <a:bodyPr/>
          <a:lstStyle/>
          <a:p>
            <a:pPr>
              <a:defRPr/>
            </a:pPr>
            <a:fld id="{16AAA047-8AEF-4C69-86C3-C9A280890182}" type="slidenum">
              <a:rPr lang="fr-FR" smtClean="0"/>
              <a:pPr>
                <a:defRPr/>
              </a:pPr>
              <a:t>6</a:t>
            </a:fld>
            <a:endParaRPr lang="fr-FR" dirty="0"/>
          </a:p>
        </p:txBody>
      </p:sp>
    </p:spTree>
    <p:extLst>
      <p:ext uri="{BB962C8B-B14F-4D97-AF65-F5344CB8AC3E}">
        <p14:creationId xmlns:p14="http://schemas.microsoft.com/office/powerpoint/2010/main" val="215892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EB4245-080A-28E7-62D3-2DD5D7957331}"/>
            </a:ext>
          </a:extLst>
        </p:cNvPr>
        <p:cNvGrpSpPr/>
        <p:nvPr/>
      </p:nvGrpSpPr>
      <p:grpSpPr>
        <a:xfrm>
          <a:off x="0" y="0"/>
          <a:ext cx="0" cy="0"/>
          <a:chOff x="0" y="0"/>
          <a:chExt cx="0" cy="0"/>
        </a:xfrm>
      </p:grpSpPr>
      <p:sp>
        <p:nvSpPr>
          <p:cNvPr id="9" name="AutoShape 18">
            <a:extLst>
              <a:ext uri="{FF2B5EF4-FFF2-40B4-BE49-F238E27FC236}">
                <a16:creationId xmlns:a16="http://schemas.microsoft.com/office/drawing/2014/main" id="{8CC1184C-96D8-689D-4316-6AB72920F9E1}"/>
              </a:ext>
            </a:extLst>
          </p:cNvPr>
          <p:cNvSpPr>
            <a:spLocks noGrp="1" noChangeArrowheads="1"/>
          </p:cNvSpPr>
          <p:nvPr>
            <p:ph type="title"/>
          </p:nvPr>
        </p:nvSpPr>
        <p:spPr bwMode="auto">
          <a:xfrm>
            <a:off x="179512" y="132523"/>
            <a:ext cx="8784976" cy="762762"/>
          </a:xfrm>
          <a:prstGeom prst="roundRect">
            <a:avLst>
              <a:gd name="adj" fmla="val 16667"/>
            </a:avLst>
          </a:prstGeom>
          <a:solidFill>
            <a:srgbClr val="000090"/>
          </a:solidFill>
          <a:ln w="38100">
            <a:solidFill>
              <a:srgbClr val="FF0000"/>
            </a:solidFill>
            <a:round/>
            <a:headEnd/>
            <a:tailEnd/>
          </a:ln>
          <a:effectLst/>
        </p:spPr>
        <p:txBody>
          <a:bodyPr wrap="square" lIns="0" tIns="0" rIns="0" bIns="0" anchor="ctr">
            <a:spAutoFit/>
          </a:bodyPr>
          <a:lstStyle/>
          <a:p>
            <a:pPr>
              <a:lnSpc>
                <a:spcPct val="120000"/>
              </a:lnSpc>
              <a:spcAft>
                <a:spcPts val="1200"/>
              </a:spcAft>
            </a:pPr>
            <a:r>
              <a:rPr lang="en-US" sz="4000" u="sng" dirty="0">
                <a:solidFill>
                  <a:srgbClr val="FFFF00"/>
                </a:solidFill>
              </a:rPr>
              <a:t>61</a:t>
            </a:r>
            <a:r>
              <a:rPr lang="en-US" sz="4000" u="sng" baseline="30000" dirty="0">
                <a:solidFill>
                  <a:srgbClr val="FFFF00"/>
                </a:solidFill>
              </a:rPr>
              <a:t>st</a:t>
            </a:r>
            <a:r>
              <a:rPr lang="en-US" sz="4000" u="sng" dirty="0">
                <a:solidFill>
                  <a:srgbClr val="FFFF00"/>
                </a:solidFill>
              </a:rPr>
              <a:t> PAC-PP agenda January 20, 2025</a:t>
            </a:r>
          </a:p>
        </p:txBody>
      </p:sp>
      <p:pic>
        <p:nvPicPr>
          <p:cNvPr id="4" name="Picture 3">
            <a:extLst>
              <a:ext uri="{FF2B5EF4-FFF2-40B4-BE49-F238E27FC236}">
                <a16:creationId xmlns:a16="http://schemas.microsoft.com/office/drawing/2014/main" id="{882231DB-C701-D09B-ECA3-3009D3761BC1}"/>
              </a:ext>
            </a:extLst>
          </p:cNvPr>
          <p:cNvPicPr>
            <a:picLocks noChangeAspect="1"/>
          </p:cNvPicPr>
          <p:nvPr/>
        </p:nvPicPr>
        <p:blipFill>
          <a:blip r:embed="rId3"/>
          <a:srcRect l="7146" t="4624" r="4430" b="4711"/>
          <a:stretch/>
        </p:blipFill>
        <p:spPr>
          <a:xfrm>
            <a:off x="424251" y="1052735"/>
            <a:ext cx="3888432" cy="5642039"/>
          </a:xfrm>
          <a:prstGeom prst="rect">
            <a:avLst/>
          </a:prstGeom>
          <a:ln w="19050">
            <a:solidFill>
              <a:schemeClr val="tx1"/>
            </a:solidFill>
          </a:ln>
        </p:spPr>
      </p:pic>
      <p:pic>
        <p:nvPicPr>
          <p:cNvPr id="13" name="Picture 12">
            <a:extLst>
              <a:ext uri="{FF2B5EF4-FFF2-40B4-BE49-F238E27FC236}">
                <a16:creationId xmlns:a16="http://schemas.microsoft.com/office/drawing/2014/main" id="{CC85BA1C-BE04-27F0-7C41-C9DC5D62BBB9}"/>
              </a:ext>
            </a:extLst>
          </p:cNvPr>
          <p:cNvPicPr>
            <a:picLocks noChangeAspect="1"/>
          </p:cNvPicPr>
          <p:nvPr/>
        </p:nvPicPr>
        <p:blipFill>
          <a:blip r:embed="rId4"/>
          <a:srcRect l="5017" r="6777" b="2611"/>
          <a:stretch/>
        </p:blipFill>
        <p:spPr>
          <a:xfrm>
            <a:off x="5059522" y="1052735"/>
            <a:ext cx="3611004" cy="5642039"/>
          </a:xfrm>
          <a:prstGeom prst="rect">
            <a:avLst/>
          </a:prstGeom>
          <a:ln w="19050">
            <a:solidFill>
              <a:schemeClr val="tx1"/>
            </a:solidFill>
          </a:ln>
        </p:spPr>
      </p:pic>
      <p:sp>
        <p:nvSpPr>
          <p:cNvPr id="15" name="AutoShape 18">
            <a:extLst>
              <a:ext uri="{FF2B5EF4-FFF2-40B4-BE49-F238E27FC236}">
                <a16:creationId xmlns:a16="http://schemas.microsoft.com/office/drawing/2014/main" id="{D4874EA5-B41C-2B6C-1CC1-0AEC89DFC12A}"/>
              </a:ext>
            </a:extLst>
          </p:cNvPr>
          <p:cNvSpPr>
            <a:spLocks noChangeArrowheads="1"/>
          </p:cNvSpPr>
          <p:nvPr/>
        </p:nvSpPr>
        <p:spPr bwMode="auto">
          <a:xfrm>
            <a:off x="179512" y="1946148"/>
            <a:ext cx="8723312" cy="3881914"/>
          </a:xfrm>
          <a:prstGeom prst="roundRect">
            <a:avLst>
              <a:gd name="adj" fmla="val 16667"/>
            </a:avLst>
          </a:prstGeom>
          <a:solidFill>
            <a:srgbClr val="FFFF00"/>
          </a:solidFill>
          <a:ln w="38100">
            <a:solidFill>
              <a:srgbClr val="FF0000"/>
            </a:solidFill>
            <a:round/>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square" lIns="0" tIns="0" rIns="0" bIns="0" anchor="ctr">
            <a:spAutoFit/>
          </a:bodyPr>
          <a:lstStyle/>
          <a:p>
            <a:pPr algn="ctr">
              <a:spcAft>
                <a:spcPts val="1200"/>
              </a:spcAft>
            </a:pPr>
            <a:r>
              <a:rPr lang="en-US" sz="2400" b="1" i="1" dirty="0">
                <a:solidFill>
                  <a:srgbClr val="000090"/>
                </a:solidFill>
              </a:rPr>
              <a:t>Highlights of today's meeting: </a:t>
            </a:r>
          </a:p>
          <a:p>
            <a:pPr marL="342900" indent="-342900">
              <a:spcAft>
                <a:spcPts val="1200"/>
              </a:spcAft>
              <a:buFont typeface="Wingdings" pitchFamily="2" charset="2"/>
              <a:buChar char="v"/>
            </a:pPr>
            <a:r>
              <a:rPr lang="en-US" sz="2400" b="1" i="1" dirty="0">
                <a:solidFill>
                  <a:srgbClr val="000090"/>
                </a:solidFill>
              </a:rPr>
              <a:t>Update reports on NICA, BM@N and SPD</a:t>
            </a:r>
          </a:p>
          <a:p>
            <a:pPr marL="342900" indent="-342900">
              <a:spcAft>
                <a:spcPts val="1200"/>
              </a:spcAft>
              <a:buFont typeface="Wingdings" charset="2"/>
              <a:buChar char="v"/>
            </a:pPr>
            <a:r>
              <a:rPr lang="en-US" sz="2400" b="1" i="1" dirty="0">
                <a:solidFill>
                  <a:srgbClr val="000090"/>
                </a:solidFill>
              </a:rPr>
              <a:t>Extension of project: MPD</a:t>
            </a:r>
          </a:p>
          <a:p>
            <a:pPr marL="342900" indent="-342900">
              <a:spcAft>
                <a:spcPts val="1200"/>
              </a:spcAft>
              <a:buFont typeface="Wingdings" charset="2"/>
              <a:buChar char="v"/>
            </a:pPr>
            <a:r>
              <a:rPr lang="en-US" sz="2400" b="1" i="1" dirty="0">
                <a:solidFill>
                  <a:srgbClr val="000090"/>
                </a:solidFill>
              </a:rPr>
              <a:t>New project: Neutrino Oscillations</a:t>
            </a:r>
          </a:p>
          <a:p>
            <a:pPr marL="342900" indent="-342900">
              <a:spcAft>
                <a:spcPts val="1200"/>
              </a:spcAft>
              <a:buFont typeface="Wingdings" charset="2"/>
              <a:buChar char="v"/>
            </a:pPr>
            <a:r>
              <a:rPr lang="en-US" sz="2400" b="1" i="1" dirty="0">
                <a:solidFill>
                  <a:srgbClr val="000090"/>
                </a:solidFill>
              </a:rPr>
              <a:t>Reports from the LHC experiments</a:t>
            </a:r>
          </a:p>
          <a:p>
            <a:pPr marL="342900" indent="-342900">
              <a:spcAft>
                <a:spcPts val="1200"/>
              </a:spcAft>
              <a:buFont typeface="Wingdings" charset="2"/>
              <a:buChar char="v"/>
            </a:pPr>
            <a:r>
              <a:rPr lang="en-US" sz="2400" b="1" i="1" dirty="0">
                <a:solidFill>
                  <a:srgbClr val="000090"/>
                </a:solidFill>
              </a:rPr>
              <a:t>Two scientific reports: SRC and Dark Matter</a:t>
            </a:r>
          </a:p>
          <a:p>
            <a:pPr marL="342900" indent="-342900">
              <a:spcAft>
                <a:spcPts val="1200"/>
              </a:spcAft>
              <a:buFont typeface="Wingdings" charset="2"/>
              <a:buChar char="v"/>
            </a:pPr>
            <a:r>
              <a:rPr lang="en-US" sz="2400" b="1" i="1" dirty="0">
                <a:solidFill>
                  <a:srgbClr val="000090"/>
                </a:solidFill>
              </a:rPr>
              <a:t>Posters from Young Scientists</a:t>
            </a:r>
          </a:p>
        </p:txBody>
      </p:sp>
      <p:sp>
        <p:nvSpPr>
          <p:cNvPr id="18" name="Slide Number Placeholder 17">
            <a:extLst>
              <a:ext uri="{FF2B5EF4-FFF2-40B4-BE49-F238E27FC236}">
                <a16:creationId xmlns:a16="http://schemas.microsoft.com/office/drawing/2014/main" id="{0A797D31-FE65-DB5A-586D-A64CD4CF8B7C}"/>
              </a:ext>
            </a:extLst>
          </p:cNvPr>
          <p:cNvSpPr>
            <a:spLocks noGrp="1"/>
          </p:cNvSpPr>
          <p:nvPr>
            <p:ph type="sldNum" sz="quarter" idx="12"/>
          </p:nvPr>
        </p:nvSpPr>
        <p:spPr/>
        <p:txBody>
          <a:bodyPr/>
          <a:lstStyle/>
          <a:p>
            <a:pPr>
              <a:defRPr/>
            </a:pPr>
            <a:fld id="{16AAA047-8AEF-4C69-86C3-C9A280890182}" type="slidenum">
              <a:rPr lang="fr-FR" smtClean="0"/>
              <a:pPr>
                <a:defRPr/>
              </a:pPr>
              <a:t>7</a:t>
            </a:fld>
            <a:endParaRPr lang="fr-FR"/>
          </a:p>
        </p:txBody>
      </p:sp>
    </p:spTree>
    <p:extLst>
      <p:ext uri="{BB962C8B-B14F-4D97-AF65-F5344CB8AC3E}">
        <p14:creationId xmlns:p14="http://schemas.microsoft.com/office/powerpoint/2010/main" val="2441112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heckerboard(across)">
                                      <p:cBhvr>
                                        <p:cTn id="7" dur="3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4210" name="Rectangle 2"/>
          <p:cNvSpPr>
            <a:spLocks noGrp="1" noChangeArrowheads="1"/>
          </p:cNvSpPr>
          <p:nvPr>
            <p:ph type="title"/>
          </p:nvPr>
        </p:nvSpPr>
        <p:spPr/>
        <p:txBody>
          <a:bodyPr/>
          <a:lstStyle/>
          <a:p>
            <a:pPr eaLnBrk="1" hangingPunct="1">
              <a:defRPr/>
            </a:pPr>
            <a:endParaRPr lang="en-US" dirty="0">
              <a:ea typeface="+mj-ea"/>
            </a:endParaRPr>
          </a:p>
        </p:txBody>
      </p:sp>
      <p:sp>
        <p:nvSpPr>
          <p:cNvPr id="734211" name="Rectangle 3"/>
          <p:cNvSpPr>
            <a:spLocks noGrp="1" noChangeArrowheads="1"/>
          </p:cNvSpPr>
          <p:nvPr>
            <p:ph type="body" idx="1"/>
          </p:nvPr>
        </p:nvSpPr>
        <p:spPr>
          <a:xfrm>
            <a:off x="419100" y="2780928"/>
            <a:ext cx="8305800" cy="1828800"/>
          </a:xfrm>
        </p:spPr>
        <p:txBody>
          <a:bodyPr/>
          <a:lstStyle/>
          <a:p>
            <a:pPr marL="0" indent="0" algn="ctr" eaLnBrk="1" hangingPunct="1">
              <a:buNone/>
            </a:pPr>
            <a:r>
              <a:rPr lang="en-US" sz="8800" i="1" dirty="0">
                <a:latin typeface="Arial" charset="0"/>
                <a:cs typeface="Arial" charset="0"/>
              </a:rPr>
              <a:t>Thank you! </a:t>
            </a:r>
          </a:p>
          <a:p>
            <a:pPr algn="ctr" eaLnBrk="1" hangingPunct="1">
              <a:buFont typeface="Wingdings" charset="0"/>
              <a:buNone/>
            </a:pPr>
            <a:r>
              <a:rPr lang="en-US" sz="8800" i="1" dirty="0">
                <a:latin typeface="Arial" charset="0"/>
                <a:cs typeface="Arial" charset="0"/>
              </a:rPr>
              <a:t> </a:t>
            </a:r>
          </a:p>
        </p:txBody>
      </p:sp>
      <p:sp>
        <p:nvSpPr>
          <p:cNvPr id="2" name="Date Placeholder 1"/>
          <p:cNvSpPr>
            <a:spLocks noGrp="1"/>
          </p:cNvSpPr>
          <p:nvPr>
            <p:ph type="dt" sz="half" idx="10"/>
          </p:nvPr>
        </p:nvSpPr>
        <p:spPr/>
        <p:txBody>
          <a:bodyPr/>
          <a:lstStyle/>
          <a:p>
            <a:r>
              <a:rPr lang="en-US"/>
              <a:t>Itzhak Tserruya</a:t>
            </a:r>
          </a:p>
        </p:txBody>
      </p:sp>
      <p:sp>
        <p:nvSpPr>
          <p:cNvPr id="3" name="Footer Placeholder 2"/>
          <p:cNvSpPr>
            <a:spLocks noGrp="1"/>
          </p:cNvSpPr>
          <p:nvPr>
            <p:ph type="ftr" sz="quarter" idx="11"/>
          </p:nvPr>
        </p:nvSpPr>
        <p:spPr/>
        <p:txBody>
          <a:bodyPr/>
          <a:lstStyle/>
          <a:p>
            <a:r>
              <a:rPr lang="en-US"/>
              <a:t>61st PAC-PP, January 20, 2025</a:t>
            </a:r>
          </a:p>
        </p:txBody>
      </p:sp>
      <p:sp>
        <p:nvSpPr>
          <p:cNvPr id="5" name="Slide Number Placeholder 4"/>
          <p:cNvSpPr>
            <a:spLocks noGrp="1"/>
          </p:cNvSpPr>
          <p:nvPr>
            <p:ph type="sldNum" sz="quarter" idx="12"/>
          </p:nvPr>
        </p:nvSpPr>
        <p:spPr/>
        <p:txBody>
          <a:bodyPr/>
          <a:lstStyle/>
          <a:p>
            <a:pPr>
              <a:defRPr/>
            </a:pPr>
            <a:fld id="{16AAA047-8AEF-4C69-86C3-C9A280890182}" type="slidenum">
              <a:rPr lang="fr-FR" smtClean="0"/>
              <a:pPr>
                <a:defRPr/>
              </a:pPr>
              <a:t>8</a:t>
            </a:fld>
            <a:endParaRPr lang="fr-FR"/>
          </a:p>
        </p:txBody>
      </p:sp>
    </p:spTree>
    <p:extLst>
      <p:ext uri="{BB962C8B-B14F-4D97-AF65-F5344CB8AC3E}">
        <p14:creationId xmlns:p14="http://schemas.microsoft.com/office/powerpoint/2010/main" val="310930470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85305</TotalTime>
  <Words>1049</Words>
  <Application>Microsoft Macintosh PowerPoint</Application>
  <PresentationFormat>On-screen Show (4:3)</PresentationFormat>
  <Paragraphs>73</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SimSun</vt:lpstr>
      <vt:lpstr>Arial</vt:lpstr>
      <vt:lpstr>Calibri</vt:lpstr>
      <vt:lpstr>Wingdings</vt:lpstr>
      <vt:lpstr>Thème Office</vt:lpstr>
      <vt:lpstr>PowerPoint Presentation</vt:lpstr>
      <vt:lpstr>Outline</vt:lpstr>
      <vt:lpstr>Scientific Council (I)</vt:lpstr>
      <vt:lpstr>Scientific Council (II)</vt:lpstr>
      <vt:lpstr>Scientific Council (III)</vt:lpstr>
      <vt:lpstr>Scientific Council (IV)</vt:lpstr>
      <vt:lpstr>61st PAC-PP agenda January 20, 2025</vt:lpstr>
      <vt:lpstr>PowerPoint Presentation</vt:lpstr>
    </vt:vector>
  </TitlesOfParts>
  <Company>cea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Informations on the implementation of the PAC 31st meeting and on the work towards optimization of the research programme</dc:title>
  <dc:creator>egle</dc:creator>
  <cp:lastModifiedBy>Itzhak Tserruya</cp:lastModifiedBy>
  <cp:revision>1224</cp:revision>
  <cp:lastPrinted>2013-01-21T16:58:15Z</cp:lastPrinted>
  <dcterms:created xsi:type="dcterms:W3CDTF">2010-01-13T11:24:08Z</dcterms:created>
  <dcterms:modified xsi:type="dcterms:W3CDTF">2025-01-20T05:44:46Z</dcterms:modified>
</cp:coreProperties>
</file>