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70" r:id="rId13"/>
    <p:sldId id="267" r:id="rId14"/>
    <p:sldId id="269" r:id="rId15"/>
    <p:sldId id="268" r:id="rId16"/>
    <p:sldId id="271" r:id="rId17"/>
  </p:sldIdLst>
  <p:sldSz cx="12169775" cy="6858000"/>
  <p:notesSz cx="6797675" cy="987266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372" autoAdjust="0"/>
  </p:normalViewPr>
  <p:slideViewPr>
    <p:cSldViewPr>
      <p:cViewPr varScale="1">
        <p:scale>
          <a:sx n="113" d="100"/>
          <a:sy n="113" d="100"/>
        </p:scale>
        <p:origin x="474" y="102"/>
      </p:cViewPr>
      <p:guideLst>
        <p:guide orient="horz" pos="2160"/>
        <p:guide pos="383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912733" y="609601"/>
            <a:ext cx="10344309" cy="4267200"/>
          </a:xfrm>
        </p:spPr>
        <p:txBody>
          <a:bodyPr anchor="b">
            <a:noAutofit/>
          </a:bodyPr>
          <a:lstStyle>
            <a:lvl1pPr>
              <a:lnSpc>
                <a:spcPct val="100000"/>
              </a:lnSpc>
              <a:defRPr sz="8000"/>
            </a:lvl1pPr>
          </a:lstStyle>
          <a:p>
            <a:r>
              <a:rPr lang="ru-RU"/>
              <a:t>Образец заголовка</a:t>
            </a:r>
            <a:endParaRPr lang="en-US" dirty="0"/>
          </a:p>
        </p:txBody>
      </p:sp>
      <p:sp>
        <p:nvSpPr>
          <p:cNvPr id="3" name="Subtitle 2"/>
          <p:cNvSpPr>
            <a:spLocks noGrp="1"/>
          </p:cNvSpPr>
          <p:nvPr>
            <p:ph type="subTitle" idx="1"/>
          </p:nvPr>
        </p:nvSpPr>
        <p:spPr>
          <a:xfrm>
            <a:off x="1825466" y="4953000"/>
            <a:ext cx="8518843"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7" name="Date Placeholder 6"/>
          <p:cNvSpPr>
            <a:spLocks noGrp="1"/>
          </p:cNvSpPr>
          <p:nvPr>
            <p:ph type="dt" sz="half" idx="10"/>
          </p:nvPr>
        </p:nvSpPr>
        <p:spPr/>
        <p:txBody>
          <a:bodyPr/>
          <a:lstStyle/>
          <a:p>
            <a:fld id="{8A8FEA36-3611-4799-8864-EC7F9BDAF292}" type="datetimeFigureOut">
              <a:rPr lang="ru-RU" smtClean="0"/>
              <a:t>20.01.2025</a:t>
            </a:fld>
            <a:endParaRPr lang="ru-RU"/>
          </a:p>
        </p:txBody>
      </p:sp>
      <p:sp>
        <p:nvSpPr>
          <p:cNvPr id="8" name="Slide Number Placeholder 7"/>
          <p:cNvSpPr>
            <a:spLocks noGrp="1"/>
          </p:cNvSpPr>
          <p:nvPr>
            <p:ph type="sldNum" sz="quarter" idx="11"/>
          </p:nvPr>
        </p:nvSpPr>
        <p:spPr/>
        <p:txBody>
          <a:bodyPr/>
          <a:lstStyle/>
          <a:p>
            <a:fld id="{525AA841-8B18-474C-967B-E4E747F116BF}" type="slidenum">
              <a:rPr lang="ru-RU" smtClean="0"/>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8A8FEA36-3611-4799-8864-EC7F9BDAF292}" type="datetimeFigureOut">
              <a:rPr lang="ru-RU" smtClean="0"/>
              <a:t>20.01.2025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25AA841-8B18-474C-967B-E4E747F116BF}"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23087" y="274639"/>
            <a:ext cx="2738199" cy="5851525"/>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08489" y="274639"/>
            <a:ext cx="8011769"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8A8FEA36-3611-4799-8864-EC7F9BDAF292}" type="datetimeFigureOut">
              <a:rPr lang="ru-RU" smtClean="0"/>
              <a:t>20.01.2025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25AA841-8B18-474C-967B-E4E747F116BF}"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A8FEA36-3611-4799-8864-EC7F9BDAF292}" type="datetimeFigureOut">
              <a:rPr lang="ru-RU" smtClean="0"/>
              <a:t>20.01.2025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25AA841-8B18-474C-967B-E4E747F116BF}"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961328" y="1371601"/>
            <a:ext cx="10344309"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ru-RU"/>
              <a:t>Образец заголовка</a:t>
            </a:r>
            <a:endParaRPr lang="en-US" dirty="0"/>
          </a:p>
        </p:txBody>
      </p:sp>
      <p:sp>
        <p:nvSpPr>
          <p:cNvPr id="3" name="Text Placeholder 2"/>
          <p:cNvSpPr>
            <a:spLocks noGrp="1"/>
          </p:cNvSpPr>
          <p:nvPr>
            <p:ph type="body" idx="1"/>
          </p:nvPr>
        </p:nvSpPr>
        <p:spPr>
          <a:xfrm>
            <a:off x="961328" y="4068764"/>
            <a:ext cx="10344309"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A8FEA36-3611-4799-8864-EC7F9BDAF292}" type="datetimeFigureOut">
              <a:rPr lang="ru-RU" smtClean="0"/>
              <a:t>20.01.2025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25AA841-8B18-474C-967B-E4E747F116BF}" type="slidenum">
              <a:rPr lang="ru-RU" smtClean="0"/>
              <a:t>‹#›</a:t>
            </a:fld>
            <a:endParaRPr lang="ru-RU"/>
          </a:p>
        </p:txBody>
      </p:sp>
      <p:sp>
        <p:nvSpPr>
          <p:cNvPr id="7" name="Oval 6"/>
          <p:cNvSpPr/>
          <p:nvPr/>
        </p:nvSpPr>
        <p:spPr>
          <a:xfrm>
            <a:off x="5983473" y="3924300"/>
            <a:ext cx="112823"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249687" y="3924300"/>
            <a:ext cx="112823"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718527" y="3924300"/>
            <a:ext cx="112823"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4" name="Content Placeholder 3"/>
          <p:cNvSpPr>
            <a:spLocks noGrp="1"/>
          </p:cNvSpPr>
          <p:nvPr>
            <p:ph sz="half" idx="2"/>
          </p:nvPr>
        </p:nvSpPr>
        <p:spPr>
          <a:xfrm>
            <a:off x="6186302" y="1600201"/>
            <a:ext cx="5374984"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8A8FEA36-3611-4799-8864-EC7F9BDAF292}" type="datetimeFigureOut">
              <a:rPr lang="ru-RU" smtClean="0"/>
              <a:t>20.01.2025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25AA841-8B18-474C-967B-E4E747F116BF}" type="slidenum">
              <a:rPr lang="ru-RU" smtClean="0"/>
              <a:t>‹#›</a:t>
            </a:fld>
            <a:endParaRPr lang="ru-RU"/>
          </a:p>
        </p:txBody>
      </p:sp>
      <p:sp>
        <p:nvSpPr>
          <p:cNvPr id="9" name="Content Placeholder 8"/>
          <p:cNvSpPr>
            <a:spLocks noGrp="1"/>
          </p:cNvSpPr>
          <p:nvPr>
            <p:ph sz="quarter" idx="13"/>
          </p:nvPr>
        </p:nvSpPr>
        <p:spPr>
          <a:xfrm>
            <a:off x="486791" y="1600200"/>
            <a:ext cx="5379041" cy="452628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a:p>
        </p:txBody>
      </p:sp>
      <p:sp>
        <p:nvSpPr>
          <p:cNvPr id="3" name="Text Placeholder 2"/>
          <p:cNvSpPr>
            <a:spLocks noGrp="1"/>
          </p:cNvSpPr>
          <p:nvPr>
            <p:ph type="body" idx="1"/>
          </p:nvPr>
        </p:nvSpPr>
        <p:spPr>
          <a:xfrm>
            <a:off x="608489" y="1600200"/>
            <a:ext cx="5377097"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5" name="Text Placeholder 4"/>
          <p:cNvSpPr>
            <a:spLocks noGrp="1"/>
          </p:cNvSpPr>
          <p:nvPr>
            <p:ph type="body" sz="quarter" idx="3"/>
          </p:nvPr>
        </p:nvSpPr>
        <p:spPr>
          <a:xfrm>
            <a:off x="6186303" y="1600200"/>
            <a:ext cx="5379210"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7" name="Date Placeholder 6"/>
          <p:cNvSpPr>
            <a:spLocks noGrp="1"/>
          </p:cNvSpPr>
          <p:nvPr>
            <p:ph type="dt" sz="half" idx="10"/>
          </p:nvPr>
        </p:nvSpPr>
        <p:spPr/>
        <p:txBody>
          <a:bodyPr/>
          <a:lstStyle/>
          <a:p>
            <a:fld id="{8A8FEA36-3611-4799-8864-EC7F9BDAF292}" type="datetimeFigureOut">
              <a:rPr lang="ru-RU" smtClean="0"/>
              <a:t>20.01.2025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525AA841-8B18-474C-967B-E4E747F116BF}" type="slidenum">
              <a:rPr lang="ru-RU" smtClean="0"/>
              <a:t>‹#›</a:t>
            </a:fld>
            <a:endParaRPr lang="ru-RU"/>
          </a:p>
        </p:txBody>
      </p:sp>
      <p:sp>
        <p:nvSpPr>
          <p:cNvPr id="11" name="Content Placeholder 10"/>
          <p:cNvSpPr>
            <a:spLocks noGrp="1"/>
          </p:cNvSpPr>
          <p:nvPr>
            <p:ph sz="quarter" idx="13"/>
          </p:nvPr>
        </p:nvSpPr>
        <p:spPr>
          <a:xfrm>
            <a:off x="608489" y="2212848"/>
            <a:ext cx="5379041" cy="391363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3" name="Content Placeholder 12"/>
          <p:cNvSpPr>
            <a:spLocks noGrp="1"/>
          </p:cNvSpPr>
          <p:nvPr>
            <p:ph sz="quarter" idx="14"/>
          </p:nvPr>
        </p:nvSpPr>
        <p:spPr>
          <a:xfrm>
            <a:off x="6218755" y="2212849"/>
            <a:ext cx="5379041" cy="39131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8A8FEA36-3611-4799-8864-EC7F9BDAF292}" type="datetimeFigureOut">
              <a:rPr lang="ru-RU" smtClean="0"/>
              <a:t>20.01.2025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525AA841-8B18-474C-967B-E4E747F116BF}"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8FEA36-3611-4799-8864-EC7F9BDAF292}" type="datetimeFigureOut">
              <a:rPr lang="ru-RU" smtClean="0"/>
              <a:t>20.01.2025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525AA841-8B18-474C-967B-E4E747F116BF}"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861759" y="266700"/>
            <a:ext cx="4003772"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ru-RU"/>
              <a:t>Образец заголовка</a:t>
            </a:r>
            <a:endParaRPr lang="en-US" dirty="0"/>
          </a:p>
        </p:txBody>
      </p:sp>
      <p:sp>
        <p:nvSpPr>
          <p:cNvPr id="3" name="Content Placeholder 2"/>
          <p:cNvSpPr>
            <a:spLocks noGrp="1"/>
          </p:cNvSpPr>
          <p:nvPr>
            <p:ph idx="1"/>
          </p:nvPr>
        </p:nvSpPr>
        <p:spPr>
          <a:xfrm>
            <a:off x="957102" y="273051"/>
            <a:ext cx="664900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7861759" y="2438401"/>
            <a:ext cx="4003772"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8A8FEA36-3611-4799-8864-EC7F9BDAF292}" type="datetimeFigureOut">
              <a:rPr lang="ru-RU" smtClean="0"/>
              <a:t>20.01.2025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25AA841-8B18-474C-967B-E4E747F116BF}"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235353" y="228600"/>
            <a:ext cx="7601882" cy="895350"/>
          </a:xfrm>
        </p:spPr>
        <p:txBody>
          <a:bodyPr anchor="b"/>
          <a:lstStyle>
            <a:lvl1pPr algn="ctr">
              <a:lnSpc>
                <a:spcPct val="100000"/>
              </a:lnSpc>
              <a:defRPr sz="2800" b="0"/>
            </a:lvl1pPr>
          </a:lstStyle>
          <a:p>
            <a:r>
              <a:rPr lang="ru-RU"/>
              <a:t>Образец заголовка</a:t>
            </a:r>
            <a:endParaRPr lang="en-US" dirty="0"/>
          </a:p>
        </p:txBody>
      </p:sp>
      <p:sp>
        <p:nvSpPr>
          <p:cNvPr id="3" name="Picture Placeholder 2"/>
          <p:cNvSpPr>
            <a:spLocks noGrp="1"/>
          </p:cNvSpPr>
          <p:nvPr>
            <p:ph type="pic" idx="1"/>
          </p:nvPr>
        </p:nvSpPr>
        <p:spPr>
          <a:xfrm>
            <a:off x="2007169" y="1143000"/>
            <a:ext cx="8058249"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2235353" y="5810250"/>
            <a:ext cx="7601882"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8A8FEA36-3611-4799-8864-EC7F9BDAF292}" type="datetimeFigureOut">
              <a:rPr lang="ru-RU" smtClean="0"/>
              <a:t>20.01.2025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25AA841-8B18-474C-967B-E4E747F116BF}"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489" y="0"/>
            <a:ext cx="10952798" cy="1600200"/>
          </a:xfrm>
          <a:prstGeom prst="rect">
            <a:avLst/>
          </a:prstGeom>
        </p:spPr>
        <p:txBody>
          <a:bodyPr vert="horz" lIns="91440" tIns="45720" rIns="91440" bIns="45720" rtlCol="0" anchor="b">
            <a:noAutofit/>
          </a:bodyPr>
          <a:lstStyle/>
          <a:p>
            <a:r>
              <a:rPr lang="ru-RU"/>
              <a:t>Образец заголовка</a:t>
            </a:r>
            <a:endParaRPr lang="en-US" dirty="0"/>
          </a:p>
        </p:txBody>
      </p:sp>
      <p:sp>
        <p:nvSpPr>
          <p:cNvPr id="3" name="Text Placeholder 2"/>
          <p:cNvSpPr>
            <a:spLocks noGrp="1"/>
          </p:cNvSpPr>
          <p:nvPr>
            <p:ph type="body" idx="1"/>
          </p:nvPr>
        </p:nvSpPr>
        <p:spPr>
          <a:xfrm>
            <a:off x="608489" y="1600201"/>
            <a:ext cx="10952798"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468997" y="6356351"/>
            <a:ext cx="2776230"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8A8FEA36-3611-4799-8864-EC7F9BDAF292}" type="datetimeFigureOut">
              <a:rPr lang="ru-RU" smtClean="0"/>
              <a:t>20.01.2025</a:t>
            </a:fld>
            <a:endParaRPr lang="ru-RU"/>
          </a:p>
        </p:txBody>
      </p:sp>
      <p:sp>
        <p:nvSpPr>
          <p:cNvPr id="5" name="Footer Placeholder 4"/>
          <p:cNvSpPr>
            <a:spLocks noGrp="1"/>
          </p:cNvSpPr>
          <p:nvPr>
            <p:ph type="ftr" sz="quarter" idx="3"/>
          </p:nvPr>
        </p:nvSpPr>
        <p:spPr>
          <a:xfrm>
            <a:off x="877285" y="6356351"/>
            <a:ext cx="3790378"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ru-RU"/>
          </a:p>
        </p:txBody>
      </p:sp>
      <p:sp>
        <p:nvSpPr>
          <p:cNvPr id="6" name="Slide Number Placeholder 5"/>
          <p:cNvSpPr>
            <a:spLocks noGrp="1"/>
          </p:cNvSpPr>
          <p:nvPr>
            <p:ph type="sldNum" sz="quarter" idx="4"/>
          </p:nvPr>
        </p:nvSpPr>
        <p:spPr>
          <a:xfrm>
            <a:off x="11370273" y="6356351"/>
            <a:ext cx="747934"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525AA841-8B18-474C-967B-E4E747F116BF}" type="slidenum">
              <a:rPr lang="ru-RU" smtClean="0"/>
              <a:t>‹#›</a:t>
            </a:fld>
            <a:endParaRPr lang="ru-RU"/>
          </a:p>
        </p:txBody>
      </p:sp>
      <p:sp>
        <p:nvSpPr>
          <p:cNvPr id="7" name="Oval 6"/>
          <p:cNvSpPr/>
          <p:nvPr/>
        </p:nvSpPr>
        <p:spPr>
          <a:xfrm>
            <a:off x="11256456" y="6499384"/>
            <a:ext cx="112823"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757442" y="6499384"/>
            <a:ext cx="112823"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1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00311" y="1700808"/>
            <a:ext cx="10344309" cy="1879849"/>
          </a:xfrm>
        </p:spPr>
        <p:txBody>
          <a:bodyPr/>
          <a:lstStyle/>
          <a:p>
            <a:r>
              <a:rPr lang="en-US" sz="4400" b="1" dirty="0">
                <a:effectLst/>
              </a:rPr>
              <a:t>Engineering infrastructure </a:t>
            </a:r>
            <a:br>
              <a:rPr lang="ru-RU" sz="4400" b="1" dirty="0">
                <a:effectLst/>
              </a:rPr>
            </a:br>
            <a:r>
              <a:rPr lang="en-US" sz="4400" b="1" dirty="0">
                <a:effectLst/>
              </a:rPr>
              <a:t>of the NICA complex</a:t>
            </a:r>
            <a:endParaRPr lang="ru-RU" sz="4400" dirty="0"/>
          </a:p>
        </p:txBody>
      </p:sp>
      <p:sp>
        <p:nvSpPr>
          <p:cNvPr id="3" name="Подзаголовок 2"/>
          <p:cNvSpPr>
            <a:spLocks noGrp="1"/>
          </p:cNvSpPr>
          <p:nvPr>
            <p:ph type="subTitle" idx="1"/>
          </p:nvPr>
        </p:nvSpPr>
        <p:spPr>
          <a:xfrm>
            <a:off x="1764407" y="5949280"/>
            <a:ext cx="8518843" cy="582960"/>
          </a:xfrm>
        </p:spPr>
        <p:txBody>
          <a:bodyPr>
            <a:normAutofit fontScale="70000" lnSpcReduction="20000"/>
          </a:bodyPr>
          <a:lstStyle/>
          <a:p>
            <a:r>
              <a:rPr lang="en-US" dirty="0"/>
              <a:t>20 January 20</a:t>
            </a:r>
            <a:r>
              <a:rPr lang="ru-RU" dirty="0"/>
              <a:t>2</a:t>
            </a:r>
            <a:r>
              <a:rPr lang="en-US" dirty="0"/>
              <a:t>5</a:t>
            </a:r>
          </a:p>
          <a:p>
            <a:r>
              <a:rPr lang="en-US" dirty="0"/>
              <a:t>JINR</a:t>
            </a:r>
            <a:endParaRPr lang="ru-RU"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8309" y="22758"/>
            <a:ext cx="1987272" cy="1534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ЛАБОРАТОРИЯ ФИЗИКИ ВЫСОКИХ ЭНЕРГИЙ"/>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2" y="144182"/>
            <a:ext cx="2582372" cy="12911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65782" y="332656"/>
            <a:ext cx="7180628" cy="707886"/>
          </a:xfrm>
          <a:prstGeom prst="rect">
            <a:avLst/>
          </a:prstGeom>
          <a:noFill/>
        </p:spPr>
        <p:txBody>
          <a:bodyPr wrap="square" rtlCol="0">
            <a:spAutoFit/>
          </a:bodyPr>
          <a:lstStyle/>
          <a:p>
            <a:pPr algn="ctr"/>
            <a:r>
              <a:rPr lang="en-US" sz="2000" b="1" dirty="0" err="1"/>
              <a:t>Programme</a:t>
            </a:r>
            <a:r>
              <a:rPr lang="en-US" sz="2000" b="1" dirty="0"/>
              <a:t> Advisory Committee for Particle Physics</a:t>
            </a:r>
            <a:endParaRPr lang="ru-RU" sz="2000" dirty="0"/>
          </a:p>
          <a:p>
            <a:pPr algn="ctr"/>
            <a:r>
              <a:rPr lang="en-US" sz="2000" b="1" dirty="0"/>
              <a:t>61st meeting</a:t>
            </a:r>
            <a:endParaRPr lang="en-US" sz="2000" dirty="0"/>
          </a:p>
        </p:txBody>
      </p:sp>
      <p:sp>
        <p:nvSpPr>
          <p:cNvPr id="6" name="TextBox 5"/>
          <p:cNvSpPr txBox="1"/>
          <p:nvPr/>
        </p:nvSpPr>
        <p:spPr>
          <a:xfrm>
            <a:off x="468263" y="4581128"/>
            <a:ext cx="2100255" cy="369332"/>
          </a:xfrm>
          <a:prstGeom prst="rect">
            <a:avLst/>
          </a:prstGeom>
          <a:noFill/>
        </p:spPr>
        <p:txBody>
          <a:bodyPr wrap="none" rtlCol="0">
            <a:spAutoFit/>
          </a:bodyPr>
          <a:lstStyle/>
          <a:p>
            <a:r>
              <a:rPr lang="en-US" dirty="0"/>
              <a:t>Speaker: </a:t>
            </a:r>
            <a:r>
              <a:rPr lang="en-US" sz="1600" u="sng" dirty="0"/>
              <a:t>K. Mukhin</a:t>
            </a:r>
            <a:endParaRPr lang="ru-RU" sz="1600" u="sng" dirty="0"/>
          </a:p>
        </p:txBody>
      </p:sp>
    </p:spTree>
    <p:extLst>
      <p:ext uri="{BB962C8B-B14F-4D97-AF65-F5344CB8AC3E}">
        <p14:creationId xmlns:p14="http://schemas.microsoft.com/office/powerpoint/2010/main" val="2556358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612279" y="620688"/>
            <a:ext cx="10952798" cy="764704"/>
          </a:xfrm>
        </p:spPr>
        <p:txBody>
          <a:bodyPr/>
          <a:lstStyle/>
          <a:p>
            <a:pPr>
              <a:lnSpc>
                <a:spcPct val="100000"/>
              </a:lnSpc>
            </a:pPr>
            <a:r>
              <a:rPr lang="en-US" sz="3600" dirty="0"/>
              <a:t>Cryogenic system of NICA complex</a:t>
            </a:r>
            <a:br>
              <a:rPr lang="en-US" sz="3600" dirty="0"/>
            </a:br>
            <a:r>
              <a:rPr lang="en-US" sz="2000" dirty="0"/>
              <a:t>Ready for the technical launch of the collider in 2025</a:t>
            </a:r>
            <a:br>
              <a:rPr lang="ru-RU" sz="3600" dirty="0"/>
            </a:br>
            <a:endParaRPr lang="ru-RU" sz="3600" dirty="0"/>
          </a:p>
        </p:txBody>
      </p:sp>
      <p:pic>
        <p:nvPicPr>
          <p:cNvPr id="5" name="Рисунок 4">
            <a:extLst>
              <a:ext uri="{FF2B5EF4-FFF2-40B4-BE49-F238E27FC236}">
                <a16:creationId xmlns:a16="http://schemas.microsoft.com/office/drawing/2014/main" id="{51687107-1E68-4B6C-8F19-19A0F5FBE4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231" y="1191444"/>
            <a:ext cx="3754977" cy="2116776"/>
          </a:xfrm>
          <a:prstGeom prst="rect">
            <a:avLst/>
          </a:prstGeom>
        </p:spPr>
      </p:pic>
      <p:sp>
        <p:nvSpPr>
          <p:cNvPr id="6" name="TextBox 5"/>
          <p:cNvSpPr txBox="1"/>
          <p:nvPr/>
        </p:nvSpPr>
        <p:spPr>
          <a:xfrm>
            <a:off x="195549" y="836711"/>
            <a:ext cx="3722494" cy="307777"/>
          </a:xfrm>
          <a:prstGeom prst="rect">
            <a:avLst/>
          </a:prstGeom>
          <a:noFill/>
        </p:spPr>
        <p:txBody>
          <a:bodyPr wrap="none" rtlCol="0">
            <a:spAutoFit/>
          </a:bodyPr>
          <a:lstStyle/>
          <a:p>
            <a:r>
              <a:rPr lang="en-US" sz="1400" dirty="0"/>
              <a:t>Satellite refrigerators in</a:t>
            </a:r>
            <a:r>
              <a:rPr lang="ru-RU" sz="1400" dirty="0"/>
              <a:t> </a:t>
            </a:r>
            <a:r>
              <a:rPr lang="en-US" sz="1400" dirty="0"/>
              <a:t>the collider building</a:t>
            </a:r>
            <a:endParaRPr lang="ru-RU" sz="1400" dirty="0"/>
          </a:p>
        </p:txBody>
      </p:sp>
      <p:sp>
        <p:nvSpPr>
          <p:cNvPr id="7" name="TextBox 6"/>
          <p:cNvSpPr txBox="1"/>
          <p:nvPr/>
        </p:nvSpPr>
        <p:spPr>
          <a:xfrm>
            <a:off x="195549" y="3573016"/>
            <a:ext cx="3801106" cy="2246769"/>
          </a:xfrm>
          <a:prstGeom prst="rect">
            <a:avLst/>
          </a:prstGeom>
          <a:noFill/>
        </p:spPr>
        <p:txBody>
          <a:bodyPr wrap="square" rtlCol="0">
            <a:spAutoFit/>
          </a:bodyPr>
          <a:lstStyle/>
          <a:p>
            <a:r>
              <a:rPr lang="en-US" sz="1400" dirty="0"/>
              <a:t>- To cool the collider, 2 satellite helium refrigerators #2, 3 were installed in room 177 of collider building #17.</a:t>
            </a:r>
          </a:p>
          <a:p>
            <a:r>
              <a:rPr lang="en-US" sz="1400" dirty="0"/>
              <a:t>- In December 2024, they were successfully launched with cooling to the temperature of liquid helium.</a:t>
            </a:r>
          </a:p>
          <a:p>
            <a:r>
              <a:rPr lang="en-US" sz="1400" dirty="0"/>
              <a:t>- The cooling capacity of each unit is 2000 W at 4.5 K.</a:t>
            </a:r>
          </a:p>
          <a:p>
            <a:r>
              <a:rPr lang="en-US" sz="1400" dirty="0"/>
              <a:t>- In January, the refrigeration control circuits will be adjusted.</a:t>
            </a:r>
            <a:endParaRPr lang="ru-RU" sz="1400" dirty="0"/>
          </a:p>
        </p:txBody>
      </p:sp>
      <p:sp>
        <p:nvSpPr>
          <p:cNvPr id="8" name="TextBox 7"/>
          <p:cNvSpPr txBox="1"/>
          <p:nvPr/>
        </p:nvSpPr>
        <p:spPr>
          <a:xfrm>
            <a:off x="0" y="5876903"/>
            <a:ext cx="4041812" cy="584775"/>
          </a:xfrm>
          <a:prstGeom prst="rect">
            <a:avLst/>
          </a:prstGeom>
          <a:noFill/>
        </p:spPr>
        <p:txBody>
          <a:bodyPr wrap="none" rtlCol="0">
            <a:spAutoFit/>
          </a:bodyPr>
          <a:lstStyle/>
          <a:p>
            <a:pPr algn="ctr"/>
            <a:r>
              <a:rPr lang="en-US" sz="1600" dirty="0">
                <a:solidFill>
                  <a:schemeClr val="accent3">
                    <a:lumMod val="75000"/>
                  </a:schemeClr>
                </a:solidFill>
              </a:rPr>
              <a:t>SR are being tuned now and will be ready </a:t>
            </a:r>
          </a:p>
          <a:p>
            <a:pPr algn="ctr"/>
            <a:r>
              <a:rPr lang="en-US" sz="1600" dirty="0">
                <a:solidFill>
                  <a:schemeClr val="accent3">
                    <a:lumMod val="75000"/>
                  </a:schemeClr>
                </a:solidFill>
              </a:rPr>
              <a:t>by 01/02/2025</a:t>
            </a:r>
            <a:endParaRPr lang="ru-RU" sz="1600" dirty="0">
              <a:solidFill>
                <a:schemeClr val="accent3">
                  <a:lumMod val="75000"/>
                </a:schemeClr>
              </a:solidFill>
            </a:endParaRPr>
          </a:p>
        </p:txBody>
      </p:sp>
      <p:pic>
        <p:nvPicPr>
          <p:cNvPr id="9" name="Рисунок 8">
            <a:extLst>
              <a:ext uri="{FF2B5EF4-FFF2-40B4-BE49-F238E27FC236}">
                <a16:creationId xmlns:a16="http://schemas.microsoft.com/office/drawing/2014/main" id="{4705B512-40EA-475E-9CB6-CC43EC612E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0352" y="1353839"/>
            <a:ext cx="2309408" cy="1732055"/>
          </a:xfrm>
          <a:prstGeom prst="rect">
            <a:avLst/>
          </a:prstGeom>
        </p:spPr>
      </p:pic>
      <p:sp>
        <p:nvSpPr>
          <p:cNvPr id="11" name="TextBox 10"/>
          <p:cNvSpPr txBox="1"/>
          <p:nvPr/>
        </p:nvSpPr>
        <p:spPr>
          <a:xfrm>
            <a:off x="4605147" y="836710"/>
            <a:ext cx="3350597" cy="307777"/>
          </a:xfrm>
          <a:prstGeom prst="rect">
            <a:avLst/>
          </a:prstGeom>
          <a:noFill/>
        </p:spPr>
        <p:txBody>
          <a:bodyPr wrap="none" rtlCol="0">
            <a:spAutoFit/>
          </a:bodyPr>
          <a:lstStyle/>
          <a:p>
            <a:r>
              <a:rPr lang="en-US" sz="1400" dirty="0"/>
              <a:t>Liquefier 1000 and compressor complex</a:t>
            </a:r>
            <a:endParaRPr lang="ru-RU" sz="1400" dirty="0"/>
          </a:p>
        </p:txBody>
      </p:sp>
      <p:sp>
        <p:nvSpPr>
          <p:cNvPr id="12" name="TextBox 11"/>
          <p:cNvSpPr txBox="1"/>
          <p:nvPr/>
        </p:nvSpPr>
        <p:spPr>
          <a:xfrm>
            <a:off x="4075649" y="3419577"/>
            <a:ext cx="4409591" cy="2462213"/>
          </a:xfrm>
          <a:prstGeom prst="rect">
            <a:avLst/>
          </a:prstGeom>
          <a:noFill/>
        </p:spPr>
        <p:txBody>
          <a:bodyPr wrap="square" rtlCol="0">
            <a:spAutoFit/>
          </a:bodyPr>
          <a:lstStyle/>
          <a:p>
            <a:r>
              <a:rPr lang="en-US" sz="1400" dirty="0"/>
              <a:t>- Liquefier 1000 successfully operated at the MPD detector cooling during the run, filling 12 m3 of tank containers with liquid helium.</a:t>
            </a:r>
          </a:p>
          <a:p>
            <a:r>
              <a:rPr lang="en-US" sz="1400" dirty="0"/>
              <a:t>- The staff of the cryogenic department optimized the starting modes of the liquefier, which reduced the cooling time of the tanks and reduced energy costs.</a:t>
            </a:r>
          </a:p>
          <a:p>
            <a:r>
              <a:rPr lang="en-US" sz="1400" dirty="0"/>
              <a:t>- Liquefier  has confirmed the design capacity of 1000 l/h of liquid helium.</a:t>
            </a:r>
          </a:p>
          <a:p>
            <a:r>
              <a:rPr lang="en-US" sz="1400" dirty="0"/>
              <a:t>- Two new compressors “</a:t>
            </a:r>
            <a:r>
              <a:rPr lang="en-US" sz="1400" dirty="0" err="1"/>
              <a:t>Kaskad</a:t>
            </a:r>
            <a:r>
              <a:rPr lang="en-US" sz="1400" dirty="0"/>
              <a:t> -110/30” successfully operated during the MPD cooling session.</a:t>
            </a:r>
            <a:endParaRPr lang="ru-RU" sz="1400" dirty="0"/>
          </a:p>
        </p:txBody>
      </p:sp>
      <p:sp>
        <p:nvSpPr>
          <p:cNvPr id="13" name="TextBox 12"/>
          <p:cNvSpPr txBox="1"/>
          <p:nvPr/>
        </p:nvSpPr>
        <p:spPr>
          <a:xfrm>
            <a:off x="3996655" y="5876904"/>
            <a:ext cx="3853940" cy="584775"/>
          </a:xfrm>
          <a:prstGeom prst="rect">
            <a:avLst/>
          </a:prstGeom>
          <a:noFill/>
        </p:spPr>
        <p:txBody>
          <a:bodyPr wrap="none" rtlCol="0">
            <a:spAutoFit/>
          </a:bodyPr>
          <a:lstStyle/>
          <a:p>
            <a:pPr algn="ctr"/>
            <a:r>
              <a:rPr lang="en-US" sz="1600" dirty="0">
                <a:solidFill>
                  <a:schemeClr val="accent3">
                    <a:lumMod val="75000"/>
                  </a:schemeClr>
                </a:solidFill>
              </a:rPr>
              <a:t>Liquefier 1000 and compressor complex </a:t>
            </a:r>
          </a:p>
          <a:p>
            <a:pPr algn="ctr"/>
            <a:r>
              <a:rPr lang="en-US" sz="1600" dirty="0">
                <a:solidFill>
                  <a:schemeClr val="accent3">
                    <a:lumMod val="75000"/>
                  </a:schemeClr>
                </a:solidFill>
              </a:rPr>
              <a:t>are ready for the run from 01/02/2025</a:t>
            </a:r>
            <a:endParaRPr lang="ru-RU" sz="1600" dirty="0">
              <a:solidFill>
                <a:schemeClr val="accent3">
                  <a:lumMod val="75000"/>
                </a:schemeClr>
              </a:solidFill>
            </a:endParaRPr>
          </a:p>
        </p:txBody>
      </p:sp>
      <p:pic>
        <p:nvPicPr>
          <p:cNvPr id="14" name="Рисунок 13">
            <a:extLst>
              <a:ext uri="{FF2B5EF4-FFF2-40B4-BE49-F238E27FC236}">
                <a16:creationId xmlns:a16="http://schemas.microsoft.com/office/drawing/2014/main" id="{18814968-1F0D-4937-A694-86066D97AE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959" y="1184556"/>
            <a:ext cx="1552967" cy="2070623"/>
          </a:xfrm>
          <a:prstGeom prst="rect">
            <a:avLst/>
          </a:prstGeom>
        </p:spPr>
      </p:pic>
      <p:sp>
        <p:nvSpPr>
          <p:cNvPr id="15" name="TextBox 14"/>
          <p:cNvSpPr txBox="1"/>
          <p:nvPr/>
        </p:nvSpPr>
        <p:spPr>
          <a:xfrm>
            <a:off x="8533159" y="728988"/>
            <a:ext cx="3384376" cy="523220"/>
          </a:xfrm>
          <a:prstGeom prst="rect">
            <a:avLst/>
          </a:prstGeom>
          <a:noFill/>
        </p:spPr>
        <p:txBody>
          <a:bodyPr wrap="square" rtlCol="0">
            <a:spAutoFit/>
          </a:bodyPr>
          <a:lstStyle/>
          <a:p>
            <a:pPr algn="ctr"/>
            <a:r>
              <a:rPr lang="en-US" sz="1400" dirty="0"/>
              <a:t>Cryogenic LHe, LN2, warm straight and return  pipelines</a:t>
            </a:r>
            <a:endParaRPr lang="ru-RU" sz="1400" dirty="0"/>
          </a:p>
        </p:txBody>
      </p:sp>
      <p:pic>
        <p:nvPicPr>
          <p:cNvPr id="16" name="Рисунок 15">
            <a:extLst>
              <a:ext uri="{FF2B5EF4-FFF2-40B4-BE49-F238E27FC236}">
                <a16:creationId xmlns:a16="http://schemas.microsoft.com/office/drawing/2014/main" id="{BAA0FD73-E804-4C71-A938-7630DE21FB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74458" y="3310750"/>
            <a:ext cx="2160240" cy="1620619"/>
          </a:xfrm>
          <a:prstGeom prst="rect">
            <a:avLst/>
          </a:prstGeom>
        </p:spPr>
      </p:pic>
      <p:pic>
        <p:nvPicPr>
          <p:cNvPr id="9218" name="Picture 2" descr="D:\ОИЯИ\ЛФВЭ_НИКА\PAC\Фото\IMG_862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05587" y="3310750"/>
            <a:ext cx="1318213" cy="988660"/>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15995" y="1252208"/>
            <a:ext cx="3618703" cy="200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11269463" y="3922904"/>
            <a:ext cx="481222" cy="276999"/>
          </a:xfrm>
          <a:prstGeom prst="rect">
            <a:avLst/>
          </a:prstGeom>
          <a:noFill/>
        </p:spPr>
        <p:txBody>
          <a:bodyPr wrap="none" rtlCol="0">
            <a:spAutoFit/>
          </a:bodyPr>
          <a:lstStyle/>
          <a:p>
            <a:r>
              <a:rPr lang="en-US" sz="1200" dirty="0">
                <a:solidFill>
                  <a:srgbClr val="FF0000"/>
                </a:solidFill>
              </a:rPr>
              <a:t>LHe</a:t>
            </a:r>
            <a:endParaRPr lang="ru-RU" sz="1200" dirty="0">
              <a:solidFill>
                <a:srgbClr val="FF0000"/>
              </a:solidFill>
            </a:endParaRPr>
          </a:p>
        </p:txBody>
      </p:sp>
      <p:sp>
        <p:nvSpPr>
          <p:cNvPr id="21" name="TextBox 20"/>
          <p:cNvSpPr txBox="1"/>
          <p:nvPr/>
        </p:nvSpPr>
        <p:spPr>
          <a:xfrm>
            <a:off x="11269463" y="4121059"/>
            <a:ext cx="484428" cy="276999"/>
          </a:xfrm>
          <a:prstGeom prst="rect">
            <a:avLst/>
          </a:prstGeom>
          <a:noFill/>
        </p:spPr>
        <p:txBody>
          <a:bodyPr wrap="none" rtlCol="0">
            <a:spAutoFit/>
          </a:bodyPr>
          <a:lstStyle/>
          <a:p>
            <a:r>
              <a:rPr lang="en-US" sz="1200" dirty="0">
                <a:solidFill>
                  <a:srgbClr val="FF0000"/>
                </a:solidFill>
              </a:rPr>
              <a:t>LN2</a:t>
            </a:r>
            <a:endParaRPr lang="ru-RU" sz="1200" dirty="0">
              <a:solidFill>
                <a:srgbClr val="FF0000"/>
              </a:solidFill>
            </a:endParaRPr>
          </a:p>
        </p:txBody>
      </p:sp>
      <p:sp>
        <p:nvSpPr>
          <p:cNvPr id="18" name="TextBox 17"/>
          <p:cNvSpPr txBox="1"/>
          <p:nvPr/>
        </p:nvSpPr>
        <p:spPr>
          <a:xfrm>
            <a:off x="8677176" y="5013176"/>
            <a:ext cx="3384376" cy="1600438"/>
          </a:xfrm>
          <a:prstGeom prst="rect">
            <a:avLst/>
          </a:prstGeom>
          <a:noFill/>
        </p:spPr>
        <p:txBody>
          <a:bodyPr wrap="square" rtlCol="0">
            <a:spAutoFit/>
          </a:bodyPr>
          <a:lstStyle/>
          <a:p>
            <a:r>
              <a:rPr lang="en-US" sz="1400" dirty="0"/>
              <a:t>- Warm pipe is ready and tested.</a:t>
            </a:r>
          </a:p>
          <a:p>
            <a:r>
              <a:rPr lang="en-US" sz="1400" dirty="0"/>
              <a:t>- LN2 pipes are progressing as planned and will be finished in January 2025.</a:t>
            </a:r>
          </a:p>
          <a:p>
            <a:r>
              <a:rPr lang="en-US" sz="1400" dirty="0"/>
              <a:t>- LHe pipe in the west side will be ready on 15/02/2025.</a:t>
            </a:r>
          </a:p>
          <a:p>
            <a:r>
              <a:rPr lang="en-US" sz="1400" dirty="0"/>
              <a:t>- LHe pipe in the east side will be ready on 30/03/2025 </a:t>
            </a:r>
            <a:endParaRPr lang="ru-RU" sz="1400" dirty="0"/>
          </a:p>
        </p:txBody>
      </p:sp>
      <p:sp>
        <p:nvSpPr>
          <p:cNvPr id="23" name="TextBox 22"/>
          <p:cNvSpPr txBox="1"/>
          <p:nvPr/>
        </p:nvSpPr>
        <p:spPr>
          <a:xfrm>
            <a:off x="8637986" y="6573485"/>
            <a:ext cx="3423566" cy="276999"/>
          </a:xfrm>
          <a:prstGeom prst="rect">
            <a:avLst/>
          </a:prstGeom>
          <a:noFill/>
        </p:spPr>
        <p:txBody>
          <a:bodyPr wrap="none" rtlCol="0">
            <a:spAutoFit/>
          </a:bodyPr>
          <a:lstStyle/>
          <a:p>
            <a:r>
              <a:rPr lang="en-US" sz="1200" dirty="0"/>
              <a:t>*Drawings and information by A. </a:t>
            </a:r>
            <a:r>
              <a:rPr lang="en-US" sz="1200" dirty="0" err="1"/>
              <a:t>Konstantinov</a:t>
            </a:r>
            <a:endParaRPr lang="ru-RU" sz="1200" dirty="0"/>
          </a:p>
        </p:txBody>
      </p:sp>
    </p:spTree>
    <p:extLst>
      <p:ext uri="{BB962C8B-B14F-4D97-AF65-F5344CB8AC3E}">
        <p14:creationId xmlns:p14="http://schemas.microsoft.com/office/powerpoint/2010/main" val="936985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Скругленный прямоугольник 11"/>
          <p:cNvSpPr/>
          <p:nvPr/>
        </p:nvSpPr>
        <p:spPr>
          <a:xfrm>
            <a:off x="3636615" y="1674555"/>
            <a:ext cx="3212875" cy="30505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Заголовок 1"/>
          <p:cNvSpPr>
            <a:spLocks noGrp="1"/>
          </p:cNvSpPr>
          <p:nvPr>
            <p:ph type="title"/>
          </p:nvPr>
        </p:nvSpPr>
        <p:spPr>
          <a:xfrm>
            <a:off x="468263" y="341586"/>
            <a:ext cx="10952798" cy="1052736"/>
          </a:xfrm>
        </p:spPr>
        <p:txBody>
          <a:bodyPr/>
          <a:lstStyle/>
          <a:p>
            <a:pPr>
              <a:lnSpc>
                <a:spcPct val="100000"/>
              </a:lnSpc>
            </a:pPr>
            <a:r>
              <a:rPr lang="en-US" sz="3600" dirty="0"/>
              <a:t>MPD </a:t>
            </a:r>
            <a:br>
              <a:rPr lang="en-US" sz="3600" dirty="0"/>
            </a:br>
            <a:r>
              <a:rPr lang="en-US" sz="2400" dirty="0"/>
              <a:t>detector engineering system and cooling status</a:t>
            </a:r>
            <a:br>
              <a:rPr lang="ru-RU" sz="2400" dirty="0"/>
            </a:br>
            <a:endParaRPr lang="ru-RU" sz="2400" dirty="0"/>
          </a:p>
        </p:txBody>
      </p:sp>
      <p:pic>
        <p:nvPicPr>
          <p:cNvPr id="5" name="Рисунок 4"/>
          <p:cNvPicPr/>
          <p:nvPr/>
        </p:nvPicPr>
        <p:blipFill>
          <a:blip r:embed="rId2"/>
          <a:stretch>
            <a:fillRect/>
          </a:stretch>
        </p:blipFill>
        <p:spPr>
          <a:xfrm>
            <a:off x="180231" y="1700808"/>
            <a:ext cx="3312368" cy="3305771"/>
          </a:xfrm>
          <a:prstGeom prst="rect">
            <a:avLst/>
          </a:prstGeom>
        </p:spPr>
      </p:pic>
      <p:pic>
        <p:nvPicPr>
          <p:cNvPr id="6" name="Рисунок 5"/>
          <p:cNvPicPr/>
          <p:nvPr/>
        </p:nvPicPr>
        <p:blipFill>
          <a:blip r:embed="rId3"/>
          <a:stretch>
            <a:fillRect/>
          </a:stretch>
        </p:blipFill>
        <p:spPr>
          <a:xfrm>
            <a:off x="6948983" y="1367086"/>
            <a:ext cx="5112568" cy="2619871"/>
          </a:xfrm>
          <a:prstGeom prst="rect">
            <a:avLst/>
          </a:prstGeom>
        </p:spPr>
      </p:pic>
      <p:pic>
        <p:nvPicPr>
          <p:cNvPr id="7" name="Рисунок 6" descr="D:\ОИЯИ\Статьи\MPD\Новости ОИЯИ\Рисунок 2_MPD sky view.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5087" y="4077072"/>
            <a:ext cx="4062487" cy="2640112"/>
          </a:xfrm>
          <a:prstGeom prst="rect">
            <a:avLst/>
          </a:prstGeom>
          <a:noFill/>
          <a:ln>
            <a:noFill/>
          </a:ln>
        </p:spPr>
      </p:pic>
      <p:sp>
        <p:nvSpPr>
          <p:cNvPr id="8" name="TextBox 7"/>
          <p:cNvSpPr txBox="1"/>
          <p:nvPr/>
        </p:nvSpPr>
        <p:spPr>
          <a:xfrm>
            <a:off x="108223" y="1367086"/>
            <a:ext cx="3600400" cy="307777"/>
          </a:xfrm>
          <a:prstGeom prst="rect">
            <a:avLst/>
          </a:prstGeom>
          <a:noFill/>
        </p:spPr>
        <p:txBody>
          <a:bodyPr wrap="square" rtlCol="0">
            <a:spAutoFit/>
          </a:bodyPr>
          <a:lstStyle/>
          <a:p>
            <a:r>
              <a:rPr lang="en-US" sz="1400" dirty="0"/>
              <a:t>Screen of the temperature at the solenoid</a:t>
            </a:r>
            <a:endParaRPr lang="ru-RU" sz="1400" dirty="0"/>
          </a:p>
        </p:txBody>
      </p:sp>
      <p:sp>
        <p:nvSpPr>
          <p:cNvPr id="9" name="TextBox 8"/>
          <p:cNvSpPr txBox="1"/>
          <p:nvPr/>
        </p:nvSpPr>
        <p:spPr>
          <a:xfrm>
            <a:off x="180231" y="5157192"/>
            <a:ext cx="7416824" cy="1600438"/>
          </a:xfrm>
          <a:prstGeom prst="rect">
            <a:avLst/>
          </a:prstGeom>
          <a:noFill/>
        </p:spPr>
        <p:txBody>
          <a:bodyPr wrap="square" rtlCol="0">
            <a:spAutoFit/>
          </a:bodyPr>
          <a:lstStyle/>
          <a:p>
            <a:r>
              <a:rPr lang="ru-RU" sz="1400" dirty="0"/>
              <a:t>- </a:t>
            </a:r>
            <a:r>
              <a:rPr lang="en-US" sz="1400" dirty="0"/>
              <a:t>In December 2024, cooling of the MPD solenoid was performed to an operating temperature of 4.5K. </a:t>
            </a:r>
            <a:endParaRPr lang="ru-RU" sz="1400" dirty="0"/>
          </a:p>
          <a:p>
            <a:r>
              <a:rPr lang="ru-RU" sz="1400" dirty="0">
                <a:effectLst/>
              </a:rPr>
              <a:t>- </a:t>
            </a:r>
            <a:r>
              <a:rPr lang="en-US" sz="1400" dirty="0">
                <a:effectLst/>
              </a:rPr>
              <a:t>The cooling lasted 15 days to nitrogen temperature and 6 days to operating temperature</a:t>
            </a:r>
            <a:r>
              <a:rPr lang="ru-RU" sz="1400" dirty="0"/>
              <a:t>.</a:t>
            </a:r>
          </a:p>
          <a:p>
            <a:r>
              <a:rPr lang="en-US" sz="1400" dirty="0"/>
              <a:t>- No cold helium and nitrogen leaks were detected.</a:t>
            </a:r>
          </a:p>
          <a:p>
            <a:r>
              <a:rPr lang="en-US" sz="1400" dirty="0"/>
              <a:t>- Operating temperature was maintained for 15 days.</a:t>
            </a:r>
          </a:p>
          <a:p>
            <a:r>
              <a:rPr lang="en-US" sz="1400" dirty="0"/>
              <a:t>- Resources parameters of cooling and operation modes correspond to the designed.   </a:t>
            </a:r>
          </a:p>
          <a:p>
            <a:r>
              <a:rPr lang="en-US" sz="1400" dirty="0"/>
              <a:t>- Preparation of power supplies and quench detector test. </a:t>
            </a:r>
            <a:endParaRPr lang="ru-RU" sz="1400" dirty="0"/>
          </a:p>
        </p:txBody>
      </p:sp>
      <p:sp>
        <p:nvSpPr>
          <p:cNvPr id="10" name="TextBox 9"/>
          <p:cNvSpPr txBox="1"/>
          <p:nvPr/>
        </p:nvSpPr>
        <p:spPr>
          <a:xfrm>
            <a:off x="3681138" y="2132856"/>
            <a:ext cx="3168352" cy="2708434"/>
          </a:xfrm>
          <a:prstGeom prst="rect">
            <a:avLst/>
          </a:prstGeom>
          <a:noFill/>
        </p:spPr>
        <p:txBody>
          <a:bodyPr wrap="square" rtlCol="0">
            <a:spAutoFit/>
          </a:bodyPr>
          <a:lstStyle/>
          <a:p>
            <a:r>
              <a:rPr lang="en-US" sz="1400" dirty="0">
                <a:solidFill>
                  <a:schemeClr val="bg1"/>
                </a:solidFill>
              </a:rPr>
              <a:t>- Cryogenic system (complete without main LHe pipe, delay until march).</a:t>
            </a:r>
          </a:p>
          <a:p>
            <a:r>
              <a:rPr lang="en-US" sz="1400" dirty="0">
                <a:solidFill>
                  <a:schemeClr val="bg1"/>
                </a:solidFill>
              </a:rPr>
              <a:t>- Power supply system (connected, started test in the December 2024).</a:t>
            </a:r>
          </a:p>
          <a:p>
            <a:r>
              <a:rPr lang="en-US" sz="1400" dirty="0">
                <a:solidFill>
                  <a:schemeClr val="bg1"/>
                </a:solidFill>
              </a:rPr>
              <a:t>- Quench and protection system (started test in the end of January).</a:t>
            </a:r>
          </a:p>
          <a:p>
            <a:r>
              <a:rPr lang="en-US" sz="1400" dirty="0">
                <a:solidFill>
                  <a:schemeClr val="bg1"/>
                </a:solidFill>
              </a:rPr>
              <a:t>- Water cooling system (ready).</a:t>
            </a:r>
          </a:p>
          <a:p>
            <a:r>
              <a:rPr lang="en-US" sz="1400" dirty="0">
                <a:solidFill>
                  <a:schemeClr val="bg1"/>
                </a:solidFill>
              </a:rPr>
              <a:t>- Magnetic field measurement equipment should be installed inside solenoid from 24/02/2025.</a:t>
            </a:r>
          </a:p>
          <a:p>
            <a:pPr marL="285750" indent="-285750">
              <a:buFontTx/>
              <a:buChar char="-"/>
            </a:pPr>
            <a:endParaRPr lang="ru-RU" sz="1600" dirty="0"/>
          </a:p>
        </p:txBody>
      </p:sp>
      <p:sp>
        <p:nvSpPr>
          <p:cNvPr id="11" name="TextBox 10"/>
          <p:cNvSpPr txBox="1"/>
          <p:nvPr/>
        </p:nvSpPr>
        <p:spPr>
          <a:xfrm>
            <a:off x="3849702" y="1674555"/>
            <a:ext cx="2831224" cy="615553"/>
          </a:xfrm>
          <a:prstGeom prst="rect">
            <a:avLst/>
          </a:prstGeom>
          <a:noFill/>
        </p:spPr>
        <p:txBody>
          <a:bodyPr wrap="none" rtlCol="0">
            <a:spAutoFit/>
          </a:bodyPr>
          <a:lstStyle/>
          <a:p>
            <a:r>
              <a:rPr lang="en-US" sz="1600" dirty="0">
                <a:solidFill>
                  <a:schemeClr val="bg1"/>
                </a:solidFill>
              </a:rPr>
              <a:t>Main engineering equipment</a:t>
            </a:r>
          </a:p>
          <a:p>
            <a:endParaRPr lang="ru-RU" dirty="0"/>
          </a:p>
        </p:txBody>
      </p:sp>
    </p:spTree>
    <p:extLst>
      <p:ext uri="{BB962C8B-B14F-4D97-AF65-F5344CB8AC3E}">
        <p14:creationId xmlns:p14="http://schemas.microsoft.com/office/powerpoint/2010/main" val="2998767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Скругленный прямоугольник 16"/>
          <p:cNvSpPr/>
          <p:nvPr/>
        </p:nvSpPr>
        <p:spPr>
          <a:xfrm>
            <a:off x="6012879" y="4774072"/>
            <a:ext cx="2448272" cy="182327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Скругленный прямоугольник 15"/>
          <p:cNvSpPr/>
          <p:nvPr/>
        </p:nvSpPr>
        <p:spPr>
          <a:xfrm>
            <a:off x="2844527" y="5471506"/>
            <a:ext cx="2952758" cy="1200329"/>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Заголовок 1"/>
          <p:cNvSpPr>
            <a:spLocks noGrp="1"/>
          </p:cNvSpPr>
          <p:nvPr>
            <p:ph type="title"/>
          </p:nvPr>
        </p:nvSpPr>
        <p:spPr>
          <a:xfrm>
            <a:off x="468263" y="341586"/>
            <a:ext cx="10952798" cy="1052736"/>
          </a:xfrm>
        </p:spPr>
        <p:txBody>
          <a:bodyPr/>
          <a:lstStyle/>
          <a:p>
            <a:pPr>
              <a:lnSpc>
                <a:spcPct val="100000"/>
              </a:lnSpc>
            </a:pPr>
            <a:r>
              <a:rPr lang="en-US" sz="3600" dirty="0"/>
              <a:t>MPD </a:t>
            </a:r>
            <a:br>
              <a:rPr lang="en-US" sz="3600" dirty="0"/>
            </a:br>
            <a:r>
              <a:rPr lang="en-US" sz="2400" dirty="0"/>
              <a:t>detector engineering system and cooling status</a:t>
            </a:r>
            <a:br>
              <a:rPr lang="ru-RU" sz="2400" dirty="0"/>
            </a:br>
            <a:endParaRPr lang="ru-RU" sz="2400" dirty="0"/>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231" y="1628800"/>
            <a:ext cx="5370637" cy="2868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2571" y="1259468"/>
            <a:ext cx="5744714" cy="369332"/>
          </a:xfrm>
          <a:prstGeom prst="rect">
            <a:avLst/>
          </a:prstGeom>
          <a:noFill/>
        </p:spPr>
        <p:txBody>
          <a:bodyPr wrap="none" rtlCol="0">
            <a:spAutoFit/>
          </a:bodyPr>
          <a:lstStyle/>
          <a:p>
            <a:r>
              <a:rPr lang="en-US" dirty="0"/>
              <a:t>Control and electricity power scheme of MPD magnet </a:t>
            </a:r>
            <a:endParaRPr lang="ru-RU" dirty="0"/>
          </a:p>
        </p:txBody>
      </p:sp>
      <p:sp>
        <p:nvSpPr>
          <p:cNvPr id="7" name="TextBox 6"/>
          <p:cNvSpPr txBox="1"/>
          <p:nvPr/>
        </p:nvSpPr>
        <p:spPr>
          <a:xfrm>
            <a:off x="8101111" y="1259468"/>
            <a:ext cx="2374048" cy="369332"/>
          </a:xfrm>
          <a:prstGeom prst="rect">
            <a:avLst/>
          </a:prstGeom>
          <a:noFill/>
        </p:spPr>
        <p:txBody>
          <a:bodyPr wrap="none" rtlCol="0">
            <a:spAutoFit/>
          </a:bodyPr>
          <a:lstStyle/>
          <a:p>
            <a:r>
              <a:rPr lang="en-US" dirty="0"/>
              <a:t>Water cooling system</a:t>
            </a:r>
            <a:endParaRPr lang="ru-RU" dirty="0"/>
          </a:p>
        </p:txBody>
      </p:sp>
      <p:pic>
        <p:nvPicPr>
          <p:cNvPr id="8"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7015" y="1683403"/>
            <a:ext cx="4776236" cy="2375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0" descr="D:\ОИЯИ\ЛФВЭ_НИКА\MPD\Сборка соленоида\Этапы сборки и отчеты\Фото\Photo of monitor\Water cooli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0942" y="4437110"/>
            <a:ext cx="3644544" cy="205005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779021" y="4129335"/>
            <a:ext cx="3392275" cy="307777"/>
          </a:xfrm>
          <a:prstGeom prst="rect">
            <a:avLst/>
          </a:prstGeom>
          <a:noFill/>
        </p:spPr>
        <p:txBody>
          <a:bodyPr wrap="none" rtlCol="0">
            <a:spAutoFit/>
          </a:bodyPr>
          <a:lstStyle/>
          <a:p>
            <a:r>
              <a:rPr lang="en-US" sz="1400" dirty="0"/>
              <a:t>Screen of the control panel water system</a:t>
            </a:r>
            <a:endParaRPr lang="ru-RU" sz="1400" dirty="0"/>
          </a:p>
        </p:txBody>
      </p:sp>
      <p:sp>
        <p:nvSpPr>
          <p:cNvPr id="11" name="TextBox 10"/>
          <p:cNvSpPr txBox="1"/>
          <p:nvPr/>
        </p:nvSpPr>
        <p:spPr>
          <a:xfrm>
            <a:off x="5940871" y="4774073"/>
            <a:ext cx="2664296" cy="1754326"/>
          </a:xfrm>
          <a:prstGeom prst="rect">
            <a:avLst/>
          </a:prstGeom>
          <a:noFill/>
        </p:spPr>
        <p:txBody>
          <a:bodyPr wrap="square" rtlCol="0">
            <a:spAutoFit/>
          </a:bodyPr>
          <a:lstStyle/>
          <a:p>
            <a:pPr algn="ctr"/>
            <a:r>
              <a:rPr lang="en-US" sz="1200" dirty="0"/>
              <a:t>Controlled parameters</a:t>
            </a:r>
          </a:p>
          <a:p>
            <a:pPr marL="285750" indent="-285750">
              <a:buFont typeface="Arial" panose="020B0604020202020204" pitchFamily="34" charset="0"/>
              <a:buChar char="•"/>
            </a:pPr>
            <a:r>
              <a:rPr lang="en-US" sz="1200" dirty="0"/>
              <a:t>Temperature of TRIM coils 25-55</a:t>
            </a:r>
            <a:r>
              <a:rPr lang="ru-RU" sz="1200" baseline="30000" dirty="0"/>
              <a:t>0</a:t>
            </a:r>
            <a:r>
              <a:rPr lang="ru-RU" sz="1200" dirty="0"/>
              <a:t>С</a:t>
            </a:r>
            <a:r>
              <a:rPr lang="en-US" sz="1200" dirty="0"/>
              <a:t> </a:t>
            </a:r>
          </a:p>
          <a:p>
            <a:pPr marL="285750" indent="-285750">
              <a:buFont typeface="Arial" panose="020B0604020202020204" pitchFamily="34" charset="0"/>
              <a:buChar char="•"/>
            </a:pPr>
            <a:r>
              <a:rPr lang="en-US" sz="1200" dirty="0"/>
              <a:t>Flow rate of TRIM coils</a:t>
            </a:r>
            <a:endParaRPr lang="ru-RU" sz="1200" dirty="0"/>
          </a:p>
          <a:p>
            <a:pPr marL="285750" indent="-285750">
              <a:buFontTx/>
              <a:buChar char="-"/>
            </a:pPr>
            <a:r>
              <a:rPr lang="en-US" sz="1200" dirty="0"/>
              <a:t>TRIM1 – 1076 l/h</a:t>
            </a:r>
          </a:p>
          <a:p>
            <a:pPr marL="285750" indent="-285750">
              <a:buFontTx/>
              <a:buChar char="-"/>
            </a:pPr>
            <a:r>
              <a:rPr lang="en-US" sz="1200" dirty="0"/>
              <a:t>TRIM2 – 2210 l/h</a:t>
            </a:r>
          </a:p>
          <a:p>
            <a:pPr marL="285750" indent="-285750">
              <a:buFont typeface="Arial" panose="020B0604020202020204" pitchFamily="34" charset="0"/>
              <a:buChar char="•"/>
            </a:pPr>
            <a:r>
              <a:rPr lang="en-US" sz="1200" dirty="0"/>
              <a:t>Flow rate of Power supplies</a:t>
            </a:r>
          </a:p>
          <a:p>
            <a:pPr marL="285750" indent="-285750">
              <a:buFontTx/>
              <a:buChar char="-"/>
            </a:pPr>
            <a:r>
              <a:rPr lang="en-US" sz="1200" dirty="0"/>
              <a:t>PSTRIM1, PSTRIM2 – 720 l/h</a:t>
            </a:r>
          </a:p>
          <a:p>
            <a:pPr marL="285750" indent="-285750">
              <a:buFontTx/>
              <a:buChar char="-"/>
            </a:pPr>
            <a:r>
              <a:rPr lang="en-US" sz="1200" dirty="0"/>
              <a:t>SCPS – 1800 l/h </a:t>
            </a:r>
            <a:endParaRPr lang="ru-RU" sz="1200" dirty="0"/>
          </a:p>
        </p:txBody>
      </p:sp>
      <p:pic>
        <p:nvPicPr>
          <p:cNvPr id="15362" name="Picture 2" descr="D:\ОИЯИ\ЛФВЭ_НИКА\MPD\Сборка соленоида\Электрика\Элетропитание\Тесты SCPS ОИЯИ\IMG_848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4807" y="2841130"/>
            <a:ext cx="2160773" cy="162058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D:\ОИЯИ\ЛФВЭ_НИКА\MPD\Сборка соленоида\Электрика\Элетропитание\Тесты SCPS ОИЯИ\IMG_848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223" y="4619762"/>
            <a:ext cx="2558575" cy="1918932"/>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34647" y="4119099"/>
            <a:ext cx="2989635" cy="1160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Скругленный прямоугольник 11"/>
          <p:cNvSpPr/>
          <p:nvPr/>
        </p:nvSpPr>
        <p:spPr>
          <a:xfrm>
            <a:off x="756295" y="5157192"/>
            <a:ext cx="792088" cy="49404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4" name="Прямая со стрелкой 13"/>
          <p:cNvCxnSpPr/>
          <p:nvPr/>
        </p:nvCxnSpPr>
        <p:spPr>
          <a:xfrm flipV="1">
            <a:off x="1548383" y="4941168"/>
            <a:ext cx="1376545" cy="46304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844527" y="5445224"/>
            <a:ext cx="3096344" cy="1277273"/>
          </a:xfrm>
          <a:prstGeom prst="rect">
            <a:avLst/>
          </a:prstGeom>
          <a:noFill/>
        </p:spPr>
        <p:txBody>
          <a:bodyPr wrap="square" rtlCol="0">
            <a:spAutoFit/>
          </a:bodyPr>
          <a:lstStyle/>
          <a:p>
            <a:r>
              <a:rPr lang="en-US" sz="1100" dirty="0"/>
              <a:t>In December 2024, testing of the solenoid power supply from the local control software began.</a:t>
            </a:r>
          </a:p>
          <a:p>
            <a:r>
              <a:rPr lang="en-US" sz="1100" dirty="0"/>
              <a:t>All warning and alarm signals were detected and removed. </a:t>
            </a:r>
          </a:p>
          <a:p>
            <a:r>
              <a:rPr lang="en-US" sz="1100" dirty="0"/>
              <a:t>Output current was 100 A, and the rise rate can be tuned (during the test it was 1A/sec). </a:t>
            </a:r>
            <a:endParaRPr lang="ru-RU" sz="1100" dirty="0"/>
          </a:p>
        </p:txBody>
      </p:sp>
      <p:sp>
        <p:nvSpPr>
          <p:cNvPr id="18" name="Скругленный прямоугольник 17"/>
          <p:cNvSpPr/>
          <p:nvPr/>
        </p:nvSpPr>
        <p:spPr>
          <a:xfrm>
            <a:off x="1692399" y="1916832"/>
            <a:ext cx="2232248" cy="108012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2" name="Прямая со стрелкой 21"/>
          <p:cNvCxnSpPr/>
          <p:nvPr/>
        </p:nvCxnSpPr>
        <p:spPr>
          <a:xfrm>
            <a:off x="3924647" y="2595902"/>
            <a:ext cx="1440160" cy="54506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5" name="Picture 13" descr="D:\ОИЯИ\ЛФВЭ_НИКА\PAC\Фото\IMG_860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10472494" y="410741"/>
            <a:ext cx="1767237" cy="1325428"/>
          </a:xfrm>
          <a:prstGeom prst="rect">
            <a:avLst/>
          </a:prstGeom>
          <a:noFill/>
          <a:extLst>
            <a:ext uri="{909E8E84-426E-40DD-AFC4-6F175D3DCCD1}">
              <a14:hiddenFill xmlns:a14="http://schemas.microsoft.com/office/drawing/2010/main">
                <a:solidFill>
                  <a:srgbClr val="FFFFFF"/>
                </a:solidFill>
              </a14:hiddenFill>
            </a:ext>
          </a:extLst>
        </p:spPr>
      </p:pic>
      <p:sp>
        <p:nvSpPr>
          <p:cNvPr id="26" name="Скругленный прямоугольник 25"/>
          <p:cNvSpPr/>
          <p:nvPr/>
        </p:nvSpPr>
        <p:spPr>
          <a:xfrm>
            <a:off x="9469263" y="3140967"/>
            <a:ext cx="1368152" cy="97813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7" name="Прямая со стрелкой 26"/>
          <p:cNvCxnSpPr/>
          <p:nvPr/>
        </p:nvCxnSpPr>
        <p:spPr>
          <a:xfrm flipV="1">
            <a:off x="10837415" y="1844824"/>
            <a:ext cx="432048" cy="13681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6951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608489" y="0"/>
            <a:ext cx="10952798" cy="764704"/>
          </a:xfrm>
        </p:spPr>
        <p:txBody>
          <a:bodyPr/>
          <a:lstStyle/>
          <a:p>
            <a:r>
              <a:rPr lang="en-US" sz="3600" dirty="0"/>
              <a:t>Main power station GGP1</a:t>
            </a:r>
            <a:endParaRPr lang="ru-RU" sz="36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22" y="4437111"/>
            <a:ext cx="4610671" cy="2351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descr="C:\Users\Mukhin Konstantin\Downloads\ГП Дубна-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222" y="1268760"/>
            <a:ext cx="4610671" cy="3071531"/>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8893" y="1988840"/>
            <a:ext cx="3240360" cy="462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Скругленный прямоугольник 6"/>
          <p:cNvSpPr/>
          <p:nvPr/>
        </p:nvSpPr>
        <p:spPr>
          <a:xfrm>
            <a:off x="5148783" y="4191861"/>
            <a:ext cx="2520280" cy="5040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трелка вправо 7"/>
          <p:cNvSpPr/>
          <p:nvPr/>
        </p:nvSpPr>
        <p:spPr>
          <a:xfrm>
            <a:off x="7669063" y="4421029"/>
            <a:ext cx="648072"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8096658" y="814060"/>
            <a:ext cx="3892884" cy="3046988"/>
          </a:xfrm>
          <a:prstGeom prst="rect">
            <a:avLst/>
          </a:prstGeom>
          <a:noFill/>
        </p:spPr>
        <p:txBody>
          <a:bodyPr wrap="square" rtlCol="0">
            <a:spAutoFit/>
          </a:bodyPr>
          <a:lstStyle/>
          <a:p>
            <a:pPr marL="285750" indent="-285750">
              <a:buFontTx/>
              <a:buChar char="-"/>
            </a:pPr>
            <a:r>
              <a:rPr lang="en-US" sz="1600" dirty="0"/>
              <a:t>Upgrade of the GPP 1 was the </a:t>
            </a:r>
            <a:r>
              <a:rPr lang="en-US" sz="1600" dirty="0">
                <a:solidFill>
                  <a:srgbClr val="00B050"/>
                </a:solidFill>
              </a:rPr>
              <a:t>twofold</a:t>
            </a:r>
            <a:r>
              <a:rPr lang="en-US" sz="1600" dirty="0"/>
              <a:t> increase in electricity power</a:t>
            </a:r>
            <a:r>
              <a:rPr lang="en-US" sz="1600" dirty="0">
                <a:solidFill>
                  <a:srgbClr val="00B050"/>
                </a:solidFill>
              </a:rPr>
              <a:t>.</a:t>
            </a:r>
          </a:p>
          <a:p>
            <a:pPr marL="285750" indent="-285750">
              <a:buFontTx/>
              <a:buChar char="-"/>
            </a:pPr>
            <a:r>
              <a:rPr lang="en-US" sz="1600" dirty="0"/>
              <a:t>From 22396 kV (40 MW)</a:t>
            </a:r>
            <a:r>
              <a:rPr lang="ru-RU" sz="1600" dirty="0"/>
              <a:t> </a:t>
            </a:r>
            <a:r>
              <a:rPr lang="en-US" sz="1600" dirty="0"/>
              <a:t>to 40800 kV (80 MW).</a:t>
            </a:r>
            <a:endParaRPr lang="ru-RU" sz="1600" dirty="0"/>
          </a:p>
          <a:p>
            <a:r>
              <a:rPr lang="en-US" sz="1600" dirty="0"/>
              <a:t> </a:t>
            </a:r>
          </a:p>
          <a:p>
            <a:pPr marL="285750" indent="-285750">
              <a:buFontTx/>
              <a:buChar char="-"/>
            </a:pPr>
            <a:r>
              <a:rPr lang="en-US" sz="1600" dirty="0"/>
              <a:t>Out of the 40800 kV, 34300 kV for JINR and 6500 - for Dubna city. </a:t>
            </a:r>
            <a:endParaRPr lang="ru-RU" sz="1600" dirty="0"/>
          </a:p>
          <a:p>
            <a:endParaRPr lang="en-US" sz="1600" dirty="0"/>
          </a:p>
          <a:p>
            <a:pPr marL="285750" indent="-285750">
              <a:buFontTx/>
              <a:buChar char="-"/>
            </a:pPr>
            <a:r>
              <a:rPr lang="en-US" sz="1600" dirty="0"/>
              <a:t>The final successful commission from </a:t>
            </a:r>
            <a:r>
              <a:rPr lang="en-US" sz="1600" dirty="0" err="1"/>
              <a:t>Rostechnadzor</a:t>
            </a:r>
            <a:r>
              <a:rPr lang="en-US" sz="1600" dirty="0"/>
              <a:t> was carried out in the December 2024.</a:t>
            </a:r>
            <a:endParaRPr lang="ru-RU" sz="1600" dirty="0"/>
          </a:p>
          <a:p>
            <a:endParaRPr lang="ru-RU" sz="1600" dirty="0"/>
          </a:p>
        </p:txBody>
      </p:sp>
      <p:sp>
        <p:nvSpPr>
          <p:cNvPr id="10" name="Скругленный прямоугольник 9"/>
          <p:cNvSpPr/>
          <p:nvPr/>
        </p:nvSpPr>
        <p:spPr>
          <a:xfrm>
            <a:off x="8422920" y="4107269"/>
            <a:ext cx="3240360"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Permission</a:t>
            </a:r>
          </a:p>
          <a:p>
            <a:pPr algn="ctr"/>
            <a:r>
              <a:rPr lang="en-US" sz="1200" dirty="0">
                <a:effectLst/>
              </a:rPr>
              <a:t>for admission to the operation of a power receiving unit</a:t>
            </a:r>
            <a:endParaRPr lang="ru-RU" sz="1200" dirty="0"/>
          </a:p>
        </p:txBody>
      </p:sp>
    </p:spTree>
    <p:extLst>
      <p:ext uri="{BB962C8B-B14F-4D97-AF65-F5344CB8AC3E}">
        <p14:creationId xmlns:p14="http://schemas.microsoft.com/office/powerpoint/2010/main" val="3627384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4"/>
          <p:cNvSpPr>
            <a:spLocks noGrp="1"/>
          </p:cNvSpPr>
          <p:nvPr>
            <p:ph type="title"/>
          </p:nvPr>
        </p:nvSpPr>
        <p:spPr>
          <a:xfrm>
            <a:off x="608489" y="0"/>
            <a:ext cx="10952798" cy="764704"/>
          </a:xfrm>
        </p:spPr>
        <p:txBody>
          <a:bodyPr/>
          <a:lstStyle/>
          <a:p>
            <a:r>
              <a:rPr lang="en-US" sz="3600" dirty="0"/>
              <a:t>Development of VBLHEP area</a:t>
            </a:r>
            <a:endParaRPr lang="ru-RU" sz="3600" dirty="0"/>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223" y="4437112"/>
            <a:ext cx="4896544" cy="2162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609" y="1700808"/>
            <a:ext cx="5094065" cy="1097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54397" y="1093461"/>
            <a:ext cx="4824536" cy="584775"/>
          </a:xfrm>
          <a:prstGeom prst="rect">
            <a:avLst/>
          </a:prstGeom>
          <a:noFill/>
        </p:spPr>
        <p:txBody>
          <a:bodyPr wrap="square" rtlCol="0">
            <a:spAutoFit/>
          </a:bodyPr>
          <a:lstStyle/>
          <a:p>
            <a:pPr algn="ctr"/>
            <a:r>
              <a:rPr lang="en-US" sz="1600" dirty="0"/>
              <a:t>The development of the new checkpoint is ongoing.</a:t>
            </a:r>
            <a:endParaRPr lang="ru-RU" sz="1600" dirty="0"/>
          </a:p>
        </p:txBody>
      </p:sp>
      <p:sp>
        <p:nvSpPr>
          <p:cNvPr id="7" name="TextBox 6"/>
          <p:cNvSpPr txBox="1"/>
          <p:nvPr/>
        </p:nvSpPr>
        <p:spPr>
          <a:xfrm>
            <a:off x="252239" y="3035273"/>
            <a:ext cx="4881029" cy="1323439"/>
          </a:xfrm>
          <a:prstGeom prst="rect">
            <a:avLst/>
          </a:prstGeom>
          <a:noFill/>
        </p:spPr>
        <p:txBody>
          <a:bodyPr wrap="square" rtlCol="0">
            <a:spAutoFit/>
          </a:bodyPr>
          <a:lstStyle/>
          <a:p>
            <a:r>
              <a:rPr lang="en-US" sz="1600" dirty="0"/>
              <a:t>Development includes new transport ways.</a:t>
            </a:r>
          </a:p>
          <a:p>
            <a:r>
              <a:rPr lang="en-US" sz="1600" dirty="0"/>
              <a:t>In 2024, two parking areas with 400 spaces were constructed.</a:t>
            </a:r>
          </a:p>
          <a:p>
            <a:r>
              <a:rPr lang="en-US" sz="1600" dirty="0"/>
              <a:t>The traffic reorganization is expected to start in May - July 2025</a:t>
            </a:r>
            <a:endParaRPr lang="ru-RU" sz="1600" dirty="0"/>
          </a:p>
        </p:txBody>
      </p:sp>
      <p:pic>
        <p:nvPicPr>
          <p:cNvPr id="14343" name="Picture 7" descr="C:\Users\Mukhin Konstantin\Downloads\IMG_864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863" y="836712"/>
            <a:ext cx="4032448" cy="3024336"/>
          </a:xfrm>
          <a:prstGeom prst="rect">
            <a:avLst/>
          </a:prstGeom>
          <a:noFill/>
          <a:extLst>
            <a:ext uri="{909E8E84-426E-40DD-AFC4-6F175D3DCCD1}">
              <a14:hiddenFill xmlns:a14="http://schemas.microsoft.com/office/drawing/2010/main">
                <a:solidFill>
                  <a:srgbClr val="FFFFFF"/>
                </a:solidFill>
              </a14:hiddenFill>
            </a:ext>
          </a:extLst>
        </p:spPr>
      </p:pic>
      <p:pic>
        <p:nvPicPr>
          <p:cNvPr id="14345" name="Picture 9" descr="C:\Users\Mukhin Konstantin\Downloads\IMG_864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5007" y="3789040"/>
            <a:ext cx="3999922" cy="2999942"/>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Прямая со стрелкой 9"/>
          <p:cNvCxnSpPr/>
          <p:nvPr/>
        </p:nvCxnSpPr>
        <p:spPr>
          <a:xfrm flipV="1">
            <a:off x="5004767" y="3284984"/>
            <a:ext cx="720080" cy="28803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a:off x="5004767" y="3581400"/>
            <a:ext cx="2088232" cy="114374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9140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4"/>
          <p:cNvSpPr>
            <a:spLocks noGrp="1"/>
          </p:cNvSpPr>
          <p:nvPr>
            <p:ph type="title"/>
          </p:nvPr>
        </p:nvSpPr>
        <p:spPr>
          <a:xfrm>
            <a:off x="608489" y="0"/>
            <a:ext cx="10952798" cy="764704"/>
          </a:xfrm>
        </p:spPr>
        <p:txBody>
          <a:bodyPr/>
          <a:lstStyle/>
          <a:p>
            <a:r>
              <a:rPr lang="en-US" sz="3600" dirty="0"/>
              <a:t>Conclusions</a:t>
            </a:r>
            <a:endParaRPr lang="ru-RU" sz="3600" dirty="0"/>
          </a:p>
        </p:txBody>
      </p:sp>
      <p:sp>
        <p:nvSpPr>
          <p:cNvPr id="5" name="TextBox 4"/>
          <p:cNvSpPr txBox="1"/>
          <p:nvPr/>
        </p:nvSpPr>
        <p:spPr>
          <a:xfrm>
            <a:off x="468263" y="836712"/>
            <a:ext cx="11233248" cy="5139869"/>
          </a:xfrm>
          <a:prstGeom prst="rect">
            <a:avLst/>
          </a:prstGeom>
          <a:noFill/>
        </p:spPr>
        <p:txBody>
          <a:bodyPr wrap="square" rtlCol="0">
            <a:spAutoFit/>
          </a:bodyPr>
          <a:lstStyle/>
          <a:p>
            <a:pPr marL="285750" indent="-285750">
              <a:buFontTx/>
              <a:buChar char="-"/>
            </a:pPr>
            <a:r>
              <a:rPr lang="en-US" sz="1600" dirty="0">
                <a:solidFill>
                  <a:srgbClr val="00B050"/>
                </a:solidFill>
              </a:rPr>
              <a:t>Two important </a:t>
            </a:r>
            <a:r>
              <a:rPr lang="en-US" sz="1600" dirty="0" err="1">
                <a:solidFill>
                  <a:srgbClr val="00B050"/>
                </a:solidFill>
              </a:rPr>
              <a:t>licences</a:t>
            </a:r>
            <a:r>
              <a:rPr lang="en-US" sz="1600" dirty="0">
                <a:solidFill>
                  <a:srgbClr val="00B050"/>
                </a:solidFill>
              </a:rPr>
              <a:t> were obtained in 2024.</a:t>
            </a:r>
          </a:p>
          <a:p>
            <a:pPr marL="285750" indent="-285750">
              <a:buFont typeface="Arial" panose="020B0604020202020204" pitchFamily="34" charset="0"/>
              <a:buChar char="•"/>
            </a:pPr>
            <a:r>
              <a:rPr lang="en-US" sz="1400" dirty="0"/>
              <a:t>Admission of main power station explanation (GPP1)</a:t>
            </a:r>
          </a:p>
          <a:p>
            <a:pPr marL="285750" indent="-285750">
              <a:buFont typeface="Arial" panose="020B0604020202020204" pitchFamily="34" charset="0"/>
              <a:buChar char="•"/>
            </a:pPr>
            <a:r>
              <a:rPr lang="en-US" sz="1400" dirty="0"/>
              <a:t>License for the construction of radiation sources </a:t>
            </a:r>
          </a:p>
          <a:p>
            <a:endParaRPr lang="en-US" dirty="0"/>
          </a:p>
          <a:p>
            <a:pPr marL="285750" indent="-285750">
              <a:buFontTx/>
              <a:buChar char="-"/>
            </a:pPr>
            <a:r>
              <a:rPr lang="en-US" sz="1600" dirty="0">
                <a:solidFill>
                  <a:srgbClr val="00B050"/>
                </a:solidFill>
              </a:rPr>
              <a:t>Collider building is </a:t>
            </a:r>
            <a:r>
              <a:rPr lang="en-US" sz="1600" u="sng" dirty="0">
                <a:solidFill>
                  <a:srgbClr val="00B050"/>
                </a:solidFill>
              </a:rPr>
              <a:t>ready</a:t>
            </a:r>
            <a:r>
              <a:rPr lang="en-US" sz="1600" dirty="0">
                <a:solidFill>
                  <a:srgbClr val="00B050"/>
                </a:solidFill>
              </a:rPr>
              <a:t> for technical launch of the collider.</a:t>
            </a:r>
          </a:p>
          <a:p>
            <a:pPr marL="285750" indent="-285750">
              <a:buFont typeface="Arial" panose="020B0604020202020204" pitchFamily="34" charset="0"/>
              <a:buChar char="•"/>
            </a:pPr>
            <a:r>
              <a:rPr lang="en-US" sz="1400" dirty="0"/>
              <a:t>Building facade…………………………………………….100%</a:t>
            </a:r>
          </a:p>
          <a:p>
            <a:pPr marL="285750" indent="-285750">
              <a:buFont typeface="Arial" panose="020B0604020202020204" pitchFamily="34" charset="0"/>
              <a:buChar char="•"/>
            </a:pPr>
            <a:r>
              <a:rPr lang="en-US" sz="1400" dirty="0"/>
              <a:t>Earthmoving work, pile,</a:t>
            </a:r>
          </a:p>
          <a:p>
            <a:r>
              <a:rPr lang="en-US" sz="1400" dirty="0"/>
              <a:t>concrete, walls, etc……….…………………………………….100%</a:t>
            </a:r>
          </a:p>
          <a:p>
            <a:pPr marL="285750" indent="-285750">
              <a:buFont typeface="Arial" panose="020B0604020202020204" pitchFamily="34" charset="0"/>
              <a:buChar char="•"/>
            </a:pPr>
            <a:r>
              <a:rPr lang="en-US" sz="1400" dirty="0"/>
              <a:t>Roofing work……………………………………………….99,9%</a:t>
            </a:r>
          </a:p>
          <a:p>
            <a:pPr marL="285750" indent="-285750">
              <a:buFont typeface="Arial" panose="020B0604020202020204" pitchFamily="34" charset="0"/>
              <a:buChar char="•"/>
            </a:pPr>
            <a:r>
              <a:rPr lang="en-US" sz="1400" dirty="0"/>
              <a:t>Interior finishing work…………………………………….99,9%</a:t>
            </a:r>
          </a:p>
          <a:p>
            <a:endParaRPr lang="en-US" sz="1600" dirty="0"/>
          </a:p>
          <a:p>
            <a:pPr marL="285750" indent="-285750">
              <a:buFontTx/>
              <a:buChar char="-"/>
            </a:pPr>
            <a:r>
              <a:rPr lang="en-US" sz="1600" dirty="0">
                <a:solidFill>
                  <a:srgbClr val="00B050"/>
                </a:solidFill>
              </a:rPr>
              <a:t>Technical engineering infrastructure of collider (expected to be ready for 2025 run</a:t>
            </a:r>
            <a:r>
              <a:rPr lang="en-US" dirty="0">
                <a:solidFill>
                  <a:srgbClr val="00B050"/>
                </a:solidFill>
              </a:rPr>
              <a:t>)</a:t>
            </a:r>
          </a:p>
          <a:p>
            <a:pPr marL="285750" indent="-285750">
              <a:buFont typeface="Arial" panose="020B0604020202020204" pitchFamily="34" charset="0"/>
              <a:buChar char="•"/>
            </a:pPr>
            <a:r>
              <a:rPr lang="en-US" sz="1400" dirty="0"/>
              <a:t>Water cooling center # 1, 2 - ready for operation in manual modes</a:t>
            </a:r>
          </a:p>
          <a:p>
            <a:pPr marL="285750" indent="-285750">
              <a:buFont typeface="Arial" panose="020B0604020202020204" pitchFamily="34" charset="0"/>
              <a:buChar char="•"/>
            </a:pPr>
            <a:r>
              <a:rPr lang="en-US" sz="1400" dirty="0"/>
              <a:t>Power supply of the collider is expected to be ready for the start of the technical run under a temporary scheme</a:t>
            </a:r>
          </a:p>
          <a:p>
            <a:pPr marL="285750" indent="-285750">
              <a:buFont typeface="Arial" panose="020B0604020202020204" pitchFamily="34" charset="0"/>
              <a:buChar char="•"/>
            </a:pPr>
            <a:r>
              <a:rPr lang="en-US" sz="1400" dirty="0"/>
              <a:t>Equipment of cryogenic complex (refrigerators, compressors) is ready for the collider run. Completion of mounting of the cryogenic pipeline in the west side until 15/02/2025, the east side - until 30/03/2025 </a:t>
            </a:r>
          </a:p>
          <a:p>
            <a:endParaRPr lang="en-US" sz="1600" dirty="0"/>
          </a:p>
          <a:p>
            <a:pPr marL="285750" indent="-285750">
              <a:buFontTx/>
              <a:buChar char="-"/>
            </a:pPr>
            <a:r>
              <a:rPr lang="en-US" sz="1600" dirty="0">
                <a:solidFill>
                  <a:srgbClr val="00B050"/>
                </a:solidFill>
              </a:rPr>
              <a:t>MPD detector was successfully cooled to operating temperature in December 2024. </a:t>
            </a:r>
            <a:r>
              <a:rPr lang="en-US" sz="1400" dirty="0"/>
              <a:t>Work is now continuing on the power supply and protection system. Magnetic field measurements are expected to begin in March.</a:t>
            </a:r>
          </a:p>
          <a:p>
            <a:pPr marL="285750" indent="-285750">
              <a:buFontTx/>
              <a:buChar char="-"/>
            </a:pPr>
            <a:endParaRPr lang="en-US" sz="1400" dirty="0"/>
          </a:p>
          <a:p>
            <a:pPr marL="285750" indent="-285750">
              <a:buFontTx/>
              <a:buChar char="-"/>
            </a:pPr>
            <a:r>
              <a:rPr lang="en-US" sz="1600" dirty="0">
                <a:solidFill>
                  <a:srgbClr val="00B050"/>
                </a:solidFill>
              </a:rPr>
              <a:t>Development of the VBLHEP area </a:t>
            </a:r>
          </a:p>
          <a:p>
            <a:pPr marL="285750" indent="-285750">
              <a:buFont typeface="Arial" panose="020B0604020202020204" pitchFamily="34" charset="0"/>
              <a:buChar char="•"/>
            </a:pPr>
            <a:r>
              <a:rPr lang="en-US" sz="1400" dirty="0"/>
              <a:t>Work is scheduled to start in May - July to reorganize the transport scheme at the VBLHEP entrance gate.</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3159" y="94804"/>
            <a:ext cx="2486182"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Стрелка вниз 5"/>
          <p:cNvSpPr/>
          <p:nvPr/>
        </p:nvSpPr>
        <p:spPr>
          <a:xfrm rot="16200000">
            <a:off x="6480931" y="-423428"/>
            <a:ext cx="72008" cy="37444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313900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ОИЯИ\ЛФВЭ_НИКА\Фото НИКИ коптер\NICA Коптер Осень 2024\PANO0001-Pano-5.jp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PaintBrush trans="22000" brushSize="7"/>
                    </a14:imgEffect>
                  </a14:imgLayer>
                </a14:imgProps>
              </a:ext>
              <a:ext uri="{28A0092B-C50C-407E-A947-70E740481C1C}">
                <a14:useLocalDpi xmlns:a14="http://schemas.microsoft.com/office/drawing/2010/main" val="0"/>
              </a:ext>
            </a:extLst>
          </a:blip>
          <a:srcRect/>
          <a:stretch>
            <a:fillRect/>
          </a:stretch>
        </p:blipFill>
        <p:spPr bwMode="auto">
          <a:xfrm>
            <a:off x="-1" y="12923"/>
            <a:ext cx="12169776" cy="6845077"/>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608488" y="548680"/>
            <a:ext cx="10952798" cy="764704"/>
          </a:xfrm>
        </p:spPr>
        <p:txBody>
          <a:bodyPr/>
          <a:lstStyle/>
          <a:p>
            <a:r>
              <a:rPr lang="en-US" dirty="0">
                <a:solidFill>
                  <a:srgbClr val="00B050"/>
                </a:solidFill>
              </a:rPr>
              <a:t>Thank you for attention</a:t>
            </a:r>
            <a:endParaRPr lang="ru-RU" dirty="0">
              <a:solidFill>
                <a:srgbClr val="00B050"/>
              </a:solidFill>
            </a:endParaRPr>
          </a:p>
        </p:txBody>
      </p:sp>
    </p:spTree>
    <p:extLst>
      <p:ext uri="{BB962C8B-B14F-4D97-AF65-F5344CB8AC3E}">
        <p14:creationId xmlns:p14="http://schemas.microsoft.com/office/powerpoint/2010/main" val="115787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0271" y="116632"/>
            <a:ext cx="10952798" cy="692696"/>
          </a:xfrm>
        </p:spPr>
        <p:txBody>
          <a:bodyPr/>
          <a:lstStyle/>
          <a:p>
            <a:r>
              <a:rPr lang="en-US" sz="4400" dirty="0"/>
              <a:t>Plan of talk</a:t>
            </a:r>
            <a:endParaRPr lang="ru-RU" sz="4400" dirty="0"/>
          </a:p>
        </p:txBody>
      </p:sp>
      <p:pic>
        <p:nvPicPr>
          <p:cNvPr id="2052" name="Picture 4" descr="D:\ОИЯИ\ЛФВЭ_НИКА\Фото НИКИ коптер\NICA Коптер Осень 2024\DJI_0834.jp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PaintBrush brushSize="3"/>
                    </a14:imgEffect>
                  </a14:imgLayer>
                </a14:imgProps>
              </a:ext>
              <a:ext uri="{28A0092B-C50C-407E-A947-70E740481C1C}">
                <a14:useLocalDpi xmlns:a14="http://schemas.microsoft.com/office/drawing/2010/main" val="0"/>
              </a:ext>
            </a:extLst>
          </a:blip>
          <a:srcRect/>
          <a:stretch>
            <a:fillRect/>
          </a:stretch>
        </p:blipFill>
        <p:spPr bwMode="auto">
          <a:xfrm>
            <a:off x="4780778" y="1124744"/>
            <a:ext cx="7189550" cy="5112568"/>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35" y="764704"/>
            <a:ext cx="4910454" cy="5355312"/>
          </a:xfrm>
          <a:prstGeom prst="rect">
            <a:avLst/>
          </a:prstGeom>
          <a:noFill/>
        </p:spPr>
        <p:txBody>
          <a:bodyPr wrap="square" rtlCol="0">
            <a:spAutoFit/>
          </a:bodyPr>
          <a:lstStyle/>
          <a:p>
            <a:pPr marL="285750" indent="-285750">
              <a:buFont typeface="Arial" panose="020B0604020202020204" pitchFamily="34" charset="0"/>
              <a:buChar char="•"/>
            </a:pPr>
            <a:r>
              <a:rPr lang="en-US" dirty="0"/>
              <a:t>Construction of the collider building #17</a:t>
            </a:r>
          </a:p>
          <a:p>
            <a:endParaRPr lang="en-US" dirty="0"/>
          </a:p>
          <a:p>
            <a:pPr marL="285750" indent="-285750">
              <a:buFont typeface="Arial" panose="020B0604020202020204" pitchFamily="34" charset="0"/>
              <a:buChar char="•"/>
            </a:pPr>
            <a:r>
              <a:rPr lang="en-US" dirty="0"/>
              <a:t>Status of engineering systems</a:t>
            </a:r>
          </a:p>
          <a:p>
            <a:r>
              <a:rPr lang="en-US" dirty="0"/>
              <a:t>	-water, </a:t>
            </a:r>
          </a:p>
          <a:p>
            <a:r>
              <a:rPr lang="en-US" dirty="0"/>
              <a:t>	- power electricity, </a:t>
            </a:r>
          </a:p>
          <a:p>
            <a:r>
              <a:rPr lang="en-US" dirty="0"/>
              <a:t>	- automatization of engineering 	systems for the NICA complex</a:t>
            </a:r>
          </a:p>
          <a:p>
            <a:endParaRPr lang="en-US" dirty="0"/>
          </a:p>
          <a:p>
            <a:pPr marL="285750" indent="-285750">
              <a:buFont typeface="Arial" panose="020B0604020202020204" pitchFamily="34" charset="0"/>
              <a:buChar char="•"/>
            </a:pPr>
            <a:r>
              <a:rPr lang="en-US" dirty="0"/>
              <a:t>Upgrading and status of liquid helium and nitrogen production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Status of MPD engineering system and cooling progress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Main power station GPP1</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Site infrastructure development</a:t>
            </a:r>
          </a:p>
          <a:p>
            <a:r>
              <a:rPr lang="en-US" dirty="0"/>
              <a:t>	- </a:t>
            </a:r>
            <a:r>
              <a:rPr lang="en-US" dirty="0">
                <a:effectLst/>
              </a:rPr>
              <a:t>reconstruction of the entrance gate</a:t>
            </a:r>
          </a:p>
          <a:p>
            <a:r>
              <a:rPr lang="en-US" dirty="0"/>
              <a:t>	- new parking area</a:t>
            </a:r>
          </a:p>
        </p:txBody>
      </p:sp>
    </p:spTree>
    <p:extLst>
      <p:ext uri="{BB962C8B-B14F-4D97-AF65-F5344CB8AC3E}">
        <p14:creationId xmlns:p14="http://schemas.microsoft.com/office/powerpoint/2010/main" val="2414377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1"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092" y="390122"/>
            <a:ext cx="5220971" cy="322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608489" y="0"/>
            <a:ext cx="10952798" cy="764704"/>
          </a:xfrm>
        </p:spPr>
        <p:txBody>
          <a:bodyPr/>
          <a:lstStyle/>
          <a:p>
            <a:r>
              <a:rPr lang="en-US" sz="3600" dirty="0"/>
              <a:t>Collider building #17</a:t>
            </a:r>
            <a:endParaRPr lang="ru-RU" sz="3600" dirty="0"/>
          </a:p>
        </p:txBody>
      </p:sp>
      <p:pic>
        <p:nvPicPr>
          <p:cNvPr id="3077" name="Picture 5" descr="D:\ОИЯИ\ЛФВЭ_НИКА\PAC\PANO0001-3-Pan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8063" y="2348880"/>
            <a:ext cx="6491435" cy="432048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092" y="3630789"/>
            <a:ext cx="5220971" cy="3227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Скругленный прямоугольник 4"/>
          <p:cNvSpPr/>
          <p:nvPr/>
        </p:nvSpPr>
        <p:spPr>
          <a:xfrm>
            <a:off x="324247" y="390122"/>
            <a:ext cx="1296144" cy="2880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Ground floor</a:t>
            </a:r>
            <a:endParaRPr lang="ru-RU" sz="1400" dirty="0"/>
          </a:p>
        </p:txBody>
      </p:sp>
      <p:sp>
        <p:nvSpPr>
          <p:cNvPr id="14" name="Скругленный прямоугольник 13"/>
          <p:cNvSpPr/>
          <p:nvPr/>
        </p:nvSpPr>
        <p:spPr>
          <a:xfrm>
            <a:off x="324247" y="3645024"/>
            <a:ext cx="1296144" cy="28803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First floor</a:t>
            </a:r>
            <a:endParaRPr lang="ru-RU" sz="1400" dirty="0"/>
          </a:p>
        </p:txBody>
      </p:sp>
      <p:graphicFrame>
        <p:nvGraphicFramePr>
          <p:cNvPr id="6" name="Таблица 5"/>
          <p:cNvGraphicFramePr>
            <a:graphicFrameLocks noGrp="1"/>
          </p:cNvGraphicFramePr>
          <p:nvPr>
            <p:extLst>
              <p:ext uri="{D42A27DB-BD31-4B8C-83A1-F6EECF244321}">
                <p14:modId xmlns:p14="http://schemas.microsoft.com/office/powerpoint/2010/main" val="623639052"/>
              </p:ext>
            </p:extLst>
          </p:nvPr>
        </p:nvGraphicFramePr>
        <p:xfrm>
          <a:off x="7237015" y="764704"/>
          <a:ext cx="4272615" cy="1512170"/>
        </p:xfrm>
        <a:graphic>
          <a:graphicData uri="http://schemas.openxmlformats.org/drawingml/2006/table">
            <a:tbl>
              <a:tblPr firstRow="1" bandRow="1">
                <a:tableStyleId>{5C22544A-7EE6-4342-B048-85BDC9FD1C3A}</a:tableStyleId>
              </a:tblPr>
              <a:tblGrid>
                <a:gridCol w="2848410">
                  <a:extLst>
                    <a:ext uri="{9D8B030D-6E8A-4147-A177-3AD203B41FA5}">
                      <a16:colId xmlns:a16="http://schemas.microsoft.com/office/drawing/2014/main" val="20000"/>
                    </a:ext>
                  </a:extLst>
                </a:gridCol>
                <a:gridCol w="1424205">
                  <a:extLst>
                    <a:ext uri="{9D8B030D-6E8A-4147-A177-3AD203B41FA5}">
                      <a16:colId xmlns:a16="http://schemas.microsoft.com/office/drawing/2014/main" val="20001"/>
                    </a:ext>
                  </a:extLst>
                </a:gridCol>
              </a:tblGrid>
              <a:tr h="302434">
                <a:tc gridSpan="2">
                  <a:txBody>
                    <a:bodyPr/>
                    <a:lstStyle/>
                    <a:p>
                      <a:pPr algn="ctr"/>
                      <a:r>
                        <a:rPr lang="en-US" sz="1200" dirty="0"/>
                        <a:t>Some data of building parameters</a:t>
                      </a:r>
                      <a:endParaRPr lang="ru-RU" sz="1200" dirty="0"/>
                    </a:p>
                  </a:txBody>
                  <a:tcPr/>
                </a:tc>
                <a:tc hMerge="1">
                  <a:txBody>
                    <a:bodyPr/>
                    <a:lstStyle/>
                    <a:p>
                      <a:endParaRPr lang="ru-RU" dirty="0"/>
                    </a:p>
                  </a:txBody>
                  <a:tcPr/>
                </a:tc>
                <a:extLst>
                  <a:ext uri="{0D108BD9-81ED-4DB2-BD59-A6C34878D82A}">
                    <a16:rowId xmlns:a16="http://schemas.microsoft.com/office/drawing/2014/main" val="10000"/>
                  </a:ext>
                </a:extLst>
              </a:tr>
              <a:tr h="302434">
                <a:tc>
                  <a:txBody>
                    <a:bodyPr/>
                    <a:lstStyle/>
                    <a:p>
                      <a:pPr algn="l"/>
                      <a:r>
                        <a:rPr lang="en-US" sz="1200" dirty="0"/>
                        <a:t>Total area of the building, m2 </a:t>
                      </a:r>
                      <a:endParaRPr lang="ru-RU" sz="1200" dirty="0"/>
                    </a:p>
                  </a:txBody>
                  <a:tcPr/>
                </a:tc>
                <a:tc>
                  <a:txBody>
                    <a:bodyPr/>
                    <a:lstStyle/>
                    <a:p>
                      <a:pPr algn="ctr"/>
                      <a:r>
                        <a:rPr lang="ru-RU" sz="1200" dirty="0"/>
                        <a:t>30 800</a:t>
                      </a:r>
                    </a:p>
                  </a:txBody>
                  <a:tcPr/>
                </a:tc>
                <a:extLst>
                  <a:ext uri="{0D108BD9-81ED-4DB2-BD59-A6C34878D82A}">
                    <a16:rowId xmlns:a16="http://schemas.microsoft.com/office/drawing/2014/main" val="10001"/>
                  </a:ext>
                </a:extLst>
              </a:tr>
              <a:tr h="302434">
                <a:tc>
                  <a:txBody>
                    <a:bodyPr/>
                    <a:lstStyle/>
                    <a:p>
                      <a:pPr algn="l"/>
                      <a:r>
                        <a:rPr lang="en-US" sz="1200" dirty="0"/>
                        <a:t>Covered</a:t>
                      </a:r>
                      <a:r>
                        <a:rPr lang="en-US" sz="1200" baseline="0" dirty="0"/>
                        <a:t> area, m2</a:t>
                      </a:r>
                      <a:endParaRPr lang="ru-RU" sz="1200" dirty="0"/>
                    </a:p>
                  </a:txBody>
                  <a:tcPr/>
                </a:tc>
                <a:tc>
                  <a:txBody>
                    <a:bodyPr/>
                    <a:lstStyle/>
                    <a:p>
                      <a:pPr algn="ctr"/>
                      <a:r>
                        <a:rPr lang="en-US" sz="1200" dirty="0"/>
                        <a:t>22150</a:t>
                      </a:r>
                      <a:endParaRPr lang="ru-RU" sz="1200" dirty="0"/>
                    </a:p>
                  </a:txBody>
                  <a:tcPr/>
                </a:tc>
                <a:extLst>
                  <a:ext uri="{0D108BD9-81ED-4DB2-BD59-A6C34878D82A}">
                    <a16:rowId xmlns:a16="http://schemas.microsoft.com/office/drawing/2014/main" val="10002"/>
                  </a:ext>
                </a:extLst>
              </a:tr>
              <a:tr h="302434">
                <a:tc>
                  <a:txBody>
                    <a:bodyPr/>
                    <a:lstStyle/>
                    <a:p>
                      <a:pPr algn="l"/>
                      <a:r>
                        <a:rPr lang="en-US" sz="1200" dirty="0"/>
                        <a:t>Number of floors</a:t>
                      </a:r>
                      <a:endParaRPr lang="ru-RU" sz="1200" dirty="0"/>
                    </a:p>
                  </a:txBody>
                  <a:tcPr/>
                </a:tc>
                <a:tc>
                  <a:txBody>
                    <a:bodyPr/>
                    <a:lstStyle/>
                    <a:p>
                      <a:pPr algn="ctr"/>
                      <a:r>
                        <a:rPr lang="en-US" sz="1200" dirty="0"/>
                        <a:t>2</a:t>
                      </a:r>
                      <a:endParaRPr lang="ru-RU" sz="1200" dirty="0"/>
                    </a:p>
                  </a:txBody>
                  <a:tcPr/>
                </a:tc>
                <a:extLst>
                  <a:ext uri="{0D108BD9-81ED-4DB2-BD59-A6C34878D82A}">
                    <a16:rowId xmlns:a16="http://schemas.microsoft.com/office/drawing/2014/main" val="10003"/>
                  </a:ext>
                </a:extLst>
              </a:tr>
              <a:tr h="302434">
                <a:tc>
                  <a:txBody>
                    <a:bodyPr/>
                    <a:lstStyle/>
                    <a:p>
                      <a:pPr algn="l"/>
                      <a:r>
                        <a:rPr lang="en-US" sz="1200" dirty="0"/>
                        <a:t>Building</a:t>
                      </a:r>
                      <a:r>
                        <a:rPr lang="en-US" sz="1200" baseline="0" dirty="0"/>
                        <a:t> construction volume, m3</a:t>
                      </a:r>
                      <a:endParaRPr lang="ru-RU" sz="1200" dirty="0"/>
                    </a:p>
                  </a:txBody>
                  <a:tcPr/>
                </a:tc>
                <a:tc>
                  <a:txBody>
                    <a:bodyPr/>
                    <a:lstStyle/>
                    <a:p>
                      <a:pPr algn="ctr"/>
                      <a:r>
                        <a:rPr lang="en-US" sz="1200" dirty="0"/>
                        <a:t>293500</a:t>
                      </a:r>
                      <a:endParaRPr lang="ru-RU" sz="1200" dirty="0"/>
                    </a:p>
                  </a:txBody>
                  <a:tcPr/>
                </a:tc>
                <a:extLst>
                  <a:ext uri="{0D108BD9-81ED-4DB2-BD59-A6C34878D82A}">
                    <a16:rowId xmlns:a16="http://schemas.microsoft.com/office/drawing/2014/main" val="10004"/>
                  </a:ext>
                </a:extLst>
              </a:tr>
            </a:tbl>
          </a:graphicData>
        </a:graphic>
      </p:graphicFrame>
      <p:sp>
        <p:nvSpPr>
          <p:cNvPr id="7" name="TextBox 6"/>
          <p:cNvSpPr txBox="1"/>
          <p:nvPr/>
        </p:nvSpPr>
        <p:spPr>
          <a:xfrm rot="19683773">
            <a:off x="6028163" y="3965269"/>
            <a:ext cx="1496183" cy="461665"/>
          </a:xfrm>
          <a:prstGeom prst="rect">
            <a:avLst/>
          </a:prstGeom>
          <a:noFill/>
        </p:spPr>
        <p:txBody>
          <a:bodyPr wrap="square" rtlCol="0">
            <a:spAutoFit/>
          </a:bodyPr>
          <a:lstStyle/>
          <a:p>
            <a:pPr algn="ctr"/>
            <a:r>
              <a:rPr lang="en-US" sz="1200" b="1" dirty="0">
                <a:solidFill>
                  <a:schemeClr val="bg1"/>
                </a:solidFill>
              </a:rPr>
              <a:t>Booster and </a:t>
            </a:r>
            <a:r>
              <a:rPr lang="en-US" sz="1200" b="1" dirty="0" err="1">
                <a:solidFill>
                  <a:schemeClr val="bg1"/>
                </a:solidFill>
              </a:rPr>
              <a:t>Nuclotron</a:t>
            </a:r>
            <a:endParaRPr lang="ru-RU" sz="1200" b="1" dirty="0">
              <a:solidFill>
                <a:schemeClr val="bg1"/>
              </a:solidFill>
            </a:endParaRPr>
          </a:p>
        </p:txBody>
      </p:sp>
      <p:sp>
        <p:nvSpPr>
          <p:cNvPr id="8" name="TextBox 7"/>
          <p:cNvSpPr txBox="1"/>
          <p:nvPr/>
        </p:nvSpPr>
        <p:spPr>
          <a:xfrm rot="20419577">
            <a:off x="6142904" y="4481953"/>
            <a:ext cx="1029819" cy="461665"/>
          </a:xfrm>
          <a:prstGeom prst="rect">
            <a:avLst/>
          </a:prstGeom>
          <a:noFill/>
        </p:spPr>
        <p:txBody>
          <a:bodyPr wrap="square" rtlCol="0">
            <a:spAutoFit/>
          </a:bodyPr>
          <a:lstStyle/>
          <a:p>
            <a:pPr algn="ctr"/>
            <a:r>
              <a:rPr lang="en-US" sz="1200" b="1" dirty="0">
                <a:solidFill>
                  <a:schemeClr val="bg1"/>
                </a:solidFill>
              </a:rPr>
              <a:t>Cryogenic area</a:t>
            </a:r>
            <a:endParaRPr lang="ru-RU" sz="1200" b="1" dirty="0">
              <a:solidFill>
                <a:schemeClr val="bg1"/>
              </a:solidFill>
            </a:endParaRPr>
          </a:p>
        </p:txBody>
      </p:sp>
      <p:sp>
        <p:nvSpPr>
          <p:cNvPr id="9" name="TextBox 8"/>
          <p:cNvSpPr txBox="1"/>
          <p:nvPr/>
        </p:nvSpPr>
        <p:spPr>
          <a:xfrm rot="19217928">
            <a:off x="7222882" y="3284984"/>
            <a:ext cx="1257075" cy="461665"/>
          </a:xfrm>
          <a:prstGeom prst="rect">
            <a:avLst/>
          </a:prstGeom>
          <a:noFill/>
        </p:spPr>
        <p:txBody>
          <a:bodyPr wrap="none" rtlCol="0">
            <a:spAutoFit/>
          </a:bodyPr>
          <a:lstStyle/>
          <a:p>
            <a:pPr algn="ctr"/>
            <a:r>
              <a:rPr lang="en-US" sz="1200" b="1" dirty="0">
                <a:solidFill>
                  <a:srgbClr val="FFFF00"/>
                </a:solidFill>
              </a:rPr>
              <a:t>BM@N</a:t>
            </a:r>
          </a:p>
          <a:p>
            <a:pPr algn="ctr"/>
            <a:r>
              <a:rPr lang="en-US" sz="1200" b="1" dirty="0">
                <a:solidFill>
                  <a:srgbClr val="FFFF00"/>
                </a:solidFill>
              </a:rPr>
              <a:t>Extracted beam</a:t>
            </a:r>
            <a:endParaRPr lang="ru-RU" sz="1200" b="1" dirty="0">
              <a:solidFill>
                <a:srgbClr val="FFFF00"/>
              </a:solidFill>
            </a:endParaRPr>
          </a:p>
        </p:txBody>
      </p:sp>
      <p:sp>
        <p:nvSpPr>
          <p:cNvPr id="10" name="TextBox 9"/>
          <p:cNvSpPr txBox="1"/>
          <p:nvPr/>
        </p:nvSpPr>
        <p:spPr>
          <a:xfrm rot="3651177">
            <a:off x="9950304" y="4336626"/>
            <a:ext cx="561372" cy="276999"/>
          </a:xfrm>
          <a:prstGeom prst="rect">
            <a:avLst/>
          </a:prstGeom>
          <a:noFill/>
        </p:spPr>
        <p:txBody>
          <a:bodyPr wrap="none" rtlCol="0">
            <a:spAutoFit/>
          </a:bodyPr>
          <a:lstStyle/>
          <a:p>
            <a:r>
              <a:rPr lang="en-US" sz="1200" b="1" dirty="0">
                <a:solidFill>
                  <a:schemeClr val="bg1"/>
                </a:solidFill>
              </a:rPr>
              <a:t>MPD</a:t>
            </a:r>
            <a:endParaRPr lang="ru-RU" sz="1200" b="1" dirty="0">
              <a:solidFill>
                <a:schemeClr val="bg1"/>
              </a:solidFill>
            </a:endParaRPr>
          </a:p>
        </p:txBody>
      </p:sp>
      <p:sp>
        <p:nvSpPr>
          <p:cNvPr id="20" name="TextBox 19"/>
          <p:cNvSpPr txBox="1"/>
          <p:nvPr/>
        </p:nvSpPr>
        <p:spPr>
          <a:xfrm rot="2996698">
            <a:off x="9403896" y="3476965"/>
            <a:ext cx="502061" cy="276999"/>
          </a:xfrm>
          <a:prstGeom prst="rect">
            <a:avLst/>
          </a:prstGeom>
          <a:noFill/>
        </p:spPr>
        <p:txBody>
          <a:bodyPr wrap="none" rtlCol="0">
            <a:spAutoFit/>
          </a:bodyPr>
          <a:lstStyle/>
          <a:p>
            <a:r>
              <a:rPr lang="en-US" sz="1200" b="1" dirty="0">
                <a:solidFill>
                  <a:srgbClr val="FFFF00"/>
                </a:solidFill>
              </a:rPr>
              <a:t>SPD</a:t>
            </a:r>
            <a:endParaRPr lang="ru-RU" sz="1200" b="1" dirty="0">
              <a:solidFill>
                <a:srgbClr val="FFFF00"/>
              </a:solidFill>
            </a:endParaRPr>
          </a:p>
        </p:txBody>
      </p:sp>
    </p:spTree>
    <p:extLst>
      <p:ext uri="{BB962C8B-B14F-4D97-AF65-F5344CB8AC3E}">
        <p14:creationId xmlns:p14="http://schemas.microsoft.com/office/powerpoint/2010/main" val="368076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23" y="639528"/>
            <a:ext cx="9721080" cy="6100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Заголовок 4"/>
          <p:cNvSpPr>
            <a:spLocks noGrp="1"/>
          </p:cNvSpPr>
          <p:nvPr>
            <p:ph type="title"/>
          </p:nvPr>
        </p:nvSpPr>
        <p:spPr>
          <a:xfrm>
            <a:off x="612279" y="0"/>
            <a:ext cx="10952798" cy="980728"/>
          </a:xfrm>
        </p:spPr>
        <p:txBody>
          <a:bodyPr/>
          <a:lstStyle/>
          <a:p>
            <a:pPr>
              <a:lnSpc>
                <a:spcPct val="100000"/>
              </a:lnSpc>
            </a:pPr>
            <a:r>
              <a:rPr lang="en-US" sz="3200" dirty="0"/>
              <a:t>Collider building #17 </a:t>
            </a:r>
            <a:br>
              <a:rPr lang="en-US" sz="3200" dirty="0"/>
            </a:br>
            <a:r>
              <a:rPr lang="en-US" sz="3200" dirty="0"/>
              <a:t>Ground floor</a:t>
            </a:r>
            <a:endParaRPr lang="ru-RU" sz="3200" dirty="0"/>
          </a:p>
        </p:txBody>
      </p:sp>
      <p:sp>
        <p:nvSpPr>
          <p:cNvPr id="7" name="Стрелка вниз 6"/>
          <p:cNvSpPr/>
          <p:nvPr/>
        </p:nvSpPr>
        <p:spPr>
          <a:xfrm rot="4392384">
            <a:off x="5166520" y="1461878"/>
            <a:ext cx="89097" cy="9926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кругленный прямоугольник 7"/>
          <p:cNvSpPr/>
          <p:nvPr/>
        </p:nvSpPr>
        <p:spPr>
          <a:xfrm>
            <a:off x="4074778" y="1856231"/>
            <a:ext cx="648072" cy="5760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5865422" y="986456"/>
            <a:ext cx="1454565" cy="276999"/>
          </a:xfrm>
          <a:prstGeom prst="rect">
            <a:avLst/>
          </a:prstGeom>
          <a:noFill/>
        </p:spPr>
        <p:txBody>
          <a:bodyPr wrap="none" rtlCol="0">
            <a:spAutoFit/>
          </a:bodyPr>
          <a:lstStyle/>
          <a:p>
            <a:r>
              <a:rPr lang="en-US" sz="1200" dirty="0"/>
              <a:t>Water cooling area</a:t>
            </a:r>
            <a:endParaRPr lang="ru-RU" sz="1200" dirty="0"/>
          </a:p>
        </p:txBody>
      </p:sp>
      <p:pic>
        <p:nvPicPr>
          <p:cNvPr id="4104" name="Picture 8" descr="D:\ОИЯИ\ЛФВЭ_НИКА\PAC\Фото\IMG_859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8922" y="1263455"/>
            <a:ext cx="1656717" cy="1242538"/>
          </a:xfrm>
          <a:prstGeom prst="rect">
            <a:avLst/>
          </a:prstGeom>
          <a:noFill/>
          <a:extLst>
            <a:ext uri="{909E8E84-426E-40DD-AFC4-6F175D3DCCD1}">
              <a14:hiddenFill xmlns:a14="http://schemas.microsoft.com/office/drawing/2010/main">
                <a:solidFill>
                  <a:srgbClr val="FFFFFF"/>
                </a:solidFill>
              </a14:hiddenFill>
            </a:ext>
          </a:extLst>
        </p:spPr>
      </p:pic>
      <p:sp>
        <p:nvSpPr>
          <p:cNvPr id="15" name="Скругленный прямоугольник 14"/>
          <p:cNvSpPr/>
          <p:nvPr/>
        </p:nvSpPr>
        <p:spPr>
          <a:xfrm>
            <a:off x="1742867" y="1884724"/>
            <a:ext cx="381580" cy="34997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Стрелка вниз 15"/>
          <p:cNvSpPr/>
          <p:nvPr/>
        </p:nvSpPr>
        <p:spPr>
          <a:xfrm rot="18013369">
            <a:off x="1559611" y="1688001"/>
            <a:ext cx="54729" cy="3150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96312" y="348130"/>
            <a:ext cx="2365320" cy="600164"/>
          </a:xfrm>
          <a:prstGeom prst="rect">
            <a:avLst/>
          </a:prstGeom>
          <a:noFill/>
        </p:spPr>
        <p:txBody>
          <a:bodyPr wrap="square" rtlCol="0">
            <a:spAutoFit/>
          </a:bodyPr>
          <a:lstStyle/>
          <a:p>
            <a:pPr algn="ctr"/>
            <a:r>
              <a:rPr lang="en-US" sz="1100" dirty="0"/>
              <a:t>One of</a:t>
            </a:r>
            <a:r>
              <a:rPr lang="ru-RU" sz="1100" dirty="0"/>
              <a:t> </a:t>
            </a:r>
            <a:r>
              <a:rPr lang="en-US" sz="1100" dirty="0"/>
              <a:t>the hallways with engineering communications on the ceiling and entrance gates</a:t>
            </a:r>
            <a:endParaRPr lang="ru-RU" sz="1100" dirty="0"/>
          </a:p>
        </p:txBody>
      </p:sp>
      <p:pic>
        <p:nvPicPr>
          <p:cNvPr id="4106" name="Picture 10" descr="D:\ОИЯИ\ЛФВЭ_НИКА\PAC\Фото\IMG_859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0672" y="3058520"/>
            <a:ext cx="1862126" cy="1396594"/>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4447444" y="2834288"/>
            <a:ext cx="1224135" cy="1934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Collider tunnel </a:t>
            </a:r>
            <a:endParaRPr lang="ru-RU" sz="1200" dirty="0">
              <a:solidFill>
                <a:schemeClr val="tx1"/>
              </a:solidFill>
            </a:endParaRPr>
          </a:p>
        </p:txBody>
      </p:sp>
      <p:sp>
        <p:nvSpPr>
          <p:cNvPr id="11" name="Стрелка вниз 10"/>
          <p:cNvSpPr/>
          <p:nvPr/>
        </p:nvSpPr>
        <p:spPr>
          <a:xfrm rot="2809373">
            <a:off x="5734306" y="2792216"/>
            <a:ext cx="89231" cy="2775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108" name="Picture 12" descr="D:\ОИЯИ\ЛФВЭ_НИКА\PAC\Фото\IMG_862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1279" y="775513"/>
            <a:ext cx="1467449" cy="11005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255090" y="490737"/>
            <a:ext cx="837089" cy="276999"/>
          </a:xfrm>
          <a:prstGeom prst="rect">
            <a:avLst/>
          </a:prstGeom>
          <a:noFill/>
        </p:spPr>
        <p:txBody>
          <a:bodyPr wrap="none" rtlCol="0">
            <a:spAutoFit/>
          </a:bodyPr>
          <a:lstStyle/>
          <a:p>
            <a:r>
              <a:rPr lang="en-US" sz="1200" dirty="0"/>
              <a:t>MPD hall</a:t>
            </a:r>
            <a:endParaRPr lang="ru-RU" sz="1200" dirty="0"/>
          </a:p>
        </p:txBody>
      </p:sp>
      <p:sp>
        <p:nvSpPr>
          <p:cNvPr id="14" name="Скругленный прямоугольник 13"/>
          <p:cNvSpPr/>
          <p:nvPr/>
        </p:nvSpPr>
        <p:spPr>
          <a:xfrm>
            <a:off x="3204567" y="1587118"/>
            <a:ext cx="887612" cy="147140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17" name="Таблица 16"/>
          <p:cNvGraphicFramePr>
            <a:graphicFrameLocks noGrp="1"/>
          </p:cNvGraphicFramePr>
          <p:nvPr>
            <p:extLst>
              <p:ext uri="{D42A27DB-BD31-4B8C-83A1-F6EECF244321}">
                <p14:modId xmlns:p14="http://schemas.microsoft.com/office/powerpoint/2010/main" val="1832524295"/>
              </p:ext>
            </p:extLst>
          </p:nvPr>
        </p:nvGraphicFramePr>
        <p:xfrm>
          <a:off x="8677175" y="1772159"/>
          <a:ext cx="3240360" cy="3475173"/>
        </p:xfrm>
        <a:graphic>
          <a:graphicData uri="http://schemas.openxmlformats.org/drawingml/2006/table">
            <a:tbl>
              <a:tblPr firstRow="1" bandRow="1">
                <a:tableStyleId>{5C22544A-7EE6-4342-B048-85BDC9FD1C3A}</a:tableStyleId>
              </a:tblPr>
              <a:tblGrid>
                <a:gridCol w="2216044">
                  <a:extLst>
                    <a:ext uri="{9D8B030D-6E8A-4147-A177-3AD203B41FA5}">
                      <a16:colId xmlns:a16="http://schemas.microsoft.com/office/drawing/2014/main" val="20000"/>
                    </a:ext>
                  </a:extLst>
                </a:gridCol>
                <a:gridCol w="1024316">
                  <a:extLst>
                    <a:ext uri="{9D8B030D-6E8A-4147-A177-3AD203B41FA5}">
                      <a16:colId xmlns:a16="http://schemas.microsoft.com/office/drawing/2014/main" val="20001"/>
                    </a:ext>
                  </a:extLst>
                </a:gridCol>
              </a:tblGrid>
              <a:tr h="345982">
                <a:tc gridSpan="2">
                  <a:txBody>
                    <a:bodyPr/>
                    <a:lstStyle/>
                    <a:p>
                      <a:pPr algn="ctr"/>
                      <a:r>
                        <a:rPr lang="en-US" sz="1100" dirty="0"/>
                        <a:t>Ground floor parameters</a:t>
                      </a:r>
                      <a:endParaRPr lang="ru-RU" sz="1100" dirty="0"/>
                    </a:p>
                  </a:txBody>
                  <a:tcPr/>
                </a:tc>
                <a:tc hMerge="1">
                  <a:txBody>
                    <a:bodyPr/>
                    <a:lstStyle/>
                    <a:p>
                      <a:endParaRPr lang="ru-RU" dirty="0"/>
                    </a:p>
                  </a:txBody>
                  <a:tcPr/>
                </a:tc>
                <a:extLst>
                  <a:ext uri="{0D108BD9-81ED-4DB2-BD59-A6C34878D82A}">
                    <a16:rowId xmlns:a16="http://schemas.microsoft.com/office/drawing/2014/main" val="10000"/>
                  </a:ext>
                </a:extLst>
              </a:tr>
              <a:tr h="285353">
                <a:tc>
                  <a:txBody>
                    <a:bodyPr/>
                    <a:lstStyle/>
                    <a:p>
                      <a:pPr algn="ctr"/>
                      <a:r>
                        <a:rPr lang="en-US" sz="1100" dirty="0"/>
                        <a:t>Name</a:t>
                      </a:r>
                      <a:endParaRPr lang="ru-RU" sz="11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Unit,</a:t>
                      </a:r>
                      <a:r>
                        <a:rPr lang="en-US" sz="1100" baseline="0" dirty="0"/>
                        <a:t> </a:t>
                      </a:r>
                      <a:r>
                        <a:rPr lang="en-US" sz="1100" kern="1200" dirty="0">
                          <a:solidFill>
                            <a:schemeClr val="dk1"/>
                          </a:solidFill>
                          <a:effectLst/>
                          <a:latin typeface="+mn-lt"/>
                          <a:ea typeface="+mn-ea"/>
                          <a:cs typeface="+mn-cs"/>
                        </a:rPr>
                        <a:t>m</a:t>
                      </a:r>
                      <a:r>
                        <a:rPr lang="en-US" sz="1100" kern="1200" baseline="30000" dirty="0">
                          <a:solidFill>
                            <a:schemeClr val="dk1"/>
                          </a:solidFill>
                          <a:effectLst/>
                          <a:latin typeface="+mn-lt"/>
                          <a:ea typeface="+mn-ea"/>
                          <a:cs typeface="+mn-cs"/>
                        </a:rPr>
                        <a:t>2</a:t>
                      </a:r>
                      <a:endParaRPr lang="ru-RU" sz="1100" kern="1200" dirty="0">
                        <a:solidFill>
                          <a:schemeClr val="dk1"/>
                        </a:solidFill>
                        <a:effectLst/>
                        <a:latin typeface="+mn-lt"/>
                        <a:ea typeface="+mn-ea"/>
                        <a:cs typeface="+mn-cs"/>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269366">
                <a:tc>
                  <a:txBody>
                    <a:bodyPr/>
                    <a:lstStyle/>
                    <a:p>
                      <a:pPr algn="ctr"/>
                      <a:r>
                        <a:rPr lang="en-US" sz="1100" dirty="0"/>
                        <a:t>Tunnel area</a:t>
                      </a:r>
                      <a:endParaRPr lang="ru-RU" sz="1100" dirty="0"/>
                    </a:p>
                  </a:txBody>
                  <a:tcPr/>
                </a:tc>
                <a:tc>
                  <a:txBody>
                    <a:bodyPr/>
                    <a:lstStyle/>
                    <a:p>
                      <a:pPr algn="ctr"/>
                      <a:r>
                        <a:rPr lang="en-US" sz="1100" dirty="0"/>
                        <a:t>5182</a:t>
                      </a:r>
                      <a:endParaRPr lang="ru-RU" sz="1100"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285353">
                <a:tc>
                  <a:txBody>
                    <a:bodyPr/>
                    <a:lstStyle/>
                    <a:p>
                      <a:pPr algn="ctr"/>
                      <a:r>
                        <a:rPr lang="en-US" sz="1100" dirty="0"/>
                        <a:t>MPD hall</a:t>
                      </a:r>
                      <a:endParaRPr lang="ru-RU" sz="1100" dirty="0"/>
                    </a:p>
                  </a:txBody>
                  <a:tcPr/>
                </a:tc>
                <a:tc>
                  <a:txBody>
                    <a:bodyPr/>
                    <a:lstStyle/>
                    <a:p>
                      <a:pPr algn="ctr"/>
                      <a:r>
                        <a:rPr lang="en-US" sz="1100" dirty="0"/>
                        <a:t>1996,5</a:t>
                      </a:r>
                      <a:endParaRPr lang="ru-RU" sz="1100"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285353">
                <a:tc>
                  <a:txBody>
                    <a:bodyPr/>
                    <a:lstStyle/>
                    <a:p>
                      <a:pPr algn="ctr"/>
                      <a:r>
                        <a:rPr lang="en-US" sz="1100" dirty="0"/>
                        <a:t>SPD Hall</a:t>
                      </a:r>
                      <a:endParaRPr lang="ru-RU" sz="1100" dirty="0"/>
                    </a:p>
                  </a:txBody>
                  <a:tcPr/>
                </a:tc>
                <a:tc>
                  <a:txBody>
                    <a:bodyPr/>
                    <a:lstStyle/>
                    <a:p>
                      <a:pPr algn="ctr"/>
                      <a:r>
                        <a:rPr lang="en-US" sz="1100" dirty="0"/>
                        <a:t>1996,5</a:t>
                      </a:r>
                      <a:endParaRPr lang="ru-RU" sz="1100"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257442">
                <a:tc>
                  <a:txBody>
                    <a:bodyPr/>
                    <a:lstStyle/>
                    <a:p>
                      <a:pPr algn="ctr"/>
                      <a:r>
                        <a:rPr lang="en-US" sz="1100" dirty="0"/>
                        <a:t>Electron</a:t>
                      </a:r>
                      <a:r>
                        <a:rPr lang="en-US" sz="1100" baseline="0" dirty="0"/>
                        <a:t> cooling</a:t>
                      </a:r>
                      <a:endParaRPr lang="ru-RU" sz="1100" dirty="0"/>
                    </a:p>
                  </a:txBody>
                  <a:tcPr/>
                </a:tc>
                <a:tc>
                  <a:txBody>
                    <a:bodyPr/>
                    <a:lstStyle/>
                    <a:p>
                      <a:pPr algn="ctr"/>
                      <a:r>
                        <a:rPr lang="en-US" sz="1100" dirty="0"/>
                        <a:t>106</a:t>
                      </a:r>
                      <a:endParaRPr lang="ru-RU" sz="1100"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08185">
                <a:tc>
                  <a:txBody>
                    <a:bodyPr/>
                    <a:lstStyle/>
                    <a:p>
                      <a:pPr algn="ctr"/>
                      <a:r>
                        <a:rPr lang="en-US" sz="1100" dirty="0"/>
                        <a:t>Water</a:t>
                      </a:r>
                      <a:r>
                        <a:rPr lang="en-US" sz="1100" baseline="0" dirty="0"/>
                        <a:t> cooling </a:t>
                      </a:r>
                      <a:endParaRPr lang="ru-RU" sz="1100" dirty="0"/>
                    </a:p>
                  </a:txBody>
                  <a:tcPr/>
                </a:tc>
                <a:tc>
                  <a:txBody>
                    <a:bodyPr/>
                    <a:lstStyle/>
                    <a:p>
                      <a:pPr algn="ctr"/>
                      <a:r>
                        <a:rPr lang="en-US" sz="1100" dirty="0"/>
                        <a:t>420</a:t>
                      </a:r>
                      <a:endParaRPr lang="ru-RU" sz="1100"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262520">
                <a:tc>
                  <a:txBody>
                    <a:bodyPr/>
                    <a:lstStyle/>
                    <a:p>
                      <a:pPr algn="ctr"/>
                      <a:r>
                        <a:rPr lang="en-US" sz="1100" dirty="0"/>
                        <a:t>Power</a:t>
                      </a:r>
                      <a:r>
                        <a:rPr lang="en-US" sz="1100" baseline="0" dirty="0"/>
                        <a:t> supply area</a:t>
                      </a:r>
                      <a:endParaRPr lang="ru-RU" sz="1100" dirty="0"/>
                    </a:p>
                  </a:txBody>
                  <a:tcPr/>
                </a:tc>
                <a:tc>
                  <a:txBody>
                    <a:bodyPr/>
                    <a:lstStyle/>
                    <a:p>
                      <a:pPr algn="ctr"/>
                      <a:r>
                        <a:rPr lang="ru-RU" sz="1100" dirty="0"/>
                        <a:t>450</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422750">
                <a:tc>
                  <a:txBody>
                    <a:bodyPr/>
                    <a:lstStyle/>
                    <a:p>
                      <a:pPr algn="ctr"/>
                      <a:r>
                        <a:rPr lang="en-US" sz="1100" dirty="0"/>
                        <a:t>Total</a:t>
                      </a:r>
                      <a:r>
                        <a:rPr lang="en-US" sz="1100" baseline="0" dirty="0"/>
                        <a:t> control rooms (PS, MPD, SPD, EC…)</a:t>
                      </a:r>
                      <a:endParaRPr lang="ru-RU" sz="1100" dirty="0"/>
                    </a:p>
                  </a:txBody>
                  <a:tcPr/>
                </a:tc>
                <a:tc>
                  <a:txBody>
                    <a:bodyPr/>
                    <a:lstStyle/>
                    <a:p>
                      <a:pPr algn="ctr"/>
                      <a:r>
                        <a:rPr lang="en-US" sz="1100" dirty="0"/>
                        <a:t>180</a:t>
                      </a:r>
                      <a:endParaRPr lang="ru-RU" sz="1100"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422750">
                <a:tc>
                  <a:txBody>
                    <a:bodyPr/>
                    <a:lstStyle/>
                    <a:p>
                      <a:pPr algn="ctr"/>
                      <a:r>
                        <a:rPr lang="en-US" sz="1100" dirty="0"/>
                        <a:t>Engineering equipment technical rooms</a:t>
                      </a:r>
                      <a:endParaRPr lang="ru-RU" sz="1100" dirty="0"/>
                    </a:p>
                  </a:txBody>
                  <a:tcPr/>
                </a:tc>
                <a:tc>
                  <a:txBody>
                    <a:bodyPr/>
                    <a:lstStyle/>
                    <a:p>
                      <a:pPr algn="ctr"/>
                      <a:r>
                        <a:rPr lang="en-US" sz="1100" dirty="0"/>
                        <a:t>395</a:t>
                      </a:r>
                      <a:endParaRPr lang="ru-RU" sz="1100"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320541">
                <a:tc>
                  <a:txBody>
                    <a:bodyPr/>
                    <a:lstStyle/>
                    <a:p>
                      <a:pPr algn="ctr"/>
                      <a:r>
                        <a:rPr lang="en-US" sz="1100" dirty="0">
                          <a:effectLst/>
                        </a:rPr>
                        <a:t>Technical staff rooms</a:t>
                      </a:r>
                      <a:endParaRPr lang="ru-RU" sz="1100" dirty="0"/>
                    </a:p>
                  </a:txBody>
                  <a:tcPr/>
                </a:tc>
                <a:tc>
                  <a:txBody>
                    <a:bodyPr/>
                    <a:lstStyle/>
                    <a:p>
                      <a:pPr algn="ctr"/>
                      <a:r>
                        <a:rPr lang="en-US" sz="1100" dirty="0"/>
                        <a:t>450</a:t>
                      </a:r>
                      <a:endParaRPr lang="ru-RU" sz="1100"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0"/>
                  </a:ext>
                </a:extLst>
              </a:tr>
            </a:tbl>
          </a:graphicData>
        </a:graphic>
      </p:graphicFrame>
      <p:pic>
        <p:nvPicPr>
          <p:cNvPr id="4110" name="Picture 14" descr="D:\ОИЯИ\ЛФВЭ_НИКА\PAC\Фото\IMG_862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91279" y="5373216"/>
            <a:ext cx="1564712" cy="1173534"/>
          </a:xfrm>
          <a:prstGeom prst="rect">
            <a:avLst/>
          </a:prstGeom>
          <a:noFill/>
          <a:extLst>
            <a:ext uri="{909E8E84-426E-40DD-AFC4-6F175D3DCCD1}">
              <a14:hiddenFill xmlns:a14="http://schemas.microsoft.com/office/drawing/2010/main">
                <a:solidFill>
                  <a:srgbClr val="FFFFFF"/>
                </a:solidFill>
              </a14:hiddenFill>
            </a:ext>
          </a:extLst>
        </p:spPr>
      </p:pic>
      <p:sp>
        <p:nvSpPr>
          <p:cNvPr id="27" name="Скругленный прямоугольник 26"/>
          <p:cNvSpPr/>
          <p:nvPr/>
        </p:nvSpPr>
        <p:spPr>
          <a:xfrm>
            <a:off x="3204567" y="4488581"/>
            <a:ext cx="887612" cy="95664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112" name="Picture 16" descr="D:\ОИЯИ\ЛФВЭ_НИКА\PAC\Фото\IMG_863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166804" y="3149682"/>
            <a:ext cx="1656184" cy="1242138"/>
          </a:xfrm>
          <a:prstGeom prst="rect">
            <a:avLst/>
          </a:prstGeom>
          <a:noFill/>
          <a:extLst>
            <a:ext uri="{909E8E84-426E-40DD-AFC4-6F175D3DCCD1}">
              <a14:hiddenFill xmlns:a14="http://schemas.microsoft.com/office/drawing/2010/main">
                <a:solidFill>
                  <a:srgbClr val="FFFFFF"/>
                </a:solidFill>
              </a14:hiddenFill>
            </a:ext>
          </a:extLst>
        </p:spPr>
      </p:pic>
      <p:sp>
        <p:nvSpPr>
          <p:cNvPr id="29" name="Стрелка вниз 28"/>
          <p:cNvSpPr/>
          <p:nvPr/>
        </p:nvSpPr>
        <p:spPr>
          <a:xfrm rot="14017285">
            <a:off x="1167424" y="4321936"/>
            <a:ext cx="100222" cy="2598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рямоугольник 29"/>
          <p:cNvSpPr/>
          <p:nvPr/>
        </p:nvSpPr>
        <p:spPr>
          <a:xfrm>
            <a:off x="1382828" y="2866335"/>
            <a:ext cx="1224135" cy="1934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Collider tunnel </a:t>
            </a:r>
            <a:endParaRPr lang="ru-RU" sz="1200" dirty="0">
              <a:solidFill>
                <a:schemeClr val="tx1"/>
              </a:solidFill>
            </a:endParaRPr>
          </a:p>
        </p:txBody>
      </p:sp>
      <p:pic>
        <p:nvPicPr>
          <p:cNvPr id="4114" name="Picture 18" descr="D:\ОИЯИ\ЛФВЭ_НИКА\PAC\Фото\IMG_863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1447648" y="1019156"/>
            <a:ext cx="855779" cy="641834"/>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D:\ОИЯИ\ЛФВЭ_НИКА\PAC\Фото\IMG_8596.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22344" y="1160425"/>
            <a:ext cx="1391742" cy="1043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049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223" y="649895"/>
            <a:ext cx="9649072" cy="5964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Заголовок 4"/>
          <p:cNvSpPr>
            <a:spLocks noGrp="1"/>
          </p:cNvSpPr>
          <p:nvPr>
            <p:ph type="title"/>
          </p:nvPr>
        </p:nvSpPr>
        <p:spPr>
          <a:xfrm>
            <a:off x="608489" y="0"/>
            <a:ext cx="10952798" cy="980728"/>
          </a:xfrm>
        </p:spPr>
        <p:txBody>
          <a:bodyPr/>
          <a:lstStyle/>
          <a:p>
            <a:pPr>
              <a:lnSpc>
                <a:spcPct val="100000"/>
              </a:lnSpc>
            </a:pPr>
            <a:r>
              <a:rPr lang="en-US" sz="3200" dirty="0"/>
              <a:t>Collider building #17 </a:t>
            </a:r>
            <a:br>
              <a:rPr lang="en-US" sz="3200" dirty="0"/>
            </a:br>
            <a:r>
              <a:rPr lang="en-US" sz="3200" dirty="0"/>
              <a:t>First floor</a:t>
            </a:r>
            <a:endParaRPr lang="ru-RU" sz="3200" dirty="0"/>
          </a:p>
        </p:txBody>
      </p:sp>
      <p:graphicFrame>
        <p:nvGraphicFramePr>
          <p:cNvPr id="6" name="Таблица 5"/>
          <p:cNvGraphicFramePr>
            <a:graphicFrameLocks noGrp="1"/>
          </p:cNvGraphicFramePr>
          <p:nvPr>
            <p:extLst>
              <p:ext uri="{D42A27DB-BD31-4B8C-83A1-F6EECF244321}">
                <p14:modId xmlns:p14="http://schemas.microsoft.com/office/powerpoint/2010/main" val="1774845703"/>
              </p:ext>
            </p:extLst>
          </p:nvPr>
        </p:nvGraphicFramePr>
        <p:xfrm>
          <a:off x="9037215" y="1550510"/>
          <a:ext cx="2952329" cy="2766347"/>
        </p:xfrm>
        <a:graphic>
          <a:graphicData uri="http://schemas.openxmlformats.org/drawingml/2006/table">
            <a:tbl>
              <a:tblPr firstRow="1" bandRow="1">
                <a:tableStyleId>{5C22544A-7EE6-4342-B048-85BDC9FD1C3A}</a:tableStyleId>
              </a:tblPr>
              <a:tblGrid>
                <a:gridCol w="2029726">
                  <a:extLst>
                    <a:ext uri="{9D8B030D-6E8A-4147-A177-3AD203B41FA5}">
                      <a16:colId xmlns:a16="http://schemas.microsoft.com/office/drawing/2014/main" val="20000"/>
                    </a:ext>
                  </a:extLst>
                </a:gridCol>
                <a:gridCol w="922603">
                  <a:extLst>
                    <a:ext uri="{9D8B030D-6E8A-4147-A177-3AD203B41FA5}">
                      <a16:colId xmlns:a16="http://schemas.microsoft.com/office/drawing/2014/main" val="20001"/>
                    </a:ext>
                  </a:extLst>
                </a:gridCol>
              </a:tblGrid>
              <a:tr h="140193">
                <a:tc gridSpan="2">
                  <a:txBody>
                    <a:bodyPr/>
                    <a:lstStyle/>
                    <a:p>
                      <a:pPr algn="ctr"/>
                      <a:r>
                        <a:rPr lang="en-US" sz="1100" dirty="0"/>
                        <a:t>First floor parameters</a:t>
                      </a:r>
                      <a:endParaRPr lang="ru-RU" sz="1100" dirty="0"/>
                    </a:p>
                  </a:txBody>
                  <a:tcPr/>
                </a:tc>
                <a:tc hMerge="1">
                  <a:txBody>
                    <a:bodyPr/>
                    <a:lstStyle/>
                    <a:p>
                      <a:endParaRPr lang="ru-RU" dirty="0"/>
                    </a:p>
                  </a:txBody>
                  <a:tcPr/>
                </a:tc>
                <a:extLst>
                  <a:ext uri="{0D108BD9-81ED-4DB2-BD59-A6C34878D82A}">
                    <a16:rowId xmlns:a16="http://schemas.microsoft.com/office/drawing/2014/main" val="10000"/>
                  </a:ext>
                </a:extLst>
              </a:tr>
              <a:tr h="288032">
                <a:tc>
                  <a:txBody>
                    <a:bodyPr/>
                    <a:lstStyle/>
                    <a:p>
                      <a:pPr algn="ctr"/>
                      <a:r>
                        <a:rPr lang="en-US" sz="1100" dirty="0"/>
                        <a:t>Name</a:t>
                      </a:r>
                      <a:endParaRPr lang="ru-RU" sz="11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Unit,</a:t>
                      </a:r>
                      <a:r>
                        <a:rPr lang="en-US" sz="1100" baseline="0" dirty="0"/>
                        <a:t> </a:t>
                      </a:r>
                      <a:r>
                        <a:rPr lang="en-US" sz="1100" kern="1200" dirty="0">
                          <a:solidFill>
                            <a:schemeClr val="dk1"/>
                          </a:solidFill>
                          <a:effectLst/>
                          <a:latin typeface="+mn-lt"/>
                          <a:ea typeface="+mn-ea"/>
                          <a:cs typeface="+mn-cs"/>
                        </a:rPr>
                        <a:t>m</a:t>
                      </a:r>
                      <a:r>
                        <a:rPr lang="en-US" sz="1100" kern="1200" baseline="30000" dirty="0">
                          <a:solidFill>
                            <a:schemeClr val="dk1"/>
                          </a:solidFill>
                          <a:effectLst/>
                          <a:latin typeface="+mn-lt"/>
                          <a:ea typeface="+mn-ea"/>
                          <a:cs typeface="+mn-cs"/>
                        </a:rPr>
                        <a:t>2</a:t>
                      </a:r>
                      <a:endParaRPr lang="ru-RU" sz="1100" kern="1200" dirty="0">
                        <a:solidFill>
                          <a:schemeClr val="dk1"/>
                        </a:solidFill>
                        <a:effectLst/>
                        <a:latin typeface="+mn-lt"/>
                        <a:ea typeface="+mn-ea"/>
                        <a:cs typeface="+mn-cs"/>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404250">
                <a:tc>
                  <a:txBody>
                    <a:bodyPr/>
                    <a:lstStyle/>
                    <a:p>
                      <a:pPr algn="ctr"/>
                      <a:r>
                        <a:rPr lang="en-US" sz="1100" dirty="0"/>
                        <a:t>Electron</a:t>
                      </a:r>
                      <a:r>
                        <a:rPr lang="en-US" sz="1100" baseline="0" dirty="0"/>
                        <a:t> cooling power area</a:t>
                      </a:r>
                      <a:endParaRPr lang="ru-RU" sz="1100" dirty="0"/>
                    </a:p>
                  </a:txBody>
                  <a:tcPr/>
                </a:tc>
                <a:tc>
                  <a:txBody>
                    <a:bodyPr/>
                    <a:lstStyle/>
                    <a:p>
                      <a:pPr algn="ctr"/>
                      <a:r>
                        <a:rPr lang="en-US" sz="1100" dirty="0"/>
                        <a:t>380</a:t>
                      </a:r>
                      <a:endParaRPr lang="ru-RU" sz="1100"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269263">
                <a:tc>
                  <a:txBody>
                    <a:bodyPr/>
                    <a:lstStyle/>
                    <a:p>
                      <a:pPr algn="ctr"/>
                      <a:r>
                        <a:rPr lang="en-US" sz="1100" dirty="0"/>
                        <a:t>Water</a:t>
                      </a:r>
                      <a:r>
                        <a:rPr lang="en-US" sz="1100" baseline="0" dirty="0"/>
                        <a:t> cooling </a:t>
                      </a:r>
                      <a:endParaRPr lang="ru-RU" sz="1100" dirty="0"/>
                    </a:p>
                  </a:txBody>
                  <a:tcPr/>
                </a:tc>
                <a:tc>
                  <a:txBody>
                    <a:bodyPr/>
                    <a:lstStyle/>
                    <a:p>
                      <a:pPr algn="ctr"/>
                      <a:r>
                        <a:rPr lang="en-US" sz="1100" dirty="0"/>
                        <a:t>210</a:t>
                      </a:r>
                      <a:endParaRPr lang="ru-RU" sz="1100"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288032">
                <a:tc>
                  <a:txBody>
                    <a:bodyPr/>
                    <a:lstStyle/>
                    <a:p>
                      <a:pPr algn="ctr"/>
                      <a:r>
                        <a:rPr lang="en-US" sz="1100" dirty="0"/>
                        <a:t>Power</a:t>
                      </a:r>
                      <a:r>
                        <a:rPr lang="en-US" sz="1100" baseline="0" dirty="0"/>
                        <a:t> supply area</a:t>
                      </a:r>
                      <a:endParaRPr lang="ru-RU" sz="1100" dirty="0"/>
                    </a:p>
                  </a:txBody>
                  <a:tcPr/>
                </a:tc>
                <a:tc>
                  <a:txBody>
                    <a:bodyPr/>
                    <a:lstStyle/>
                    <a:p>
                      <a:pPr algn="ctr"/>
                      <a:r>
                        <a:rPr lang="ru-RU" sz="1100" dirty="0"/>
                        <a:t>450</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404250">
                <a:tc>
                  <a:txBody>
                    <a:bodyPr/>
                    <a:lstStyle/>
                    <a:p>
                      <a:pPr algn="ctr"/>
                      <a:r>
                        <a:rPr lang="en-US" sz="1100" dirty="0"/>
                        <a:t>Office</a:t>
                      </a:r>
                      <a:r>
                        <a:rPr lang="en-US" sz="1100" baseline="0" dirty="0"/>
                        <a:t> area, temporary collider  control rooms</a:t>
                      </a:r>
                      <a:endParaRPr lang="ru-RU" sz="1100" dirty="0"/>
                    </a:p>
                  </a:txBody>
                  <a:tcPr/>
                </a:tc>
                <a:tc>
                  <a:txBody>
                    <a:bodyPr/>
                    <a:lstStyle/>
                    <a:p>
                      <a:pPr algn="ctr"/>
                      <a:r>
                        <a:rPr lang="ru-RU" sz="1100" dirty="0"/>
                        <a:t>220</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404250">
                <a:tc>
                  <a:txBody>
                    <a:bodyPr/>
                    <a:lstStyle/>
                    <a:p>
                      <a:pPr algn="ctr"/>
                      <a:r>
                        <a:rPr lang="en-US" sz="1100" dirty="0"/>
                        <a:t>Engineering equipment technical rooms</a:t>
                      </a:r>
                      <a:endParaRPr lang="ru-RU" sz="1100" dirty="0"/>
                    </a:p>
                  </a:txBody>
                  <a:tcPr/>
                </a:tc>
                <a:tc>
                  <a:txBody>
                    <a:bodyPr/>
                    <a:lstStyle/>
                    <a:p>
                      <a:pPr algn="ctr"/>
                      <a:r>
                        <a:rPr lang="ru-RU" sz="1100" dirty="0"/>
                        <a:t>5500</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404250">
                <a:tc>
                  <a:txBody>
                    <a:bodyPr/>
                    <a:lstStyle/>
                    <a:p>
                      <a:pPr algn="ctr"/>
                      <a:r>
                        <a:rPr lang="en-US" sz="1100" dirty="0">
                          <a:effectLst/>
                        </a:rPr>
                        <a:t>Technical staff rooms</a:t>
                      </a:r>
                      <a:r>
                        <a:rPr lang="ru-RU" sz="1100" dirty="0">
                          <a:effectLst/>
                        </a:rPr>
                        <a:t> </a:t>
                      </a:r>
                      <a:endParaRPr lang="ru-RU" sz="1100" dirty="0"/>
                    </a:p>
                  </a:txBody>
                  <a:tcPr/>
                </a:tc>
                <a:tc>
                  <a:txBody>
                    <a:bodyPr/>
                    <a:lstStyle/>
                    <a:p>
                      <a:pPr algn="ctr"/>
                      <a:r>
                        <a:rPr lang="ru-RU" sz="1100" dirty="0"/>
                        <a:t>450</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bl>
          </a:graphicData>
        </a:graphic>
      </p:graphicFrame>
      <p:sp>
        <p:nvSpPr>
          <p:cNvPr id="7" name="TextBox 6"/>
          <p:cNvSpPr txBox="1"/>
          <p:nvPr/>
        </p:nvSpPr>
        <p:spPr>
          <a:xfrm>
            <a:off x="7309023" y="5517232"/>
            <a:ext cx="4752528" cy="646331"/>
          </a:xfrm>
          <a:prstGeom prst="rect">
            <a:avLst/>
          </a:prstGeom>
          <a:noFill/>
        </p:spPr>
        <p:txBody>
          <a:bodyPr wrap="square" rtlCol="0">
            <a:spAutoFit/>
          </a:bodyPr>
          <a:lstStyle/>
          <a:p>
            <a:r>
              <a:rPr lang="en-US" b="1" u="sng" dirty="0">
                <a:solidFill>
                  <a:srgbClr val="00B050"/>
                </a:solidFill>
              </a:rPr>
              <a:t>Civil works of the collider building is ready for technical run</a:t>
            </a:r>
            <a:endParaRPr lang="ru-RU" b="1" u="sng" dirty="0">
              <a:solidFill>
                <a:srgbClr val="00B050"/>
              </a:solidFill>
            </a:endParaRPr>
          </a:p>
        </p:txBody>
      </p:sp>
      <p:pic>
        <p:nvPicPr>
          <p:cNvPr id="5122" name="Picture 2" descr="D:\ОИЯИ\ЛФВЭ_НИКА\PAC\Фото\IMG_86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9524" y="5377243"/>
            <a:ext cx="1662662" cy="1246996"/>
          </a:xfrm>
          <a:prstGeom prst="rect">
            <a:avLst/>
          </a:prstGeom>
          <a:noFill/>
          <a:extLst>
            <a:ext uri="{909E8E84-426E-40DD-AFC4-6F175D3DCCD1}">
              <a14:hiddenFill xmlns:a14="http://schemas.microsoft.com/office/drawing/2010/main">
                <a:solidFill>
                  <a:srgbClr val="FFFFFF"/>
                </a:solidFill>
              </a14:hiddenFill>
            </a:ext>
          </a:extLst>
        </p:spPr>
      </p:pic>
      <p:sp>
        <p:nvSpPr>
          <p:cNvPr id="8" name="Скругленный прямоугольник 7"/>
          <p:cNvSpPr/>
          <p:nvPr/>
        </p:nvSpPr>
        <p:spPr>
          <a:xfrm>
            <a:off x="6156895" y="4005064"/>
            <a:ext cx="864096" cy="86409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трелка вниз 8"/>
          <p:cNvSpPr/>
          <p:nvPr/>
        </p:nvSpPr>
        <p:spPr>
          <a:xfrm rot="1943112">
            <a:off x="6399637" y="4859012"/>
            <a:ext cx="126240" cy="5652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4882148" y="6596390"/>
            <a:ext cx="2138727" cy="261610"/>
          </a:xfrm>
          <a:prstGeom prst="rect">
            <a:avLst/>
          </a:prstGeom>
          <a:noFill/>
        </p:spPr>
        <p:txBody>
          <a:bodyPr wrap="none" rtlCol="0">
            <a:spAutoFit/>
          </a:bodyPr>
          <a:lstStyle/>
          <a:p>
            <a:r>
              <a:rPr lang="en-US" sz="1100" dirty="0"/>
              <a:t>Example of one of the hallways</a:t>
            </a:r>
            <a:endParaRPr lang="ru-RU" sz="1100" dirty="0"/>
          </a:p>
        </p:txBody>
      </p:sp>
      <p:pic>
        <p:nvPicPr>
          <p:cNvPr id="5124" name="Picture 4" descr="D:\ОИЯИ\ЛФВЭ_НИКА\PAC\Фото\IMG_860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6192725" y="1335478"/>
            <a:ext cx="1441545" cy="1081158"/>
          </a:xfrm>
          <a:prstGeom prst="rect">
            <a:avLst/>
          </a:prstGeom>
          <a:noFill/>
          <a:extLst>
            <a:ext uri="{909E8E84-426E-40DD-AFC4-6F175D3DCCD1}">
              <a14:hiddenFill xmlns:a14="http://schemas.microsoft.com/office/drawing/2010/main">
                <a:solidFill>
                  <a:srgbClr val="FFFFFF"/>
                </a:solidFill>
              </a14:hiddenFill>
            </a:ext>
          </a:extLst>
        </p:spPr>
      </p:pic>
      <p:sp>
        <p:nvSpPr>
          <p:cNvPr id="11" name="Скругленный прямоугольник 10"/>
          <p:cNvSpPr/>
          <p:nvPr/>
        </p:nvSpPr>
        <p:spPr>
          <a:xfrm>
            <a:off x="4356695" y="1772816"/>
            <a:ext cx="792088" cy="93610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Стрелка вправо 11"/>
          <p:cNvSpPr/>
          <p:nvPr/>
        </p:nvSpPr>
        <p:spPr>
          <a:xfrm rot="20702311">
            <a:off x="5125246" y="1639161"/>
            <a:ext cx="1206772" cy="825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p:cNvSpPr txBox="1"/>
          <p:nvPr/>
        </p:nvSpPr>
        <p:spPr>
          <a:xfrm>
            <a:off x="6100614" y="901580"/>
            <a:ext cx="1625766" cy="261610"/>
          </a:xfrm>
          <a:prstGeom prst="rect">
            <a:avLst/>
          </a:prstGeom>
          <a:noFill/>
        </p:spPr>
        <p:txBody>
          <a:bodyPr wrap="none" rtlCol="0">
            <a:spAutoFit/>
          </a:bodyPr>
          <a:lstStyle/>
          <a:p>
            <a:r>
              <a:rPr lang="en-US" sz="1100" dirty="0"/>
              <a:t>Climate control system</a:t>
            </a:r>
            <a:endParaRPr lang="ru-RU" sz="1100" dirty="0"/>
          </a:p>
        </p:txBody>
      </p:sp>
      <p:pic>
        <p:nvPicPr>
          <p:cNvPr id="5126" name="Picture 6" descr="D:\ОИЯИ\ЛФВЭ_НИКА\PAC\Фото\IMG_86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20391" y="3068960"/>
            <a:ext cx="1689169" cy="1266877"/>
          </a:xfrm>
          <a:prstGeom prst="rect">
            <a:avLst/>
          </a:prstGeom>
          <a:noFill/>
          <a:extLst>
            <a:ext uri="{909E8E84-426E-40DD-AFC4-6F175D3DCCD1}">
              <a14:hiddenFill xmlns:a14="http://schemas.microsoft.com/office/drawing/2010/main">
                <a:solidFill>
                  <a:srgbClr val="FFFFFF"/>
                </a:solidFill>
              </a14:hiddenFill>
            </a:ext>
          </a:extLst>
        </p:spPr>
      </p:pic>
      <p:sp>
        <p:nvSpPr>
          <p:cNvPr id="14" name="Скругленный прямоугольник 13"/>
          <p:cNvSpPr/>
          <p:nvPr/>
        </p:nvSpPr>
        <p:spPr>
          <a:xfrm>
            <a:off x="4352694" y="4722840"/>
            <a:ext cx="529453" cy="6480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Стрелка вниз 14"/>
          <p:cNvSpPr/>
          <p:nvPr/>
        </p:nvSpPr>
        <p:spPr>
          <a:xfrm rot="7612701">
            <a:off x="3876601" y="3855695"/>
            <a:ext cx="113236" cy="11421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p:cNvSpPr txBox="1"/>
          <p:nvPr/>
        </p:nvSpPr>
        <p:spPr>
          <a:xfrm>
            <a:off x="1888535" y="2802879"/>
            <a:ext cx="1152880" cy="261610"/>
          </a:xfrm>
          <a:prstGeom prst="rect">
            <a:avLst/>
          </a:prstGeom>
          <a:solidFill>
            <a:schemeClr val="bg1"/>
          </a:solidFill>
        </p:spPr>
        <p:txBody>
          <a:bodyPr wrap="none" rtlCol="0">
            <a:spAutoFit/>
          </a:bodyPr>
          <a:lstStyle/>
          <a:p>
            <a:r>
              <a:rPr lang="en-US" sz="1100" dirty="0"/>
              <a:t>Cooling system</a:t>
            </a:r>
            <a:endParaRPr lang="ru-RU" sz="1100" dirty="0"/>
          </a:p>
        </p:txBody>
      </p:sp>
      <p:pic>
        <p:nvPicPr>
          <p:cNvPr id="5128" name="Picture 8" descr="D:\ОИЯИ\ЛФВЭ_НИКА\PAC\Фото\IMG_861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5007" y="3501008"/>
            <a:ext cx="1464863" cy="1098647"/>
          </a:xfrm>
          <a:prstGeom prst="rect">
            <a:avLst/>
          </a:prstGeom>
          <a:noFill/>
          <a:extLst>
            <a:ext uri="{909E8E84-426E-40DD-AFC4-6F175D3DCCD1}">
              <a14:hiddenFill xmlns:a14="http://schemas.microsoft.com/office/drawing/2010/main">
                <a:solidFill>
                  <a:srgbClr val="FFFFFF"/>
                </a:solidFill>
              </a14:hiddenFill>
            </a:ext>
          </a:extLst>
        </p:spPr>
      </p:pic>
      <p:sp>
        <p:nvSpPr>
          <p:cNvPr id="17" name="Скругленный прямоугольник 16"/>
          <p:cNvSpPr/>
          <p:nvPr/>
        </p:nvSpPr>
        <p:spPr>
          <a:xfrm>
            <a:off x="6156895" y="2626524"/>
            <a:ext cx="510534" cy="44243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Стрелка вниз 17"/>
          <p:cNvSpPr/>
          <p:nvPr/>
        </p:nvSpPr>
        <p:spPr>
          <a:xfrm rot="18462770">
            <a:off x="6860002" y="2939863"/>
            <a:ext cx="101582" cy="7461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TextBox 18"/>
          <p:cNvSpPr txBox="1"/>
          <p:nvPr/>
        </p:nvSpPr>
        <p:spPr>
          <a:xfrm>
            <a:off x="7144200" y="3272783"/>
            <a:ext cx="1672380" cy="246221"/>
          </a:xfrm>
          <a:prstGeom prst="rect">
            <a:avLst/>
          </a:prstGeom>
          <a:solidFill>
            <a:schemeClr val="bg1"/>
          </a:solidFill>
        </p:spPr>
        <p:txBody>
          <a:bodyPr wrap="square" rtlCol="0">
            <a:spAutoFit/>
          </a:bodyPr>
          <a:lstStyle/>
          <a:p>
            <a:r>
              <a:rPr lang="en-US" sz="1000" dirty="0"/>
              <a:t>Control and office rooms</a:t>
            </a:r>
            <a:endParaRPr lang="ru-RU" sz="1000" dirty="0"/>
          </a:p>
        </p:txBody>
      </p:sp>
      <p:pic>
        <p:nvPicPr>
          <p:cNvPr id="5130" name="Picture 10" descr="D:\ОИЯИ\ЛФВЭ_НИКА\PAC\Фото\IMG_860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24019" y="3257758"/>
            <a:ext cx="1529245" cy="1146934"/>
          </a:xfrm>
          <a:prstGeom prst="rect">
            <a:avLst/>
          </a:prstGeom>
          <a:noFill/>
          <a:extLst>
            <a:ext uri="{909E8E84-426E-40DD-AFC4-6F175D3DCCD1}">
              <a14:hiddenFill xmlns:a14="http://schemas.microsoft.com/office/drawing/2010/main">
                <a:solidFill>
                  <a:srgbClr val="FFFFFF"/>
                </a:solidFill>
              </a14:hiddenFill>
            </a:ext>
          </a:extLst>
        </p:spPr>
      </p:pic>
      <p:sp>
        <p:nvSpPr>
          <p:cNvPr id="25" name="Скругленный прямоугольник 24"/>
          <p:cNvSpPr/>
          <p:nvPr/>
        </p:nvSpPr>
        <p:spPr>
          <a:xfrm>
            <a:off x="5188641" y="1916832"/>
            <a:ext cx="529453" cy="5760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Стрелка вниз 25"/>
          <p:cNvSpPr/>
          <p:nvPr/>
        </p:nvSpPr>
        <p:spPr>
          <a:xfrm>
            <a:off x="5626526" y="2550371"/>
            <a:ext cx="83431" cy="6626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TextBox 19"/>
          <p:cNvSpPr txBox="1"/>
          <p:nvPr/>
        </p:nvSpPr>
        <p:spPr>
          <a:xfrm>
            <a:off x="4516652" y="3044555"/>
            <a:ext cx="1436612" cy="246221"/>
          </a:xfrm>
          <a:prstGeom prst="rect">
            <a:avLst/>
          </a:prstGeom>
          <a:noFill/>
        </p:spPr>
        <p:txBody>
          <a:bodyPr wrap="none" rtlCol="0">
            <a:spAutoFit/>
          </a:bodyPr>
          <a:lstStyle/>
          <a:p>
            <a:r>
              <a:rPr lang="en-US" sz="1000" dirty="0"/>
              <a:t>Electrical power racks</a:t>
            </a:r>
            <a:endParaRPr lang="ru-RU" sz="1000" dirty="0"/>
          </a:p>
        </p:txBody>
      </p:sp>
    </p:spTree>
    <p:extLst>
      <p:ext uri="{BB962C8B-B14F-4D97-AF65-F5344CB8AC3E}">
        <p14:creationId xmlns:p14="http://schemas.microsoft.com/office/powerpoint/2010/main" val="3864737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ОИЯИ\ЛФВЭ_НИКА\MPD\Внешняя инженерка\Водяное охлаждение\Схемы хладоцентров\Схема принципиальная хладоцентров.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222" y="946667"/>
            <a:ext cx="6840761" cy="5767266"/>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612279" y="178862"/>
            <a:ext cx="10952798" cy="692696"/>
          </a:xfrm>
        </p:spPr>
        <p:txBody>
          <a:bodyPr/>
          <a:lstStyle/>
          <a:p>
            <a:pPr>
              <a:lnSpc>
                <a:spcPct val="100000"/>
              </a:lnSpc>
            </a:pPr>
            <a:r>
              <a:rPr lang="en-US" sz="3600" dirty="0"/>
              <a:t>Engineering systems</a:t>
            </a:r>
            <a:br>
              <a:rPr lang="ru-RU" sz="3600" dirty="0"/>
            </a:br>
            <a:r>
              <a:rPr lang="en-US" sz="2400" dirty="0"/>
              <a:t>Cooling water system</a:t>
            </a:r>
            <a:endParaRPr lang="ru-RU" sz="2400" dirty="0"/>
          </a:p>
        </p:txBody>
      </p:sp>
      <p:sp>
        <p:nvSpPr>
          <p:cNvPr id="5" name="TextBox 4"/>
          <p:cNvSpPr txBox="1"/>
          <p:nvPr/>
        </p:nvSpPr>
        <p:spPr>
          <a:xfrm>
            <a:off x="8965207" y="548680"/>
            <a:ext cx="2476832" cy="338554"/>
          </a:xfrm>
          <a:prstGeom prst="rect">
            <a:avLst/>
          </a:prstGeom>
          <a:noFill/>
        </p:spPr>
        <p:txBody>
          <a:bodyPr wrap="none" rtlCol="0">
            <a:spAutoFit/>
          </a:bodyPr>
          <a:lstStyle/>
          <a:p>
            <a:r>
              <a:rPr lang="en-US" sz="1600" dirty="0"/>
              <a:t>Water cooling consumers</a:t>
            </a:r>
            <a:endParaRPr lang="ru-RU" sz="1600" dirty="0"/>
          </a:p>
        </p:txBody>
      </p:sp>
      <p:sp>
        <p:nvSpPr>
          <p:cNvPr id="7" name="TextBox 6"/>
          <p:cNvSpPr txBox="1"/>
          <p:nvPr/>
        </p:nvSpPr>
        <p:spPr>
          <a:xfrm>
            <a:off x="8857100" y="877362"/>
            <a:ext cx="2640146" cy="1015663"/>
          </a:xfrm>
          <a:prstGeom prst="rect">
            <a:avLst/>
          </a:prstGeom>
          <a:noFill/>
        </p:spPr>
        <p:txBody>
          <a:bodyPr wrap="none" rtlCol="0">
            <a:spAutoFit/>
          </a:bodyPr>
          <a:lstStyle/>
          <a:p>
            <a:pPr marL="285750" indent="-285750">
              <a:buFontTx/>
              <a:buChar char="-"/>
            </a:pPr>
            <a:r>
              <a:rPr lang="en-US" sz="1200" dirty="0">
                <a:solidFill>
                  <a:srgbClr val="00B050"/>
                </a:solidFill>
              </a:rPr>
              <a:t>Electrical power of the collider</a:t>
            </a:r>
          </a:p>
          <a:p>
            <a:pPr marL="285750" indent="-285750">
              <a:buFontTx/>
              <a:buChar char="-"/>
            </a:pPr>
            <a:r>
              <a:rPr lang="en-US" sz="1200" dirty="0">
                <a:solidFill>
                  <a:srgbClr val="00B050"/>
                </a:solidFill>
              </a:rPr>
              <a:t>MPD detector and subdetectors</a:t>
            </a:r>
          </a:p>
          <a:p>
            <a:pPr marL="285750" indent="-285750">
              <a:buFontTx/>
              <a:buChar char="-"/>
            </a:pPr>
            <a:r>
              <a:rPr lang="en-US" sz="1200" dirty="0">
                <a:solidFill>
                  <a:srgbClr val="00B050"/>
                </a:solidFill>
              </a:rPr>
              <a:t>Cryogenic and vacuum systems</a:t>
            </a:r>
          </a:p>
          <a:p>
            <a:pPr marL="285750" indent="-285750">
              <a:buFontTx/>
              <a:buChar char="-"/>
            </a:pPr>
            <a:r>
              <a:rPr lang="en-US" sz="1200" dirty="0"/>
              <a:t>Electron cooling systems</a:t>
            </a:r>
          </a:p>
          <a:p>
            <a:pPr marL="285750" indent="-285750">
              <a:buFontTx/>
              <a:buChar char="-"/>
            </a:pPr>
            <a:r>
              <a:rPr lang="en-US" sz="1200" dirty="0"/>
              <a:t>SPD detector</a:t>
            </a:r>
          </a:p>
        </p:txBody>
      </p:sp>
      <p:pic>
        <p:nvPicPr>
          <p:cNvPr id="614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475" y="4149079"/>
            <a:ext cx="1072277" cy="823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descr="D:\ОИЯИ\ЛФВЭ_НИКА\PAC\Фото\IMG_861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55" y="122362"/>
            <a:ext cx="3346227" cy="2509670"/>
          </a:xfrm>
          <a:prstGeom prst="rect">
            <a:avLst/>
          </a:prstGeom>
          <a:noFill/>
          <a:extLst>
            <a:ext uri="{909E8E84-426E-40DD-AFC4-6F175D3DCCD1}">
              <a14:hiddenFill xmlns:a14="http://schemas.microsoft.com/office/drawing/2010/main">
                <a:solidFill>
                  <a:srgbClr val="FFFFFF"/>
                </a:solidFill>
              </a14:hiddenFill>
            </a:ext>
          </a:extLst>
        </p:spPr>
      </p:pic>
      <p:pic>
        <p:nvPicPr>
          <p:cNvPr id="6155" name="Picture 11" descr="D:\ОИЯИ\ЛФВЭ_НИКА\PAC\Фото\IMG_861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8583" y="3939653"/>
            <a:ext cx="3542316" cy="2656737"/>
          </a:xfrm>
          <a:prstGeom prst="rect">
            <a:avLst/>
          </a:prstGeom>
          <a:noFill/>
          <a:extLst>
            <a:ext uri="{909E8E84-426E-40DD-AFC4-6F175D3DCCD1}">
              <a14:hiddenFill xmlns:a14="http://schemas.microsoft.com/office/drawing/2010/main">
                <a:solidFill>
                  <a:srgbClr val="FFFFFF"/>
                </a:solidFill>
              </a14:hiddenFill>
            </a:ext>
          </a:extLst>
        </p:spPr>
      </p:pic>
      <p:pic>
        <p:nvPicPr>
          <p:cNvPr id="6157" name="Picture 13" descr="D:\ОИЯИ\ЛФВЭ_НИКА\PAC\Фото\IMG_860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308855" y="3371960"/>
            <a:ext cx="3576126" cy="268209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Таблица 8"/>
          <p:cNvGraphicFramePr>
            <a:graphicFrameLocks noGrp="1"/>
          </p:cNvGraphicFramePr>
          <p:nvPr>
            <p:extLst>
              <p:ext uri="{D42A27DB-BD31-4B8C-83A1-F6EECF244321}">
                <p14:modId xmlns:p14="http://schemas.microsoft.com/office/powerpoint/2010/main" val="1266102258"/>
              </p:ext>
            </p:extLst>
          </p:nvPr>
        </p:nvGraphicFramePr>
        <p:xfrm>
          <a:off x="7741071" y="2996952"/>
          <a:ext cx="4320479" cy="2523480"/>
        </p:xfrm>
        <a:graphic>
          <a:graphicData uri="http://schemas.openxmlformats.org/drawingml/2006/table">
            <a:tbl>
              <a:tblPr firstRow="1" bandRow="1">
                <a:tableStyleId>{93296810-A885-4BE3-A3E7-6D5BEEA58F35}</a:tableStyleId>
              </a:tblPr>
              <a:tblGrid>
                <a:gridCol w="1144980">
                  <a:extLst>
                    <a:ext uri="{9D8B030D-6E8A-4147-A177-3AD203B41FA5}">
                      <a16:colId xmlns:a16="http://schemas.microsoft.com/office/drawing/2014/main" val="20000"/>
                    </a:ext>
                  </a:extLst>
                </a:gridCol>
                <a:gridCol w="714487">
                  <a:extLst>
                    <a:ext uri="{9D8B030D-6E8A-4147-A177-3AD203B41FA5}">
                      <a16:colId xmlns:a16="http://schemas.microsoft.com/office/drawing/2014/main" val="20001"/>
                    </a:ext>
                  </a:extLst>
                </a:gridCol>
                <a:gridCol w="873262">
                  <a:extLst>
                    <a:ext uri="{9D8B030D-6E8A-4147-A177-3AD203B41FA5}">
                      <a16:colId xmlns:a16="http://schemas.microsoft.com/office/drawing/2014/main" val="20002"/>
                    </a:ext>
                  </a:extLst>
                </a:gridCol>
                <a:gridCol w="841115">
                  <a:extLst>
                    <a:ext uri="{9D8B030D-6E8A-4147-A177-3AD203B41FA5}">
                      <a16:colId xmlns:a16="http://schemas.microsoft.com/office/drawing/2014/main" val="20003"/>
                    </a:ext>
                  </a:extLst>
                </a:gridCol>
                <a:gridCol w="746635">
                  <a:extLst>
                    <a:ext uri="{9D8B030D-6E8A-4147-A177-3AD203B41FA5}">
                      <a16:colId xmlns:a16="http://schemas.microsoft.com/office/drawing/2014/main" val="20004"/>
                    </a:ext>
                  </a:extLst>
                </a:gridCol>
              </a:tblGrid>
              <a:tr h="144016">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Cooling system parameters</a:t>
                      </a:r>
                      <a:endParaRPr lang="ru-RU" sz="1000" dirty="0"/>
                    </a:p>
                  </a:txBody>
                  <a:tcPr/>
                </a:tc>
                <a:tc hMerge="1">
                  <a:txBody>
                    <a:bodyPr/>
                    <a:lstStyle/>
                    <a:p>
                      <a:endParaRPr lang="ru-RU" dirty="0"/>
                    </a:p>
                  </a:txBody>
                  <a:tcPr/>
                </a:tc>
                <a:tc hMerge="1">
                  <a:txBody>
                    <a:bodyPr/>
                    <a:lstStyle/>
                    <a:p>
                      <a:endParaRPr lang="ru-RU"/>
                    </a:p>
                  </a:txBody>
                  <a:tcPr/>
                </a:tc>
                <a:tc hMerge="1">
                  <a:txBody>
                    <a:bodyPr/>
                    <a:lstStyle/>
                    <a:p>
                      <a:endParaRPr lang="ru-RU"/>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dirty="0"/>
                    </a:p>
                  </a:txBody>
                  <a:tcPr/>
                </a:tc>
                <a:extLst>
                  <a:ext uri="{0D108BD9-81ED-4DB2-BD59-A6C34878D82A}">
                    <a16:rowId xmlns:a16="http://schemas.microsoft.com/office/drawing/2014/main" val="10000"/>
                  </a:ext>
                </a:extLst>
              </a:tr>
              <a:tr h="465726">
                <a:tc>
                  <a:txBody>
                    <a:bodyPr/>
                    <a:lstStyle/>
                    <a:p>
                      <a:r>
                        <a:rPr lang="en-US" sz="1000" dirty="0"/>
                        <a:t>Index number of cooling center</a:t>
                      </a:r>
                      <a:endParaRPr lang="ru-RU" sz="1000" dirty="0"/>
                    </a:p>
                  </a:txBody>
                  <a:tcPr anchor="ctr"/>
                </a:tc>
                <a:tc>
                  <a:txBody>
                    <a:bodyPr/>
                    <a:lstStyle/>
                    <a:p>
                      <a:pPr algn="ctr"/>
                      <a:r>
                        <a:rPr lang="en-US" sz="1000" dirty="0">
                          <a:solidFill>
                            <a:srgbClr val="00B050"/>
                          </a:solidFill>
                        </a:rPr>
                        <a:t>1</a:t>
                      </a:r>
                      <a:endParaRPr lang="ru-RU" sz="1000" dirty="0">
                        <a:solidFill>
                          <a:srgbClr val="00B050"/>
                        </a:solidFill>
                      </a:endParaRPr>
                    </a:p>
                  </a:txBody>
                  <a:tcPr anchor="ctr"/>
                </a:tc>
                <a:tc>
                  <a:txBody>
                    <a:bodyPr/>
                    <a:lstStyle/>
                    <a:p>
                      <a:pPr algn="ctr"/>
                      <a:r>
                        <a:rPr lang="en-US" sz="1000" b="0" dirty="0">
                          <a:solidFill>
                            <a:srgbClr val="00B050"/>
                          </a:solidFill>
                        </a:rPr>
                        <a:t>2</a:t>
                      </a:r>
                      <a:endParaRPr lang="ru-RU" sz="1000" b="0" dirty="0">
                        <a:solidFill>
                          <a:srgbClr val="00B050"/>
                        </a:solidFill>
                      </a:endParaRPr>
                    </a:p>
                  </a:txBody>
                  <a:tcPr anchor="ctr"/>
                </a:tc>
                <a:tc>
                  <a:txBody>
                    <a:bodyPr/>
                    <a:lstStyle/>
                    <a:p>
                      <a:pPr algn="ctr"/>
                      <a:r>
                        <a:rPr lang="en-US" sz="1000" dirty="0"/>
                        <a:t>3</a:t>
                      </a:r>
                      <a:endParaRPr lang="ru-RU" sz="1000" dirty="0"/>
                    </a:p>
                  </a:txBody>
                  <a:tcPr anchor="ctr"/>
                </a:tc>
                <a:tc>
                  <a:txBody>
                    <a:bodyPr/>
                    <a:lstStyle/>
                    <a:p>
                      <a:pPr algn="ctr"/>
                      <a:r>
                        <a:rPr lang="en-US" sz="1000" dirty="0"/>
                        <a:t>4</a:t>
                      </a:r>
                      <a:endParaRPr lang="ru-RU" sz="1000" dirty="0"/>
                    </a:p>
                  </a:txBody>
                  <a:tcPr anchor="ctr"/>
                </a:tc>
                <a:extLst>
                  <a:ext uri="{0D108BD9-81ED-4DB2-BD59-A6C34878D82A}">
                    <a16:rowId xmlns:a16="http://schemas.microsoft.com/office/drawing/2014/main" val="10001"/>
                  </a:ext>
                </a:extLst>
              </a:tr>
              <a:tr h="254354">
                <a:tc>
                  <a:txBody>
                    <a:bodyPr/>
                    <a:lstStyle/>
                    <a:p>
                      <a:r>
                        <a:rPr lang="en-US" sz="1000" dirty="0"/>
                        <a:t>Cooling capacity</a:t>
                      </a:r>
                      <a:endParaRPr lang="ru-RU" sz="1000" dirty="0"/>
                    </a:p>
                  </a:txBody>
                  <a:tcPr anchor="ctr"/>
                </a:tc>
                <a:tc>
                  <a:txBody>
                    <a:bodyPr/>
                    <a:lstStyle/>
                    <a:p>
                      <a:pPr algn="ctr"/>
                      <a:r>
                        <a:rPr lang="en-US" sz="1000" dirty="0">
                          <a:solidFill>
                            <a:srgbClr val="00B050"/>
                          </a:solidFill>
                        </a:rPr>
                        <a:t>1335 kW</a:t>
                      </a:r>
                      <a:endParaRPr lang="ru-RU" sz="1000" dirty="0">
                        <a:solidFill>
                          <a:srgbClr val="00B050"/>
                        </a:solidFill>
                      </a:endParaRPr>
                    </a:p>
                  </a:txBody>
                  <a:tcPr anchor="ctr"/>
                </a:tc>
                <a:tc>
                  <a:txBody>
                    <a:bodyPr/>
                    <a:lstStyle/>
                    <a:p>
                      <a:pPr algn="ctr"/>
                      <a:r>
                        <a:rPr lang="en-US" sz="1000" b="0" dirty="0">
                          <a:solidFill>
                            <a:srgbClr val="00B050"/>
                          </a:solidFill>
                        </a:rPr>
                        <a:t>1540 kW</a:t>
                      </a:r>
                      <a:endParaRPr lang="ru-RU" sz="1000" b="0" dirty="0">
                        <a:solidFill>
                          <a:srgbClr val="00B050"/>
                        </a:solidFill>
                      </a:endParaRPr>
                    </a:p>
                  </a:txBody>
                  <a:tcPr anchor="ctr"/>
                </a:tc>
                <a:tc>
                  <a:txBody>
                    <a:bodyPr/>
                    <a:lstStyle/>
                    <a:p>
                      <a:pPr algn="ctr"/>
                      <a:r>
                        <a:rPr lang="en-US" sz="1000" dirty="0"/>
                        <a:t>1290</a:t>
                      </a:r>
                      <a:r>
                        <a:rPr lang="en-US" sz="1000" baseline="0" dirty="0"/>
                        <a:t> kW</a:t>
                      </a:r>
                      <a:endParaRPr lang="ru-RU" sz="1000" dirty="0"/>
                    </a:p>
                  </a:txBody>
                  <a:tcPr anchor="ctr"/>
                </a:tc>
                <a:tc>
                  <a:txBody>
                    <a:bodyPr/>
                    <a:lstStyle/>
                    <a:p>
                      <a:pPr algn="ctr"/>
                      <a:r>
                        <a:rPr lang="en-US" sz="1000" dirty="0"/>
                        <a:t>453 kW</a:t>
                      </a:r>
                      <a:endParaRPr lang="ru-RU" sz="1000" dirty="0"/>
                    </a:p>
                  </a:txBody>
                  <a:tcPr anchor="ctr"/>
                </a:tc>
                <a:extLst>
                  <a:ext uri="{0D108BD9-81ED-4DB2-BD59-A6C34878D82A}">
                    <a16:rowId xmlns:a16="http://schemas.microsoft.com/office/drawing/2014/main" val="10002"/>
                  </a:ext>
                </a:extLst>
              </a:tr>
              <a:tr h="370840">
                <a:tc>
                  <a:txBody>
                    <a:bodyPr/>
                    <a:lstStyle/>
                    <a:p>
                      <a:r>
                        <a:rPr lang="en-US" sz="1000" dirty="0"/>
                        <a:t>Refrigerant</a:t>
                      </a:r>
                      <a:endParaRPr lang="ru-RU" sz="1000" dirty="0"/>
                    </a:p>
                  </a:txBody>
                  <a:tcPr anchor="ctr"/>
                </a:tc>
                <a:tc gridSpan="4">
                  <a:txBody>
                    <a:bodyPr/>
                    <a:lstStyle/>
                    <a:p>
                      <a:pPr algn="ctr"/>
                      <a:r>
                        <a:rPr lang="en-US" sz="1000" dirty="0"/>
                        <a:t>Antifreeze,</a:t>
                      </a:r>
                      <a:r>
                        <a:rPr lang="en-US" sz="1000" baseline="0" dirty="0"/>
                        <a:t> still water, </a:t>
                      </a:r>
                      <a:r>
                        <a:rPr lang="en-US" sz="1000" baseline="0" dirty="0" err="1"/>
                        <a:t>freon</a:t>
                      </a:r>
                      <a:r>
                        <a:rPr lang="en-US" sz="1000" baseline="0" dirty="0"/>
                        <a:t>, purified water</a:t>
                      </a:r>
                      <a:endParaRPr lang="ru-RU" sz="1000" dirty="0"/>
                    </a:p>
                  </a:txBody>
                  <a:tcPr anchor="ctr"/>
                </a:tc>
                <a:tc hMerge="1">
                  <a:txBody>
                    <a:bodyPr/>
                    <a:lstStyle/>
                    <a:p>
                      <a:endParaRPr lang="ru-RU"/>
                    </a:p>
                  </a:txBody>
                  <a:tcPr/>
                </a:tc>
                <a:tc hMerge="1">
                  <a:txBody>
                    <a:bodyPr/>
                    <a:lstStyle/>
                    <a:p>
                      <a:endParaRPr lang="ru-RU"/>
                    </a:p>
                  </a:txBody>
                  <a:tcPr/>
                </a:tc>
                <a:tc hMerge="1">
                  <a:txBody>
                    <a:bodyPr/>
                    <a:lstStyle/>
                    <a:p>
                      <a:endParaRPr lang="ru-RU" sz="1000" dirty="0"/>
                    </a:p>
                  </a:txBody>
                  <a:tcPr/>
                </a:tc>
                <a:extLst>
                  <a:ext uri="{0D108BD9-81ED-4DB2-BD59-A6C34878D82A}">
                    <a16:rowId xmlns:a16="http://schemas.microsoft.com/office/drawing/2014/main" val="10003"/>
                  </a:ext>
                </a:extLst>
              </a:tr>
              <a:tr h="370840">
                <a:tc>
                  <a:txBody>
                    <a:bodyPr/>
                    <a:lstStyle/>
                    <a:p>
                      <a:r>
                        <a:rPr lang="en-US" sz="1000" dirty="0"/>
                        <a:t>Number of consumers</a:t>
                      </a:r>
                      <a:endParaRPr lang="ru-RU" sz="1000" dirty="0"/>
                    </a:p>
                  </a:txBody>
                  <a:tcPr anchor="ctr"/>
                </a:tc>
                <a:tc>
                  <a:txBody>
                    <a:bodyPr/>
                    <a:lstStyle/>
                    <a:p>
                      <a:pPr algn="ctr"/>
                      <a:r>
                        <a:rPr lang="en-US" sz="1000" dirty="0">
                          <a:solidFill>
                            <a:srgbClr val="00B050"/>
                          </a:solidFill>
                        </a:rPr>
                        <a:t>10</a:t>
                      </a:r>
                      <a:endParaRPr lang="ru-RU" sz="1000" dirty="0">
                        <a:solidFill>
                          <a:srgbClr val="00B050"/>
                        </a:solidFill>
                      </a:endParaRPr>
                    </a:p>
                  </a:txBody>
                  <a:tcPr anchor="ctr"/>
                </a:tc>
                <a:tc>
                  <a:txBody>
                    <a:bodyPr/>
                    <a:lstStyle/>
                    <a:p>
                      <a:pPr algn="ctr"/>
                      <a:r>
                        <a:rPr lang="en-US" sz="1000" dirty="0">
                          <a:solidFill>
                            <a:srgbClr val="00B050"/>
                          </a:solidFill>
                        </a:rPr>
                        <a:t>10</a:t>
                      </a:r>
                      <a:endParaRPr lang="ru-RU" sz="1000" dirty="0">
                        <a:solidFill>
                          <a:srgbClr val="00B050"/>
                        </a:solidFill>
                      </a:endParaRPr>
                    </a:p>
                  </a:txBody>
                  <a:tcPr anchor="ctr"/>
                </a:tc>
                <a:tc>
                  <a:txBody>
                    <a:bodyPr/>
                    <a:lstStyle/>
                    <a:p>
                      <a:pPr algn="ctr"/>
                      <a:r>
                        <a:rPr lang="en-US" sz="1000" dirty="0"/>
                        <a:t>9</a:t>
                      </a:r>
                      <a:endParaRPr lang="ru-RU" sz="1000" dirty="0"/>
                    </a:p>
                  </a:txBody>
                  <a:tcPr anchor="ctr"/>
                </a:tc>
                <a:tc>
                  <a:txBody>
                    <a:bodyPr/>
                    <a:lstStyle/>
                    <a:p>
                      <a:pPr algn="ctr"/>
                      <a:r>
                        <a:rPr lang="en-US" sz="1000" dirty="0"/>
                        <a:t>2</a:t>
                      </a:r>
                      <a:endParaRPr lang="ru-RU" sz="1000" dirty="0"/>
                    </a:p>
                  </a:txBody>
                  <a:tcPr anchor="ctr"/>
                </a:tc>
                <a:extLst>
                  <a:ext uri="{0D108BD9-81ED-4DB2-BD59-A6C34878D82A}">
                    <a16:rowId xmlns:a16="http://schemas.microsoft.com/office/drawing/2014/main" val="10004"/>
                  </a:ext>
                </a:extLst>
              </a:tr>
              <a:tr h="370840">
                <a:tc>
                  <a:txBody>
                    <a:bodyPr/>
                    <a:lstStyle/>
                    <a:p>
                      <a:r>
                        <a:rPr lang="en-US" sz="1000" dirty="0"/>
                        <a:t>Range of water</a:t>
                      </a:r>
                      <a:r>
                        <a:rPr lang="en-US" sz="1000" baseline="0" dirty="0"/>
                        <a:t> temperature</a:t>
                      </a:r>
                      <a:endParaRPr lang="ru-RU" sz="10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00B050"/>
                          </a:solidFill>
                        </a:rPr>
                        <a:t>18</a:t>
                      </a:r>
                      <a:r>
                        <a:rPr lang="en-US" sz="1000" baseline="0" dirty="0">
                          <a:solidFill>
                            <a:srgbClr val="00B050"/>
                          </a:solidFill>
                        </a:rPr>
                        <a:t> - 30</a:t>
                      </a:r>
                      <a:r>
                        <a:rPr lang="en-US" sz="1000" kern="1200" baseline="30000" dirty="0">
                          <a:solidFill>
                            <a:srgbClr val="00B050"/>
                          </a:solidFill>
                          <a:effectLst/>
                          <a:latin typeface="+mn-lt"/>
                          <a:ea typeface="+mn-ea"/>
                          <a:cs typeface="+mn-cs"/>
                        </a:rPr>
                        <a:t>0</a:t>
                      </a:r>
                      <a:r>
                        <a:rPr lang="en-US" sz="1000" kern="1200" baseline="0" dirty="0">
                          <a:solidFill>
                            <a:srgbClr val="00B050"/>
                          </a:solidFill>
                          <a:effectLst/>
                          <a:latin typeface="+mn-lt"/>
                          <a:ea typeface="+mn-ea"/>
                          <a:cs typeface="+mn-cs"/>
                        </a:rPr>
                        <a:t>C</a:t>
                      </a:r>
                      <a:endParaRPr lang="ru-RU" sz="1000" kern="1200" dirty="0">
                        <a:solidFill>
                          <a:srgbClr val="00B050"/>
                        </a:solidFill>
                        <a:effectLst/>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kern="1200" baseline="0" dirty="0">
                          <a:solidFill>
                            <a:srgbClr val="00B050"/>
                          </a:solidFill>
                          <a:effectLst/>
                          <a:latin typeface="+mn-lt"/>
                          <a:ea typeface="+mn-ea"/>
                          <a:cs typeface="+mn-cs"/>
                        </a:rPr>
                        <a:t>15 - 55</a:t>
                      </a:r>
                      <a:r>
                        <a:rPr lang="en-US" sz="1000" kern="1200" baseline="30000" dirty="0">
                          <a:solidFill>
                            <a:srgbClr val="00B050"/>
                          </a:solidFill>
                          <a:effectLst/>
                          <a:latin typeface="+mn-lt"/>
                          <a:ea typeface="+mn-ea"/>
                          <a:cs typeface="+mn-cs"/>
                        </a:rPr>
                        <a:t>0</a:t>
                      </a:r>
                      <a:r>
                        <a:rPr lang="en-US" sz="1000" kern="1200" baseline="0" dirty="0">
                          <a:solidFill>
                            <a:srgbClr val="00B050"/>
                          </a:solidFill>
                          <a:effectLst/>
                          <a:latin typeface="+mn-lt"/>
                          <a:ea typeface="+mn-ea"/>
                          <a:cs typeface="+mn-cs"/>
                        </a:rPr>
                        <a:t>C</a:t>
                      </a:r>
                      <a:endParaRPr lang="ru-RU" sz="1000" kern="1200" dirty="0">
                        <a:solidFill>
                          <a:srgbClr val="00B050"/>
                        </a:solidFill>
                        <a:effectLst/>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effectLst/>
                          <a:latin typeface="+mn-lt"/>
                          <a:ea typeface="+mn-ea"/>
                          <a:cs typeface="+mn-cs"/>
                        </a:rPr>
                        <a:t>15 - 25</a:t>
                      </a:r>
                      <a:r>
                        <a:rPr lang="en-US" sz="1000" kern="1200" baseline="30000" dirty="0">
                          <a:solidFill>
                            <a:schemeClr val="dk1"/>
                          </a:solidFill>
                          <a:effectLst/>
                          <a:latin typeface="+mn-lt"/>
                          <a:ea typeface="+mn-ea"/>
                          <a:cs typeface="+mn-cs"/>
                        </a:rPr>
                        <a:t>0</a:t>
                      </a:r>
                      <a:r>
                        <a:rPr lang="en-US" sz="1000" kern="1200" baseline="0" dirty="0">
                          <a:solidFill>
                            <a:schemeClr val="dk1"/>
                          </a:solidFill>
                          <a:effectLst/>
                          <a:latin typeface="+mn-lt"/>
                          <a:ea typeface="+mn-ea"/>
                          <a:cs typeface="+mn-cs"/>
                        </a:rPr>
                        <a:t>C</a:t>
                      </a:r>
                      <a:endParaRPr lang="ru-RU" sz="1000" kern="1200" dirty="0">
                        <a:solidFill>
                          <a:schemeClr val="dk1"/>
                        </a:solidFill>
                        <a:effectLst/>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effectLst/>
                          <a:latin typeface="+mn-lt"/>
                          <a:ea typeface="+mn-ea"/>
                          <a:cs typeface="+mn-cs"/>
                        </a:rPr>
                        <a:t>18 - 24</a:t>
                      </a:r>
                      <a:r>
                        <a:rPr lang="en-US" sz="1000" kern="1200" baseline="30000" dirty="0">
                          <a:solidFill>
                            <a:schemeClr val="dk1"/>
                          </a:solidFill>
                          <a:effectLst/>
                          <a:latin typeface="+mn-lt"/>
                          <a:ea typeface="+mn-ea"/>
                          <a:cs typeface="+mn-cs"/>
                        </a:rPr>
                        <a:t>0</a:t>
                      </a:r>
                      <a:r>
                        <a:rPr lang="en-US" sz="1000" kern="1200" baseline="0" dirty="0">
                          <a:solidFill>
                            <a:schemeClr val="dk1"/>
                          </a:solidFill>
                          <a:effectLst/>
                          <a:latin typeface="+mn-lt"/>
                          <a:ea typeface="+mn-ea"/>
                          <a:cs typeface="+mn-cs"/>
                        </a:rPr>
                        <a:t>C</a:t>
                      </a:r>
                      <a:endParaRPr lang="ru-RU" sz="1000" kern="1200" dirty="0">
                        <a:solidFill>
                          <a:schemeClr val="dk1"/>
                        </a:solidFill>
                        <a:effectLst/>
                        <a:latin typeface="+mn-lt"/>
                        <a:ea typeface="+mn-ea"/>
                        <a:cs typeface="+mn-cs"/>
                      </a:endParaRPr>
                    </a:p>
                  </a:txBody>
                  <a:tcPr anchor="ctr"/>
                </a:tc>
                <a:extLst>
                  <a:ext uri="{0D108BD9-81ED-4DB2-BD59-A6C34878D82A}">
                    <a16:rowId xmlns:a16="http://schemas.microsoft.com/office/drawing/2014/main" val="10005"/>
                  </a:ext>
                </a:extLst>
              </a:tr>
              <a:tr h="370840">
                <a:tc>
                  <a:txBody>
                    <a:bodyPr/>
                    <a:lstStyle/>
                    <a:p>
                      <a:r>
                        <a:rPr lang="en-US" sz="1000" dirty="0"/>
                        <a:t>Operation</a:t>
                      </a:r>
                      <a:r>
                        <a:rPr lang="en-US" sz="1000" baseline="0" dirty="0"/>
                        <a:t> modes*</a:t>
                      </a:r>
                      <a:endParaRPr lang="ru-RU" sz="1000" dirty="0"/>
                    </a:p>
                  </a:txBody>
                  <a:tcPr anchor="ctr"/>
                </a:tc>
                <a:tc gridSpan="4">
                  <a:txBody>
                    <a:bodyPr/>
                    <a:lstStyle/>
                    <a:p>
                      <a:pPr algn="ctr"/>
                      <a:r>
                        <a:rPr lang="en-US" sz="1000" dirty="0"/>
                        <a:t>Dry cooling, cooling machine, mix mode</a:t>
                      </a:r>
                      <a:endParaRPr lang="ru-RU" sz="1000" dirty="0"/>
                    </a:p>
                  </a:txBody>
                  <a:tcPr anchor="ctr"/>
                </a:tc>
                <a:tc hMerge="1">
                  <a:txBody>
                    <a:bodyPr/>
                    <a:lstStyle/>
                    <a:p>
                      <a:pPr algn="ctr"/>
                      <a:endParaRPr lang="ru-RU" sz="1000" dirty="0"/>
                    </a:p>
                  </a:txBody>
                  <a:tcPr anchor="ctr"/>
                </a:tc>
                <a:tc hMerge="1">
                  <a:txBody>
                    <a:bodyPr/>
                    <a:lstStyle/>
                    <a:p>
                      <a:pPr algn="ctr"/>
                      <a:endParaRPr lang="ru-RU" sz="1000" dirty="0"/>
                    </a:p>
                  </a:txBody>
                  <a:tcPr anchor="ctr"/>
                </a:tc>
                <a:tc hMerge="1">
                  <a:txBody>
                    <a:bodyPr/>
                    <a:lstStyle/>
                    <a:p>
                      <a:pPr algn="ctr"/>
                      <a:endParaRPr lang="ru-RU" sz="1000" dirty="0"/>
                    </a:p>
                  </a:txBody>
                  <a:tcPr anchor="ctr"/>
                </a:tc>
                <a:extLst>
                  <a:ext uri="{0D108BD9-81ED-4DB2-BD59-A6C34878D82A}">
                    <a16:rowId xmlns:a16="http://schemas.microsoft.com/office/drawing/2014/main" val="10006"/>
                  </a:ext>
                </a:extLst>
              </a:tr>
            </a:tbl>
          </a:graphicData>
        </a:graphic>
      </p:graphicFrame>
      <p:sp>
        <p:nvSpPr>
          <p:cNvPr id="10" name="TextBox 9"/>
          <p:cNvSpPr txBox="1"/>
          <p:nvPr/>
        </p:nvSpPr>
        <p:spPr>
          <a:xfrm>
            <a:off x="7957095" y="5517232"/>
            <a:ext cx="2207656" cy="553998"/>
          </a:xfrm>
          <a:prstGeom prst="rect">
            <a:avLst/>
          </a:prstGeom>
          <a:noFill/>
        </p:spPr>
        <p:txBody>
          <a:bodyPr wrap="none" rtlCol="0">
            <a:spAutoFit/>
          </a:bodyPr>
          <a:lstStyle/>
          <a:p>
            <a:r>
              <a:rPr lang="en-US" sz="1000" dirty="0"/>
              <a:t>* depends on consumers</a:t>
            </a:r>
            <a:endParaRPr lang="ru-RU" sz="1000" dirty="0"/>
          </a:p>
          <a:p>
            <a:r>
              <a:rPr lang="en-US" sz="1000" dirty="0"/>
              <a:t>** depends on ambient temperature</a:t>
            </a:r>
          </a:p>
          <a:p>
            <a:endParaRPr lang="en-US" sz="1000" dirty="0"/>
          </a:p>
        </p:txBody>
      </p:sp>
      <p:sp>
        <p:nvSpPr>
          <p:cNvPr id="11" name="TextBox 10"/>
          <p:cNvSpPr txBox="1"/>
          <p:nvPr/>
        </p:nvSpPr>
        <p:spPr>
          <a:xfrm>
            <a:off x="7130380" y="1948421"/>
            <a:ext cx="4931171" cy="1200329"/>
          </a:xfrm>
          <a:prstGeom prst="rect">
            <a:avLst/>
          </a:prstGeom>
          <a:noFill/>
        </p:spPr>
        <p:txBody>
          <a:bodyPr wrap="square" rtlCol="0">
            <a:spAutoFit/>
          </a:bodyPr>
          <a:lstStyle/>
          <a:p>
            <a:r>
              <a:rPr lang="en-US" sz="1200" dirty="0"/>
              <a:t>Water cooling system including 4 similar cooling centers. Cooling center is complicated and uses 4 different coolants. Three operation options are available depending on the ambient temperature. This scheme allows obtaining stable temperature at the collider and detector equipment in the whole operation range regardless of the season. </a:t>
            </a:r>
            <a:endParaRPr lang="ru-RU" sz="1200" dirty="0"/>
          </a:p>
        </p:txBody>
      </p:sp>
      <p:sp>
        <p:nvSpPr>
          <p:cNvPr id="13" name="TextBox 12"/>
          <p:cNvSpPr txBox="1"/>
          <p:nvPr/>
        </p:nvSpPr>
        <p:spPr>
          <a:xfrm>
            <a:off x="7130380" y="5872792"/>
            <a:ext cx="4860651" cy="523220"/>
          </a:xfrm>
          <a:prstGeom prst="rect">
            <a:avLst/>
          </a:prstGeom>
          <a:noFill/>
        </p:spPr>
        <p:txBody>
          <a:bodyPr wrap="square" rtlCol="0">
            <a:spAutoFit/>
          </a:bodyPr>
          <a:lstStyle/>
          <a:p>
            <a:r>
              <a:rPr lang="en-US" sz="1400" dirty="0">
                <a:solidFill>
                  <a:schemeClr val="accent3">
                    <a:lumMod val="75000"/>
                  </a:schemeClr>
                </a:solidFill>
              </a:rPr>
              <a:t>For technical run of the collider, #1 and #2 cooling centers are required</a:t>
            </a:r>
            <a:endParaRPr lang="ru-RU" sz="1400" dirty="0">
              <a:solidFill>
                <a:schemeClr val="accent3">
                  <a:lumMod val="75000"/>
                </a:schemeClr>
              </a:solidFill>
            </a:endParaRPr>
          </a:p>
        </p:txBody>
      </p:sp>
      <p:sp>
        <p:nvSpPr>
          <p:cNvPr id="14" name="TextBox 13"/>
          <p:cNvSpPr txBox="1"/>
          <p:nvPr/>
        </p:nvSpPr>
        <p:spPr>
          <a:xfrm>
            <a:off x="7124983" y="6334780"/>
            <a:ext cx="4896544" cy="523220"/>
          </a:xfrm>
          <a:prstGeom prst="rect">
            <a:avLst/>
          </a:prstGeom>
          <a:noFill/>
        </p:spPr>
        <p:txBody>
          <a:bodyPr wrap="square" rtlCol="0">
            <a:spAutoFit/>
          </a:bodyPr>
          <a:lstStyle/>
          <a:p>
            <a:r>
              <a:rPr lang="en-US" sz="1400" b="1" u="sng" dirty="0">
                <a:solidFill>
                  <a:schemeClr val="accent3">
                    <a:lumMod val="75000"/>
                  </a:schemeClr>
                </a:solidFill>
              </a:rPr>
              <a:t>Cooling centers are ready for operation by the local automatization system</a:t>
            </a:r>
            <a:endParaRPr lang="ru-RU" sz="1400" b="1" u="sng" dirty="0">
              <a:solidFill>
                <a:schemeClr val="accent3">
                  <a:lumMod val="75000"/>
                </a:schemeClr>
              </a:solidFill>
            </a:endParaRPr>
          </a:p>
        </p:txBody>
      </p:sp>
      <p:sp>
        <p:nvSpPr>
          <p:cNvPr id="3" name="TextBox 2"/>
          <p:cNvSpPr txBox="1"/>
          <p:nvPr/>
        </p:nvSpPr>
        <p:spPr>
          <a:xfrm>
            <a:off x="4860751" y="1034123"/>
            <a:ext cx="1124026" cy="307777"/>
          </a:xfrm>
          <a:prstGeom prst="rect">
            <a:avLst/>
          </a:prstGeom>
          <a:noFill/>
        </p:spPr>
        <p:txBody>
          <a:bodyPr wrap="none" rtlCol="0">
            <a:spAutoFit/>
          </a:bodyPr>
          <a:lstStyle/>
          <a:p>
            <a:r>
              <a:rPr lang="en-US" sz="1400" dirty="0"/>
              <a:t>Dry cooling</a:t>
            </a:r>
            <a:endParaRPr lang="ru-RU" sz="1400" dirty="0"/>
          </a:p>
        </p:txBody>
      </p:sp>
      <p:pic>
        <p:nvPicPr>
          <p:cNvPr id="6153" name="Picture 9" descr="D:\ОИЯИ\ЛФВЭ_НИКА\PAC\Фото\IMG_860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4126620" y="1211270"/>
            <a:ext cx="2592288" cy="194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86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51"/>
                                        </p:tgtEl>
                                        <p:attrNameLst>
                                          <p:attrName>style.visibility</p:attrName>
                                        </p:attrNameLst>
                                      </p:cBhvr>
                                      <p:to>
                                        <p:strVal val="visible"/>
                                      </p:to>
                                    </p:set>
                                    <p:animEffect transition="in" filter="barn(inVertical)">
                                      <p:cBhvr>
                                        <p:cTn id="7" dur="500"/>
                                        <p:tgtEl>
                                          <p:spTgt spid="61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53"/>
                                        </p:tgtEl>
                                        <p:attrNameLst>
                                          <p:attrName>style.visibility</p:attrName>
                                        </p:attrNameLst>
                                      </p:cBhvr>
                                      <p:to>
                                        <p:strVal val="visible"/>
                                      </p:to>
                                    </p:set>
                                    <p:animEffect transition="in" filter="barn(inVertical)">
                                      <p:cBhvr>
                                        <p:cTn id="12" dur="500"/>
                                        <p:tgtEl>
                                          <p:spTgt spid="615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157"/>
                                        </p:tgtEl>
                                        <p:attrNameLst>
                                          <p:attrName>style.visibility</p:attrName>
                                        </p:attrNameLst>
                                      </p:cBhvr>
                                      <p:to>
                                        <p:strVal val="visible"/>
                                      </p:to>
                                    </p:set>
                                    <p:animEffect transition="in" filter="barn(inVertical)">
                                      <p:cBhvr>
                                        <p:cTn id="17" dur="500"/>
                                        <p:tgtEl>
                                          <p:spTgt spid="615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155"/>
                                        </p:tgtEl>
                                        <p:attrNameLst>
                                          <p:attrName>style.visibility</p:attrName>
                                        </p:attrNameLst>
                                      </p:cBhvr>
                                      <p:to>
                                        <p:strVal val="visible"/>
                                      </p:to>
                                    </p:set>
                                    <p:animEffect transition="in" filter="barn(inVertical)">
                                      <p:cBhvr>
                                        <p:cTn id="22" dur="500"/>
                                        <p:tgtEl>
                                          <p:spTgt spid="6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0271" y="-14064"/>
            <a:ext cx="10952798" cy="1052736"/>
          </a:xfrm>
        </p:spPr>
        <p:txBody>
          <a:bodyPr/>
          <a:lstStyle/>
          <a:p>
            <a:pPr>
              <a:lnSpc>
                <a:spcPct val="100000"/>
              </a:lnSpc>
            </a:pPr>
            <a:r>
              <a:rPr lang="en-US" sz="3600" dirty="0"/>
              <a:t>Engineering systems</a:t>
            </a:r>
            <a:br>
              <a:rPr lang="ru-RU" sz="3600" dirty="0"/>
            </a:br>
            <a:r>
              <a:rPr lang="en-US" sz="2800" dirty="0"/>
              <a:t>Power electricity of NICA complex</a:t>
            </a:r>
            <a:endParaRPr lang="ru-RU" sz="28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227" y="1296634"/>
            <a:ext cx="7632848" cy="5358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60167" y="967925"/>
            <a:ext cx="7153433" cy="369332"/>
          </a:xfrm>
          <a:prstGeom prst="rect">
            <a:avLst/>
          </a:prstGeom>
          <a:noFill/>
        </p:spPr>
        <p:txBody>
          <a:bodyPr wrap="none" rtlCol="0">
            <a:spAutoFit/>
          </a:bodyPr>
          <a:lstStyle/>
          <a:p>
            <a:r>
              <a:rPr lang="en-US" dirty="0"/>
              <a:t>Temporary scheme of the collider power supply for the technical run</a:t>
            </a:r>
            <a:endParaRPr lang="ru-RU" dirty="0"/>
          </a:p>
        </p:txBody>
      </p:sp>
      <p:sp>
        <p:nvSpPr>
          <p:cNvPr id="5" name="TextBox 4"/>
          <p:cNvSpPr txBox="1"/>
          <p:nvPr/>
        </p:nvSpPr>
        <p:spPr>
          <a:xfrm>
            <a:off x="7813080" y="980728"/>
            <a:ext cx="4248472" cy="2031325"/>
          </a:xfrm>
          <a:prstGeom prst="rect">
            <a:avLst/>
          </a:prstGeom>
          <a:noFill/>
        </p:spPr>
        <p:txBody>
          <a:bodyPr wrap="square" rtlCol="0">
            <a:spAutoFit/>
          </a:bodyPr>
          <a:lstStyle/>
          <a:p>
            <a:r>
              <a:rPr lang="en-US" sz="1400" u="sng" dirty="0">
                <a:solidFill>
                  <a:schemeClr val="accent3">
                    <a:lumMod val="75000"/>
                  </a:schemeClr>
                </a:solidFill>
              </a:rPr>
              <a:t>29</a:t>
            </a:r>
            <a:r>
              <a:rPr lang="en-US" sz="1400" dirty="0"/>
              <a:t> </a:t>
            </a:r>
            <a:r>
              <a:rPr lang="en-US" sz="1400" dirty="0" err="1"/>
              <a:t>Apator</a:t>
            </a:r>
            <a:r>
              <a:rPr lang="en-US" sz="1400" dirty="0"/>
              <a:t> power racks and </a:t>
            </a:r>
            <a:r>
              <a:rPr lang="en-US" sz="1400" u="sng" dirty="0">
                <a:solidFill>
                  <a:schemeClr val="accent3">
                    <a:lumMod val="75000"/>
                  </a:schemeClr>
                </a:solidFill>
              </a:rPr>
              <a:t>56</a:t>
            </a:r>
            <a:r>
              <a:rPr lang="en-US" sz="1400" dirty="0"/>
              <a:t> Laboratory power racks were ordered for the operation of the collider power supply. Unfortunately, the delivery of racks from </a:t>
            </a:r>
            <a:r>
              <a:rPr lang="en-US" sz="1400" dirty="0" err="1"/>
              <a:t>Apator</a:t>
            </a:r>
            <a:r>
              <a:rPr lang="en-US" sz="1400" dirty="0"/>
              <a:t> has been delayed. </a:t>
            </a:r>
          </a:p>
          <a:p>
            <a:endParaRPr lang="en-US" sz="1400" dirty="0"/>
          </a:p>
          <a:p>
            <a:r>
              <a:rPr lang="en-US" sz="1400" dirty="0"/>
              <a:t>Developed temporary scheme of the collider power supply for the technical run involves the use of 19 Laboratory racks and 2 main power racks (300 kW and 237 kW electricity power).    </a:t>
            </a:r>
            <a:endParaRPr lang="ru-RU" sz="1400" dirty="0"/>
          </a:p>
        </p:txBody>
      </p:sp>
      <p:sp>
        <p:nvSpPr>
          <p:cNvPr id="7" name="Стрелка вправо 6"/>
          <p:cNvSpPr/>
          <p:nvPr/>
        </p:nvSpPr>
        <p:spPr>
          <a:xfrm>
            <a:off x="3816635" y="3861048"/>
            <a:ext cx="756084"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p:cNvSpPr txBox="1"/>
          <p:nvPr/>
        </p:nvSpPr>
        <p:spPr>
          <a:xfrm>
            <a:off x="2628503" y="3539764"/>
            <a:ext cx="1260140" cy="769441"/>
          </a:xfrm>
          <a:prstGeom prst="rect">
            <a:avLst/>
          </a:prstGeom>
          <a:noFill/>
        </p:spPr>
        <p:txBody>
          <a:bodyPr wrap="square" rtlCol="0">
            <a:spAutoFit/>
          </a:bodyPr>
          <a:lstStyle/>
          <a:p>
            <a:pPr algn="ctr"/>
            <a:r>
              <a:rPr lang="en-US" sz="1100" dirty="0"/>
              <a:t>Two temporary main power rack instead of 29 </a:t>
            </a:r>
            <a:r>
              <a:rPr lang="en-US" sz="1100" dirty="0" err="1"/>
              <a:t>Apator</a:t>
            </a:r>
            <a:endParaRPr lang="ru-RU" sz="1100" dirty="0"/>
          </a:p>
        </p:txBody>
      </p:sp>
      <p:sp>
        <p:nvSpPr>
          <p:cNvPr id="9" name="Скругленный прямоугольник 8"/>
          <p:cNvSpPr/>
          <p:nvPr/>
        </p:nvSpPr>
        <p:spPr>
          <a:xfrm>
            <a:off x="4644727" y="3461832"/>
            <a:ext cx="1656184" cy="8802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10" name="Таблица 9"/>
          <p:cNvGraphicFramePr>
            <a:graphicFrameLocks noGrp="1"/>
          </p:cNvGraphicFramePr>
          <p:nvPr>
            <p:extLst>
              <p:ext uri="{D42A27DB-BD31-4B8C-83A1-F6EECF244321}">
                <p14:modId xmlns:p14="http://schemas.microsoft.com/office/powerpoint/2010/main" val="3757671119"/>
              </p:ext>
            </p:extLst>
          </p:nvPr>
        </p:nvGraphicFramePr>
        <p:xfrm>
          <a:off x="7969770" y="3072225"/>
          <a:ext cx="3935092" cy="2473960"/>
        </p:xfrm>
        <a:graphic>
          <a:graphicData uri="http://schemas.openxmlformats.org/drawingml/2006/table">
            <a:tbl>
              <a:tblPr firstRow="1" bandRow="1">
                <a:tableStyleId>{93296810-A885-4BE3-A3E7-6D5BEEA58F35}</a:tableStyleId>
              </a:tblPr>
              <a:tblGrid>
                <a:gridCol w="983773">
                  <a:extLst>
                    <a:ext uri="{9D8B030D-6E8A-4147-A177-3AD203B41FA5}">
                      <a16:colId xmlns:a16="http://schemas.microsoft.com/office/drawing/2014/main" val="20000"/>
                    </a:ext>
                  </a:extLst>
                </a:gridCol>
                <a:gridCol w="816427">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1198788">
                  <a:extLst>
                    <a:ext uri="{9D8B030D-6E8A-4147-A177-3AD203B41FA5}">
                      <a16:colId xmlns:a16="http://schemas.microsoft.com/office/drawing/2014/main" val="20003"/>
                    </a:ext>
                  </a:extLst>
                </a:gridCol>
              </a:tblGrid>
              <a:tr h="370840">
                <a:tc gridSpan="4">
                  <a:txBody>
                    <a:bodyPr/>
                    <a:lstStyle/>
                    <a:p>
                      <a:pPr algn="ctr"/>
                      <a:r>
                        <a:rPr lang="en-US" sz="1200" dirty="0"/>
                        <a:t>Collider</a:t>
                      </a:r>
                      <a:r>
                        <a:rPr lang="en-US" sz="1200" baseline="0" dirty="0"/>
                        <a:t> power system parameters</a:t>
                      </a:r>
                      <a:endParaRPr lang="ru-RU" sz="1200" dirty="0"/>
                    </a:p>
                  </a:txBody>
                  <a:tcPr anchor="ctr"/>
                </a:tc>
                <a:tc hMerge="1">
                  <a:txBody>
                    <a:bodyPr/>
                    <a:lstStyle/>
                    <a:p>
                      <a:endParaRPr lang="ru-RU" dirty="0"/>
                    </a:p>
                  </a:txBody>
                  <a:tcPr/>
                </a:tc>
                <a:tc hMerge="1">
                  <a:txBody>
                    <a:bodyPr/>
                    <a:lstStyle/>
                    <a:p>
                      <a:endParaRPr lang="ru-RU" dirty="0"/>
                    </a:p>
                  </a:txBody>
                  <a:tcPr/>
                </a:tc>
                <a:tc hMerge="1">
                  <a:txBody>
                    <a:bodyPr/>
                    <a:lstStyle/>
                    <a:p>
                      <a:endParaRPr lang="ru-RU" dirty="0"/>
                    </a:p>
                  </a:txBody>
                  <a:tcPr/>
                </a:tc>
                <a:extLst>
                  <a:ext uri="{0D108BD9-81ED-4DB2-BD59-A6C34878D82A}">
                    <a16:rowId xmlns:a16="http://schemas.microsoft.com/office/drawing/2014/main" val="10000"/>
                  </a:ext>
                </a:extLst>
              </a:tr>
              <a:tr h="370840">
                <a:tc>
                  <a:txBody>
                    <a:bodyPr/>
                    <a:lstStyle/>
                    <a:p>
                      <a:pPr algn="ctr"/>
                      <a:r>
                        <a:rPr lang="en-US" sz="1200" dirty="0"/>
                        <a:t>Name</a:t>
                      </a:r>
                      <a:endParaRPr lang="ru-RU" sz="1200" dirty="0"/>
                    </a:p>
                  </a:txBody>
                  <a:tcPr anchor="ctr"/>
                </a:tc>
                <a:tc>
                  <a:txBody>
                    <a:bodyPr/>
                    <a:lstStyle/>
                    <a:p>
                      <a:pPr algn="ctr"/>
                      <a:r>
                        <a:rPr lang="en-US" sz="1200" dirty="0"/>
                        <a:t>Total</a:t>
                      </a:r>
                      <a:endParaRPr lang="ru-RU" sz="1200" dirty="0"/>
                    </a:p>
                  </a:txBody>
                  <a:tcPr anchor="ctr"/>
                </a:tc>
                <a:tc>
                  <a:txBody>
                    <a:bodyPr/>
                    <a:lstStyle/>
                    <a:p>
                      <a:pPr algn="ctr"/>
                      <a:r>
                        <a:rPr lang="en-US" sz="1200" dirty="0"/>
                        <a:t>Technical start</a:t>
                      </a:r>
                      <a:endParaRPr lang="ru-RU" sz="1200" dirty="0"/>
                    </a:p>
                  </a:txBody>
                  <a:tcPr anchor="ctr"/>
                </a:tc>
                <a:tc>
                  <a:txBody>
                    <a:bodyPr/>
                    <a:lstStyle/>
                    <a:p>
                      <a:pPr algn="ctr"/>
                      <a:r>
                        <a:rPr lang="en-US" sz="1200" dirty="0"/>
                        <a:t>Notes</a:t>
                      </a:r>
                      <a:endParaRPr lang="ru-RU" sz="1200" dirty="0"/>
                    </a:p>
                  </a:txBody>
                  <a:tcPr anchor="ctr"/>
                </a:tc>
                <a:extLst>
                  <a:ext uri="{0D108BD9-81ED-4DB2-BD59-A6C34878D82A}">
                    <a16:rowId xmlns:a16="http://schemas.microsoft.com/office/drawing/2014/main" val="10001"/>
                  </a:ext>
                </a:extLst>
              </a:tr>
              <a:tr h="370840">
                <a:tc>
                  <a:txBody>
                    <a:bodyPr/>
                    <a:lstStyle/>
                    <a:p>
                      <a:pPr algn="ctr"/>
                      <a:r>
                        <a:rPr lang="en-US" sz="1200" dirty="0" err="1"/>
                        <a:t>Apator</a:t>
                      </a:r>
                      <a:r>
                        <a:rPr lang="en-US" sz="1200" baseline="0" dirty="0"/>
                        <a:t> power rack</a:t>
                      </a:r>
                      <a:endParaRPr lang="ru-RU" sz="1200" dirty="0"/>
                    </a:p>
                  </a:txBody>
                  <a:tcPr anchor="ctr"/>
                </a:tc>
                <a:tc>
                  <a:txBody>
                    <a:bodyPr/>
                    <a:lstStyle/>
                    <a:p>
                      <a:pPr algn="ctr"/>
                      <a:r>
                        <a:rPr lang="en-US" sz="1200" dirty="0"/>
                        <a:t>29</a:t>
                      </a:r>
                      <a:endParaRPr lang="ru-RU" sz="1200" dirty="0"/>
                    </a:p>
                  </a:txBody>
                  <a:tcPr anchor="ctr"/>
                </a:tc>
                <a:tc>
                  <a:txBody>
                    <a:bodyPr/>
                    <a:lstStyle/>
                    <a:p>
                      <a:pPr algn="ctr"/>
                      <a:r>
                        <a:rPr lang="en-US" sz="1200" dirty="0">
                          <a:solidFill>
                            <a:srgbClr val="00B050"/>
                          </a:solidFill>
                        </a:rPr>
                        <a:t>2</a:t>
                      </a:r>
                      <a:endParaRPr lang="ru-RU" sz="1200" dirty="0">
                        <a:solidFill>
                          <a:srgbClr val="00B050"/>
                        </a:solidFill>
                      </a:endParaRPr>
                    </a:p>
                  </a:txBody>
                  <a:tcPr anchor="ctr"/>
                </a:tc>
                <a:tc>
                  <a:txBody>
                    <a:bodyPr/>
                    <a:lstStyle/>
                    <a:p>
                      <a:pPr algn="ctr"/>
                      <a:r>
                        <a:rPr lang="en-US" sz="1200" dirty="0">
                          <a:solidFill>
                            <a:srgbClr val="00B050"/>
                          </a:solidFill>
                        </a:rPr>
                        <a:t>Reorder in TES company </a:t>
                      </a:r>
                      <a:r>
                        <a:rPr lang="ru-RU" sz="1200" dirty="0">
                          <a:solidFill>
                            <a:srgbClr val="00B050"/>
                          </a:solidFill>
                        </a:rPr>
                        <a:t>(</a:t>
                      </a:r>
                      <a:r>
                        <a:rPr lang="en-US" sz="1200" dirty="0">
                          <a:solidFill>
                            <a:srgbClr val="00B050"/>
                          </a:solidFill>
                        </a:rPr>
                        <a:t>installed</a:t>
                      </a:r>
                      <a:r>
                        <a:rPr lang="en-US" sz="1200" baseline="0" dirty="0">
                          <a:solidFill>
                            <a:srgbClr val="00B050"/>
                          </a:solidFill>
                        </a:rPr>
                        <a:t> at JINR</a:t>
                      </a:r>
                      <a:r>
                        <a:rPr lang="ru-RU" sz="1200" dirty="0">
                          <a:solidFill>
                            <a:srgbClr val="00B050"/>
                          </a:solidFill>
                        </a:rPr>
                        <a:t>)</a:t>
                      </a:r>
                    </a:p>
                  </a:txBody>
                  <a:tcPr anchor="ctr"/>
                </a:tc>
                <a:extLst>
                  <a:ext uri="{0D108BD9-81ED-4DB2-BD59-A6C34878D82A}">
                    <a16:rowId xmlns:a16="http://schemas.microsoft.com/office/drawing/2014/main" val="10002"/>
                  </a:ext>
                </a:extLst>
              </a:tr>
              <a:tr h="370840">
                <a:tc>
                  <a:txBody>
                    <a:bodyPr/>
                    <a:lstStyle/>
                    <a:p>
                      <a:pPr algn="ctr"/>
                      <a:r>
                        <a:rPr lang="en-US" sz="1200" dirty="0"/>
                        <a:t>Laboratory power rack</a:t>
                      </a:r>
                      <a:endParaRPr lang="ru-RU" sz="1200" dirty="0"/>
                    </a:p>
                  </a:txBody>
                  <a:tcPr anchor="ctr"/>
                </a:tc>
                <a:tc>
                  <a:txBody>
                    <a:bodyPr/>
                    <a:lstStyle/>
                    <a:p>
                      <a:pPr algn="ctr"/>
                      <a:r>
                        <a:rPr lang="en-US" sz="1200" dirty="0"/>
                        <a:t>56</a:t>
                      </a:r>
                      <a:endParaRPr lang="ru-RU" sz="1200" dirty="0"/>
                    </a:p>
                  </a:txBody>
                  <a:tcPr anchor="ctr"/>
                </a:tc>
                <a:tc>
                  <a:txBody>
                    <a:bodyPr/>
                    <a:lstStyle/>
                    <a:p>
                      <a:pPr algn="ctr"/>
                      <a:r>
                        <a:rPr lang="en-US" sz="1200" dirty="0"/>
                        <a:t>19</a:t>
                      </a:r>
                      <a:endParaRPr lang="ru-RU" sz="1200" dirty="0"/>
                    </a:p>
                  </a:txBody>
                  <a:tcPr anchor="ctr"/>
                </a:tc>
                <a:tc>
                  <a:txBody>
                    <a:bodyPr/>
                    <a:lstStyle/>
                    <a:p>
                      <a:pPr algn="ctr"/>
                      <a:r>
                        <a:rPr lang="en-US" sz="1200" dirty="0">
                          <a:solidFill>
                            <a:srgbClr val="00B050"/>
                          </a:solidFill>
                        </a:rPr>
                        <a:t>Order in TES company (delivery 10/02/2025)</a:t>
                      </a:r>
                      <a:endParaRPr lang="ru-RU" sz="1200" dirty="0">
                        <a:solidFill>
                          <a:srgbClr val="00B050"/>
                        </a:solidFill>
                      </a:endParaRPr>
                    </a:p>
                  </a:txBody>
                  <a:tcPr anchor="ctr"/>
                </a:tc>
                <a:extLst>
                  <a:ext uri="{0D108BD9-81ED-4DB2-BD59-A6C34878D82A}">
                    <a16:rowId xmlns:a16="http://schemas.microsoft.com/office/drawing/2014/main" val="10003"/>
                  </a:ext>
                </a:extLst>
              </a:tr>
            </a:tbl>
          </a:graphicData>
        </a:graphic>
      </p:graphicFrame>
      <p:pic>
        <p:nvPicPr>
          <p:cNvPr id="7172" name="Picture 4" descr="C:\Users\Mukhin Konstantin\Downloads\20250115_1024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78479" y="3455706"/>
            <a:ext cx="1550709" cy="1163032"/>
          </a:xfrm>
          <a:prstGeom prst="rect">
            <a:avLst/>
          </a:prstGeom>
          <a:noFill/>
          <a:extLst>
            <a:ext uri="{909E8E84-426E-40DD-AFC4-6F175D3DCCD1}">
              <a14:hiddenFill xmlns:a14="http://schemas.microsoft.com/office/drawing/2010/main">
                <a:solidFill>
                  <a:srgbClr val="FFFFFF"/>
                </a:solidFill>
              </a14:hiddenFill>
            </a:ext>
          </a:extLst>
        </p:spPr>
      </p:pic>
      <p:sp>
        <p:nvSpPr>
          <p:cNvPr id="11" name="Стрелка вправо 10"/>
          <p:cNvSpPr/>
          <p:nvPr/>
        </p:nvSpPr>
        <p:spPr>
          <a:xfrm rot="10800000">
            <a:off x="2196455" y="3879075"/>
            <a:ext cx="36004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p:cNvSpPr txBox="1"/>
          <p:nvPr/>
        </p:nvSpPr>
        <p:spPr>
          <a:xfrm>
            <a:off x="8029101" y="5733256"/>
            <a:ext cx="4032449" cy="523220"/>
          </a:xfrm>
          <a:prstGeom prst="rect">
            <a:avLst/>
          </a:prstGeom>
          <a:noFill/>
        </p:spPr>
        <p:txBody>
          <a:bodyPr wrap="square" rtlCol="0">
            <a:spAutoFit/>
          </a:bodyPr>
          <a:lstStyle/>
          <a:p>
            <a:r>
              <a:rPr lang="en-US" sz="1400" u="sng" dirty="0">
                <a:solidFill>
                  <a:schemeClr val="accent3">
                    <a:lumMod val="75000"/>
                  </a:schemeClr>
                </a:solidFill>
              </a:rPr>
              <a:t>All power supply equipment for the collider technical run is ready, or has being delivered  </a:t>
            </a:r>
            <a:endParaRPr lang="ru-RU" sz="1400" u="sng" dirty="0">
              <a:solidFill>
                <a:schemeClr val="accent3">
                  <a:lumMod val="75000"/>
                </a:schemeClr>
              </a:solidFill>
            </a:endParaRPr>
          </a:p>
        </p:txBody>
      </p:sp>
    </p:spTree>
    <p:extLst>
      <p:ext uri="{BB962C8B-B14F-4D97-AF65-F5344CB8AC3E}">
        <p14:creationId xmlns:p14="http://schemas.microsoft.com/office/powerpoint/2010/main" val="2587220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540271" y="-14064"/>
            <a:ext cx="10952798" cy="1052736"/>
          </a:xfrm>
        </p:spPr>
        <p:txBody>
          <a:bodyPr/>
          <a:lstStyle/>
          <a:p>
            <a:pPr>
              <a:lnSpc>
                <a:spcPct val="100000"/>
              </a:lnSpc>
            </a:pPr>
            <a:r>
              <a:rPr lang="en-US" sz="3600" dirty="0"/>
              <a:t>Engineering systems</a:t>
            </a:r>
            <a:br>
              <a:rPr lang="ru-RU" sz="3600" dirty="0"/>
            </a:br>
            <a:r>
              <a:rPr lang="en-US" sz="2800" dirty="0"/>
              <a:t>Automatization</a:t>
            </a:r>
            <a:endParaRPr lang="ru-RU" sz="2800" dirty="0"/>
          </a:p>
        </p:txBody>
      </p:sp>
      <p:sp>
        <p:nvSpPr>
          <p:cNvPr id="5" name="Скругленный прямоугольник 4"/>
          <p:cNvSpPr/>
          <p:nvPr/>
        </p:nvSpPr>
        <p:spPr>
          <a:xfrm>
            <a:off x="324247" y="1052736"/>
            <a:ext cx="3096344"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Upgrade of cryogenic station</a:t>
            </a:r>
            <a:endParaRPr lang="ru-RU" sz="1400" dirty="0"/>
          </a:p>
        </p:txBody>
      </p:sp>
      <p:pic>
        <p:nvPicPr>
          <p:cNvPr id="6" name="Рисунок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58" y="1700808"/>
            <a:ext cx="3730521" cy="2146315"/>
          </a:xfrm>
          <a:prstGeom prst="rect">
            <a:avLst/>
          </a:prstGeom>
          <a:noFill/>
          <a:ln>
            <a:noFill/>
          </a:ln>
        </p:spPr>
      </p:pic>
      <p:pic>
        <p:nvPicPr>
          <p:cNvPr id="7" name="Рисунок 6"/>
          <p:cNvPicPr/>
          <p:nvPr/>
        </p:nvPicPr>
        <p:blipFill rotWithShape="1">
          <a:blip r:embed="rId3" cstate="print">
            <a:extLst>
              <a:ext uri="{28A0092B-C50C-407E-A947-70E740481C1C}">
                <a14:useLocalDpi xmlns:a14="http://schemas.microsoft.com/office/drawing/2010/main" val="0"/>
              </a:ext>
            </a:extLst>
          </a:blip>
          <a:srcRect l="780" t="1379" r="1162" b="2412"/>
          <a:stretch/>
        </p:blipFill>
        <p:spPr bwMode="auto">
          <a:xfrm>
            <a:off x="108223" y="4005064"/>
            <a:ext cx="3629456" cy="2304256"/>
          </a:xfrm>
          <a:prstGeom prst="rect">
            <a:avLst/>
          </a:prstGeom>
          <a:noFill/>
          <a:ln>
            <a:noFill/>
          </a:ln>
          <a:extLst>
            <a:ext uri="{53640926-AAD7-44D8-BBD7-CCE9431645EC}">
              <a14:shadowObscured xmlns:a14="http://schemas.microsoft.com/office/drawing/2010/main"/>
            </a:ext>
          </a:extLst>
        </p:spPr>
      </p:pic>
      <p:pic>
        <p:nvPicPr>
          <p:cNvPr id="8" name="Рисунок 7">
            <a:extLst>
              <a:ext uri="{FF2B5EF4-FFF2-40B4-BE49-F238E27FC236}">
                <a16:creationId xmlns:a16="http://schemas.microsoft.com/office/drawing/2014/main" id="{DCD94D52-DD19-029E-03C0-88356AFA9183}"/>
              </a:ext>
            </a:extLst>
          </p:cNvPr>
          <p:cNvPicPr/>
          <p:nvPr/>
        </p:nvPicPr>
        <p:blipFill rotWithShape="1">
          <a:blip r:embed="rId4"/>
          <a:srcRect l="2971" t="3572" r="2405" b="893"/>
          <a:stretch/>
        </p:blipFill>
        <p:spPr>
          <a:xfrm>
            <a:off x="3996655" y="2014865"/>
            <a:ext cx="2677963" cy="4268311"/>
          </a:xfrm>
          <a:prstGeom prst="rect">
            <a:avLst/>
          </a:prstGeom>
        </p:spPr>
      </p:pic>
      <p:pic>
        <p:nvPicPr>
          <p:cNvPr id="9" name="Рисунок 8"/>
          <p:cNvPicPr/>
          <p:nvPr/>
        </p:nvPicPr>
        <p:blipFill>
          <a:blip r:embed="rId5">
            <a:extLst>
              <a:ext uri="{28A0092B-C50C-407E-A947-70E740481C1C}">
                <a14:useLocalDpi xmlns:a14="http://schemas.microsoft.com/office/drawing/2010/main" val="0"/>
              </a:ext>
            </a:extLst>
          </a:blip>
          <a:srcRect/>
          <a:stretch>
            <a:fillRect/>
          </a:stretch>
        </p:blipFill>
        <p:spPr bwMode="auto">
          <a:xfrm>
            <a:off x="6674617" y="2030739"/>
            <a:ext cx="2245995" cy="4236561"/>
          </a:xfrm>
          <a:prstGeom prst="rect">
            <a:avLst/>
          </a:prstGeom>
          <a:noFill/>
        </p:spPr>
      </p:pic>
      <p:sp>
        <p:nvSpPr>
          <p:cNvPr id="10" name="Скругленный прямоугольник 9"/>
          <p:cNvSpPr/>
          <p:nvPr/>
        </p:nvSpPr>
        <p:spPr>
          <a:xfrm>
            <a:off x="4788743" y="1052736"/>
            <a:ext cx="3168352"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Visualization and control scheme of water and heat supply system on all VBLHEP area</a:t>
            </a:r>
            <a:endParaRPr lang="ru-RU" sz="1400" dirty="0"/>
          </a:p>
        </p:txBody>
      </p:sp>
      <p:pic>
        <p:nvPicPr>
          <p:cNvPr id="12" name="Рисунок 11">
            <a:extLst>
              <a:ext uri="{FF2B5EF4-FFF2-40B4-BE49-F238E27FC236}">
                <a16:creationId xmlns:a16="http://schemas.microsoft.com/office/drawing/2014/main" id="{BBDE8B57-6896-61E6-B94D-A2CBAEA65DA3}"/>
              </a:ext>
            </a:extLst>
          </p:cNvPr>
          <p:cNvPicPr/>
          <p:nvPr/>
        </p:nvPicPr>
        <p:blipFill rotWithShape="1">
          <a:blip r:embed="rId6"/>
          <a:srcRect l="6226" t="13430" r="7610" b="15328"/>
          <a:stretch/>
        </p:blipFill>
        <p:spPr>
          <a:xfrm>
            <a:off x="9036469" y="2362503"/>
            <a:ext cx="3082558" cy="3573031"/>
          </a:xfrm>
          <a:prstGeom prst="rect">
            <a:avLst/>
          </a:prstGeom>
        </p:spPr>
      </p:pic>
      <p:sp>
        <p:nvSpPr>
          <p:cNvPr id="15" name="Скругленный прямоугольник 14"/>
          <p:cNvSpPr/>
          <p:nvPr/>
        </p:nvSpPr>
        <p:spPr>
          <a:xfrm>
            <a:off x="8605167" y="332656"/>
            <a:ext cx="3240360" cy="1872208"/>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 new </a:t>
            </a:r>
            <a:r>
              <a:rPr lang="en-US" sz="1400" dirty="0" err="1"/>
              <a:t>automatization</a:t>
            </a:r>
            <a:r>
              <a:rPr lang="en-US" sz="1400" dirty="0"/>
              <a:t> group was established at VBLHEP. The main task of the group is to automate or support technical process of the equipment, automate control and regulation of engineering system parameters on the collider building</a:t>
            </a:r>
            <a:endParaRPr lang="ru-RU" sz="1400" dirty="0"/>
          </a:p>
        </p:txBody>
      </p:sp>
      <p:sp>
        <p:nvSpPr>
          <p:cNvPr id="16" name="TextBox 15"/>
          <p:cNvSpPr txBox="1"/>
          <p:nvPr/>
        </p:nvSpPr>
        <p:spPr>
          <a:xfrm>
            <a:off x="8847747" y="6581001"/>
            <a:ext cx="3271280" cy="276999"/>
          </a:xfrm>
          <a:prstGeom prst="rect">
            <a:avLst/>
          </a:prstGeom>
          <a:noFill/>
        </p:spPr>
        <p:txBody>
          <a:bodyPr wrap="none" rtlCol="0">
            <a:spAutoFit/>
          </a:bodyPr>
          <a:lstStyle/>
          <a:p>
            <a:r>
              <a:rPr lang="en-US" sz="1200" dirty="0"/>
              <a:t>*Drawings and information by A. </a:t>
            </a:r>
            <a:r>
              <a:rPr lang="en-US" sz="1200" dirty="0" err="1"/>
              <a:t>Kolesnikov</a:t>
            </a:r>
            <a:endParaRPr lang="ru-RU" sz="1200" dirty="0"/>
          </a:p>
        </p:txBody>
      </p:sp>
    </p:spTree>
    <p:extLst>
      <p:ext uri="{BB962C8B-B14F-4D97-AF65-F5344CB8AC3E}">
        <p14:creationId xmlns:p14="http://schemas.microsoft.com/office/powerpoint/2010/main" val="3762848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2279" y="620688"/>
            <a:ext cx="10952798" cy="764704"/>
          </a:xfrm>
        </p:spPr>
        <p:txBody>
          <a:bodyPr/>
          <a:lstStyle/>
          <a:p>
            <a:pPr>
              <a:lnSpc>
                <a:spcPct val="100000"/>
              </a:lnSpc>
            </a:pPr>
            <a:r>
              <a:rPr lang="en-US" sz="3600" dirty="0"/>
              <a:t>Cryogenic system of NICA complex</a:t>
            </a:r>
            <a:br>
              <a:rPr lang="en-US" sz="3600" dirty="0"/>
            </a:br>
            <a:r>
              <a:rPr lang="en-US" sz="2000" dirty="0"/>
              <a:t>Ready for the technical launch of the collider in 2025</a:t>
            </a:r>
            <a:br>
              <a:rPr lang="ru-RU" sz="3600" dirty="0"/>
            </a:br>
            <a:endParaRPr lang="ru-RU" sz="3600" dirty="0"/>
          </a:p>
        </p:txBody>
      </p:sp>
      <p:sp>
        <p:nvSpPr>
          <p:cNvPr id="7" name="Скругленный прямоугольник 6"/>
          <p:cNvSpPr/>
          <p:nvPr/>
        </p:nvSpPr>
        <p:spPr>
          <a:xfrm>
            <a:off x="1308750" y="980728"/>
            <a:ext cx="3553182" cy="3418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Scheme of cryogenic NICA complex</a:t>
            </a:r>
            <a:endParaRPr lang="ru-RU" sz="1400" dirty="0"/>
          </a:p>
        </p:txBody>
      </p:sp>
      <p:sp>
        <p:nvSpPr>
          <p:cNvPr id="8" name="TextBox 7"/>
          <p:cNvSpPr txBox="1"/>
          <p:nvPr/>
        </p:nvSpPr>
        <p:spPr>
          <a:xfrm>
            <a:off x="900311" y="5852238"/>
            <a:ext cx="652743" cy="215444"/>
          </a:xfrm>
          <a:prstGeom prst="rect">
            <a:avLst/>
          </a:prstGeom>
          <a:noFill/>
        </p:spPr>
        <p:txBody>
          <a:bodyPr wrap="none" rtlCol="0">
            <a:spAutoFit/>
          </a:bodyPr>
          <a:lstStyle/>
          <a:p>
            <a:r>
              <a:rPr lang="en-US" sz="800" dirty="0" err="1"/>
              <a:t>Nuclotron</a:t>
            </a:r>
            <a:endParaRPr lang="ru-RU" sz="8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803" y="1556792"/>
            <a:ext cx="6243674" cy="518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370024" y="1435299"/>
            <a:ext cx="5400600" cy="1077218"/>
          </a:xfrm>
          <a:prstGeom prst="rect">
            <a:avLst/>
          </a:prstGeom>
          <a:noFill/>
        </p:spPr>
        <p:txBody>
          <a:bodyPr wrap="square" rtlCol="0">
            <a:spAutoFit/>
          </a:bodyPr>
          <a:lstStyle/>
          <a:p>
            <a:r>
              <a:rPr lang="en-US" sz="1600" dirty="0"/>
              <a:t>The main goal of the cryogenic department for 2025 is to ensure the cooling of all rings of the NICA complex, as well as the operation of liquid helium consumers (</a:t>
            </a:r>
            <a:r>
              <a:rPr lang="en-US" sz="1600" dirty="0" err="1"/>
              <a:t>Cryon</a:t>
            </a:r>
            <a:r>
              <a:rPr lang="en-US" sz="1600" dirty="0"/>
              <a:t>, MPD, magnet test stand).</a:t>
            </a:r>
            <a:endParaRPr lang="ru-RU" sz="1600" dirty="0"/>
          </a:p>
        </p:txBody>
      </p:sp>
      <p:sp>
        <p:nvSpPr>
          <p:cNvPr id="10" name="TextBox 9"/>
          <p:cNvSpPr txBox="1"/>
          <p:nvPr/>
        </p:nvSpPr>
        <p:spPr>
          <a:xfrm>
            <a:off x="6948983" y="2870381"/>
            <a:ext cx="4536505" cy="2554545"/>
          </a:xfrm>
          <a:prstGeom prst="rect">
            <a:avLst/>
          </a:prstGeom>
          <a:solidFill>
            <a:schemeClr val="accent1">
              <a:lumMod val="20000"/>
              <a:lumOff val="80000"/>
            </a:schemeClr>
          </a:solidFill>
        </p:spPr>
        <p:txBody>
          <a:bodyPr wrap="square" rtlCol="0">
            <a:spAutoFit/>
          </a:bodyPr>
          <a:lstStyle/>
          <a:p>
            <a:pPr algn="ctr"/>
            <a:r>
              <a:rPr lang="en-US" sz="1600" dirty="0"/>
              <a:t>Main cryogenic equipment of the </a:t>
            </a:r>
          </a:p>
          <a:p>
            <a:pPr algn="ctr"/>
            <a:r>
              <a:rPr lang="en-US" sz="1600" dirty="0"/>
              <a:t>NICA complex</a:t>
            </a:r>
          </a:p>
          <a:p>
            <a:pPr marL="285750" indent="-285750">
              <a:buFontTx/>
              <a:buChar char="-"/>
            </a:pPr>
            <a:r>
              <a:rPr lang="en-US" sz="1600" dirty="0"/>
              <a:t>3 </a:t>
            </a:r>
            <a:r>
              <a:rPr lang="en-US" sz="1400" dirty="0"/>
              <a:t>Satellite refrigerators (each cooling capacity is 2000 W at 4.5K);</a:t>
            </a:r>
          </a:p>
          <a:p>
            <a:pPr marL="285750" indent="-285750">
              <a:buFontTx/>
              <a:buChar char="-"/>
            </a:pPr>
            <a:r>
              <a:rPr lang="en-US" sz="1400" dirty="0"/>
              <a:t>2 Turbine refrigerators (each cooling capacity is 2000 W at 4.5K);</a:t>
            </a:r>
          </a:p>
          <a:p>
            <a:pPr marL="285750" indent="-285750">
              <a:buFontTx/>
              <a:buChar char="-"/>
            </a:pPr>
            <a:r>
              <a:rPr lang="en-US" sz="1400" dirty="0"/>
              <a:t>Liquefier (capacity of LHe is 1000 l/h)</a:t>
            </a:r>
          </a:p>
          <a:p>
            <a:pPr marL="285750" indent="-285750">
              <a:buFontTx/>
              <a:buChar char="-"/>
            </a:pPr>
            <a:r>
              <a:rPr lang="en-US" sz="1400" dirty="0"/>
              <a:t>Compressor complex;</a:t>
            </a:r>
          </a:p>
          <a:p>
            <a:pPr marL="285750" indent="-285750">
              <a:buFontTx/>
              <a:buChar char="-"/>
            </a:pPr>
            <a:r>
              <a:rPr lang="en-US" sz="1400" dirty="0"/>
              <a:t>Oil removal system for each of the compressor</a:t>
            </a:r>
          </a:p>
          <a:p>
            <a:pPr marL="285750" indent="-285750">
              <a:buFontTx/>
              <a:buChar char="-"/>
            </a:pPr>
            <a:r>
              <a:rPr lang="en-US" sz="1400" dirty="0"/>
              <a:t>Cryogenic LN2 and LHe pipes</a:t>
            </a:r>
          </a:p>
          <a:p>
            <a:pPr marL="285750" indent="-285750">
              <a:buFontTx/>
              <a:buChar char="-"/>
            </a:pPr>
            <a:r>
              <a:rPr lang="en-US" sz="1400" dirty="0"/>
              <a:t>Warm straight and return pipelines</a:t>
            </a:r>
            <a:endParaRPr lang="ru-RU" sz="1400" dirty="0"/>
          </a:p>
        </p:txBody>
      </p:sp>
      <p:sp>
        <p:nvSpPr>
          <p:cNvPr id="13" name="TextBox 12"/>
          <p:cNvSpPr txBox="1"/>
          <p:nvPr/>
        </p:nvSpPr>
        <p:spPr>
          <a:xfrm>
            <a:off x="8746209" y="6573184"/>
            <a:ext cx="3423566" cy="276999"/>
          </a:xfrm>
          <a:prstGeom prst="rect">
            <a:avLst/>
          </a:prstGeom>
          <a:noFill/>
        </p:spPr>
        <p:txBody>
          <a:bodyPr wrap="none" rtlCol="0">
            <a:spAutoFit/>
          </a:bodyPr>
          <a:lstStyle/>
          <a:p>
            <a:r>
              <a:rPr lang="en-US" sz="1200" dirty="0"/>
              <a:t>*Drawings and information by A. </a:t>
            </a:r>
            <a:r>
              <a:rPr lang="en-US" sz="1200" dirty="0" err="1"/>
              <a:t>Konstantinov</a:t>
            </a:r>
            <a:endParaRPr lang="ru-RU" sz="1200" dirty="0"/>
          </a:p>
        </p:txBody>
      </p:sp>
    </p:spTree>
    <p:extLst>
      <p:ext uri="{BB962C8B-B14F-4D97-AF65-F5344CB8AC3E}">
        <p14:creationId xmlns:p14="http://schemas.microsoft.com/office/powerpoint/2010/main" val="144893904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сполнительная">
  <a:themeElements>
    <a:clrScheme name="Исполнительная">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Исполнительн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Исполнитель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39592</TotalTime>
  <Words>1708</Words>
  <Application>Microsoft Office PowerPoint</Application>
  <PresentationFormat>Произвольный</PresentationFormat>
  <Paragraphs>255</Paragraphs>
  <Slides>16</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16</vt:i4>
      </vt:variant>
    </vt:vector>
  </HeadingPairs>
  <TitlesOfParts>
    <vt:vector size="21" baseType="lpstr">
      <vt:lpstr>Arial</vt:lpstr>
      <vt:lpstr>Century Gothic</vt:lpstr>
      <vt:lpstr>Courier New</vt:lpstr>
      <vt:lpstr>Palatino Linotype</vt:lpstr>
      <vt:lpstr>Исполнительная</vt:lpstr>
      <vt:lpstr>Engineering infrastructure  of the NICA complex</vt:lpstr>
      <vt:lpstr>Plan of talk</vt:lpstr>
      <vt:lpstr>Collider building #17</vt:lpstr>
      <vt:lpstr>Collider building #17  Ground floor</vt:lpstr>
      <vt:lpstr>Collider building #17  First floor</vt:lpstr>
      <vt:lpstr>Engineering systems Cooling water system</vt:lpstr>
      <vt:lpstr>Engineering systems Power electricity of NICA complex</vt:lpstr>
      <vt:lpstr>Engineering systems Automatization</vt:lpstr>
      <vt:lpstr>Cryogenic system of NICA complex Ready for the technical launch of the collider in 2025 </vt:lpstr>
      <vt:lpstr>Cryogenic system of NICA complex Ready for the technical launch of the collider in 2025 </vt:lpstr>
      <vt:lpstr>MPD  detector engineering system and cooling status </vt:lpstr>
      <vt:lpstr>MPD  detector engineering system and cooling status </vt:lpstr>
      <vt:lpstr>Main power station GGP1</vt:lpstr>
      <vt:lpstr>Development of VBLHEP area</vt:lpstr>
      <vt:lpstr>Conclusions</vt:lpstr>
      <vt:lpstr>Thank you for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Engineering infrastructure  of the NICA complex</dc:title>
  <dc:creator>Mukhin Konstantin</dc:creator>
  <cp:lastModifiedBy>User</cp:lastModifiedBy>
  <cp:revision>127</cp:revision>
  <cp:lastPrinted>2025-01-17T11:18:02Z</cp:lastPrinted>
  <dcterms:created xsi:type="dcterms:W3CDTF">2024-12-20T07:55:05Z</dcterms:created>
  <dcterms:modified xsi:type="dcterms:W3CDTF">2025-01-20T05:55:20Z</dcterms:modified>
</cp:coreProperties>
</file>