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169" r:id="rId1"/>
    <p:sldMasterId id="2147490448" r:id="rId2"/>
  </p:sldMasterIdLst>
  <p:notesMasterIdLst>
    <p:notesMasterId r:id="rId21"/>
  </p:notesMasterIdLst>
  <p:handoutMasterIdLst>
    <p:handoutMasterId r:id="rId22"/>
  </p:handoutMasterIdLst>
  <p:sldIdLst>
    <p:sldId id="1453" r:id="rId3"/>
    <p:sldId id="1481" r:id="rId4"/>
    <p:sldId id="3949" r:id="rId5"/>
    <p:sldId id="1146" r:id="rId6"/>
    <p:sldId id="3976" r:id="rId7"/>
    <p:sldId id="3966" r:id="rId8"/>
    <p:sldId id="256" r:id="rId9"/>
    <p:sldId id="3977" r:id="rId10"/>
    <p:sldId id="3963" r:id="rId11"/>
    <p:sldId id="3965" r:id="rId12"/>
    <p:sldId id="3967" r:id="rId13"/>
    <p:sldId id="1996" r:id="rId14"/>
    <p:sldId id="3972" r:id="rId15"/>
    <p:sldId id="3938" r:id="rId16"/>
    <p:sldId id="3975" r:id="rId17"/>
    <p:sldId id="2016" r:id="rId18"/>
    <p:sldId id="3954" r:id="rId19"/>
    <p:sldId id="3946" r:id="rId20"/>
  </p:sldIdLst>
  <p:sldSz cx="12192000" cy="6858000"/>
  <p:notesSz cx="6799263" cy="9929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" lastIdx="2" clrIdx="0"/>
  <p:cmAuthor id="2" name="Professional" initials="P" lastIdx="0" clrIdx="1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520E"/>
    <a:srgbClr val="D8E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4" autoAdjust="0"/>
    <p:restoredTop sz="95246" autoAdjust="0"/>
  </p:normalViewPr>
  <p:slideViewPr>
    <p:cSldViewPr snapToGrid="0" snapToObjects="1">
      <p:cViewPr varScale="1">
        <p:scale>
          <a:sx n="109" d="100"/>
          <a:sy n="109" d="100"/>
        </p:scale>
        <p:origin x="996" y="96"/>
      </p:cViewPr>
      <p:guideLst>
        <p:guide orient="horz" pos="25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12" y="19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6B311779-0D22-4BFD-813F-27FD75ACC1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877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7C8B49B-EE43-45B6-9A3C-E05607329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7" y="0"/>
            <a:ext cx="2946876" cy="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t" anchorCtr="0" compatLnSpc="1">
            <a:prstTxWarp prst="textNoShape">
              <a:avLst/>
            </a:prstTxWarp>
          </a:bodyPr>
          <a:lstStyle>
            <a:lvl1pPr algn="r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id="{44642324-A25A-4DD3-91B2-8A0ED8116B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0584"/>
            <a:ext cx="2946877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1" name="Rectangle 5">
            <a:extLst>
              <a:ext uri="{FF2B5EF4-FFF2-40B4-BE49-F238E27FC236}">
                <a16:creationId xmlns:a16="http://schemas.microsoft.com/office/drawing/2014/main" id="{2AF4145C-BF0B-497C-8462-D3CFDA6846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7" y="9400584"/>
            <a:ext cx="2946876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 defTabSz="918401">
              <a:defRPr sz="1300"/>
            </a:lvl1pPr>
          </a:lstStyle>
          <a:p>
            <a:fld id="{9C01EA6E-4E0F-4948-B74E-7131F544E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2B46C2A-18FE-49FB-B030-73D874A8E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643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3D6BEE6-5B32-4973-ACD1-003F2D0D29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506" y="1"/>
            <a:ext cx="2950055" cy="55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>
            <a:lvl1pPr algn="r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800B5ED-D9E9-0146-B79B-7E0E7B52E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3" y="774700"/>
            <a:ext cx="6662737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EF3524C9-D133-4E9F-A0A4-5C58764528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864" y="4743997"/>
            <a:ext cx="4988244" cy="44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Щелчок правит образец текста</a:t>
            </a:r>
          </a:p>
          <a:p>
            <a:pPr lvl="1"/>
            <a:r>
              <a:rPr lang="en-GB" noProof="0"/>
              <a:t>Второй уровень</a:t>
            </a:r>
          </a:p>
          <a:p>
            <a:pPr lvl="2"/>
            <a:r>
              <a:rPr lang="en-GB" noProof="0"/>
              <a:t>Третий уровень</a:t>
            </a:r>
          </a:p>
          <a:p>
            <a:pPr lvl="3"/>
            <a:r>
              <a:rPr lang="en-GB" noProof="0"/>
              <a:t>Четвертый уровень</a:t>
            </a:r>
          </a:p>
          <a:p>
            <a:pPr lvl="4"/>
            <a:r>
              <a:rPr lang="en-GB" noProof="0"/>
              <a:t>Пятый уровень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601F2055-1B73-49DD-8DCC-23BE9C3EE7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334"/>
            <a:ext cx="2951643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b" anchorCtr="0" compatLnSpc="1">
            <a:prstTxWarp prst="textNoShape">
              <a:avLst/>
            </a:prstTxWarp>
          </a:bodyPr>
          <a:lstStyle>
            <a:lvl1pPr algn="l" defTabSz="919131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9DA658D9-5452-4164-B1AD-36E1B018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506" y="9378334"/>
            <a:ext cx="2950055" cy="5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" tIns="0" rIns="9192" bIns="0" numCol="1" anchor="b" anchorCtr="0" compatLnSpc="1">
            <a:prstTxWarp prst="textNoShape">
              <a:avLst/>
            </a:prstTxWarp>
          </a:bodyPr>
          <a:lstStyle>
            <a:lvl1pPr algn="r" defTabSz="918401">
              <a:defRPr sz="1300"/>
            </a:lvl1pPr>
          </a:lstStyle>
          <a:p>
            <a:fld id="{ECD644A1-98D1-484E-A8F1-D15CD792CCF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74700"/>
            <a:ext cx="6662737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5562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14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394235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16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127802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17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70627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7C67-4BA3-EA38-6A87-42EF3590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6412B51-8FF8-59F8-5A6F-C84BCB7E6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0A4D04-81C0-2B1D-B399-624122231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E2A68-632F-4FC7-F61B-C1CB8CEA0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18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7411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265689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3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69650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7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A253-9F4F-08CD-8F77-CE752F914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FD9D7F66-8C74-2924-939B-96F5FEC94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295A7B96-8E0C-339D-CEA0-F0217A19D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4623FCDB-FC87-B615-4B94-E5665B0BA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5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379991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74700"/>
            <a:ext cx="6661150" cy="3746500"/>
          </a:xfrm>
          <a:prstGeom prst="rect">
            <a:avLst/>
          </a:prstGeom>
          <a:ln w="0">
            <a:noFill/>
          </a:ln>
        </p:spPr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11880" y="4744080"/>
            <a:ext cx="4985640" cy="4409280"/>
          </a:xfrm>
          <a:prstGeom prst="rect">
            <a:avLst/>
          </a:prstGeom>
          <a:noFill/>
          <a:ln w="9360">
            <a:noFill/>
          </a:ln>
        </p:spPr>
        <p:txBody>
          <a:bodyPr lIns="9360" tIns="0" rIns="9360" bIns="0" numCol="1" spcCol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sldNum" idx="4"/>
          </p:nvPr>
        </p:nvSpPr>
        <p:spPr>
          <a:xfrm>
            <a:off x="3863520" y="9378360"/>
            <a:ext cx="2947680" cy="549000"/>
          </a:xfrm>
          <a:prstGeom prst="rect">
            <a:avLst/>
          </a:prstGeom>
          <a:noFill/>
          <a:ln w="9360">
            <a:noFill/>
          </a:ln>
        </p:spPr>
        <p:txBody>
          <a:bodyPr lIns="9360" tIns="0" rIns="936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B601033-5759-4CCB-88F6-68301EF9D73E}" type="slidenum">
              <a:rPr lang="en-GB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785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4493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C2421291-6ADB-704A-9753-A6F2589CC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10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68557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0A68-77B3-0363-A757-C68D877F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4CCCB762-6C46-2BB8-300A-61C85E549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74700"/>
            <a:ext cx="6662737" cy="3748088"/>
          </a:xfrm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F17BC385-B516-822F-1D2D-CF70CD727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FF60994C-5FFE-6009-89CE-444773488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3619" indent="-286007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4029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1640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9252" indent="-228806" defTabSz="918401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6863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4475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32086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9698" indent="-228806" defTabSz="9184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13</a:t>
            </a:fld>
            <a:endParaRPr lang="en-GB" altLang="ru-RU" sz="1300"/>
          </a:p>
        </p:txBody>
      </p:sp>
    </p:spTree>
    <p:extLst>
      <p:ext uri="{BB962C8B-B14F-4D97-AF65-F5344CB8AC3E}">
        <p14:creationId xmlns:p14="http://schemas.microsoft.com/office/powerpoint/2010/main" val="40470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6337481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29300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9475005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9563901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1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431611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0509266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BA6A-4F83-41CF-B8F1-F225BA3DB61C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98B3-B017-4920-829A-E823E31AE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0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85" indent="0" algn="ctr">
              <a:buNone/>
              <a:defRPr/>
            </a:lvl2pPr>
            <a:lvl3pPr marL="742969" indent="0" algn="ctr">
              <a:buNone/>
              <a:defRPr/>
            </a:lvl3pPr>
            <a:lvl4pPr marL="1114453" indent="0" algn="ctr">
              <a:buNone/>
              <a:defRPr/>
            </a:lvl4pPr>
            <a:lvl5pPr marL="1485937" indent="0" algn="ctr">
              <a:buNone/>
              <a:defRPr/>
            </a:lvl5pPr>
            <a:lvl6pPr marL="1857421" indent="0" algn="ctr">
              <a:buNone/>
              <a:defRPr/>
            </a:lvl6pPr>
            <a:lvl7pPr marL="2228906" indent="0" algn="ctr">
              <a:buNone/>
              <a:defRPr/>
            </a:lvl7pPr>
            <a:lvl8pPr marL="2600390" indent="0" algn="ctr">
              <a:buNone/>
              <a:defRPr/>
            </a:lvl8pPr>
            <a:lvl9pPr marL="297187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0484650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4996061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85" indent="0">
              <a:buNone/>
              <a:defRPr sz="1463"/>
            </a:lvl2pPr>
            <a:lvl3pPr marL="742969" indent="0">
              <a:buNone/>
              <a:defRPr sz="1300"/>
            </a:lvl3pPr>
            <a:lvl4pPr marL="1114453" indent="0">
              <a:buNone/>
              <a:defRPr sz="1138"/>
            </a:lvl4pPr>
            <a:lvl5pPr marL="1485937" indent="0">
              <a:buNone/>
              <a:defRPr sz="1138"/>
            </a:lvl5pPr>
            <a:lvl6pPr marL="1857421" indent="0">
              <a:buNone/>
              <a:defRPr sz="1138"/>
            </a:lvl6pPr>
            <a:lvl7pPr marL="2228906" indent="0">
              <a:buNone/>
              <a:defRPr sz="1138"/>
            </a:lvl7pPr>
            <a:lvl8pPr marL="2600390" indent="0">
              <a:buNone/>
              <a:defRPr sz="1138"/>
            </a:lvl8pPr>
            <a:lvl9pPr marL="2971874" indent="0">
              <a:buNone/>
              <a:defRPr sz="11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6050436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53171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573" y="-26988"/>
            <a:ext cx="10552423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4565191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85" indent="0">
              <a:buNone/>
              <a:defRPr sz="1625" b="1"/>
            </a:lvl2pPr>
            <a:lvl3pPr marL="742969" indent="0">
              <a:buNone/>
              <a:defRPr sz="1463" b="1"/>
            </a:lvl3pPr>
            <a:lvl4pPr marL="1114453" indent="0">
              <a:buNone/>
              <a:defRPr sz="1300" b="1"/>
            </a:lvl4pPr>
            <a:lvl5pPr marL="1485937" indent="0">
              <a:buNone/>
              <a:defRPr sz="1300" b="1"/>
            </a:lvl5pPr>
            <a:lvl6pPr marL="1857421" indent="0">
              <a:buNone/>
              <a:defRPr sz="1300" b="1"/>
            </a:lvl6pPr>
            <a:lvl7pPr marL="2228906" indent="0">
              <a:buNone/>
              <a:defRPr sz="1300" b="1"/>
            </a:lvl7pPr>
            <a:lvl8pPr marL="2600390" indent="0">
              <a:buNone/>
              <a:defRPr sz="1300" b="1"/>
            </a:lvl8pPr>
            <a:lvl9pPr marL="297187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1767001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0466875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52395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8" y="273092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4918329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85" indent="0">
              <a:buNone/>
              <a:defRPr sz="2275"/>
            </a:lvl2pPr>
            <a:lvl3pPr marL="742969" indent="0">
              <a:buNone/>
              <a:defRPr sz="1950"/>
            </a:lvl3pPr>
            <a:lvl4pPr marL="1114453" indent="0">
              <a:buNone/>
              <a:defRPr sz="1625"/>
            </a:lvl4pPr>
            <a:lvl5pPr marL="1485937" indent="0">
              <a:buNone/>
              <a:defRPr sz="1625"/>
            </a:lvl5pPr>
            <a:lvl6pPr marL="1857421" indent="0">
              <a:buNone/>
              <a:defRPr sz="1625"/>
            </a:lvl6pPr>
            <a:lvl7pPr marL="2228906" indent="0">
              <a:buNone/>
              <a:defRPr sz="1625"/>
            </a:lvl7pPr>
            <a:lvl8pPr marL="2600390" indent="0">
              <a:buNone/>
              <a:defRPr sz="1625"/>
            </a:lvl8pPr>
            <a:lvl9pPr marL="2971874" indent="0">
              <a:buNone/>
              <a:defRPr sz="16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85" indent="0">
              <a:buNone/>
              <a:defRPr sz="975"/>
            </a:lvl2pPr>
            <a:lvl3pPr marL="742969" indent="0">
              <a:buNone/>
              <a:defRPr sz="813"/>
            </a:lvl3pPr>
            <a:lvl4pPr marL="1114453" indent="0">
              <a:buNone/>
              <a:defRPr sz="731"/>
            </a:lvl4pPr>
            <a:lvl5pPr marL="1485937" indent="0">
              <a:buNone/>
              <a:defRPr sz="731"/>
            </a:lvl5pPr>
            <a:lvl6pPr marL="1857421" indent="0">
              <a:buNone/>
              <a:defRPr sz="731"/>
            </a:lvl6pPr>
            <a:lvl7pPr marL="2228906" indent="0">
              <a:buNone/>
              <a:defRPr sz="731"/>
            </a:lvl7pPr>
            <a:lvl8pPr marL="2600390" indent="0">
              <a:buNone/>
              <a:defRPr sz="731"/>
            </a:lvl8pPr>
            <a:lvl9pPr marL="2971874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9103864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0791338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-26988"/>
            <a:ext cx="30480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84" y="-26988"/>
            <a:ext cx="89408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5217880"/>
      </p:ext>
    </p:extLst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9765244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4" y="-26988"/>
            <a:ext cx="12192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212417" y="3535405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6205784"/>
      </p:ext>
    </p:extLst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8684" y="-26988"/>
            <a:ext cx="12192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0567192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77801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2417" y="11969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801895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605894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507797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21004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88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674472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38412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9277E66C-39D7-094B-98CB-0BDD66B63567}"/>
              </a:ext>
            </a:extLst>
          </p:cNvPr>
          <p:cNvPicPr>
            <a:picLocks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67893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54407-EA01-4395-BBB0-0E288835CF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851" y="-3175"/>
            <a:ext cx="850334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34" r:id="rId1"/>
    <p:sldLayoutId id="2147490435" r:id="rId2"/>
    <p:sldLayoutId id="2147490436" r:id="rId3"/>
    <p:sldLayoutId id="2147490437" r:id="rId4"/>
    <p:sldLayoutId id="2147490438" r:id="rId5"/>
    <p:sldLayoutId id="2147490439" r:id="rId6"/>
    <p:sldLayoutId id="2147490440" r:id="rId7"/>
    <p:sldLayoutId id="2147490441" r:id="rId8"/>
    <p:sldLayoutId id="2147490442" r:id="rId9"/>
    <p:sldLayoutId id="2147490443" r:id="rId10"/>
    <p:sldLayoutId id="2147490444" r:id="rId11"/>
    <p:sldLayoutId id="2147490445" r:id="rId12"/>
    <p:sldLayoutId id="2147490446" r:id="rId13"/>
    <p:sldLayoutId id="2147490447" r:id="rId14"/>
    <p:sldLayoutId id="2147490463" r:id="rId15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848" y="-26988"/>
            <a:ext cx="1214315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5231" y="11969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97650"/>
            <a:ext cx="109728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 sz="975"/>
          </a:p>
        </p:txBody>
      </p:sp>
    </p:spTree>
    <p:extLst>
      <p:ext uri="{BB962C8B-B14F-4D97-AF65-F5344CB8AC3E}">
        <p14:creationId xmlns:p14="http://schemas.microsoft.com/office/powerpoint/2010/main" val="38279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9" r:id="rId1"/>
    <p:sldLayoutId id="2147490450" r:id="rId2"/>
    <p:sldLayoutId id="2147490451" r:id="rId3"/>
    <p:sldLayoutId id="2147490452" r:id="rId4"/>
    <p:sldLayoutId id="2147490453" r:id="rId5"/>
    <p:sldLayoutId id="2147490454" r:id="rId6"/>
    <p:sldLayoutId id="2147490455" r:id="rId7"/>
    <p:sldLayoutId id="2147490456" r:id="rId8"/>
    <p:sldLayoutId id="2147490457" r:id="rId9"/>
    <p:sldLayoutId id="2147490458" r:id="rId10"/>
    <p:sldLayoutId id="2147490459" r:id="rId11"/>
    <p:sldLayoutId id="2147490460" r:id="rId12"/>
    <p:sldLayoutId id="2147490461" r:id="rId13"/>
    <p:sldLayoutId id="2147490462" r:id="rId14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5pPr>
      <a:lvl6pPr marL="371485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6pPr>
      <a:lvl7pPr marL="742969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7pPr>
      <a:lvl8pPr marL="1114453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8pPr>
      <a:lvl9pPr marL="1485937" algn="ctr" rtl="0" fontAlgn="base">
        <a:spcBef>
          <a:spcPct val="0"/>
        </a:spcBef>
        <a:spcAft>
          <a:spcPct val="0"/>
        </a:spcAft>
        <a:defRPr sz="3576">
          <a:solidFill>
            <a:schemeClr val="tx2"/>
          </a:solidFill>
          <a:latin typeface="Arial" pitchFamily="34" charset="0"/>
        </a:defRPr>
      </a:lvl9pPr>
    </p:titleStyle>
    <p:bodyStyle>
      <a:lvl1pPr marL="278613" indent="-2786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03662" indent="-23217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275">
          <a:solidFill>
            <a:schemeClr val="tx1"/>
          </a:solidFill>
          <a:latin typeface="+mn-lt"/>
        </a:defRPr>
      </a:lvl2pPr>
      <a:lvl3pPr marL="92871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50">
          <a:solidFill>
            <a:schemeClr val="tx1"/>
          </a:solidFill>
          <a:latin typeface="+mn-lt"/>
        </a:defRPr>
      </a:lvl3pPr>
      <a:lvl4pPr marL="1300195" indent="-185742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1625">
          <a:solidFill>
            <a:schemeClr val="tx1"/>
          </a:solidFill>
          <a:latin typeface="+mn-lt"/>
        </a:defRPr>
      </a:lvl4pPr>
      <a:lvl5pPr marL="1671680" indent="-1857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5pPr>
      <a:lvl6pPr marL="2043164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6pPr>
      <a:lvl7pPr marL="2414648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7pPr>
      <a:lvl8pPr marL="2786132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8pPr>
      <a:lvl9pPr marL="3157616" indent="-185742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162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1">
            <a:extLst>
              <a:ext uri="{FF2B5EF4-FFF2-40B4-BE49-F238E27FC236}">
                <a16:creationId xmlns:a16="http://schemas.microsoft.com/office/drawing/2014/main" id="{3299F9C3-BFAC-D64E-980C-45F253AB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735" y="853981"/>
            <a:ext cx="6894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altLang="ru-RU" sz="1800" dirty="0">
                <a:solidFill>
                  <a:schemeClr val="accent2">
                    <a:lumMod val="75000"/>
                  </a:schemeClr>
                </a:solidFill>
              </a:rPr>
              <a:t>JINR Topic</a:t>
            </a:r>
            <a:r>
              <a:rPr lang="en-US" altLang="ru-RU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ru-RU" sz="1800" dirty="0">
                <a:solidFill>
                  <a:schemeClr val="accent2">
                    <a:lumMod val="75000"/>
                  </a:schemeClr>
                </a:solidFill>
              </a:rPr>
              <a:t>02-1-1083-2009</a:t>
            </a:r>
            <a:endParaRPr lang="pt-BR" alt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EAE5644B-4C9C-6C4C-8721-713D7C36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184" y="5839764"/>
            <a:ext cx="76676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Vladimir Karjavine </a:t>
            </a:r>
          </a:p>
          <a:p>
            <a:pPr algn="ctr" eaLnBrk="1" hangingPunct="1">
              <a:spcBef>
                <a:spcPts val="600"/>
              </a:spcBef>
              <a:buNone/>
            </a:pPr>
            <a:r>
              <a:rPr lang="en-US" altLang="ru-RU" sz="1600" dirty="0">
                <a:solidFill>
                  <a:srgbClr val="002060"/>
                </a:solidFill>
              </a:rPr>
              <a:t>for JINR CMS group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1BA2452-E55C-4348-B592-49EF6384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5" y="6496038"/>
            <a:ext cx="12037670" cy="33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i="1" dirty="0">
                <a:solidFill>
                  <a:srgbClr val="002060"/>
                </a:solidFill>
                <a:latin typeface="+mn-lt"/>
              </a:rPr>
              <a:t>61</a:t>
            </a:r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 Meeting of the </a:t>
            </a:r>
            <a:r>
              <a:rPr lang="en-US" altLang="ru-RU" sz="1600" i="1" dirty="0" err="1">
                <a:solidFill>
                  <a:srgbClr val="002060"/>
                </a:solidFill>
                <a:latin typeface="+mn-lt"/>
              </a:rPr>
              <a:t>Programme</a:t>
            </a:r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 Advisory Committee</a:t>
            </a:r>
            <a:r>
              <a:rPr lang="en-GB" altLang="ru-RU" sz="1600" i="1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20</a:t>
            </a:r>
            <a:r>
              <a:rPr lang="en-GB" altLang="ru-RU" sz="1600" i="1" dirty="0">
                <a:solidFill>
                  <a:srgbClr val="002060"/>
                </a:solidFill>
                <a:latin typeface="+mn-lt"/>
              </a:rPr>
              <a:t>.0</a:t>
            </a:r>
            <a:r>
              <a:rPr lang="en-US" altLang="ru-RU" sz="1600" i="1" dirty="0">
                <a:solidFill>
                  <a:srgbClr val="002060"/>
                </a:solidFill>
                <a:latin typeface="+mn-lt"/>
              </a:rPr>
              <a:t>1</a:t>
            </a:r>
            <a:r>
              <a:rPr lang="en-GB" altLang="ru-RU" sz="1600" i="1" dirty="0">
                <a:solidFill>
                  <a:srgbClr val="002060"/>
                </a:solidFill>
                <a:latin typeface="+mn-lt"/>
              </a:rPr>
              <a:t>.2025.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0278F6-0DFD-4C4B-9035-4C043C3A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434" y="136186"/>
            <a:ext cx="9917113" cy="7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70000"/>
              </a:lnSpc>
              <a:spcBef>
                <a:spcPts val="1038"/>
              </a:spcBef>
            </a:pPr>
            <a:r>
              <a:rPr lang="en-US" altLang="ru-RU" b="1" i="1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Report on the scientific results obtained </a:t>
            </a:r>
          </a:p>
          <a:p>
            <a:pPr algn="ctr" eaLnBrk="1">
              <a:lnSpc>
                <a:spcPct val="70000"/>
              </a:lnSpc>
              <a:spcBef>
                <a:spcPts val="1038"/>
              </a:spcBef>
            </a:pPr>
            <a:r>
              <a:rPr lang="en-US" altLang="ru-RU" b="1" i="1">
                <a:solidFill>
                  <a:srgbClr val="002060"/>
                </a:solidFill>
                <a:latin typeface="Arial" panose="020B0604020202020204" pitchFamily="34" charset="0"/>
                <a:cs typeface="PingFang SC" charset="0"/>
              </a:rPr>
              <a:t>by the JINR group in the CMS experiment</a:t>
            </a:r>
          </a:p>
        </p:txBody>
      </p:sp>
      <p:pic>
        <p:nvPicPr>
          <p:cNvPr id="3" name="Picture 2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FECD3B97-D267-284C-B603-5FD51F751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96" y="1464737"/>
            <a:ext cx="6239751" cy="437502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2F4DCA2-912B-CC39-1F3E-850C10397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965202"/>
              </p:ext>
            </p:extLst>
          </p:nvPr>
        </p:nvGraphicFramePr>
        <p:xfrm>
          <a:off x="224550" y="2849614"/>
          <a:ext cx="2788138" cy="2687829"/>
        </p:xfrm>
        <a:graphic>
          <a:graphicData uri="http://schemas.openxmlformats.org/drawingml/2006/table">
            <a:tbl>
              <a:tblPr/>
              <a:tblGrid>
                <a:gridCol w="563830">
                  <a:extLst>
                    <a:ext uri="{9D8B030D-6E8A-4147-A177-3AD203B41FA5}">
                      <a16:colId xmlns:a16="http://schemas.microsoft.com/office/drawing/2014/main" val="2248652088"/>
                    </a:ext>
                  </a:extLst>
                </a:gridCol>
                <a:gridCol w="2224308">
                  <a:extLst>
                    <a:ext uri="{9D8B030D-6E8A-4147-A177-3AD203B41FA5}">
                      <a16:colId xmlns:a16="http://schemas.microsoft.com/office/drawing/2014/main" val="1840401977"/>
                    </a:ext>
                  </a:extLst>
                </a:gridCol>
              </a:tblGrid>
              <a:tr h="232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CMS composition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396973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full member institutes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20284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associated institutes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531996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cooperating institutes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652972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5864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active members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586141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countries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86848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2062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phd physicists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30883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1171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physics doctoral students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4242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1293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non doctoral students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43756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978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engineers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549133"/>
                  </a:ext>
                </a:extLst>
              </a:tr>
              <a:tr h="2232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technicians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258453"/>
                  </a:ext>
                </a:extLst>
              </a:tr>
              <a:tr h="21434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222268"/>
                          </a:solidFill>
                          <a:effectLst/>
                          <a:latin typeface="Arial" panose="020B0604020202020204" pitchFamily="34" charset="0"/>
                        </a:rPr>
                        <a:t>administrates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28651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88204" y="6602705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24" y="2145"/>
            <a:ext cx="10656711" cy="4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CMS operation in RUN-3 2024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3D8DA-5599-03B1-E51B-7A314F5E4641}"/>
              </a:ext>
            </a:extLst>
          </p:cNvPr>
          <p:cNvSpPr txBox="1"/>
          <p:nvPr/>
        </p:nvSpPr>
        <p:spPr>
          <a:xfrm>
            <a:off x="4556104" y="1259175"/>
            <a:ext cx="372714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+mn-lt"/>
              </a:rPr>
              <a:t>LHC Integrated Luminosity delivered to CMS in 2024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123 fb</a:t>
            </a:r>
            <a:r>
              <a:rPr lang="en-US" sz="1800" b="1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delivered,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113 fb</a:t>
            </a:r>
            <a:r>
              <a:rPr lang="en-US" sz="1800" b="1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recorded (92%),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109 fb</a:t>
            </a:r>
            <a:r>
              <a:rPr lang="en-US" sz="1800" b="1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certified (88.5%)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935D0-71D6-1478-A992-BD8F449BC042}"/>
              </a:ext>
            </a:extLst>
          </p:cNvPr>
          <p:cNvSpPr txBox="1"/>
          <p:nvPr/>
        </p:nvSpPr>
        <p:spPr>
          <a:xfrm>
            <a:off x="3260110" y="497043"/>
            <a:ext cx="5955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Unprecedented quantity of data in one year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 descr="A graph with a line and numbers&#10;&#10;Description automatically generated with medium confidence">
            <a:extLst>
              <a:ext uri="{FF2B5EF4-FFF2-40B4-BE49-F238E27FC236}">
                <a16:creationId xmlns:a16="http://schemas.microsoft.com/office/drawing/2014/main" id="{20291C43-F5E5-A090-2961-7D5A6EC98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1643" r="2182" b="2561"/>
          <a:stretch/>
        </p:blipFill>
        <p:spPr>
          <a:xfrm>
            <a:off x="357189" y="851067"/>
            <a:ext cx="4137359" cy="32828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BDDB6E-9C89-9113-BDCE-DC8129272C99}"/>
              </a:ext>
            </a:extLst>
          </p:cNvPr>
          <p:cNvSpPr txBox="1"/>
          <p:nvPr/>
        </p:nvSpPr>
        <p:spPr>
          <a:xfrm>
            <a:off x="8344801" y="1100604"/>
            <a:ext cx="3061345" cy="24622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+mn-lt"/>
              </a:rPr>
              <a:t>LHC Operations</a:t>
            </a:r>
          </a:p>
          <a:p>
            <a:r>
              <a:rPr lang="th-TH" sz="1800" b="1" dirty="0">
                <a:solidFill>
                  <a:srgbClr val="C60013"/>
                </a:solidFill>
                <a:effectLst/>
                <a:latin typeface="+mn-lt"/>
                <a:cs typeface="Thonburi" pitchFamily="2" charset="-34"/>
              </a:rPr>
              <a:t>๏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Availability: </a:t>
            </a:r>
            <a:r>
              <a:rPr lang="ru-RU" sz="1800" dirty="0">
                <a:solidFill>
                  <a:srgbClr val="1E1F52"/>
                </a:solidFill>
                <a:effectLst/>
                <a:latin typeface="+mn-lt"/>
              </a:rPr>
              <a:t>    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73%</a:t>
            </a:r>
          </a:p>
          <a:p>
            <a:r>
              <a:rPr lang="th-TH" sz="1800" b="1" dirty="0">
                <a:solidFill>
                  <a:srgbClr val="C60013"/>
                </a:solidFill>
                <a:effectLst/>
                <a:latin typeface="+mn-lt"/>
                <a:cs typeface="Thonburi" pitchFamily="2" charset="-34"/>
              </a:rPr>
              <a:t>๏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Stable beams: 49%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solidFill>
                  <a:srgbClr val="1E1F52"/>
                </a:solidFill>
                <a:effectLst/>
                <a:latin typeface="+mn-lt"/>
              </a:rPr>
              <a:t>CMS efficiencies</a:t>
            </a:r>
          </a:p>
          <a:p>
            <a:r>
              <a:rPr lang="th-TH" sz="1800" dirty="0">
                <a:solidFill>
                  <a:srgbClr val="1E1F52"/>
                </a:solidFill>
                <a:effectLst/>
                <a:latin typeface="+mn-lt"/>
              </a:rPr>
              <a:t>๏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Data taking: </a:t>
            </a:r>
            <a:r>
              <a:rPr lang="ru-RU" sz="1800" dirty="0">
                <a:solidFill>
                  <a:srgbClr val="1E1F52"/>
                </a:solidFill>
                <a:effectLst/>
                <a:latin typeface="+mn-lt"/>
              </a:rPr>
              <a:t>   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92.33%</a:t>
            </a:r>
          </a:p>
          <a:p>
            <a:r>
              <a:rPr lang="th-TH" sz="1800" dirty="0">
                <a:solidFill>
                  <a:srgbClr val="1E1F52"/>
                </a:solidFill>
                <a:effectLst/>
                <a:latin typeface="+mn-lt"/>
              </a:rPr>
              <a:t>๏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Certification: </a:t>
            </a:r>
            <a:r>
              <a:rPr lang="ru-RU" sz="1800" dirty="0">
                <a:solidFill>
                  <a:srgbClr val="1E1F52"/>
                </a:solidFill>
                <a:effectLst/>
                <a:latin typeface="+mn-lt"/>
              </a:rPr>
              <a:t>  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96.32%</a:t>
            </a:r>
          </a:p>
          <a:p>
            <a:pPr>
              <a:spcBef>
                <a:spcPts val="600"/>
              </a:spcBef>
            </a:pPr>
            <a:r>
              <a:rPr lang="en-GB" sz="1800" b="1" dirty="0">
                <a:solidFill>
                  <a:srgbClr val="1E1F52"/>
                </a:solidFill>
                <a:effectLst/>
                <a:latin typeface="+mn-lt"/>
              </a:rPr>
              <a:t>CMS certified</a:t>
            </a:r>
          </a:p>
          <a:p>
            <a:r>
              <a:rPr lang="th-TH" sz="1800" dirty="0">
                <a:solidFill>
                  <a:srgbClr val="1E1F52"/>
                </a:solidFill>
                <a:effectLst/>
                <a:latin typeface="+mn-lt"/>
              </a:rPr>
              <a:t>๏ 109.08 </a:t>
            </a:r>
            <a:r>
              <a:rPr lang="en-GB" sz="1800" dirty="0">
                <a:solidFill>
                  <a:srgbClr val="1E1F52"/>
                </a:solidFill>
                <a:effectLst/>
                <a:latin typeface="+mn-lt"/>
              </a:rPr>
              <a:t>fb</a:t>
            </a:r>
            <a:r>
              <a:rPr lang="en-GB" sz="1800" baseline="30000" dirty="0">
                <a:solidFill>
                  <a:srgbClr val="1E1F52"/>
                </a:solidFill>
                <a:effectLst/>
                <a:latin typeface="+mn-lt"/>
              </a:rPr>
              <a:t>−1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E55B1B0-06E9-3771-9E3C-75D387D01381}"/>
              </a:ext>
            </a:extLst>
          </p:cNvPr>
          <p:cNvGrpSpPr/>
          <p:nvPr/>
        </p:nvGrpSpPr>
        <p:grpSpPr>
          <a:xfrm>
            <a:off x="640170" y="4163096"/>
            <a:ext cx="10942246" cy="2420467"/>
            <a:chOff x="648962" y="4145512"/>
            <a:chExt cx="10942246" cy="24204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DD3447-5FB0-2C4F-946B-73B3929F037A}"/>
                </a:ext>
              </a:extLst>
            </p:cNvPr>
            <p:cNvGrpSpPr/>
            <p:nvPr/>
          </p:nvGrpSpPr>
          <p:grpSpPr>
            <a:xfrm>
              <a:off x="648962" y="4145512"/>
              <a:ext cx="10942246" cy="2420467"/>
              <a:chOff x="634674" y="4171886"/>
              <a:chExt cx="10942246" cy="242046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C9513-C9A5-FEAE-7E2C-4967E3CBC77B}"/>
                  </a:ext>
                </a:extLst>
              </p:cNvPr>
              <p:cNvSpPr txBox="1"/>
              <p:nvPr/>
            </p:nvSpPr>
            <p:spPr>
              <a:xfrm>
                <a:off x="7669349" y="4227140"/>
                <a:ext cx="3907571" cy="2200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Total delivered: 391 fb</a:t>
                </a:r>
                <a:r>
                  <a:rPr lang="en-US" sz="1800" b="1" baseline="300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−1 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Run 3:</a:t>
                </a: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197 (13.6 TeV)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Run 2:</a:t>
                </a: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165 (13 TeV)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Run 1:</a:t>
                </a:r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6 (7 TeV) + 23 (8 TeV)</a:t>
                </a:r>
              </a:p>
            </p:txBody>
          </p:sp>
          <p:pic>
            <p:nvPicPr>
              <p:cNvPr id="16" name="Picture 15" descr="A graph with numbers and lines&#10;&#10;Description automatically generated">
                <a:extLst>
                  <a:ext uri="{FF2B5EF4-FFF2-40B4-BE49-F238E27FC236}">
                    <a16:creationId xmlns:a16="http://schemas.microsoft.com/office/drawing/2014/main" id="{528E6A48-570D-B4D7-74B2-89D6BEF02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0"/>
              <a:stretch/>
            </p:blipFill>
            <p:spPr>
              <a:xfrm>
                <a:off x="634674" y="4171886"/>
                <a:ext cx="6675028" cy="2420467"/>
              </a:xfrm>
              <a:prstGeom prst="rect">
                <a:avLst/>
              </a:prstGeom>
            </p:spPr>
          </p:pic>
        </p:grpSp>
        <p:sp>
          <p:nvSpPr>
            <p:cNvPr id="5" name="Left Arrow 4">
              <a:extLst>
                <a:ext uri="{FF2B5EF4-FFF2-40B4-BE49-F238E27FC236}">
                  <a16:creationId xmlns:a16="http://schemas.microsoft.com/office/drawing/2014/main" id="{A097B3FD-4EE4-9B65-7A63-4CD0B652AA13}"/>
                </a:ext>
              </a:extLst>
            </p:cNvPr>
            <p:cNvSpPr/>
            <p:nvPr/>
          </p:nvSpPr>
          <p:spPr bwMode="auto">
            <a:xfrm>
              <a:off x="7400919" y="4759936"/>
              <a:ext cx="288000" cy="2520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6E86F92E-3875-9CD0-E6BF-0430D054DB5D}"/>
                </a:ext>
              </a:extLst>
            </p:cNvPr>
            <p:cNvSpPr/>
            <p:nvPr/>
          </p:nvSpPr>
          <p:spPr bwMode="auto">
            <a:xfrm>
              <a:off x="7396157" y="5598146"/>
              <a:ext cx="288000" cy="2520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88A6D3AC-F72C-8843-CEC2-C70F7A6A8D77}"/>
                </a:ext>
              </a:extLst>
            </p:cNvPr>
            <p:cNvSpPr/>
            <p:nvPr/>
          </p:nvSpPr>
          <p:spPr bwMode="auto">
            <a:xfrm>
              <a:off x="7385998" y="6123403"/>
              <a:ext cx="288000" cy="2520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7612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F1B097-97F5-1476-3D27-9C84A558089E}"/>
              </a:ext>
            </a:extLst>
          </p:cNvPr>
          <p:cNvSpPr txBox="1"/>
          <p:nvPr/>
        </p:nvSpPr>
        <p:spPr>
          <a:xfrm>
            <a:off x="727571" y="-5735"/>
            <a:ext cx="10539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+mn-lt"/>
              </a:rPr>
              <a:t>Detectors</a:t>
            </a:r>
            <a:r>
              <a:rPr lang="en-GB" sz="2800" b="1" dirty="0">
                <a:solidFill>
                  <a:srgbClr val="002060"/>
                </a:solidFill>
                <a:effectLst/>
                <a:latin typeface="+mn-lt"/>
              </a:rPr>
              <a:t> Operation in RUN-3 2024</a:t>
            </a:r>
            <a:endParaRPr lang="en-GB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74F1BE7-5041-4C77-8133-156897A7DAE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60EE4E-33A4-C66E-602F-F707185A9988}"/>
              </a:ext>
            </a:extLst>
          </p:cNvPr>
          <p:cNvSpPr txBox="1"/>
          <p:nvPr/>
        </p:nvSpPr>
        <p:spPr>
          <a:xfrm>
            <a:off x="994297" y="558232"/>
            <a:ext cx="54779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Cathode strip chambers, CSC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Muon system shows good performance, comparable to previous years.</a:t>
            </a:r>
          </a:p>
          <a:p>
            <a:pPr marL="180000" indent="-180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00000"/>
                </a:solidFill>
                <a:effectLst/>
                <a:latin typeface="+mj-lt"/>
              </a:rPr>
              <a:t>CSC operating well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1800" dirty="0">
                <a:solidFill>
                  <a:srgbClr val="C00000"/>
                </a:solidFill>
                <a:effectLst/>
                <a:latin typeface="+mj-lt"/>
              </a:rPr>
              <a:t>99.32% active channels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00395-52E4-8D26-2489-88FB6EA02BE3}"/>
              </a:ext>
            </a:extLst>
          </p:cNvPr>
          <p:cNvSpPr txBox="1"/>
          <p:nvPr/>
        </p:nvSpPr>
        <p:spPr>
          <a:xfrm>
            <a:off x="6332108" y="589665"/>
            <a:ext cx="5297912" cy="245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Hadron Calorimeter, HCAL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To ensure robust operation of HCAL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in 2024:</a:t>
            </a:r>
          </a:p>
          <a:p>
            <a:pPr marL="177750" indent="-177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regular monitoring of data quality</a:t>
            </a:r>
          </a:p>
          <a:p>
            <a:pPr marL="177750" indent="-177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alignment of amplitude signals and calibration of detector channels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180000" indent="-1800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Timing alignment was improved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180000" indent="-1800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SiPM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temperature stabilization was improved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180000" indent="-1800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HCAL was running fine without any issues. </a:t>
            </a:r>
          </a:p>
        </p:txBody>
      </p:sp>
      <p:pic>
        <p:nvPicPr>
          <p:cNvPr id="15" name="Picture 14" descr="A graph of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AFAE8B4E-DE44-8E4B-241A-F577DBDD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9" y="2066183"/>
            <a:ext cx="3752122" cy="36372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7577FBF-290B-E582-D84C-685244A4C255}"/>
              </a:ext>
            </a:extLst>
          </p:cNvPr>
          <p:cNvSpPr txBox="1"/>
          <p:nvPr/>
        </p:nvSpPr>
        <p:spPr>
          <a:xfrm>
            <a:off x="350791" y="5669787"/>
            <a:ext cx="5622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CSC spatial resolution of ME muon stations in Run3 (2024) are in good agreement with Run2 (2018) data </a:t>
            </a:r>
            <a:r>
              <a:rPr lang="en-US" sz="1800" dirty="0">
                <a:solidFill>
                  <a:schemeClr val="accent6"/>
                </a:solidFill>
                <a:effectLst/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indicate the stability of the CSC operation </a:t>
            </a:r>
            <a:endParaRPr lang="en-RU" sz="1800" dirty="0">
              <a:latin typeface="+mj-lt"/>
            </a:endParaRPr>
          </a:p>
        </p:txBody>
      </p:sp>
      <p:pic>
        <p:nvPicPr>
          <p:cNvPr id="28" name="Picture 27" descr="A pie chart with numbers and symbols&#10;&#10;Description automatically generated">
            <a:extLst>
              <a:ext uri="{FF2B5EF4-FFF2-40B4-BE49-F238E27FC236}">
                <a16:creationId xmlns:a16="http://schemas.microsoft.com/office/drawing/2014/main" id="{7D96510F-3C18-92AD-BCE0-D6B9F589B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6096000" y="3719580"/>
            <a:ext cx="5716586" cy="25801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505E6EB-454F-A4F8-7CA8-D795E6C85BB3}"/>
              </a:ext>
            </a:extLst>
          </p:cNvPr>
          <p:cNvSpPr txBox="1"/>
          <p:nvPr/>
        </p:nvSpPr>
        <p:spPr>
          <a:xfrm>
            <a:off x="7105003" y="3319470"/>
            <a:ext cx="3752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/>
                <a:latin typeface="ArialMT"/>
              </a:rPr>
              <a:t>CMS downtime in 2024</a:t>
            </a:r>
          </a:p>
        </p:txBody>
      </p:sp>
    </p:spTree>
    <p:extLst>
      <p:ext uri="{BB962C8B-B14F-4D97-AF65-F5344CB8AC3E}">
        <p14:creationId xmlns:p14="http://schemas.microsoft.com/office/powerpoint/2010/main" val="419729116"/>
      </p:ext>
    </p:extLst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0539" y="2189519"/>
            <a:ext cx="10752962" cy="397123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ru-RU" sz="2000" b="1" dirty="0">
                <a:solidFill>
                  <a:srgbClr val="17375E"/>
                </a:solidFill>
              </a:rPr>
              <a:t>Participation in High Granularity Calorimeter (</a:t>
            </a:r>
            <a:r>
              <a:rPr lang="en-US" altLang="ru-RU" sz="2000" b="1" dirty="0" err="1">
                <a:solidFill>
                  <a:srgbClr val="17375E"/>
                </a:solidFill>
              </a:rPr>
              <a:t>HGCal</a:t>
            </a:r>
            <a:r>
              <a:rPr lang="en-US" altLang="ru-RU" sz="2000" b="1" dirty="0">
                <a:solidFill>
                  <a:srgbClr val="17375E"/>
                </a:solidFill>
              </a:rPr>
              <a:t>) project.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lang="en-US" altLang="x-none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sign and construction of the HGCAL silicon and scintillator cassettes test facility</a:t>
            </a:r>
            <a:endParaRPr lang="en-US" altLang="x-none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spcBef>
                <a:spcPts val="600"/>
              </a:spcBef>
              <a:buNone/>
            </a:pPr>
            <a:endParaRPr lang="en-US" alt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ru-RU" sz="2000" b="1" dirty="0">
                <a:solidFill>
                  <a:srgbClr val="17375E"/>
                </a:solidFill>
              </a:rPr>
              <a:t>Participation in the Endcap Muon system upgrade.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Cathode Strip Chambers maintenance during LS3 long shutdown period. 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CSC longevity study and searches for eco friendly gas mixtures R&amp;D.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Design and construction of the new ME1/1 Patch Panel.</a:t>
            </a:r>
          </a:p>
          <a:p>
            <a:pPr marL="685800"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Design and construction of new tooling for ME1/1 CSC assembly and installation</a:t>
            </a:r>
            <a:endParaRPr lang="en-US" altLang="ru-RU" sz="2000" b="1" dirty="0">
              <a:solidFill>
                <a:srgbClr val="17375E"/>
              </a:solidFill>
            </a:endParaRP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6546B-BA3D-C81F-E353-3C534C6853DF}"/>
              </a:ext>
            </a:extLst>
          </p:cNvPr>
          <p:cNvSpPr txBox="1"/>
          <p:nvPr/>
        </p:nvSpPr>
        <p:spPr>
          <a:xfrm>
            <a:off x="576141" y="1037445"/>
            <a:ext cx="11418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CMS Phase-2 upgrade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task: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reliable work of detectors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in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High Luminosity LHC operation mode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(HL-LHC)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at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energy √s = 14 TeV and instantaneous luminosity L= 5-7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х10</a:t>
            </a:r>
            <a:r>
              <a:rPr kumimoji="0" lang="ru-RU" sz="20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34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с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m</a:t>
            </a:r>
            <a:r>
              <a:rPr kumimoji="0" lang="en-GB" sz="20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-2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с</a:t>
            </a:r>
            <a:r>
              <a:rPr kumimoji="0" lang="ru-RU" sz="200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-1</a:t>
            </a:r>
            <a:endParaRPr lang="en-US" sz="2000" baseline="30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68423-17E6-0B8F-C0A9-9092930A02C1}"/>
              </a:ext>
            </a:extLst>
          </p:cNvPr>
          <p:cNvSpPr txBox="1"/>
          <p:nvPr/>
        </p:nvSpPr>
        <p:spPr>
          <a:xfrm>
            <a:off x="1875367" y="8482"/>
            <a:ext cx="8734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ru-RU" sz="2800" b="1" dirty="0">
                <a:solidFill>
                  <a:srgbClr val="002060"/>
                </a:solidFill>
                <a:latin typeface="+mj-lt"/>
              </a:rPr>
              <a:t>JINR contribution to CMS Phase 2 Upgrade</a:t>
            </a:r>
          </a:p>
        </p:txBody>
      </p:sp>
    </p:spTree>
    <p:extLst>
      <p:ext uri="{BB962C8B-B14F-4D97-AF65-F5344CB8AC3E}">
        <p14:creationId xmlns:p14="http://schemas.microsoft.com/office/powerpoint/2010/main" val="427718766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75FD-F6A3-CEBD-5CCE-0E10FF14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C8F61BE3-D5F4-C885-0A82-A17576BF0103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8C3D745F-6B53-3CE6-8AC1-30DAF5522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11" y="10518"/>
            <a:ext cx="105174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New LS3 Schedule</a:t>
            </a:r>
            <a:endParaRPr lang="en-US" altLang="ru-R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E1ED64-F5DD-5851-AF38-9F12A77BCA78}"/>
              </a:ext>
            </a:extLst>
          </p:cNvPr>
          <p:cNvGrpSpPr/>
          <p:nvPr/>
        </p:nvGrpSpPr>
        <p:grpSpPr>
          <a:xfrm>
            <a:off x="21184" y="857442"/>
            <a:ext cx="12139560" cy="5490698"/>
            <a:chOff x="35472" y="843154"/>
            <a:chExt cx="12139560" cy="5490698"/>
          </a:xfrm>
        </p:grpSpPr>
        <p:pic>
          <p:nvPicPr>
            <p:cNvPr id="5" name="Picture 4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9B432649-1824-9556-6252-320884B7A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42"/>
            <a:stretch/>
          </p:blipFill>
          <p:spPr>
            <a:xfrm>
              <a:off x="35472" y="843154"/>
              <a:ext cx="12139560" cy="38145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E4926E-361B-479A-FCDA-EFE1E62278E9}"/>
                </a:ext>
              </a:extLst>
            </p:cNvPr>
            <p:cNvSpPr txBox="1"/>
            <p:nvPr/>
          </p:nvSpPr>
          <p:spPr>
            <a:xfrm>
              <a:off x="892968" y="4902691"/>
              <a:ext cx="7222331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800" dirty="0">
                  <a:solidFill>
                    <a:srgbClr val="000000"/>
                  </a:solidFill>
                  <a:effectLst/>
                  <a:latin typeface="+mj-lt"/>
                </a:rPr>
                <a:t>Three identified risks for CMS</a:t>
              </a: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j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j-lt"/>
                </a:rPr>
                <a:t>readiness of detectors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j-lt"/>
                </a:rPr>
                <a:t> for installation</a:t>
              </a:r>
              <a:endParaRPr lang="en-GB" sz="1800" dirty="0">
                <a:solidFill>
                  <a:srgbClr val="C60013"/>
                </a:solidFill>
                <a:effectLst/>
                <a:latin typeface="+mj-lt"/>
              </a:endParaRP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j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j-lt"/>
                </a:rPr>
                <a:t>readiness of infrastructures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j-lt"/>
                </a:rPr>
                <a:t> to commission the detectors</a:t>
              </a:r>
              <a:endParaRPr lang="en-GB" sz="1800" dirty="0">
                <a:solidFill>
                  <a:srgbClr val="C60013"/>
                </a:solidFill>
                <a:effectLst/>
                <a:latin typeface="+mj-lt"/>
              </a:endParaRPr>
            </a:p>
            <a:p>
              <a:pPr>
                <a:spcBef>
                  <a:spcPts val="600"/>
                </a:spcBef>
              </a:pPr>
              <a:r>
                <a:rPr lang="th-TH" sz="1800" b="1" dirty="0">
                  <a:solidFill>
                    <a:srgbClr val="C60013"/>
                  </a:solidFill>
                  <a:effectLst/>
                  <a:latin typeface="+mj-lt"/>
                  <a:cs typeface="Thonburi" pitchFamily="2" charset="-34"/>
                </a:rPr>
                <a:t>๏ </a:t>
              </a:r>
              <a:r>
                <a:rPr lang="en-GB" sz="1800" dirty="0">
                  <a:solidFill>
                    <a:srgbClr val="C60013"/>
                  </a:solidFill>
                  <a:effectLst/>
                  <a:latin typeface="+mj-lt"/>
                </a:rPr>
                <a:t>very dense LS3 program</a:t>
              </a:r>
              <a:r>
                <a:rPr lang="en-GB" sz="1800" dirty="0">
                  <a:solidFill>
                    <a:srgbClr val="1E1F52"/>
                  </a:solidFill>
                  <a:effectLst/>
                  <a:latin typeface="+mj-lt"/>
                </a:rPr>
                <a:t> and with high person-power needs</a:t>
              </a:r>
            </a:p>
          </p:txBody>
        </p:sp>
        <p:pic>
          <p:nvPicPr>
            <p:cNvPr id="7" name="Picture 6" descr="A row of colored rectangular objects&#10;&#10;Description automatically generated with medium confidence">
              <a:extLst>
                <a:ext uri="{FF2B5EF4-FFF2-40B4-BE49-F238E27FC236}">
                  <a16:creationId xmlns:a16="http://schemas.microsoft.com/office/drawing/2014/main" id="{437E8A31-1F27-768F-A2F6-DCD164F74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65" y="4281212"/>
              <a:ext cx="22352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1783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62" y="-5996"/>
            <a:ext cx="1059542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j-lt"/>
              </a:rPr>
              <a:t>Setup for HGCAL Cassettes Testing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5C382-39DD-0EEE-3B1F-A95D62C7F7DE}"/>
              </a:ext>
            </a:extLst>
          </p:cNvPr>
          <p:cNvSpPr txBox="1"/>
          <p:nvPr/>
        </p:nvSpPr>
        <p:spPr>
          <a:xfrm>
            <a:off x="2507590" y="6276686"/>
            <a:ext cx="8401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+mn-lt"/>
              </a:rPr>
              <a:t>Plan to have the test facility is ready for operation by the middle of 2025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95D049-0FE2-1CA5-C0D7-3DE03F689F2C}"/>
              </a:ext>
            </a:extLst>
          </p:cNvPr>
          <p:cNvSpPr txBox="1">
            <a:spLocks/>
          </p:cNvSpPr>
          <p:nvPr/>
        </p:nvSpPr>
        <p:spPr bwMode="auto">
          <a:xfrm>
            <a:off x="28312" y="3594518"/>
            <a:ext cx="3271757" cy="238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296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Test setup includes: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Racks for cassettes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    (inside cold rooms)  </a:t>
            </a:r>
            <a:endParaRPr lang="en-US" sz="17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Supporting frames for cassettes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sym typeface="Arial"/>
              </a:rPr>
              <a:t> </a:t>
            </a:r>
            <a:endParaRPr lang="en-US" sz="17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Scintillation trigger planes </a:t>
            </a:r>
          </a:p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altLang="ru-RU" sz="1700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US" sz="1700" dirty="0">
                <a:solidFill>
                  <a:srgbClr val="002060"/>
                </a:solidFill>
              </a:rPr>
              <a:t>top and bottom of rooms)</a:t>
            </a:r>
          </a:p>
          <a:p>
            <a:pPr marL="216000" indent="-216000" defTabSz="91429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</a:rPr>
              <a:t>Readout electronics  </a:t>
            </a:r>
            <a:r>
              <a:rPr lang="en-US" alt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7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FE104-A216-1488-511D-67EB785F1D5B}"/>
              </a:ext>
            </a:extLst>
          </p:cNvPr>
          <p:cNvSpPr txBox="1"/>
          <p:nvPr/>
        </p:nvSpPr>
        <p:spPr>
          <a:xfrm>
            <a:off x="5656498" y="550704"/>
            <a:ext cx="5686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Commissioning of the scintillation trigger planes.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A02B9-151F-E6B5-AB23-809E98FB27CE}"/>
              </a:ext>
            </a:extLst>
          </p:cNvPr>
          <p:cNvSpPr txBox="1"/>
          <p:nvPr/>
        </p:nvSpPr>
        <p:spPr>
          <a:xfrm>
            <a:off x="197541" y="638497"/>
            <a:ext cx="5359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29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2 </a:t>
            </a:r>
            <a:r>
              <a:rPr 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Cold rooms</a:t>
            </a:r>
            <a:r>
              <a:rPr lang="en-US" sz="1800" b="1" dirty="0">
                <a:solidFill>
                  <a:srgbClr val="002060"/>
                </a:solidFill>
                <a:latin typeface="+mn-lt"/>
              </a:rPr>
              <a:t> were assembled at SX5 CERN</a:t>
            </a:r>
            <a:r>
              <a:rPr lang="en-US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Рисунок 10" descr="Изображение выглядит как в помещении, пол, стен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5968E676-000F-0473-36E5-87F1BC770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6969" r="1308" b="5744"/>
          <a:stretch/>
        </p:blipFill>
        <p:spPr>
          <a:xfrm>
            <a:off x="5303610" y="1018358"/>
            <a:ext cx="3611962" cy="259145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293BF99-3474-AE82-052D-DD6E3E8EA6E1}"/>
              </a:ext>
            </a:extLst>
          </p:cNvPr>
          <p:cNvGrpSpPr/>
          <p:nvPr/>
        </p:nvGrpSpPr>
        <p:grpSpPr>
          <a:xfrm>
            <a:off x="3030003" y="3500643"/>
            <a:ext cx="2070505" cy="2718860"/>
            <a:chOff x="0" y="3413206"/>
            <a:chExt cx="1943874" cy="2643308"/>
          </a:xfrm>
        </p:grpSpPr>
        <p:pic>
          <p:nvPicPr>
            <p:cNvPr id="19" name="Рисунок 18" descr="Изображение выглядит как текст, снимок экрана, контейнер&#10;&#10;Автоматически созданное описание">
              <a:extLst>
                <a:ext uri="{FF2B5EF4-FFF2-40B4-BE49-F238E27FC236}">
                  <a16:creationId xmlns:a16="http://schemas.microsoft.com/office/drawing/2014/main" id="{83300673-536A-5CE6-D010-F60E9B214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7" b="19493"/>
            <a:stretch/>
          </p:blipFill>
          <p:spPr>
            <a:xfrm>
              <a:off x="143194" y="3850480"/>
              <a:ext cx="1800680" cy="220603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27E294-D0F3-FE40-3735-64AFCCBF9B57}"/>
                </a:ext>
              </a:extLst>
            </p:cNvPr>
            <p:cNvSpPr txBox="1"/>
            <p:nvPr/>
          </p:nvSpPr>
          <p:spPr>
            <a:xfrm>
              <a:off x="0" y="3413206"/>
              <a:ext cx="194387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Cassette on the supporting frame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9E5D3-3F33-26A9-F71A-278D98276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3625" r="12037" b="8437"/>
          <a:stretch/>
        </p:blipFill>
        <p:spPr>
          <a:xfrm>
            <a:off x="589162" y="1040384"/>
            <a:ext cx="4236186" cy="2388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604DCB-866B-4D53-EB35-E314F3416E06}"/>
              </a:ext>
            </a:extLst>
          </p:cNvPr>
          <p:cNvSpPr txBox="1"/>
          <p:nvPr/>
        </p:nvSpPr>
        <p:spPr>
          <a:xfrm>
            <a:off x="5175078" y="3855135"/>
            <a:ext cx="3773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Plane efficiency of ~98%.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 plane time resolution  ~0.9 ns.</a:t>
            </a: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Time resolution of 2 planes ~3ns.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385BB-939B-5BA6-3F2A-5AAB715B1E13}"/>
              </a:ext>
            </a:extLst>
          </p:cNvPr>
          <p:cNvSpPr txBox="1"/>
          <p:nvPr/>
        </p:nvSpPr>
        <p:spPr>
          <a:xfrm>
            <a:off x="5172738" y="5026072"/>
            <a:ext cx="67904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Triggers frequency in the fourfold coincidence mode: 130-160 Hz  </a:t>
            </a:r>
          </a:p>
          <a:p>
            <a:pPr algn="just"/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- corresponds to ~3000 triggers per 1cm</a:t>
            </a:r>
            <a:r>
              <a:rPr lang="en-US" sz="17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in 10 days </a:t>
            </a:r>
          </a:p>
          <a:p>
            <a:pPr algn="just"/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- matches with the simulation: 10 days cassettes test cycle</a:t>
            </a:r>
          </a:p>
          <a:p>
            <a:pPr algn="just"/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  required minimum 1000 triggers per 1cm</a:t>
            </a:r>
            <a:r>
              <a:rPr lang="en-US" sz="17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A151576-840D-74F1-AC30-D3937F63699E}"/>
              </a:ext>
            </a:extLst>
          </p:cNvPr>
          <p:cNvGrpSpPr/>
          <p:nvPr/>
        </p:nvGrpSpPr>
        <p:grpSpPr>
          <a:xfrm>
            <a:off x="9115394" y="998293"/>
            <a:ext cx="2632214" cy="1863804"/>
            <a:chOff x="8967345" y="998293"/>
            <a:chExt cx="2632214" cy="186380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19270C5-07D5-17EA-DEBA-4982F942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345" y="998293"/>
              <a:ext cx="2632214" cy="18638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B57F18-85D3-4E1C-F207-9B9345510DF2}"/>
                </a:ext>
              </a:extLst>
            </p:cNvPr>
            <p:cNvSpPr txBox="1"/>
            <p:nvPr/>
          </p:nvSpPr>
          <p:spPr>
            <a:xfrm>
              <a:off x="9120002" y="1930195"/>
              <a:ext cx="1195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en-US" baseline="-25000" dirty="0"/>
                <a:t>1 plane</a:t>
              </a:r>
              <a:r>
                <a:rPr lang="en-US" dirty="0"/>
                <a:t>~0.9 ns </a:t>
              </a:r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C8D2639-3A48-D90E-893F-E396619CE876}"/>
              </a:ext>
            </a:extLst>
          </p:cNvPr>
          <p:cNvGrpSpPr/>
          <p:nvPr/>
        </p:nvGrpSpPr>
        <p:grpSpPr>
          <a:xfrm>
            <a:off x="9118673" y="3013433"/>
            <a:ext cx="2632214" cy="1795809"/>
            <a:chOff x="8970624" y="2996015"/>
            <a:chExt cx="2632214" cy="179580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CA05ACE-4355-363F-3EBD-FA6CBD5C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624" y="2996015"/>
              <a:ext cx="2632214" cy="179580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196BD6-FC63-9562-6DFD-CCB25A7DD25F}"/>
                </a:ext>
              </a:extLst>
            </p:cNvPr>
            <p:cNvSpPr txBox="1"/>
            <p:nvPr/>
          </p:nvSpPr>
          <p:spPr>
            <a:xfrm>
              <a:off x="9227524" y="3977697"/>
              <a:ext cx="1195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σ</a:t>
              </a:r>
              <a:r>
                <a:rPr lang="en-US" baseline="-25000" dirty="0"/>
                <a:t>2 plane</a:t>
              </a:r>
              <a:r>
                <a:rPr lang="en-US" dirty="0"/>
                <a:t>~2.4 ns </a:t>
              </a:r>
              <a:endParaRPr lang="ru-RU" dirty="0"/>
            </a:p>
          </p:txBody>
        </p:sp>
      </p:grp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2AB1F763-D5D2-834E-E2C5-7A44D26124A7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712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D903-1E30-0F0E-4C75-81CACB2D5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7C65C-4EFF-60E0-DA4E-3F6CF82A44A4}"/>
              </a:ext>
            </a:extLst>
          </p:cNvPr>
          <p:cNvSpPr txBox="1"/>
          <p:nvPr/>
        </p:nvSpPr>
        <p:spPr>
          <a:xfrm>
            <a:off x="673099" y="24549"/>
            <a:ext cx="10629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Cathode Strip Chamber Longevity Study @ GIF++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58896-F270-9B2F-F784-005C4732E3E6}"/>
              </a:ext>
            </a:extLst>
          </p:cNvPr>
          <p:cNvSpPr txBox="1"/>
          <p:nvPr/>
        </p:nvSpPr>
        <p:spPr>
          <a:xfrm>
            <a:off x="5825352" y="5687437"/>
            <a:ext cx="445288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C00000"/>
                </a:solidFill>
                <a:latin typeface="+mj-lt"/>
              </a:rPr>
              <a:t>No aging effects observed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so far</a:t>
            </a:r>
            <a:endParaRPr kumimoji="0" lang="en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7D604A-FF69-3E21-FD73-B316250391D9}"/>
              </a:ext>
            </a:extLst>
          </p:cNvPr>
          <p:cNvSpPr txBox="1"/>
          <p:nvPr/>
        </p:nvSpPr>
        <p:spPr>
          <a:xfrm>
            <a:off x="747733" y="642349"/>
            <a:ext cx="9481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Irradiation setup: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ME1/1 and ME2/1 CSCs exposed with the 12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TBq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137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Cs gamma source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at the GIF++ Facility (HV-ON on 4 layers and HV-OFF on 2 layers kept as reference).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B4AB46-78EB-53D2-837F-C7B4C4DCC6CC}"/>
              </a:ext>
            </a:extLst>
          </p:cNvPr>
          <p:cNvGrpSpPr/>
          <p:nvPr/>
        </p:nvGrpSpPr>
        <p:grpSpPr>
          <a:xfrm>
            <a:off x="84484" y="1983392"/>
            <a:ext cx="4119277" cy="3400844"/>
            <a:chOff x="279749" y="1195226"/>
            <a:chExt cx="3984989" cy="25510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78D34E-528F-12A6-E99F-20BA9E1298E1}"/>
                </a:ext>
              </a:extLst>
            </p:cNvPr>
            <p:cNvSpPr txBox="1"/>
            <p:nvPr/>
          </p:nvSpPr>
          <p:spPr>
            <a:xfrm>
              <a:off x="1917778" y="3376922"/>
              <a:ext cx="23469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GB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2023 Test Beam at GIF++</a:t>
              </a:r>
              <a:endParaRPr lang="en-RU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 descr="A machine in a factory&#10;&#10;Description automatically generated">
              <a:extLst>
                <a:ext uri="{FF2B5EF4-FFF2-40B4-BE49-F238E27FC236}">
                  <a16:creationId xmlns:a16="http://schemas.microsoft.com/office/drawing/2014/main" id="{8BCF18F6-F38C-C647-D77D-8702B3D0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1" r="-74" b="4687"/>
            <a:stretch/>
          </p:blipFill>
          <p:spPr>
            <a:xfrm>
              <a:off x="279749" y="1195226"/>
              <a:ext cx="3864073" cy="23743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22ECEE-C21C-C4AF-793A-BD9E1A7A0552}"/>
                </a:ext>
              </a:extLst>
            </p:cNvPr>
            <p:cNvSpPr txBox="1"/>
            <p:nvPr/>
          </p:nvSpPr>
          <p:spPr>
            <a:xfrm>
              <a:off x="3534122" y="1606220"/>
              <a:ext cx="730616" cy="39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baseline="30000" dirty="0">
                  <a:solidFill>
                    <a:schemeClr val="bg1"/>
                  </a:solidFill>
                </a:rPr>
                <a:t>137</a:t>
              </a:r>
              <a:r>
                <a:rPr lang="en-US" sz="1800" b="1" dirty="0">
                  <a:solidFill>
                    <a:schemeClr val="bg1"/>
                  </a:solidFill>
                </a:rPr>
                <a:t>Cs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59D011-4486-0D1A-3F45-4E18F5E38448}"/>
                </a:ext>
              </a:extLst>
            </p:cNvPr>
            <p:cNvSpPr txBox="1"/>
            <p:nvPr/>
          </p:nvSpPr>
          <p:spPr>
            <a:xfrm>
              <a:off x="2016830" y="1893400"/>
              <a:ext cx="883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ME1/1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D21E55-9D16-6A4D-2E03-ABB30B7DC804}"/>
                </a:ext>
              </a:extLst>
            </p:cNvPr>
            <p:cNvSpPr txBox="1"/>
            <p:nvPr/>
          </p:nvSpPr>
          <p:spPr>
            <a:xfrm>
              <a:off x="766964" y="2101408"/>
              <a:ext cx="883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ME2/1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FB78BD-D906-A750-8BDF-78218D7F4AE1}"/>
              </a:ext>
            </a:extLst>
          </p:cNvPr>
          <p:cNvSpPr txBox="1"/>
          <p:nvPr/>
        </p:nvSpPr>
        <p:spPr>
          <a:xfrm>
            <a:off x="2151175" y="6129083"/>
            <a:ext cx="964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The slight degradation of the ME1/1 resolution in period III (2023-2024) is to be investigated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6FE1B-F009-3AFC-607D-1AD931358B34}"/>
              </a:ext>
            </a:extLst>
          </p:cNvPr>
          <p:cNvSpPr txBox="1"/>
          <p:nvPr/>
        </p:nvSpPr>
        <p:spPr>
          <a:xfrm>
            <a:off x="4491860" y="1274674"/>
            <a:ext cx="738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CSCs spatial resolution as a function of the accumulated charge</a:t>
            </a:r>
          </a:p>
        </p:txBody>
      </p:sp>
      <p:pic>
        <p:nvPicPr>
          <p:cNvPr id="19" name="Picture 18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FF773B5A-EC9E-CD6A-8ADB-666EA448E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3" y="1657070"/>
            <a:ext cx="4119278" cy="4012283"/>
          </a:xfrm>
          <a:prstGeom prst="rect">
            <a:avLst/>
          </a:prstGeom>
        </p:spPr>
      </p:pic>
      <p:pic>
        <p:nvPicPr>
          <p:cNvPr id="21" name="Picture 20" descr="A graph of a number of red and blue points&#10;&#10;Description automatically generated">
            <a:extLst>
              <a:ext uri="{FF2B5EF4-FFF2-40B4-BE49-F238E27FC236}">
                <a16:creationId xmlns:a16="http://schemas.microsoft.com/office/drawing/2014/main" id="{A36B3780-FEB5-A1AA-4828-A8BA9880F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3" y="1689312"/>
            <a:ext cx="4136351" cy="40115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11D6C6-F2D7-5DE9-A453-AE4F81907CD5}"/>
              </a:ext>
            </a:extLst>
          </p:cNvPr>
          <p:cNvSpPr txBox="1"/>
          <p:nvPr/>
        </p:nvSpPr>
        <p:spPr>
          <a:xfrm>
            <a:off x="469448" y="5222901"/>
            <a:ext cx="3598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ME CSCs irradiation setup at GIF++ </a:t>
            </a:r>
            <a:endParaRPr lang="en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F94DD59F-BB5E-A1B7-DF84-2FF9E349280C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6370"/>
      </p:ext>
    </p:extLst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5F70578-252C-DAB7-7DFA-2598AA62CF89}"/>
              </a:ext>
            </a:extLst>
          </p:cNvPr>
          <p:cNvCxnSpPr>
            <a:cxnSpLocks/>
          </p:cNvCxnSpPr>
          <p:nvPr/>
        </p:nvCxnSpPr>
        <p:spPr bwMode="auto">
          <a:xfrm>
            <a:off x="3595926" y="3921068"/>
            <a:ext cx="451978" cy="355577"/>
          </a:xfrm>
          <a:prstGeom prst="straightConnector1">
            <a:avLst/>
          </a:prstGeom>
          <a:ln w="2540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yellow metal frame on a cardboard surface&#10;&#10;Description automatically generated">
            <a:extLst>
              <a:ext uri="{FF2B5EF4-FFF2-40B4-BE49-F238E27FC236}">
                <a16:creationId xmlns:a16="http://schemas.microsoft.com/office/drawing/2014/main" id="{03D1AE0C-A49D-0DFF-029D-864E48028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7" y="4235531"/>
            <a:ext cx="6498409" cy="2318350"/>
          </a:xfrm>
          <a:prstGeom prst="rect">
            <a:avLst/>
          </a:prstGeom>
        </p:spPr>
      </p:pic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56" y="23118"/>
            <a:ext cx="11283501" cy="5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ME1/1 Preparation to the Phase-2 CSC Upgrade in LS3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512514-E47D-F8A5-DBCC-4D6AAAC49729}"/>
              </a:ext>
            </a:extLst>
          </p:cNvPr>
          <p:cNvGrpSpPr/>
          <p:nvPr/>
        </p:nvGrpSpPr>
        <p:grpSpPr>
          <a:xfrm>
            <a:off x="3763435" y="718898"/>
            <a:ext cx="8185736" cy="2984928"/>
            <a:chOff x="3693937" y="565100"/>
            <a:chExt cx="8185736" cy="2984928"/>
          </a:xfrm>
        </p:grpSpPr>
        <p:pic>
          <p:nvPicPr>
            <p:cNvPr id="4" name="Picture 3" descr="A grey metal piece with many metal pipes&#10;&#10;Description automatically generated with medium confidence">
              <a:extLst>
                <a:ext uri="{FF2B5EF4-FFF2-40B4-BE49-F238E27FC236}">
                  <a16:creationId xmlns:a16="http://schemas.microsoft.com/office/drawing/2014/main" id="{83C76B2B-6A86-02AE-D786-2707CBE0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937" y="1112706"/>
              <a:ext cx="4211452" cy="2410021"/>
            </a:xfrm>
            <a:prstGeom prst="rect">
              <a:avLst/>
            </a:prstGeom>
          </p:spPr>
        </p:pic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6C324FEF-2D11-DE84-7B41-910B90E43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451" y="565100"/>
              <a:ext cx="2737007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ME1/1 Patch panel</a:t>
              </a:r>
              <a:endParaRPr lang="ru-RU" altLang="ru-RU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FA25FC-D79E-98F0-AA77-03EAD4C60B0C}"/>
                </a:ext>
              </a:extLst>
            </p:cNvPr>
            <p:cNvSpPr txBox="1"/>
            <p:nvPr/>
          </p:nvSpPr>
          <p:spPr>
            <a:xfrm>
              <a:off x="8204284" y="922260"/>
              <a:ext cx="1473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ru-RU" sz="1800" i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Prototype</a:t>
              </a:r>
              <a:endParaRPr lang="en-RU" sz="1800" dirty="0"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EBC1C1-AFA4-BBEA-FB96-855451C0BE48}"/>
                </a:ext>
              </a:extLst>
            </p:cNvPr>
            <p:cNvSpPr txBox="1"/>
            <p:nvPr/>
          </p:nvSpPr>
          <p:spPr>
            <a:xfrm>
              <a:off x="5096840" y="877294"/>
              <a:ext cx="1473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3d model</a:t>
              </a:r>
              <a:endParaRPr lang="en-RU" sz="1800" dirty="0">
                <a:latin typeface="+mn-lt"/>
              </a:endParaRPr>
            </a:p>
          </p:txBody>
        </p:sp>
        <p:pic>
          <p:nvPicPr>
            <p:cNvPr id="18" name="Picture 17" descr="A close-up of a circuit board&#10;&#10;Description automatically generated">
              <a:extLst>
                <a:ext uri="{FF2B5EF4-FFF2-40B4-BE49-F238E27FC236}">
                  <a16:creationId xmlns:a16="http://schemas.microsoft.com/office/drawing/2014/main" id="{F2724887-4E43-FA38-42CE-987AB0A9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831" y="1267838"/>
              <a:ext cx="4013842" cy="228219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B5E8D2-B32C-B7B6-7314-A002BE6AE72C}"/>
              </a:ext>
            </a:extLst>
          </p:cNvPr>
          <p:cNvSpPr txBox="1"/>
          <p:nvPr/>
        </p:nvSpPr>
        <p:spPr>
          <a:xfrm>
            <a:off x="34063" y="1435597"/>
            <a:ext cx="4013841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x-none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ME1/1 Patch Panel </a:t>
            </a:r>
            <a:r>
              <a:rPr lang="en-US" altLang="x-none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redesigned to fit more rigid envelope for endcap detectors cables and services in the CMS Phase-2 configuration</a:t>
            </a:r>
            <a:endParaRPr lang="en-US" altLang="x-none" sz="1800" dirty="0">
              <a:solidFill>
                <a:schemeClr val="accent6">
                  <a:lumMod val="75000"/>
                </a:schemeClr>
              </a:solidFill>
              <a:latin typeface="+mn-lt"/>
              <a:cs typeface="Arial Narrow" panose="020B0604020202020204" pitchFamily="34" charset="0"/>
            </a:endParaRPr>
          </a:p>
          <a:p>
            <a:pPr marL="252000" indent="-25200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Parts for 36</a:t>
            </a:r>
            <a:r>
              <a:rPr lang="en-US" sz="18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 ME1/1 PP have been constructed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F9852-DB5F-50B4-F5ED-BD2BA167BE7C}"/>
              </a:ext>
            </a:extLst>
          </p:cNvPr>
          <p:cNvSpPr txBox="1"/>
          <p:nvPr/>
        </p:nvSpPr>
        <p:spPr>
          <a:xfrm>
            <a:off x="4735966" y="3838898"/>
            <a:ext cx="2518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Loading machines </a:t>
            </a:r>
            <a:endParaRPr lang="en-R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600C9-6EB6-5D59-9990-3B4F049EACC3}"/>
              </a:ext>
            </a:extLst>
          </p:cNvPr>
          <p:cNvSpPr txBox="1"/>
          <p:nvPr/>
        </p:nvSpPr>
        <p:spPr>
          <a:xfrm>
            <a:off x="237862" y="4282164"/>
            <a:ext cx="4359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52000">
              <a:buFont typeface="Wingdings" panose="05000000000000000000" pitchFamily="2" charset="2"/>
              <a:buChar char="ü"/>
            </a:pPr>
            <a:r>
              <a:rPr lang="en-US" altLang="ru-RU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ME1/1 two loading machines </a:t>
            </a:r>
            <a:r>
              <a:rPr lang="en-US" altLang="ru-RU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for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extraction/installation of ME1/1 CSCs </a:t>
            </a:r>
            <a:r>
              <a:rPr lang="en-US" altLang="ru-RU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were constructed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0825195-76B0-0D59-212B-FDC6581967C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10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" y="52635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AEDFF-26D4-FB40-86F6-2227730D8E70}"/>
              </a:ext>
            </a:extLst>
          </p:cNvPr>
          <p:cNvSpPr txBox="1"/>
          <p:nvPr/>
        </p:nvSpPr>
        <p:spPr>
          <a:xfrm>
            <a:off x="260252" y="1066815"/>
            <a:ext cx="11931748" cy="472437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indent="-3240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2024 Physics Run successfully completed. Unprecedented quantity of data recorded by CMS in one year.</a:t>
            </a:r>
          </a:p>
          <a:p>
            <a:pPr marL="576000" lvl="1" indent="-324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JINR group contribute to maintenance and operation of the CSC Endcap Muon system and Hadron Calorimeter. Detectors are performing reasonably well during 2024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RUN-3 data taking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18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202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the JINR group continue physics analysis based on RUN-2 and RUN-3 data. 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2024 JINR grid Tier-1 and Tier-2 centers shows stable and robust operation for CMS data processing.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JINR group performed a good progress in CMS Phase-2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Upgrade. 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576000" lvl="1" indent="-324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Participation in High-Granularity Calorimeter (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HGCal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)  project</a:t>
            </a:r>
          </a:p>
          <a:p>
            <a:pPr marL="252000" lvl="1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-  Construction of the test setup for HGCAL is close to completion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.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576000" lvl="1" indent="-3240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Participation in CMS Muon Endcap system upgrade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52000" lvl="1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-  CSC patch panel parts have been constructed.</a:t>
            </a:r>
          </a:p>
          <a:p>
            <a:pPr marL="252000" lvl="1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ME1/1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oading machines were constructed and ready for operation in LS3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lvl="1">
              <a:spcBef>
                <a:spcPts val="6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- The CSC longevity and the CSC operation with a new gas mixtures studies are in progress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10137BD-16DA-C8CC-E657-B963B1BC6290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84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0D11F-B78F-CAA1-4E7D-34754699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FE76B76A-59C2-7F26-B382-E0A64A72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" y="0"/>
            <a:ext cx="10707623" cy="6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Plan for 2025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B45C3B1-DF07-42D7-7514-13242ECA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87" y="1012517"/>
            <a:ext cx="10707624" cy="473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2575" indent="-282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3200" b="1">
                <a:solidFill>
                  <a:srgbClr val="3333CC"/>
                </a:solidFill>
                <a:latin typeface="Arial" panose="020B0604020202020204" pitchFamily="34" charset="0"/>
                <a:cs typeface="PingFang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800">
                <a:solidFill>
                  <a:srgbClr val="FF3300"/>
                </a:solidFill>
                <a:latin typeface="Arial" panose="020B0604020202020204" pitchFamily="34" charset="0"/>
                <a:cs typeface="PingFang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PingFang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FF00FF"/>
                </a:solidFill>
                <a:latin typeface="Arial" panose="020B0604020202020204" pitchFamily="34" charset="0"/>
                <a:cs typeface="PingFang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</a:tabLst>
              <a:defRPr sz="2000">
                <a:solidFill>
                  <a:srgbClr val="009999"/>
                </a:solidFill>
                <a:latin typeface="Arial" panose="020B0604020202020204" pitchFamily="34" charset="0"/>
                <a:cs typeface="PingFang SC" charset="0"/>
              </a:defRPr>
            </a:lvl9pPr>
          </a:lstStyle>
          <a:p>
            <a:pPr marL="0" indent="-324000"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RUN-2 and RUN-3 data analysis.</a:t>
            </a:r>
          </a:p>
          <a:p>
            <a:pPr marL="324000" indent="180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Dimuons, Z + MET, </a:t>
            </a:r>
            <a:r>
              <a:rPr lang="en-US" altLang="ru-RU" sz="1800" b="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bbar</a:t>
            </a: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+ MET, dimuons + MET to search for the new physics and test the SM.</a:t>
            </a:r>
          </a:p>
          <a:p>
            <a:pPr marL="324000" indent="180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optimization of the hadronization model for the q/g jet fractions measurement.</a:t>
            </a:r>
          </a:p>
          <a:p>
            <a:pPr marL="180000" indent="-32400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2025 RUN-3 data taking within JINR responsibilities.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	- Participation in shifts.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- Detectors operation and maintenance.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   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Detectors</a:t>
            </a: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performance study.</a:t>
            </a:r>
            <a:endParaRPr lang="en-US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0" indent="-17775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HGCAL project.</a:t>
            </a:r>
          </a:p>
          <a:p>
            <a:pPr marL="36000" indent="0">
              <a:spcBef>
                <a:spcPts val="300"/>
              </a:spcBef>
              <a:buClr>
                <a:srgbClr val="002060"/>
              </a:buClr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- Launching of the HGCAL cassettes test facility</a:t>
            </a: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-16290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Phase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2 upgrade of Muon Endcap System. </a:t>
            </a: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Preparation to the ME1/1 CSC upgrade during LS3.  </a:t>
            </a:r>
            <a:endParaRPr lang="en-US" altLang="ru-RU" sz="1800" b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Continue of the CSC detectors ageing effects study at GIF ++ facility.</a:t>
            </a:r>
          </a:p>
          <a:p>
            <a:pPr marL="324000" indent="-180000">
              <a:spcBef>
                <a:spcPts val="300"/>
              </a:spcBef>
              <a:buClr>
                <a:srgbClr val="002060"/>
              </a:buClr>
              <a:buFontTx/>
              <a:buChar char="-"/>
            </a:pPr>
            <a:r>
              <a:rPr lang="en-US" altLang="ru-RU" sz="1800" b="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and test of algorithms for reconstruction of the muon track segments.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2CC45465-6721-5611-F800-3E5D9D13EAB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15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38" y="-25689"/>
            <a:ext cx="1066235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JINR Group Activities</a:t>
            </a:r>
            <a:endParaRPr lang="en-US" altLang="ru-RU" sz="2800" b="1" dirty="0">
              <a:solidFill>
                <a:srgbClr val="17375E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96396-3E30-6EE3-ABD6-8D787EC008DC}"/>
              </a:ext>
            </a:extLst>
          </p:cNvPr>
          <p:cNvSpPr txBox="1"/>
          <p:nvPr/>
        </p:nvSpPr>
        <p:spPr>
          <a:xfrm>
            <a:off x="1189855" y="4620855"/>
            <a:ext cx="3869825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EPR 2024 results </a:t>
            </a:r>
          </a:p>
          <a:p>
            <a:pPr marL="360000" indent="-216000">
              <a:spcBef>
                <a:spcPts val="300"/>
              </a:spcBef>
              <a:buFontTx/>
              <a:buChar char="-"/>
            </a:pPr>
            <a:r>
              <a:rPr lang="en-US" sz="1700" dirty="0"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>Work Due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96.91</a:t>
            </a:r>
            <a:endParaRPr lang="ru-RU" sz="17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360000" indent="-216000">
              <a:spcBef>
                <a:spcPts val="300"/>
              </a:spcBef>
              <a:buFontTx/>
              <a:buChar char="-"/>
            </a:pPr>
            <a:r>
              <a:rPr lang="en-US" sz="1700" dirty="0">
                <a:solidFill>
                  <a:srgbClr val="FF0000"/>
                </a:solidFill>
                <a:effectLst/>
                <a:latin typeface="+mn-lt"/>
                <a:cs typeface="Calibri" panose="020F0502020204030204" pitchFamily="34" charset="0"/>
              </a:rPr>
              <a:t>Work do</a:t>
            </a:r>
            <a:r>
              <a:rPr lang="en-US" sz="17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ne: 105.09</a:t>
            </a:r>
            <a:endParaRPr lang="ru-RU" sz="17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360000" indent="-216000">
              <a:spcBef>
                <a:spcPts val="300"/>
              </a:spcBef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Shifts done: 6.88</a:t>
            </a:r>
            <a:endParaRPr lang="ru-RU" sz="17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60000" indent="-216000">
              <a:spcBef>
                <a:spcPts val="300"/>
              </a:spcBef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Work + Shifts do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ne: 111.97</a:t>
            </a:r>
            <a:endParaRPr lang="ru-RU" sz="17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60000" indent="-216000">
              <a:spcBef>
                <a:spcPts val="300"/>
              </a:spcBef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effectLst/>
                <a:latin typeface="+mn-lt"/>
                <a:cs typeface="Calibri" panose="020F0502020204030204" pitchFamily="34" charset="0"/>
              </a:rPr>
              <a:t>Ratio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done/expected: 1.16</a:t>
            </a:r>
            <a:endParaRPr lang="en-US" sz="1700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E3474-F45B-4521-A607-6EAB5568F6A6}"/>
              </a:ext>
            </a:extLst>
          </p:cNvPr>
          <p:cNvSpPr txBox="1"/>
          <p:nvPr/>
        </p:nvSpPr>
        <p:spPr>
          <a:xfrm>
            <a:off x="1464094" y="590047"/>
            <a:ext cx="8925232" cy="155427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Participants: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7</a:t>
            </a:r>
            <a:r>
              <a:rPr lang="ru-RU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7</a:t>
            </a: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from JINR; </a:t>
            </a:r>
            <a:r>
              <a:rPr lang="en-US" altLang="ru-RU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12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from </a:t>
            </a:r>
            <a:r>
              <a:rPr lang="en-GB" altLang="ru-RU" sz="1800" dirty="0">
                <a:solidFill>
                  <a:srgbClr val="002060"/>
                </a:solidFill>
                <a:latin typeface="+mn-lt"/>
              </a:rPr>
              <a:t>JINR member-states (DMS)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ru-RU" sz="1800" dirty="0">
                <a:solidFill>
                  <a:srgbClr val="FF0000"/>
                </a:solidFill>
                <a:latin typeface="+mn-lt"/>
              </a:rPr>
              <a:t>20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 members of JINR associated personnel </a:t>
            </a:r>
            <a:endParaRPr lang="en-US" altLang="ru-RU" sz="1800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pPr marL="180000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11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young researchers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: 6 PhD Students from JINR,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5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 PhD Students from DMS.</a:t>
            </a:r>
            <a:endParaRPr lang="ru-RU" altLang="ru-RU" sz="18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§"/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Authors</a:t>
            </a:r>
            <a:r>
              <a:rPr lang="en-US" altLang="ru-RU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en-GB" altLang="ru-RU" sz="1800" dirty="0">
                <a:solidFill>
                  <a:srgbClr val="C00000"/>
                </a:solidFill>
                <a:latin typeface="+mn-lt"/>
                <a:cs typeface="Arial Narrow" panose="020B0604020202020204" pitchFamily="34" charset="0"/>
              </a:rPr>
              <a:t>21</a:t>
            </a:r>
            <a:r>
              <a:rPr lang="en-US" altLang="ru-RU" sz="1800" b="1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from JINR and </a:t>
            </a:r>
            <a:r>
              <a:rPr lang="en-GB" altLang="ru-RU" sz="1800" dirty="0">
                <a:solidFill>
                  <a:srgbClr val="FF0000"/>
                </a:solidFill>
                <a:latin typeface="+mn-lt"/>
                <a:cs typeface="Arial Narrow" panose="020B0604020202020204" pitchFamily="34" charset="0"/>
              </a:rPr>
              <a:t> 3</a:t>
            </a:r>
            <a:r>
              <a:rPr lang="ru-RU" altLang="ru-RU" sz="18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GB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from DMS (21 paid by JINR and 3 unpaid PhD students ), </a:t>
            </a:r>
            <a:r>
              <a:rPr lang="en-GB" altLang="ru-RU" sz="1800" dirty="0">
                <a:solidFill>
                  <a:srgbClr val="FF0000"/>
                </a:solidFill>
                <a:latin typeface="+mn-lt"/>
                <a:cs typeface="Arial Narrow" panose="020B0604020202020204" pitchFamily="34" charset="0"/>
              </a:rPr>
              <a:t>19</a:t>
            </a:r>
            <a:r>
              <a:rPr lang="en-GB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 Narrow" panose="020B0604020202020204" pitchFamily="34" charset="0"/>
              </a:rPr>
              <a:t> </a:t>
            </a:r>
            <a:r>
              <a:rPr lang="en-GB" altLang="ru-RU" sz="1800" dirty="0">
                <a:solidFill>
                  <a:srgbClr val="002060"/>
                </a:solidFill>
                <a:latin typeface="+mn-lt"/>
              </a:rPr>
              <a:t>of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JINR associated personnel (unpaid by JINR)</a:t>
            </a:r>
            <a:endParaRPr lang="en-US" altLang="ru-RU" sz="1800" dirty="0">
              <a:solidFill>
                <a:schemeClr val="accent6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3D78410-F689-4A0F-9E05-DD7909ED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47" y="2350691"/>
            <a:ext cx="5239883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180000" lvl="1" indent="-1800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700" b="1" dirty="0">
                <a:solidFill>
                  <a:srgbClr val="002060"/>
                </a:solidFill>
                <a:latin typeface="+mn-lt"/>
              </a:rPr>
              <a:t> JINR team obligations </a:t>
            </a:r>
            <a:endParaRPr lang="ru-RU" altLang="ru-RU" sz="1700" b="1" dirty="0">
              <a:solidFill>
                <a:srgbClr val="002060"/>
              </a:solidFill>
              <a:latin typeface="+mn-lt"/>
            </a:endParaRPr>
          </a:p>
          <a:p>
            <a:pPr marL="360000" lvl="1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Detectors maintenance and operation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lvl="1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JINR Tier-1 and Tier-2 centers robust operation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lvl="1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Participation in shifts. 64 central shifts were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lvl="1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served by JINR in 2024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lvl="1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latin typeface="+mn-lt"/>
              </a:rPr>
              <a:t>Experimental Physics responsibilities (EPR), due for </a:t>
            </a:r>
            <a:r>
              <a:rPr lang="ru-RU" sz="1700" dirty="0">
                <a:solidFill>
                  <a:srgbClr val="002060"/>
                </a:solidFill>
                <a:latin typeface="+mn-lt"/>
              </a:rPr>
              <a:t>1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 author is 4.0 months tasks (including shifts)</a:t>
            </a:r>
            <a:endParaRPr lang="en-US" altLang="ru-RU" sz="1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C044BBF-8048-418D-9F80-0E6F30E6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887" y="2369287"/>
            <a:ext cx="6562477" cy="41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180000" lvl="1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7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CMS upgrade</a:t>
            </a:r>
            <a:endParaRPr lang="ru-RU" altLang="ru-RU" sz="17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96000" lvl="1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Phase1</a:t>
            </a:r>
            <a:r>
              <a:rPr lang="ru-RU" altLang="ru-RU" sz="1700" dirty="0">
                <a:solidFill>
                  <a:srgbClr val="002060"/>
                </a:solidFill>
                <a:latin typeface="+mn-lt"/>
              </a:rPr>
              <a:t>:</a:t>
            </a: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 upgrade of HCAL and Endcap Muon system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96000" lvl="1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Phase2: construction of the High Granularity Calorimeter</a:t>
            </a:r>
            <a:r>
              <a:rPr lang="ru-RU" altLang="ru-RU" sz="1700" dirty="0">
                <a:solidFill>
                  <a:srgbClr val="002060"/>
                </a:solidFill>
                <a:latin typeface="+mn-lt"/>
              </a:rPr>
              <a:t> </a:t>
            </a:r>
            <a:endParaRPr lang="en-US" altLang="ru-RU" sz="1700" dirty="0">
              <a:solidFill>
                <a:srgbClr val="002060"/>
              </a:solidFill>
              <a:latin typeface="+mn-lt"/>
            </a:endParaRPr>
          </a:p>
          <a:p>
            <a:pPr marL="18000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	  and Endcap</a:t>
            </a:r>
            <a:r>
              <a:rPr lang="ru-RU" altLang="ru-RU" sz="17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Muon system upgrade.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7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Participation in physics analysis and software development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ru-RU" sz="17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CMS duties executed by JINR physicists</a:t>
            </a:r>
            <a:endParaRPr lang="ru-RU" altLang="ru-RU" sz="17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marL="360000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HCAL Technical Coordination 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latin typeface="+mn-lt"/>
              </a:rPr>
              <a:t>Co-convening the CMS Generator group </a:t>
            </a: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	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CMS data managers for Tier-1 and Tier-2 sites.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latin typeface="+mn-lt"/>
              </a:rPr>
              <a:t>Deputy Chairman of the CMS Conference Committee</a:t>
            </a:r>
            <a:endParaRPr lang="ru-RU" sz="1700" dirty="0">
              <a:solidFill>
                <a:srgbClr val="002060"/>
              </a:solidFill>
              <a:latin typeface="+mn-lt"/>
            </a:endParaRPr>
          </a:p>
          <a:p>
            <a:pPr marL="360000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Participation in Analysis  Review  Committee  (ARC) and Institutional publication review (IR).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  <a:p>
            <a:pPr marL="360000" indent="-216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FontTx/>
              <a:buChar char="-"/>
            </a:pPr>
            <a:r>
              <a:rPr lang="en-US" altLang="ru-RU" sz="1700" dirty="0">
                <a:solidFill>
                  <a:srgbClr val="002060"/>
                </a:solidFill>
                <a:latin typeface="+mn-lt"/>
              </a:rPr>
              <a:t>Members of institution and  collaboration boards.</a:t>
            </a:r>
            <a:endParaRPr lang="ru-RU" altLang="ru-RU" sz="17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465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1" y="0"/>
            <a:ext cx="10662355" cy="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Publications</a:t>
            </a:r>
            <a:endParaRPr lang="en-US" alt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AC2EF-30E1-4EE1-A01C-AA3C054ACB6F}"/>
              </a:ext>
            </a:extLst>
          </p:cNvPr>
          <p:cNvSpPr txBox="1"/>
          <p:nvPr/>
        </p:nvSpPr>
        <p:spPr>
          <a:xfrm>
            <a:off x="7562118" y="665570"/>
            <a:ext cx="4508243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CMS publications statistics</a:t>
            </a:r>
          </a:p>
          <a:p>
            <a:pPr marL="288000" indent="-288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1347 papers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based on collision data (RUN-1/RUN-2/RUN3) submitted so far</a:t>
            </a:r>
          </a:p>
          <a:p>
            <a:pPr marL="288000" indent="-288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102 papers submitted in 2024</a:t>
            </a:r>
          </a:p>
        </p:txBody>
      </p:sp>
      <p:pic>
        <p:nvPicPr>
          <p:cNvPr id="8" name="Picture 8" descr="A graph of different colored circles&#10;&#10;Description automatically generated">
            <a:extLst>
              <a:ext uri="{FF2B5EF4-FFF2-40B4-BE49-F238E27FC236}">
                <a16:creationId xmlns:a16="http://schemas.microsoft.com/office/drawing/2014/main" id="{AB6810D4-6EC2-4A1D-A134-29C47B779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35" y="2451103"/>
            <a:ext cx="3880880" cy="3473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1C4B4E-EE9B-4E78-ABA6-B5EF8A5FFBDB}"/>
              </a:ext>
            </a:extLst>
          </p:cNvPr>
          <p:cNvSpPr txBox="1"/>
          <p:nvPr/>
        </p:nvSpPr>
        <p:spPr>
          <a:xfrm>
            <a:off x="121639" y="603463"/>
            <a:ext cx="7110434" cy="2602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JINR group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publication</a:t>
            </a:r>
            <a:r>
              <a:rPr lang="en-US" alt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 in 2024</a:t>
            </a:r>
            <a:endParaRPr lang="en-US" sz="2000" b="1" dirty="0">
              <a:solidFill>
                <a:schemeClr val="accent6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full list of CMS collaboration publications for 2024, authored by JINR representatives, includes </a:t>
            </a:r>
            <a:r>
              <a:rPr lang="en-US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82 scientific CMS papers. 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2024, JINR physicists made a significant contribution to the preparation of</a:t>
            </a:r>
            <a:r>
              <a:rPr lang="en-US" sz="1800" dirty="0">
                <a:solidFill>
                  <a:schemeClr val="accent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scientific papers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(including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 CMS papers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results of the work were presented in more than </a:t>
            </a:r>
            <a:r>
              <a:rPr lang="en-US" sz="18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 reports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 various conferences, workshops, and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seminars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1AAF55-F14C-462A-9C15-C929F9E10286}"/>
              </a:ext>
            </a:extLst>
          </p:cNvPr>
          <p:cNvSpPr/>
          <p:nvPr/>
        </p:nvSpPr>
        <p:spPr>
          <a:xfrm>
            <a:off x="0" y="3210666"/>
            <a:ext cx="3764561" cy="253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International Conference on Neutrinos and Dark Matter (NuDM-2024, Cairo, Egypt) 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XV Latin American Symposium on High Energy Physics (Mexico City, Mexico)</a:t>
            </a:r>
            <a:endParaRPr lang="en-RU" sz="14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LHC Days in Split (Croatia) 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Higgs Days in Santander (Spain) 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Workshop Extended scalars sectors from all angles (CERN, Switzerland) 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Mathematical Modeling and Computational Physics (MMCP2024, Yerevan, Armenia)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67714C-893A-47DA-A9D8-BD3F3B6993C1}"/>
              </a:ext>
            </a:extLst>
          </p:cNvPr>
          <p:cNvSpPr/>
          <p:nvPr/>
        </p:nvSpPr>
        <p:spPr>
          <a:xfrm>
            <a:off x="3808317" y="3190346"/>
            <a:ext cx="4022321" cy="347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XXXVI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Worshop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on high energy physics,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Protvino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Russia) 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Scientific session of the Nuclear Physics Section of the Russian Academy of Sciences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Russia)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VII International Conference on Particle Physics and Astrophysics (ICPPA 2024, Moscow, Russia) 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LXXIV International conference Nucleus-2024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Russia)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XXII International Seminar on High Energy Physics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Pereslavl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Russia)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7th International Conference on Particle Physics and Astrophysics (Moscow, Russia)</a:t>
            </a:r>
          </a:p>
          <a:p>
            <a:pPr marL="285750" indent="-285750" algn="just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China-JINR Workshop on Software and Computing for Future HEP Experiments, JINR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Listvyanka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Russia)</a:t>
            </a:r>
            <a:endParaRPr lang="en-RU" sz="14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4CAFC7-B5F2-4957-A759-691570EF73CA}"/>
              </a:ext>
            </a:extLst>
          </p:cNvPr>
          <p:cNvSpPr/>
          <p:nvPr/>
        </p:nvSpPr>
        <p:spPr>
          <a:xfrm>
            <a:off x="161729" y="5758779"/>
            <a:ext cx="3525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countries, ~20 scientific events</a:t>
            </a:r>
          </a:p>
          <a:p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~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talks by young scientists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1603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53" y="23382"/>
            <a:ext cx="10786094" cy="48657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JINR areas of activity </a:t>
            </a:r>
            <a:r>
              <a:rPr lang="en-US" alt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 the CMS physics analysis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6BBDAAF5-20A3-8A18-7104-572A73BEFE6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43D629C-A421-4A09-8362-DF9E254C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13" y="708321"/>
            <a:ext cx="11870236" cy="53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</a:rPr>
              <a:t>Searching for Physics Beyond the Standard Model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Channels with a pair of leptons (extended gauge models, scenarios with additional spatial dimensions, models with dark matter, testing of lepton universality, search for LFV processes, etc.)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Channels with a pair of leptons/b-quarks and missing transverse energy ET (dark matter, extended Higgs sector)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Multiple jet/lepton/photon production (microscopic black hole scenarios)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</a:rPr>
              <a:t>Testing the predictions of the Standard Model (EWK and QCD processes)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Precision measurements of the characteristics of the Drell-Yan process (cross-sections, angular characteristics)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Discovery and study of the properties of the Higgs boson (4l, 2b)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Study of the characteristics of QCD jets (cross-sections, fragmentation functions, etc.) 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B-physics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</a:rPr>
              <a:t>Heavy Ion Physics</a:t>
            </a:r>
          </a:p>
          <a:p>
            <a:pPr marL="288000" indent="-288000">
              <a:spcBef>
                <a:spcPts val="3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Multiple particle production</a:t>
            </a:r>
          </a:p>
          <a:p>
            <a:pPr marL="0" indent="0">
              <a:spcBef>
                <a:spcPts val="1200"/>
              </a:spcBef>
              <a:buClr>
                <a:schemeClr val="tx1"/>
              </a:buClr>
              <a:buSzPct val="10000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b="1" dirty="0">
                <a:solidFill>
                  <a:srgbClr val="002060"/>
                </a:solidFill>
                <a:latin typeface="+mn-lt"/>
              </a:rPr>
              <a:t>Algorithms and Software</a:t>
            </a:r>
          </a:p>
          <a:p>
            <a:pPr marL="288000" indent="-288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Development of algorithms for high-momentum muons reconstruction. Muon hit reconstruction and segment builder.</a:t>
            </a:r>
          </a:p>
          <a:p>
            <a:pPr marL="288000" indent="-2880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/>
            </a:pPr>
            <a:r>
              <a:rPr lang="en-US" altLang="ru-RU" sz="18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Data Certification (DC) software development. </a:t>
            </a:r>
            <a:endParaRPr lang="ru-RU" altLang="ru-RU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069940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F4149-7569-6AFD-E904-38F7EDA81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5ACAA04B-C7AF-EF0C-1E44-5369C4CC2BA6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E2F61E1A-C119-8434-EF6D-8EB38E05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41" y="11864"/>
            <a:ext cx="1086278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</a:rPr>
              <a:t>Searching of Candidates for Non-baryonic Dark Matter</a:t>
            </a:r>
            <a:endParaRPr lang="en-US" altLang="ru-RU" sz="2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E2DD50-A21B-40C0-963E-4FFA5CB3A834}"/>
              </a:ext>
            </a:extLst>
          </p:cNvPr>
          <p:cNvGrpSpPr/>
          <p:nvPr/>
        </p:nvGrpSpPr>
        <p:grpSpPr>
          <a:xfrm>
            <a:off x="269076" y="1858926"/>
            <a:ext cx="11408911" cy="3252653"/>
            <a:chOff x="514070" y="2143899"/>
            <a:chExt cx="11408911" cy="3252653"/>
          </a:xfrm>
        </p:grpSpPr>
        <p:pic>
          <p:nvPicPr>
            <p:cNvPr id="11" name="Picture 3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7922ECB3-3EA9-4B14-8FA6-0865AB52D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70" y="2143927"/>
              <a:ext cx="5790014" cy="3252625"/>
            </a:xfrm>
            <a:prstGeom prst="rect">
              <a:avLst/>
            </a:prstGeom>
          </p:spPr>
        </p:pic>
        <p:pic>
          <p:nvPicPr>
            <p:cNvPr id="12" name="Picture 5" descr="A diagram of a solar system&#10;&#10;Description automatically generated with medium confidence">
              <a:extLst>
                <a:ext uri="{FF2B5EF4-FFF2-40B4-BE49-F238E27FC236}">
                  <a16:creationId xmlns:a16="http://schemas.microsoft.com/office/drawing/2014/main" id="{68A9DBAA-201C-442B-8231-9FEB206E0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739" y="2143899"/>
              <a:ext cx="5872242" cy="32526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25FDF-4835-4079-8056-537935845706}"/>
                  </a:ext>
                </a:extLst>
              </p:cNvPr>
              <p:cNvSpPr txBox="1"/>
              <p:nvPr/>
            </p:nvSpPr>
            <p:spPr>
              <a:xfrm>
                <a:off x="986060" y="574661"/>
                <a:ext cx="9838694" cy="1280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2000" lvl="0" indent="-252000" algn="just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search is continued for dark matter (DM) particles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RU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ru-RU" sz="18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13 TeV with Z</a:t>
                </a:r>
                <a:r>
                  <a:rPr lang="en-US" sz="1800" baseline="30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1800" dirty="0" err="1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bbar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missing transverse energy in the final state. </a:t>
                </a:r>
              </a:p>
              <a:p>
                <a:pPr marL="252000" lvl="0" indent="-252000" algn="just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most stringent upper limits on the cross section of DM-nucleon interactions were set combining other channels.</a:t>
                </a:r>
                <a:r>
                  <a:rPr lang="ru-RU" sz="18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RU" sz="1800" dirty="0">
                  <a:solidFill>
                    <a:schemeClr val="accent6">
                      <a:lumMod val="50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225FDF-4835-4079-8056-537935845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0" y="574661"/>
                <a:ext cx="9838694" cy="1280287"/>
              </a:xfrm>
              <a:prstGeom prst="rect">
                <a:avLst/>
              </a:prstGeom>
              <a:blipFill>
                <a:blip r:embed="rId5"/>
                <a:stretch>
                  <a:fillRect l="-434" t="-1905" r="-496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B16738D-6D20-4CAD-8E89-DF0E85ED92A4}"/>
              </a:ext>
            </a:extLst>
          </p:cNvPr>
          <p:cNvSpPr txBox="1"/>
          <p:nvPr/>
        </p:nvSpPr>
        <p:spPr>
          <a:xfrm>
            <a:off x="986060" y="5333794"/>
            <a:ext cx="9969156" cy="102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CMS excluded region is for both vector (l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and axial-vector (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mediators, and 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Dirac DM with couplings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0.25 and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-2500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180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1.0. </a:t>
            </a:r>
          </a:p>
          <a:p>
            <a:pPr marL="216000" indent="-216000" algn="just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exclusion contour is compared with limits from the non-collider underground experiments.</a:t>
            </a:r>
            <a:endParaRPr lang="en-RU" sz="1800" dirty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905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 5"/>
          <p:cNvSpPr/>
          <p:nvPr/>
        </p:nvSpPr>
        <p:spPr>
          <a:xfrm>
            <a:off x="11796840" y="6582600"/>
            <a:ext cx="39276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95507B2-A088-4E1C-8E5C-6DF689E4EA87}" type="slidenum">
              <a:rPr lang="ru-RU" sz="1200" b="1" strike="noStrike" spc="-1">
                <a:solidFill>
                  <a:srgbClr val="808080"/>
                </a:solidFill>
                <a:latin typeface="Arial"/>
                <a:ea typeface="DejaVu Sans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8" name="Заголовок 1"/>
          <p:cNvSpPr/>
          <p:nvPr/>
        </p:nvSpPr>
        <p:spPr>
          <a:xfrm>
            <a:off x="681865" y="-6145"/>
            <a:ext cx="10619854" cy="6269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2999"/>
              </a:lnSpc>
              <a:buNone/>
            </a:pPr>
            <a:r>
              <a:rPr lang="en-US" sz="2800" b="1" strike="noStrike" spc="-1" dirty="0">
                <a:solidFill>
                  <a:schemeClr val="accent6">
                    <a:lumMod val="75000"/>
                  </a:schemeClr>
                </a:solidFill>
                <a:latin typeface="+mj-lt"/>
                <a:ea typeface="DejaVu Sans"/>
              </a:rPr>
              <a:t>The analysis of muon pair spectra with Run</a:t>
            </a:r>
            <a:r>
              <a:rPr lang="en-US" sz="2800" b="1" spc="-1" dirty="0">
                <a:solidFill>
                  <a:schemeClr val="accent6">
                    <a:lumMod val="75000"/>
                  </a:schemeClr>
                </a:solidFill>
                <a:latin typeface="+mj-lt"/>
                <a:ea typeface="DejaVu Sans"/>
              </a:rPr>
              <a:t> </a:t>
            </a:r>
            <a:r>
              <a:rPr lang="en-US" sz="2800" b="1" strike="noStrike" spc="-1" dirty="0">
                <a:solidFill>
                  <a:schemeClr val="accent6">
                    <a:lumMod val="75000"/>
                  </a:schemeClr>
                </a:solidFill>
                <a:latin typeface="+mj-lt"/>
                <a:ea typeface="DejaVu Sans"/>
              </a:rPr>
              <a:t>3 data</a:t>
            </a:r>
            <a:endParaRPr lang="ru-RU" sz="2800" b="0" strike="noStrike" spc="-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"/>
          <p:cNvSpPr/>
          <p:nvPr/>
        </p:nvSpPr>
        <p:spPr>
          <a:xfrm>
            <a:off x="11066935" y="620773"/>
            <a:ext cx="13197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400" b="0" i="1" strike="noStrike" spc="-1" dirty="0">
                <a:solidFill>
                  <a:srgbClr val="C00000"/>
                </a:solidFill>
                <a:latin typeface="Arial Narrow"/>
                <a:ea typeface="DejaVu Sans"/>
              </a:rPr>
              <a:t>Preliminary</a:t>
            </a:r>
            <a:endParaRPr lang="ru-RU" sz="1400" b="0" strike="noStrike" spc="-1" dirty="0">
              <a:solidFill>
                <a:srgbClr val="C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4623B5-9B68-3661-DCA1-EEE524B9887F}"/>
                  </a:ext>
                </a:extLst>
              </p:cNvPr>
              <p:cNvSpPr txBox="1"/>
              <p:nvPr/>
            </p:nvSpPr>
            <p:spPr>
              <a:xfrm>
                <a:off x="81390" y="686011"/>
                <a:ext cx="5918816" cy="1280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600"/>
                  </a:spcAft>
                </a:pPr>
                <a:r>
                  <a:rPr lang="en-US" sz="1800" b="1" kern="1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Nimbus Mono L"/>
                  </a:rPr>
                  <a:t>S</a:t>
                </a:r>
                <a:r>
                  <a:rPr lang="en-US" sz="1800" b="1" kern="1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Nimbus Mono L"/>
                  </a:rPr>
                  <a:t>earch for signals of new physics and verify the predictions of the Standard Model (SM)  </a:t>
                </a:r>
              </a:p>
              <a:p>
                <a:pPr marL="180000" lvl="0" indent="-18000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Nimbus Mono L"/>
                  </a:rPr>
                  <a:t> </a:t>
                </a: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Nimbus Mono L"/>
                  </a:rPr>
                  <a:t>Analysis </a:t>
                </a: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Nimbus Mono L"/>
                  </a:rPr>
                  <a:t>of the dimuon events </a:t>
                </a: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Nimbus Mono L"/>
                  </a:rPr>
                  <a:t>at LHC </a:t>
                </a: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Nimbus Mono L"/>
                  </a:rPr>
                  <a:t>energy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RU" sz="1800" i="1" kern="10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Nimbus Mono L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 kern="1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Nimbus Mono L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+mj-lt"/>
                    <a:ea typeface="Nimbus Mono L"/>
                  </a:rPr>
                  <a:t>=13.6 TeV and </a:t>
                </a: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Nimbus Mono L"/>
                  </a:rPr>
                  <a:t>total integrated luminosity of 174 fb</a:t>
                </a:r>
                <a:r>
                  <a:rPr lang="en-US" sz="1800" kern="100" baseline="300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Nimbus Mono L"/>
                  </a:rPr>
                  <a:t>-1</a:t>
                </a:r>
                <a:r>
                  <a:rPr lang="en-US" sz="1800" kern="1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ea typeface="Nimbus Mono L"/>
                  </a:rPr>
                  <a:t> </a:t>
                </a:r>
                <a:endParaRPr lang="en-US" sz="1800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+mj-lt"/>
                  <a:ea typeface="Nimbus Mono 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4623B5-9B68-3661-DCA1-EEE524B9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0" y="686011"/>
                <a:ext cx="5918816" cy="1280287"/>
              </a:xfrm>
              <a:prstGeom prst="rect">
                <a:avLst/>
              </a:prstGeom>
              <a:blipFill>
                <a:blip r:embed="rId3"/>
                <a:stretch>
                  <a:fillRect l="-824" t="-2857" r="-92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08666E3-02F8-86A5-AF34-C73F2EB6C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5" y="2242908"/>
            <a:ext cx="4427881" cy="3317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B8528-4A36-B985-A95A-141BA4E799EE}"/>
              </a:ext>
            </a:extLst>
          </p:cNvPr>
          <p:cNvSpPr txBox="1"/>
          <p:nvPr/>
        </p:nvSpPr>
        <p:spPr>
          <a:xfrm>
            <a:off x="198781" y="5836776"/>
            <a:ext cx="5338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solidFill>
                  <a:schemeClr val="accent6">
                    <a:lumMod val="50000"/>
                  </a:schemeClr>
                </a:solidFill>
                <a:latin typeface="+mj-lt"/>
                <a:ea typeface="Nimbus Mono L"/>
              </a:rPr>
              <a:t>E</a:t>
            </a:r>
            <a:r>
              <a:rPr lang="en-US" sz="1800" kern="10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Nimbus Mono L"/>
              </a:rPr>
              <a:t>xperimental data shows good agreement of the with the MC predictions</a:t>
            </a:r>
            <a:endParaRPr lang="en-RU" sz="1800" kern="100" dirty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Nimbus Mono 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7A2DB-3545-203E-784D-C0864D5523EC}"/>
              </a:ext>
            </a:extLst>
          </p:cNvPr>
          <p:cNvSpPr txBox="1"/>
          <p:nvPr/>
        </p:nvSpPr>
        <p:spPr>
          <a:xfrm>
            <a:off x="6419433" y="710164"/>
            <a:ext cx="475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1800" b="1" kern="100" dirty="0">
                <a:solidFill>
                  <a:schemeClr val="accent6">
                    <a:lumMod val="50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Study of the </a:t>
            </a:r>
            <a:r>
              <a:rPr lang="en-US" sz="1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Photon-induced 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EEF87-5B3B-8163-8BD7-EEC3ED1B8058}"/>
              </a:ext>
            </a:extLst>
          </p:cNvPr>
          <p:cNvSpPr txBox="1"/>
          <p:nvPr/>
        </p:nvSpPr>
        <p:spPr>
          <a:xfrm>
            <a:off x="6350057" y="1231896"/>
            <a:ext cx="5839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kern="100" dirty="0">
                <a:solidFill>
                  <a:schemeClr val="accent6">
                    <a:lumMod val="7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One-loop </a:t>
            </a:r>
            <a:r>
              <a:rPr lang="en-US" sz="1800" b="1" kern="100" dirty="0">
                <a:solidFill>
                  <a:schemeClr val="accent6">
                    <a:lumMod val="7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electroweak radiative corrections</a:t>
            </a:r>
            <a:r>
              <a:rPr lang="en-US" sz="1800" kern="100" dirty="0">
                <a:solidFill>
                  <a:schemeClr val="accent6">
                    <a:lumMod val="7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to dilepton production in hadron collisions </a:t>
            </a:r>
            <a:r>
              <a:rPr lang="en-US" sz="1800" b="1" kern="100" dirty="0">
                <a:solidFill>
                  <a:schemeClr val="accent6">
                    <a:lumMod val="7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via photon fusion</a:t>
            </a:r>
            <a:r>
              <a:rPr lang="en-US" sz="1800" kern="100" dirty="0">
                <a:solidFill>
                  <a:schemeClr val="accent6">
                    <a:lumMod val="75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are estimated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B9320-C6FC-A632-DE16-020EE39E8738}"/>
              </a:ext>
            </a:extLst>
          </p:cNvPr>
          <p:cNvSpPr txBox="1"/>
          <p:nvPr/>
        </p:nvSpPr>
        <p:spPr>
          <a:xfrm>
            <a:off x="6654235" y="5848822"/>
            <a:ext cx="533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800" kern="100" dirty="0">
                <a:solidFill>
                  <a:schemeClr val="accent6">
                    <a:lumMod val="5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Photon-induced background has to be accounted for m &gt; 1 </a:t>
            </a:r>
            <a:r>
              <a:rPr lang="en-US" sz="1800" kern="1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TeV</a:t>
            </a:r>
            <a:r>
              <a:rPr lang="ru-RU" sz="1800" kern="100" dirty="0">
                <a:solidFill>
                  <a:schemeClr val="accent6">
                    <a:lumMod val="50000"/>
                  </a:schemeClr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chemeClr val="accent6">
                  <a:lumMod val="50000"/>
                </a:schemeClr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13479D3-8D39-4218-78FD-FA576734C345}"/>
              </a:ext>
            </a:extLst>
          </p:cNvPr>
          <p:cNvGrpSpPr/>
          <p:nvPr/>
        </p:nvGrpSpPr>
        <p:grpSpPr>
          <a:xfrm>
            <a:off x="6920962" y="2155181"/>
            <a:ext cx="3564158" cy="3636529"/>
            <a:chOff x="581793" y="4275089"/>
            <a:chExt cx="2183714" cy="226080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2BDCF39-A0B6-CF61-973F-E962AC609CBD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81793" y="4540181"/>
              <a:ext cx="2183714" cy="1995713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96466D-D5F9-BE04-A254-CDE24158B551}"/>
                </a:ext>
              </a:extLst>
            </p:cNvPr>
            <p:cNvSpPr txBox="1"/>
            <p:nvPr/>
          </p:nvSpPr>
          <p:spPr>
            <a:xfrm>
              <a:off x="714342" y="4275089"/>
              <a:ext cx="1938516" cy="229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1"/>
                </a:spcBef>
                <a:spcAft>
                  <a:spcPts val="601"/>
                </a:spcAft>
                <a:buClr>
                  <a:srgbClr val="002060"/>
                </a:buClr>
              </a:pPr>
              <a:r>
                <a:rPr lang="en-US" sz="1800" b="1" spc="-1" dirty="0">
                  <a:solidFill>
                    <a:schemeClr val="accent6">
                      <a:lumMod val="50000"/>
                    </a:schemeClr>
                  </a:solidFill>
                  <a:ea typeface="Times New Roman"/>
                </a:rPr>
                <a:t>Forward-backward asymmetry</a:t>
              </a:r>
              <a:endParaRPr lang="ru-RU" sz="1800" b="1" spc="-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54790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269" y="31610"/>
            <a:ext cx="10737668" cy="45903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Measurement of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Drell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-Yan Angular Polarization Coefficients at 13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cs typeface="Arial Narrow" panose="020B0604020202020204" pitchFamily="34" charset="0"/>
              </a:rPr>
              <a:t>TeV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rial Narrow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832" y="5346292"/>
            <a:ext cx="75943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Work status </a:t>
            </a:r>
          </a:p>
          <a:p>
            <a:pPr marL="216000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Results were approved by the CMS Analysis Review Committee (ARC)</a:t>
            </a:r>
          </a:p>
          <a:p>
            <a:pPr marL="216000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Internal CMS publications: Paper Draft SMP-23-007 and Analysis Note AN-2020/220</a:t>
            </a:r>
          </a:p>
          <a:p>
            <a:pPr marL="180000" algn="just">
              <a:spcBef>
                <a:spcPts val="0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Physical Letters B article is under CMS collaboration review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16000" indent="-180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PhD thesis based on this analysis going to defense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785" y="1621113"/>
            <a:ext cx="57512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The measurements were checked</a:t>
            </a:r>
          </a:p>
          <a:p>
            <a:pPr marL="216000" lvl="1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Verification of the quality of the approximation model</a:t>
            </a:r>
          </a:p>
          <a:p>
            <a:pPr marL="216000" lvl="1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Measurement of correlations between parameters</a:t>
            </a:r>
          </a:p>
          <a:p>
            <a:pPr marL="216000" lvl="1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Calculation of theoretical uncertainties</a:t>
            </a:r>
          </a:p>
          <a:p>
            <a:pPr marL="216000" lvl="1" indent="-180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Limited detector acceptance impact on the result stability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7A94E7-B65B-9E4B-19CD-F9371B39AF39}"/>
              </a:ext>
            </a:extLst>
          </p:cNvPr>
          <p:cNvGrpSpPr/>
          <p:nvPr/>
        </p:nvGrpSpPr>
        <p:grpSpPr>
          <a:xfrm>
            <a:off x="7387172" y="949940"/>
            <a:ext cx="4641288" cy="5070152"/>
            <a:chOff x="7448135" y="822299"/>
            <a:chExt cx="4641288" cy="507015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rcRect t="24576"/>
            <a:stretch/>
          </p:blipFill>
          <p:spPr>
            <a:xfrm>
              <a:off x="7448135" y="822299"/>
              <a:ext cx="2260788" cy="507015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rcRect t="24827"/>
            <a:stretch/>
          </p:blipFill>
          <p:spPr>
            <a:xfrm>
              <a:off x="9745851" y="822299"/>
              <a:ext cx="2343572" cy="5033518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53" y="3488995"/>
            <a:ext cx="6741991" cy="1816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652DAF-D49D-8B1E-053A-91CDA5E65194}"/>
              </a:ext>
            </a:extLst>
          </p:cNvPr>
          <p:cNvSpPr txBox="1"/>
          <p:nvPr/>
        </p:nvSpPr>
        <p:spPr>
          <a:xfrm>
            <a:off x="372548" y="692804"/>
            <a:ext cx="680332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The full set of angular polarization coefficients A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-A</a:t>
            </a:r>
            <a:r>
              <a:rPr lang="en-US" sz="1600" b="1" baseline="-25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were measured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16000" lvl="1" indent="-18000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coefficients A</a:t>
            </a: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-A</a:t>
            </a:r>
            <a:r>
              <a:rPr lang="en-US" sz="1600" baseline="-250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measured for the first time on CMS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16000" lvl="1" indent="-180000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no significant deviations from 0 were found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1BF3C-4D08-CA6B-CAA7-EB064E2FCF58}"/>
              </a:ext>
            </a:extLst>
          </p:cNvPr>
          <p:cNvSpPr txBox="1"/>
          <p:nvPr/>
        </p:nvSpPr>
        <p:spPr>
          <a:xfrm>
            <a:off x="5695277" y="6240264"/>
            <a:ext cx="6515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1600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More information in poster session presentation by Vladislav </a:t>
            </a:r>
            <a:r>
              <a:rPr lang="en-US" sz="1600" i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Shalaev</a:t>
            </a:r>
            <a:r>
              <a:rPr lang="en-US" sz="1600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2B595-83D5-EB1D-C791-0230F2D54296}"/>
              </a:ext>
            </a:extLst>
          </p:cNvPr>
          <p:cNvSpPr txBox="1"/>
          <p:nvPr/>
        </p:nvSpPr>
        <p:spPr>
          <a:xfrm>
            <a:off x="285460" y="3139829"/>
            <a:ext cx="7029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Lam-Tung relation 𝐴</a:t>
            </a:r>
            <a:r>
              <a:rPr lang="en-US" sz="1600" b="1" baseline="-25000" dirty="0">
                <a:latin typeface="+mn-lt"/>
              </a:rPr>
              <a:t>0</a:t>
            </a:r>
            <a:r>
              <a:rPr lang="en-US" sz="1600" b="1" dirty="0">
                <a:latin typeface="+mn-lt"/>
              </a:rPr>
              <a:t>−𝐴</a:t>
            </a:r>
            <a:r>
              <a:rPr lang="en-US" sz="1600" b="1" baseline="-25000" dirty="0">
                <a:latin typeface="+mn-lt"/>
              </a:rPr>
              <a:t>2</a:t>
            </a:r>
            <a:r>
              <a:rPr lang="en-US" sz="1600" b="1" dirty="0">
                <a:latin typeface="+mn-lt"/>
              </a:rPr>
              <a:t>=0 versus P</a:t>
            </a:r>
            <a:r>
              <a:rPr lang="en-US" sz="1400" b="1" dirty="0">
                <a:latin typeface="+mn-lt"/>
              </a:rPr>
              <a:t>t</a:t>
            </a:r>
            <a:r>
              <a:rPr lang="en-US" sz="1600" b="1" dirty="0">
                <a:latin typeface="+mn-lt"/>
              </a:rPr>
              <a:t> for different rapidity of muon pair </a:t>
            </a:r>
            <a:endParaRPr lang="ru-RU" sz="1600" b="1" dirty="0">
              <a:latin typeface="+mn-lt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5F04861-B66B-5ABC-96F8-186AB7F7C93E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788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8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95B54-F839-79E3-B670-666D4F3C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5477A31-E8A3-1FA3-3876-22E20642B5C0}"/>
              </a:ext>
            </a:extLst>
          </p:cNvPr>
          <p:cNvSpPr txBox="1">
            <a:spLocks/>
          </p:cNvSpPr>
          <p:nvPr/>
        </p:nvSpPr>
        <p:spPr bwMode="auto">
          <a:xfrm>
            <a:off x="11796713" y="6593117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BD644-E2E2-1FBD-C20D-FF0657A6B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86" y="31942"/>
            <a:ext cx="10560512" cy="3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Measurement of g-jet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653F7-64E8-EC0C-F1D1-24CE0C6A11FB}"/>
              </a:ext>
            </a:extLst>
          </p:cNvPr>
          <p:cNvSpPr txBox="1"/>
          <p:nvPr/>
        </p:nvSpPr>
        <p:spPr>
          <a:xfrm>
            <a:off x="84274" y="5558793"/>
            <a:ext cx="69935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The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new “data-driven correction” of MC q/g-jet properties is proposed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 - M.U. of g-jet fractions after correction ~ 0 (within statistical error)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CFC9A8B-68A8-1ED6-4940-E0AC4BCE194E}"/>
              </a:ext>
            </a:extLst>
          </p:cNvPr>
          <p:cNvGrpSpPr/>
          <p:nvPr/>
        </p:nvGrpSpPr>
        <p:grpSpPr>
          <a:xfrm>
            <a:off x="301125" y="2927952"/>
            <a:ext cx="6258829" cy="2556301"/>
            <a:chOff x="301746" y="900500"/>
            <a:chExt cx="6258829" cy="2556301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E459B1FD-C1C3-3E2E-3A8A-FB1578CB2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746" y="900500"/>
              <a:ext cx="3092086" cy="25095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8">
                  <a:extLst>
                    <a:ext uri="{FF2B5EF4-FFF2-40B4-BE49-F238E27FC236}">
                      <a16:creationId xmlns:a16="http://schemas.microsoft.com/office/drawing/2014/main" id="{651DF249-BAE7-2819-69C8-6E54077BEA0A}"/>
                    </a:ext>
                  </a:extLst>
                </p:cNvPr>
                <p:cNvSpPr/>
                <p:nvPr/>
              </p:nvSpPr>
              <p:spPr>
                <a:xfrm>
                  <a:off x="722349" y="2678309"/>
                  <a:ext cx="2250879" cy="3545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solidFill>
                        <a:srgbClr val="002060"/>
                      </a:solidFill>
                      <a:latin typeface="Arial Narrow" panose="020B0606020202030204" pitchFamily="34" charset="0"/>
                      <a:cs typeface="Calibri" panose="020F0502020204030204" pitchFamily="34" charset="0"/>
                    </a:rPr>
                    <a:t>g-jet fractions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b>
                        <m:sup>
                          <m:r>
                            <a:rPr lang="en-US" sz="14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𝑗𝑒𝑡</m:t>
                          </m:r>
                        </m:sup>
                      </m:sSubSup>
                    </m:oMath>
                  </a14:m>
                  <a:r>
                    <a:rPr lang="en-US" sz="1400" dirty="0">
                      <a:latin typeface="Arial Narrow" panose="020B0606020202030204" pitchFamily="34" charset="0"/>
                    </a:rPr>
                    <a:t> </a:t>
                  </a:r>
                  <a:r>
                    <a:rPr lang="en-US" sz="1400" dirty="0">
                      <a:solidFill>
                        <a:srgbClr val="002060"/>
                      </a:solidFill>
                      <a:latin typeface="Arial Narrow" panose="020B0606020202030204" pitchFamily="34" charset="0"/>
                      <a:cs typeface="Calibri" panose="020F0502020204030204" pitchFamily="34" charset="0"/>
                    </a:rPr>
                    <a:t>bins</a:t>
                  </a:r>
                  <a:endParaRPr lang="ru-RU" sz="1400" dirty="0">
                    <a:solidFill>
                      <a:srgbClr val="002060"/>
                    </a:solidFill>
                    <a:latin typeface="Arial Narrow" panose="020B0606020202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49" y="2678309"/>
                  <a:ext cx="2250879" cy="354521"/>
                </a:xfrm>
                <a:prstGeom prst="rect">
                  <a:avLst/>
                </a:prstGeom>
                <a:blipFill>
                  <a:blip r:embed="rId3"/>
                  <a:stretch>
                    <a:fillRect l="-811" b="-120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D3B97A1-EE49-AB79-CDD8-4C7D0210D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3831" y="913809"/>
              <a:ext cx="3166744" cy="2542992"/>
            </a:xfrm>
            <a:prstGeom prst="rect">
              <a:avLst/>
            </a:prstGeom>
          </p:spPr>
        </p:pic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FA108A07-02D5-CA1A-07A9-0BC4AAB5F095}"/>
                </a:ext>
              </a:extLst>
            </p:cNvPr>
            <p:cNvSpPr/>
            <p:nvPr/>
          </p:nvSpPr>
          <p:spPr>
            <a:xfrm>
              <a:off x="3907458" y="2543200"/>
              <a:ext cx="2090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cs typeface="Calibri" panose="020F0502020204030204" pitchFamily="34" charset="0"/>
                </a:rPr>
                <a:t>g-jet fractions with </a:t>
              </a:r>
            </a:p>
            <a:p>
              <a:r>
                <a:rPr lang="en-US" sz="1400" dirty="0">
                  <a:solidFill>
                    <a:srgbClr val="002060"/>
                  </a:solidFill>
                  <a:cs typeface="Calibri" panose="020F0502020204030204" pitchFamily="34" charset="0"/>
                </a:rPr>
                <a:t>QGL and “mult+ax2+ptD” </a:t>
              </a:r>
              <a:endParaRPr lang="ru-RU" sz="14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FA1DA2-020A-6142-D82E-B44ED1CA0DD3}"/>
              </a:ext>
            </a:extLst>
          </p:cNvPr>
          <p:cNvSpPr txBox="1"/>
          <p:nvPr/>
        </p:nvSpPr>
        <p:spPr>
          <a:xfrm>
            <a:off x="7350142" y="691690"/>
            <a:ext cx="452714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Further development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180000" indent="-180000">
              <a:spcBef>
                <a:spcPts val="300"/>
              </a:spcBef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measurement of g-jet fractions with MadGraph+Herwig7 model 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  <a:p>
            <a:pPr marL="180000" indent="-180000">
              <a:spcBef>
                <a:spcPts val="300"/>
              </a:spcBef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MadGraph+Herwig7 MC datasets have been created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58AD2-FEFA-3C98-8EAA-70FA8B180A87}"/>
              </a:ext>
            </a:extLst>
          </p:cNvPr>
          <p:cNvSpPr txBox="1"/>
          <p:nvPr/>
        </p:nvSpPr>
        <p:spPr>
          <a:xfrm>
            <a:off x="84274" y="691690"/>
            <a:ext cx="6753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Measurement of the g-jet fractions with different methods: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-  using simple q/g-jet properties: “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mult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”, “ax2”, “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ptD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” (left fig.)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-  using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new QGL-discriminator (right fig.)</a:t>
            </a:r>
          </a:p>
          <a:p>
            <a:pPr marL="0" lvl="1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The concept of “Model Uncertainty” (M.U.) of measured </a:t>
            </a:r>
          </a:p>
          <a:p>
            <a:pPr marL="0" lvl="1">
              <a:spcBef>
                <a:spcPts val="0"/>
              </a:spcBef>
            </a:pPr>
            <a:r>
              <a:rPr lang="en-US" sz="1800" b="1" dirty="0">
                <a:solidFill>
                  <a:srgbClr val="002060"/>
                </a:solidFill>
                <a:latin typeface="+mn-lt"/>
              </a:rPr>
              <a:t>    g-fraction is introduced</a:t>
            </a:r>
          </a:p>
          <a:p>
            <a:pPr marL="0" lvl="1"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-  M.U. is estimated for model MadGraph+Pythia8 (left fig.)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2A035-57D3-AE19-AD52-DBD58F7AB100}"/>
              </a:ext>
            </a:extLst>
          </p:cNvPr>
          <p:cNvSpPr txBox="1"/>
          <p:nvPr/>
        </p:nvSpPr>
        <p:spPr>
          <a:xfrm>
            <a:off x="7437228" y="2299002"/>
            <a:ext cx="3882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</a:rPr>
              <a:t>Inclusive jet cross-section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D696-7AD9-9ED4-0BF6-452B13633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919" y="2647188"/>
            <a:ext cx="3166744" cy="2911605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859B894D-D1B4-C269-C4BA-80E0899E1764}"/>
              </a:ext>
            </a:extLst>
          </p:cNvPr>
          <p:cNvSpPr/>
          <p:nvPr/>
        </p:nvSpPr>
        <p:spPr>
          <a:xfrm>
            <a:off x="7707834" y="5612052"/>
            <a:ext cx="401303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Disagreement between Data and MC due to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MadGraph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 take into account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orders of QCD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28747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11820194" y="6595618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D9BE05B6-9662-184A-8BAC-F640E7749C15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EEB4BF-22EE-453A-99EA-FB94C9FB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45" y="14122"/>
            <a:ext cx="10679289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17375E"/>
                </a:solidFill>
                <a:latin typeface="+mn-lt"/>
              </a:rPr>
              <a:t>JINR contribution in CMS Computing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5704A31-2C43-AAB1-8878-486E5F7EA406}"/>
              </a:ext>
            </a:extLst>
          </p:cNvPr>
          <p:cNvSpPr txBox="1"/>
          <p:nvPr/>
        </p:nvSpPr>
        <p:spPr>
          <a:xfrm>
            <a:off x="428168" y="659030"/>
            <a:ext cx="1128486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In the 202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4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JINR grid Tier-1 and Tier-2 centers extensively used for processing and storing CMS data, ensuring 100% availability and reliability of services</a:t>
            </a:r>
            <a:endParaRPr lang="en-RU" b="1" kern="100" dirty="0">
              <a:solidFill>
                <a:schemeClr val="accent6">
                  <a:lumMod val="50000"/>
                </a:schemeClr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16000" indent="-2160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ore than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2.1 billion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events were successfully processed by JINR Tier-1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RU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2160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RU" kern="100" dirty="0">
                <a:solidFill>
                  <a:schemeClr val="accent6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J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INR</a:t>
            </a:r>
            <a:r>
              <a:rPr lang="en-RU" kern="100" dirty="0">
                <a:solidFill>
                  <a:schemeClr val="accent6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Tier-1 is ranked </a:t>
            </a:r>
            <a:r>
              <a:rPr lang="en-US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second place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(with 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among all </a:t>
            </a:r>
            <a:r>
              <a:rPr lang="en-RU" kern="100" dirty="0">
                <a:solidFill>
                  <a:schemeClr val="accent6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Tier-1 </a:t>
            </a:r>
            <a:r>
              <a:rPr lang="en-US" kern="100" dirty="0">
                <a:solidFill>
                  <a:schemeClr val="accent6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world centers for CMS 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blue circle with different colored numbers&#10;&#10;Description automatically generated">
            <a:extLst>
              <a:ext uri="{FF2B5EF4-FFF2-40B4-BE49-F238E27FC236}">
                <a16:creationId xmlns:a16="http://schemas.microsoft.com/office/drawing/2014/main" id="{FE7DBA3B-C0BC-B964-FDF5-ECDDCB9F5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4703" r="5497" b="15770"/>
          <a:stretch/>
        </p:blipFill>
        <p:spPr>
          <a:xfrm>
            <a:off x="868686" y="2901475"/>
            <a:ext cx="4502054" cy="3175580"/>
          </a:xfrm>
          <a:prstGeom prst="rect">
            <a:avLst/>
          </a:prstGeom>
        </p:spPr>
      </p:pic>
      <p:pic>
        <p:nvPicPr>
          <p:cNvPr id="19" name="Picture 18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E302AECA-F2CB-C493-DA35-D90A18BBF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/>
          <a:stretch/>
        </p:blipFill>
        <p:spPr>
          <a:xfrm>
            <a:off x="7491906" y="2901475"/>
            <a:ext cx="3123843" cy="25634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8E83CC-8B44-3099-E9F4-A065DC3ADC06}"/>
              </a:ext>
            </a:extLst>
          </p:cNvPr>
          <p:cNvSpPr txBox="1"/>
          <p:nvPr/>
        </p:nvSpPr>
        <p:spPr>
          <a:xfrm>
            <a:off x="6620740" y="2357823"/>
            <a:ext cx="5013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Completed jobs ratio by JINR Tier-2 center </a:t>
            </a:r>
            <a:endParaRPr lang="en-RU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C7D1E-6D39-36FA-6318-E3136183F741}"/>
              </a:ext>
            </a:extLst>
          </p:cNvPr>
          <p:cNvSpPr txBox="1"/>
          <p:nvPr/>
        </p:nvSpPr>
        <p:spPr>
          <a:xfrm>
            <a:off x="772893" y="2289012"/>
            <a:ext cx="5013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vents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rocessed by Tier-1 world centers </a:t>
            </a:r>
            <a:endParaRPr lang="en-RU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040F9C-4760-2129-9CC6-7361F0491C91}"/>
              </a:ext>
            </a:extLst>
          </p:cNvPr>
          <p:cNvSpPr txBox="1"/>
          <p:nvPr/>
        </p:nvSpPr>
        <p:spPr>
          <a:xfrm>
            <a:off x="6437330" y="5556254"/>
            <a:ext cx="5666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More than 1.2 million CMS jobs were completed on JINR Tier-2 center, most of them being Monte-Carlo production and analysis jobs </a:t>
            </a:r>
            <a:endParaRPr lang="en-RU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3287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78224</TotalTime>
  <Words>2343</Words>
  <Application>Microsoft Office PowerPoint</Application>
  <PresentationFormat>Широкоэкранный</PresentationFormat>
  <Paragraphs>294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Aptos</vt:lpstr>
      <vt:lpstr>Arial</vt:lpstr>
      <vt:lpstr>Arial Narrow</vt:lpstr>
      <vt:lpstr>ArialMT</vt:lpstr>
      <vt:lpstr>Calibri</vt:lpstr>
      <vt:lpstr>Cambria Math</vt:lpstr>
      <vt:lpstr>Times New Roman</vt:lpstr>
      <vt:lpstr>Wingdings</vt:lpstr>
      <vt:lpstr>Wingdings 2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JINR areas of activity in the CMS physics analysis</vt:lpstr>
      <vt:lpstr>Презентация PowerPoint</vt:lpstr>
      <vt:lpstr>Презентация PowerPoint</vt:lpstr>
      <vt:lpstr>Measurement of Drell-Yan Angular Polarization Coefficients at 13 TeV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Vladimir Karjavine</dc:creator>
  <cp:lastModifiedBy>Vladimir</cp:lastModifiedBy>
  <cp:revision>4825</cp:revision>
  <cp:lastPrinted>2025-01-14T13:16:18Z</cp:lastPrinted>
  <dcterms:created xsi:type="dcterms:W3CDTF">2001-03-08T08:59:42Z</dcterms:created>
  <dcterms:modified xsi:type="dcterms:W3CDTF">2025-01-19T08:20:16Z</dcterms:modified>
</cp:coreProperties>
</file>