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8" r:id="rId2"/>
    <p:sldId id="265" r:id="rId3"/>
    <p:sldId id="270" r:id="rId4"/>
    <p:sldId id="887" r:id="rId5"/>
    <p:sldId id="890" r:id="rId6"/>
    <p:sldId id="888" r:id="rId7"/>
    <p:sldId id="891" r:id="rId8"/>
    <p:sldId id="889" r:id="rId9"/>
    <p:sldId id="868" r:id="rId10"/>
    <p:sldId id="812" r:id="rId11"/>
    <p:sldId id="886" r:id="rId12"/>
    <p:sldId id="892" r:id="rId13"/>
    <p:sldId id="874" r:id="rId14"/>
    <p:sldId id="895" r:id="rId15"/>
    <p:sldId id="894" r:id="rId16"/>
    <p:sldId id="893" r:id="rId17"/>
    <p:sldId id="896" r:id="rId18"/>
    <p:sldId id="879" r:id="rId19"/>
    <p:sldId id="851" r:id="rId20"/>
    <p:sldId id="897" r:id="rId21"/>
    <p:sldId id="898" r:id="rId22"/>
    <p:sldId id="883" r:id="rId23"/>
    <p:sldId id="290" r:id="rId24"/>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2CA527AD-1E32-47AE-8607-FE4C15C7DDEE}">
          <p14:sldIdLst>
            <p14:sldId id="268"/>
            <p14:sldId id="265"/>
            <p14:sldId id="270"/>
            <p14:sldId id="887"/>
            <p14:sldId id="890"/>
            <p14:sldId id="888"/>
            <p14:sldId id="891"/>
            <p14:sldId id="889"/>
            <p14:sldId id="868"/>
            <p14:sldId id="812"/>
            <p14:sldId id="886"/>
            <p14:sldId id="892"/>
            <p14:sldId id="874"/>
            <p14:sldId id="895"/>
            <p14:sldId id="894"/>
            <p14:sldId id="893"/>
            <p14:sldId id="896"/>
            <p14:sldId id="879"/>
            <p14:sldId id="851"/>
            <p14:sldId id="897"/>
            <p14:sldId id="898"/>
            <p14:sldId id="883"/>
            <p14:sldId id="290"/>
          </p14:sldIdLst>
        </p14:section>
        <p14:section name="Раздел без заголовка" id="{A12D0B18-41E4-45BE-ADDF-32871FF9A7F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8EE"/>
    <a:srgbClr val="002060"/>
    <a:srgbClr val="3793A9"/>
    <a:srgbClr val="FFFFFF"/>
    <a:srgbClr val="0033CC"/>
    <a:srgbClr val="00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46F890A9-2807-4EBB-B81D-B2AA78EC7F39}" styleName="Темный стиль 2 — акцент 5/акцент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3" autoAdjust="0"/>
    <p:restoredTop sz="94958" autoAdjust="0"/>
  </p:normalViewPr>
  <p:slideViewPr>
    <p:cSldViewPr>
      <p:cViewPr varScale="1">
        <p:scale>
          <a:sx n="80" d="100"/>
          <a:sy n="80" d="100"/>
        </p:scale>
        <p:origin x="72" y="130"/>
      </p:cViewPr>
      <p:guideLst>
        <p:guide orient="horz" pos="2160"/>
        <p:guide pos="3840"/>
      </p:guideLst>
    </p:cSldViewPr>
  </p:slideViewPr>
  <p:notesTextViewPr>
    <p:cViewPr>
      <p:scale>
        <a:sx n="100" d="100"/>
        <a:sy n="100" d="100"/>
      </p:scale>
      <p:origin x="0" y="0"/>
    </p:cViewPr>
  </p:notesTextViewPr>
  <p:sorterViewPr>
    <p:cViewPr>
      <p:scale>
        <a:sx n="49" d="100"/>
        <a:sy n="49" d="100"/>
      </p:scale>
      <p:origin x="0" y="16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0607448-EB51-40AD-9C44-D9202825FB7D}" type="datetimeFigureOut">
              <a:rPr lang="ru-RU" smtClean="0"/>
              <a:pPr/>
              <a:t>20.01.2025</a:t>
            </a:fld>
            <a:endParaRPr lang="ru-RU"/>
          </a:p>
        </p:txBody>
      </p:sp>
      <p:sp>
        <p:nvSpPr>
          <p:cNvPr id="4" name="Образ слайда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0B83AA6B-3B8F-40E6-95ED-F19CB877AD85}" type="slidenum">
              <a:rPr lang="ru-RU" smtClean="0"/>
              <a:pPr/>
              <a:t>‹#›</a:t>
            </a:fld>
            <a:endParaRPr lang="ru-RU"/>
          </a:p>
        </p:txBody>
      </p:sp>
    </p:spTree>
    <p:extLst>
      <p:ext uri="{BB962C8B-B14F-4D97-AF65-F5344CB8AC3E}">
        <p14:creationId xmlns:p14="http://schemas.microsoft.com/office/powerpoint/2010/main" val="1844913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F1CAC25-3BB0-4DF6-BC96-11FD0607C37F}" type="slidenum">
              <a:rPr lang="ru-RU" smtClean="0"/>
              <a:pPr/>
              <a:t>2</a:t>
            </a:fld>
            <a:endParaRPr lang="ru-RU"/>
          </a:p>
        </p:txBody>
      </p:sp>
    </p:spTree>
    <p:extLst>
      <p:ext uri="{BB962C8B-B14F-4D97-AF65-F5344CB8AC3E}">
        <p14:creationId xmlns:p14="http://schemas.microsoft.com/office/powerpoint/2010/main" val="3617990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11</a:t>
            </a:fld>
            <a:endParaRPr lang="ru-RU"/>
          </a:p>
        </p:txBody>
      </p:sp>
    </p:spTree>
    <p:extLst>
      <p:ext uri="{BB962C8B-B14F-4D97-AF65-F5344CB8AC3E}">
        <p14:creationId xmlns:p14="http://schemas.microsoft.com/office/powerpoint/2010/main" val="1010697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12</a:t>
            </a:fld>
            <a:endParaRPr lang="ru-RU"/>
          </a:p>
        </p:txBody>
      </p:sp>
    </p:spTree>
    <p:extLst>
      <p:ext uri="{BB962C8B-B14F-4D97-AF65-F5344CB8AC3E}">
        <p14:creationId xmlns:p14="http://schemas.microsoft.com/office/powerpoint/2010/main" val="52449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13</a:t>
            </a:fld>
            <a:endParaRPr lang="ru-RU"/>
          </a:p>
        </p:txBody>
      </p:sp>
    </p:spTree>
    <p:extLst>
      <p:ext uri="{BB962C8B-B14F-4D97-AF65-F5344CB8AC3E}">
        <p14:creationId xmlns:p14="http://schemas.microsoft.com/office/powerpoint/2010/main" val="116759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14</a:t>
            </a:fld>
            <a:endParaRPr lang="ru-RU"/>
          </a:p>
        </p:txBody>
      </p:sp>
    </p:spTree>
    <p:extLst>
      <p:ext uri="{BB962C8B-B14F-4D97-AF65-F5344CB8AC3E}">
        <p14:creationId xmlns:p14="http://schemas.microsoft.com/office/powerpoint/2010/main" val="2731207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15</a:t>
            </a:fld>
            <a:endParaRPr lang="ru-RU"/>
          </a:p>
        </p:txBody>
      </p:sp>
    </p:spTree>
    <p:extLst>
      <p:ext uri="{BB962C8B-B14F-4D97-AF65-F5344CB8AC3E}">
        <p14:creationId xmlns:p14="http://schemas.microsoft.com/office/powerpoint/2010/main" val="3651697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16</a:t>
            </a:fld>
            <a:endParaRPr lang="ru-RU"/>
          </a:p>
        </p:txBody>
      </p:sp>
    </p:spTree>
    <p:extLst>
      <p:ext uri="{BB962C8B-B14F-4D97-AF65-F5344CB8AC3E}">
        <p14:creationId xmlns:p14="http://schemas.microsoft.com/office/powerpoint/2010/main" val="3922505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17</a:t>
            </a:fld>
            <a:endParaRPr lang="ru-RU"/>
          </a:p>
        </p:txBody>
      </p:sp>
    </p:spTree>
    <p:extLst>
      <p:ext uri="{BB962C8B-B14F-4D97-AF65-F5344CB8AC3E}">
        <p14:creationId xmlns:p14="http://schemas.microsoft.com/office/powerpoint/2010/main" val="1936468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18</a:t>
            </a:fld>
            <a:endParaRPr lang="ru-RU"/>
          </a:p>
        </p:txBody>
      </p:sp>
    </p:spTree>
    <p:extLst>
      <p:ext uri="{BB962C8B-B14F-4D97-AF65-F5344CB8AC3E}">
        <p14:creationId xmlns:p14="http://schemas.microsoft.com/office/powerpoint/2010/main" val="90542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19</a:t>
            </a:fld>
            <a:endParaRPr lang="ru-RU"/>
          </a:p>
        </p:txBody>
      </p:sp>
    </p:spTree>
    <p:extLst>
      <p:ext uri="{BB962C8B-B14F-4D97-AF65-F5344CB8AC3E}">
        <p14:creationId xmlns:p14="http://schemas.microsoft.com/office/powerpoint/2010/main" val="1113081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20</a:t>
            </a:fld>
            <a:endParaRPr lang="ru-RU"/>
          </a:p>
        </p:txBody>
      </p:sp>
    </p:spTree>
    <p:extLst>
      <p:ext uri="{BB962C8B-B14F-4D97-AF65-F5344CB8AC3E}">
        <p14:creationId xmlns:p14="http://schemas.microsoft.com/office/powerpoint/2010/main" val="62828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F1CAC25-3BB0-4DF6-BC96-11FD0607C37F}" type="slidenum">
              <a:rPr lang="ru-RU" smtClean="0"/>
              <a:pPr/>
              <a:t>3</a:t>
            </a:fld>
            <a:endParaRPr lang="ru-RU"/>
          </a:p>
        </p:txBody>
      </p:sp>
    </p:spTree>
    <p:extLst>
      <p:ext uri="{BB962C8B-B14F-4D97-AF65-F5344CB8AC3E}">
        <p14:creationId xmlns:p14="http://schemas.microsoft.com/office/powerpoint/2010/main" val="2210522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21</a:t>
            </a:fld>
            <a:endParaRPr lang="ru-RU"/>
          </a:p>
        </p:txBody>
      </p:sp>
    </p:spTree>
    <p:extLst>
      <p:ext uri="{BB962C8B-B14F-4D97-AF65-F5344CB8AC3E}">
        <p14:creationId xmlns:p14="http://schemas.microsoft.com/office/powerpoint/2010/main" val="2792776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22</a:t>
            </a:fld>
            <a:endParaRPr lang="ru-RU"/>
          </a:p>
        </p:txBody>
      </p:sp>
    </p:spTree>
    <p:extLst>
      <p:ext uri="{BB962C8B-B14F-4D97-AF65-F5344CB8AC3E}">
        <p14:creationId xmlns:p14="http://schemas.microsoft.com/office/powerpoint/2010/main" val="3442975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4</a:t>
            </a:fld>
            <a:endParaRPr lang="ru-RU"/>
          </a:p>
        </p:txBody>
      </p:sp>
    </p:spTree>
    <p:extLst>
      <p:ext uri="{BB962C8B-B14F-4D97-AF65-F5344CB8AC3E}">
        <p14:creationId xmlns:p14="http://schemas.microsoft.com/office/powerpoint/2010/main" val="1316737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5</a:t>
            </a:fld>
            <a:endParaRPr lang="ru-RU"/>
          </a:p>
        </p:txBody>
      </p:sp>
    </p:spTree>
    <p:extLst>
      <p:ext uri="{BB962C8B-B14F-4D97-AF65-F5344CB8AC3E}">
        <p14:creationId xmlns:p14="http://schemas.microsoft.com/office/powerpoint/2010/main" val="1553265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6</a:t>
            </a:fld>
            <a:endParaRPr lang="ru-RU"/>
          </a:p>
        </p:txBody>
      </p:sp>
    </p:spTree>
    <p:extLst>
      <p:ext uri="{BB962C8B-B14F-4D97-AF65-F5344CB8AC3E}">
        <p14:creationId xmlns:p14="http://schemas.microsoft.com/office/powerpoint/2010/main" val="1899897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7</a:t>
            </a:fld>
            <a:endParaRPr lang="ru-RU"/>
          </a:p>
        </p:txBody>
      </p:sp>
    </p:spTree>
    <p:extLst>
      <p:ext uri="{BB962C8B-B14F-4D97-AF65-F5344CB8AC3E}">
        <p14:creationId xmlns:p14="http://schemas.microsoft.com/office/powerpoint/2010/main" val="4104676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8</a:t>
            </a:fld>
            <a:endParaRPr lang="ru-RU"/>
          </a:p>
        </p:txBody>
      </p:sp>
    </p:spTree>
    <p:extLst>
      <p:ext uri="{BB962C8B-B14F-4D97-AF65-F5344CB8AC3E}">
        <p14:creationId xmlns:p14="http://schemas.microsoft.com/office/powerpoint/2010/main" val="3906988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9</a:t>
            </a:fld>
            <a:endParaRPr lang="ru-RU"/>
          </a:p>
        </p:txBody>
      </p:sp>
    </p:spTree>
    <p:extLst>
      <p:ext uri="{BB962C8B-B14F-4D97-AF65-F5344CB8AC3E}">
        <p14:creationId xmlns:p14="http://schemas.microsoft.com/office/powerpoint/2010/main" val="1760364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10</a:t>
            </a:fld>
            <a:endParaRPr lang="ru-RU"/>
          </a:p>
        </p:txBody>
      </p:sp>
    </p:spTree>
    <p:extLst>
      <p:ext uri="{BB962C8B-B14F-4D97-AF65-F5344CB8AC3E}">
        <p14:creationId xmlns:p14="http://schemas.microsoft.com/office/powerpoint/2010/main" val="453306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42"/>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C6E60885-56F5-4AF1-A60B-77BB4D807CBE}" type="datetime1">
              <a:rPr lang="ru-RU" smtClean="0"/>
              <a:pPr/>
              <a:t>20.01.2025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040E7FC-720B-4713-89D6-46F0C21E5F94}" type="datetime1">
              <a:rPr lang="ru-RU" smtClean="0"/>
              <a:pPr/>
              <a:t>20.01.2025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7"/>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7"/>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84D20B9-5E24-4769-8D63-B05F560F2B53}" type="datetime1">
              <a:rPr lang="ru-RU" smtClean="0"/>
              <a:pPr/>
              <a:t>20.01.2025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73A63EF-89C5-4CBD-B742-A640AFCD09EA}" type="datetime1">
              <a:rPr lang="ru-RU" smtClean="0"/>
              <a:pPr/>
              <a:t>20.01.2025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17"/>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121BD48-8EAE-4D41-9615-CA15994C9277}" type="datetime1">
              <a:rPr lang="ru-RU" smtClean="0"/>
              <a:pPr/>
              <a:t>20.01.2025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9452CC4-28AF-450B-BF33-C7574F0D2378}" type="datetime1">
              <a:rPr lang="ru-RU" smtClean="0"/>
              <a:pPr/>
              <a:t>20.01.2025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5FBD710-99C5-4467-90D3-66F7E1E392EE}" type="datetime1">
              <a:rPr lang="ru-RU" smtClean="0"/>
              <a:pPr/>
              <a:t>20.01.2025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A5B461B-BFFE-4458-B3C2-44A2D3BD66F3}" type="datetime1">
              <a:rPr lang="ru-RU" smtClean="0"/>
              <a:pPr/>
              <a:t>20.01.2025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05D0EB9-BA38-4EAC-A300-EE98BC40F99C}" type="datetime1">
              <a:rPr lang="ru-RU" smtClean="0"/>
              <a:pPr/>
              <a:t>20.01.2025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6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6DD64E0-98FF-49B5-870F-6C01F8B743F4}" type="datetime1">
              <a:rPr lang="ru-RU" smtClean="0"/>
              <a:pPr/>
              <a:t>20.01.2025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4E22FDF-4304-473A-9AD7-D72FB2DBABA1}" type="datetime1">
              <a:rPr lang="ru-RU" smtClean="0"/>
              <a:pPr/>
              <a:t>20.01.2025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6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8CDDEA-FE2F-4326-9542-0318210150F7}" type="datetime1">
              <a:rPr lang="ru-RU" smtClean="0"/>
              <a:pPr/>
              <a:t>20.01.2025</a:t>
            </a:fld>
            <a:endParaRPr lang="ru-RU"/>
          </a:p>
        </p:txBody>
      </p:sp>
      <p:sp>
        <p:nvSpPr>
          <p:cNvPr id="5" name="Нижний колонтитул 4"/>
          <p:cNvSpPr>
            <a:spLocks noGrp="1"/>
          </p:cNvSpPr>
          <p:nvPr>
            <p:ph type="ftr" sz="quarter" idx="3"/>
          </p:nvPr>
        </p:nvSpPr>
        <p:spPr>
          <a:xfrm>
            <a:off x="4165600" y="635636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6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C60C2-FB95-4464-969C-DC460CD1CFD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D56A87-9D97-432E-9C9D-A36E02F36ACC}"/>
              </a:ext>
            </a:extLst>
          </p:cNvPr>
          <p:cNvSpPr txBox="1"/>
          <p:nvPr/>
        </p:nvSpPr>
        <p:spPr>
          <a:xfrm>
            <a:off x="280770" y="1606148"/>
            <a:ext cx="2646878" cy="304698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9200" b="1" dirty="0">
                <a:solidFill>
                  <a:srgbClr val="003399"/>
                </a:solidFill>
                <a:latin typeface="Times" pitchFamily="2" charset="0"/>
              </a:rPr>
              <a:t>5</a:t>
            </a:r>
            <a:r>
              <a:rPr lang="ru-RU" sz="19200" b="1" dirty="0">
                <a:solidFill>
                  <a:srgbClr val="003399"/>
                </a:solidFill>
                <a:latin typeface="Times" pitchFamily="2" charset="0"/>
              </a:rPr>
              <a:t>9</a:t>
            </a:r>
            <a:endParaRPr lang="ru-RU" sz="19200" b="1" baseline="30000" dirty="0">
              <a:solidFill>
                <a:srgbClr val="003399"/>
              </a:solidFill>
              <a:latin typeface="Times" pitchFamily="2" charset="0"/>
            </a:endParaRPr>
          </a:p>
        </p:txBody>
      </p:sp>
      <p:sp>
        <p:nvSpPr>
          <p:cNvPr id="8" name="TextBox 7">
            <a:extLst>
              <a:ext uri="{FF2B5EF4-FFF2-40B4-BE49-F238E27FC236}">
                <a16:creationId xmlns:a16="http://schemas.microsoft.com/office/drawing/2014/main" id="{5A6FE00C-5502-4D42-95E3-D1B72621DE3C}"/>
              </a:ext>
            </a:extLst>
          </p:cNvPr>
          <p:cNvSpPr txBox="1"/>
          <p:nvPr/>
        </p:nvSpPr>
        <p:spPr>
          <a:xfrm>
            <a:off x="3446825" y="108467"/>
            <a:ext cx="8496944" cy="45034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dirty="0">
                <a:solidFill>
                  <a:srgbClr val="00B050"/>
                </a:solidFill>
                <a:latin typeface="Times" pitchFamily="2" charset="0"/>
              </a:rPr>
              <a:t>Implementation of the recommendations</a:t>
            </a:r>
            <a:endParaRPr lang="en" sz="4000" dirty="0">
              <a:solidFill>
                <a:srgbClr val="00B050"/>
              </a:solidFill>
              <a:latin typeface="Times" pitchFamily="2" charset="0"/>
            </a:endParaRPr>
          </a:p>
          <a:p>
            <a:endParaRPr lang="en-US" sz="3733" dirty="0" smtClean="0">
              <a:solidFill>
                <a:srgbClr val="003399"/>
              </a:solidFill>
              <a:latin typeface="Times" pitchFamily="2" charset="0"/>
            </a:endParaRPr>
          </a:p>
          <a:p>
            <a:endParaRPr lang="en-US" sz="3733" dirty="0">
              <a:solidFill>
                <a:srgbClr val="003399"/>
              </a:solidFill>
              <a:latin typeface="Times" pitchFamily="2" charset="0"/>
            </a:endParaRPr>
          </a:p>
          <a:p>
            <a:r>
              <a:rPr lang="en-US" sz="3733" dirty="0" smtClean="0">
                <a:solidFill>
                  <a:srgbClr val="003399"/>
                </a:solidFill>
                <a:latin typeface="Times" pitchFamily="2" charset="0"/>
              </a:rPr>
              <a:t>Meeting </a:t>
            </a:r>
            <a:r>
              <a:rPr lang="en-US" sz="3733" dirty="0">
                <a:solidFill>
                  <a:srgbClr val="003399"/>
                </a:solidFill>
                <a:latin typeface="Times" pitchFamily="2" charset="0"/>
              </a:rPr>
              <a:t>of the </a:t>
            </a:r>
          </a:p>
          <a:p>
            <a:r>
              <a:rPr lang="en-GB" sz="3733" dirty="0">
                <a:solidFill>
                  <a:srgbClr val="003399"/>
                </a:solidFill>
                <a:latin typeface="Times" pitchFamily="2" charset="0"/>
              </a:rPr>
              <a:t>Programme </a:t>
            </a:r>
            <a:r>
              <a:rPr lang="en" sz="3733" dirty="0">
                <a:solidFill>
                  <a:srgbClr val="003399"/>
                </a:solidFill>
                <a:latin typeface="Times" pitchFamily="2" charset="0"/>
              </a:rPr>
              <a:t>Advisory Committee for </a:t>
            </a:r>
            <a:r>
              <a:rPr lang="en-US" sz="3733" dirty="0">
                <a:solidFill>
                  <a:srgbClr val="003399"/>
                </a:solidFill>
                <a:latin typeface="Times" pitchFamily="2" charset="0"/>
              </a:rPr>
              <a:t>Nuclear Physics</a:t>
            </a:r>
            <a:endParaRPr lang="en" sz="3733" dirty="0">
              <a:solidFill>
                <a:srgbClr val="003399"/>
              </a:solidFill>
              <a:latin typeface="Times" pitchFamily="2" charset="0"/>
            </a:endParaRPr>
          </a:p>
          <a:p>
            <a:r>
              <a:rPr lang="ru-RU" sz="3000" dirty="0">
                <a:solidFill>
                  <a:srgbClr val="003399"/>
                </a:solidFill>
                <a:latin typeface="Times" pitchFamily="2" charset="0"/>
              </a:rPr>
              <a:t>13</a:t>
            </a:r>
            <a:r>
              <a:rPr lang="en-US" sz="3000" dirty="0">
                <a:solidFill>
                  <a:srgbClr val="003399"/>
                </a:solidFill>
                <a:latin typeface="Times" pitchFamily="2" charset="0"/>
              </a:rPr>
              <a:t>-</a:t>
            </a:r>
            <a:r>
              <a:rPr lang="ru-RU" sz="3000" dirty="0">
                <a:solidFill>
                  <a:srgbClr val="003399"/>
                </a:solidFill>
                <a:latin typeface="Times" pitchFamily="2" charset="0"/>
              </a:rPr>
              <a:t>14</a:t>
            </a:r>
            <a:r>
              <a:rPr lang="en" sz="3000" dirty="0">
                <a:solidFill>
                  <a:srgbClr val="003399"/>
                </a:solidFill>
                <a:latin typeface="Times" pitchFamily="2" charset="0"/>
              </a:rPr>
              <a:t> </a:t>
            </a:r>
            <a:r>
              <a:rPr lang="en-GB" sz="3000" dirty="0">
                <a:solidFill>
                  <a:srgbClr val="003399"/>
                </a:solidFill>
                <a:latin typeface="Times" pitchFamily="2" charset="0"/>
              </a:rPr>
              <a:t>J</a:t>
            </a:r>
            <a:r>
              <a:rPr lang="en-US" sz="3000" dirty="0">
                <a:solidFill>
                  <a:srgbClr val="003399"/>
                </a:solidFill>
                <a:latin typeface="Times" pitchFamily="2" charset="0"/>
              </a:rPr>
              <a:t>u</a:t>
            </a:r>
            <a:r>
              <a:rPr lang="en-GB" sz="3000" dirty="0">
                <a:solidFill>
                  <a:srgbClr val="003399"/>
                </a:solidFill>
                <a:latin typeface="Times" pitchFamily="2" charset="0"/>
              </a:rPr>
              <a:t>ne </a:t>
            </a:r>
            <a:r>
              <a:rPr lang="en" sz="3000" dirty="0">
                <a:solidFill>
                  <a:srgbClr val="003399"/>
                </a:solidFill>
                <a:latin typeface="Times" pitchFamily="2" charset="0"/>
              </a:rPr>
              <a:t>202</a:t>
            </a:r>
            <a:r>
              <a:rPr lang="en-US" sz="3000" dirty="0" smtClean="0">
                <a:solidFill>
                  <a:srgbClr val="003399"/>
                </a:solidFill>
                <a:latin typeface="Times" pitchFamily="2" charset="0"/>
              </a:rPr>
              <a:t>4,</a:t>
            </a:r>
          </a:p>
          <a:p>
            <a:endParaRPr lang="en-US" sz="3000" dirty="0" smtClean="0">
              <a:solidFill>
                <a:srgbClr val="003399"/>
              </a:solidFill>
              <a:latin typeface="Times" pitchFamily="2" charset="0"/>
            </a:endParaRPr>
          </a:p>
        </p:txBody>
      </p:sp>
      <p:sp>
        <p:nvSpPr>
          <p:cNvPr id="10" name="TextBox 9">
            <a:extLst>
              <a:ext uri="{FF2B5EF4-FFF2-40B4-BE49-F238E27FC236}">
                <a16:creationId xmlns:a16="http://schemas.microsoft.com/office/drawing/2014/main" id="{9D0260D4-CCA3-4C23-A420-DA0A11B7721E}"/>
              </a:ext>
            </a:extLst>
          </p:cNvPr>
          <p:cNvSpPr txBox="1"/>
          <p:nvPr/>
        </p:nvSpPr>
        <p:spPr>
          <a:xfrm>
            <a:off x="2423592" y="1487686"/>
            <a:ext cx="1073700" cy="10772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6400" dirty="0">
                <a:solidFill>
                  <a:srgbClr val="003399"/>
                </a:solidFill>
                <a:latin typeface="Times" pitchFamily="2" charset="0"/>
              </a:rPr>
              <a:t>th</a:t>
            </a:r>
            <a:endParaRPr lang="en" sz="6400" dirty="0">
              <a:solidFill>
                <a:srgbClr val="003399"/>
              </a:solidFill>
              <a:latin typeface="Times" pitchFamily="2" charset="0"/>
            </a:endParaRPr>
          </a:p>
        </p:txBody>
      </p:sp>
      <p:sp>
        <p:nvSpPr>
          <p:cNvPr id="7" name="Прямоугольник 4">
            <a:extLst>
              <a:ext uri="{FF2B5EF4-FFF2-40B4-BE49-F238E27FC236}">
                <a16:creationId xmlns:a16="http://schemas.microsoft.com/office/drawing/2014/main" id="{5C7EAE63-2FF2-4EC6-AA3E-8521F8386B02}"/>
              </a:ext>
            </a:extLst>
          </p:cNvPr>
          <p:cNvSpPr>
            <a:spLocks noChangeArrowheads="1"/>
          </p:cNvSpPr>
          <p:nvPr/>
        </p:nvSpPr>
        <p:spPr bwMode="auto">
          <a:xfrm>
            <a:off x="4079776" y="4870901"/>
            <a:ext cx="6049963" cy="646331"/>
          </a:xfrm>
          <a:prstGeom prst="rect">
            <a:avLst/>
          </a:prstGeom>
          <a:noFill/>
          <a:ln w="9525">
            <a:noFill/>
            <a:miter lim="800000"/>
            <a:headEnd/>
            <a:tailEnd/>
          </a:ln>
        </p:spPr>
        <p:txBody>
          <a:bodyPr>
            <a:spAutoFit/>
          </a:bodyPr>
          <a:lstStyle/>
          <a:p>
            <a:pPr algn="ctr"/>
            <a:r>
              <a:rPr lang="en-US" altLang="ko-KR" sz="3600" b="1" i="1" dirty="0"/>
              <a:t>Valery V. Nesvizhevsky </a:t>
            </a:r>
            <a:r>
              <a:rPr lang="en-GB" dirty="0">
                <a:solidFill>
                  <a:srgbClr val="0033CC"/>
                </a:solidFill>
              </a:rPr>
              <a:t>	</a:t>
            </a:r>
          </a:p>
        </p:txBody>
      </p:sp>
    </p:spTree>
    <p:extLst>
      <p:ext uri="{BB962C8B-B14F-4D97-AF65-F5344CB8AC3E}">
        <p14:creationId xmlns:p14="http://schemas.microsoft.com/office/powerpoint/2010/main" val="1142171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2">
            <a:extLst>
              <a:ext uri="{FF2B5EF4-FFF2-40B4-BE49-F238E27FC236}">
                <a16:creationId xmlns:a16="http://schemas.microsoft.com/office/drawing/2014/main" id="{A4050574-FCA3-4994-AC43-BF4D110D3C5B}"/>
              </a:ext>
            </a:extLst>
          </p:cNvPr>
          <p:cNvSpPr txBox="1">
            <a:spLocks noChangeArrowheads="1"/>
          </p:cNvSpPr>
          <p:nvPr/>
        </p:nvSpPr>
        <p:spPr bwMode="auto">
          <a:xfrm>
            <a:off x="103358" y="21173"/>
            <a:ext cx="11985284" cy="553998"/>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altLang="ru-RU" sz="3000" b="1" dirty="0">
                <a:solidFill>
                  <a:srgbClr val="002060"/>
                </a:solidFill>
                <a:latin typeface="+mj-lt"/>
              </a:rPr>
              <a:t>U-400M accelerator</a:t>
            </a:r>
            <a:endParaRPr lang="en-US" sz="3000" b="1" dirty="0">
              <a:solidFill>
                <a:srgbClr val="002060"/>
              </a:solidFill>
              <a:latin typeface="+mj-lt"/>
              <a:cs typeface="Arial" panose="020B0604020202020204" pitchFamily="34" charset="0"/>
            </a:endParaRPr>
          </a:p>
        </p:txBody>
      </p:sp>
      <p:sp>
        <p:nvSpPr>
          <p:cNvPr id="67" name="Прямоугольник 66">
            <a:extLst>
              <a:ext uri="{FF2B5EF4-FFF2-40B4-BE49-F238E27FC236}">
                <a16:creationId xmlns:a16="http://schemas.microsoft.com/office/drawing/2014/main" id="{DCA92445-96FC-4AEF-837D-014B1E7D7D32}"/>
              </a:ext>
            </a:extLst>
          </p:cNvPr>
          <p:cNvSpPr/>
          <p:nvPr/>
        </p:nvSpPr>
        <p:spPr>
          <a:xfrm rot="10800000" flipV="1">
            <a:off x="11392" y="696962"/>
            <a:ext cx="3965367"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Cyclotron magnet system</a:t>
            </a:r>
          </a:p>
        </p:txBody>
      </p:sp>
      <p:sp>
        <p:nvSpPr>
          <p:cNvPr id="106" name="Прямоугольник 105">
            <a:extLst>
              <a:ext uri="{FF2B5EF4-FFF2-40B4-BE49-F238E27FC236}">
                <a16:creationId xmlns:a16="http://schemas.microsoft.com/office/drawing/2014/main" id="{26257C8D-44D1-43FC-A3CB-52FFC86B292A}"/>
              </a:ext>
            </a:extLst>
          </p:cNvPr>
          <p:cNvSpPr/>
          <p:nvPr/>
        </p:nvSpPr>
        <p:spPr>
          <a:xfrm rot="10800000" flipV="1">
            <a:off x="43938" y="3608744"/>
            <a:ext cx="3935965" cy="1409846"/>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Improving the magnetic system allowed an increase in the mean field and the extraction radius by 10–17 mm, which consequently increased the beam energy by 10– 15%. </a:t>
            </a:r>
            <a:endParaRPr lang="ru-RU" sz="1600" b="1" dirty="0"/>
          </a:p>
        </p:txBody>
      </p:sp>
      <p:sp>
        <p:nvSpPr>
          <p:cNvPr id="53" name="Прямоугольник 52">
            <a:extLst>
              <a:ext uri="{FF2B5EF4-FFF2-40B4-BE49-F238E27FC236}">
                <a16:creationId xmlns:a16="http://schemas.microsoft.com/office/drawing/2014/main" id="{B85CC5E0-7E5E-4136-8521-BB47AB1AF744}"/>
              </a:ext>
            </a:extLst>
          </p:cNvPr>
          <p:cNvSpPr/>
          <p:nvPr/>
        </p:nvSpPr>
        <p:spPr>
          <a:xfrm rot="10800000" flipV="1">
            <a:off x="4151784" y="696963"/>
            <a:ext cx="3965367"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Transport channel modernization</a:t>
            </a:r>
          </a:p>
        </p:txBody>
      </p:sp>
      <p:sp>
        <p:nvSpPr>
          <p:cNvPr id="54" name="Прямоугольник 53">
            <a:extLst>
              <a:ext uri="{FF2B5EF4-FFF2-40B4-BE49-F238E27FC236}">
                <a16:creationId xmlns:a16="http://schemas.microsoft.com/office/drawing/2014/main" id="{C79BED17-61E8-4BF4-B4D0-06F7E204A618}"/>
              </a:ext>
            </a:extLst>
          </p:cNvPr>
          <p:cNvSpPr/>
          <p:nvPr/>
        </p:nvSpPr>
        <p:spPr>
          <a:xfrm rot="10800000" flipV="1">
            <a:off x="8140858" y="692696"/>
            <a:ext cx="3965367"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Replacing ECR source DECRIS-2 → DECRIS-2M</a:t>
            </a:r>
          </a:p>
        </p:txBody>
      </p:sp>
      <p:sp>
        <p:nvSpPr>
          <p:cNvPr id="55" name="Прямоугольник 54">
            <a:extLst>
              <a:ext uri="{FF2B5EF4-FFF2-40B4-BE49-F238E27FC236}">
                <a16:creationId xmlns:a16="http://schemas.microsoft.com/office/drawing/2014/main" id="{4F78DDE1-8A44-4DA6-848E-931EF86F5ED4}"/>
              </a:ext>
            </a:extLst>
          </p:cNvPr>
          <p:cNvSpPr/>
          <p:nvPr/>
        </p:nvSpPr>
        <p:spPr>
          <a:xfrm rot="10800000" flipV="1">
            <a:off x="4028146" y="3283019"/>
            <a:ext cx="4031914" cy="1735571"/>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new magnetic channel for the extraction system allowed for a significant improvement of beam focus.</a:t>
            </a:r>
            <a:br>
              <a:rPr lang="en-US" dirty="0"/>
            </a:br>
            <a:endParaRPr lang="ru-RU" sz="1600" b="1" dirty="0"/>
          </a:p>
        </p:txBody>
      </p:sp>
      <p:sp>
        <p:nvSpPr>
          <p:cNvPr id="56" name="Прямоугольник 55">
            <a:extLst>
              <a:ext uri="{FF2B5EF4-FFF2-40B4-BE49-F238E27FC236}">
                <a16:creationId xmlns:a16="http://schemas.microsoft.com/office/drawing/2014/main" id="{B75AD8D6-21AA-43E9-8702-393EA0D303B7}"/>
              </a:ext>
            </a:extLst>
          </p:cNvPr>
          <p:cNvSpPr/>
          <p:nvPr/>
        </p:nvSpPr>
        <p:spPr>
          <a:xfrm rot="10800000" flipV="1">
            <a:off x="8140856" y="3290398"/>
            <a:ext cx="3995225" cy="1728192"/>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 new ion source DECRIS-2M with higher intensity as compared to DECRIS-2 was installed. </a:t>
            </a:r>
            <a:endParaRPr lang="ru-RU" sz="1600" b="1" dirty="0"/>
          </a:p>
        </p:txBody>
      </p:sp>
      <p:pic>
        <p:nvPicPr>
          <p:cNvPr id="4" name="Рисунок 3">
            <a:extLst>
              <a:ext uri="{FF2B5EF4-FFF2-40B4-BE49-F238E27FC236}">
                <a16:creationId xmlns:a16="http://schemas.microsoft.com/office/drawing/2014/main" id="{36FC792C-C06D-45B8-99B5-87D8905788D8}"/>
              </a:ext>
            </a:extLst>
          </p:cNvPr>
          <p:cNvPicPr>
            <a:picLocks noChangeAspect="1"/>
          </p:cNvPicPr>
          <p:nvPr/>
        </p:nvPicPr>
        <p:blipFill>
          <a:blip r:embed="rId3"/>
          <a:stretch>
            <a:fillRect/>
          </a:stretch>
        </p:blipFill>
        <p:spPr>
          <a:xfrm>
            <a:off x="43939" y="1349510"/>
            <a:ext cx="3935965" cy="2209665"/>
          </a:xfrm>
          <a:prstGeom prst="rect">
            <a:avLst/>
          </a:prstGeom>
        </p:spPr>
      </p:pic>
      <p:pic>
        <p:nvPicPr>
          <p:cNvPr id="5" name="Рисунок 4">
            <a:extLst>
              <a:ext uri="{FF2B5EF4-FFF2-40B4-BE49-F238E27FC236}">
                <a16:creationId xmlns:a16="http://schemas.microsoft.com/office/drawing/2014/main" id="{A786A0CF-2002-4DA4-8731-22B4CFA16DF0}"/>
              </a:ext>
            </a:extLst>
          </p:cNvPr>
          <p:cNvPicPr>
            <a:picLocks noChangeAspect="1"/>
          </p:cNvPicPr>
          <p:nvPr/>
        </p:nvPicPr>
        <p:blipFill>
          <a:blip r:embed="rId4"/>
          <a:stretch>
            <a:fillRect/>
          </a:stretch>
        </p:blipFill>
        <p:spPr>
          <a:xfrm>
            <a:off x="8146690" y="1368765"/>
            <a:ext cx="3995225" cy="1770960"/>
          </a:xfrm>
          <a:prstGeom prst="rect">
            <a:avLst/>
          </a:prstGeom>
        </p:spPr>
      </p:pic>
      <p:pic>
        <p:nvPicPr>
          <p:cNvPr id="6" name="Рисунок 5">
            <a:extLst>
              <a:ext uri="{FF2B5EF4-FFF2-40B4-BE49-F238E27FC236}">
                <a16:creationId xmlns:a16="http://schemas.microsoft.com/office/drawing/2014/main" id="{C922E2A3-8234-4CF2-A1C3-F0883CFC7A9E}"/>
              </a:ext>
            </a:extLst>
          </p:cNvPr>
          <p:cNvPicPr>
            <a:picLocks noChangeAspect="1"/>
          </p:cNvPicPr>
          <p:nvPr/>
        </p:nvPicPr>
        <p:blipFill>
          <a:blip r:embed="rId5"/>
          <a:stretch>
            <a:fillRect/>
          </a:stretch>
        </p:blipFill>
        <p:spPr>
          <a:xfrm>
            <a:off x="4149313" y="1349510"/>
            <a:ext cx="3858710" cy="1782167"/>
          </a:xfrm>
          <a:prstGeom prst="rect">
            <a:avLst/>
          </a:prstGeom>
        </p:spPr>
      </p:pic>
      <p:sp>
        <p:nvSpPr>
          <p:cNvPr id="62" name="Прямоугольник 61">
            <a:extLst>
              <a:ext uri="{FF2B5EF4-FFF2-40B4-BE49-F238E27FC236}">
                <a16:creationId xmlns:a16="http://schemas.microsoft.com/office/drawing/2014/main" id="{9C56EBA9-4581-4F32-AA38-DDC3FD0B0DC1}"/>
              </a:ext>
            </a:extLst>
          </p:cNvPr>
          <p:cNvSpPr/>
          <p:nvPr/>
        </p:nvSpPr>
        <p:spPr>
          <a:xfrm rot="10800000" flipV="1">
            <a:off x="1147558" y="5180806"/>
            <a:ext cx="9793088" cy="1409846"/>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Some U-400M components were reconstructed: the water-cooling system was improved; new power supply sources were installed; pre-vacuum equipment, compressors, and vacuum cryopumps were replaced; and the control system was upgraded.</a:t>
            </a:r>
            <a:endParaRPr lang="ru-RU" sz="1600" b="1" dirty="0"/>
          </a:p>
        </p:txBody>
      </p:sp>
    </p:spTree>
    <p:extLst>
      <p:ext uri="{BB962C8B-B14F-4D97-AF65-F5344CB8AC3E}">
        <p14:creationId xmlns:p14="http://schemas.microsoft.com/office/powerpoint/2010/main" val="1529477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2">
            <a:extLst>
              <a:ext uri="{FF2B5EF4-FFF2-40B4-BE49-F238E27FC236}">
                <a16:creationId xmlns:a16="http://schemas.microsoft.com/office/drawing/2014/main" id="{A4050574-FCA3-4994-AC43-BF4D110D3C5B}"/>
              </a:ext>
            </a:extLst>
          </p:cNvPr>
          <p:cNvSpPr txBox="1">
            <a:spLocks noChangeArrowheads="1"/>
          </p:cNvSpPr>
          <p:nvPr/>
        </p:nvSpPr>
        <p:spPr bwMode="auto">
          <a:xfrm>
            <a:off x="103358" y="21173"/>
            <a:ext cx="11985284" cy="553998"/>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altLang="ru-RU" sz="3000" b="1" dirty="0">
                <a:solidFill>
                  <a:srgbClr val="002060"/>
                </a:solidFill>
                <a:latin typeface="+mj-lt"/>
              </a:rPr>
              <a:t>Status of the U-400M accelerator</a:t>
            </a:r>
          </a:p>
        </p:txBody>
      </p:sp>
      <p:graphicFrame>
        <p:nvGraphicFramePr>
          <p:cNvPr id="63" name="Таблица 62">
            <a:extLst>
              <a:ext uri="{FF2B5EF4-FFF2-40B4-BE49-F238E27FC236}">
                <a16:creationId xmlns:a16="http://schemas.microsoft.com/office/drawing/2014/main" id="{2BE5FEA4-47C9-4D7B-A89B-E6BE65369953}"/>
              </a:ext>
            </a:extLst>
          </p:cNvPr>
          <p:cNvGraphicFramePr>
            <a:graphicFrameLocks noGrp="1"/>
          </p:cNvGraphicFramePr>
          <p:nvPr>
            <p:extLst>
              <p:ext uri="{D42A27DB-BD31-4B8C-83A1-F6EECF244321}">
                <p14:modId xmlns:p14="http://schemas.microsoft.com/office/powerpoint/2010/main" val="3977593225"/>
              </p:ext>
            </p:extLst>
          </p:nvPr>
        </p:nvGraphicFramePr>
        <p:xfrm>
          <a:off x="119336" y="692696"/>
          <a:ext cx="11912670" cy="2407920"/>
        </p:xfrm>
        <a:graphic>
          <a:graphicData uri="http://schemas.openxmlformats.org/drawingml/2006/table">
            <a:tbl>
              <a:tblPr firstRow="1" bandRow="1">
                <a:tableStyleId>{5FD0F851-EC5A-4D38-B0AD-8093EC10F338}</a:tableStyleId>
              </a:tblPr>
              <a:tblGrid>
                <a:gridCol w="11912670">
                  <a:extLst>
                    <a:ext uri="{9D8B030D-6E8A-4147-A177-3AD203B41FA5}">
                      <a16:colId xmlns:a16="http://schemas.microsoft.com/office/drawing/2014/main" val="3192711942"/>
                    </a:ext>
                  </a:extLst>
                </a:gridCol>
              </a:tblGrid>
              <a:tr h="0">
                <a:tc>
                  <a:txBody>
                    <a:bodyPr/>
                    <a:lstStyle/>
                    <a:p>
                      <a:pPr algn="ctr"/>
                      <a:r>
                        <a:rPr lang="en-US" sz="2000" u="sng" dirty="0"/>
                        <a:t>PAC recommendation:</a:t>
                      </a:r>
                      <a:endParaRPr lang="ru-RU" sz="2000"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noted the immense work on the upgrade of the U-400M cyclotron and recommends that thorough monitoring be provided during the commissioning of all the above-mentioned systems in order to guarantee the reliable performance of the U-400M cyclotron with design parameters.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b="1" dirty="0"/>
                    </a:p>
                  </a:txBody>
                  <a:tcPr/>
                </a:tc>
                <a:extLst>
                  <a:ext uri="{0D108BD9-81ED-4DB2-BD59-A6C34878D82A}">
                    <a16:rowId xmlns:a16="http://schemas.microsoft.com/office/drawing/2014/main" val="355696841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recommends</a:t>
                      </a:r>
                      <a:r>
                        <a:rPr lang="ru-RU" sz="2000" b="1" dirty="0"/>
                        <a:t> </a:t>
                      </a:r>
                      <a:r>
                        <a:rPr lang="en-US" sz="2000" b="1" dirty="0"/>
                        <a:t>that the FLNR Directorate should concentrate its efforts on preparing the first experiments.</a:t>
                      </a:r>
                    </a:p>
                  </a:txBody>
                  <a:tcPr/>
                </a:tc>
                <a:extLst>
                  <a:ext uri="{0D108BD9-81ED-4DB2-BD59-A6C34878D82A}">
                    <a16:rowId xmlns:a16="http://schemas.microsoft.com/office/drawing/2014/main" val="1826894689"/>
                  </a:ext>
                </a:extLst>
              </a:tr>
            </a:tbl>
          </a:graphicData>
        </a:graphic>
      </p:graphicFrame>
      <p:pic>
        <p:nvPicPr>
          <p:cNvPr id="2" name="Рисунок 1">
            <a:extLst>
              <a:ext uri="{FF2B5EF4-FFF2-40B4-BE49-F238E27FC236}">
                <a16:creationId xmlns:a16="http://schemas.microsoft.com/office/drawing/2014/main" id="{046DA251-94D1-45A1-82A9-07BF0832004E}"/>
              </a:ext>
            </a:extLst>
          </p:cNvPr>
          <p:cNvPicPr>
            <a:picLocks noChangeAspect="1"/>
          </p:cNvPicPr>
          <p:nvPr/>
        </p:nvPicPr>
        <p:blipFill>
          <a:blip r:embed="rId3"/>
          <a:stretch>
            <a:fillRect/>
          </a:stretch>
        </p:blipFill>
        <p:spPr>
          <a:xfrm>
            <a:off x="7032522" y="2852936"/>
            <a:ext cx="4999484" cy="3332989"/>
          </a:xfrm>
          <a:prstGeom prst="rect">
            <a:avLst/>
          </a:prstGeom>
        </p:spPr>
      </p:pic>
      <p:graphicFrame>
        <p:nvGraphicFramePr>
          <p:cNvPr id="5" name="Таблица 4">
            <a:extLst>
              <a:ext uri="{FF2B5EF4-FFF2-40B4-BE49-F238E27FC236}">
                <a16:creationId xmlns:a16="http://schemas.microsoft.com/office/drawing/2014/main" id="{8B443838-DD89-481C-9A1F-38E5027CFABE}"/>
              </a:ext>
            </a:extLst>
          </p:cNvPr>
          <p:cNvGraphicFramePr>
            <a:graphicFrameLocks noGrp="1"/>
          </p:cNvGraphicFramePr>
          <p:nvPr>
            <p:extLst>
              <p:ext uri="{D42A27DB-BD31-4B8C-83A1-F6EECF244321}">
                <p14:modId xmlns:p14="http://schemas.microsoft.com/office/powerpoint/2010/main" val="2389754474"/>
              </p:ext>
            </p:extLst>
          </p:nvPr>
        </p:nvGraphicFramePr>
        <p:xfrm>
          <a:off x="164781" y="3757385"/>
          <a:ext cx="6640714" cy="2103120"/>
        </p:xfrm>
        <a:graphic>
          <a:graphicData uri="http://schemas.openxmlformats.org/drawingml/2006/table">
            <a:tbl>
              <a:tblPr firstRow="1" bandRow="1">
                <a:tableStyleId>{0E3FDE45-AF77-4B5C-9715-49D594BDF05E}</a:tableStyleId>
              </a:tblPr>
              <a:tblGrid>
                <a:gridCol w="6640714">
                  <a:extLst>
                    <a:ext uri="{9D8B030D-6E8A-4147-A177-3AD203B41FA5}">
                      <a16:colId xmlns:a16="http://schemas.microsoft.com/office/drawing/2014/main" val="3192711942"/>
                    </a:ext>
                  </a:extLst>
                </a:gridCol>
              </a:tblGrid>
              <a:tr h="0">
                <a:tc>
                  <a:txBody>
                    <a:bodyPr/>
                    <a:lstStyle/>
                    <a:p>
                      <a:pPr algn="ctr"/>
                      <a:r>
                        <a:rPr lang="en-US" sz="2000" b="1" u="sng" dirty="0"/>
                        <a:t>SC recommendation:</a:t>
                      </a:r>
                      <a:endParaRPr lang="ru-RU" sz="2000" b="1"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effectLst/>
                        </a:rPr>
                        <a:t>The SC notes the extensive work on the upgrade of the U-400M cyclotron, aimed at increasing the intensity and energy of heavy ion beams, as well as improving the reliability and stability of the accelerator. </a:t>
                      </a:r>
                      <a:endParaRPr lang="en-US" sz="2000" b="1" dirty="0"/>
                    </a:p>
                  </a:txBody>
                  <a:tcPr/>
                </a:tc>
                <a:extLst>
                  <a:ext uri="{0D108BD9-81ED-4DB2-BD59-A6C34878D82A}">
                    <a16:rowId xmlns:a16="http://schemas.microsoft.com/office/drawing/2014/main" val="355696841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b="1" dirty="0"/>
                    </a:p>
                  </a:txBody>
                  <a:tcPr/>
                </a:tc>
                <a:extLst>
                  <a:ext uri="{0D108BD9-81ED-4DB2-BD59-A6C34878D82A}">
                    <a16:rowId xmlns:a16="http://schemas.microsoft.com/office/drawing/2014/main" val="1826894689"/>
                  </a:ext>
                </a:extLst>
              </a:tr>
            </a:tbl>
          </a:graphicData>
        </a:graphic>
      </p:graphicFrame>
    </p:spTree>
    <p:extLst>
      <p:ext uri="{BB962C8B-B14F-4D97-AF65-F5344CB8AC3E}">
        <p14:creationId xmlns:p14="http://schemas.microsoft.com/office/powerpoint/2010/main" val="1912337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0">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2">
            <a:extLst>
              <a:ext uri="{FF2B5EF4-FFF2-40B4-BE49-F238E27FC236}">
                <a16:creationId xmlns:a16="http://schemas.microsoft.com/office/drawing/2014/main" id="{7523A5EA-E1C1-49D4-A7B6-28492DB0558C}"/>
              </a:ext>
            </a:extLst>
          </p:cNvPr>
          <p:cNvPicPr>
            <a:picLocks noChangeAspect="1"/>
          </p:cNvPicPr>
          <p:nvPr/>
        </p:nvPicPr>
        <p:blipFill>
          <a:blip r:embed="rId3" cstate="print">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63" name="Rectangle 62">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Прямоугольник 12">
            <a:extLst>
              <a:ext uri="{FF2B5EF4-FFF2-40B4-BE49-F238E27FC236}">
                <a16:creationId xmlns:a16="http://schemas.microsoft.com/office/drawing/2014/main" id="{C6BECB8B-53D8-424C-A098-C6BD8807CF58}"/>
              </a:ext>
            </a:extLst>
          </p:cNvPr>
          <p:cNvSpPr/>
          <p:nvPr/>
        </p:nvSpPr>
        <p:spPr>
          <a:xfrm>
            <a:off x="7968208" y="259079"/>
            <a:ext cx="4104456" cy="1899912"/>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altLang="ru-RU" sz="3000" b="1" dirty="0">
                <a:solidFill>
                  <a:srgbClr val="002060"/>
                </a:solidFill>
                <a:latin typeface="+mj-lt"/>
                <a:ea typeface="+mj-ea"/>
                <a:cs typeface="+mj-cs"/>
              </a:rPr>
              <a:t>Results of the first experiments at the ACCULINNA-2 separator and the scientific </a:t>
            </a:r>
            <a:r>
              <a:rPr lang="en-US" altLang="ru-RU" sz="3000" b="1" dirty="0" err="1">
                <a:solidFill>
                  <a:srgbClr val="002060"/>
                </a:solidFill>
                <a:latin typeface="+mj-lt"/>
                <a:ea typeface="+mj-ea"/>
                <a:cs typeface="+mj-cs"/>
              </a:rPr>
              <a:t>programme</a:t>
            </a:r>
            <a:r>
              <a:rPr lang="en-US" altLang="ru-RU" sz="3000" b="1" dirty="0">
                <a:solidFill>
                  <a:srgbClr val="002060"/>
                </a:solidFill>
                <a:latin typeface="+mj-lt"/>
                <a:ea typeface="+mj-ea"/>
                <a:cs typeface="+mj-cs"/>
              </a:rPr>
              <a:t> for 2024</a:t>
            </a:r>
          </a:p>
        </p:txBody>
      </p:sp>
      <p:sp>
        <p:nvSpPr>
          <p:cNvPr id="46" name="Прямоугольник 45">
            <a:extLst>
              <a:ext uri="{FF2B5EF4-FFF2-40B4-BE49-F238E27FC236}">
                <a16:creationId xmlns:a16="http://schemas.microsoft.com/office/drawing/2014/main" id="{BCC9EBED-F6AC-4ADE-ACD3-2920B0C7B0FC}"/>
              </a:ext>
            </a:extLst>
          </p:cNvPr>
          <p:cNvSpPr/>
          <p:nvPr/>
        </p:nvSpPr>
        <p:spPr>
          <a:xfrm>
            <a:off x="8622967" y="2564904"/>
            <a:ext cx="3030101" cy="3742762"/>
          </a:xfrm>
          <a:prstGeom prst="rect">
            <a:avLst/>
          </a:prstGeom>
        </p:spPr>
        <p:txBody>
          <a:bodyPr vert="horz" lIns="91440" tIns="45720" rIns="91440" bIns="45720" rtlCol="0">
            <a:noAutofit/>
          </a:bodyPr>
          <a:lstStyle/>
          <a:p>
            <a:pPr marL="57150">
              <a:lnSpc>
                <a:spcPct val="90000"/>
              </a:lnSpc>
              <a:spcAft>
                <a:spcPts val="600"/>
              </a:spcAft>
            </a:pPr>
            <a:r>
              <a:rPr lang="en-US" sz="2000" dirty="0"/>
              <a:t>The PAC heard with interest the report on the results of first experiments carried out at the ACCULINNA-2 fragment separator in 2018–2020 and on the research </a:t>
            </a:r>
            <a:r>
              <a:rPr lang="en-US" sz="2000" dirty="0" err="1"/>
              <a:t>programme</a:t>
            </a:r>
            <a:r>
              <a:rPr lang="en-US" sz="2000" dirty="0"/>
              <a:t> for 2024 under the project “Light exotic nuclei at the borders of nucleon stability”, presented by </a:t>
            </a:r>
            <a:r>
              <a:rPr lang="en-US" sz="2000" dirty="0" err="1">
                <a:solidFill>
                  <a:srgbClr val="0218EE"/>
                </a:solidFill>
              </a:rPr>
              <a:t>Vratislav</a:t>
            </a:r>
            <a:r>
              <a:rPr lang="en-US" sz="2000" dirty="0">
                <a:solidFill>
                  <a:srgbClr val="0218EE"/>
                </a:solidFill>
              </a:rPr>
              <a:t> </a:t>
            </a:r>
            <a:r>
              <a:rPr lang="en-US" sz="2000" dirty="0" err="1">
                <a:solidFill>
                  <a:srgbClr val="0218EE"/>
                </a:solidFill>
              </a:rPr>
              <a:t>Chudoba</a:t>
            </a:r>
            <a:r>
              <a:rPr lang="en-US" sz="2000" dirty="0"/>
              <a:t>.</a:t>
            </a:r>
            <a:endParaRPr lang="en-US" sz="2000" b="1" dirty="0"/>
          </a:p>
        </p:txBody>
      </p:sp>
    </p:spTree>
    <p:extLst>
      <p:ext uri="{BB962C8B-B14F-4D97-AF65-F5344CB8AC3E}">
        <p14:creationId xmlns:p14="http://schemas.microsoft.com/office/powerpoint/2010/main" val="3118131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Прямоугольник 45">
            <a:extLst>
              <a:ext uri="{FF2B5EF4-FFF2-40B4-BE49-F238E27FC236}">
                <a16:creationId xmlns:a16="http://schemas.microsoft.com/office/drawing/2014/main" id="{5085BEAF-E6A4-4E7E-924A-14771E68E0CA}"/>
              </a:ext>
            </a:extLst>
          </p:cNvPr>
          <p:cNvSpPr/>
          <p:nvPr/>
        </p:nvSpPr>
        <p:spPr>
          <a:xfrm>
            <a:off x="481013" y="3752849"/>
            <a:ext cx="2878683"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ru-RU" sz="3000" b="1" dirty="0">
                <a:solidFill>
                  <a:srgbClr val="002060"/>
                </a:solidFill>
                <a:latin typeface="+mj-lt"/>
                <a:ea typeface="+mj-ea"/>
                <a:cs typeface="+mj-cs"/>
              </a:rPr>
              <a:t>Results of previous experiments</a:t>
            </a:r>
            <a:r>
              <a:rPr lang="ru-RU" altLang="ru-RU" sz="3000" b="1" dirty="0">
                <a:solidFill>
                  <a:srgbClr val="002060"/>
                </a:solidFill>
                <a:latin typeface="+mj-lt"/>
                <a:ea typeface="+mj-ea"/>
                <a:cs typeface="+mj-cs"/>
              </a:rPr>
              <a:t>:</a:t>
            </a:r>
            <a:endParaRPr lang="en-US" altLang="ru-RU" sz="3000" b="1" dirty="0">
              <a:solidFill>
                <a:srgbClr val="002060"/>
              </a:solidFill>
              <a:latin typeface="+mj-lt"/>
              <a:ea typeface="+mj-ea"/>
              <a:cs typeface="+mj-cs"/>
            </a:endParaRPr>
          </a:p>
        </p:txBody>
      </p:sp>
      <p:pic>
        <p:nvPicPr>
          <p:cNvPr id="6" name="Рисунок 5">
            <a:extLst>
              <a:ext uri="{FF2B5EF4-FFF2-40B4-BE49-F238E27FC236}">
                <a16:creationId xmlns:a16="http://schemas.microsoft.com/office/drawing/2014/main" id="{2A8C41DE-5FD2-4134-BBFE-C2BBCCE4880D}"/>
              </a:ext>
            </a:extLst>
          </p:cNvPr>
          <p:cNvPicPr>
            <a:picLocks noChangeAspect="1"/>
          </p:cNvPicPr>
          <p:nvPr/>
        </p:nvPicPr>
        <p:blipFill>
          <a:blip r:embed="rId3"/>
          <a:srcRect t="21008" b="2129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8" name="Прямоугольник 47">
            <a:extLst>
              <a:ext uri="{FF2B5EF4-FFF2-40B4-BE49-F238E27FC236}">
                <a16:creationId xmlns:a16="http://schemas.microsoft.com/office/drawing/2014/main" id="{DB9D70BE-0C6A-4589-85F5-31B8D90C1F47}"/>
              </a:ext>
            </a:extLst>
          </p:cNvPr>
          <p:cNvSpPr/>
          <p:nvPr/>
        </p:nvSpPr>
        <p:spPr>
          <a:xfrm>
            <a:off x="2783632" y="3807138"/>
            <a:ext cx="9289032" cy="2646198"/>
          </a:xfrm>
          <a:prstGeom prst="rect">
            <a:avLst/>
          </a:prstGeom>
        </p:spPr>
        <p:txBody>
          <a:bodyPr vert="horz" lIns="91440" tIns="45720" rIns="91440" bIns="45720" rtlCol="0" anchor="ctr">
            <a:normAutofit lnSpcReduction="10000"/>
          </a:bodyPr>
          <a:lstStyle/>
          <a:p>
            <a:pPr marL="57150" indent="-228600">
              <a:lnSpc>
                <a:spcPct val="90000"/>
              </a:lnSpc>
              <a:spcAft>
                <a:spcPts val="600"/>
              </a:spcAft>
              <a:buFont typeface="Arial" panose="020B0604020202020204" pitchFamily="34" charset="0"/>
              <a:buChar char="•"/>
            </a:pPr>
            <a:r>
              <a:rPr lang="en-US" dirty="0"/>
              <a:t>In 2018–2020, first experiments with the high-intensity radioactive beams of </a:t>
            </a:r>
            <a:r>
              <a:rPr lang="en-US" baseline="30000" dirty="0"/>
              <a:t>6</a:t>
            </a:r>
            <a:r>
              <a:rPr lang="en-US" dirty="0"/>
              <a:t>He,</a:t>
            </a:r>
            <a:r>
              <a:rPr lang="ru-RU" dirty="0"/>
              <a:t> </a:t>
            </a:r>
            <a:r>
              <a:rPr lang="en-US" baseline="30000" dirty="0"/>
              <a:t>8</a:t>
            </a:r>
            <a:r>
              <a:rPr lang="en-US" dirty="0"/>
              <a:t>He, and </a:t>
            </a:r>
            <a:r>
              <a:rPr lang="en-US" baseline="30000" dirty="0"/>
              <a:t>9</a:t>
            </a:r>
            <a:r>
              <a:rPr lang="en-US" dirty="0"/>
              <a:t>Li, were carried out at the ACCULINNA-2 separator of the U-400M</a:t>
            </a:r>
            <a:r>
              <a:rPr lang="ru-RU" dirty="0"/>
              <a:t> </a:t>
            </a:r>
            <a:r>
              <a:rPr lang="en-US" dirty="0"/>
              <a:t>accelerator complex. </a:t>
            </a:r>
            <a:endParaRPr lang="ru-RU" dirty="0"/>
          </a:p>
          <a:p>
            <a:pPr marL="57150" indent="-228600">
              <a:lnSpc>
                <a:spcPct val="90000"/>
              </a:lnSpc>
              <a:spcAft>
                <a:spcPts val="600"/>
              </a:spcAft>
              <a:buFont typeface="Arial" panose="020B0604020202020204" pitchFamily="34" charset="0"/>
              <a:buChar char="•"/>
            </a:pPr>
            <a:r>
              <a:rPr lang="en-US" dirty="0"/>
              <a:t>The characteristics of produced radioactive ion beams were in</a:t>
            </a:r>
            <a:r>
              <a:rPr lang="ru-RU" dirty="0"/>
              <a:t> </a:t>
            </a:r>
            <a:r>
              <a:rPr lang="en-US" dirty="0"/>
              <a:t>good agreement with technical specifications and estimations. </a:t>
            </a:r>
            <a:endParaRPr lang="ru-RU" dirty="0"/>
          </a:p>
          <a:p>
            <a:pPr marL="57150" indent="-228600">
              <a:lnSpc>
                <a:spcPct val="90000"/>
              </a:lnSpc>
              <a:spcAft>
                <a:spcPts val="600"/>
              </a:spcAft>
              <a:buFont typeface="Arial" panose="020B0604020202020204" pitchFamily="34" charset="0"/>
              <a:buChar char="•"/>
            </a:pPr>
            <a:r>
              <a:rPr lang="en-US" dirty="0"/>
              <a:t>The analysis of the</a:t>
            </a:r>
            <a:r>
              <a:rPr lang="ru-RU" dirty="0"/>
              <a:t> </a:t>
            </a:r>
            <a:r>
              <a:rPr lang="en-US" dirty="0"/>
              <a:t>experimental data made it possible to determine energy resolution as a function of the</a:t>
            </a:r>
            <a:r>
              <a:rPr lang="ru-RU" dirty="0"/>
              <a:t> </a:t>
            </a:r>
            <a:r>
              <a:rPr lang="en-US" dirty="0"/>
              <a:t>deuterium target thickness, and the efficiency of the detection system registration. </a:t>
            </a:r>
            <a:endParaRPr lang="ru-RU" dirty="0"/>
          </a:p>
          <a:p>
            <a:pPr marL="57150" indent="-228600">
              <a:lnSpc>
                <a:spcPct val="90000"/>
              </a:lnSpc>
              <a:spcAft>
                <a:spcPts val="600"/>
              </a:spcAft>
              <a:buFont typeface="Arial" panose="020B0604020202020204" pitchFamily="34" charset="0"/>
              <a:buChar char="•"/>
            </a:pPr>
            <a:r>
              <a:rPr lang="en-US" dirty="0"/>
              <a:t>The</a:t>
            </a:r>
            <a:r>
              <a:rPr lang="ru-RU" dirty="0"/>
              <a:t> </a:t>
            </a:r>
            <a:r>
              <a:rPr lang="en-US" dirty="0"/>
              <a:t>report presented interesting and important data on the low-energy spectra of the</a:t>
            </a:r>
            <a:r>
              <a:rPr lang="ru-RU" dirty="0"/>
              <a:t> </a:t>
            </a:r>
            <a:r>
              <a:rPr lang="en-US" dirty="0"/>
              <a:t>unbound nuclear systems 4n, </a:t>
            </a:r>
            <a:r>
              <a:rPr lang="en-US" baseline="30000" dirty="0"/>
              <a:t>5–7</a:t>
            </a:r>
            <a:r>
              <a:rPr lang="en-US" dirty="0"/>
              <a:t>H, </a:t>
            </a:r>
            <a:r>
              <a:rPr lang="en-US" baseline="30000" dirty="0"/>
              <a:t>7,9</a:t>
            </a:r>
            <a:r>
              <a:rPr lang="en-US" dirty="0"/>
              <a:t>He, </a:t>
            </a:r>
            <a:r>
              <a:rPr lang="en-US" baseline="30000" dirty="0"/>
              <a:t>8,10</a:t>
            </a:r>
            <a:r>
              <a:rPr lang="en-US" dirty="0"/>
              <a:t>Li produced in transfer reactions. </a:t>
            </a:r>
            <a:endParaRPr lang="ru-RU" dirty="0"/>
          </a:p>
          <a:p>
            <a:pPr marL="57150" indent="-228600">
              <a:lnSpc>
                <a:spcPct val="90000"/>
              </a:lnSpc>
              <a:spcAft>
                <a:spcPts val="600"/>
              </a:spcAft>
              <a:buFont typeface="Arial" panose="020B0604020202020204" pitchFamily="34" charset="0"/>
              <a:buChar char="•"/>
            </a:pPr>
            <a:r>
              <a:rPr lang="en-US" dirty="0"/>
              <a:t>The</a:t>
            </a:r>
            <a:r>
              <a:rPr lang="ru-RU" dirty="0"/>
              <a:t> </a:t>
            </a:r>
            <a:r>
              <a:rPr lang="en-US" dirty="0"/>
              <a:t>results are published in Phys. Rev. Lett., Phys. Rev. C, and other journals.</a:t>
            </a:r>
            <a:endParaRPr lang="en-US" b="1" dirty="0"/>
          </a:p>
        </p:txBody>
      </p:sp>
      <p:sp>
        <p:nvSpPr>
          <p:cNvPr id="4" name="Номер слайда 3">
            <a:extLst>
              <a:ext uri="{FF2B5EF4-FFF2-40B4-BE49-F238E27FC236}">
                <a16:creationId xmlns:a16="http://schemas.microsoft.com/office/drawing/2014/main" id="{4ADBC77B-0B21-49F2-BCB0-48575161BDBC}"/>
              </a:ext>
            </a:extLst>
          </p:cNvPr>
          <p:cNvSpPr>
            <a:spLocks noGrp="1"/>
          </p:cNvSpPr>
          <p:nvPr>
            <p:ph type="sldNum" sz="quarter" idx="12"/>
          </p:nvPr>
        </p:nvSpPr>
        <p:spPr>
          <a:xfrm>
            <a:off x="8864600" y="6356350"/>
            <a:ext cx="2743200" cy="365125"/>
          </a:xfrm>
        </p:spPr>
        <p:txBody>
          <a:bodyPr vert="horz" lIns="91440" tIns="45720" rIns="91440" bIns="45720" rtlCol="0" anchor="ctr">
            <a:normAutofit/>
          </a:bodyPr>
          <a:lstStyle/>
          <a:p>
            <a:pPr>
              <a:spcAft>
                <a:spcPts val="600"/>
              </a:spcAft>
              <a:defRPr/>
            </a:pPr>
            <a:fld id="{017C60C2-FB95-4464-969C-DC460CD1CFD8}" type="slidenum">
              <a:rPr lang="en-US">
                <a:solidFill>
                  <a:schemeClr val="tx1">
                    <a:lumMod val="75000"/>
                    <a:lumOff val="25000"/>
                  </a:schemeClr>
                </a:solidFill>
                <a:latin typeface="Calibri" panose="020F0502020204030204"/>
              </a:rPr>
              <a:pPr>
                <a:spcAft>
                  <a:spcPts val="600"/>
                </a:spcAft>
                <a:defRPr/>
              </a:pPr>
              <a:t>13</a:t>
            </a:fld>
            <a:endParaRPr lang="en-US" dirty="0">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2184874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67">
            <a:extLst>
              <a:ext uri="{FF2B5EF4-FFF2-40B4-BE49-F238E27FC236}">
                <a16:creationId xmlns:a16="http://schemas.microsoft.com/office/drawing/2014/main" id="{8761DDFE-071F-4200-B0AA-394476C2D2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Прямоугольник 45">
            <a:extLst>
              <a:ext uri="{FF2B5EF4-FFF2-40B4-BE49-F238E27FC236}">
                <a16:creationId xmlns:a16="http://schemas.microsoft.com/office/drawing/2014/main" id="{5085BEAF-E6A4-4E7E-924A-14771E68E0CA}"/>
              </a:ext>
            </a:extLst>
          </p:cNvPr>
          <p:cNvSpPr/>
          <p:nvPr/>
        </p:nvSpPr>
        <p:spPr>
          <a:xfrm>
            <a:off x="143794" y="59100"/>
            <a:ext cx="9001000" cy="132632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ru-RU" sz="3000" b="1" dirty="0">
                <a:solidFill>
                  <a:srgbClr val="002060"/>
                </a:solidFill>
                <a:latin typeface="+mj-lt"/>
                <a:ea typeface="+mj-ea"/>
                <a:cs typeface="+mj-cs"/>
              </a:rPr>
              <a:t>Experiments for 2024 year: Production of </a:t>
            </a:r>
            <a:r>
              <a:rPr lang="en-US" altLang="ru-RU" sz="3000" b="1" baseline="30000" dirty="0">
                <a:solidFill>
                  <a:srgbClr val="002060"/>
                </a:solidFill>
                <a:latin typeface="+mj-lt"/>
                <a:ea typeface="+mj-ea"/>
                <a:cs typeface="+mj-cs"/>
              </a:rPr>
              <a:t>3</a:t>
            </a:r>
            <a:r>
              <a:rPr lang="en-US" altLang="ru-RU" sz="3000" b="1" dirty="0">
                <a:solidFill>
                  <a:srgbClr val="002060"/>
                </a:solidFill>
                <a:latin typeface="+mj-lt"/>
                <a:ea typeface="+mj-ea"/>
                <a:cs typeface="+mj-cs"/>
              </a:rPr>
              <a:t>H, </a:t>
            </a:r>
            <a:r>
              <a:rPr lang="en-US" altLang="ru-RU" sz="3000" b="1" baseline="30000" dirty="0">
                <a:solidFill>
                  <a:srgbClr val="002060"/>
                </a:solidFill>
                <a:latin typeface="+mj-lt"/>
                <a:ea typeface="+mj-ea"/>
                <a:cs typeface="+mj-cs"/>
              </a:rPr>
              <a:t>6,8</a:t>
            </a:r>
            <a:r>
              <a:rPr lang="en-US" altLang="ru-RU" sz="3000" b="1" dirty="0">
                <a:solidFill>
                  <a:srgbClr val="002060"/>
                </a:solidFill>
                <a:latin typeface="+mj-lt"/>
                <a:ea typeface="+mj-ea"/>
                <a:cs typeface="+mj-cs"/>
              </a:rPr>
              <a:t>He, and </a:t>
            </a:r>
            <a:r>
              <a:rPr lang="en-US" altLang="ru-RU" sz="3000" b="1" baseline="30000" dirty="0">
                <a:solidFill>
                  <a:srgbClr val="002060"/>
                </a:solidFill>
                <a:latin typeface="+mj-lt"/>
                <a:ea typeface="+mj-ea"/>
                <a:cs typeface="+mj-cs"/>
              </a:rPr>
              <a:t>10,12</a:t>
            </a:r>
            <a:r>
              <a:rPr lang="en-US" altLang="ru-RU" sz="3000" b="1" dirty="0">
                <a:solidFill>
                  <a:srgbClr val="002060"/>
                </a:solidFill>
                <a:latin typeface="+mj-lt"/>
                <a:ea typeface="+mj-ea"/>
                <a:cs typeface="+mj-cs"/>
              </a:rPr>
              <a:t>Be beams in a wide</a:t>
            </a:r>
            <a:r>
              <a:rPr lang="ru-RU" altLang="ru-RU" sz="3000" b="1" dirty="0">
                <a:solidFill>
                  <a:srgbClr val="002060"/>
                </a:solidFill>
                <a:latin typeface="+mj-lt"/>
                <a:ea typeface="+mj-ea"/>
                <a:cs typeface="+mj-cs"/>
              </a:rPr>
              <a:t> </a:t>
            </a:r>
            <a:r>
              <a:rPr lang="en-US" altLang="ru-RU" sz="3000" b="1" dirty="0">
                <a:solidFill>
                  <a:srgbClr val="002060"/>
                </a:solidFill>
                <a:latin typeface="+mj-lt"/>
                <a:ea typeface="+mj-ea"/>
                <a:cs typeface="+mj-cs"/>
              </a:rPr>
              <a:t>energy range 10-44 MeV/A</a:t>
            </a:r>
          </a:p>
        </p:txBody>
      </p:sp>
      <p:sp>
        <p:nvSpPr>
          <p:cNvPr id="4" name="Номер слайда 3">
            <a:extLst>
              <a:ext uri="{FF2B5EF4-FFF2-40B4-BE49-F238E27FC236}">
                <a16:creationId xmlns:a16="http://schemas.microsoft.com/office/drawing/2014/main" id="{4ADBC77B-0B21-49F2-BCB0-48575161BDB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017C60C2-FB95-4464-969C-DC460CD1CFD8}" type="slidenum">
              <a:rPr lang="en-US" smtClean="0"/>
              <a:pPr>
                <a:spcAft>
                  <a:spcPts val="600"/>
                </a:spcAft>
                <a:defRPr/>
              </a:pPr>
              <a:t>14</a:t>
            </a:fld>
            <a:endParaRPr lang="en-US"/>
          </a:p>
        </p:txBody>
      </p:sp>
      <p:pic>
        <p:nvPicPr>
          <p:cNvPr id="6" name="Рисунок 5">
            <a:extLst>
              <a:ext uri="{FF2B5EF4-FFF2-40B4-BE49-F238E27FC236}">
                <a16:creationId xmlns:a16="http://schemas.microsoft.com/office/drawing/2014/main" id="{06E166CF-7795-4C71-995B-75492380B665}"/>
              </a:ext>
            </a:extLst>
          </p:cNvPr>
          <p:cNvPicPr>
            <a:picLocks noChangeAspect="1"/>
          </p:cNvPicPr>
          <p:nvPr/>
        </p:nvPicPr>
        <p:blipFill>
          <a:blip r:embed="rId3"/>
          <a:stretch>
            <a:fillRect/>
          </a:stretch>
        </p:blipFill>
        <p:spPr>
          <a:xfrm>
            <a:off x="168030" y="1988840"/>
            <a:ext cx="2782423" cy="3717032"/>
          </a:xfrm>
          <a:prstGeom prst="rect">
            <a:avLst/>
          </a:prstGeom>
        </p:spPr>
      </p:pic>
      <p:pic>
        <p:nvPicPr>
          <p:cNvPr id="8" name="Рисунок 7">
            <a:extLst>
              <a:ext uri="{FF2B5EF4-FFF2-40B4-BE49-F238E27FC236}">
                <a16:creationId xmlns:a16="http://schemas.microsoft.com/office/drawing/2014/main" id="{3A1FA6B2-ADE1-4924-AB26-CD2F4D21FF3D}"/>
              </a:ext>
            </a:extLst>
          </p:cNvPr>
          <p:cNvPicPr>
            <a:picLocks noChangeAspect="1"/>
          </p:cNvPicPr>
          <p:nvPr/>
        </p:nvPicPr>
        <p:blipFill>
          <a:blip r:embed="rId4"/>
          <a:stretch>
            <a:fillRect/>
          </a:stretch>
        </p:blipFill>
        <p:spPr>
          <a:xfrm>
            <a:off x="6000899" y="1090964"/>
            <a:ext cx="3608582" cy="3383352"/>
          </a:xfrm>
          <a:prstGeom prst="rect">
            <a:avLst/>
          </a:prstGeom>
        </p:spPr>
      </p:pic>
      <p:pic>
        <p:nvPicPr>
          <p:cNvPr id="10" name="Рисунок 9">
            <a:extLst>
              <a:ext uri="{FF2B5EF4-FFF2-40B4-BE49-F238E27FC236}">
                <a16:creationId xmlns:a16="http://schemas.microsoft.com/office/drawing/2014/main" id="{1BD4C18B-4212-4540-A48B-725CDCC05B4D}"/>
              </a:ext>
            </a:extLst>
          </p:cNvPr>
          <p:cNvPicPr>
            <a:picLocks noChangeAspect="1"/>
          </p:cNvPicPr>
          <p:nvPr/>
        </p:nvPicPr>
        <p:blipFill>
          <a:blip r:embed="rId5"/>
          <a:stretch>
            <a:fillRect/>
          </a:stretch>
        </p:blipFill>
        <p:spPr>
          <a:xfrm flipH="1">
            <a:off x="9562498" y="620688"/>
            <a:ext cx="2376358" cy="3839415"/>
          </a:xfrm>
          <a:prstGeom prst="rect">
            <a:avLst/>
          </a:prstGeom>
        </p:spPr>
      </p:pic>
      <p:sp>
        <p:nvSpPr>
          <p:cNvPr id="11" name="Прямоугольник 10">
            <a:extLst>
              <a:ext uri="{FF2B5EF4-FFF2-40B4-BE49-F238E27FC236}">
                <a16:creationId xmlns:a16="http://schemas.microsoft.com/office/drawing/2014/main" id="{7B38A35E-FCAB-4DAC-8A69-BF634EBF23AB}"/>
              </a:ext>
            </a:extLst>
          </p:cNvPr>
          <p:cNvSpPr/>
          <p:nvPr/>
        </p:nvSpPr>
        <p:spPr>
          <a:xfrm>
            <a:off x="7896200" y="4688522"/>
            <a:ext cx="3384376" cy="1477328"/>
          </a:xfrm>
          <a:prstGeom prst="rect">
            <a:avLst/>
          </a:prstGeom>
        </p:spPr>
        <p:txBody>
          <a:bodyPr wrap="square">
            <a:spAutoFit/>
          </a:bodyPr>
          <a:lstStyle/>
          <a:p>
            <a:r>
              <a:rPr lang="en-US" dirty="0">
                <a:solidFill>
                  <a:srgbClr val="990000"/>
                </a:solidFill>
                <a:latin typeface="LiberationSans"/>
              </a:rPr>
              <a:t>100 units of ВС-404 scintillators </a:t>
            </a:r>
          </a:p>
          <a:p>
            <a:r>
              <a:rPr lang="en-US" dirty="0">
                <a:solidFill>
                  <a:srgbClr val="000000"/>
                </a:solidFill>
                <a:latin typeface="LiberationSans"/>
              </a:rPr>
              <a:t>75 mm thick, 100 mm diameter </a:t>
            </a:r>
          </a:p>
          <a:p>
            <a:r>
              <a:rPr lang="en-US" i="1" dirty="0" err="1">
                <a:solidFill>
                  <a:srgbClr val="990000"/>
                </a:solidFill>
                <a:latin typeface="LiberationSans-Italic"/>
              </a:rPr>
              <a:t>E</a:t>
            </a:r>
            <a:r>
              <a:rPr lang="en-US" sz="1100" i="1" dirty="0" err="1">
                <a:solidFill>
                  <a:srgbClr val="990000"/>
                </a:solidFill>
                <a:latin typeface="LiberationSans-Italic"/>
              </a:rPr>
              <a:t>n</a:t>
            </a:r>
            <a:r>
              <a:rPr lang="en-US" sz="1100" i="1" dirty="0">
                <a:solidFill>
                  <a:srgbClr val="990000"/>
                </a:solidFill>
                <a:latin typeface="LiberationSans-Italic"/>
              </a:rPr>
              <a:t> </a:t>
            </a:r>
            <a:r>
              <a:rPr lang="en-US" dirty="0">
                <a:solidFill>
                  <a:srgbClr val="990000"/>
                </a:solidFill>
                <a:latin typeface="LiberationSans"/>
              </a:rPr>
              <a:t>= 20 – 35 MeV</a:t>
            </a:r>
          </a:p>
          <a:p>
            <a:r>
              <a:rPr lang="en-US" i="1" dirty="0">
                <a:solidFill>
                  <a:srgbClr val="000000"/>
                </a:solidFill>
                <a:latin typeface="LiberationSans-Italic"/>
              </a:rPr>
              <a:t>ε</a:t>
            </a:r>
            <a:r>
              <a:rPr lang="en-US" sz="1100" i="1" dirty="0">
                <a:solidFill>
                  <a:srgbClr val="000000"/>
                </a:solidFill>
                <a:latin typeface="LiberationSans-Italic"/>
              </a:rPr>
              <a:t> </a:t>
            </a:r>
            <a:r>
              <a:rPr lang="en-US" dirty="0">
                <a:solidFill>
                  <a:srgbClr val="000000"/>
                </a:solidFill>
                <a:latin typeface="LiberationSans"/>
              </a:rPr>
              <a:t>~ 0.2 for single neutron</a:t>
            </a:r>
            <a:r>
              <a:rPr lang="en-US" dirty="0"/>
              <a:t> </a:t>
            </a:r>
            <a:br>
              <a:rPr lang="en-US" dirty="0"/>
            </a:br>
            <a:endParaRPr lang="ru-RU" dirty="0"/>
          </a:p>
        </p:txBody>
      </p:sp>
      <p:sp>
        <p:nvSpPr>
          <p:cNvPr id="18" name="Прямоугольник 17">
            <a:extLst>
              <a:ext uri="{FF2B5EF4-FFF2-40B4-BE49-F238E27FC236}">
                <a16:creationId xmlns:a16="http://schemas.microsoft.com/office/drawing/2014/main" id="{D505DA29-8FB5-4AE4-84A0-FE5A49B16F0D}"/>
              </a:ext>
            </a:extLst>
          </p:cNvPr>
          <p:cNvSpPr/>
          <p:nvPr/>
        </p:nvSpPr>
        <p:spPr>
          <a:xfrm>
            <a:off x="3287688" y="2540395"/>
            <a:ext cx="3240360" cy="2304256"/>
          </a:xfrm>
          <a:prstGeom prst="rect">
            <a:avLst/>
          </a:prstGeom>
        </p:spPr>
        <p:txBody>
          <a:bodyPr vert="horz" lIns="91440" tIns="45720" rIns="91440" bIns="45720" rtlCol="0" anchor="ctr">
            <a:normAutofit/>
          </a:bodyPr>
          <a:lstStyle/>
          <a:p>
            <a:pPr>
              <a:lnSpc>
                <a:spcPct val="90000"/>
              </a:lnSpc>
              <a:spcAft>
                <a:spcPts val="600"/>
              </a:spcAft>
            </a:pPr>
            <a:endParaRPr lang="en-US" dirty="0"/>
          </a:p>
        </p:txBody>
      </p:sp>
      <p:sp>
        <p:nvSpPr>
          <p:cNvPr id="13" name="Прямоугольник 12">
            <a:extLst>
              <a:ext uri="{FF2B5EF4-FFF2-40B4-BE49-F238E27FC236}">
                <a16:creationId xmlns:a16="http://schemas.microsoft.com/office/drawing/2014/main" id="{B9593326-80A3-42F7-9C79-7AD914ABE69D}"/>
              </a:ext>
            </a:extLst>
          </p:cNvPr>
          <p:cNvSpPr/>
          <p:nvPr/>
        </p:nvSpPr>
        <p:spPr>
          <a:xfrm>
            <a:off x="3071664" y="1556792"/>
            <a:ext cx="3384375" cy="5078313"/>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ArialMT"/>
              </a:rPr>
              <a:t>In the second half of 2024, experiments are planned to study the neutron, proton, and α-particle transfer reactions using radioactive </a:t>
            </a:r>
            <a:r>
              <a:rPr lang="en-US" baseline="30000" dirty="0">
                <a:solidFill>
                  <a:srgbClr val="000000"/>
                </a:solidFill>
                <a:latin typeface="ArialMT"/>
              </a:rPr>
              <a:t>6,8</a:t>
            </a:r>
            <a:r>
              <a:rPr lang="en-US" dirty="0">
                <a:solidFill>
                  <a:srgbClr val="000000"/>
                </a:solidFill>
                <a:latin typeface="ArialMT"/>
              </a:rPr>
              <a:t>Не beams and a cryogenic </a:t>
            </a:r>
            <a:r>
              <a:rPr lang="en-US" baseline="30000" dirty="0">
                <a:solidFill>
                  <a:srgbClr val="000000"/>
                </a:solidFill>
                <a:latin typeface="ArialMT"/>
              </a:rPr>
              <a:t>2</a:t>
            </a:r>
            <a:r>
              <a:rPr lang="en-US" dirty="0">
                <a:solidFill>
                  <a:srgbClr val="000000"/>
                </a:solidFill>
                <a:latin typeface="ArialMT"/>
              </a:rPr>
              <a:t>Н gas target. </a:t>
            </a:r>
          </a:p>
          <a:p>
            <a:pPr marL="285750" indent="-285750">
              <a:buFont typeface="Arial" panose="020B0604020202020204" pitchFamily="34" charset="0"/>
              <a:buChar char="•"/>
            </a:pPr>
            <a:endParaRPr lang="en-US" dirty="0">
              <a:solidFill>
                <a:srgbClr val="000000"/>
              </a:solidFill>
              <a:latin typeface="ArialMT"/>
            </a:endParaRPr>
          </a:p>
          <a:p>
            <a:pPr marL="285750" indent="-285750">
              <a:buFont typeface="Arial" panose="020B0604020202020204" pitchFamily="34" charset="0"/>
              <a:buChar char="•"/>
            </a:pPr>
            <a:r>
              <a:rPr lang="en-US" dirty="0">
                <a:solidFill>
                  <a:srgbClr val="000000"/>
                </a:solidFill>
                <a:latin typeface="ArialMT"/>
              </a:rPr>
              <a:t>In particular, the reaction </a:t>
            </a:r>
            <a:r>
              <a:rPr lang="en-US" baseline="30000" dirty="0">
                <a:solidFill>
                  <a:srgbClr val="000000"/>
                </a:solidFill>
                <a:latin typeface="ArialMT"/>
              </a:rPr>
              <a:t>2</a:t>
            </a:r>
            <a:r>
              <a:rPr lang="en-US" dirty="0">
                <a:solidFill>
                  <a:srgbClr val="000000"/>
                </a:solidFill>
                <a:latin typeface="ArialMT"/>
              </a:rPr>
              <a:t>H(</a:t>
            </a:r>
            <a:r>
              <a:rPr lang="en-US" baseline="30000" dirty="0">
                <a:solidFill>
                  <a:srgbClr val="000000"/>
                </a:solidFill>
                <a:latin typeface="ArialMT"/>
              </a:rPr>
              <a:t>6</a:t>
            </a:r>
            <a:r>
              <a:rPr lang="en-US" dirty="0">
                <a:solidFill>
                  <a:srgbClr val="000000"/>
                </a:solidFill>
                <a:latin typeface="ArialMT"/>
              </a:rPr>
              <a:t>He,</a:t>
            </a:r>
            <a:r>
              <a:rPr lang="en-US" baseline="30000" dirty="0">
                <a:solidFill>
                  <a:srgbClr val="000000"/>
                </a:solidFill>
                <a:latin typeface="ArialMT"/>
              </a:rPr>
              <a:t>6</a:t>
            </a:r>
            <a:r>
              <a:rPr lang="en-US" dirty="0">
                <a:solidFill>
                  <a:srgbClr val="000000"/>
                </a:solidFill>
                <a:latin typeface="ArialMT"/>
              </a:rPr>
              <a:t>Li)2n was proposed, which can provide additional data on the formation mechanism of the tetraneutron in the similar reaction </a:t>
            </a:r>
            <a:r>
              <a:rPr lang="en-US" baseline="30000" dirty="0">
                <a:solidFill>
                  <a:srgbClr val="000000"/>
                </a:solidFill>
                <a:latin typeface="ArialMT"/>
              </a:rPr>
              <a:t>2</a:t>
            </a:r>
            <a:r>
              <a:rPr lang="en-US" dirty="0">
                <a:solidFill>
                  <a:srgbClr val="000000"/>
                </a:solidFill>
                <a:latin typeface="ArialMT"/>
              </a:rPr>
              <a:t>H(</a:t>
            </a:r>
            <a:r>
              <a:rPr lang="en-US" baseline="30000" dirty="0">
                <a:solidFill>
                  <a:srgbClr val="000000"/>
                </a:solidFill>
                <a:latin typeface="ArialMT"/>
              </a:rPr>
              <a:t>8</a:t>
            </a:r>
            <a:r>
              <a:rPr lang="en-US" dirty="0">
                <a:solidFill>
                  <a:srgbClr val="000000"/>
                </a:solidFill>
                <a:latin typeface="ArialMT"/>
              </a:rPr>
              <a:t>He,</a:t>
            </a:r>
            <a:r>
              <a:rPr lang="en-US" baseline="30000" dirty="0">
                <a:solidFill>
                  <a:srgbClr val="000000"/>
                </a:solidFill>
                <a:latin typeface="ArialMT"/>
              </a:rPr>
              <a:t>6</a:t>
            </a:r>
            <a:r>
              <a:rPr lang="en-US" dirty="0">
                <a:solidFill>
                  <a:srgbClr val="000000"/>
                </a:solidFill>
                <a:latin typeface="ArialMT"/>
              </a:rPr>
              <a:t>Li)4n.</a:t>
            </a:r>
          </a:p>
          <a:p>
            <a:pPr marL="285750" indent="-285750">
              <a:buFont typeface="Arial" panose="020B0604020202020204" pitchFamily="34" charset="0"/>
              <a:buChar char="•"/>
            </a:pPr>
            <a:endParaRPr lang="en-US" dirty="0">
              <a:solidFill>
                <a:srgbClr val="000000"/>
              </a:solidFill>
              <a:latin typeface="ArialMT"/>
            </a:endParaRPr>
          </a:p>
          <a:p>
            <a:pPr marL="285750" indent="-285750">
              <a:buFont typeface="Arial" panose="020B0604020202020204" pitchFamily="34" charset="0"/>
              <a:buChar char="•"/>
            </a:pPr>
            <a:r>
              <a:rPr lang="en-US" dirty="0"/>
              <a:t>Test of modules for neutron wall.</a:t>
            </a:r>
            <a:endParaRPr lang="ru-RU" dirty="0"/>
          </a:p>
        </p:txBody>
      </p:sp>
    </p:spTree>
    <p:extLst>
      <p:ext uri="{BB962C8B-B14F-4D97-AF65-F5344CB8AC3E}">
        <p14:creationId xmlns:p14="http://schemas.microsoft.com/office/powerpoint/2010/main" val="947667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67">
            <a:extLst>
              <a:ext uri="{FF2B5EF4-FFF2-40B4-BE49-F238E27FC236}">
                <a16:creationId xmlns:a16="http://schemas.microsoft.com/office/drawing/2014/main" id="{8761DDFE-071F-4200-B0AA-394476C2D2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Прямоугольник 45">
            <a:extLst>
              <a:ext uri="{FF2B5EF4-FFF2-40B4-BE49-F238E27FC236}">
                <a16:creationId xmlns:a16="http://schemas.microsoft.com/office/drawing/2014/main" id="{5085BEAF-E6A4-4E7E-924A-14771E68E0CA}"/>
              </a:ext>
            </a:extLst>
          </p:cNvPr>
          <p:cNvSpPr/>
          <p:nvPr/>
        </p:nvSpPr>
        <p:spPr>
          <a:xfrm>
            <a:off x="551384" y="600222"/>
            <a:ext cx="5167185" cy="115813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altLang="ru-RU" sz="3000" b="1" dirty="0">
                <a:solidFill>
                  <a:srgbClr val="002060"/>
                </a:solidFill>
                <a:latin typeface="+mj-lt"/>
                <a:ea typeface="+mj-ea"/>
                <a:cs typeface="+mj-cs"/>
              </a:rPr>
              <a:t>Experiments for 2024 year:</a:t>
            </a:r>
            <a:r>
              <a:rPr lang="ru-RU" altLang="ru-RU" sz="3000" b="1" dirty="0">
                <a:solidFill>
                  <a:srgbClr val="002060"/>
                </a:solidFill>
                <a:latin typeface="+mj-lt"/>
                <a:ea typeface="+mj-ea"/>
                <a:cs typeface="+mj-cs"/>
              </a:rPr>
              <a:t> </a:t>
            </a:r>
            <a:r>
              <a:rPr lang="en-US" altLang="ru-RU" sz="3000" b="1" baseline="30000" dirty="0">
                <a:solidFill>
                  <a:srgbClr val="002060"/>
                </a:solidFill>
                <a:latin typeface="+mj-lt"/>
                <a:ea typeface="+mj-ea"/>
                <a:cs typeface="+mj-cs"/>
              </a:rPr>
              <a:t>4</a:t>
            </a:r>
            <a:r>
              <a:rPr lang="en-US" altLang="ru-RU" sz="3000" b="1" dirty="0">
                <a:solidFill>
                  <a:srgbClr val="002060"/>
                </a:solidFill>
                <a:latin typeface="+mj-lt"/>
                <a:ea typeface="+mj-ea"/>
                <a:cs typeface="+mj-cs"/>
              </a:rPr>
              <a:t>He(</a:t>
            </a:r>
            <a:r>
              <a:rPr lang="en-US" altLang="ru-RU" sz="3000" b="1" baseline="30000" dirty="0">
                <a:solidFill>
                  <a:srgbClr val="002060"/>
                </a:solidFill>
                <a:latin typeface="+mj-lt"/>
                <a:ea typeface="+mj-ea"/>
                <a:cs typeface="+mj-cs"/>
              </a:rPr>
              <a:t>8</a:t>
            </a:r>
            <a:r>
              <a:rPr lang="en-US" altLang="ru-RU" sz="3000" b="1" dirty="0">
                <a:solidFill>
                  <a:srgbClr val="002060"/>
                </a:solidFill>
                <a:latin typeface="+mj-lt"/>
                <a:ea typeface="+mj-ea"/>
                <a:cs typeface="+mj-cs"/>
              </a:rPr>
              <a:t>He,</a:t>
            </a:r>
            <a:r>
              <a:rPr lang="en-US" altLang="ru-RU" sz="3000" b="1" baseline="30000" dirty="0">
                <a:solidFill>
                  <a:srgbClr val="002060"/>
                </a:solidFill>
                <a:latin typeface="+mj-lt"/>
                <a:ea typeface="+mj-ea"/>
                <a:cs typeface="+mj-cs"/>
              </a:rPr>
              <a:t>8</a:t>
            </a:r>
            <a:r>
              <a:rPr lang="en-US" altLang="ru-RU" sz="3000" b="1" dirty="0">
                <a:solidFill>
                  <a:srgbClr val="002060"/>
                </a:solidFill>
                <a:latin typeface="+mj-lt"/>
                <a:ea typeface="+mj-ea"/>
                <a:cs typeface="+mj-cs"/>
              </a:rPr>
              <a:t>He)</a:t>
            </a:r>
            <a:r>
              <a:rPr lang="en-US" altLang="ru-RU" sz="3000" b="1" baseline="30000" dirty="0">
                <a:solidFill>
                  <a:srgbClr val="002060"/>
                </a:solidFill>
                <a:latin typeface="+mj-lt"/>
                <a:ea typeface="+mj-ea"/>
                <a:cs typeface="+mj-cs"/>
              </a:rPr>
              <a:t>4</a:t>
            </a:r>
            <a:r>
              <a:rPr lang="en-US" altLang="ru-RU" sz="3000" b="1" dirty="0">
                <a:solidFill>
                  <a:srgbClr val="002060"/>
                </a:solidFill>
                <a:latin typeface="+mj-lt"/>
                <a:ea typeface="+mj-ea"/>
                <a:cs typeface="+mj-cs"/>
              </a:rPr>
              <a:t>He</a:t>
            </a:r>
          </a:p>
        </p:txBody>
      </p:sp>
      <p:sp>
        <p:nvSpPr>
          <p:cNvPr id="48" name="Прямоугольник 47">
            <a:extLst>
              <a:ext uri="{FF2B5EF4-FFF2-40B4-BE49-F238E27FC236}">
                <a16:creationId xmlns:a16="http://schemas.microsoft.com/office/drawing/2014/main" id="{DB9D70BE-0C6A-4589-85F5-31B8D90C1F47}"/>
              </a:ext>
            </a:extLst>
          </p:cNvPr>
          <p:cNvSpPr/>
          <p:nvPr/>
        </p:nvSpPr>
        <p:spPr>
          <a:xfrm>
            <a:off x="5807968" y="260648"/>
            <a:ext cx="5751944" cy="2304256"/>
          </a:xfrm>
          <a:prstGeom prst="rect">
            <a:avLst/>
          </a:prstGeom>
        </p:spPr>
        <p:txBody>
          <a:bodyPr vert="horz" lIns="91440" tIns="45720" rIns="91440" bIns="45720" rtlCol="0" anchor="ctr">
            <a:normAutofit/>
          </a:bodyPr>
          <a:lstStyle/>
          <a:p>
            <a:pPr>
              <a:lnSpc>
                <a:spcPct val="90000"/>
              </a:lnSpc>
              <a:spcAft>
                <a:spcPts val="600"/>
              </a:spcAft>
            </a:pPr>
            <a:r>
              <a:rPr lang="en-US" dirty="0"/>
              <a:t>It is planned to study the exotic structure of </a:t>
            </a:r>
            <a:r>
              <a:rPr lang="en-US" baseline="30000" dirty="0"/>
              <a:t>6,8</a:t>
            </a:r>
            <a:r>
              <a:rPr lang="en-US" dirty="0"/>
              <a:t>Не nuclei in</a:t>
            </a:r>
            <a:r>
              <a:rPr lang="ru-RU" dirty="0"/>
              <a:t> </a:t>
            </a:r>
            <a:r>
              <a:rPr lang="en-US" dirty="0"/>
              <a:t>the 2- and 4-neutron transfer reactions </a:t>
            </a:r>
            <a:r>
              <a:rPr lang="en-US" baseline="30000" dirty="0"/>
              <a:t>4</a:t>
            </a:r>
            <a:r>
              <a:rPr lang="en-US" dirty="0"/>
              <a:t>He(</a:t>
            </a:r>
            <a:r>
              <a:rPr lang="en-US" baseline="30000" dirty="0"/>
              <a:t>6</a:t>
            </a:r>
            <a:r>
              <a:rPr lang="en-US" dirty="0"/>
              <a:t>He,</a:t>
            </a:r>
            <a:r>
              <a:rPr lang="en-US" baseline="30000" dirty="0"/>
              <a:t>6</a:t>
            </a:r>
            <a:r>
              <a:rPr lang="en-US" dirty="0"/>
              <a:t>He)</a:t>
            </a:r>
            <a:r>
              <a:rPr lang="en-US" baseline="30000" dirty="0"/>
              <a:t>4</a:t>
            </a:r>
            <a:r>
              <a:rPr lang="en-US" dirty="0"/>
              <a:t>He, </a:t>
            </a:r>
            <a:r>
              <a:rPr lang="en-US" baseline="30000" dirty="0"/>
              <a:t>4</a:t>
            </a:r>
            <a:r>
              <a:rPr lang="en-US" dirty="0"/>
              <a:t>He(</a:t>
            </a:r>
            <a:r>
              <a:rPr lang="en-US" baseline="30000" dirty="0"/>
              <a:t>8</a:t>
            </a:r>
            <a:r>
              <a:rPr lang="en-US" dirty="0"/>
              <a:t>He,</a:t>
            </a:r>
            <a:r>
              <a:rPr lang="en-US" baseline="30000" dirty="0"/>
              <a:t>8</a:t>
            </a:r>
            <a:r>
              <a:rPr lang="en-US" dirty="0"/>
              <a:t>He)</a:t>
            </a:r>
            <a:r>
              <a:rPr lang="en-US" baseline="30000" dirty="0"/>
              <a:t>4</a:t>
            </a:r>
            <a:r>
              <a:rPr lang="en-US" dirty="0"/>
              <a:t>He, and</a:t>
            </a:r>
            <a:r>
              <a:rPr lang="ru-RU" dirty="0"/>
              <a:t> </a:t>
            </a:r>
            <a:r>
              <a:rPr lang="en-US" baseline="30000" dirty="0"/>
              <a:t>4</a:t>
            </a:r>
            <a:r>
              <a:rPr lang="en-US" dirty="0"/>
              <a:t>He(</a:t>
            </a:r>
            <a:r>
              <a:rPr lang="en-US" baseline="30000" dirty="0"/>
              <a:t>8</a:t>
            </a:r>
            <a:r>
              <a:rPr lang="en-US" dirty="0"/>
              <a:t>He,</a:t>
            </a:r>
            <a:r>
              <a:rPr lang="en-US" baseline="30000" dirty="0"/>
              <a:t>6</a:t>
            </a:r>
            <a:r>
              <a:rPr lang="en-US" dirty="0"/>
              <a:t>He)</a:t>
            </a:r>
            <a:r>
              <a:rPr lang="en-US" baseline="30000" dirty="0"/>
              <a:t>6</a:t>
            </a:r>
            <a:r>
              <a:rPr lang="en-US" dirty="0"/>
              <a:t>He.</a:t>
            </a:r>
          </a:p>
          <a:p>
            <a:pPr>
              <a:lnSpc>
                <a:spcPct val="90000"/>
              </a:lnSpc>
              <a:spcAft>
                <a:spcPts val="600"/>
              </a:spcAft>
            </a:pPr>
            <a:r>
              <a:rPr lang="en-US" dirty="0"/>
              <a:t>~80 coincidences of 8He-4He per week expected</a:t>
            </a:r>
          </a:p>
          <a:p>
            <a:pPr>
              <a:lnSpc>
                <a:spcPct val="90000"/>
              </a:lnSpc>
              <a:spcAft>
                <a:spcPts val="600"/>
              </a:spcAft>
            </a:pPr>
            <a:r>
              <a:rPr lang="en-US" dirty="0"/>
              <a:t>~20 coincidences of 6He-6He per week expected</a:t>
            </a:r>
          </a:p>
          <a:p>
            <a:pPr>
              <a:lnSpc>
                <a:spcPct val="90000"/>
              </a:lnSpc>
              <a:spcAft>
                <a:spcPts val="600"/>
              </a:spcAft>
            </a:pPr>
            <a:r>
              <a:rPr lang="en-US" dirty="0"/>
              <a:t>~104 coincidences of 6He-4He per week expected</a:t>
            </a:r>
          </a:p>
        </p:txBody>
      </p:sp>
      <p:pic>
        <p:nvPicPr>
          <p:cNvPr id="3" name="Рисунок 2">
            <a:extLst>
              <a:ext uri="{FF2B5EF4-FFF2-40B4-BE49-F238E27FC236}">
                <a16:creationId xmlns:a16="http://schemas.microsoft.com/office/drawing/2014/main" id="{7B0C5A54-0743-40D8-9904-A0B3AE32784C}"/>
              </a:ext>
            </a:extLst>
          </p:cNvPr>
          <p:cNvPicPr>
            <a:picLocks noChangeAspect="1"/>
          </p:cNvPicPr>
          <p:nvPr/>
        </p:nvPicPr>
        <p:blipFill>
          <a:blip r:embed="rId3"/>
          <a:stretch>
            <a:fillRect/>
          </a:stretch>
        </p:blipFill>
        <p:spPr>
          <a:xfrm>
            <a:off x="359944" y="2255751"/>
            <a:ext cx="4697653" cy="3711146"/>
          </a:xfrm>
          <a:prstGeom prst="rect">
            <a:avLst/>
          </a:prstGeom>
        </p:spPr>
      </p:pic>
      <p:pic>
        <p:nvPicPr>
          <p:cNvPr id="2" name="Рисунок 1">
            <a:extLst>
              <a:ext uri="{FF2B5EF4-FFF2-40B4-BE49-F238E27FC236}">
                <a16:creationId xmlns:a16="http://schemas.microsoft.com/office/drawing/2014/main" id="{03482848-CAE2-4109-96FC-5899BF8C1D5E}"/>
              </a:ext>
            </a:extLst>
          </p:cNvPr>
          <p:cNvPicPr>
            <a:picLocks noChangeAspect="1"/>
          </p:cNvPicPr>
          <p:nvPr/>
        </p:nvPicPr>
        <p:blipFill>
          <a:blip r:embed="rId4"/>
          <a:stretch>
            <a:fillRect/>
          </a:stretch>
        </p:blipFill>
        <p:spPr>
          <a:xfrm>
            <a:off x="6198394" y="2449606"/>
            <a:ext cx="5167185" cy="3655782"/>
          </a:xfrm>
          <a:prstGeom prst="rect">
            <a:avLst/>
          </a:prstGeom>
        </p:spPr>
      </p:pic>
      <p:sp>
        <p:nvSpPr>
          <p:cNvPr id="4" name="Номер слайда 3">
            <a:extLst>
              <a:ext uri="{FF2B5EF4-FFF2-40B4-BE49-F238E27FC236}">
                <a16:creationId xmlns:a16="http://schemas.microsoft.com/office/drawing/2014/main" id="{4ADBC77B-0B21-49F2-BCB0-48575161BDB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017C60C2-FB95-4464-969C-DC460CD1CFD8}" type="slidenum">
              <a:rPr lang="en-US" smtClean="0"/>
              <a:pPr>
                <a:spcAft>
                  <a:spcPts val="600"/>
                </a:spcAft>
                <a:defRPr/>
              </a:pPr>
              <a:t>15</a:t>
            </a:fld>
            <a:endParaRPr lang="en-US"/>
          </a:p>
        </p:txBody>
      </p:sp>
      <p:sp>
        <p:nvSpPr>
          <p:cNvPr id="5" name="Прямоугольник 4">
            <a:extLst>
              <a:ext uri="{FF2B5EF4-FFF2-40B4-BE49-F238E27FC236}">
                <a16:creationId xmlns:a16="http://schemas.microsoft.com/office/drawing/2014/main" id="{28584DF4-3897-46F7-98DD-FABCF535E7CC}"/>
              </a:ext>
            </a:extLst>
          </p:cNvPr>
          <p:cNvSpPr/>
          <p:nvPr/>
        </p:nvSpPr>
        <p:spPr>
          <a:xfrm>
            <a:off x="47328" y="5991753"/>
            <a:ext cx="4547637" cy="553998"/>
          </a:xfrm>
          <a:prstGeom prst="rect">
            <a:avLst/>
          </a:prstGeom>
        </p:spPr>
        <p:txBody>
          <a:bodyPr wrap="square">
            <a:spAutoFit/>
          </a:bodyPr>
          <a:lstStyle/>
          <a:p>
            <a:r>
              <a:rPr lang="en-US" sz="1500" dirty="0">
                <a:solidFill>
                  <a:srgbClr val="000000"/>
                </a:solidFill>
                <a:latin typeface="LiberationSans-Italic"/>
              </a:rPr>
              <a:t>Yu. Ts. </a:t>
            </a:r>
            <a:r>
              <a:rPr lang="en-US" sz="1500" dirty="0" err="1">
                <a:solidFill>
                  <a:srgbClr val="000000"/>
                </a:solidFill>
                <a:latin typeface="LiberationSans-Italic"/>
              </a:rPr>
              <a:t>Oganessian</a:t>
            </a:r>
            <a:r>
              <a:rPr lang="en-US" sz="1500" dirty="0">
                <a:solidFill>
                  <a:srgbClr val="000000"/>
                </a:solidFill>
                <a:latin typeface="LiberationSans-Italic"/>
              </a:rPr>
              <a:t> et al., </a:t>
            </a:r>
            <a:r>
              <a:rPr lang="en-US" sz="1500" dirty="0">
                <a:solidFill>
                  <a:srgbClr val="000000"/>
                </a:solidFill>
                <a:latin typeface="LiberationSans"/>
              </a:rPr>
              <a:t>Phys.</a:t>
            </a:r>
            <a:r>
              <a:rPr lang="ru-RU" sz="1500" dirty="0">
                <a:solidFill>
                  <a:srgbClr val="000000"/>
                </a:solidFill>
                <a:latin typeface="LiberationSans"/>
              </a:rPr>
              <a:t> </a:t>
            </a:r>
            <a:r>
              <a:rPr lang="en-US" sz="1500" dirty="0">
                <a:solidFill>
                  <a:srgbClr val="000000"/>
                </a:solidFill>
                <a:latin typeface="LiberationSans"/>
              </a:rPr>
              <a:t>Rev. C. 60 (1999) 044605.</a:t>
            </a:r>
          </a:p>
          <a:p>
            <a:r>
              <a:rPr lang="en-US" sz="1500" dirty="0">
                <a:solidFill>
                  <a:srgbClr val="000000"/>
                </a:solidFill>
                <a:latin typeface="LiberationSans-Italic"/>
              </a:rPr>
              <a:t>R. Wolski et al., </a:t>
            </a:r>
            <a:r>
              <a:rPr lang="en-US" sz="1500" dirty="0" err="1">
                <a:solidFill>
                  <a:srgbClr val="000000"/>
                </a:solidFill>
                <a:latin typeface="LiberationSans"/>
              </a:rPr>
              <a:t>Nucl</a:t>
            </a:r>
            <a:r>
              <a:rPr lang="en-US" sz="1500" dirty="0">
                <a:solidFill>
                  <a:srgbClr val="000000"/>
                </a:solidFill>
                <a:latin typeface="LiberationSans"/>
              </a:rPr>
              <a:t>. Phys. A</a:t>
            </a:r>
            <a:r>
              <a:rPr lang="ru-RU" sz="1500" dirty="0">
                <a:solidFill>
                  <a:srgbClr val="000000"/>
                </a:solidFill>
                <a:latin typeface="LiberationSans"/>
              </a:rPr>
              <a:t> </a:t>
            </a:r>
            <a:r>
              <a:rPr lang="en-US" sz="1500" dirty="0">
                <a:solidFill>
                  <a:srgbClr val="000000"/>
                </a:solidFill>
                <a:latin typeface="LiberationSans"/>
              </a:rPr>
              <a:t>701 (2002) 29.</a:t>
            </a:r>
            <a:r>
              <a:rPr lang="en-US" sz="1500" dirty="0"/>
              <a:t> </a:t>
            </a:r>
            <a:endParaRPr lang="ru-RU" sz="1500" dirty="0"/>
          </a:p>
        </p:txBody>
      </p:sp>
      <p:sp>
        <p:nvSpPr>
          <p:cNvPr id="7" name="Прямоугольник 6">
            <a:extLst>
              <a:ext uri="{FF2B5EF4-FFF2-40B4-BE49-F238E27FC236}">
                <a16:creationId xmlns:a16="http://schemas.microsoft.com/office/drawing/2014/main" id="{361693D8-E4AF-422C-94C5-43B00A3CE9C9}"/>
              </a:ext>
            </a:extLst>
          </p:cNvPr>
          <p:cNvSpPr/>
          <p:nvPr/>
        </p:nvSpPr>
        <p:spPr>
          <a:xfrm>
            <a:off x="2999656" y="2678616"/>
            <a:ext cx="1809877"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srgbClr val="990000"/>
                </a:solidFill>
                <a:latin typeface="LiberationSans"/>
              </a:rPr>
              <a:t>sequential 2n-2n transfer</a:t>
            </a:r>
            <a:endParaRPr lang="ru-RU" dirty="0"/>
          </a:p>
        </p:txBody>
      </p:sp>
      <p:cxnSp>
        <p:nvCxnSpPr>
          <p:cNvPr id="9" name="Прямая со стрелкой 8">
            <a:extLst>
              <a:ext uri="{FF2B5EF4-FFF2-40B4-BE49-F238E27FC236}">
                <a16:creationId xmlns:a16="http://schemas.microsoft.com/office/drawing/2014/main" id="{DC0A37F5-4E7C-4A13-9ED6-4EEF7184D8F5}"/>
              </a:ext>
            </a:extLst>
          </p:cNvPr>
          <p:cNvCxnSpPr>
            <a:cxnSpLocks/>
          </p:cNvCxnSpPr>
          <p:nvPr/>
        </p:nvCxnSpPr>
        <p:spPr>
          <a:xfrm>
            <a:off x="3359696" y="3324947"/>
            <a:ext cx="360040" cy="9525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Прямоугольник 11">
            <a:extLst>
              <a:ext uri="{FF2B5EF4-FFF2-40B4-BE49-F238E27FC236}">
                <a16:creationId xmlns:a16="http://schemas.microsoft.com/office/drawing/2014/main" id="{75907CB8-C877-4D10-AA3B-1F16B4C80241}"/>
              </a:ext>
            </a:extLst>
          </p:cNvPr>
          <p:cNvSpPr/>
          <p:nvPr/>
        </p:nvSpPr>
        <p:spPr>
          <a:xfrm>
            <a:off x="5159896" y="5459057"/>
            <a:ext cx="1313537"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srgbClr val="990000"/>
                </a:solidFill>
                <a:latin typeface="LiberationSans"/>
              </a:rPr>
              <a:t>one step 4n transfer</a:t>
            </a:r>
            <a:endParaRPr lang="ru-RU" dirty="0"/>
          </a:p>
        </p:txBody>
      </p:sp>
      <p:cxnSp>
        <p:nvCxnSpPr>
          <p:cNvPr id="14" name="Прямая со стрелкой 13">
            <a:extLst>
              <a:ext uri="{FF2B5EF4-FFF2-40B4-BE49-F238E27FC236}">
                <a16:creationId xmlns:a16="http://schemas.microsoft.com/office/drawing/2014/main" id="{571F5D5C-9C11-416D-A5C6-043D186008F2}"/>
              </a:ext>
            </a:extLst>
          </p:cNvPr>
          <p:cNvCxnSpPr>
            <a:cxnSpLocks/>
          </p:cNvCxnSpPr>
          <p:nvPr/>
        </p:nvCxnSpPr>
        <p:spPr>
          <a:xfrm flipH="1" flipV="1">
            <a:off x="4324745" y="4653136"/>
            <a:ext cx="835151" cy="7920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 name="Прямоугольник 15">
            <a:extLst>
              <a:ext uri="{FF2B5EF4-FFF2-40B4-BE49-F238E27FC236}">
                <a16:creationId xmlns:a16="http://schemas.microsoft.com/office/drawing/2014/main" id="{739E5E22-6171-451B-BDD5-1BD08AC143C8}"/>
              </a:ext>
            </a:extLst>
          </p:cNvPr>
          <p:cNvSpPr/>
          <p:nvPr/>
        </p:nvSpPr>
        <p:spPr>
          <a:xfrm>
            <a:off x="2731151" y="4913100"/>
            <a:ext cx="1023195"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srgbClr val="990000"/>
                </a:solidFill>
                <a:latin typeface="LiberationSans"/>
              </a:rPr>
              <a:t>el. scatt.</a:t>
            </a:r>
            <a:r>
              <a:rPr lang="en-US" dirty="0"/>
              <a:t> </a:t>
            </a:r>
            <a:endParaRPr lang="ru-RU" dirty="0"/>
          </a:p>
        </p:txBody>
      </p:sp>
    </p:spTree>
    <p:extLst>
      <p:ext uri="{BB962C8B-B14F-4D97-AF65-F5344CB8AC3E}">
        <p14:creationId xmlns:p14="http://schemas.microsoft.com/office/powerpoint/2010/main" val="2301227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2">
            <a:extLst>
              <a:ext uri="{FF2B5EF4-FFF2-40B4-BE49-F238E27FC236}">
                <a16:creationId xmlns:a16="http://schemas.microsoft.com/office/drawing/2014/main" id="{A4050574-FCA3-4994-AC43-BF4D110D3C5B}"/>
              </a:ext>
            </a:extLst>
          </p:cNvPr>
          <p:cNvSpPr txBox="1">
            <a:spLocks noChangeArrowheads="1"/>
          </p:cNvSpPr>
          <p:nvPr/>
        </p:nvSpPr>
        <p:spPr bwMode="auto">
          <a:xfrm>
            <a:off x="103358" y="21173"/>
            <a:ext cx="11985284" cy="1015663"/>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altLang="ru-RU" sz="3000" b="1" dirty="0">
                <a:solidFill>
                  <a:srgbClr val="002060"/>
                </a:solidFill>
                <a:latin typeface="+mj-lt"/>
              </a:rPr>
              <a:t>Results of the first experiments at the ACCULINNA-2 separator and the scientific </a:t>
            </a:r>
            <a:r>
              <a:rPr lang="en-US" altLang="ru-RU" sz="3000" b="1" dirty="0" err="1">
                <a:solidFill>
                  <a:srgbClr val="002060"/>
                </a:solidFill>
                <a:latin typeface="+mj-lt"/>
              </a:rPr>
              <a:t>programme</a:t>
            </a:r>
            <a:r>
              <a:rPr lang="en-US" altLang="ru-RU" sz="3000" b="1" dirty="0">
                <a:solidFill>
                  <a:srgbClr val="002060"/>
                </a:solidFill>
                <a:latin typeface="+mj-lt"/>
              </a:rPr>
              <a:t> for 2024</a:t>
            </a:r>
          </a:p>
        </p:txBody>
      </p:sp>
      <p:graphicFrame>
        <p:nvGraphicFramePr>
          <p:cNvPr id="63" name="Таблица 62">
            <a:extLst>
              <a:ext uri="{FF2B5EF4-FFF2-40B4-BE49-F238E27FC236}">
                <a16:creationId xmlns:a16="http://schemas.microsoft.com/office/drawing/2014/main" id="{2BE5FEA4-47C9-4D7B-A89B-E6BE65369953}"/>
              </a:ext>
            </a:extLst>
          </p:cNvPr>
          <p:cNvGraphicFramePr>
            <a:graphicFrameLocks noGrp="1"/>
          </p:cNvGraphicFramePr>
          <p:nvPr>
            <p:extLst>
              <p:ext uri="{D42A27DB-BD31-4B8C-83A1-F6EECF244321}">
                <p14:modId xmlns:p14="http://schemas.microsoft.com/office/powerpoint/2010/main" val="4015990344"/>
              </p:ext>
            </p:extLst>
          </p:nvPr>
        </p:nvGraphicFramePr>
        <p:xfrm>
          <a:off x="131676" y="1196752"/>
          <a:ext cx="11928648" cy="2712720"/>
        </p:xfrm>
        <a:graphic>
          <a:graphicData uri="http://schemas.openxmlformats.org/drawingml/2006/table">
            <a:tbl>
              <a:tblPr firstRow="1" bandRow="1">
                <a:tableStyleId>{5FD0F851-EC5A-4D38-B0AD-8093EC10F338}</a:tableStyleId>
              </a:tblPr>
              <a:tblGrid>
                <a:gridCol w="11928648">
                  <a:extLst>
                    <a:ext uri="{9D8B030D-6E8A-4147-A177-3AD203B41FA5}">
                      <a16:colId xmlns:a16="http://schemas.microsoft.com/office/drawing/2014/main" val="3192711942"/>
                    </a:ext>
                  </a:extLst>
                </a:gridCol>
              </a:tblGrid>
              <a:tr h="0">
                <a:tc>
                  <a:txBody>
                    <a:bodyPr/>
                    <a:lstStyle/>
                    <a:p>
                      <a:pPr algn="ctr"/>
                      <a:r>
                        <a:rPr lang="en-US" sz="2000" u="sng" dirty="0"/>
                        <a:t>PAC recommendation:</a:t>
                      </a:r>
                      <a:endParaRPr lang="ru-RU" sz="2000"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acknowledges the important results obtained in</a:t>
                      </a:r>
                      <a:r>
                        <a:rPr lang="ru-RU" sz="2000" b="1" dirty="0"/>
                        <a:t> </a:t>
                      </a:r>
                      <a:r>
                        <a:rPr lang="en-US" sz="2000" b="1" dirty="0"/>
                        <a:t>experiments at the ACCULINNA-2 separator conducted prior to upgrading the U-400M</a:t>
                      </a:r>
                      <a:r>
                        <a:rPr lang="ru-RU" sz="2000" b="1" dirty="0"/>
                        <a:t> </a:t>
                      </a:r>
                      <a:r>
                        <a:rPr lang="en-US" sz="2000" b="1" dirty="0"/>
                        <a:t>accelerator complex, to mention in particular the resolution of </a:t>
                      </a:r>
                      <a:r>
                        <a:rPr lang="en-US" sz="2000" b="1" baseline="30000" dirty="0"/>
                        <a:t>6</a:t>
                      </a:r>
                      <a:r>
                        <a:rPr lang="en-US" sz="2000" b="1" dirty="0"/>
                        <a:t>H and </a:t>
                      </a:r>
                      <a:r>
                        <a:rPr lang="en-US" sz="2000" b="1" baseline="30000" dirty="0"/>
                        <a:t>7</a:t>
                      </a:r>
                      <a:r>
                        <a:rPr lang="en-US" sz="2000" b="1" dirty="0"/>
                        <a:t>H ground states</a:t>
                      </a:r>
                      <a:r>
                        <a:rPr lang="ru-RU" sz="2000" b="1" dirty="0"/>
                        <a:t> </a:t>
                      </a:r>
                      <a:r>
                        <a:rPr lang="en-US" sz="2000" b="1" dirty="0"/>
                        <a:t>and a complicated experiment with </a:t>
                      </a:r>
                      <a:r>
                        <a:rPr lang="en-US" sz="2000" b="1" baseline="30000" dirty="0"/>
                        <a:t>7</a:t>
                      </a:r>
                      <a:r>
                        <a:rPr lang="en-US" sz="2000" b="1" dirty="0"/>
                        <a:t>H with extremely low cross sections.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b="1" dirty="0"/>
                    </a:p>
                  </a:txBody>
                  <a:tcPr/>
                </a:tc>
                <a:extLst>
                  <a:ext uri="{0D108BD9-81ED-4DB2-BD59-A6C34878D82A}">
                    <a16:rowId xmlns:a16="http://schemas.microsoft.com/office/drawing/2014/main" val="355696841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a:t>
                      </a:r>
                      <a:r>
                        <a:rPr lang="ru-RU" sz="2000" b="1" dirty="0"/>
                        <a:t> </a:t>
                      </a:r>
                      <a:r>
                        <a:rPr lang="en-US" sz="2000" b="1" dirty="0"/>
                        <a:t>looks forward to the results of the first experiments on the upgraded accelerator, in</a:t>
                      </a:r>
                      <a:r>
                        <a:rPr lang="ru-RU" sz="2000" b="1" dirty="0"/>
                        <a:t> </a:t>
                      </a:r>
                      <a:r>
                        <a:rPr lang="en-US" sz="2000" b="1" dirty="0"/>
                        <a:t>particular profiting from the new efficient neutron detection system.</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b="1" dirty="0"/>
                    </a:p>
                  </a:txBody>
                  <a:tcPr/>
                </a:tc>
                <a:extLst>
                  <a:ext uri="{0D108BD9-81ED-4DB2-BD59-A6C34878D82A}">
                    <a16:rowId xmlns:a16="http://schemas.microsoft.com/office/drawing/2014/main" val="1826894689"/>
                  </a:ext>
                </a:extLst>
              </a:tr>
            </a:tbl>
          </a:graphicData>
        </a:graphic>
      </p:graphicFrame>
      <p:graphicFrame>
        <p:nvGraphicFramePr>
          <p:cNvPr id="4" name="Таблица 3">
            <a:extLst>
              <a:ext uri="{FF2B5EF4-FFF2-40B4-BE49-F238E27FC236}">
                <a16:creationId xmlns:a16="http://schemas.microsoft.com/office/drawing/2014/main" id="{BE84EAA1-B438-4C37-A1DB-9FB907D6E252}"/>
              </a:ext>
            </a:extLst>
          </p:cNvPr>
          <p:cNvGraphicFramePr>
            <a:graphicFrameLocks noGrp="1"/>
          </p:cNvGraphicFramePr>
          <p:nvPr>
            <p:extLst>
              <p:ext uri="{D42A27DB-BD31-4B8C-83A1-F6EECF244321}">
                <p14:modId xmlns:p14="http://schemas.microsoft.com/office/powerpoint/2010/main" val="1082953153"/>
              </p:ext>
            </p:extLst>
          </p:nvPr>
        </p:nvGraphicFramePr>
        <p:xfrm>
          <a:off x="135996" y="4221088"/>
          <a:ext cx="11928648" cy="1188720"/>
        </p:xfrm>
        <a:graphic>
          <a:graphicData uri="http://schemas.openxmlformats.org/drawingml/2006/table">
            <a:tbl>
              <a:tblPr firstRow="1" bandRow="1">
                <a:tableStyleId>{0E3FDE45-AF77-4B5C-9715-49D594BDF05E}</a:tableStyleId>
              </a:tblPr>
              <a:tblGrid>
                <a:gridCol w="11928648">
                  <a:extLst>
                    <a:ext uri="{9D8B030D-6E8A-4147-A177-3AD203B41FA5}">
                      <a16:colId xmlns:a16="http://schemas.microsoft.com/office/drawing/2014/main" val="3192711942"/>
                    </a:ext>
                  </a:extLst>
                </a:gridCol>
              </a:tblGrid>
              <a:tr h="0">
                <a:tc>
                  <a:txBody>
                    <a:bodyPr/>
                    <a:lstStyle/>
                    <a:p>
                      <a:pPr algn="ctr"/>
                      <a:r>
                        <a:rPr lang="en-US" sz="2000" b="1" u="sng" dirty="0"/>
                        <a:t>SC recommendation:</a:t>
                      </a:r>
                      <a:endParaRPr lang="ru-RU" sz="2000" b="1"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effectLst/>
                        </a:rPr>
                        <a:t>The Scientific Council notes the important results obtained in the analysis of the first experiments.</a:t>
                      </a:r>
                      <a:endParaRPr lang="en-US" sz="2000" b="1" dirty="0"/>
                    </a:p>
                  </a:txBody>
                  <a:tcPr/>
                </a:tc>
                <a:extLst>
                  <a:ext uri="{0D108BD9-81ED-4DB2-BD59-A6C34878D82A}">
                    <a16:rowId xmlns:a16="http://schemas.microsoft.com/office/drawing/2014/main" val="355696841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b="1" dirty="0"/>
                    </a:p>
                  </a:txBody>
                  <a:tcPr/>
                </a:tc>
                <a:extLst>
                  <a:ext uri="{0D108BD9-81ED-4DB2-BD59-A6C34878D82A}">
                    <a16:rowId xmlns:a16="http://schemas.microsoft.com/office/drawing/2014/main" val="1826894689"/>
                  </a:ext>
                </a:extLst>
              </a:tr>
            </a:tbl>
          </a:graphicData>
        </a:graphic>
      </p:graphicFrame>
    </p:spTree>
    <p:extLst>
      <p:ext uri="{BB962C8B-B14F-4D97-AF65-F5344CB8AC3E}">
        <p14:creationId xmlns:p14="http://schemas.microsoft.com/office/powerpoint/2010/main" val="2750925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a:extLst>
              <a:ext uri="{FF2B5EF4-FFF2-40B4-BE49-F238E27FC236}">
                <a16:creationId xmlns:a16="http://schemas.microsoft.com/office/drawing/2014/main" id="{91EF1FE8-8715-41C6-929F-3444914C3B46}"/>
              </a:ext>
            </a:extLst>
          </p:cNvPr>
          <p:cNvPicPr>
            <a:picLocks noChangeAspect="1"/>
          </p:cNvPicPr>
          <p:nvPr/>
        </p:nvPicPr>
        <p:blipFill>
          <a:blip r:embed="rId3" cstate="print">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87" name="Rectangle 74">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Прямоугольник 12">
            <a:extLst>
              <a:ext uri="{FF2B5EF4-FFF2-40B4-BE49-F238E27FC236}">
                <a16:creationId xmlns:a16="http://schemas.microsoft.com/office/drawing/2014/main" id="{C6BECB8B-53D8-424C-A098-C6BD8807CF58}"/>
              </a:ext>
            </a:extLst>
          </p:cNvPr>
          <p:cNvSpPr/>
          <p:nvPr/>
        </p:nvSpPr>
        <p:spPr>
          <a:xfrm>
            <a:off x="7680176" y="150503"/>
            <a:ext cx="4397038"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ru-RU" sz="3000" b="1" dirty="0">
                <a:solidFill>
                  <a:srgbClr val="002060"/>
                </a:solidFill>
                <a:latin typeface="+mj-lt"/>
                <a:ea typeface="+mj-ea"/>
                <a:cs typeface="+mj-cs"/>
              </a:rPr>
              <a:t>Status and prospects of radiochemical research at the </a:t>
            </a:r>
            <a:r>
              <a:rPr lang="en-US" altLang="ru-RU" sz="3000" b="1" dirty="0" err="1">
                <a:solidFill>
                  <a:srgbClr val="002060"/>
                </a:solidFill>
                <a:latin typeface="+mj-lt"/>
                <a:ea typeface="+mj-ea"/>
                <a:cs typeface="+mj-cs"/>
              </a:rPr>
              <a:t>Dzhelepov</a:t>
            </a:r>
            <a:r>
              <a:rPr lang="en-US" altLang="ru-RU" sz="3000" b="1" dirty="0">
                <a:solidFill>
                  <a:srgbClr val="002060"/>
                </a:solidFill>
                <a:latin typeface="+mj-lt"/>
                <a:ea typeface="+mj-ea"/>
                <a:cs typeface="+mj-cs"/>
              </a:rPr>
              <a:t> Laboratory of Nuclear Problems</a:t>
            </a:r>
          </a:p>
        </p:txBody>
      </p:sp>
      <p:sp>
        <p:nvSpPr>
          <p:cNvPr id="46" name="Прямоугольник 45">
            <a:extLst>
              <a:ext uri="{FF2B5EF4-FFF2-40B4-BE49-F238E27FC236}">
                <a16:creationId xmlns:a16="http://schemas.microsoft.com/office/drawing/2014/main" id="{BCC9EBED-F6AC-4ADE-ACD3-2920B0C7B0FC}"/>
              </a:ext>
            </a:extLst>
          </p:cNvPr>
          <p:cNvSpPr/>
          <p:nvPr/>
        </p:nvSpPr>
        <p:spPr>
          <a:xfrm>
            <a:off x="7964638" y="2132856"/>
            <a:ext cx="3968560" cy="4188299"/>
          </a:xfrm>
          <a:prstGeom prst="rect">
            <a:avLst/>
          </a:prstGeom>
        </p:spPr>
        <p:txBody>
          <a:bodyPr vert="horz" lIns="91440" tIns="45720" rIns="91440" bIns="45720" rtlCol="0">
            <a:normAutofit fontScale="92500"/>
          </a:bodyPr>
          <a:lstStyle/>
          <a:p>
            <a:pPr marL="57150" indent="-228600">
              <a:lnSpc>
                <a:spcPct val="90000"/>
              </a:lnSpc>
              <a:spcAft>
                <a:spcPts val="600"/>
              </a:spcAft>
              <a:buFont typeface="Arial" panose="020B0604020202020204" pitchFamily="34" charset="0"/>
              <a:buChar char="•"/>
            </a:pPr>
            <a:r>
              <a:rPr lang="en-US" sz="2000" dirty="0"/>
              <a:t>The PAC has heard with interest the report presented by </a:t>
            </a:r>
            <a:r>
              <a:rPr lang="en-US" sz="2000" dirty="0" err="1">
                <a:solidFill>
                  <a:srgbClr val="0218EE"/>
                </a:solidFill>
              </a:rPr>
              <a:t>Ayagoz</a:t>
            </a:r>
            <a:r>
              <a:rPr lang="en-US" sz="2000" dirty="0">
                <a:solidFill>
                  <a:srgbClr val="0218EE"/>
                </a:solidFill>
              </a:rPr>
              <a:t> </a:t>
            </a:r>
            <a:r>
              <a:rPr lang="en-US" sz="2000" dirty="0" err="1">
                <a:solidFill>
                  <a:srgbClr val="0218EE"/>
                </a:solidFill>
              </a:rPr>
              <a:t>Baimukhanova</a:t>
            </a:r>
            <a:r>
              <a:rPr lang="en-US" sz="2000" dirty="0"/>
              <a:t>. </a:t>
            </a:r>
          </a:p>
          <a:p>
            <a:pPr marL="57150" indent="-228600">
              <a:lnSpc>
                <a:spcPct val="90000"/>
              </a:lnSpc>
              <a:spcAft>
                <a:spcPts val="600"/>
              </a:spcAft>
              <a:buFont typeface="Arial" panose="020B0604020202020204" pitchFamily="34" charset="0"/>
              <a:buChar char="•"/>
            </a:pPr>
            <a:r>
              <a:rPr lang="en-US" sz="2000" dirty="0"/>
              <a:t>Radiochemical research carried out at the DLNP JINR is implemented within the project “Radiochemistry and spectroscopy for astrophysics and nuclear medicine”. </a:t>
            </a:r>
          </a:p>
          <a:p>
            <a:pPr marL="57150" indent="-228600">
              <a:lnSpc>
                <a:spcPct val="90000"/>
              </a:lnSpc>
              <a:spcAft>
                <a:spcPts val="600"/>
              </a:spcAft>
              <a:buFont typeface="Arial" panose="020B0604020202020204" pitchFamily="34" charset="0"/>
              <a:buChar char="•"/>
            </a:pPr>
            <a:r>
              <a:rPr lang="en-US" sz="2000" dirty="0"/>
              <a:t>It is devoted to the development of radiochemical methods for studying rare processes, associated with weak interaction and a number of problems in astrophysics, as well as for synthesizing radiopharmaceuticals.</a:t>
            </a:r>
            <a:br>
              <a:rPr lang="en-US" sz="2000" dirty="0"/>
            </a:br>
            <a:endParaRPr lang="en-US" sz="2000" b="1" dirty="0"/>
          </a:p>
        </p:txBody>
      </p:sp>
    </p:spTree>
    <p:extLst>
      <p:ext uri="{BB962C8B-B14F-4D97-AF65-F5344CB8AC3E}">
        <p14:creationId xmlns:p14="http://schemas.microsoft.com/office/powerpoint/2010/main" val="1484194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C6BECB8B-53D8-424C-A098-C6BD8807CF58}"/>
              </a:ext>
            </a:extLst>
          </p:cNvPr>
          <p:cNvSpPr/>
          <p:nvPr/>
        </p:nvSpPr>
        <p:spPr>
          <a:xfrm>
            <a:off x="25558" y="93490"/>
            <a:ext cx="12144672" cy="923330"/>
          </a:xfrm>
          <a:prstGeom prst="rect">
            <a:avLst/>
          </a:prstGeom>
        </p:spPr>
        <p:txBody>
          <a:bodyPr wrap="square">
            <a:spAutoFit/>
          </a:bodyPr>
          <a:lstStyle/>
          <a:p>
            <a:pPr algn="ctr">
              <a:lnSpc>
                <a:spcPct val="90000"/>
              </a:lnSpc>
              <a:spcBef>
                <a:spcPct val="0"/>
              </a:spcBef>
              <a:spcAft>
                <a:spcPts val="600"/>
              </a:spcAft>
            </a:pPr>
            <a:r>
              <a:rPr lang="en-US" altLang="ru-RU" sz="3000" b="1" dirty="0">
                <a:solidFill>
                  <a:srgbClr val="002060"/>
                </a:solidFill>
              </a:rPr>
              <a:t>Status and prospects of radiochemical research at the </a:t>
            </a:r>
            <a:r>
              <a:rPr lang="en-US" altLang="ru-RU" sz="3000" b="1" dirty="0" err="1">
                <a:solidFill>
                  <a:srgbClr val="002060"/>
                </a:solidFill>
              </a:rPr>
              <a:t>Dzhelepov</a:t>
            </a:r>
            <a:r>
              <a:rPr lang="en-US" altLang="ru-RU" sz="3000" b="1" dirty="0">
                <a:solidFill>
                  <a:srgbClr val="002060"/>
                </a:solidFill>
              </a:rPr>
              <a:t> Laboratory of Nuclear Problems</a:t>
            </a:r>
          </a:p>
        </p:txBody>
      </p:sp>
      <p:sp>
        <p:nvSpPr>
          <p:cNvPr id="7" name="Прямоугольник 6">
            <a:extLst>
              <a:ext uri="{FF2B5EF4-FFF2-40B4-BE49-F238E27FC236}">
                <a16:creationId xmlns:a16="http://schemas.microsoft.com/office/drawing/2014/main" id="{C538B777-C7DA-4C7E-93E1-54F8380701C0}"/>
              </a:ext>
            </a:extLst>
          </p:cNvPr>
          <p:cNvSpPr/>
          <p:nvPr/>
        </p:nvSpPr>
        <p:spPr>
          <a:xfrm rot="10800000" flipV="1">
            <a:off x="34302" y="1429702"/>
            <a:ext cx="4032357" cy="2215322"/>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Production and</a:t>
            </a:r>
          </a:p>
          <a:p>
            <a:pPr algn="ctr"/>
            <a:r>
              <a:rPr lang="en-US" b="1" dirty="0">
                <a:solidFill>
                  <a:srgbClr val="2F3F52"/>
                </a:solidFill>
                <a:latin typeface="Arial Black" panose="020B0A04020102020204" pitchFamily="34" charset="0"/>
                <a:cs typeface="Times New Roman" panose="02020603050405020304" pitchFamily="18" charset="0"/>
              </a:rPr>
              <a:t>purification of radionuclide preparations for the synthesis of radiopharmaceuticals and</a:t>
            </a:r>
          </a:p>
          <a:p>
            <a:pPr algn="ctr"/>
            <a:r>
              <a:rPr lang="en-US" b="1" dirty="0">
                <a:solidFill>
                  <a:srgbClr val="2F3F52"/>
                </a:solidFill>
                <a:latin typeface="Arial Black" panose="020B0A04020102020204" pitchFamily="34" charset="0"/>
                <a:cs typeface="Times New Roman" panose="02020603050405020304" pitchFamily="18" charset="0"/>
              </a:rPr>
              <a:t>manufacture of spectrometric sources;</a:t>
            </a:r>
          </a:p>
        </p:txBody>
      </p:sp>
      <p:sp>
        <p:nvSpPr>
          <p:cNvPr id="8" name="Прямоугольник 7">
            <a:extLst>
              <a:ext uri="{FF2B5EF4-FFF2-40B4-BE49-F238E27FC236}">
                <a16:creationId xmlns:a16="http://schemas.microsoft.com/office/drawing/2014/main" id="{967E2B0C-F35F-463E-B1D4-59A7994D2A65}"/>
              </a:ext>
            </a:extLst>
          </p:cNvPr>
          <p:cNvSpPr/>
          <p:nvPr/>
        </p:nvSpPr>
        <p:spPr>
          <a:xfrm rot="10800000" flipV="1">
            <a:off x="4066658" y="1429703"/>
            <a:ext cx="4261587" cy="221532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Analysis of radiopharmaceuticals and</a:t>
            </a:r>
          </a:p>
          <a:p>
            <a:pPr algn="ctr"/>
            <a:r>
              <a:rPr lang="en-US" b="1" dirty="0">
                <a:solidFill>
                  <a:srgbClr val="2F3F52"/>
                </a:solidFill>
                <a:latin typeface="Arial Black" panose="020B0A04020102020204" pitchFamily="34" charset="0"/>
                <a:cs typeface="Times New Roman" panose="02020603050405020304" pitchFamily="18" charset="0"/>
              </a:rPr>
              <a:t>their precursors, as well as the purity of resulting </a:t>
            </a:r>
            <a:r>
              <a:rPr lang="en-US" b="1" dirty="0" err="1">
                <a:solidFill>
                  <a:srgbClr val="2F3F52"/>
                </a:solidFill>
                <a:latin typeface="Arial Black" panose="020B0A04020102020204" pitchFamily="34" charset="0"/>
                <a:cs typeface="Times New Roman" panose="02020603050405020304" pitchFamily="18" charset="0"/>
              </a:rPr>
              <a:t>radiopreparations</a:t>
            </a:r>
            <a:r>
              <a:rPr lang="en-US" b="1" dirty="0">
                <a:solidFill>
                  <a:srgbClr val="2F3F52"/>
                </a:solidFill>
                <a:latin typeface="Arial Black" panose="020B0A04020102020204" pitchFamily="34" charset="0"/>
                <a:cs typeface="Times New Roman" panose="02020603050405020304" pitchFamily="18" charset="0"/>
              </a:rPr>
              <a:t> and low-background</a:t>
            </a:r>
          </a:p>
          <a:p>
            <a:pPr algn="ctr"/>
            <a:r>
              <a:rPr lang="en-US" b="1" dirty="0">
                <a:solidFill>
                  <a:srgbClr val="2F3F52"/>
                </a:solidFill>
                <a:latin typeface="Arial Black" panose="020B0A04020102020204" pitchFamily="34" charset="0"/>
                <a:cs typeface="Times New Roman" panose="02020603050405020304" pitchFamily="18" charset="0"/>
              </a:rPr>
              <a:t>materials</a:t>
            </a:r>
          </a:p>
        </p:txBody>
      </p:sp>
      <p:sp>
        <p:nvSpPr>
          <p:cNvPr id="9" name="Прямоугольник 8">
            <a:extLst>
              <a:ext uri="{FF2B5EF4-FFF2-40B4-BE49-F238E27FC236}">
                <a16:creationId xmlns:a16="http://schemas.microsoft.com/office/drawing/2014/main" id="{D975DC5D-E41C-4943-8877-A6204A37B872}"/>
              </a:ext>
            </a:extLst>
          </p:cNvPr>
          <p:cNvSpPr/>
          <p:nvPr/>
        </p:nvSpPr>
        <p:spPr>
          <a:xfrm rot="10800000" flipV="1">
            <a:off x="8328247" y="1429703"/>
            <a:ext cx="3829449" cy="221532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 Production of low-background materials with a</a:t>
            </a:r>
          </a:p>
          <a:p>
            <a:pPr algn="ctr"/>
            <a:r>
              <a:rPr lang="en-US" b="1" dirty="0">
                <a:solidFill>
                  <a:srgbClr val="2F3F52"/>
                </a:solidFill>
                <a:latin typeface="Arial Black" panose="020B0A04020102020204" pitchFamily="34" charset="0"/>
                <a:cs typeface="Times New Roman" panose="02020603050405020304" pitchFamily="18" charset="0"/>
              </a:rPr>
              <a:t>uniquely low content of radioactive impurities</a:t>
            </a:r>
          </a:p>
        </p:txBody>
      </p:sp>
      <p:sp>
        <p:nvSpPr>
          <p:cNvPr id="14" name="Google Shape;536;p27">
            <a:extLst>
              <a:ext uri="{FF2B5EF4-FFF2-40B4-BE49-F238E27FC236}">
                <a16:creationId xmlns:a16="http://schemas.microsoft.com/office/drawing/2014/main" id="{5E1E2C44-479C-487C-925C-527E43736389}"/>
              </a:ext>
            </a:extLst>
          </p:cNvPr>
          <p:cNvSpPr/>
          <p:nvPr/>
        </p:nvSpPr>
        <p:spPr>
          <a:xfrm>
            <a:off x="8328245" y="3734741"/>
            <a:ext cx="3808740" cy="1246495"/>
          </a:xfrm>
          <a:prstGeom prst="roundRect">
            <a:avLst>
              <a:gd name="adj" fmla="val 16667"/>
            </a:avLst>
          </a:prstGeom>
          <a:no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u="none" strike="noStrike" dirty="0">
                <a:solidFill>
                  <a:srgbClr val="000000"/>
                </a:solidFill>
                <a:latin typeface="Calibri"/>
                <a:ea typeface="Calibri"/>
                <a:cs typeface="Calibri"/>
                <a:sym typeface="Calibri"/>
              </a:rPr>
              <a:t>Development of sample </a:t>
            </a:r>
            <a:r>
              <a:rPr lang="en-US" sz="1600" dirty="0">
                <a:solidFill>
                  <a:srgbClr val="000000"/>
                </a:solidFill>
                <a:latin typeface="Calibri"/>
                <a:ea typeface="Calibri"/>
                <a:cs typeface="Calibri"/>
                <a:sym typeface="Calibri"/>
              </a:rPr>
              <a:t>production methods (</a:t>
            </a:r>
            <a:r>
              <a:rPr lang="en-US" sz="1600" b="0" u="none" strike="noStrike" baseline="30000" dirty="0">
                <a:solidFill>
                  <a:srgbClr val="000000"/>
                </a:solidFill>
                <a:latin typeface="Calibri"/>
                <a:ea typeface="Calibri"/>
                <a:cs typeface="Calibri"/>
                <a:sym typeface="Calibri"/>
              </a:rPr>
              <a:t>82</a:t>
            </a:r>
            <a:r>
              <a:rPr lang="en-US" sz="1600" b="0" u="none" strike="noStrike" dirty="0">
                <a:solidFill>
                  <a:srgbClr val="000000"/>
                </a:solidFill>
                <a:latin typeface="Calibri"/>
                <a:ea typeface="Calibri"/>
                <a:cs typeface="Calibri"/>
                <a:sym typeface="Calibri"/>
              </a:rPr>
              <a:t>Se; </a:t>
            </a:r>
            <a:r>
              <a:rPr lang="en-US" sz="1600" b="0" u="none" strike="noStrike" baseline="30000" dirty="0">
                <a:solidFill>
                  <a:srgbClr val="000000"/>
                </a:solidFill>
                <a:latin typeface="Calibri"/>
                <a:ea typeface="Calibri"/>
                <a:cs typeface="Calibri"/>
                <a:sym typeface="Calibri"/>
              </a:rPr>
              <a:t>96</a:t>
            </a:r>
            <a:r>
              <a:rPr lang="en-US" sz="1600" b="0" u="none" strike="noStrike" dirty="0">
                <a:solidFill>
                  <a:srgbClr val="000000"/>
                </a:solidFill>
                <a:latin typeface="Calibri"/>
                <a:ea typeface="Calibri"/>
                <a:cs typeface="Calibri"/>
                <a:sym typeface="Calibri"/>
              </a:rPr>
              <a:t>Zr; shielding materials – Pb, Cu, Zn; solder; etc.) with impurity content of </a:t>
            </a:r>
            <a:r>
              <a:rPr lang="en-US" sz="1600" b="0" u="none" strike="noStrike" dirty="0" err="1">
                <a:solidFill>
                  <a:srgbClr val="000000"/>
                </a:solidFill>
                <a:latin typeface="Calibri"/>
                <a:ea typeface="Calibri"/>
                <a:cs typeface="Calibri"/>
                <a:sym typeface="Calibri"/>
              </a:rPr>
              <a:t>μBq</a:t>
            </a:r>
            <a:r>
              <a:rPr lang="en-US" sz="1600" b="0" u="none" strike="noStrike" dirty="0">
                <a:solidFill>
                  <a:srgbClr val="000000"/>
                </a:solidFill>
                <a:latin typeface="Calibri"/>
                <a:ea typeface="Calibri"/>
                <a:cs typeface="Calibri"/>
                <a:sym typeface="Calibri"/>
              </a:rPr>
              <a:t>/kg</a:t>
            </a:r>
            <a:endParaRPr sz="1600" dirty="0">
              <a:solidFill>
                <a:schemeClr val="lt1"/>
              </a:solidFill>
              <a:latin typeface="Calibri"/>
              <a:ea typeface="Calibri"/>
              <a:cs typeface="Calibri"/>
              <a:sym typeface="Calibri"/>
            </a:endParaRPr>
          </a:p>
        </p:txBody>
      </p:sp>
      <p:sp>
        <p:nvSpPr>
          <p:cNvPr id="15" name="Google Shape;537;p27">
            <a:extLst>
              <a:ext uri="{FF2B5EF4-FFF2-40B4-BE49-F238E27FC236}">
                <a16:creationId xmlns:a16="http://schemas.microsoft.com/office/drawing/2014/main" id="{CCCF1D88-6A22-4C0A-BC54-4BDE14BB8AED}"/>
              </a:ext>
            </a:extLst>
          </p:cNvPr>
          <p:cNvSpPr/>
          <p:nvPr/>
        </p:nvSpPr>
        <p:spPr>
          <a:xfrm>
            <a:off x="8328244" y="5157192"/>
            <a:ext cx="3808741" cy="1535300"/>
          </a:xfrm>
          <a:prstGeom prst="roundRect">
            <a:avLst>
              <a:gd name="adj" fmla="val 16667"/>
            </a:avLst>
          </a:prstGeom>
          <a:no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u="none" strike="noStrike" dirty="0">
                <a:solidFill>
                  <a:srgbClr val="000000"/>
                </a:solidFill>
                <a:latin typeface="Calibri"/>
                <a:ea typeface="Calibri"/>
                <a:cs typeface="Calibri"/>
                <a:sym typeface="Calibri"/>
              </a:rPr>
              <a:t>Development of sample </a:t>
            </a:r>
            <a:r>
              <a:rPr lang="en-US" sz="1600" dirty="0">
                <a:solidFill>
                  <a:srgbClr val="000000"/>
                </a:solidFill>
                <a:latin typeface="Calibri"/>
                <a:ea typeface="Calibri"/>
                <a:cs typeface="Calibri"/>
                <a:sym typeface="Calibri"/>
              </a:rPr>
              <a:t>analysis methods </a:t>
            </a:r>
            <a:r>
              <a:rPr lang="en-US" sz="1600" b="0" u="none" strike="noStrike" dirty="0">
                <a:solidFill>
                  <a:srgbClr val="000000"/>
                </a:solidFill>
                <a:latin typeface="Calibri"/>
                <a:ea typeface="Calibri"/>
                <a:cs typeface="Calibri"/>
                <a:sym typeface="Calibri"/>
              </a:rPr>
              <a:t>at an ultralow</a:t>
            </a:r>
            <a:r>
              <a:rPr lang="en-US" sz="1600" dirty="0">
                <a:latin typeface="Calibri"/>
                <a:ea typeface="Calibri"/>
                <a:cs typeface="Calibri"/>
                <a:sym typeface="Calibri"/>
              </a:rPr>
              <a:t>-</a:t>
            </a:r>
            <a:r>
              <a:rPr lang="en-US" sz="1600" b="0" u="none" strike="noStrike" dirty="0">
                <a:solidFill>
                  <a:srgbClr val="000000"/>
                </a:solidFill>
                <a:latin typeface="Calibri"/>
                <a:ea typeface="Calibri"/>
                <a:cs typeface="Calibri"/>
                <a:sym typeface="Calibri"/>
              </a:rPr>
              <a:t>sensitivity level using </a:t>
            </a:r>
            <a:r>
              <a:rPr lang="en-US" sz="1600" dirty="0">
                <a:latin typeface="Calibri"/>
                <a:ea typeface="Calibri"/>
                <a:cs typeface="Calibri"/>
                <a:sym typeface="Calibri"/>
              </a:rPr>
              <a:t>I</a:t>
            </a:r>
            <a:r>
              <a:rPr lang="en-US" sz="1600" dirty="0">
                <a:solidFill>
                  <a:srgbClr val="000000"/>
                </a:solidFill>
                <a:latin typeface="Calibri"/>
                <a:ea typeface="Calibri"/>
                <a:cs typeface="Calibri"/>
                <a:sym typeface="Calibri"/>
              </a:rPr>
              <a:t>nductively </a:t>
            </a:r>
            <a:r>
              <a:rPr lang="en-US" sz="1600" dirty="0">
                <a:latin typeface="Calibri"/>
                <a:ea typeface="Calibri"/>
                <a:cs typeface="Calibri"/>
                <a:sym typeface="Calibri"/>
              </a:rPr>
              <a:t>C</a:t>
            </a:r>
            <a:r>
              <a:rPr lang="en-US" sz="1600" dirty="0">
                <a:solidFill>
                  <a:srgbClr val="000000"/>
                </a:solidFill>
                <a:latin typeface="Calibri"/>
                <a:ea typeface="Calibri"/>
                <a:cs typeface="Calibri"/>
                <a:sym typeface="Calibri"/>
              </a:rPr>
              <a:t>oupled </a:t>
            </a:r>
            <a:r>
              <a:rPr lang="en-US" sz="1600" dirty="0">
                <a:latin typeface="Calibri"/>
                <a:ea typeface="Calibri"/>
                <a:cs typeface="Calibri"/>
                <a:sym typeface="Calibri"/>
              </a:rPr>
              <a:t>P</a:t>
            </a:r>
            <a:r>
              <a:rPr lang="en-US" sz="1600" dirty="0">
                <a:solidFill>
                  <a:srgbClr val="000000"/>
                </a:solidFill>
                <a:latin typeface="Calibri"/>
                <a:ea typeface="Calibri"/>
                <a:cs typeface="Calibri"/>
                <a:sym typeface="Calibri"/>
              </a:rPr>
              <a:t>lasma </a:t>
            </a:r>
            <a:r>
              <a:rPr lang="en-US" sz="1600" dirty="0">
                <a:latin typeface="Calibri"/>
                <a:ea typeface="Calibri"/>
                <a:cs typeface="Calibri"/>
                <a:sym typeface="Calibri"/>
              </a:rPr>
              <a:t>M</a:t>
            </a:r>
            <a:r>
              <a:rPr lang="en-US" sz="1600" dirty="0">
                <a:solidFill>
                  <a:srgbClr val="000000"/>
                </a:solidFill>
                <a:latin typeface="Calibri"/>
                <a:ea typeface="Calibri"/>
                <a:cs typeface="Calibri"/>
                <a:sym typeface="Calibri"/>
              </a:rPr>
              <a:t>ass </a:t>
            </a:r>
            <a:r>
              <a:rPr lang="en-US" sz="1600" dirty="0">
                <a:latin typeface="Calibri"/>
                <a:ea typeface="Calibri"/>
                <a:cs typeface="Calibri"/>
                <a:sym typeface="Calibri"/>
              </a:rPr>
              <a:t>S</a:t>
            </a:r>
            <a:r>
              <a:rPr lang="en-US" sz="1600" dirty="0">
                <a:solidFill>
                  <a:srgbClr val="000000"/>
                </a:solidFill>
                <a:latin typeface="Calibri"/>
                <a:ea typeface="Calibri"/>
                <a:cs typeface="Calibri"/>
                <a:sym typeface="Calibri"/>
              </a:rPr>
              <a:t>pectrometry (ICP-MS) and o</a:t>
            </a:r>
            <a:r>
              <a:rPr lang="en-US" sz="1600" b="0" i="0" u="none" strike="noStrike" dirty="0">
                <a:solidFill>
                  <a:srgbClr val="000000"/>
                </a:solidFill>
                <a:latin typeface="Calibri"/>
                <a:ea typeface="Calibri"/>
                <a:cs typeface="Calibri"/>
                <a:sym typeface="Calibri"/>
              </a:rPr>
              <a:t>ther analytical and nuclear spectroscopic methods</a:t>
            </a:r>
            <a:endParaRPr sz="1600" dirty="0">
              <a:solidFill>
                <a:schemeClr val="lt1"/>
              </a:solidFill>
              <a:latin typeface="Calibri"/>
              <a:ea typeface="Calibri"/>
              <a:cs typeface="Calibri"/>
              <a:sym typeface="Calibri"/>
            </a:endParaRPr>
          </a:p>
        </p:txBody>
      </p:sp>
      <p:pic>
        <p:nvPicPr>
          <p:cNvPr id="16" name="Google Shape;148;p5">
            <a:extLst>
              <a:ext uri="{FF2B5EF4-FFF2-40B4-BE49-F238E27FC236}">
                <a16:creationId xmlns:a16="http://schemas.microsoft.com/office/drawing/2014/main" id="{4195EE58-6EEA-460C-8392-20DCA3640AC1}"/>
              </a:ext>
            </a:extLst>
          </p:cNvPr>
          <p:cNvPicPr preferRelativeResize="0"/>
          <p:nvPr/>
        </p:nvPicPr>
        <p:blipFill rotWithShape="1">
          <a:blip r:embed="rId3">
            <a:alphaModFix/>
          </a:blip>
          <a:srcRect l="7082" r="9450"/>
          <a:stretch/>
        </p:blipFill>
        <p:spPr>
          <a:xfrm>
            <a:off x="55015" y="3722368"/>
            <a:ext cx="1792513" cy="2442936"/>
          </a:xfrm>
          <a:prstGeom prst="rect">
            <a:avLst/>
          </a:prstGeom>
          <a:noFill/>
          <a:ln>
            <a:noFill/>
          </a:ln>
        </p:spPr>
      </p:pic>
      <p:sp>
        <p:nvSpPr>
          <p:cNvPr id="17" name="Google Shape;149;p5">
            <a:extLst>
              <a:ext uri="{FF2B5EF4-FFF2-40B4-BE49-F238E27FC236}">
                <a16:creationId xmlns:a16="http://schemas.microsoft.com/office/drawing/2014/main" id="{BB419DC8-9E23-44FD-BC44-27D576F3B09D}"/>
              </a:ext>
            </a:extLst>
          </p:cNvPr>
          <p:cNvSpPr txBox="1"/>
          <p:nvPr/>
        </p:nvSpPr>
        <p:spPr>
          <a:xfrm>
            <a:off x="1729512" y="3827094"/>
            <a:ext cx="2088232" cy="230828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Production of radionuclides:</a:t>
            </a:r>
            <a:endParaRPr b="1"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1. At JINR facilities</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2. By commercial suppliers</a:t>
            </a:r>
            <a:endParaRPr dirty="0">
              <a:highlight>
                <a:srgbClr val="FFFFFF"/>
              </a:highlight>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i="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3. In cooperation with INP UZ, INP KZ and others</a:t>
            </a:r>
            <a:endParaRPr i="1" dirty="0">
              <a:latin typeface="Calibri" panose="020F0502020204030204" pitchFamily="34" charset="0"/>
              <a:ea typeface="Calibri" panose="020F0502020204030204" pitchFamily="34" charset="0"/>
              <a:cs typeface="Calibri" panose="020F0502020204030204" pitchFamily="34" charset="0"/>
            </a:endParaRPr>
          </a:p>
        </p:txBody>
      </p:sp>
      <p:grpSp>
        <p:nvGrpSpPr>
          <p:cNvPr id="18" name="Google Shape;209;p10">
            <a:extLst>
              <a:ext uri="{FF2B5EF4-FFF2-40B4-BE49-F238E27FC236}">
                <a16:creationId xmlns:a16="http://schemas.microsoft.com/office/drawing/2014/main" id="{744DF47C-0F6B-4F26-B27C-D05F3A4949DD}"/>
              </a:ext>
            </a:extLst>
          </p:cNvPr>
          <p:cNvGrpSpPr/>
          <p:nvPr/>
        </p:nvGrpSpPr>
        <p:grpSpPr>
          <a:xfrm>
            <a:off x="4254496" y="3734743"/>
            <a:ext cx="3808740" cy="1535300"/>
            <a:chOff x="1281326" y="3303778"/>
            <a:chExt cx="4134722" cy="2259608"/>
          </a:xfrm>
        </p:grpSpPr>
        <p:pic>
          <p:nvPicPr>
            <p:cNvPr id="19" name="Google Shape;210;p10">
              <a:extLst>
                <a:ext uri="{FF2B5EF4-FFF2-40B4-BE49-F238E27FC236}">
                  <a16:creationId xmlns:a16="http://schemas.microsoft.com/office/drawing/2014/main" id="{1AF49BAA-D7C5-49B4-946A-A4128D0B2A33}"/>
                </a:ext>
              </a:extLst>
            </p:cNvPr>
            <p:cNvPicPr preferRelativeResize="0"/>
            <p:nvPr/>
          </p:nvPicPr>
          <p:blipFill rotWithShape="1">
            <a:blip r:embed="rId4">
              <a:alphaModFix/>
            </a:blip>
            <a:srcRect/>
            <a:stretch/>
          </p:blipFill>
          <p:spPr>
            <a:xfrm>
              <a:off x="1502351" y="3303778"/>
              <a:ext cx="3626008" cy="1625573"/>
            </a:xfrm>
            <a:prstGeom prst="rect">
              <a:avLst/>
            </a:prstGeom>
            <a:noFill/>
            <a:ln>
              <a:noFill/>
            </a:ln>
          </p:spPr>
        </p:pic>
        <p:sp>
          <p:nvSpPr>
            <p:cNvPr id="20" name="Google Shape;211;p10">
              <a:extLst>
                <a:ext uri="{FF2B5EF4-FFF2-40B4-BE49-F238E27FC236}">
                  <a16:creationId xmlns:a16="http://schemas.microsoft.com/office/drawing/2014/main" id="{D11CE502-AA79-4DBA-B9CC-0FF1A2B6263C}"/>
                </a:ext>
              </a:extLst>
            </p:cNvPr>
            <p:cNvSpPr txBox="1"/>
            <p:nvPr/>
          </p:nvSpPr>
          <p:spPr>
            <a:xfrm>
              <a:off x="1281326" y="4817260"/>
              <a:ext cx="4134722" cy="74612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600" dirty="0">
                  <a:solidFill>
                    <a:schemeClr val="dk1"/>
                  </a:solidFill>
                  <a:latin typeface="Calibri"/>
                  <a:ea typeface="Calibri"/>
                  <a:cs typeface="Calibri"/>
                  <a:sym typeface="Calibri"/>
                </a:rPr>
                <a:t>Structure of a modern radiopharmaceutical</a:t>
              </a:r>
              <a:endParaRPr sz="1600" dirty="0">
                <a:solidFill>
                  <a:schemeClr val="dk1"/>
                </a:solidFill>
                <a:latin typeface="Calibri"/>
                <a:ea typeface="Calibri"/>
                <a:cs typeface="Calibri"/>
                <a:sym typeface="Calibri"/>
              </a:endParaRPr>
            </a:p>
          </p:txBody>
        </p:sp>
      </p:grpSp>
      <p:sp>
        <p:nvSpPr>
          <p:cNvPr id="21" name="Google Shape;212;p10">
            <a:extLst>
              <a:ext uri="{FF2B5EF4-FFF2-40B4-BE49-F238E27FC236}">
                <a16:creationId xmlns:a16="http://schemas.microsoft.com/office/drawing/2014/main" id="{2D7C072C-04FA-4615-A6F6-5417C50CF3CD}"/>
              </a:ext>
            </a:extLst>
          </p:cNvPr>
          <p:cNvSpPr txBox="1"/>
          <p:nvPr/>
        </p:nvSpPr>
        <p:spPr>
          <a:xfrm>
            <a:off x="3935760" y="5049385"/>
            <a:ext cx="2448272" cy="181584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600" dirty="0">
                <a:solidFill>
                  <a:schemeClr val="dk1"/>
                </a:solidFill>
                <a:latin typeface="Calibri"/>
                <a:ea typeface="Calibri"/>
                <a:cs typeface="Calibri"/>
                <a:sym typeface="Calibri"/>
              </a:rPr>
              <a:t>Radiopharmaceuticals based on:</a:t>
            </a:r>
            <a:endParaRPr sz="1600" dirty="0"/>
          </a:p>
          <a:p>
            <a:pPr marL="0" marR="0" lvl="0" indent="0" rtl="0">
              <a:spcBef>
                <a:spcPts val="0"/>
              </a:spcBef>
              <a:spcAft>
                <a:spcPts val="0"/>
              </a:spcAft>
              <a:buNone/>
            </a:pPr>
            <a:r>
              <a:rPr lang="en-US" sz="1600" b="1" baseline="30000" dirty="0">
                <a:solidFill>
                  <a:schemeClr val="dk1"/>
                </a:solidFill>
                <a:latin typeface="Calibri"/>
                <a:ea typeface="Calibri"/>
                <a:cs typeface="Calibri"/>
                <a:sym typeface="Calibri"/>
              </a:rPr>
              <a:t>211</a:t>
            </a:r>
            <a:r>
              <a:rPr lang="en-US" sz="1600" b="1" dirty="0">
                <a:solidFill>
                  <a:schemeClr val="dk1"/>
                </a:solidFill>
                <a:latin typeface="Calibri"/>
                <a:ea typeface="Calibri"/>
                <a:cs typeface="Calibri"/>
                <a:sym typeface="Calibri"/>
              </a:rPr>
              <a:t>At</a:t>
            </a:r>
            <a:r>
              <a:rPr lang="en-US" sz="1600" dirty="0">
                <a:solidFill>
                  <a:schemeClr val="dk1"/>
                </a:solidFill>
                <a:latin typeface="Calibri"/>
                <a:ea typeface="Calibri"/>
                <a:cs typeface="Calibri"/>
                <a:sym typeface="Calibri"/>
              </a:rPr>
              <a:t> with </a:t>
            </a:r>
            <a:r>
              <a:rPr lang="en-US" sz="1600" i="1" dirty="0">
                <a:solidFill>
                  <a:schemeClr val="dk1"/>
                </a:solidFill>
                <a:latin typeface="Calibri"/>
                <a:ea typeface="Calibri"/>
                <a:cs typeface="Calibri"/>
                <a:sym typeface="Calibri"/>
              </a:rPr>
              <a:t>DTPA</a:t>
            </a:r>
            <a:endParaRPr sz="1600" dirty="0"/>
          </a:p>
          <a:p>
            <a:pPr marL="0" marR="0" lvl="0" indent="0" rtl="0">
              <a:spcBef>
                <a:spcPts val="0"/>
              </a:spcBef>
              <a:spcAft>
                <a:spcPts val="0"/>
              </a:spcAft>
              <a:buNone/>
            </a:pPr>
            <a:r>
              <a:rPr lang="en-US" sz="1600" b="1" baseline="30000" dirty="0">
                <a:solidFill>
                  <a:schemeClr val="dk1"/>
                </a:solidFill>
                <a:latin typeface="Calibri"/>
                <a:ea typeface="Calibri"/>
                <a:cs typeface="Calibri"/>
                <a:sym typeface="Calibri"/>
              </a:rPr>
              <a:t>68</a:t>
            </a:r>
            <a:r>
              <a:rPr lang="en-US" sz="1600" b="1" dirty="0">
                <a:solidFill>
                  <a:schemeClr val="dk1"/>
                </a:solidFill>
                <a:latin typeface="Calibri"/>
                <a:ea typeface="Calibri"/>
                <a:cs typeface="Calibri"/>
                <a:sym typeface="Calibri"/>
              </a:rPr>
              <a:t>Ga</a:t>
            </a:r>
            <a:r>
              <a:rPr lang="en-US" sz="1600" dirty="0">
                <a:solidFill>
                  <a:schemeClr val="dk1"/>
                </a:solidFill>
                <a:latin typeface="Calibri"/>
                <a:ea typeface="Calibri"/>
                <a:cs typeface="Calibri"/>
                <a:sym typeface="Calibri"/>
              </a:rPr>
              <a:t> with </a:t>
            </a:r>
            <a:r>
              <a:rPr lang="en-US" sz="1600" i="1" dirty="0">
                <a:solidFill>
                  <a:schemeClr val="dk1"/>
                </a:solidFill>
                <a:latin typeface="Calibri"/>
                <a:ea typeface="Calibri"/>
                <a:cs typeface="Calibri"/>
                <a:sym typeface="Calibri"/>
              </a:rPr>
              <a:t>DOTATOC</a:t>
            </a:r>
            <a:endParaRPr sz="1600" dirty="0"/>
          </a:p>
          <a:p>
            <a:pPr marL="0" marR="0" lvl="0" indent="0" rtl="0">
              <a:spcBef>
                <a:spcPts val="0"/>
              </a:spcBef>
              <a:spcAft>
                <a:spcPts val="0"/>
              </a:spcAft>
              <a:buNone/>
            </a:pPr>
            <a:r>
              <a:rPr lang="en-US" sz="1600" b="1" baseline="30000" dirty="0">
                <a:solidFill>
                  <a:schemeClr val="dk1"/>
                </a:solidFill>
                <a:latin typeface="Calibri"/>
                <a:ea typeface="Calibri"/>
                <a:cs typeface="Calibri"/>
                <a:sym typeface="Calibri"/>
              </a:rPr>
              <a:t>44</a:t>
            </a:r>
            <a:r>
              <a:rPr lang="en-US" sz="1600" b="1" dirty="0">
                <a:solidFill>
                  <a:schemeClr val="dk1"/>
                </a:solidFill>
                <a:latin typeface="Calibri"/>
                <a:ea typeface="Calibri"/>
                <a:cs typeface="Calibri"/>
                <a:sym typeface="Calibri"/>
              </a:rPr>
              <a:t>Sc</a:t>
            </a:r>
            <a:r>
              <a:rPr lang="en-US" sz="1600" dirty="0">
                <a:solidFill>
                  <a:schemeClr val="dk1"/>
                </a:solidFill>
                <a:latin typeface="Calibri"/>
                <a:ea typeface="Calibri"/>
                <a:cs typeface="Calibri"/>
                <a:sym typeface="Calibri"/>
              </a:rPr>
              <a:t> with </a:t>
            </a:r>
            <a:r>
              <a:rPr lang="en-US" sz="1600" i="1" dirty="0">
                <a:solidFill>
                  <a:schemeClr val="dk1"/>
                </a:solidFill>
                <a:latin typeface="Calibri"/>
                <a:ea typeface="Calibri"/>
                <a:cs typeface="Calibri"/>
                <a:sym typeface="Calibri"/>
              </a:rPr>
              <a:t>DOTA/DOTATOC</a:t>
            </a:r>
            <a:endParaRPr sz="1600" dirty="0"/>
          </a:p>
          <a:p>
            <a:pPr marL="0" marR="0" lvl="0" indent="0" rtl="0">
              <a:spcBef>
                <a:spcPts val="0"/>
              </a:spcBef>
              <a:spcAft>
                <a:spcPts val="0"/>
              </a:spcAft>
              <a:buNone/>
            </a:pPr>
            <a:r>
              <a:rPr lang="en-US" sz="1600" b="1" baseline="30000" dirty="0">
                <a:solidFill>
                  <a:schemeClr val="dk1"/>
                </a:solidFill>
                <a:latin typeface="Calibri"/>
                <a:ea typeface="Calibri"/>
                <a:cs typeface="Calibri"/>
                <a:sym typeface="Calibri"/>
              </a:rPr>
              <a:t>90</a:t>
            </a:r>
            <a:r>
              <a:rPr lang="en-US" sz="1600" b="1" dirty="0">
                <a:solidFill>
                  <a:schemeClr val="dk1"/>
                </a:solidFill>
                <a:latin typeface="Calibri"/>
                <a:ea typeface="Calibri"/>
                <a:cs typeface="Calibri"/>
                <a:sym typeface="Calibri"/>
              </a:rPr>
              <a:t>Nb</a:t>
            </a:r>
            <a:r>
              <a:rPr lang="en-US" sz="1600" dirty="0">
                <a:solidFill>
                  <a:schemeClr val="dk1"/>
                </a:solidFill>
                <a:latin typeface="Calibri"/>
                <a:ea typeface="Calibri"/>
                <a:cs typeface="Calibri"/>
                <a:sym typeface="Calibri"/>
              </a:rPr>
              <a:t> with </a:t>
            </a:r>
            <a:r>
              <a:rPr lang="en-US" sz="1600" i="1" dirty="0">
                <a:solidFill>
                  <a:schemeClr val="dk1"/>
                </a:solidFill>
                <a:latin typeface="Calibri"/>
                <a:ea typeface="Calibri"/>
                <a:cs typeface="Calibri"/>
                <a:sym typeface="Calibri"/>
              </a:rPr>
              <a:t>rituximab/bevacizumab</a:t>
            </a:r>
            <a:endParaRPr sz="1600" dirty="0"/>
          </a:p>
        </p:txBody>
      </p:sp>
      <p:sp>
        <p:nvSpPr>
          <p:cNvPr id="22" name="Google Shape;214;p10">
            <a:extLst>
              <a:ext uri="{FF2B5EF4-FFF2-40B4-BE49-F238E27FC236}">
                <a16:creationId xmlns:a16="http://schemas.microsoft.com/office/drawing/2014/main" id="{91DA3E52-D851-44D9-9DB6-77539D68126D}"/>
              </a:ext>
            </a:extLst>
          </p:cNvPr>
          <p:cNvSpPr txBox="1"/>
          <p:nvPr/>
        </p:nvSpPr>
        <p:spPr>
          <a:xfrm>
            <a:off x="6240016" y="5044255"/>
            <a:ext cx="2393325" cy="18158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FF0000"/>
                </a:solidFill>
                <a:latin typeface="Calibri"/>
                <a:ea typeface="Calibri"/>
                <a:cs typeface="Calibri"/>
                <a:sym typeface="Calibri"/>
              </a:rPr>
              <a:t>Complex requirements:</a:t>
            </a:r>
            <a:endParaRPr sz="1600" dirty="0"/>
          </a:p>
          <a:p>
            <a:pPr marL="285750" marR="0" lvl="0" indent="-285750" algn="l" rtl="0">
              <a:spcBef>
                <a:spcPts val="0"/>
              </a:spcBef>
              <a:spcAft>
                <a:spcPts val="0"/>
              </a:spcAft>
              <a:buClr>
                <a:schemeClr val="dk1"/>
              </a:buClr>
              <a:buSzPts val="2000"/>
              <a:buFont typeface="Calibri"/>
              <a:buChar char="-"/>
            </a:pPr>
            <a:r>
              <a:rPr lang="en-US" sz="1600" dirty="0">
                <a:solidFill>
                  <a:schemeClr val="dk1"/>
                </a:solidFill>
                <a:latin typeface="Calibri"/>
                <a:ea typeface="Calibri"/>
                <a:cs typeface="Calibri"/>
                <a:sym typeface="Calibri"/>
              </a:rPr>
              <a:t>thermodynamic stability</a:t>
            </a:r>
            <a:endParaRPr sz="1600" dirty="0"/>
          </a:p>
          <a:p>
            <a:pPr marL="285750" marR="0" lvl="0" indent="-285750" algn="l" rtl="0">
              <a:spcBef>
                <a:spcPts val="0"/>
              </a:spcBef>
              <a:spcAft>
                <a:spcPts val="0"/>
              </a:spcAft>
              <a:buClr>
                <a:schemeClr val="dk1"/>
              </a:buClr>
              <a:buSzPts val="2000"/>
              <a:buFont typeface="Calibri"/>
              <a:buChar char="-"/>
            </a:pPr>
            <a:r>
              <a:rPr lang="en-US" sz="1600" dirty="0">
                <a:solidFill>
                  <a:schemeClr val="dk1"/>
                </a:solidFill>
                <a:latin typeface="Calibri"/>
                <a:ea typeface="Calibri"/>
                <a:cs typeface="Calibri"/>
                <a:sym typeface="Calibri"/>
              </a:rPr>
              <a:t>kinetic insertion</a:t>
            </a:r>
            <a:endParaRPr sz="1600" dirty="0"/>
          </a:p>
          <a:p>
            <a:pPr marL="285750" marR="0" lvl="0" indent="-285750" algn="l" rtl="0">
              <a:spcBef>
                <a:spcPts val="0"/>
              </a:spcBef>
              <a:spcAft>
                <a:spcPts val="0"/>
              </a:spcAft>
              <a:buClr>
                <a:schemeClr val="dk1"/>
              </a:buClr>
              <a:buSzPts val="2000"/>
              <a:buFont typeface="Calibri"/>
              <a:buChar char="-"/>
            </a:pPr>
            <a:r>
              <a:rPr lang="en-US" sz="1600" dirty="0">
                <a:solidFill>
                  <a:schemeClr val="dk1"/>
                </a:solidFill>
                <a:latin typeface="Calibri"/>
                <a:ea typeface="Calibri"/>
                <a:cs typeface="Calibri"/>
                <a:sym typeface="Calibri"/>
              </a:rPr>
              <a:t>high kinetic of complexation</a:t>
            </a:r>
            <a:endParaRPr sz="1600" dirty="0"/>
          </a:p>
          <a:p>
            <a:pPr marL="285750" marR="0" lvl="0" indent="-285750" algn="l" rtl="0">
              <a:spcBef>
                <a:spcPts val="0"/>
              </a:spcBef>
              <a:spcAft>
                <a:spcPts val="0"/>
              </a:spcAft>
              <a:buClr>
                <a:schemeClr val="dk1"/>
              </a:buClr>
              <a:buSzPts val="2000"/>
              <a:buFont typeface="Calibri"/>
              <a:buChar char="-"/>
            </a:pPr>
            <a:r>
              <a:rPr lang="en-US" sz="1600" dirty="0">
                <a:solidFill>
                  <a:schemeClr val="dk1"/>
                </a:solidFill>
                <a:latin typeface="Calibri"/>
                <a:ea typeface="Calibri"/>
                <a:cs typeface="Calibri"/>
                <a:sym typeface="Calibri"/>
              </a:rPr>
              <a:t>radiation resistance </a:t>
            </a:r>
            <a:endParaRPr sz="16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7435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Таблица 9">
            <a:extLst>
              <a:ext uri="{FF2B5EF4-FFF2-40B4-BE49-F238E27FC236}">
                <a16:creationId xmlns:a16="http://schemas.microsoft.com/office/drawing/2014/main" id="{2908CCCA-4448-449A-8818-C8375C9A55B2}"/>
              </a:ext>
            </a:extLst>
          </p:cNvPr>
          <p:cNvGraphicFramePr>
            <a:graphicFrameLocks noGrp="1"/>
          </p:cNvGraphicFramePr>
          <p:nvPr>
            <p:extLst>
              <p:ext uri="{D42A27DB-BD31-4B8C-83A1-F6EECF244321}">
                <p14:modId xmlns:p14="http://schemas.microsoft.com/office/powerpoint/2010/main" val="4154724789"/>
              </p:ext>
            </p:extLst>
          </p:nvPr>
        </p:nvGraphicFramePr>
        <p:xfrm>
          <a:off x="135996" y="1340768"/>
          <a:ext cx="11928648" cy="2712720"/>
        </p:xfrm>
        <a:graphic>
          <a:graphicData uri="http://schemas.openxmlformats.org/drawingml/2006/table">
            <a:tbl>
              <a:tblPr firstRow="1" bandRow="1">
                <a:tableStyleId>{5FD0F851-EC5A-4D38-B0AD-8093EC10F338}</a:tableStyleId>
              </a:tblPr>
              <a:tblGrid>
                <a:gridCol w="11928648">
                  <a:extLst>
                    <a:ext uri="{9D8B030D-6E8A-4147-A177-3AD203B41FA5}">
                      <a16:colId xmlns:a16="http://schemas.microsoft.com/office/drawing/2014/main" val="3192711942"/>
                    </a:ext>
                  </a:extLst>
                </a:gridCol>
              </a:tblGrid>
              <a:tr h="0">
                <a:tc>
                  <a:txBody>
                    <a:bodyPr/>
                    <a:lstStyle/>
                    <a:p>
                      <a:pPr algn="ctr"/>
                      <a:r>
                        <a:rPr lang="en-US" sz="2000" u="sng" dirty="0"/>
                        <a:t>PAC recommendation:</a:t>
                      </a:r>
                      <a:endParaRPr lang="ru-RU" sz="2000" u="sng" dirty="0"/>
                    </a:p>
                  </a:txBody>
                  <a:tcPr/>
                </a:tc>
                <a:extLst>
                  <a:ext uri="{0D108BD9-81ED-4DB2-BD59-A6C34878D82A}">
                    <a16:rowId xmlns:a16="http://schemas.microsoft.com/office/drawing/2014/main" val="703916049"/>
                  </a:ext>
                </a:extLst>
              </a:tr>
              <a:tr h="62494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highly appreciates the radiochemical research carried out at DLNP JINR, its high-quality and high-precision results, and notes a significant contribution of this research to nuclear medicine, spectrometry and astrophysics.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b="1" dirty="0"/>
                    </a:p>
                  </a:txBody>
                  <a:tcPr/>
                </a:tc>
                <a:extLst>
                  <a:ext uri="{0D108BD9-81ED-4DB2-BD59-A6C34878D82A}">
                    <a16:rowId xmlns:a16="http://schemas.microsoft.com/office/drawing/2014/main" val="3556968414"/>
                  </a:ext>
                </a:extLst>
              </a:tr>
              <a:tr h="62494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recommends that work on radiochemical research be continued within the framework of the project “Radiochemistry and spectroscopy for astrophysics and nuclear medicine”.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b="1" dirty="0"/>
                    </a:p>
                  </a:txBody>
                  <a:tcPr/>
                </a:tc>
                <a:extLst>
                  <a:ext uri="{0D108BD9-81ED-4DB2-BD59-A6C34878D82A}">
                    <a16:rowId xmlns:a16="http://schemas.microsoft.com/office/drawing/2014/main" val="1315504021"/>
                  </a:ext>
                </a:extLst>
              </a:tr>
            </a:tbl>
          </a:graphicData>
        </a:graphic>
      </p:graphicFrame>
      <p:sp>
        <p:nvSpPr>
          <p:cNvPr id="4" name="Прямоугольник 3">
            <a:extLst>
              <a:ext uri="{FF2B5EF4-FFF2-40B4-BE49-F238E27FC236}">
                <a16:creationId xmlns:a16="http://schemas.microsoft.com/office/drawing/2014/main" id="{EB1A27F1-BD61-4C46-9CA1-DEDFEB768090}"/>
              </a:ext>
            </a:extLst>
          </p:cNvPr>
          <p:cNvSpPr/>
          <p:nvPr/>
        </p:nvSpPr>
        <p:spPr>
          <a:xfrm>
            <a:off x="263352" y="182563"/>
            <a:ext cx="11669846" cy="798165"/>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altLang="ru-RU" sz="3000" b="1" dirty="0">
                <a:solidFill>
                  <a:srgbClr val="002060"/>
                </a:solidFill>
                <a:latin typeface="+mj-lt"/>
                <a:ea typeface="+mj-ea"/>
                <a:cs typeface="+mj-cs"/>
              </a:rPr>
              <a:t>Status and prospects of radiochemical research at the </a:t>
            </a:r>
            <a:r>
              <a:rPr lang="en-US" altLang="ru-RU" sz="3000" b="1" dirty="0" err="1">
                <a:solidFill>
                  <a:srgbClr val="002060"/>
                </a:solidFill>
                <a:latin typeface="+mj-lt"/>
                <a:ea typeface="+mj-ea"/>
                <a:cs typeface="+mj-cs"/>
              </a:rPr>
              <a:t>Dzhelepov</a:t>
            </a:r>
            <a:r>
              <a:rPr lang="en-US" altLang="ru-RU" sz="3000" b="1" dirty="0">
                <a:solidFill>
                  <a:srgbClr val="002060"/>
                </a:solidFill>
                <a:latin typeface="+mj-lt"/>
                <a:ea typeface="+mj-ea"/>
                <a:cs typeface="+mj-cs"/>
              </a:rPr>
              <a:t> Laboratory of Nuclear Problems</a:t>
            </a:r>
          </a:p>
        </p:txBody>
      </p:sp>
      <p:graphicFrame>
        <p:nvGraphicFramePr>
          <p:cNvPr id="5" name="Таблица 4">
            <a:extLst>
              <a:ext uri="{FF2B5EF4-FFF2-40B4-BE49-F238E27FC236}">
                <a16:creationId xmlns:a16="http://schemas.microsoft.com/office/drawing/2014/main" id="{B5A94286-BB7A-49C6-BA84-1648F665BBD5}"/>
              </a:ext>
            </a:extLst>
          </p:cNvPr>
          <p:cNvGraphicFramePr>
            <a:graphicFrameLocks noGrp="1"/>
          </p:cNvGraphicFramePr>
          <p:nvPr>
            <p:extLst>
              <p:ext uri="{D42A27DB-BD31-4B8C-83A1-F6EECF244321}">
                <p14:modId xmlns:p14="http://schemas.microsoft.com/office/powerpoint/2010/main" val="1992612677"/>
              </p:ext>
            </p:extLst>
          </p:nvPr>
        </p:nvGraphicFramePr>
        <p:xfrm>
          <a:off x="135996" y="4221088"/>
          <a:ext cx="11928648" cy="2103120"/>
        </p:xfrm>
        <a:graphic>
          <a:graphicData uri="http://schemas.openxmlformats.org/drawingml/2006/table">
            <a:tbl>
              <a:tblPr firstRow="1" bandRow="1">
                <a:tableStyleId>{0E3FDE45-AF77-4B5C-9715-49D594BDF05E}</a:tableStyleId>
              </a:tblPr>
              <a:tblGrid>
                <a:gridCol w="11928648">
                  <a:extLst>
                    <a:ext uri="{9D8B030D-6E8A-4147-A177-3AD203B41FA5}">
                      <a16:colId xmlns:a16="http://schemas.microsoft.com/office/drawing/2014/main" val="3192711942"/>
                    </a:ext>
                  </a:extLst>
                </a:gridCol>
              </a:tblGrid>
              <a:tr h="0">
                <a:tc>
                  <a:txBody>
                    <a:bodyPr/>
                    <a:lstStyle/>
                    <a:p>
                      <a:pPr algn="ctr"/>
                      <a:r>
                        <a:rPr lang="en-US" sz="2000" b="1" u="sng" dirty="0"/>
                        <a:t>SC recommendation:</a:t>
                      </a:r>
                      <a:endParaRPr lang="ru-RU" sz="2000" b="1"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effectLst/>
                        </a:rPr>
                        <a:t>The SC highly appreciates the radiochemical research carried out at DLNP JINR, its high-quality and high-precision results, and notes a significant contribution of this research to nuclear medicine, spectrometry and astrophysics. </a:t>
                      </a:r>
                      <a:endParaRPr lang="en-US" sz="2000" b="1" dirty="0"/>
                    </a:p>
                  </a:txBody>
                  <a:tcPr/>
                </a:tc>
                <a:extLst>
                  <a:ext uri="{0D108BD9-81ED-4DB2-BD59-A6C34878D82A}">
                    <a16:rowId xmlns:a16="http://schemas.microsoft.com/office/drawing/2014/main" val="355696841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effectLst/>
                        </a:rPr>
                        <a:t>The SC recommends that work on radiochemical research be continued within the framework of the project “Radiochemistry and spectroscopy for astrophysics and nuclear medicine”.</a:t>
                      </a:r>
                      <a:endParaRPr lang="en-US" sz="2000" b="1" dirty="0"/>
                    </a:p>
                  </a:txBody>
                  <a:tcPr/>
                </a:tc>
                <a:extLst>
                  <a:ext uri="{0D108BD9-81ED-4DB2-BD59-A6C34878D82A}">
                    <a16:rowId xmlns:a16="http://schemas.microsoft.com/office/drawing/2014/main" val="1826894689"/>
                  </a:ext>
                </a:extLst>
              </a:tr>
            </a:tbl>
          </a:graphicData>
        </a:graphic>
      </p:graphicFrame>
    </p:spTree>
    <p:extLst>
      <p:ext uri="{BB962C8B-B14F-4D97-AF65-F5344CB8AC3E}">
        <p14:creationId xmlns:p14="http://schemas.microsoft.com/office/powerpoint/2010/main" val="1461808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Таблица 13">
            <a:extLst>
              <a:ext uri="{FF2B5EF4-FFF2-40B4-BE49-F238E27FC236}">
                <a16:creationId xmlns:a16="http://schemas.microsoft.com/office/drawing/2014/main" id="{08960627-D5FC-4CBC-9084-F06287EC51DF}"/>
              </a:ext>
            </a:extLst>
          </p:cNvPr>
          <p:cNvGraphicFramePr>
            <a:graphicFrameLocks noGrp="1"/>
          </p:cNvGraphicFramePr>
          <p:nvPr>
            <p:extLst>
              <p:ext uri="{D42A27DB-BD31-4B8C-83A1-F6EECF244321}">
                <p14:modId xmlns:p14="http://schemas.microsoft.com/office/powerpoint/2010/main" val="1174072190"/>
              </p:ext>
            </p:extLst>
          </p:nvPr>
        </p:nvGraphicFramePr>
        <p:xfrm>
          <a:off x="202153" y="101733"/>
          <a:ext cx="11787694" cy="6693108"/>
        </p:xfrm>
        <a:graphic>
          <a:graphicData uri="http://schemas.openxmlformats.org/drawingml/2006/table">
            <a:tbl>
              <a:tblPr firstRow="1" bandRow="1">
                <a:tableStyleId>{F5AB1C69-6EDB-4FF4-983F-18BD219EF322}</a:tableStyleId>
              </a:tblPr>
              <a:tblGrid>
                <a:gridCol w="467334">
                  <a:extLst>
                    <a:ext uri="{9D8B030D-6E8A-4147-A177-3AD203B41FA5}">
                      <a16:colId xmlns:a16="http://schemas.microsoft.com/office/drawing/2014/main" val="1217738766"/>
                    </a:ext>
                  </a:extLst>
                </a:gridCol>
                <a:gridCol w="9415971">
                  <a:extLst>
                    <a:ext uri="{9D8B030D-6E8A-4147-A177-3AD203B41FA5}">
                      <a16:colId xmlns:a16="http://schemas.microsoft.com/office/drawing/2014/main" val="758701339"/>
                    </a:ext>
                  </a:extLst>
                </a:gridCol>
                <a:gridCol w="1904389">
                  <a:extLst>
                    <a:ext uri="{9D8B030D-6E8A-4147-A177-3AD203B41FA5}">
                      <a16:colId xmlns:a16="http://schemas.microsoft.com/office/drawing/2014/main" val="128246094"/>
                    </a:ext>
                  </a:extLst>
                </a:gridCol>
              </a:tblGrid>
              <a:tr h="449440">
                <a:tc gridSpan="3">
                  <a:txBody>
                    <a:bodyPr/>
                    <a:lstStyle/>
                    <a:p>
                      <a:pPr algn="r">
                        <a:spcAft>
                          <a:spcPts val="0"/>
                        </a:spcAft>
                      </a:pPr>
                      <a:endParaRPr lang="ru-RU" sz="1300" dirty="0">
                        <a:effectLst/>
                        <a:latin typeface="Times New Roman" panose="02020603050405020304" pitchFamily="18" charset="0"/>
                        <a:ea typeface="Times New Roman" panose="02020603050405020304" pitchFamily="18" charset="0"/>
                      </a:endParaRPr>
                    </a:p>
                  </a:txBody>
                  <a:tcPr marL="19243" marR="19243" marT="0" marB="0"/>
                </a:tc>
                <a:tc hMerge="1">
                  <a:txBody>
                    <a:bodyPr/>
                    <a:lstStyle/>
                    <a:p>
                      <a:endParaRPr lang="ru-RU"/>
                    </a:p>
                  </a:txBody>
                  <a:tcPr/>
                </a:tc>
                <a:tc hMerge="1">
                  <a:txBody>
                    <a:bodyPr/>
                    <a:lstStyle/>
                    <a:p>
                      <a:pPr>
                        <a:spcAft>
                          <a:spcPts val="0"/>
                        </a:spcAft>
                      </a:pPr>
                      <a:endParaRPr lang="ru-RU" sz="1300" dirty="0">
                        <a:effectLst/>
                        <a:latin typeface="Times New Roman" panose="02020603050405020304" pitchFamily="18" charset="0"/>
                        <a:ea typeface="Times New Roman" panose="02020603050405020304" pitchFamily="18" charset="0"/>
                      </a:endParaRPr>
                    </a:p>
                  </a:txBody>
                  <a:tcPr marL="19243" marR="19243" marT="0" marB="0"/>
                </a:tc>
                <a:extLst>
                  <a:ext uri="{0D108BD9-81ED-4DB2-BD59-A6C34878D82A}">
                    <a16:rowId xmlns:a16="http://schemas.microsoft.com/office/drawing/2014/main" val="3808428430"/>
                  </a:ext>
                </a:extLst>
              </a:tr>
              <a:tr h="479586">
                <a:tc>
                  <a:txBody>
                    <a:bodyPr/>
                    <a:lstStyle/>
                    <a:p>
                      <a:pPr algn="r">
                        <a:lnSpc>
                          <a:spcPct val="200000"/>
                        </a:lnSpc>
                        <a:spcAft>
                          <a:spcPts val="0"/>
                        </a:spcAft>
                      </a:pPr>
                      <a:r>
                        <a:rPr lang="en-US" sz="1700" dirty="0">
                          <a:effectLst/>
                        </a:rPr>
                        <a:t>1.</a:t>
                      </a:r>
                      <a:endParaRPr lang="ru-RU" sz="1700" dirty="0">
                        <a:effectLst/>
                        <a:latin typeface="+mn-lt"/>
                        <a:ea typeface="Times New Roman" panose="02020603050405020304" pitchFamily="18" charset="0"/>
                      </a:endParaRPr>
                    </a:p>
                  </a:txBody>
                  <a:tcPr marL="19243" marR="19243" marT="0" marB="0"/>
                </a:tc>
                <a:tc>
                  <a:txBody>
                    <a:bodyPr/>
                    <a:lstStyle/>
                    <a:p>
                      <a:pPr>
                        <a:lnSpc>
                          <a:spcPct val="200000"/>
                        </a:lnSpc>
                        <a:spcAft>
                          <a:spcPts val="0"/>
                        </a:spcAft>
                      </a:pPr>
                      <a:r>
                        <a:rPr lang="en-US" sz="1700" dirty="0">
                          <a:effectLst/>
                        </a:rPr>
                        <a:t>Opening of the meeting</a:t>
                      </a:r>
                      <a:endParaRPr lang="ru-RU" sz="1700" dirty="0">
                        <a:effectLst/>
                        <a:latin typeface="+mn-lt"/>
                        <a:ea typeface="Times New Roman" panose="02020603050405020304" pitchFamily="18" charset="0"/>
                      </a:endParaRPr>
                    </a:p>
                  </a:txBody>
                  <a:tcPr marL="19243" marR="19243" marT="0" marB="0"/>
                </a:tc>
                <a:tc>
                  <a:txBody>
                    <a:bodyPr/>
                    <a:lstStyle/>
                    <a:p>
                      <a:pPr algn="ctr"/>
                      <a:r>
                        <a:rPr lang="en-US" sz="1800" kern="1200" dirty="0">
                          <a:effectLst/>
                        </a:rPr>
                        <a:t> V. Nesvizhevsky</a:t>
                      </a:r>
                      <a:endParaRPr lang="ru-RU" sz="1800" kern="1200" dirty="0">
                        <a:effectLst/>
                      </a:endParaRPr>
                    </a:p>
                  </a:txBody>
                  <a:tcPr marL="19243" marR="19243" marT="0" marB="0"/>
                </a:tc>
                <a:extLst>
                  <a:ext uri="{0D108BD9-81ED-4DB2-BD59-A6C34878D82A}">
                    <a16:rowId xmlns:a16="http://schemas.microsoft.com/office/drawing/2014/main" val="2282030748"/>
                  </a:ext>
                </a:extLst>
              </a:tr>
              <a:tr h="432048">
                <a:tc>
                  <a:txBody>
                    <a:bodyPr/>
                    <a:lstStyle/>
                    <a:p>
                      <a:pPr algn="r">
                        <a:lnSpc>
                          <a:spcPct val="150000"/>
                        </a:lnSpc>
                        <a:spcAft>
                          <a:spcPts val="0"/>
                        </a:spcAft>
                      </a:pPr>
                      <a:r>
                        <a:rPr lang="en-US" sz="1700" dirty="0">
                          <a:effectLst/>
                        </a:rPr>
                        <a:t>2.</a:t>
                      </a:r>
                      <a:endParaRPr lang="ru-RU" sz="1700" dirty="0">
                        <a:effectLst/>
                        <a:latin typeface="+mn-lt"/>
                        <a:ea typeface="Times New Roman" panose="02020603050405020304" pitchFamily="18" charset="0"/>
                      </a:endParaRPr>
                    </a:p>
                  </a:txBody>
                  <a:tcPr marL="19243" marR="19243" marT="0" marB="0"/>
                </a:tc>
                <a:tc>
                  <a:txBody>
                    <a:bodyPr/>
                    <a:lstStyle/>
                    <a:p>
                      <a:pPr>
                        <a:lnSpc>
                          <a:spcPct val="150000"/>
                        </a:lnSpc>
                        <a:spcAft>
                          <a:spcPts val="0"/>
                        </a:spcAft>
                      </a:pPr>
                      <a:r>
                        <a:rPr lang="en-US" sz="1700" dirty="0">
                          <a:effectLst/>
                        </a:rPr>
                        <a:t>Implementation of the recommendations of the 58th PAC meeting</a:t>
                      </a:r>
                      <a:endParaRPr lang="ru-RU" sz="1700" dirty="0">
                        <a:effectLst/>
                        <a:latin typeface="+mn-lt"/>
                        <a:ea typeface="Times New Roman" panose="02020603050405020304" pitchFamily="18" charset="0"/>
                      </a:endParaRPr>
                    </a:p>
                  </a:txBody>
                  <a:tcPr marL="19243" marR="1924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effectLst/>
                        </a:rPr>
                        <a:t>V. Nesvizhevsky</a:t>
                      </a:r>
                      <a:endParaRPr lang="ru-RU" sz="1700" dirty="0">
                        <a:effectLst/>
                        <a:latin typeface="+mn-lt"/>
                        <a:ea typeface="Times New Roman" panose="02020603050405020304" pitchFamily="18" charset="0"/>
                      </a:endParaRPr>
                    </a:p>
                  </a:txBody>
                  <a:tcPr marL="19243" marR="19243" marT="0" marB="0"/>
                </a:tc>
                <a:extLst>
                  <a:ext uri="{0D108BD9-81ED-4DB2-BD59-A6C34878D82A}">
                    <a16:rowId xmlns:a16="http://schemas.microsoft.com/office/drawing/2014/main" val="527903759"/>
                  </a:ext>
                </a:extLst>
              </a:tr>
              <a:tr h="549120">
                <a:tc>
                  <a:txBody>
                    <a:bodyPr/>
                    <a:lstStyle/>
                    <a:p>
                      <a:pPr algn="r">
                        <a:spcAft>
                          <a:spcPts val="0"/>
                        </a:spcAft>
                      </a:pPr>
                      <a:r>
                        <a:rPr lang="en-US" sz="1700" dirty="0">
                          <a:effectLst/>
                        </a:rPr>
                        <a:t>3.</a:t>
                      </a:r>
                      <a:endParaRPr lang="ru-RU" sz="1700" dirty="0">
                        <a:effectLst/>
                        <a:latin typeface="+mn-lt"/>
                        <a:ea typeface="Times New Roman" panose="02020603050405020304" pitchFamily="18" charset="0"/>
                      </a:endParaRPr>
                    </a:p>
                  </a:txBody>
                  <a:tcPr marL="19243" marR="19243" marT="0" marB="0"/>
                </a:tc>
                <a:tc>
                  <a:txBody>
                    <a:bodyPr/>
                    <a:lstStyle/>
                    <a:p>
                      <a:pPr>
                        <a:spcAft>
                          <a:spcPts val="0"/>
                        </a:spcAft>
                      </a:pPr>
                      <a:r>
                        <a:rPr lang="en-US" sz="1800" kern="1200" dirty="0">
                          <a:effectLst/>
                        </a:rPr>
                        <a:t>Information on the Resolution of the 135th session of the JINR Scientific Council (February 2024) and on the decisions of the JINR Committee of Plenipotentiaries (March 2024)</a:t>
                      </a:r>
                      <a:endParaRPr lang="ru-RU" sz="1700" dirty="0">
                        <a:effectLst/>
                        <a:latin typeface="+mn-lt"/>
                        <a:ea typeface="Times New Roman" panose="02020603050405020304" pitchFamily="18" charset="0"/>
                      </a:endParaRPr>
                    </a:p>
                  </a:txBody>
                  <a:tcPr marL="19243" marR="19243" marT="0" marB="0"/>
                </a:tc>
                <a:tc>
                  <a:txBody>
                    <a:bodyPr/>
                    <a:lstStyle/>
                    <a:p>
                      <a:pPr algn="ctr">
                        <a:spcAft>
                          <a:spcPts val="0"/>
                        </a:spcAft>
                      </a:pPr>
                      <a:r>
                        <a:rPr lang="en-US" sz="1700" dirty="0">
                          <a:effectLst/>
                        </a:rPr>
                        <a:t>S. Dmitriev</a:t>
                      </a:r>
                    </a:p>
                  </a:txBody>
                  <a:tcPr marL="19243" marR="19243" marT="0" marB="0"/>
                </a:tc>
                <a:extLst>
                  <a:ext uri="{0D108BD9-81ED-4DB2-BD59-A6C34878D82A}">
                    <a16:rowId xmlns:a16="http://schemas.microsoft.com/office/drawing/2014/main" val="3219344772"/>
                  </a:ext>
                </a:extLst>
              </a:tr>
              <a:tr h="386984">
                <a:tc>
                  <a:txBody>
                    <a:bodyPr/>
                    <a:lstStyle/>
                    <a:p>
                      <a:pPr algn="r">
                        <a:spcAft>
                          <a:spcPts val="0"/>
                        </a:spcAft>
                      </a:pPr>
                      <a:r>
                        <a:rPr lang="ru-RU" sz="1700" dirty="0">
                          <a:effectLst/>
                        </a:rPr>
                        <a:t>4. </a:t>
                      </a:r>
                      <a:endParaRPr lang="ru-RU" sz="1700" b="1" dirty="0">
                        <a:effectLst/>
                        <a:latin typeface="+mn-lt"/>
                        <a:ea typeface="Times New Roman" panose="02020603050405020304" pitchFamily="18" charset="0"/>
                      </a:endParaRPr>
                    </a:p>
                  </a:txBody>
                  <a:tcPr marL="19243" marR="19243" marT="0" marB="0"/>
                </a:tc>
                <a:tc>
                  <a:txBody>
                    <a:bodyPr/>
                    <a:lstStyle/>
                    <a:p>
                      <a:pPr>
                        <a:spcAft>
                          <a:spcPts val="0"/>
                        </a:spcAft>
                      </a:pPr>
                      <a:r>
                        <a:rPr lang="en-US" sz="1800" b="1" kern="1200" dirty="0">
                          <a:solidFill>
                            <a:srgbClr val="002060"/>
                          </a:solidFill>
                          <a:effectLst/>
                        </a:rPr>
                        <a:t>Status of the U-400M accelerator</a:t>
                      </a:r>
                      <a:endParaRPr lang="en-US" sz="1700" b="1" dirty="0">
                        <a:solidFill>
                          <a:srgbClr val="002060"/>
                        </a:solidFill>
                        <a:effectLst/>
                        <a:latin typeface="+mn-lt"/>
                      </a:endParaRPr>
                    </a:p>
                  </a:txBody>
                  <a:tcPr marL="19243" marR="19243" marT="0" marB="0"/>
                </a:tc>
                <a:tc>
                  <a:txBody>
                    <a:bodyPr/>
                    <a:lstStyle/>
                    <a:p>
                      <a:pPr algn="ctr">
                        <a:spcAft>
                          <a:spcPts val="0"/>
                        </a:spcAft>
                      </a:pPr>
                      <a:r>
                        <a:rPr lang="en-US" sz="1800" kern="1200" dirty="0">
                          <a:effectLst/>
                        </a:rPr>
                        <a:t>V. Semin</a:t>
                      </a:r>
                    </a:p>
                  </a:txBody>
                  <a:tcPr marL="0" marR="0" marT="0" marB="0" anchor="ctr"/>
                </a:tc>
                <a:extLst>
                  <a:ext uri="{0D108BD9-81ED-4DB2-BD59-A6C34878D82A}">
                    <a16:rowId xmlns:a16="http://schemas.microsoft.com/office/drawing/2014/main" val="425323373"/>
                  </a:ext>
                </a:extLst>
              </a:tr>
              <a:tr h="406186">
                <a:tc>
                  <a:txBody>
                    <a:bodyPr/>
                    <a:lstStyle/>
                    <a:p>
                      <a:pPr algn="r">
                        <a:spcAft>
                          <a:spcPts val="0"/>
                        </a:spcAft>
                      </a:pPr>
                      <a:r>
                        <a:rPr lang="en-US" sz="1700" dirty="0">
                          <a:effectLst/>
                        </a:rPr>
                        <a:t>5</a:t>
                      </a:r>
                      <a:r>
                        <a:rPr lang="ru-RU" sz="1700" dirty="0">
                          <a:effectLst/>
                        </a:rPr>
                        <a:t>. </a:t>
                      </a:r>
                      <a:endParaRPr lang="ru-RU" sz="1700" b="1" dirty="0">
                        <a:effectLst/>
                        <a:latin typeface="+mn-lt"/>
                        <a:ea typeface="Times New Roman" panose="02020603050405020304" pitchFamily="18" charset="0"/>
                      </a:endParaRPr>
                    </a:p>
                  </a:txBody>
                  <a:tcPr marL="19243" marR="19243" marT="0" marB="0"/>
                </a:tc>
                <a:tc>
                  <a:txBody>
                    <a:bodyPr/>
                    <a:lstStyle/>
                    <a:p>
                      <a:pPr>
                        <a:spcAft>
                          <a:spcPts val="0"/>
                        </a:spcAft>
                      </a:pPr>
                      <a:r>
                        <a:rPr lang="en-US" sz="1800" b="1" kern="1200" dirty="0">
                          <a:solidFill>
                            <a:srgbClr val="002060"/>
                          </a:solidFill>
                          <a:effectLst/>
                        </a:rPr>
                        <a:t>Synthesis and study of the decay properties of isotopes of superheavy elements Ds and Lv</a:t>
                      </a:r>
                      <a:endParaRPr lang="en-US" sz="1700" b="1" dirty="0">
                        <a:solidFill>
                          <a:srgbClr val="002060"/>
                        </a:solidFill>
                        <a:effectLst/>
                        <a:latin typeface="+mn-lt"/>
                      </a:endParaRPr>
                    </a:p>
                  </a:txBody>
                  <a:tcPr marL="19243" marR="19243" marT="0" marB="0"/>
                </a:tc>
                <a:tc>
                  <a:txBody>
                    <a:bodyPr/>
                    <a:lstStyle/>
                    <a:p>
                      <a:pPr algn="ctr">
                        <a:spcAft>
                          <a:spcPts val="0"/>
                        </a:spcAft>
                      </a:pPr>
                      <a:r>
                        <a:rPr lang="en-US" sz="1800" kern="1200" dirty="0">
                          <a:effectLst/>
                        </a:rPr>
                        <a:t>N. Kovrizhnykh</a:t>
                      </a:r>
                    </a:p>
                  </a:txBody>
                  <a:tcPr marL="0" marR="0" marT="0" marB="0" anchor="ctr"/>
                </a:tc>
                <a:extLst>
                  <a:ext uri="{0D108BD9-81ED-4DB2-BD59-A6C34878D82A}">
                    <a16:rowId xmlns:a16="http://schemas.microsoft.com/office/drawing/2014/main" val="1940799151"/>
                  </a:ext>
                </a:extLst>
              </a:tr>
              <a:tr h="406186">
                <a:tc>
                  <a:txBody>
                    <a:bodyPr/>
                    <a:lstStyle/>
                    <a:p>
                      <a:pPr algn="r">
                        <a:spcAft>
                          <a:spcPts val="0"/>
                        </a:spcAft>
                      </a:pPr>
                      <a:r>
                        <a:rPr lang="en-US" sz="1700" dirty="0">
                          <a:effectLst/>
                        </a:rPr>
                        <a:t>6</a:t>
                      </a:r>
                      <a:r>
                        <a:rPr lang="ru-RU" sz="1700" dirty="0">
                          <a:effectLst/>
                        </a:rPr>
                        <a:t>. </a:t>
                      </a:r>
                      <a:endParaRPr lang="ru-RU" sz="1700" b="1" dirty="0">
                        <a:effectLst/>
                        <a:latin typeface="+mn-lt"/>
                        <a:ea typeface="Times New Roman" panose="02020603050405020304" pitchFamily="18" charset="0"/>
                      </a:endParaRPr>
                    </a:p>
                  </a:txBody>
                  <a:tcPr marL="19243" marR="19243" marT="0" marB="0"/>
                </a:tc>
                <a:tc>
                  <a:txBody>
                    <a:bodyPr/>
                    <a:lstStyle/>
                    <a:p>
                      <a:pPr>
                        <a:spcAft>
                          <a:spcPts val="0"/>
                        </a:spcAft>
                      </a:pPr>
                      <a:r>
                        <a:rPr lang="en-US" sz="1800" b="1" kern="1200" dirty="0">
                          <a:solidFill>
                            <a:srgbClr val="002060"/>
                          </a:solidFill>
                          <a:effectLst/>
                        </a:rPr>
                        <a:t>Results of the first experiments at the ACCULINNA-2 separator and the scientific programme for 2024</a:t>
                      </a:r>
                      <a:endParaRPr lang="en-US" sz="1700" b="1" dirty="0">
                        <a:solidFill>
                          <a:srgbClr val="002060"/>
                        </a:solidFill>
                        <a:effectLst/>
                        <a:latin typeface="+mn-lt"/>
                      </a:endParaRPr>
                    </a:p>
                  </a:txBody>
                  <a:tcPr marL="19243" marR="19243" marT="0" marB="0"/>
                </a:tc>
                <a:tc>
                  <a:txBody>
                    <a:bodyPr/>
                    <a:lstStyle/>
                    <a:p>
                      <a:pPr algn="ctr">
                        <a:spcAft>
                          <a:spcPts val="0"/>
                        </a:spcAft>
                      </a:pPr>
                      <a:r>
                        <a:rPr lang="en-US" sz="1800" kern="1200" dirty="0">
                          <a:effectLst/>
                        </a:rPr>
                        <a:t>V. Chudoba</a:t>
                      </a:r>
                    </a:p>
                  </a:txBody>
                  <a:tcPr marL="0" marR="0" marT="0" marB="0" anchor="ctr"/>
                </a:tc>
                <a:extLst>
                  <a:ext uri="{0D108BD9-81ED-4DB2-BD59-A6C34878D82A}">
                    <a16:rowId xmlns:a16="http://schemas.microsoft.com/office/drawing/2014/main" val="3613741985"/>
                  </a:ext>
                </a:extLst>
              </a:tr>
              <a:tr h="406186">
                <a:tc>
                  <a:txBody>
                    <a:bodyPr/>
                    <a:lstStyle/>
                    <a:p>
                      <a:pPr algn="r">
                        <a:spcAft>
                          <a:spcPts val="0"/>
                        </a:spcAft>
                      </a:pPr>
                      <a:r>
                        <a:rPr lang="en-US" sz="1700" dirty="0">
                          <a:effectLst/>
                        </a:rPr>
                        <a:t>7</a:t>
                      </a:r>
                      <a:r>
                        <a:rPr lang="ru-RU" sz="1700" dirty="0">
                          <a:effectLst/>
                        </a:rPr>
                        <a:t>. </a:t>
                      </a:r>
                      <a:endParaRPr lang="ru-RU" sz="1700" b="1" dirty="0">
                        <a:effectLst/>
                        <a:latin typeface="+mn-lt"/>
                        <a:ea typeface="Times New Roman" panose="02020603050405020304" pitchFamily="18" charset="0"/>
                      </a:endParaRPr>
                    </a:p>
                  </a:txBody>
                  <a:tcPr marL="19243" marR="19243" marT="0" marB="0"/>
                </a:tc>
                <a:tc>
                  <a:txBody>
                    <a:bodyPr/>
                    <a:lstStyle/>
                    <a:p>
                      <a:pPr>
                        <a:spcAft>
                          <a:spcPts val="0"/>
                        </a:spcAft>
                      </a:pPr>
                      <a:r>
                        <a:rPr lang="en-US" sz="1800" b="1" kern="1200" dirty="0">
                          <a:solidFill>
                            <a:srgbClr val="002060"/>
                          </a:solidFill>
                          <a:effectLst/>
                        </a:rPr>
                        <a:t>Development of low-temperature detection systems for the study of coherent elastic scattering of neutrinos on atoms and nuclei and measurement of electromagnetic characteristics of neutrinos in the frame of theme 03-2-1100-2010</a:t>
                      </a:r>
                      <a:endParaRPr lang="en-US" sz="1700" b="1" dirty="0">
                        <a:solidFill>
                          <a:srgbClr val="002060"/>
                        </a:solidFill>
                        <a:effectLst/>
                        <a:latin typeface="+mn-lt"/>
                      </a:endParaRPr>
                    </a:p>
                  </a:txBody>
                  <a:tcPr marL="19243" marR="19243" marT="0" marB="0"/>
                </a:tc>
                <a:tc>
                  <a:txBody>
                    <a:bodyPr/>
                    <a:lstStyle/>
                    <a:p>
                      <a:pPr algn="ctr">
                        <a:spcAft>
                          <a:spcPts val="0"/>
                        </a:spcAft>
                      </a:pPr>
                      <a:r>
                        <a:rPr lang="en-US" sz="1800" kern="1200" dirty="0">
                          <a:effectLst/>
                        </a:rPr>
                        <a:t>V. Trofimov</a:t>
                      </a:r>
                    </a:p>
                  </a:txBody>
                  <a:tcPr marL="0" marR="0" marT="0" marB="0" anchor="ctr"/>
                </a:tc>
                <a:extLst>
                  <a:ext uri="{0D108BD9-81ED-4DB2-BD59-A6C34878D82A}">
                    <a16:rowId xmlns:a16="http://schemas.microsoft.com/office/drawing/2014/main" val="3709284490"/>
                  </a:ext>
                </a:extLst>
              </a:tr>
              <a:tr h="406186">
                <a:tc>
                  <a:txBody>
                    <a:bodyPr/>
                    <a:lstStyle/>
                    <a:p>
                      <a:pPr algn="r">
                        <a:spcAft>
                          <a:spcPts val="0"/>
                        </a:spcAft>
                      </a:pPr>
                      <a:r>
                        <a:rPr lang="en-US" sz="1700" dirty="0">
                          <a:effectLst/>
                        </a:rPr>
                        <a:t>8.</a:t>
                      </a:r>
                      <a:endParaRPr lang="ru-RU" sz="1700" b="1" dirty="0">
                        <a:effectLst/>
                        <a:latin typeface="+mn-lt"/>
                        <a:ea typeface="Times New Roman" panose="02020603050405020304" pitchFamily="18" charset="0"/>
                      </a:endParaRPr>
                    </a:p>
                  </a:txBody>
                  <a:tcPr marL="19243" marR="19243" marT="0" marB="0"/>
                </a:tc>
                <a:tc>
                  <a:txBody>
                    <a:bodyPr/>
                    <a:lstStyle/>
                    <a:p>
                      <a:pPr>
                        <a:spcAft>
                          <a:spcPts val="0"/>
                        </a:spcAft>
                      </a:pPr>
                      <a:r>
                        <a:rPr lang="en-US" sz="1800" b="1" kern="1200" dirty="0">
                          <a:solidFill>
                            <a:srgbClr val="002060"/>
                          </a:solidFill>
                          <a:effectLst/>
                        </a:rPr>
                        <a:t>Status and prospects of radiochemical research at the JINR Laboratory of Nuclear Problems</a:t>
                      </a:r>
                      <a:endParaRPr lang="en-US" sz="1700" b="1" dirty="0">
                        <a:solidFill>
                          <a:srgbClr val="002060"/>
                        </a:solidFill>
                        <a:effectLst/>
                        <a:latin typeface="+mn-lt"/>
                      </a:endParaRPr>
                    </a:p>
                  </a:txBody>
                  <a:tcPr marL="19243" marR="19243" marT="0" marB="0"/>
                </a:tc>
                <a:tc>
                  <a:txBody>
                    <a:bodyPr/>
                    <a:lstStyle/>
                    <a:p>
                      <a:pPr marL="342900" indent="-342900" algn="ctr">
                        <a:spcAft>
                          <a:spcPts val="0"/>
                        </a:spcAft>
                        <a:buAutoNum type="alphaUcPeriod"/>
                      </a:pPr>
                      <a:r>
                        <a:rPr lang="en-US" sz="1700" dirty="0">
                          <a:effectLst/>
                        </a:rPr>
                        <a:t>Baimukhanova</a:t>
                      </a:r>
                      <a:endParaRPr lang="en-US" sz="1700" kern="1200" dirty="0">
                        <a:effectLst/>
                      </a:endParaRPr>
                    </a:p>
                  </a:txBody>
                  <a:tcPr marL="0" marR="0" marT="0" marB="0" anchor="ctr"/>
                </a:tc>
                <a:extLst>
                  <a:ext uri="{0D108BD9-81ED-4DB2-BD59-A6C34878D82A}">
                    <a16:rowId xmlns:a16="http://schemas.microsoft.com/office/drawing/2014/main" val="2284394791"/>
                  </a:ext>
                </a:extLst>
              </a:tr>
              <a:tr h="406186">
                <a:tc>
                  <a:txBody>
                    <a:bodyPr/>
                    <a:lstStyle/>
                    <a:p>
                      <a:pPr algn="r">
                        <a:lnSpc>
                          <a:spcPct val="100000"/>
                        </a:lnSpc>
                        <a:spcAft>
                          <a:spcPts val="0"/>
                        </a:spcAft>
                      </a:pPr>
                      <a:r>
                        <a:rPr lang="en-US" sz="1700" dirty="0">
                          <a:effectLst/>
                        </a:rPr>
                        <a:t>9.</a:t>
                      </a:r>
                      <a:endParaRPr lang="ru-RU" sz="1700" b="1" dirty="0">
                        <a:effectLst/>
                        <a:latin typeface="+mn-lt"/>
                        <a:ea typeface="Times New Roman" panose="02020603050405020304" pitchFamily="18" charset="0"/>
                      </a:endParaRPr>
                    </a:p>
                  </a:txBody>
                  <a:tcPr marL="19243" marR="19243" marT="0" marB="0"/>
                </a:tc>
                <a:tc>
                  <a:txBody>
                    <a:bodyPr/>
                    <a:lstStyle/>
                    <a:p>
                      <a:pPr algn="l">
                        <a:lnSpc>
                          <a:spcPct val="100000"/>
                        </a:lnSpc>
                        <a:spcAft>
                          <a:spcPts val="0"/>
                        </a:spcAft>
                      </a:pPr>
                      <a:r>
                        <a:rPr lang="en-US" sz="1800" b="1" kern="1200" dirty="0">
                          <a:solidFill>
                            <a:srgbClr val="002060"/>
                          </a:solidFill>
                          <a:effectLst/>
                        </a:rPr>
                        <a:t>Scientific reports:</a:t>
                      </a:r>
                      <a:endParaRPr lang="ru-RU" sz="1700" b="1" dirty="0">
                        <a:solidFill>
                          <a:srgbClr val="002060"/>
                        </a:solidFill>
                        <a:effectLst/>
                        <a:latin typeface="+mn-lt"/>
                        <a:ea typeface="Times New Roman" panose="02020603050405020304" pitchFamily="18" charset="0"/>
                      </a:endParaRPr>
                    </a:p>
                  </a:txBody>
                  <a:tcPr marL="19243" marR="19243" marT="0" marB="0"/>
                </a:tc>
                <a:tc>
                  <a:txBody>
                    <a:bodyPr/>
                    <a:lstStyle/>
                    <a:p>
                      <a:endParaRPr lang="ru-RU" dirty="0"/>
                    </a:p>
                  </a:txBody>
                  <a:tcPr marL="19243" marR="19243" marT="0" marB="0"/>
                </a:tc>
                <a:extLst>
                  <a:ext uri="{0D108BD9-81ED-4DB2-BD59-A6C34878D82A}">
                    <a16:rowId xmlns:a16="http://schemas.microsoft.com/office/drawing/2014/main" val="1118545596"/>
                  </a:ext>
                </a:extLst>
              </a:tr>
              <a:tr h="406186">
                <a:tc>
                  <a:txBody>
                    <a:bodyPr/>
                    <a:lstStyle/>
                    <a:p>
                      <a:pPr algn="r">
                        <a:lnSpc>
                          <a:spcPct val="100000"/>
                        </a:lnSpc>
                        <a:spcAft>
                          <a:spcPts val="0"/>
                        </a:spcAft>
                      </a:pPr>
                      <a:endParaRPr lang="ru-RU" sz="1700" b="1" dirty="0">
                        <a:effectLst/>
                        <a:latin typeface="+mn-lt"/>
                        <a:ea typeface="Times New Roman" panose="02020603050405020304" pitchFamily="18" charset="0"/>
                      </a:endParaRPr>
                    </a:p>
                  </a:txBody>
                  <a:tcPr marL="19243" marR="19243"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9.1</a:t>
                      </a:r>
                      <a:r>
                        <a:rPr lang="en-US" sz="1800" b="1" kern="1200" dirty="0">
                          <a:solidFill>
                            <a:schemeClr val="dk1"/>
                          </a:solidFill>
                          <a:effectLst/>
                          <a:latin typeface="+mn-lt"/>
                        </a:rPr>
                        <a:t> </a:t>
                      </a:r>
                      <a:r>
                        <a:rPr lang="en-US" sz="1800" b="1" kern="1200" dirty="0">
                          <a:solidFill>
                            <a:srgbClr val="002060"/>
                          </a:solidFill>
                          <a:effectLst/>
                        </a:rPr>
                        <a:t>Supercomputer “Govorun” for JINR tasks</a:t>
                      </a:r>
                      <a:endParaRPr lang="ru-RU" sz="1700" b="1" dirty="0">
                        <a:solidFill>
                          <a:srgbClr val="002060"/>
                        </a:solidFill>
                        <a:effectLst/>
                        <a:latin typeface="+mn-lt"/>
                        <a:ea typeface="Times New Roman" panose="02020603050405020304" pitchFamily="18" charset="0"/>
                      </a:endParaRPr>
                    </a:p>
                  </a:txBody>
                  <a:tcPr marL="19243" marR="19243" marT="0" marB="0"/>
                </a:tc>
                <a:tc>
                  <a:txBody>
                    <a:bodyPr/>
                    <a:lstStyle/>
                    <a:p>
                      <a:pPr algn="ctr">
                        <a:lnSpc>
                          <a:spcPct val="100000"/>
                        </a:lnSpc>
                        <a:spcAft>
                          <a:spcPts val="0"/>
                        </a:spcAft>
                      </a:pPr>
                      <a:r>
                        <a:rPr lang="sv-SE" sz="1700" dirty="0">
                          <a:effectLst/>
                        </a:rPr>
                        <a:t>  D. Podgainy</a:t>
                      </a:r>
                    </a:p>
                  </a:txBody>
                  <a:tcPr marL="0" marR="0" marT="0" marB="0" anchor="ctr"/>
                </a:tc>
                <a:extLst>
                  <a:ext uri="{0D108BD9-81ED-4DB2-BD59-A6C34878D82A}">
                    <a16:rowId xmlns:a16="http://schemas.microsoft.com/office/drawing/2014/main" val="1495614492"/>
                  </a:ext>
                </a:extLst>
              </a:tr>
              <a:tr h="406186">
                <a:tc>
                  <a:txBody>
                    <a:bodyPr/>
                    <a:lstStyle/>
                    <a:p>
                      <a:pPr algn="r">
                        <a:lnSpc>
                          <a:spcPct val="100000"/>
                        </a:lnSpc>
                        <a:spcAft>
                          <a:spcPts val="0"/>
                        </a:spcAft>
                      </a:pPr>
                      <a:endParaRPr lang="ru-RU" sz="1700" b="1" dirty="0">
                        <a:effectLst/>
                        <a:latin typeface="+mn-lt"/>
                        <a:ea typeface="Times New Roman" panose="02020603050405020304" pitchFamily="18" charset="0"/>
                      </a:endParaRPr>
                    </a:p>
                  </a:txBody>
                  <a:tcPr marL="19243" marR="19243"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9.2</a:t>
                      </a:r>
                      <a:r>
                        <a:rPr lang="en-US" sz="1800" b="1" kern="1200" dirty="0">
                          <a:solidFill>
                            <a:schemeClr val="dk1"/>
                          </a:solidFill>
                          <a:effectLst/>
                          <a:latin typeface="+mn-lt"/>
                        </a:rPr>
                        <a:t> </a:t>
                      </a:r>
                      <a:r>
                        <a:rPr lang="en-US" sz="1800" b="1" kern="1200" dirty="0">
                          <a:solidFill>
                            <a:srgbClr val="002060"/>
                          </a:solidFill>
                          <a:effectLst/>
                        </a:rPr>
                        <a:t>Radiobiological research at JINR: applications in radiation medicine and space exploration</a:t>
                      </a:r>
                      <a:endParaRPr lang="ru-RU" sz="1700" b="1" dirty="0">
                        <a:solidFill>
                          <a:srgbClr val="002060"/>
                        </a:solidFill>
                        <a:effectLst/>
                        <a:latin typeface="+mn-lt"/>
                        <a:ea typeface="Times New Roman" panose="02020603050405020304" pitchFamily="18" charset="0"/>
                      </a:endParaRPr>
                    </a:p>
                  </a:txBody>
                  <a:tcPr marL="19243" marR="19243" marT="0" marB="0"/>
                </a:tc>
                <a:tc>
                  <a:txBody>
                    <a:bodyPr/>
                    <a:lstStyle/>
                    <a:p>
                      <a:pPr algn="ctr">
                        <a:lnSpc>
                          <a:spcPct val="100000"/>
                        </a:lnSpc>
                      </a:pPr>
                      <a:r>
                        <a:rPr lang="en-GB" sz="1700" kern="1200" dirty="0">
                          <a:effectLst/>
                        </a:rPr>
                        <a:t>A. Bugay</a:t>
                      </a:r>
                    </a:p>
                  </a:txBody>
                  <a:tcPr marL="0" marR="0" marT="0" marB="0" anchor="ctr"/>
                </a:tc>
                <a:extLst>
                  <a:ext uri="{0D108BD9-81ED-4DB2-BD59-A6C34878D82A}">
                    <a16:rowId xmlns:a16="http://schemas.microsoft.com/office/drawing/2014/main" val="2100134431"/>
                  </a:ext>
                </a:extLst>
              </a:tr>
              <a:tr h="406186">
                <a:tc>
                  <a:txBody>
                    <a:bodyPr/>
                    <a:lstStyle/>
                    <a:p>
                      <a:pPr algn="r">
                        <a:lnSpc>
                          <a:spcPct val="100000"/>
                        </a:lnSpc>
                        <a:spcAft>
                          <a:spcPts val="0"/>
                        </a:spcAft>
                      </a:pPr>
                      <a:r>
                        <a:rPr lang="en-US" sz="1700" dirty="0">
                          <a:effectLst/>
                        </a:rPr>
                        <a:t>10</a:t>
                      </a:r>
                      <a:r>
                        <a:rPr lang="ru-RU" sz="1700" dirty="0">
                          <a:effectLst/>
                        </a:rPr>
                        <a:t>. </a:t>
                      </a:r>
                      <a:endParaRPr lang="ru-RU" sz="1700" b="1" dirty="0">
                        <a:solidFill>
                          <a:schemeClr val="tx1"/>
                        </a:solidFill>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800" b="1" kern="1200" dirty="0">
                          <a:solidFill>
                            <a:srgbClr val="002060"/>
                          </a:solidFill>
                          <a:effectLst/>
                        </a:rPr>
                        <a:t> Presentations of the new results and proposals by DLNP young scientists in the field of nuclear physics (6 reports)</a:t>
                      </a:r>
                      <a:endParaRPr lang="en-US" sz="1700" b="1" dirty="0">
                        <a:solidFill>
                          <a:srgbClr val="002060"/>
                        </a:solidFill>
                        <a:effectLst/>
                        <a:latin typeface="+mn-lt"/>
                      </a:endParaRPr>
                    </a:p>
                  </a:txBody>
                  <a:tcPr marL="19243" marR="1924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700" b="1" i="0" u="none" strike="noStrike" kern="1200" cap="none" spc="0" normalizeH="0" baseline="0" noProof="0" dirty="0">
                        <a:ln>
                          <a:noFill/>
                        </a:ln>
                        <a:solidFill>
                          <a:prstClr val="black"/>
                        </a:solidFill>
                        <a:effectLst/>
                        <a:uLnTx/>
                        <a:uFillTx/>
                        <a:latin typeface="Calibri"/>
                        <a:ea typeface="+mn-ea"/>
                        <a:cs typeface="+mn-cs"/>
                      </a:endParaRPr>
                    </a:p>
                  </a:txBody>
                  <a:tcPr marL="0" marR="0" marT="0" marB="0" anchor="ctr"/>
                </a:tc>
                <a:extLst>
                  <a:ext uri="{0D108BD9-81ED-4DB2-BD59-A6C34878D82A}">
                    <a16:rowId xmlns:a16="http://schemas.microsoft.com/office/drawing/2014/main" val="3981980671"/>
                  </a:ext>
                </a:extLst>
              </a:tr>
              <a:tr h="406186">
                <a:tc>
                  <a:txBody>
                    <a:bodyPr/>
                    <a:lstStyle/>
                    <a:p>
                      <a:pPr algn="r">
                        <a:lnSpc>
                          <a:spcPct val="100000"/>
                        </a:lnSpc>
                        <a:spcAft>
                          <a:spcPts val="0"/>
                        </a:spcAft>
                      </a:pPr>
                      <a:r>
                        <a:rPr lang="en-US" sz="1700" dirty="0">
                          <a:effectLst/>
                        </a:rPr>
                        <a:t>11.</a:t>
                      </a:r>
                      <a:endParaRPr lang="ru-RU" sz="1700" b="1" dirty="0">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800" kern="1200" dirty="0">
                          <a:effectLst/>
                        </a:rPr>
                        <a:t>Closed discussion and voting for the best young scientists’ presentations</a:t>
                      </a:r>
                      <a:endParaRPr lang="en-US" sz="1700" b="1" kern="1200" dirty="0">
                        <a:solidFill>
                          <a:schemeClr val="dk1"/>
                        </a:solidFill>
                        <a:effectLst/>
                        <a:latin typeface="+mn-lt"/>
                        <a:ea typeface="+mn-ea"/>
                        <a:cs typeface="+mn-cs"/>
                      </a:endParaRPr>
                    </a:p>
                  </a:txBody>
                  <a:tcPr marL="19243" marR="1924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700" b="1" i="0" u="none" strike="noStrike" kern="1200" cap="none" spc="0" normalizeH="0" baseline="0" noProof="0" dirty="0">
                        <a:ln>
                          <a:noFill/>
                        </a:ln>
                        <a:solidFill>
                          <a:prstClr val="black"/>
                        </a:solidFill>
                        <a:effectLst/>
                        <a:uLnTx/>
                        <a:uFillTx/>
                        <a:latin typeface="Calibri"/>
                        <a:ea typeface="+mn-ea"/>
                        <a:cs typeface="+mn-cs"/>
                      </a:endParaRPr>
                    </a:p>
                  </a:txBody>
                  <a:tcPr marL="0" marR="0" marT="0" marB="0" anchor="ctr"/>
                </a:tc>
                <a:extLst>
                  <a:ext uri="{0D108BD9-81ED-4DB2-BD59-A6C34878D82A}">
                    <a16:rowId xmlns:a16="http://schemas.microsoft.com/office/drawing/2014/main" val="1608522317"/>
                  </a:ext>
                </a:extLst>
              </a:tr>
            </a:tbl>
          </a:graphicData>
        </a:graphic>
      </p:graphicFrame>
      <p:sp>
        <p:nvSpPr>
          <p:cNvPr id="4" name="ZoneTexte 4">
            <a:extLst>
              <a:ext uri="{FF2B5EF4-FFF2-40B4-BE49-F238E27FC236}">
                <a16:creationId xmlns:a16="http://schemas.microsoft.com/office/drawing/2014/main" id="{3A5FD886-A144-4F3D-89B6-96823FB56126}"/>
              </a:ext>
            </a:extLst>
          </p:cNvPr>
          <p:cNvSpPr txBox="1">
            <a:spLocks noChangeArrowheads="1"/>
          </p:cNvSpPr>
          <p:nvPr/>
        </p:nvSpPr>
        <p:spPr bwMode="auto">
          <a:xfrm>
            <a:off x="290400" y="116632"/>
            <a:ext cx="116111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panose="020B0604020202020204" pitchFamily="34" charset="0"/>
                <a:ea typeface="MS PGothic" panose="020B0600070205080204" pitchFamily="34" charset="-128"/>
              </a:defRPr>
            </a:lvl1pPr>
            <a:lvl2pPr marL="742950" indent="-285750" eaLnBrk="0" hangingPunct="0">
              <a:defRPr sz="2400">
                <a:solidFill>
                  <a:srgbClr val="FF3300"/>
                </a:solidFill>
                <a:latin typeface="Arial" panose="020B0604020202020204" pitchFamily="34" charset="0"/>
                <a:ea typeface="MS PGothic" panose="020B0600070205080204" pitchFamily="34" charset="-128"/>
              </a:defRPr>
            </a:lvl2pPr>
            <a:lvl3pPr marL="1143000" indent="-228600" eaLnBrk="0" hangingPunct="0">
              <a:defRPr sz="2400">
                <a:solidFill>
                  <a:srgbClr val="FF3300"/>
                </a:solidFill>
                <a:latin typeface="Arial" panose="020B0604020202020204" pitchFamily="34" charset="0"/>
                <a:ea typeface="MS PGothic" panose="020B0600070205080204" pitchFamily="34" charset="-128"/>
              </a:defRPr>
            </a:lvl3pPr>
            <a:lvl4pPr marL="1600200" indent="-228600" eaLnBrk="0" hangingPunct="0">
              <a:defRPr sz="2400">
                <a:solidFill>
                  <a:srgbClr val="FF3300"/>
                </a:solidFill>
                <a:latin typeface="Arial" panose="020B0604020202020204" pitchFamily="34" charset="0"/>
                <a:ea typeface="MS PGothic" panose="020B0600070205080204" pitchFamily="34" charset="-128"/>
              </a:defRPr>
            </a:lvl4pPr>
            <a:lvl5pPr marL="2057400" indent="-228600" eaLnBrk="0" hangingPunct="0">
              <a:defRPr sz="2400">
                <a:solidFill>
                  <a:srgbClr val="FF33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9pPr>
          </a:lstStyle>
          <a:p>
            <a:pPr algn="ctr" defTabSz="457200" eaLnBrk="1" hangingPunct="1">
              <a:defRPr/>
            </a:pPr>
            <a:r>
              <a:rPr lang="en-US" altLang="ru-RU" sz="2000" b="1" kern="0" dirty="0">
                <a:solidFill>
                  <a:srgbClr val="002060"/>
                </a:solidFill>
              </a:rPr>
              <a:t>PAC for Nuclear Physics 59th meeting, 13 June 2024</a:t>
            </a:r>
            <a:endParaRPr lang="fr-FR" altLang="ru-RU" sz="2000" kern="0" dirty="0">
              <a:solidFill>
                <a:srgbClr val="002060"/>
              </a:solidFill>
            </a:endParaRPr>
          </a:p>
        </p:txBody>
      </p:sp>
    </p:spTree>
    <p:extLst>
      <p:ext uri="{BB962C8B-B14F-4D97-AF65-F5344CB8AC3E}">
        <p14:creationId xmlns:p14="http://schemas.microsoft.com/office/powerpoint/2010/main" val="1538372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74">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Прямоугольник 12">
            <a:extLst>
              <a:ext uri="{FF2B5EF4-FFF2-40B4-BE49-F238E27FC236}">
                <a16:creationId xmlns:a16="http://schemas.microsoft.com/office/drawing/2014/main" id="{C6BECB8B-53D8-424C-A098-C6BD8807CF58}"/>
              </a:ext>
            </a:extLst>
          </p:cNvPr>
          <p:cNvSpPr/>
          <p:nvPr/>
        </p:nvSpPr>
        <p:spPr>
          <a:xfrm>
            <a:off x="385854" y="35066"/>
            <a:ext cx="11453822" cy="129650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altLang="ru-RU" sz="2500" b="1" dirty="0">
                <a:solidFill>
                  <a:srgbClr val="002060"/>
                </a:solidFill>
              </a:rPr>
              <a:t>Development of low-temperature detection systems for the study of coherent elastic scattering of neutrinos on atoms and nuclei and measurement of electromagnetic characteristics of neutrino</a:t>
            </a:r>
          </a:p>
        </p:txBody>
      </p:sp>
      <p:pic>
        <p:nvPicPr>
          <p:cNvPr id="7" name="Рисунок 6">
            <a:extLst>
              <a:ext uri="{FF2B5EF4-FFF2-40B4-BE49-F238E27FC236}">
                <a16:creationId xmlns:a16="http://schemas.microsoft.com/office/drawing/2014/main" id="{B665FFCC-004B-4DA5-82C6-A76F8B407B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33" t="27148" b="27130"/>
          <a:stretch/>
        </p:blipFill>
        <p:spPr>
          <a:xfrm>
            <a:off x="10181542" y="996891"/>
            <a:ext cx="1876720" cy="2030636"/>
          </a:xfrm>
          <a:prstGeom prst="rect">
            <a:avLst/>
          </a:prstGeom>
        </p:spPr>
      </p:pic>
      <p:pic>
        <p:nvPicPr>
          <p:cNvPr id="14" name="Объект 8">
            <a:extLst>
              <a:ext uri="{FF2B5EF4-FFF2-40B4-BE49-F238E27FC236}">
                <a16:creationId xmlns:a16="http://schemas.microsoft.com/office/drawing/2014/main" id="{FCB20A51-5EFA-413D-A099-40B42279D8BC}"/>
              </a:ext>
            </a:extLst>
          </p:cNvPr>
          <p:cNvPicPr>
            <a:picLocks noGrp="1" noChangeAspect="1"/>
          </p:cNvPicPr>
          <p:nvPr>
            <p:ph sz="half" idx="1"/>
          </p:nvPr>
        </p:nvPicPr>
        <p:blipFill>
          <a:blip r:embed="rId4"/>
          <a:stretch>
            <a:fillRect/>
          </a:stretch>
        </p:blipFill>
        <p:spPr>
          <a:xfrm>
            <a:off x="198919" y="980728"/>
            <a:ext cx="1782197" cy="2376264"/>
          </a:xfrm>
        </p:spPr>
      </p:pic>
      <p:graphicFrame>
        <p:nvGraphicFramePr>
          <p:cNvPr id="25" name="Таблица 24">
            <a:extLst>
              <a:ext uri="{FF2B5EF4-FFF2-40B4-BE49-F238E27FC236}">
                <a16:creationId xmlns:a16="http://schemas.microsoft.com/office/drawing/2014/main" id="{410DA678-1D0E-452B-B548-D4949742C065}"/>
              </a:ext>
            </a:extLst>
          </p:cNvPr>
          <p:cNvGraphicFramePr>
            <a:graphicFrameLocks noGrp="1"/>
          </p:cNvGraphicFramePr>
          <p:nvPr>
            <p:extLst>
              <p:ext uri="{D42A27DB-BD31-4B8C-83A1-F6EECF244321}">
                <p14:modId xmlns:p14="http://schemas.microsoft.com/office/powerpoint/2010/main" val="2822202567"/>
              </p:ext>
            </p:extLst>
          </p:nvPr>
        </p:nvGraphicFramePr>
        <p:xfrm>
          <a:off x="198919" y="3544813"/>
          <a:ext cx="5897081" cy="2743200"/>
        </p:xfrm>
        <a:graphic>
          <a:graphicData uri="http://schemas.openxmlformats.org/drawingml/2006/table">
            <a:tbl>
              <a:tblPr firstRow="1" bandRow="1">
                <a:tableStyleId>{5FD0F851-EC5A-4D38-B0AD-8093EC10F338}</a:tableStyleId>
              </a:tblPr>
              <a:tblGrid>
                <a:gridCol w="5897081">
                  <a:extLst>
                    <a:ext uri="{9D8B030D-6E8A-4147-A177-3AD203B41FA5}">
                      <a16:colId xmlns:a16="http://schemas.microsoft.com/office/drawing/2014/main" val="3192711942"/>
                    </a:ext>
                  </a:extLst>
                </a:gridCol>
              </a:tblGrid>
              <a:tr h="0">
                <a:tc>
                  <a:txBody>
                    <a:bodyPr/>
                    <a:lstStyle/>
                    <a:p>
                      <a:pPr algn="ctr"/>
                      <a:r>
                        <a:rPr lang="en-US" sz="1800" u="sng" dirty="0"/>
                        <a:t>PAC recommendation:</a:t>
                      </a:r>
                      <a:endParaRPr lang="ru-RU" sz="1800" u="sng" dirty="0"/>
                    </a:p>
                  </a:txBody>
                  <a:tcPr/>
                </a:tc>
                <a:extLst>
                  <a:ext uri="{0D108BD9-81ED-4DB2-BD59-A6C34878D82A}">
                    <a16:rowId xmlns:a16="http://schemas.microsoft.com/office/drawing/2014/main" val="703916049"/>
                  </a:ext>
                </a:extLst>
              </a:tr>
              <a:tr h="62494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dirty="0"/>
                        <a:t>The PAC supports the opinion that it is timely and important to</a:t>
                      </a:r>
                      <a:r>
                        <a:rPr lang="ru-RU" sz="1800" b="1" dirty="0"/>
                        <a:t> </a:t>
                      </a:r>
                      <a:r>
                        <a:rPr lang="en-US" sz="1800" b="1" dirty="0"/>
                        <a:t>develop novel detection systems intended for studying rare events in the range of low</a:t>
                      </a:r>
                      <a:r>
                        <a:rPr lang="ru-RU" sz="1800" b="1" dirty="0"/>
                        <a:t> </a:t>
                      </a:r>
                      <a:r>
                        <a:rPr lang="en-US" sz="1800" b="1" dirty="0"/>
                        <a:t>energies. </a:t>
                      </a:r>
                    </a:p>
                  </a:txBody>
                  <a:tcPr/>
                </a:tc>
                <a:extLst>
                  <a:ext uri="{0D108BD9-81ED-4DB2-BD59-A6C34878D82A}">
                    <a16:rowId xmlns:a16="http://schemas.microsoft.com/office/drawing/2014/main" val="3556968414"/>
                  </a:ext>
                </a:extLst>
              </a:tr>
              <a:tr h="62494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dirty="0"/>
                        <a:t>The PAC highlights that the project “Nuclear bolometer” does not require extra</a:t>
                      </a:r>
                      <a:r>
                        <a:rPr lang="ru-RU" sz="1800" b="1" dirty="0"/>
                        <a:t> </a:t>
                      </a:r>
                      <a:r>
                        <a:rPr lang="en-US" sz="1800" b="1" dirty="0"/>
                        <a:t>financing from JINR, and recommends that the above-mentioned work be carried out as</a:t>
                      </a:r>
                      <a:r>
                        <a:rPr lang="ru-RU" sz="1800" b="1" dirty="0"/>
                        <a:t> </a:t>
                      </a:r>
                      <a:r>
                        <a:rPr lang="en-US" sz="1800" b="1" dirty="0"/>
                        <a:t>an activity within the theme “Non-Accelerator Neutrino Physics and Astrophysics”.</a:t>
                      </a:r>
                    </a:p>
                  </a:txBody>
                  <a:tcPr/>
                </a:tc>
                <a:extLst>
                  <a:ext uri="{0D108BD9-81ED-4DB2-BD59-A6C34878D82A}">
                    <a16:rowId xmlns:a16="http://schemas.microsoft.com/office/drawing/2014/main" val="1315504021"/>
                  </a:ext>
                </a:extLst>
              </a:tr>
            </a:tbl>
          </a:graphicData>
        </a:graphic>
      </p:graphicFrame>
      <p:sp>
        <p:nvSpPr>
          <p:cNvPr id="2" name="Прямоугольник 1">
            <a:extLst>
              <a:ext uri="{FF2B5EF4-FFF2-40B4-BE49-F238E27FC236}">
                <a16:creationId xmlns:a16="http://schemas.microsoft.com/office/drawing/2014/main" id="{BDCE5141-8102-407D-BBD9-0CA025449909}"/>
              </a:ext>
            </a:extLst>
          </p:cNvPr>
          <p:cNvSpPr/>
          <p:nvPr/>
        </p:nvSpPr>
        <p:spPr>
          <a:xfrm>
            <a:off x="2063550" y="1097989"/>
            <a:ext cx="8061849" cy="2446824"/>
          </a:xfrm>
          <a:prstGeom prst="rect">
            <a:avLst/>
          </a:prstGeom>
        </p:spPr>
        <p:txBody>
          <a:bodyPr wrap="square">
            <a:spAutoFit/>
          </a:bodyPr>
          <a:lstStyle/>
          <a:p>
            <a:pPr marL="285750" indent="-285750">
              <a:buFont typeface="Arial" panose="020B0604020202020204" pitchFamily="34" charset="0"/>
              <a:buChar char="•"/>
            </a:pPr>
            <a:r>
              <a:rPr lang="en-US" sz="1700" dirty="0">
                <a:solidFill>
                  <a:srgbClr val="000000"/>
                </a:solidFill>
                <a:latin typeface="+mj-lt"/>
              </a:rPr>
              <a:t>The PAC has heard the proposal of a new project “Nuclear bolometer” presented by </a:t>
            </a:r>
            <a:r>
              <a:rPr lang="en-US" sz="1700" dirty="0" smtClean="0">
                <a:solidFill>
                  <a:srgbClr val="0218EE"/>
                </a:solidFill>
                <a:latin typeface="+mj-lt"/>
              </a:rPr>
              <a:t>Vladimir </a:t>
            </a:r>
            <a:r>
              <a:rPr lang="en-US" sz="1700" dirty="0">
                <a:solidFill>
                  <a:srgbClr val="0218EE"/>
                </a:solidFill>
                <a:latin typeface="+mj-lt"/>
              </a:rPr>
              <a:t>Trofimov</a:t>
            </a:r>
            <a:r>
              <a:rPr lang="en-US" sz="1700" dirty="0">
                <a:solidFill>
                  <a:srgbClr val="000000"/>
                </a:solidFill>
                <a:latin typeface="+mj-lt"/>
              </a:rPr>
              <a:t>. </a:t>
            </a:r>
          </a:p>
          <a:p>
            <a:pPr marL="285750" indent="-285750">
              <a:buFont typeface="Arial" panose="020B0604020202020204" pitchFamily="34" charset="0"/>
              <a:buChar char="•"/>
            </a:pPr>
            <a:r>
              <a:rPr lang="en-US" sz="1700" dirty="0">
                <a:solidFill>
                  <a:srgbClr val="000000"/>
                </a:solidFill>
                <a:latin typeface="+mj-lt"/>
              </a:rPr>
              <a:t>This project is part of the </a:t>
            </a:r>
            <a:r>
              <a:rPr lang="en-US" sz="1700" dirty="0" err="1">
                <a:solidFill>
                  <a:srgbClr val="000000"/>
                </a:solidFill>
                <a:latin typeface="+mj-lt"/>
              </a:rPr>
              <a:t>programme</a:t>
            </a:r>
            <a:r>
              <a:rPr lang="en-US" sz="1700" dirty="0">
                <a:solidFill>
                  <a:srgbClr val="000000"/>
                </a:solidFill>
                <a:latin typeface="+mj-lt"/>
              </a:rPr>
              <a:t> “Study of coherent elastic neutrino scattering on atoms, nuclei and electrons and measurements of neutrino electromagnetic properties using a high-intensity tritium antineutrino source” (SATURNE project, </a:t>
            </a:r>
            <a:r>
              <a:rPr lang="en-US" sz="1700" dirty="0" err="1">
                <a:solidFill>
                  <a:srgbClr val="000000"/>
                </a:solidFill>
                <a:latin typeface="+mj-lt"/>
              </a:rPr>
              <a:t>SArov</a:t>
            </a:r>
            <a:r>
              <a:rPr lang="en-US" sz="1700" dirty="0">
                <a:solidFill>
                  <a:srgbClr val="000000"/>
                </a:solidFill>
                <a:latin typeface="+mj-lt"/>
              </a:rPr>
              <a:t> </a:t>
            </a:r>
            <a:r>
              <a:rPr lang="en-US" sz="1700" dirty="0" err="1">
                <a:solidFill>
                  <a:srgbClr val="000000"/>
                </a:solidFill>
                <a:latin typeface="+mj-lt"/>
              </a:rPr>
              <a:t>TritiUm</a:t>
            </a:r>
            <a:r>
              <a:rPr lang="en-US" sz="1700" dirty="0">
                <a:solidFill>
                  <a:srgbClr val="000000"/>
                </a:solidFill>
                <a:latin typeface="+mj-lt"/>
              </a:rPr>
              <a:t> </a:t>
            </a:r>
            <a:r>
              <a:rPr lang="en-US" sz="1700" dirty="0" err="1">
                <a:solidFill>
                  <a:srgbClr val="000000"/>
                </a:solidFill>
                <a:latin typeface="+mj-lt"/>
              </a:rPr>
              <a:t>neutRiNo</a:t>
            </a:r>
            <a:r>
              <a:rPr lang="en-US" sz="1700" dirty="0">
                <a:solidFill>
                  <a:srgbClr val="000000"/>
                </a:solidFill>
                <a:latin typeface="+mj-lt"/>
              </a:rPr>
              <a:t> Experiment) being financed by the federal budget of the Russian Federation and </a:t>
            </a:r>
            <a:r>
              <a:rPr lang="en-US" sz="1700" dirty="0" err="1">
                <a:solidFill>
                  <a:srgbClr val="000000"/>
                </a:solidFill>
                <a:latin typeface="+mj-lt"/>
              </a:rPr>
              <a:t>Rosatom</a:t>
            </a:r>
            <a:r>
              <a:rPr lang="en-US" sz="1700" dirty="0">
                <a:solidFill>
                  <a:srgbClr val="000000"/>
                </a:solidFill>
                <a:latin typeface="+mj-lt"/>
              </a:rPr>
              <a:t>.</a:t>
            </a:r>
            <a:r>
              <a:rPr lang="en-US" sz="1700" dirty="0">
                <a:latin typeface="+mj-lt"/>
              </a:rPr>
              <a:t> </a:t>
            </a:r>
          </a:p>
          <a:p>
            <a:pPr marL="285750" indent="-285750">
              <a:buFont typeface="Arial" panose="020B0604020202020204" pitchFamily="34" charset="0"/>
              <a:buChar char="•"/>
            </a:pPr>
            <a:r>
              <a:rPr lang="en-US" sz="1700" dirty="0"/>
              <a:t>Within this project, DLNP JINR is involved in the development of low-temperature detection systems operating in the energy range below 1 eV.</a:t>
            </a:r>
            <a:endParaRPr lang="ru-RU" sz="1700" dirty="0">
              <a:latin typeface="+mj-lt"/>
            </a:endParaRPr>
          </a:p>
        </p:txBody>
      </p:sp>
      <p:graphicFrame>
        <p:nvGraphicFramePr>
          <p:cNvPr id="9" name="Таблица 8">
            <a:extLst>
              <a:ext uri="{FF2B5EF4-FFF2-40B4-BE49-F238E27FC236}">
                <a16:creationId xmlns:a16="http://schemas.microsoft.com/office/drawing/2014/main" id="{BF81D214-F9C5-45E0-AEEA-163ADFA48B81}"/>
              </a:ext>
            </a:extLst>
          </p:cNvPr>
          <p:cNvGraphicFramePr>
            <a:graphicFrameLocks noGrp="1"/>
          </p:cNvGraphicFramePr>
          <p:nvPr>
            <p:extLst>
              <p:ext uri="{D42A27DB-BD31-4B8C-83A1-F6EECF244321}">
                <p14:modId xmlns:p14="http://schemas.microsoft.com/office/powerpoint/2010/main" val="268561840"/>
              </p:ext>
            </p:extLst>
          </p:nvPr>
        </p:nvGraphicFramePr>
        <p:xfrm>
          <a:off x="6193567" y="3544813"/>
          <a:ext cx="5864695" cy="3017520"/>
        </p:xfrm>
        <a:graphic>
          <a:graphicData uri="http://schemas.openxmlformats.org/drawingml/2006/table">
            <a:tbl>
              <a:tblPr firstRow="1" bandRow="1">
                <a:tableStyleId>{0E3FDE45-AF77-4B5C-9715-49D594BDF05E}</a:tableStyleId>
              </a:tblPr>
              <a:tblGrid>
                <a:gridCol w="5864695">
                  <a:extLst>
                    <a:ext uri="{9D8B030D-6E8A-4147-A177-3AD203B41FA5}">
                      <a16:colId xmlns:a16="http://schemas.microsoft.com/office/drawing/2014/main" val="3192711942"/>
                    </a:ext>
                  </a:extLst>
                </a:gridCol>
              </a:tblGrid>
              <a:tr h="0">
                <a:tc>
                  <a:txBody>
                    <a:bodyPr/>
                    <a:lstStyle/>
                    <a:p>
                      <a:pPr algn="ctr"/>
                      <a:r>
                        <a:rPr lang="en-US" sz="1800" b="1" u="sng" dirty="0"/>
                        <a:t>SC recommendation:</a:t>
                      </a:r>
                      <a:endParaRPr lang="ru-RU" sz="1800" b="1"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dirty="0">
                          <a:effectLst/>
                        </a:rPr>
                        <a:t>The SC agreed that it is timely and important to develop novel detection systems intended for studying rare events in the domain of low energies.</a:t>
                      </a:r>
                      <a:endParaRPr lang="en-US" sz="1800" b="1" dirty="0"/>
                    </a:p>
                  </a:txBody>
                  <a:tcPr/>
                </a:tc>
                <a:extLst>
                  <a:ext uri="{0D108BD9-81ED-4DB2-BD59-A6C34878D82A}">
                    <a16:rowId xmlns:a16="http://schemas.microsoft.com/office/drawing/2014/main" val="355696841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dirty="0"/>
                        <a:t>The SC highlights that the project “Nuclear bolometer” does not require extra funding from JINR and endorses the recommendations of the PAC for Nuclear Physics that the above-mentioned work be carried out as an activity within the theme “Non-Accelerator Neutrino Physics and Astrophysics”.</a:t>
                      </a:r>
                    </a:p>
                  </a:txBody>
                  <a:tcPr/>
                </a:tc>
                <a:extLst>
                  <a:ext uri="{0D108BD9-81ED-4DB2-BD59-A6C34878D82A}">
                    <a16:rowId xmlns:a16="http://schemas.microsoft.com/office/drawing/2014/main" val="1826894689"/>
                  </a:ext>
                </a:extLst>
              </a:tr>
            </a:tbl>
          </a:graphicData>
        </a:graphic>
      </p:graphicFrame>
    </p:spTree>
    <p:extLst>
      <p:ext uri="{BB962C8B-B14F-4D97-AF65-F5344CB8AC3E}">
        <p14:creationId xmlns:p14="http://schemas.microsoft.com/office/powerpoint/2010/main" val="2308128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74">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Прямоугольник 6">
            <a:extLst>
              <a:ext uri="{FF2B5EF4-FFF2-40B4-BE49-F238E27FC236}">
                <a16:creationId xmlns:a16="http://schemas.microsoft.com/office/drawing/2014/main" id="{B264E5CD-294C-4B7D-B5C3-BEE1876E8266}"/>
              </a:ext>
            </a:extLst>
          </p:cNvPr>
          <p:cNvSpPr/>
          <p:nvPr/>
        </p:nvSpPr>
        <p:spPr>
          <a:xfrm>
            <a:off x="6240016" y="149101"/>
            <a:ext cx="5105400" cy="543595"/>
          </a:xfrm>
          <a:prstGeom prst="rect">
            <a:avLst/>
          </a:prstGeom>
        </p:spPr>
        <p:txBody>
          <a:bodyPr vert="horz" lIns="91440" tIns="45720" rIns="91440" bIns="45720" rtlCol="0" anchor="b">
            <a:noAutofit/>
          </a:bodyPr>
          <a:lstStyle/>
          <a:p>
            <a:pPr algn="ctr"/>
            <a:r>
              <a:rPr lang="en-US" altLang="ru-RU" sz="3000" b="1" kern="0" dirty="0">
                <a:solidFill>
                  <a:srgbClr val="002060"/>
                </a:solidFill>
              </a:rPr>
              <a:t> Scientific reports:</a:t>
            </a:r>
            <a:endParaRPr lang="ru-RU" sz="3000" dirty="0">
              <a:solidFill>
                <a:srgbClr val="002060"/>
              </a:solidFill>
            </a:endParaRPr>
          </a:p>
        </p:txBody>
      </p:sp>
      <p:sp>
        <p:nvSpPr>
          <p:cNvPr id="8" name="Прямоугольник 7">
            <a:extLst>
              <a:ext uri="{FF2B5EF4-FFF2-40B4-BE49-F238E27FC236}">
                <a16:creationId xmlns:a16="http://schemas.microsoft.com/office/drawing/2014/main" id="{E2519C68-7B85-497B-8A5D-6252CC12FBA8}"/>
              </a:ext>
            </a:extLst>
          </p:cNvPr>
          <p:cNvSpPr/>
          <p:nvPr/>
        </p:nvSpPr>
        <p:spPr>
          <a:xfrm>
            <a:off x="3503712" y="656979"/>
            <a:ext cx="6545560" cy="923330"/>
          </a:xfrm>
          <a:prstGeom prst="rect">
            <a:avLst/>
          </a:prstGeom>
        </p:spPr>
        <p:txBody>
          <a:bodyPr wrap="square">
            <a:spAutoFit/>
          </a:bodyPr>
          <a:lstStyle/>
          <a:p>
            <a:r>
              <a:rPr lang="en-US" b="1" dirty="0">
                <a:solidFill>
                  <a:srgbClr val="002060"/>
                </a:solidFill>
                <a:latin typeface="Roboto"/>
              </a:rPr>
              <a:t>Dmitry </a:t>
            </a:r>
            <a:r>
              <a:rPr lang="en-US" b="1" dirty="0" err="1">
                <a:solidFill>
                  <a:srgbClr val="002060"/>
                </a:solidFill>
                <a:latin typeface="Roboto"/>
              </a:rPr>
              <a:t>Podgainy</a:t>
            </a:r>
            <a:endParaRPr lang="ru-RU" b="1" dirty="0">
              <a:solidFill>
                <a:srgbClr val="002060"/>
              </a:solidFill>
              <a:latin typeface="Roboto"/>
            </a:endParaRPr>
          </a:p>
          <a:p>
            <a:endParaRPr lang="en-US" b="1" dirty="0">
              <a:solidFill>
                <a:srgbClr val="002060"/>
              </a:solidFill>
              <a:latin typeface="Roboto"/>
            </a:endParaRPr>
          </a:p>
          <a:p>
            <a:r>
              <a:rPr lang="en-US" b="1" dirty="0">
                <a:solidFill>
                  <a:srgbClr val="002060"/>
                </a:solidFill>
                <a:latin typeface="Roboto"/>
              </a:rPr>
              <a:t>“Supercomputer “Govorun” for JINR tasks”</a:t>
            </a:r>
            <a:endParaRPr lang="ru-RU" dirty="0">
              <a:solidFill>
                <a:srgbClr val="002060"/>
              </a:solidFill>
            </a:endParaRPr>
          </a:p>
        </p:txBody>
      </p:sp>
      <p:sp>
        <p:nvSpPr>
          <p:cNvPr id="9" name="Прямоугольник 8">
            <a:extLst>
              <a:ext uri="{FF2B5EF4-FFF2-40B4-BE49-F238E27FC236}">
                <a16:creationId xmlns:a16="http://schemas.microsoft.com/office/drawing/2014/main" id="{DC8F6AED-C3C5-4895-AB81-4DED462FE74D}"/>
              </a:ext>
            </a:extLst>
          </p:cNvPr>
          <p:cNvSpPr/>
          <p:nvPr/>
        </p:nvSpPr>
        <p:spPr>
          <a:xfrm>
            <a:off x="2465820" y="5030233"/>
            <a:ext cx="6192688" cy="1200329"/>
          </a:xfrm>
          <a:prstGeom prst="rect">
            <a:avLst/>
          </a:prstGeom>
        </p:spPr>
        <p:txBody>
          <a:bodyPr wrap="square">
            <a:spAutoFit/>
          </a:bodyPr>
          <a:lstStyle/>
          <a:p>
            <a:pPr algn="r"/>
            <a:r>
              <a:rPr lang="en-US" b="1" dirty="0">
                <a:solidFill>
                  <a:srgbClr val="002060"/>
                </a:solidFill>
                <a:latin typeface="Roboto"/>
              </a:rPr>
              <a:t>Alexander </a:t>
            </a:r>
            <a:r>
              <a:rPr lang="en-US" b="1" dirty="0" err="1">
                <a:solidFill>
                  <a:srgbClr val="002060"/>
                </a:solidFill>
                <a:latin typeface="Roboto"/>
              </a:rPr>
              <a:t>Bugay</a:t>
            </a:r>
            <a:endParaRPr lang="ru-RU" b="1" dirty="0">
              <a:solidFill>
                <a:srgbClr val="002060"/>
              </a:solidFill>
              <a:latin typeface="Roboto"/>
            </a:endParaRPr>
          </a:p>
          <a:p>
            <a:pPr algn="r"/>
            <a:endParaRPr lang="ru-RU" b="1" dirty="0">
              <a:solidFill>
                <a:srgbClr val="002060"/>
              </a:solidFill>
              <a:latin typeface="Roboto"/>
            </a:endParaRPr>
          </a:p>
          <a:p>
            <a:pPr algn="r"/>
            <a:r>
              <a:rPr lang="en-US" b="1" dirty="0">
                <a:solidFill>
                  <a:srgbClr val="002060"/>
                </a:solidFill>
                <a:latin typeface="Roboto"/>
              </a:rPr>
              <a:t>“Radiobiological research at JINR: applications in radiation medicine and space exploration” </a:t>
            </a:r>
            <a:endParaRPr lang="ru-RU" dirty="0">
              <a:solidFill>
                <a:srgbClr val="002060"/>
              </a:solidFill>
            </a:endParaRPr>
          </a:p>
        </p:txBody>
      </p:sp>
      <p:pic>
        <p:nvPicPr>
          <p:cNvPr id="12" name="Picture 2" descr="https://lit.jinr.ru/sites/lit.jinr.ru/files/Podgainy.jpg">
            <a:extLst>
              <a:ext uri="{FF2B5EF4-FFF2-40B4-BE49-F238E27FC236}">
                <a16:creationId xmlns:a16="http://schemas.microsoft.com/office/drawing/2014/main" id="{02242FF0-5C25-4232-9A21-BE9C3B130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28" y="692696"/>
            <a:ext cx="3240360" cy="42927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a:extLst>
              <a:ext uri="{FF2B5EF4-FFF2-40B4-BE49-F238E27FC236}">
                <a16:creationId xmlns:a16="http://schemas.microsoft.com/office/drawing/2014/main" id="{D55F74FB-875C-4414-8DF8-C1A8918948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3524" y="1596337"/>
            <a:ext cx="3200410" cy="4725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859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129F4FEF-3F4E-4042-8E6D-C24E201FB3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рямоугольник 6">
            <a:extLst>
              <a:ext uri="{FF2B5EF4-FFF2-40B4-BE49-F238E27FC236}">
                <a16:creationId xmlns:a16="http://schemas.microsoft.com/office/drawing/2014/main" id="{1D75011D-ADE4-4D47-8BB2-1C89BFE304F5}"/>
              </a:ext>
            </a:extLst>
          </p:cNvPr>
          <p:cNvSpPr/>
          <p:nvPr/>
        </p:nvSpPr>
        <p:spPr>
          <a:xfrm>
            <a:off x="333836" y="1772816"/>
            <a:ext cx="11521280" cy="923330"/>
          </a:xfrm>
          <a:prstGeom prst="rect">
            <a:avLst/>
          </a:prstGeom>
        </p:spPr>
        <p:txBody>
          <a:bodyPr wrap="square">
            <a:spAutoFit/>
          </a:bodyPr>
          <a:lstStyle/>
          <a:p>
            <a:r>
              <a:rPr lang="en-US" b="1" dirty="0">
                <a:solidFill>
                  <a:srgbClr val="C00000"/>
                </a:solidFill>
                <a:latin typeface="Roboto"/>
              </a:rPr>
              <a:t>Viktoriya </a:t>
            </a:r>
            <a:r>
              <a:rPr lang="en-US" b="1" dirty="0" err="1">
                <a:solidFill>
                  <a:srgbClr val="C00000"/>
                </a:solidFill>
                <a:latin typeface="Roboto"/>
              </a:rPr>
              <a:t>Dik</a:t>
            </a:r>
            <a:endParaRPr lang="ru-RU" b="1" dirty="0">
              <a:solidFill>
                <a:srgbClr val="C00000"/>
              </a:solidFill>
              <a:latin typeface="Roboto"/>
            </a:endParaRPr>
          </a:p>
          <a:p>
            <a:endParaRPr lang="en-US" b="1" dirty="0">
              <a:solidFill>
                <a:srgbClr val="C00000"/>
              </a:solidFill>
              <a:latin typeface="Roboto"/>
            </a:endParaRPr>
          </a:p>
          <a:p>
            <a:r>
              <a:rPr lang="en-US" b="1" dirty="0">
                <a:solidFill>
                  <a:srgbClr val="C00000"/>
                </a:solidFill>
                <a:latin typeface="Roboto"/>
              </a:rPr>
              <a:t>“Real-time </a:t>
            </a:r>
            <a:r>
              <a:rPr lang="en-US" b="1" dirty="0" err="1">
                <a:solidFill>
                  <a:srgbClr val="C00000"/>
                </a:solidFill>
                <a:latin typeface="Roboto"/>
              </a:rPr>
              <a:t>followup</a:t>
            </a:r>
            <a:r>
              <a:rPr lang="en-US" b="1" dirty="0">
                <a:solidFill>
                  <a:srgbClr val="C00000"/>
                </a:solidFill>
                <a:latin typeface="Roboto"/>
              </a:rPr>
              <a:t> of </a:t>
            </a:r>
            <a:r>
              <a:rPr lang="en-US" b="1" dirty="0" err="1">
                <a:solidFill>
                  <a:srgbClr val="C00000"/>
                </a:solidFill>
                <a:latin typeface="Roboto"/>
              </a:rPr>
              <a:t>multimessenger</a:t>
            </a:r>
            <a:r>
              <a:rPr lang="en-US" b="1" dirty="0">
                <a:solidFill>
                  <a:srgbClr val="C00000"/>
                </a:solidFill>
                <a:latin typeface="Roboto"/>
              </a:rPr>
              <a:t> alerts at the Baikal-GVD telescope”</a:t>
            </a:r>
            <a:endParaRPr lang="ru-RU" dirty="0">
              <a:solidFill>
                <a:srgbClr val="C00000"/>
              </a:solidFill>
            </a:endParaRPr>
          </a:p>
        </p:txBody>
      </p:sp>
      <p:sp>
        <p:nvSpPr>
          <p:cNvPr id="2" name="Прямоугольник 1">
            <a:extLst>
              <a:ext uri="{FF2B5EF4-FFF2-40B4-BE49-F238E27FC236}">
                <a16:creationId xmlns:a16="http://schemas.microsoft.com/office/drawing/2014/main" id="{44A4B035-E29F-4921-9525-6935A9CF82A2}"/>
              </a:ext>
            </a:extLst>
          </p:cNvPr>
          <p:cNvSpPr/>
          <p:nvPr/>
        </p:nvSpPr>
        <p:spPr>
          <a:xfrm>
            <a:off x="203684" y="710200"/>
            <a:ext cx="11781584" cy="923330"/>
          </a:xfrm>
          <a:prstGeom prst="rect">
            <a:avLst/>
          </a:prstGeom>
        </p:spPr>
        <p:txBody>
          <a:bodyPr wrap="square">
            <a:spAutoFit/>
          </a:bodyPr>
          <a:lstStyle/>
          <a:p>
            <a:r>
              <a:rPr lang="en-US"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The PAC reviewed 6 short presentations in the field of nuclear physics research by</a:t>
            </a:r>
            <a:r>
              <a:rPr lang="ru-RU"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 </a:t>
            </a:r>
            <a:r>
              <a:rPr lang="en-US"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young scientists from DLNP</a:t>
            </a:r>
            <a:endParaRPr lang="ru-RU" dirty="0">
              <a:solidFill>
                <a:srgbClr val="002060"/>
              </a:solidFill>
              <a:latin typeface="Arial" panose="020B0604020202020204" pitchFamily="34" charset="0"/>
              <a:ea typeface="Times New Roman" panose="02020603050405020304" pitchFamily="18" charset="0"/>
              <a:cs typeface="Times New Roman" panose="02020603050405020304" pitchFamily="18" charset="0"/>
            </a:endParaRPr>
          </a:p>
          <a:p>
            <a:endParaRPr lang="en-US" dirty="0">
              <a:solidFill>
                <a:srgbClr val="002060"/>
              </a:solidFill>
              <a:latin typeface="Arial" panose="020B0604020202020204" pitchFamily="34" charset="0"/>
              <a:ea typeface="Times New Roman" panose="02020603050405020304" pitchFamily="18" charset="0"/>
              <a:cs typeface="Times New Roman" panose="02020603050405020304" pitchFamily="18" charset="0"/>
            </a:endParaRPr>
          </a:p>
          <a:p>
            <a:r>
              <a:rPr lang="en-US" u="sng"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Three best short presentations: </a:t>
            </a:r>
            <a:endParaRPr lang="ru-RU" u="sng" dirty="0">
              <a:solidFill>
                <a:srgbClr val="002060"/>
              </a:solidFill>
            </a:endParaRPr>
          </a:p>
        </p:txBody>
      </p:sp>
      <p:sp>
        <p:nvSpPr>
          <p:cNvPr id="9" name="Прямоугольник 8">
            <a:extLst>
              <a:ext uri="{FF2B5EF4-FFF2-40B4-BE49-F238E27FC236}">
                <a16:creationId xmlns:a16="http://schemas.microsoft.com/office/drawing/2014/main" id="{42CD49A5-27BA-4016-B4BF-891125D4D987}"/>
              </a:ext>
            </a:extLst>
          </p:cNvPr>
          <p:cNvSpPr/>
          <p:nvPr/>
        </p:nvSpPr>
        <p:spPr>
          <a:xfrm>
            <a:off x="25558" y="93490"/>
            <a:ext cx="12144672" cy="553998"/>
          </a:xfrm>
          <a:prstGeom prst="rect">
            <a:avLst/>
          </a:prstGeom>
        </p:spPr>
        <p:txBody>
          <a:bodyPr wrap="square">
            <a:spAutoFit/>
          </a:bodyPr>
          <a:lstStyle/>
          <a:p>
            <a:pPr algn="ctr"/>
            <a:r>
              <a:rPr lang="en-US" altLang="ru-RU" sz="3000" b="1" kern="0" dirty="0">
                <a:solidFill>
                  <a:srgbClr val="002060"/>
                </a:solidFill>
              </a:rPr>
              <a:t>Short presentations by young scientists</a:t>
            </a:r>
          </a:p>
        </p:txBody>
      </p:sp>
      <p:sp>
        <p:nvSpPr>
          <p:cNvPr id="10" name="Прямоугольник 9">
            <a:extLst>
              <a:ext uri="{FF2B5EF4-FFF2-40B4-BE49-F238E27FC236}">
                <a16:creationId xmlns:a16="http://schemas.microsoft.com/office/drawing/2014/main" id="{17FBD4F7-48A6-4236-A330-37F5A59CE737}"/>
              </a:ext>
            </a:extLst>
          </p:cNvPr>
          <p:cNvSpPr/>
          <p:nvPr/>
        </p:nvSpPr>
        <p:spPr>
          <a:xfrm>
            <a:off x="333836" y="3111351"/>
            <a:ext cx="11521280" cy="1200329"/>
          </a:xfrm>
          <a:prstGeom prst="rect">
            <a:avLst/>
          </a:prstGeom>
        </p:spPr>
        <p:txBody>
          <a:bodyPr wrap="square">
            <a:spAutoFit/>
          </a:bodyPr>
          <a:lstStyle/>
          <a:p>
            <a:r>
              <a:rPr lang="en-US" b="1" dirty="0">
                <a:solidFill>
                  <a:srgbClr val="002060"/>
                </a:solidFill>
                <a:latin typeface="Roboto"/>
              </a:rPr>
              <a:t>Elena </a:t>
            </a:r>
            <a:r>
              <a:rPr lang="en-US" b="1" dirty="0" err="1">
                <a:solidFill>
                  <a:srgbClr val="002060"/>
                </a:solidFill>
                <a:latin typeface="Roboto"/>
              </a:rPr>
              <a:t>Kurakina</a:t>
            </a:r>
            <a:endParaRPr lang="ru-RU" b="1" dirty="0">
              <a:solidFill>
                <a:srgbClr val="002060"/>
              </a:solidFill>
              <a:latin typeface="Roboto"/>
            </a:endParaRPr>
          </a:p>
          <a:p>
            <a:endParaRPr lang="en-US" b="1" dirty="0">
              <a:solidFill>
                <a:srgbClr val="002060"/>
              </a:solidFill>
              <a:latin typeface="Roboto"/>
            </a:endParaRPr>
          </a:p>
          <a:p>
            <a:r>
              <a:rPr lang="en-US" b="1" dirty="0">
                <a:solidFill>
                  <a:srgbClr val="002060"/>
                </a:solidFill>
                <a:latin typeface="Roboto"/>
              </a:rPr>
              <a:t>“Production of</a:t>
            </a:r>
            <a:r>
              <a:rPr lang="ru-RU" b="1" dirty="0">
                <a:solidFill>
                  <a:srgbClr val="002060"/>
                </a:solidFill>
                <a:latin typeface="Roboto"/>
              </a:rPr>
              <a:t> </a:t>
            </a:r>
            <a:r>
              <a:rPr lang="en-US" b="1" dirty="0">
                <a:solidFill>
                  <a:srgbClr val="002060"/>
                </a:solidFill>
                <a:latin typeface="Roboto"/>
              </a:rPr>
              <a:t>trivalent radionuclides for nuclear medicine and analysis via nuclear-spectrometric</a:t>
            </a:r>
            <a:r>
              <a:rPr lang="ru-RU" b="1" dirty="0">
                <a:solidFill>
                  <a:srgbClr val="002060"/>
                </a:solidFill>
                <a:latin typeface="Roboto"/>
              </a:rPr>
              <a:t> </a:t>
            </a:r>
            <a:r>
              <a:rPr lang="en-US" b="1" dirty="0">
                <a:solidFill>
                  <a:srgbClr val="002060"/>
                </a:solidFill>
                <a:latin typeface="Roboto"/>
              </a:rPr>
              <a:t>methods” </a:t>
            </a:r>
            <a:endParaRPr lang="ru-RU" dirty="0">
              <a:solidFill>
                <a:srgbClr val="002060"/>
              </a:solidFill>
            </a:endParaRPr>
          </a:p>
        </p:txBody>
      </p:sp>
      <p:sp>
        <p:nvSpPr>
          <p:cNvPr id="11" name="Прямоугольник 10">
            <a:extLst>
              <a:ext uri="{FF2B5EF4-FFF2-40B4-BE49-F238E27FC236}">
                <a16:creationId xmlns:a16="http://schemas.microsoft.com/office/drawing/2014/main" id="{F6C85569-A05C-4B1A-93BF-4A2722FE0A59}"/>
              </a:ext>
            </a:extLst>
          </p:cNvPr>
          <p:cNvSpPr/>
          <p:nvPr/>
        </p:nvSpPr>
        <p:spPr>
          <a:xfrm>
            <a:off x="333836" y="4509120"/>
            <a:ext cx="11521280" cy="923330"/>
          </a:xfrm>
          <a:prstGeom prst="rect">
            <a:avLst/>
          </a:prstGeom>
        </p:spPr>
        <p:txBody>
          <a:bodyPr wrap="square">
            <a:spAutoFit/>
          </a:bodyPr>
          <a:lstStyle/>
          <a:p>
            <a:r>
              <a:rPr lang="en-US" b="1" dirty="0">
                <a:solidFill>
                  <a:srgbClr val="002060"/>
                </a:solidFill>
                <a:latin typeface="Roboto"/>
              </a:rPr>
              <a:t>Dmitry Ponomarev</a:t>
            </a:r>
            <a:endParaRPr lang="ru-RU" b="1" dirty="0">
              <a:solidFill>
                <a:srgbClr val="002060"/>
              </a:solidFill>
              <a:latin typeface="Roboto"/>
            </a:endParaRPr>
          </a:p>
          <a:p>
            <a:endParaRPr lang="en-US" b="1" dirty="0">
              <a:solidFill>
                <a:srgbClr val="002060"/>
              </a:solidFill>
              <a:latin typeface="Roboto"/>
            </a:endParaRPr>
          </a:p>
          <a:p>
            <a:r>
              <a:rPr lang="en-US" b="1" dirty="0">
                <a:solidFill>
                  <a:srgbClr val="002060"/>
                </a:solidFill>
                <a:latin typeface="Roboto"/>
              </a:rPr>
              <a:t>“Status of the Ricochet experiment” </a:t>
            </a:r>
            <a:endParaRPr lang="ru-RU" dirty="0">
              <a:solidFill>
                <a:srgbClr val="002060"/>
              </a:solidFill>
            </a:endParaRPr>
          </a:p>
        </p:txBody>
      </p:sp>
    </p:spTree>
    <p:extLst>
      <p:ext uri="{BB962C8B-B14F-4D97-AF65-F5344CB8AC3E}">
        <p14:creationId xmlns:p14="http://schemas.microsoft.com/office/powerpoint/2010/main" val="1124531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2666979" y="2751895"/>
            <a:ext cx="6769100" cy="1138773"/>
          </a:xfrm>
          <a:prstGeom prst="rect">
            <a:avLst/>
          </a:prstGeom>
          <a:noFill/>
          <a:ln w="9525">
            <a:noFill/>
            <a:miter lim="800000"/>
            <a:headEnd/>
            <a:tailEnd/>
          </a:ln>
        </p:spPr>
        <p:txBody>
          <a:bodyPr>
            <a:spAutoFit/>
          </a:bodyPr>
          <a:lstStyle/>
          <a:p>
            <a:pPr algn="ctr"/>
            <a:r>
              <a:rPr lang="en-US" altLang="ru-RU" sz="3200" dirty="0">
                <a:solidFill>
                  <a:srgbClr val="002060"/>
                </a:solidFill>
                <a:latin typeface="Arial" pitchFamily="34" charset="0"/>
                <a:cs typeface="Arial" pitchFamily="34" charset="0"/>
              </a:rPr>
              <a:t>THANK YOU FOR YOUR ATTENTION</a:t>
            </a:r>
            <a:r>
              <a:rPr lang="en-US" altLang="ru-RU" sz="3600" dirty="0">
                <a:solidFill>
                  <a:srgbClr val="002060"/>
                </a:solidFill>
                <a:latin typeface="Arial" pitchFamily="34" charset="0"/>
                <a:cs typeface="Arial" pitchFamily="34" charset="0"/>
              </a:rPr>
              <a:t>!</a:t>
            </a:r>
            <a:endParaRPr lang="ru-RU" altLang="ru-RU" sz="3600" dirty="0">
              <a:solidFill>
                <a:srgbClr val="002060"/>
              </a:solidFill>
              <a:latin typeface="Arial" pitchFamily="34" charset="0"/>
              <a:cs typeface="Arial" pitchFamily="34" charset="0"/>
            </a:endParaRPr>
          </a:p>
        </p:txBody>
      </p:sp>
      <p:sp>
        <p:nvSpPr>
          <p:cNvPr id="4" name="Номер слайда 3"/>
          <p:cNvSpPr>
            <a:spLocks noGrp="1"/>
          </p:cNvSpPr>
          <p:nvPr>
            <p:ph type="sldNum" sz="quarter" idx="12"/>
          </p:nvPr>
        </p:nvSpPr>
        <p:spPr/>
        <p:txBody>
          <a:bodyPr/>
          <a:lstStyle/>
          <a:p>
            <a:fld id="{017C60C2-FB95-4464-969C-DC460CD1CFD8}" type="slidenum">
              <a:rPr lang="ru-RU" smtClean="0"/>
              <a:pPr/>
              <a:t>23</a:t>
            </a:fld>
            <a:endParaRPr lang="ru-RU"/>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a:extLst>
              <a:ext uri="{FF2B5EF4-FFF2-40B4-BE49-F238E27FC236}">
                <a16:creationId xmlns:a16="http://schemas.microsoft.com/office/drawing/2014/main" id="{8ADC00E8-4315-42D1-9F98-2BC68DC8533D}"/>
              </a:ext>
            </a:extLst>
          </p:cNvPr>
          <p:cNvGraphicFramePr>
            <a:graphicFrameLocks noGrp="1"/>
          </p:cNvGraphicFramePr>
          <p:nvPr>
            <p:extLst>
              <p:ext uri="{D42A27DB-BD31-4B8C-83A1-F6EECF244321}">
                <p14:modId xmlns:p14="http://schemas.microsoft.com/office/powerpoint/2010/main" val="1355449141"/>
              </p:ext>
            </p:extLst>
          </p:nvPr>
        </p:nvGraphicFramePr>
        <p:xfrm>
          <a:off x="312879" y="548680"/>
          <a:ext cx="11566240" cy="3098448"/>
        </p:xfrm>
        <a:graphic>
          <a:graphicData uri="http://schemas.openxmlformats.org/drawingml/2006/table">
            <a:tbl>
              <a:tblPr firstRow="1" bandRow="1">
                <a:tableStyleId>{F5AB1C69-6EDB-4FF4-983F-18BD219EF322}</a:tableStyleId>
              </a:tblPr>
              <a:tblGrid>
                <a:gridCol w="432048">
                  <a:extLst>
                    <a:ext uri="{9D8B030D-6E8A-4147-A177-3AD203B41FA5}">
                      <a16:colId xmlns:a16="http://schemas.microsoft.com/office/drawing/2014/main" val="1217738766"/>
                    </a:ext>
                  </a:extLst>
                </a:gridCol>
                <a:gridCol w="11062184">
                  <a:extLst>
                    <a:ext uri="{9D8B030D-6E8A-4147-A177-3AD203B41FA5}">
                      <a16:colId xmlns:a16="http://schemas.microsoft.com/office/drawing/2014/main" val="758701339"/>
                    </a:ext>
                  </a:extLst>
                </a:gridCol>
                <a:gridCol w="72008">
                  <a:extLst>
                    <a:ext uri="{9D8B030D-6E8A-4147-A177-3AD203B41FA5}">
                      <a16:colId xmlns:a16="http://schemas.microsoft.com/office/drawing/2014/main" val="128246094"/>
                    </a:ext>
                  </a:extLst>
                </a:gridCol>
              </a:tblGrid>
              <a:tr h="475352">
                <a:tc gridSpan="3">
                  <a:txBody>
                    <a:bodyPr/>
                    <a:lstStyle/>
                    <a:p>
                      <a:pPr algn="r">
                        <a:spcAft>
                          <a:spcPts val="0"/>
                        </a:spcAft>
                      </a:pPr>
                      <a:endParaRPr lang="ru-RU" sz="1300" dirty="0">
                        <a:effectLst/>
                        <a:latin typeface="Times New Roman" panose="02020603050405020304" pitchFamily="18" charset="0"/>
                        <a:ea typeface="Times New Roman" panose="02020603050405020304" pitchFamily="18" charset="0"/>
                      </a:endParaRPr>
                    </a:p>
                  </a:txBody>
                  <a:tcPr marL="19243" marR="19243" marT="0" marB="0"/>
                </a:tc>
                <a:tc hMerge="1">
                  <a:txBody>
                    <a:bodyPr/>
                    <a:lstStyle/>
                    <a:p>
                      <a:endParaRPr lang="ru-RU"/>
                    </a:p>
                  </a:txBody>
                  <a:tcPr/>
                </a:tc>
                <a:tc hMerge="1">
                  <a:txBody>
                    <a:bodyPr/>
                    <a:lstStyle/>
                    <a:p>
                      <a:pPr>
                        <a:spcAft>
                          <a:spcPts val="0"/>
                        </a:spcAft>
                      </a:pPr>
                      <a:endParaRPr lang="ru-RU" sz="1300" dirty="0">
                        <a:effectLst/>
                        <a:latin typeface="Times New Roman" panose="02020603050405020304" pitchFamily="18" charset="0"/>
                        <a:ea typeface="Times New Roman" panose="02020603050405020304" pitchFamily="18" charset="0"/>
                      </a:endParaRPr>
                    </a:p>
                  </a:txBody>
                  <a:tcPr marL="19243" marR="19243" marT="0" marB="0"/>
                </a:tc>
                <a:extLst>
                  <a:ext uri="{0D108BD9-81ED-4DB2-BD59-A6C34878D82A}">
                    <a16:rowId xmlns:a16="http://schemas.microsoft.com/office/drawing/2014/main" val="3808428430"/>
                  </a:ext>
                </a:extLst>
              </a:tr>
              <a:tr h="518614">
                <a:tc>
                  <a:txBody>
                    <a:bodyPr/>
                    <a:lstStyle/>
                    <a:p>
                      <a:pPr algn="r">
                        <a:lnSpc>
                          <a:spcPct val="100000"/>
                        </a:lnSpc>
                        <a:spcAft>
                          <a:spcPts val="0"/>
                        </a:spcAft>
                      </a:pPr>
                      <a:endParaRPr lang="ru-RU" sz="1700" b="1" dirty="0">
                        <a:solidFill>
                          <a:srgbClr val="C00000"/>
                        </a:solidFill>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endParaRPr lang="ru-RU" sz="1800" kern="1200" dirty="0">
                        <a:effectLst/>
                      </a:endParaRPr>
                    </a:p>
                    <a:p>
                      <a:pPr>
                        <a:lnSpc>
                          <a:spcPct val="100000"/>
                        </a:lnSpc>
                        <a:spcAft>
                          <a:spcPts val="0"/>
                        </a:spcAft>
                      </a:pPr>
                      <a:r>
                        <a:rPr lang="en-US" sz="1800" u="sng" kern="1200" dirty="0">
                          <a:effectLst/>
                        </a:rPr>
                        <a:t>Closed session:</a:t>
                      </a:r>
                      <a:endParaRPr lang="en-US" sz="1700" b="1" u="sng" kern="1200" dirty="0">
                        <a:solidFill>
                          <a:schemeClr val="tx1"/>
                        </a:solidFill>
                        <a:effectLst/>
                        <a:latin typeface="+mn-lt"/>
                        <a:ea typeface="+mn-ea"/>
                        <a:cs typeface="+mn-cs"/>
                      </a:endParaRPr>
                    </a:p>
                  </a:txBody>
                  <a:tcPr marL="19243" marR="19243" marT="0" marB="0"/>
                </a:tc>
                <a:tc>
                  <a:txBody>
                    <a:bodyPr/>
                    <a:lstStyle/>
                    <a:p>
                      <a:pPr algn="ctr">
                        <a:lnSpc>
                          <a:spcPct val="100000"/>
                        </a:lnSpc>
                      </a:pPr>
                      <a:endParaRPr lang="en-GB" sz="1700" b="1" kern="1200" dirty="0">
                        <a:solidFill>
                          <a:srgbClr val="C00000"/>
                        </a:solidFill>
                        <a:effectLst/>
                        <a:latin typeface="+mn-lt"/>
                        <a:ea typeface="+mn-ea"/>
                        <a:cs typeface="+mn-cs"/>
                      </a:endParaRPr>
                    </a:p>
                  </a:txBody>
                  <a:tcPr marL="0" marR="0" marT="0" marB="0" anchor="ctr"/>
                </a:tc>
                <a:extLst>
                  <a:ext uri="{0D108BD9-81ED-4DB2-BD59-A6C34878D82A}">
                    <a16:rowId xmlns:a16="http://schemas.microsoft.com/office/drawing/2014/main" val="3565764982"/>
                  </a:ext>
                </a:extLst>
              </a:tr>
              <a:tr h="518614">
                <a:tc>
                  <a:txBody>
                    <a:bodyPr/>
                    <a:lstStyle/>
                    <a:p>
                      <a:pPr algn="r">
                        <a:lnSpc>
                          <a:spcPct val="100000"/>
                        </a:lnSpc>
                        <a:spcAft>
                          <a:spcPts val="0"/>
                        </a:spcAft>
                      </a:pPr>
                      <a:r>
                        <a:rPr lang="en-US" sz="1700" b="0" dirty="0">
                          <a:solidFill>
                            <a:schemeClr val="tx1"/>
                          </a:solidFill>
                          <a:effectLst/>
                          <a:latin typeface="+mn-lt"/>
                          <a:ea typeface="Times New Roman" panose="02020603050405020304" pitchFamily="18" charset="0"/>
                        </a:rPr>
                        <a:t>12.</a:t>
                      </a:r>
                      <a:endParaRPr lang="ru-RU" sz="1700" b="0" dirty="0">
                        <a:solidFill>
                          <a:schemeClr val="tx1"/>
                        </a:solidFill>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800" kern="1200" dirty="0">
                          <a:effectLst/>
                        </a:rPr>
                        <a:t>Meeting of the PAC members with the JINR Directorate</a:t>
                      </a:r>
                      <a:endParaRPr lang="en-US" sz="1700" b="1" kern="1200" dirty="0">
                        <a:solidFill>
                          <a:schemeClr val="tx1"/>
                        </a:solidFill>
                        <a:effectLst/>
                        <a:latin typeface="+mn-lt"/>
                        <a:ea typeface="+mn-ea"/>
                        <a:cs typeface="+mn-cs"/>
                      </a:endParaRPr>
                    </a:p>
                  </a:txBody>
                  <a:tcPr marL="19243" marR="19243" marT="0" marB="0"/>
                </a:tc>
                <a:tc>
                  <a:txBody>
                    <a:bodyPr/>
                    <a:lstStyle/>
                    <a:p>
                      <a:pPr algn="ctr">
                        <a:lnSpc>
                          <a:spcPct val="100000"/>
                        </a:lnSpc>
                      </a:pPr>
                      <a:endParaRPr lang="en-GB" sz="1700" b="1" kern="1200" dirty="0">
                        <a:solidFill>
                          <a:srgbClr val="C00000"/>
                        </a:solidFill>
                        <a:effectLst/>
                        <a:latin typeface="+mn-lt"/>
                        <a:ea typeface="+mn-ea"/>
                        <a:cs typeface="+mn-cs"/>
                      </a:endParaRPr>
                    </a:p>
                  </a:txBody>
                  <a:tcPr marL="0" marR="0" marT="0" marB="0" anchor="ctr"/>
                </a:tc>
                <a:extLst>
                  <a:ext uri="{0D108BD9-81ED-4DB2-BD59-A6C34878D82A}">
                    <a16:rowId xmlns:a16="http://schemas.microsoft.com/office/drawing/2014/main" val="4032676931"/>
                  </a:ext>
                </a:extLst>
              </a:tr>
              <a:tr h="518614">
                <a:tc>
                  <a:txBody>
                    <a:bodyPr/>
                    <a:lstStyle/>
                    <a:p>
                      <a:pPr algn="r">
                        <a:lnSpc>
                          <a:spcPct val="100000"/>
                        </a:lnSpc>
                        <a:spcAft>
                          <a:spcPts val="0"/>
                        </a:spcAft>
                      </a:pPr>
                      <a:r>
                        <a:rPr lang="en-US" sz="1700" dirty="0">
                          <a:effectLst/>
                        </a:rPr>
                        <a:t>13.</a:t>
                      </a:r>
                      <a:endParaRPr lang="ru-RU" sz="1700" b="1" dirty="0">
                        <a:solidFill>
                          <a:srgbClr val="C00000"/>
                        </a:solidFill>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800" kern="1200" dirty="0">
                          <a:effectLst/>
                        </a:rPr>
                        <a:t>Drafting the PAC recommendations including proposals for the agenda of the next PAC meeting</a:t>
                      </a:r>
                      <a:endParaRPr lang="en-US" sz="1700" b="1" kern="1200" dirty="0">
                        <a:solidFill>
                          <a:srgbClr val="C00000"/>
                        </a:solidFill>
                        <a:effectLst/>
                        <a:latin typeface="+mn-lt"/>
                        <a:ea typeface="+mn-ea"/>
                        <a:cs typeface="+mn-cs"/>
                      </a:endParaRPr>
                    </a:p>
                  </a:txBody>
                  <a:tcPr marL="19243" marR="19243" marT="0" marB="0"/>
                </a:tc>
                <a:tc>
                  <a:txBody>
                    <a:bodyPr/>
                    <a:lstStyle/>
                    <a:p>
                      <a:pPr algn="ctr">
                        <a:lnSpc>
                          <a:spcPct val="100000"/>
                        </a:lnSpc>
                      </a:pPr>
                      <a:endParaRPr lang="en-GB" sz="1700" b="1" kern="1200" dirty="0">
                        <a:solidFill>
                          <a:srgbClr val="C00000"/>
                        </a:solidFill>
                        <a:effectLst/>
                        <a:latin typeface="+mn-lt"/>
                        <a:ea typeface="+mn-ea"/>
                        <a:cs typeface="+mn-cs"/>
                      </a:endParaRPr>
                    </a:p>
                  </a:txBody>
                  <a:tcPr marL="0" marR="0" marT="0" marB="0" anchor="ctr"/>
                </a:tc>
                <a:extLst>
                  <a:ext uri="{0D108BD9-81ED-4DB2-BD59-A6C34878D82A}">
                    <a16:rowId xmlns:a16="http://schemas.microsoft.com/office/drawing/2014/main" val="2755620412"/>
                  </a:ext>
                </a:extLst>
              </a:tr>
              <a:tr h="518614">
                <a:tc>
                  <a:txBody>
                    <a:bodyPr/>
                    <a:lstStyle/>
                    <a:p>
                      <a:pPr algn="r">
                        <a:lnSpc>
                          <a:spcPct val="100000"/>
                        </a:lnSpc>
                        <a:spcAft>
                          <a:spcPts val="0"/>
                        </a:spcAft>
                      </a:pPr>
                      <a:r>
                        <a:rPr lang="en-US" sz="1700" dirty="0">
                          <a:effectLst/>
                        </a:rPr>
                        <a:t>16.</a:t>
                      </a:r>
                      <a:endParaRPr lang="ru-RU" sz="1700" b="1" dirty="0">
                        <a:solidFill>
                          <a:schemeClr val="tx1"/>
                        </a:solidFill>
                        <a:effectLst/>
                        <a:latin typeface="+mn-lt"/>
                        <a:ea typeface="Times New Roman" panose="02020603050405020304" pitchFamily="18" charset="0"/>
                      </a:endParaRPr>
                    </a:p>
                  </a:txBody>
                  <a:tcPr marL="19243" marR="19243" marT="0" marB="0"/>
                </a:tc>
                <a:tc>
                  <a:txBody>
                    <a:bodyPr/>
                    <a:lstStyle/>
                    <a:p>
                      <a:pPr>
                        <a:lnSpc>
                          <a:spcPct val="100000"/>
                        </a:lnSpc>
                        <a:spcAft>
                          <a:spcPts val="0"/>
                        </a:spcAft>
                      </a:pPr>
                      <a:r>
                        <a:rPr lang="en-US" sz="1700" kern="1200" dirty="0">
                          <a:effectLst/>
                        </a:rPr>
                        <a:t>Presentation of the PAC recommendations to the directorates of JINR and the laboratories</a:t>
                      </a:r>
                      <a:endParaRPr lang="en-US" sz="1700" b="1" kern="1200" dirty="0">
                        <a:solidFill>
                          <a:schemeClr val="tx1"/>
                        </a:solidFill>
                        <a:effectLst/>
                        <a:latin typeface="+mn-lt"/>
                        <a:ea typeface="+mn-ea"/>
                        <a:cs typeface="+mn-cs"/>
                      </a:endParaRPr>
                    </a:p>
                  </a:txBody>
                  <a:tcPr marL="19243" marR="19243" marT="0" marB="0"/>
                </a:tc>
                <a:tc>
                  <a:txBody>
                    <a:bodyPr/>
                    <a:lstStyle/>
                    <a:p>
                      <a:pPr algn="ctr">
                        <a:lnSpc>
                          <a:spcPct val="100000"/>
                        </a:lnSpc>
                      </a:pPr>
                      <a:endParaRPr lang="en-GB" sz="1700" b="1" kern="1200" dirty="0">
                        <a:solidFill>
                          <a:srgbClr val="C00000"/>
                        </a:solidFill>
                        <a:effectLst/>
                        <a:latin typeface="+mn-lt"/>
                        <a:ea typeface="+mn-ea"/>
                        <a:cs typeface="+mn-cs"/>
                      </a:endParaRPr>
                    </a:p>
                  </a:txBody>
                  <a:tcPr marL="0" marR="0" marT="0" marB="0" anchor="ctr"/>
                </a:tc>
                <a:extLst>
                  <a:ext uri="{0D108BD9-81ED-4DB2-BD59-A6C34878D82A}">
                    <a16:rowId xmlns:a16="http://schemas.microsoft.com/office/drawing/2014/main" val="471283896"/>
                  </a:ext>
                </a:extLst>
              </a:tr>
              <a:tr h="518614">
                <a:tc>
                  <a:txBody>
                    <a:bodyPr/>
                    <a:lstStyle/>
                    <a:p>
                      <a:pPr algn="r">
                        <a:lnSpc>
                          <a:spcPct val="100000"/>
                        </a:lnSpc>
                        <a:spcAft>
                          <a:spcPts val="0"/>
                        </a:spcAft>
                      </a:pPr>
                      <a:endParaRPr lang="ru-RU" sz="1700" b="1" dirty="0">
                        <a:solidFill>
                          <a:srgbClr val="C00000"/>
                        </a:solidFill>
                        <a:effectLst/>
                        <a:latin typeface="+mn-lt"/>
                        <a:ea typeface="Times New Roman" panose="02020603050405020304" pitchFamily="18" charset="0"/>
                      </a:endParaRPr>
                    </a:p>
                  </a:txBody>
                  <a:tcPr marL="19243" marR="19243"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dirty="0">
                          <a:effectLst/>
                        </a:rPr>
                        <a:t>Closing of the meeting</a:t>
                      </a:r>
                    </a:p>
                    <a:p>
                      <a:pPr>
                        <a:lnSpc>
                          <a:spcPct val="100000"/>
                        </a:lnSpc>
                        <a:spcAft>
                          <a:spcPts val="0"/>
                        </a:spcAft>
                      </a:pPr>
                      <a:endParaRPr lang="en-US" sz="1700" b="1" kern="1200" dirty="0">
                        <a:solidFill>
                          <a:schemeClr val="tx1"/>
                        </a:solidFill>
                        <a:effectLst/>
                        <a:latin typeface="+mn-lt"/>
                        <a:ea typeface="+mn-ea"/>
                        <a:cs typeface="+mn-cs"/>
                      </a:endParaRPr>
                    </a:p>
                  </a:txBody>
                  <a:tcPr marL="19243" marR="19243" marT="0" marB="0"/>
                </a:tc>
                <a:tc>
                  <a:txBody>
                    <a:bodyPr/>
                    <a:lstStyle/>
                    <a:p>
                      <a:pPr algn="ctr">
                        <a:lnSpc>
                          <a:spcPct val="100000"/>
                        </a:lnSpc>
                      </a:pPr>
                      <a:endParaRPr lang="en-GB" sz="1700" b="1" kern="1200" dirty="0">
                        <a:solidFill>
                          <a:srgbClr val="C00000"/>
                        </a:solidFill>
                        <a:effectLst/>
                        <a:latin typeface="+mn-lt"/>
                        <a:ea typeface="+mn-ea"/>
                        <a:cs typeface="+mn-cs"/>
                      </a:endParaRPr>
                    </a:p>
                  </a:txBody>
                  <a:tcPr marL="0" marR="0" marT="0" marB="0" anchor="ctr"/>
                </a:tc>
                <a:extLst>
                  <a:ext uri="{0D108BD9-81ED-4DB2-BD59-A6C34878D82A}">
                    <a16:rowId xmlns:a16="http://schemas.microsoft.com/office/drawing/2014/main" val="2838909002"/>
                  </a:ext>
                </a:extLst>
              </a:tr>
            </a:tbl>
          </a:graphicData>
        </a:graphic>
      </p:graphicFrame>
      <p:sp>
        <p:nvSpPr>
          <p:cNvPr id="7" name="ZoneTexte 4">
            <a:extLst>
              <a:ext uri="{FF2B5EF4-FFF2-40B4-BE49-F238E27FC236}">
                <a16:creationId xmlns:a16="http://schemas.microsoft.com/office/drawing/2014/main" id="{F983C6F3-142A-4E34-BBDF-DA5C701B7625}"/>
              </a:ext>
            </a:extLst>
          </p:cNvPr>
          <p:cNvSpPr txBox="1">
            <a:spLocks noChangeArrowheads="1"/>
          </p:cNvSpPr>
          <p:nvPr/>
        </p:nvSpPr>
        <p:spPr bwMode="auto">
          <a:xfrm>
            <a:off x="287821" y="548680"/>
            <a:ext cx="116111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panose="020B0604020202020204" pitchFamily="34" charset="0"/>
                <a:ea typeface="MS PGothic" panose="020B0600070205080204" pitchFamily="34" charset="-128"/>
              </a:defRPr>
            </a:lvl1pPr>
            <a:lvl2pPr marL="742950" indent="-285750" eaLnBrk="0" hangingPunct="0">
              <a:defRPr sz="2400">
                <a:solidFill>
                  <a:srgbClr val="FF3300"/>
                </a:solidFill>
                <a:latin typeface="Arial" panose="020B0604020202020204" pitchFamily="34" charset="0"/>
                <a:ea typeface="MS PGothic" panose="020B0600070205080204" pitchFamily="34" charset="-128"/>
              </a:defRPr>
            </a:lvl2pPr>
            <a:lvl3pPr marL="1143000" indent="-228600" eaLnBrk="0" hangingPunct="0">
              <a:defRPr sz="2400">
                <a:solidFill>
                  <a:srgbClr val="FF3300"/>
                </a:solidFill>
                <a:latin typeface="Arial" panose="020B0604020202020204" pitchFamily="34" charset="0"/>
                <a:ea typeface="MS PGothic" panose="020B0600070205080204" pitchFamily="34" charset="-128"/>
              </a:defRPr>
            </a:lvl3pPr>
            <a:lvl4pPr marL="1600200" indent="-228600" eaLnBrk="0" hangingPunct="0">
              <a:defRPr sz="2400">
                <a:solidFill>
                  <a:srgbClr val="FF3300"/>
                </a:solidFill>
                <a:latin typeface="Arial" panose="020B0604020202020204" pitchFamily="34" charset="0"/>
                <a:ea typeface="MS PGothic" panose="020B0600070205080204" pitchFamily="34" charset="-128"/>
              </a:defRPr>
            </a:lvl4pPr>
            <a:lvl5pPr marL="2057400" indent="-228600" eaLnBrk="0" hangingPunct="0">
              <a:defRPr sz="2400">
                <a:solidFill>
                  <a:srgbClr val="FF33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9pPr>
          </a:lstStyle>
          <a:p>
            <a:pPr algn="ctr" defTabSz="457200" eaLnBrk="1" hangingPunct="1">
              <a:defRPr/>
            </a:pPr>
            <a:r>
              <a:rPr lang="en-US" altLang="ru-RU" sz="2000" b="1" kern="0" dirty="0">
                <a:solidFill>
                  <a:srgbClr val="002060"/>
                </a:solidFill>
              </a:rPr>
              <a:t>PAC for Nuclear Physics 59th meeting, 14 June 2024</a:t>
            </a:r>
            <a:endParaRPr lang="fr-FR" altLang="ru-RU" sz="2000" kern="0" dirty="0">
              <a:solidFill>
                <a:srgbClr val="002060"/>
              </a:solidFill>
            </a:endParaRPr>
          </a:p>
        </p:txBody>
      </p:sp>
    </p:spTree>
    <p:extLst>
      <p:ext uri="{BB962C8B-B14F-4D97-AF65-F5344CB8AC3E}">
        <p14:creationId xmlns:p14="http://schemas.microsoft.com/office/powerpoint/2010/main" val="2769064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0">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2">
            <a:extLst>
              <a:ext uri="{FF2B5EF4-FFF2-40B4-BE49-F238E27FC236}">
                <a16:creationId xmlns:a16="http://schemas.microsoft.com/office/drawing/2014/main" id="{0F74CE80-EC6D-4BE7-AF84-B002F9989C71}"/>
              </a:ext>
            </a:extLst>
          </p:cNvPr>
          <p:cNvPicPr>
            <a:picLocks noChangeAspect="1"/>
          </p:cNvPicPr>
          <p:nvPr/>
        </p:nvPicPr>
        <p:blipFill>
          <a:blip r:embed="rId3" cstate="print">
            <a:extLst>
              <a:ext uri="{28A0092B-C50C-407E-A947-70E740481C1C}">
                <a14:useLocalDpi xmlns:a14="http://schemas.microsoft.com/office/drawing/2010/main" val="0"/>
              </a:ext>
            </a:extLst>
          </a:blip>
          <a:srcRect l="3886" r="1997" b="-1"/>
          <a:stretch/>
        </p:blipFill>
        <p:spPr>
          <a:xfrm>
            <a:off x="2522356" y="10"/>
            <a:ext cx="9669642" cy="6857990"/>
          </a:xfrm>
          <a:prstGeom prst="rect">
            <a:avLst/>
          </a:prstGeom>
        </p:spPr>
      </p:pic>
      <p:sp>
        <p:nvSpPr>
          <p:cNvPr id="66" name="Rectangle 62">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Прямоугольник 12">
            <a:extLst>
              <a:ext uri="{FF2B5EF4-FFF2-40B4-BE49-F238E27FC236}">
                <a16:creationId xmlns:a16="http://schemas.microsoft.com/office/drawing/2014/main" id="{C6BECB8B-53D8-424C-A098-C6BD8807CF58}"/>
              </a:ext>
            </a:extLst>
          </p:cNvPr>
          <p:cNvSpPr/>
          <p:nvPr/>
        </p:nvSpPr>
        <p:spPr>
          <a:xfrm>
            <a:off x="407368" y="44624"/>
            <a:ext cx="6336704"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ru-RU" sz="3000" b="1" dirty="0">
                <a:solidFill>
                  <a:srgbClr val="002060"/>
                </a:solidFill>
                <a:latin typeface="+mj-lt"/>
                <a:ea typeface="+mj-ea"/>
                <a:cs typeface="+mj-cs"/>
              </a:rPr>
              <a:t>Synthesis and study of the decay properties of isotopes of superheavy elements Ds and Lv</a:t>
            </a:r>
          </a:p>
        </p:txBody>
      </p:sp>
      <p:sp>
        <p:nvSpPr>
          <p:cNvPr id="46" name="Прямоугольник 45">
            <a:extLst>
              <a:ext uri="{FF2B5EF4-FFF2-40B4-BE49-F238E27FC236}">
                <a16:creationId xmlns:a16="http://schemas.microsoft.com/office/drawing/2014/main" id="{BCC9EBED-F6AC-4ADE-ACD3-2920B0C7B0FC}"/>
              </a:ext>
            </a:extLst>
          </p:cNvPr>
          <p:cNvSpPr/>
          <p:nvPr/>
        </p:nvSpPr>
        <p:spPr>
          <a:xfrm>
            <a:off x="191344" y="2420888"/>
            <a:ext cx="4536504" cy="2304256"/>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000" dirty="0"/>
              <a:t>The PAC heard with interest the report presented by </a:t>
            </a:r>
            <a:r>
              <a:rPr lang="en-US" sz="2000" dirty="0">
                <a:solidFill>
                  <a:srgbClr val="0218EE"/>
                </a:solidFill>
              </a:rPr>
              <a:t>Nikita Kovrizhnykh</a:t>
            </a:r>
            <a:r>
              <a:rPr lang="en-US" sz="2000" dirty="0"/>
              <a:t>.</a:t>
            </a:r>
          </a:p>
          <a:p>
            <a:pPr marL="285750" indent="-228600">
              <a:lnSpc>
                <a:spcPct val="90000"/>
              </a:lnSpc>
              <a:spcAft>
                <a:spcPts val="600"/>
              </a:spcAft>
              <a:buFont typeface="Arial" panose="020B0604020202020204" pitchFamily="34" charset="0"/>
              <a:buChar char="•"/>
            </a:pPr>
            <a:r>
              <a:rPr lang="en-US" sz="2000" dirty="0"/>
              <a:t>These results were obtained under the project “Investigation of heavy and Superheavy elements”. </a:t>
            </a:r>
          </a:p>
        </p:txBody>
      </p:sp>
    </p:spTree>
    <p:extLst>
      <p:ext uri="{BB962C8B-B14F-4D97-AF65-F5344CB8AC3E}">
        <p14:creationId xmlns:p14="http://schemas.microsoft.com/office/powerpoint/2010/main" val="878947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2">
            <a:extLst>
              <a:ext uri="{FF2B5EF4-FFF2-40B4-BE49-F238E27FC236}">
                <a16:creationId xmlns:a16="http://schemas.microsoft.com/office/drawing/2014/main" id="{A4050574-FCA3-4994-AC43-BF4D110D3C5B}"/>
              </a:ext>
            </a:extLst>
          </p:cNvPr>
          <p:cNvSpPr txBox="1">
            <a:spLocks noChangeArrowheads="1"/>
          </p:cNvSpPr>
          <p:nvPr/>
        </p:nvSpPr>
        <p:spPr bwMode="auto">
          <a:xfrm>
            <a:off x="103358" y="21173"/>
            <a:ext cx="11985284" cy="553998"/>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sz="3000" b="1" dirty="0">
                <a:solidFill>
                  <a:srgbClr val="002060"/>
                </a:solidFill>
                <a:latin typeface="+mj-lt"/>
              </a:rPr>
              <a:t>Reaction </a:t>
            </a:r>
            <a:r>
              <a:rPr lang="en-US" sz="3000" b="1" baseline="30000" dirty="0">
                <a:solidFill>
                  <a:srgbClr val="002060"/>
                </a:solidFill>
                <a:latin typeface="+mj-lt"/>
              </a:rPr>
              <a:t>232</a:t>
            </a:r>
            <a:r>
              <a:rPr lang="en-US" sz="3000" b="1" dirty="0">
                <a:solidFill>
                  <a:srgbClr val="002060"/>
                </a:solidFill>
                <a:latin typeface="+mj-lt"/>
              </a:rPr>
              <a:t>Th + </a:t>
            </a:r>
            <a:r>
              <a:rPr lang="en-US" sz="3000" b="1" baseline="30000" dirty="0">
                <a:solidFill>
                  <a:srgbClr val="002060"/>
                </a:solidFill>
                <a:latin typeface="+mj-lt"/>
              </a:rPr>
              <a:t>48</a:t>
            </a:r>
            <a:r>
              <a:rPr lang="en-US" sz="3000" b="1" dirty="0">
                <a:solidFill>
                  <a:srgbClr val="002060"/>
                </a:solidFill>
                <a:latin typeface="+mj-lt"/>
              </a:rPr>
              <a:t>Ca</a:t>
            </a:r>
            <a:r>
              <a:rPr lang="ru-RU" sz="3000" b="1" dirty="0">
                <a:solidFill>
                  <a:srgbClr val="002060"/>
                </a:solidFill>
                <a:latin typeface="+mj-lt"/>
              </a:rPr>
              <a:t> </a:t>
            </a:r>
            <a:r>
              <a:rPr lang="ru-RU" sz="3000" b="1" dirty="0">
                <a:solidFill>
                  <a:srgbClr val="002060"/>
                </a:solidFill>
                <a:latin typeface="+mj-lt"/>
                <a:sym typeface="Symbol"/>
              </a:rPr>
              <a:t> </a:t>
            </a:r>
            <a:r>
              <a:rPr lang="en-US" sz="3000" b="1" baseline="30000" dirty="0">
                <a:solidFill>
                  <a:srgbClr val="002060"/>
                </a:solidFill>
                <a:latin typeface="+mj-lt"/>
              </a:rPr>
              <a:t>280</a:t>
            </a:r>
            <a:r>
              <a:rPr lang="en-US" sz="3000" b="1" dirty="0">
                <a:solidFill>
                  <a:srgbClr val="002060"/>
                </a:solidFill>
                <a:latin typeface="+mj-lt"/>
              </a:rPr>
              <a:t>Ds*</a:t>
            </a:r>
            <a:endParaRPr lang="ru-RU" sz="3000" b="1" dirty="0">
              <a:solidFill>
                <a:srgbClr val="002060"/>
              </a:solidFill>
              <a:latin typeface="+mj-lt"/>
            </a:endParaRPr>
          </a:p>
        </p:txBody>
      </p:sp>
      <p:pic>
        <p:nvPicPr>
          <p:cNvPr id="14" name="Рисунок 13" descr="z3.bmp">
            <a:extLst>
              <a:ext uri="{FF2B5EF4-FFF2-40B4-BE49-F238E27FC236}">
                <a16:creationId xmlns:a16="http://schemas.microsoft.com/office/drawing/2014/main" id="{845962EB-E6F6-4690-956E-C6201429C060}"/>
              </a:ext>
            </a:extLst>
          </p:cNvPr>
          <p:cNvPicPr>
            <a:picLocks noChangeAspect="1"/>
          </p:cNvPicPr>
          <p:nvPr/>
        </p:nvPicPr>
        <p:blipFill>
          <a:blip r:embed="rId3" cstate="print"/>
          <a:stretch>
            <a:fillRect/>
          </a:stretch>
        </p:blipFill>
        <p:spPr>
          <a:xfrm>
            <a:off x="1658426" y="810332"/>
            <a:ext cx="6729998" cy="5715012"/>
          </a:xfrm>
          <a:prstGeom prst="rect">
            <a:avLst/>
          </a:prstGeom>
        </p:spPr>
      </p:pic>
      <p:cxnSp>
        <p:nvCxnSpPr>
          <p:cNvPr id="15" name="Соединительная линия уступом 6">
            <a:extLst>
              <a:ext uri="{FF2B5EF4-FFF2-40B4-BE49-F238E27FC236}">
                <a16:creationId xmlns:a16="http://schemas.microsoft.com/office/drawing/2014/main" id="{4A5D7B66-F7CA-4F3F-BE9C-B3CE65D649CC}"/>
              </a:ext>
            </a:extLst>
          </p:cNvPr>
          <p:cNvCxnSpPr/>
          <p:nvPr/>
        </p:nvCxnSpPr>
        <p:spPr>
          <a:xfrm flipV="1">
            <a:off x="1475656" y="736129"/>
            <a:ext cx="6984776" cy="864096"/>
          </a:xfrm>
          <a:prstGeom prst="bentConnector3">
            <a:avLst>
              <a:gd name="adj1"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4D6A0B1-9120-42F3-BFE7-34E520210411}"/>
              </a:ext>
            </a:extLst>
          </p:cNvPr>
          <p:cNvSpPr txBox="1"/>
          <p:nvPr/>
        </p:nvSpPr>
        <p:spPr>
          <a:xfrm>
            <a:off x="107504" y="980728"/>
            <a:ext cx="1470274" cy="369332"/>
          </a:xfrm>
          <a:prstGeom prst="rect">
            <a:avLst/>
          </a:prstGeom>
          <a:noFill/>
        </p:spPr>
        <p:txBody>
          <a:bodyPr wrap="none" rtlCol="0">
            <a:spAutoFit/>
          </a:bodyPr>
          <a:lstStyle/>
          <a:p>
            <a:r>
              <a:rPr lang="en-US" b="1" i="1" dirty="0">
                <a:solidFill>
                  <a:srgbClr val="FF0000"/>
                </a:solidFill>
                <a:latin typeface="+mn-lt"/>
              </a:rPr>
              <a:t>E</a:t>
            </a:r>
            <a:r>
              <a:rPr lang="en-US" sz="2200" b="1" baseline="-25000" dirty="0">
                <a:solidFill>
                  <a:srgbClr val="FF0000"/>
                </a:solidFill>
                <a:latin typeface="+mn-lt"/>
              </a:rPr>
              <a:t>1</a:t>
            </a:r>
            <a:r>
              <a:rPr lang="en-US" b="1" dirty="0">
                <a:solidFill>
                  <a:srgbClr val="FF0000"/>
                </a:solidFill>
                <a:latin typeface="+mn-lt"/>
              </a:rPr>
              <a:t> = 231 </a:t>
            </a:r>
            <a:r>
              <a:rPr lang="en-US" b="1" dirty="0" err="1">
                <a:solidFill>
                  <a:srgbClr val="FF0000"/>
                </a:solidFill>
                <a:latin typeface="+mn-lt"/>
              </a:rPr>
              <a:t>MeV</a:t>
            </a:r>
            <a:endParaRPr lang="ru-RU" sz="1600" dirty="0">
              <a:effectLst>
                <a:outerShdw blurRad="38100" dist="38100" dir="2700000" algn="tl">
                  <a:srgbClr val="000000">
                    <a:alpha val="43137"/>
                  </a:srgbClr>
                </a:outerShdw>
              </a:effectLst>
              <a:latin typeface="+mn-lt"/>
            </a:endParaRPr>
          </a:p>
        </p:txBody>
      </p:sp>
      <p:sp>
        <p:nvSpPr>
          <p:cNvPr id="17" name="TextBox 16">
            <a:extLst>
              <a:ext uri="{FF2B5EF4-FFF2-40B4-BE49-F238E27FC236}">
                <a16:creationId xmlns:a16="http://schemas.microsoft.com/office/drawing/2014/main" id="{28B7931E-6306-48B5-943E-B44627F3B2C0}"/>
              </a:ext>
            </a:extLst>
          </p:cNvPr>
          <p:cNvSpPr txBox="1"/>
          <p:nvPr/>
        </p:nvSpPr>
        <p:spPr>
          <a:xfrm>
            <a:off x="179512" y="2771636"/>
            <a:ext cx="1470274" cy="369332"/>
          </a:xfrm>
          <a:prstGeom prst="rect">
            <a:avLst/>
          </a:prstGeom>
          <a:noFill/>
        </p:spPr>
        <p:txBody>
          <a:bodyPr wrap="none" rtlCol="0">
            <a:spAutoFit/>
          </a:bodyPr>
          <a:lstStyle/>
          <a:p>
            <a:r>
              <a:rPr lang="en-US" b="1" i="1" dirty="0">
                <a:solidFill>
                  <a:srgbClr val="FF0000"/>
                </a:solidFill>
                <a:latin typeface="+mn-lt"/>
              </a:rPr>
              <a:t>E</a:t>
            </a:r>
            <a:r>
              <a:rPr lang="ru-RU" sz="2200" b="1" baseline="-25000" dirty="0">
                <a:solidFill>
                  <a:srgbClr val="FF0000"/>
                </a:solidFill>
                <a:latin typeface="+mn-lt"/>
              </a:rPr>
              <a:t>2</a:t>
            </a:r>
            <a:r>
              <a:rPr lang="en-US" b="1" dirty="0">
                <a:solidFill>
                  <a:srgbClr val="FF0000"/>
                </a:solidFill>
                <a:latin typeface="+mn-lt"/>
              </a:rPr>
              <a:t> = 23</a:t>
            </a:r>
            <a:r>
              <a:rPr lang="ru-RU" b="1" dirty="0">
                <a:solidFill>
                  <a:srgbClr val="FF0000"/>
                </a:solidFill>
                <a:latin typeface="+mn-lt"/>
              </a:rPr>
              <a:t>8</a:t>
            </a:r>
            <a:r>
              <a:rPr lang="en-US" b="1" dirty="0">
                <a:solidFill>
                  <a:srgbClr val="FF0000"/>
                </a:solidFill>
                <a:latin typeface="+mn-lt"/>
              </a:rPr>
              <a:t> </a:t>
            </a:r>
            <a:r>
              <a:rPr lang="en-US" b="1" dirty="0" err="1">
                <a:solidFill>
                  <a:srgbClr val="FF0000"/>
                </a:solidFill>
                <a:latin typeface="+mn-lt"/>
              </a:rPr>
              <a:t>MeV</a:t>
            </a:r>
            <a:endParaRPr lang="ru-RU" sz="1600" b="1" dirty="0">
              <a:solidFill>
                <a:srgbClr val="FF0000"/>
              </a:solidFill>
              <a:latin typeface="+mn-lt"/>
            </a:endParaRPr>
          </a:p>
        </p:txBody>
      </p:sp>
      <p:sp>
        <p:nvSpPr>
          <p:cNvPr id="18" name="TextBox 17">
            <a:extLst>
              <a:ext uri="{FF2B5EF4-FFF2-40B4-BE49-F238E27FC236}">
                <a16:creationId xmlns:a16="http://schemas.microsoft.com/office/drawing/2014/main" id="{4C65881B-2632-4F72-9FA8-064283AB3922}"/>
              </a:ext>
            </a:extLst>
          </p:cNvPr>
          <p:cNvSpPr txBox="1"/>
          <p:nvPr/>
        </p:nvSpPr>
        <p:spPr>
          <a:xfrm>
            <a:off x="107504" y="188640"/>
            <a:ext cx="2016224" cy="707886"/>
          </a:xfrm>
          <a:prstGeom prst="rect">
            <a:avLst/>
          </a:prstGeom>
          <a:noFill/>
        </p:spPr>
        <p:txBody>
          <a:bodyPr wrap="square" rtlCol="0">
            <a:spAutoFit/>
          </a:bodyPr>
          <a:lstStyle/>
          <a:p>
            <a:pPr algn="ctr"/>
            <a:r>
              <a:rPr lang="ru-RU" sz="2000" b="1" dirty="0">
                <a:solidFill>
                  <a:srgbClr val="0000FF"/>
                </a:solidFill>
                <a:latin typeface="+mn-lt"/>
              </a:rPr>
              <a:t>7 </a:t>
            </a:r>
            <a:r>
              <a:rPr lang="en-US" sz="2000" b="1" dirty="0">
                <a:solidFill>
                  <a:srgbClr val="0000FF"/>
                </a:solidFill>
                <a:latin typeface="+mn-lt"/>
              </a:rPr>
              <a:t>decay chains</a:t>
            </a:r>
            <a:endParaRPr lang="ru-RU" sz="2000" b="1" dirty="0">
              <a:solidFill>
                <a:srgbClr val="0000FF"/>
              </a:solidFill>
              <a:latin typeface="+mn-lt"/>
            </a:endParaRPr>
          </a:p>
          <a:p>
            <a:pPr algn="ctr"/>
            <a:r>
              <a:rPr lang="ru-RU" sz="2200" b="1" baseline="30000" dirty="0">
                <a:solidFill>
                  <a:srgbClr val="0000FF"/>
                </a:solidFill>
                <a:latin typeface="+mn-lt"/>
              </a:rPr>
              <a:t>276</a:t>
            </a:r>
            <a:r>
              <a:rPr lang="en-US" sz="2000" b="1" dirty="0">
                <a:solidFill>
                  <a:srgbClr val="0000FF"/>
                </a:solidFill>
                <a:latin typeface="+mn-lt"/>
              </a:rPr>
              <a:t>Ds – </a:t>
            </a:r>
            <a:r>
              <a:rPr lang="en-US" sz="2000" b="1" u="sng" dirty="0">
                <a:solidFill>
                  <a:srgbClr val="FF0000"/>
                </a:solidFill>
                <a:latin typeface="Symbol" pitchFamily="18" charset="2"/>
              </a:rPr>
              <a:t>a</a:t>
            </a:r>
            <a:r>
              <a:rPr lang="en-US" sz="2000" b="1" u="sng" dirty="0">
                <a:latin typeface="+mn-lt"/>
              </a:rPr>
              <a:t> and</a:t>
            </a:r>
            <a:r>
              <a:rPr lang="ru-RU" sz="2000" b="1" u="sng" dirty="0">
                <a:latin typeface="+mn-lt"/>
              </a:rPr>
              <a:t> </a:t>
            </a:r>
            <a:r>
              <a:rPr lang="en-US" sz="2000" b="1" u="sng" dirty="0">
                <a:solidFill>
                  <a:srgbClr val="006600"/>
                </a:solidFill>
                <a:latin typeface="+mn-lt"/>
              </a:rPr>
              <a:t>SF</a:t>
            </a:r>
          </a:p>
        </p:txBody>
      </p:sp>
      <p:cxnSp>
        <p:nvCxnSpPr>
          <p:cNvPr id="19" name="Соединительная линия уступом 8">
            <a:extLst>
              <a:ext uri="{FF2B5EF4-FFF2-40B4-BE49-F238E27FC236}">
                <a16:creationId xmlns:a16="http://schemas.microsoft.com/office/drawing/2014/main" id="{A9504CB7-87DE-4847-B412-273F31C26964}"/>
              </a:ext>
            </a:extLst>
          </p:cNvPr>
          <p:cNvCxnSpPr/>
          <p:nvPr/>
        </p:nvCxnSpPr>
        <p:spPr>
          <a:xfrm>
            <a:off x="1619672" y="4221088"/>
            <a:ext cx="6696744" cy="1080120"/>
          </a:xfrm>
          <a:prstGeom prst="bentConnector3">
            <a:avLst>
              <a:gd name="adj1"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947755D-6D39-42BF-9090-C247EBA7534A}"/>
              </a:ext>
            </a:extLst>
          </p:cNvPr>
          <p:cNvSpPr txBox="1"/>
          <p:nvPr/>
        </p:nvSpPr>
        <p:spPr>
          <a:xfrm>
            <a:off x="179512" y="4715852"/>
            <a:ext cx="1470274" cy="369332"/>
          </a:xfrm>
          <a:prstGeom prst="rect">
            <a:avLst/>
          </a:prstGeom>
          <a:noFill/>
        </p:spPr>
        <p:txBody>
          <a:bodyPr wrap="none" rtlCol="0">
            <a:spAutoFit/>
          </a:bodyPr>
          <a:lstStyle/>
          <a:p>
            <a:r>
              <a:rPr lang="en-US" b="1" i="1" dirty="0">
                <a:solidFill>
                  <a:srgbClr val="FF0000"/>
                </a:solidFill>
                <a:latin typeface="+mn-lt"/>
              </a:rPr>
              <a:t>E</a:t>
            </a:r>
            <a:r>
              <a:rPr lang="en-US" sz="2200" b="1" baseline="-25000" dirty="0">
                <a:solidFill>
                  <a:srgbClr val="FF0000"/>
                </a:solidFill>
                <a:latin typeface="+mn-lt"/>
              </a:rPr>
              <a:t>3</a:t>
            </a:r>
            <a:r>
              <a:rPr lang="en-US" b="1" dirty="0">
                <a:solidFill>
                  <a:srgbClr val="FF0000"/>
                </a:solidFill>
                <a:latin typeface="+mn-lt"/>
              </a:rPr>
              <a:t> = 2</a:t>
            </a:r>
            <a:r>
              <a:rPr lang="ru-RU" b="1" dirty="0">
                <a:solidFill>
                  <a:srgbClr val="FF0000"/>
                </a:solidFill>
                <a:latin typeface="+mn-lt"/>
              </a:rPr>
              <a:t>51</a:t>
            </a:r>
            <a:r>
              <a:rPr lang="en-US" b="1" dirty="0">
                <a:solidFill>
                  <a:srgbClr val="FF0000"/>
                </a:solidFill>
                <a:latin typeface="+mn-lt"/>
              </a:rPr>
              <a:t> </a:t>
            </a:r>
            <a:r>
              <a:rPr lang="en-US" b="1" dirty="0" err="1">
                <a:solidFill>
                  <a:srgbClr val="FF0000"/>
                </a:solidFill>
                <a:latin typeface="+mn-lt"/>
              </a:rPr>
              <a:t>MeV</a:t>
            </a:r>
            <a:endParaRPr lang="ru-RU" sz="1600" b="1" dirty="0">
              <a:solidFill>
                <a:srgbClr val="FF0000"/>
              </a:solidFill>
              <a:latin typeface="+mn-lt"/>
            </a:endParaRPr>
          </a:p>
        </p:txBody>
      </p:sp>
      <p:sp>
        <p:nvSpPr>
          <p:cNvPr id="21" name="TextBox 20">
            <a:extLst>
              <a:ext uri="{FF2B5EF4-FFF2-40B4-BE49-F238E27FC236}">
                <a16:creationId xmlns:a16="http://schemas.microsoft.com/office/drawing/2014/main" id="{66157FBE-369E-46F0-836C-9C58715ED0A5}"/>
              </a:ext>
            </a:extLst>
          </p:cNvPr>
          <p:cNvSpPr txBox="1"/>
          <p:nvPr/>
        </p:nvSpPr>
        <p:spPr>
          <a:xfrm>
            <a:off x="4004320" y="5919663"/>
            <a:ext cx="2871936" cy="461665"/>
          </a:xfrm>
          <a:prstGeom prst="rect">
            <a:avLst/>
          </a:prstGeom>
          <a:noFill/>
        </p:spPr>
        <p:txBody>
          <a:bodyPr wrap="square" rtlCol="0">
            <a:spAutoFit/>
          </a:bodyPr>
          <a:lstStyle/>
          <a:p>
            <a:r>
              <a:rPr lang="ru-RU" sz="2400" b="1" dirty="0">
                <a:latin typeface="+mn-lt"/>
              </a:rPr>
              <a:t>3 </a:t>
            </a:r>
            <a:r>
              <a:rPr lang="en-US" sz="2400" b="1" dirty="0">
                <a:latin typeface="+mn-lt"/>
              </a:rPr>
              <a:t>new isotopes</a:t>
            </a:r>
          </a:p>
        </p:txBody>
      </p:sp>
      <p:sp>
        <p:nvSpPr>
          <p:cNvPr id="11" name="Прямоугольник 10">
            <a:extLst>
              <a:ext uri="{FF2B5EF4-FFF2-40B4-BE49-F238E27FC236}">
                <a16:creationId xmlns:a16="http://schemas.microsoft.com/office/drawing/2014/main" id="{18CCEDAB-5F39-441F-AAB6-8008D5C3F4F2}"/>
              </a:ext>
            </a:extLst>
          </p:cNvPr>
          <p:cNvSpPr/>
          <p:nvPr/>
        </p:nvSpPr>
        <p:spPr>
          <a:xfrm>
            <a:off x="8333354" y="838786"/>
            <a:ext cx="3822189" cy="5484448"/>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000" dirty="0"/>
              <a:t>Experiments to synthesize isotopes </a:t>
            </a:r>
            <a:r>
              <a:rPr lang="en-US" sz="2000" baseline="30000" dirty="0"/>
              <a:t>275,276</a:t>
            </a:r>
            <a:r>
              <a:rPr lang="en-US" sz="2000" dirty="0"/>
              <a:t>Ds in the reaction </a:t>
            </a:r>
            <a:r>
              <a:rPr lang="en-US" sz="2000" baseline="30000" dirty="0"/>
              <a:t>48</a:t>
            </a:r>
            <a:r>
              <a:rPr lang="en-US" sz="2000" dirty="0"/>
              <a:t>Ca+</a:t>
            </a:r>
            <a:r>
              <a:rPr lang="en-US" sz="2000" baseline="30000" dirty="0"/>
              <a:t>232</a:t>
            </a:r>
            <a:r>
              <a:rPr lang="en-US" sz="2000" dirty="0"/>
              <a:t>Th were continued on the gas-filled DGFRS-2 separator of the DC-280 cyclotron at the SHE Factory</a:t>
            </a:r>
          </a:p>
          <a:p>
            <a:pPr marL="285750" indent="-228600">
              <a:lnSpc>
                <a:spcPct val="90000"/>
              </a:lnSpc>
              <a:spcAft>
                <a:spcPts val="600"/>
              </a:spcAft>
              <a:buFont typeface="Arial" panose="020B0604020202020204" pitchFamily="34" charset="0"/>
              <a:buChar char="•"/>
            </a:pPr>
            <a:r>
              <a:rPr lang="en-US" sz="2000" dirty="0"/>
              <a:t>The complete fusion reaction </a:t>
            </a:r>
            <a:r>
              <a:rPr lang="en-US" sz="2000" baseline="30000" dirty="0"/>
              <a:t>48</a:t>
            </a:r>
            <a:r>
              <a:rPr lang="en-US" sz="2000" dirty="0"/>
              <a:t>Ca+</a:t>
            </a:r>
            <a:r>
              <a:rPr lang="en-US" sz="2000" baseline="30000" dirty="0"/>
              <a:t>232</a:t>
            </a:r>
            <a:r>
              <a:rPr lang="en-US" sz="2000" dirty="0"/>
              <a:t>Th was studied at four beam energies above the Coulomb barrier. </a:t>
            </a:r>
          </a:p>
          <a:p>
            <a:pPr marL="285750" indent="-228600">
              <a:lnSpc>
                <a:spcPct val="90000"/>
              </a:lnSpc>
              <a:spcAft>
                <a:spcPts val="600"/>
              </a:spcAft>
              <a:buFont typeface="Arial" panose="020B0604020202020204" pitchFamily="34" charset="0"/>
              <a:buChar char="•"/>
            </a:pPr>
            <a:r>
              <a:rPr lang="en-US" sz="2000" dirty="0"/>
              <a:t>One decay chain of the </a:t>
            </a:r>
            <a:r>
              <a:rPr lang="en-US" sz="2000" baseline="30000" dirty="0"/>
              <a:t>276</a:t>
            </a:r>
            <a:r>
              <a:rPr lang="en-US" sz="2000" dirty="0"/>
              <a:t>Ds isotope, discovered in 2022, was detected at two maximum beam energies.</a:t>
            </a:r>
          </a:p>
        </p:txBody>
      </p:sp>
    </p:spTree>
    <p:extLst>
      <p:ext uri="{BB962C8B-B14F-4D97-AF65-F5344CB8AC3E}">
        <p14:creationId xmlns:p14="http://schemas.microsoft.com/office/powerpoint/2010/main" val="1541988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2">
            <a:extLst>
              <a:ext uri="{FF2B5EF4-FFF2-40B4-BE49-F238E27FC236}">
                <a16:creationId xmlns:a16="http://schemas.microsoft.com/office/drawing/2014/main" id="{A4050574-FCA3-4994-AC43-BF4D110D3C5B}"/>
              </a:ext>
            </a:extLst>
          </p:cNvPr>
          <p:cNvSpPr txBox="1">
            <a:spLocks noChangeArrowheads="1"/>
          </p:cNvSpPr>
          <p:nvPr/>
        </p:nvSpPr>
        <p:spPr bwMode="auto">
          <a:xfrm>
            <a:off x="103358" y="68498"/>
            <a:ext cx="11985284" cy="553998"/>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sz="3000" b="1" dirty="0">
                <a:solidFill>
                  <a:srgbClr val="002060"/>
                </a:solidFill>
                <a:latin typeface="+mj-lt"/>
              </a:rPr>
              <a:t>Reaction </a:t>
            </a:r>
            <a:r>
              <a:rPr lang="en-US" sz="3000" b="1" baseline="30000" dirty="0">
                <a:solidFill>
                  <a:srgbClr val="002060"/>
                </a:solidFill>
                <a:latin typeface="+mj-lt"/>
              </a:rPr>
              <a:t>232</a:t>
            </a:r>
            <a:r>
              <a:rPr lang="en-US" sz="3000" b="1" dirty="0">
                <a:solidFill>
                  <a:srgbClr val="002060"/>
                </a:solidFill>
                <a:latin typeface="+mj-lt"/>
              </a:rPr>
              <a:t>Th + </a:t>
            </a:r>
            <a:r>
              <a:rPr lang="en-US" sz="3000" b="1" baseline="30000" dirty="0">
                <a:solidFill>
                  <a:srgbClr val="002060"/>
                </a:solidFill>
                <a:latin typeface="+mj-lt"/>
              </a:rPr>
              <a:t>48</a:t>
            </a:r>
            <a:r>
              <a:rPr lang="en-US" sz="3000" b="1" dirty="0">
                <a:solidFill>
                  <a:srgbClr val="002060"/>
                </a:solidFill>
                <a:latin typeface="+mj-lt"/>
              </a:rPr>
              <a:t>Ca</a:t>
            </a:r>
            <a:r>
              <a:rPr lang="ru-RU" sz="3000" b="1" dirty="0">
                <a:solidFill>
                  <a:srgbClr val="002060"/>
                </a:solidFill>
                <a:latin typeface="+mj-lt"/>
              </a:rPr>
              <a:t> </a:t>
            </a:r>
            <a:r>
              <a:rPr lang="ru-RU" sz="3000" b="1" dirty="0">
                <a:solidFill>
                  <a:srgbClr val="002060"/>
                </a:solidFill>
                <a:latin typeface="+mj-lt"/>
                <a:sym typeface="Symbol"/>
              </a:rPr>
              <a:t> </a:t>
            </a:r>
            <a:r>
              <a:rPr lang="en-US" sz="3000" b="1" baseline="30000" dirty="0">
                <a:solidFill>
                  <a:srgbClr val="002060"/>
                </a:solidFill>
                <a:latin typeface="+mj-lt"/>
              </a:rPr>
              <a:t>280</a:t>
            </a:r>
            <a:r>
              <a:rPr lang="en-US" sz="3000" b="1" dirty="0">
                <a:solidFill>
                  <a:srgbClr val="002060"/>
                </a:solidFill>
                <a:latin typeface="+mj-lt"/>
              </a:rPr>
              <a:t>Ds*</a:t>
            </a:r>
            <a:endParaRPr lang="ru-RU" sz="3000" b="1" dirty="0">
              <a:solidFill>
                <a:srgbClr val="002060"/>
              </a:solidFill>
              <a:latin typeface="+mj-lt"/>
            </a:endParaRPr>
          </a:p>
        </p:txBody>
      </p:sp>
      <p:sp>
        <p:nvSpPr>
          <p:cNvPr id="22" name="TextBox 21">
            <a:extLst>
              <a:ext uri="{FF2B5EF4-FFF2-40B4-BE49-F238E27FC236}">
                <a16:creationId xmlns:a16="http://schemas.microsoft.com/office/drawing/2014/main" id="{D9D48A0F-AB22-47E2-BE52-4695BD436619}"/>
              </a:ext>
            </a:extLst>
          </p:cNvPr>
          <p:cNvSpPr txBox="1"/>
          <p:nvPr/>
        </p:nvSpPr>
        <p:spPr>
          <a:xfrm>
            <a:off x="191344" y="1967708"/>
            <a:ext cx="1470274" cy="369332"/>
          </a:xfrm>
          <a:prstGeom prst="rect">
            <a:avLst/>
          </a:prstGeom>
          <a:noFill/>
        </p:spPr>
        <p:txBody>
          <a:bodyPr wrap="none" rtlCol="0">
            <a:spAutoFit/>
          </a:bodyPr>
          <a:lstStyle/>
          <a:p>
            <a:r>
              <a:rPr lang="en-US" b="1" i="1" dirty="0">
                <a:solidFill>
                  <a:srgbClr val="FF0000"/>
                </a:solidFill>
              </a:rPr>
              <a:t>E</a:t>
            </a:r>
            <a:r>
              <a:rPr lang="en-US" sz="2200" b="1" baseline="-25000" dirty="0">
                <a:solidFill>
                  <a:srgbClr val="FF0000"/>
                </a:solidFill>
              </a:rPr>
              <a:t>3</a:t>
            </a:r>
            <a:r>
              <a:rPr lang="en-US" b="1" dirty="0">
                <a:solidFill>
                  <a:srgbClr val="FF0000"/>
                </a:solidFill>
              </a:rPr>
              <a:t> = 2</a:t>
            </a:r>
            <a:r>
              <a:rPr lang="ru-RU" b="1" dirty="0">
                <a:solidFill>
                  <a:srgbClr val="FF0000"/>
                </a:solidFill>
              </a:rPr>
              <a:t>5</a:t>
            </a:r>
            <a:r>
              <a:rPr lang="en-US" b="1" dirty="0">
                <a:solidFill>
                  <a:srgbClr val="FF0000"/>
                </a:solidFill>
              </a:rPr>
              <a:t>1 </a:t>
            </a:r>
            <a:r>
              <a:rPr lang="en-US" b="1" dirty="0" err="1">
                <a:solidFill>
                  <a:srgbClr val="FF0000"/>
                </a:solidFill>
              </a:rPr>
              <a:t>MeV</a:t>
            </a:r>
            <a:endParaRPr lang="ru-RU" sz="1600" b="1" dirty="0">
              <a:solidFill>
                <a:srgbClr val="FF0000"/>
              </a:solidFill>
            </a:endParaRPr>
          </a:p>
        </p:txBody>
      </p:sp>
      <p:sp>
        <p:nvSpPr>
          <p:cNvPr id="23" name="TextBox 22">
            <a:extLst>
              <a:ext uri="{FF2B5EF4-FFF2-40B4-BE49-F238E27FC236}">
                <a16:creationId xmlns:a16="http://schemas.microsoft.com/office/drawing/2014/main" id="{1B7E7C42-D93A-485F-8BDC-183D931DB759}"/>
              </a:ext>
            </a:extLst>
          </p:cNvPr>
          <p:cNvSpPr txBox="1"/>
          <p:nvPr/>
        </p:nvSpPr>
        <p:spPr>
          <a:xfrm>
            <a:off x="263352" y="3479876"/>
            <a:ext cx="1470274" cy="369332"/>
          </a:xfrm>
          <a:prstGeom prst="rect">
            <a:avLst/>
          </a:prstGeom>
          <a:noFill/>
        </p:spPr>
        <p:txBody>
          <a:bodyPr wrap="none" rtlCol="0">
            <a:spAutoFit/>
          </a:bodyPr>
          <a:lstStyle/>
          <a:p>
            <a:r>
              <a:rPr lang="en-US" b="1" i="1" dirty="0">
                <a:solidFill>
                  <a:srgbClr val="FF0000"/>
                </a:solidFill>
              </a:rPr>
              <a:t>E</a:t>
            </a:r>
            <a:r>
              <a:rPr lang="en-US" sz="2200" b="1" baseline="-25000" dirty="0">
                <a:solidFill>
                  <a:srgbClr val="FF0000"/>
                </a:solidFill>
              </a:rPr>
              <a:t>4</a:t>
            </a:r>
            <a:r>
              <a:rPr lang="en-US" b="1" dirty="0">
                <a:solidFill>
                  <a:srgbClr val="FF0000"/>
                </a:solidFill>
              </a:rPr>
              <a:t> = 2</a:t>
            </a:r>
            <a:r>
              <a:rPr lang="ru-RU" b="1" dirty="0">
                <a:solidFill>
                  <a:srgbClr val="FF0000"/>
                </a:solidFill>
              </a:rPr>
              <a:t>57</a:t>
            </a:r>
            <a:r>
              <a:rPr lang="en-US" b="1" dirty="0">
                <a:solidFill>
                  <a:srgbClr val="FF0000"/>
                </a:solidFill>
              </a:rPr>
              <a:t> </a:t>
            </a:r>
            <a:r>
              <a:rPr lang="en-US" b="1" dirty="0" err="1">
                <a:solidFill>
                  <a:srgbClr val="FF0000"/>
                </a:solidFill>
              </a:rPr>
              <a:t>MeV</a:t>
            </a:r>
            <a:endParaRPr lang="ru-RU" sz="1600" b="1" dirty="0">
              <a:solidFill>
                <a:srgbClr val="FF0000"/>
              </a:solidFill>
            </a:endParaRPr>
          </a:p>
        </p:txBody>
      </p:sp>
      <p:sp>
        <p:nvSpPr>
          <p:cNvPr id="24" name="TextBox 23">
            <a:extLst>
              <a:ext uri="{FF2B5EF4-FFF2-40B4-BE49-F238E27FC236}">
                <a16:creationId xmlns:a16="http://schemas.microsoft.com/office/drawing/2014/main" id="{8212C198-55AB-419B-ADC1-6155ACADB542}"/>
              </a:ext>
            </a:extLst>
          </p:cNvPr>
          <p:cNvSpPr txBox="1"/>
          <p:nvPr/>
        </p:nvSpPr>
        <p:spPr>
          <a:xfrm>
            <a:off x="479376" y="752864"/>
            <a:ext cx="1728192" cy="707886"/>
          </a:xfrm>
          <a:prstGeom prst="rect">
            <a:avLst/>
          </a:prstGeom>
          <a:noFill/>
        </p:spPr>
        <p:txBody>
          <a:bodyPr wrap="square" rtlCol="0">
            <a:spAutoFit/>
          </a:bodyPr>
          <a:lstStyle/>
          <a:p>
            <a:pPr algn="ctr"/>
            <a:r>
              <a:rPr lang="ru-RU" sz="2000" b="1" dirty="0">
                <a:solidFill>
                  <a:srgbClr val="0000FF"/>
                </a:solidFill>
              </a:rPr>
              <a:t>6 </a:t>
            </a:r>
            <a:r>
              <a:rPr lang="en-US" sz="2000" b="1" dirty="0">
                <a:solidFill>
                  <a:srgbClr val="0000FF"/>
                </a:solidFill>
              </a:rPr>
              <a:t>decay chains</a:t>
            </a:r>
            <a:r>
              <a:rPr lang="ru-RU" sz="2000" b="1" dirty="0">
                <a:solidFill>
                  <a:srgbClr val="0000FF"/>
                </a:solidFill>
              </a:rPr>
              <a:t> </a:t>
            </a:r>
          </a:p>
          <a:p>
            <a:pPr algn="ctr"/>
            <a:r>
              <a:rPr lang="ru-RU" sz="2200" b="1" baseline="30000" dirty="0">
                <a:solidFill>
                  <a:srgbClr val="0000FF"/>
                </a:solidFill>
              </a:rPr>
              <a:t>275</a:t>
            </a:r>
            <a:r>
              <a:rPr lang="en-US" sz="2000" b="1" dirty="0">
                <a:solidFill>
                  <a:srgbClr val="0000FF"/>
                </a:solidFill>
              </a:rPr>
              <a:t>Ds</a:t>
            </a:r>
          </a:p>
        </p:txBody>
      </p:sp>
      <p:grpSp>
        <p:nvGrpSpPr>
          <p:cNvPr id="25" name="Группа 24">
            <a:extLst>
              <a:ext uri="{FF2B5EF4-FFF2-40B4-BE49-F238E27FC236}">
                <a16:creationId xmlns:a16="http://schemas.microsoft.com/office/drawing/2014/main" id="{2ADB9076-B736-4DE1-94D8-5D679F415AC8}"/>
              </a:ext>
            </a:extLst>
          </p:cNvPr>
          <p:cNvGrpSpPr/>
          <p:nvPr/>
        </p:nvGrpSpPr>
        <p:grpSpPr>
          <a:xfrm>
            <a:off x="1661618" y="692696"/>
            <a:ext cx="5679717" cy="5736122"/>
            <a:chOff x="1835696" y="128472"/>
            <a:chExt cx="6464188" cy="6540888"/>
          </a:xfrm>
        </p:grpSpPr>
        <p:pic>
          <p:nvPicPr>
            <p:cNvPr id="26" name="Рисунок 25" descr="z4.bmp">
              <a:extLst>
                <a:ext uri="{FF2B5EF4-FFF2-40B4-BE49-F238E27FC236}">
                  <a16:creationId xmlns:a16="http://schemas.microsoft.com/office/drawing/2014/main" id="{E756CE5C-CB5F-4EBC-84AA-5ED080F6730E}"/>
                </a:ext>
              </a:extLst>
            </p:cNvPr>
            <p:cNvPicPr>
              <a:picLocks noChangeAspect="1"/>
            </p:cNvPicPr>
            <p:nvPr/>
          </p:nvPicPr>
          <p:blipFill>
            <a:blip r:embed="rId3" cstate="print"/>
            <a:stretch>
              <a:fillRect/>
            </a:stretch>
          </p:blipFill>
          <p:spPr>
            <a:xfrm>
              <a:off x="2699792" y="128472"/>
              <a:ext cx="5600092" cy="6540888"/>
            </a:xfrm>
            <a:prstGeom prst="rect">
              <a:avLst/>
            </a:prstGeom>
          </p:spPr>
        </p:pic>
        <p:grpSp>
          <p:nvGrpSpPr>
            <p:cNvPr id="27" name="Группа 24">
              <a:extLst>
                <a:ext uri="{FF2B5EF4-FFF2-40B4-BE49-F238E27FC236}">
                  <a16:creationId xmlns:a16="http://schemas.microsoft.com/office/drawing/2014/main" id="{5B7F36E6-4A6D-4489-9ECA-67986957C9EF}"/>
                </a:ext>
              </a:extLst>
            </p:cNvPr>
            <p:cNvGrpSpPr/>
            <p:nvPr/>
          </p:nvGrpSpPr>
          <p:grpSpPr>
            <a:xfrm>
              <a:off x="1835696" y="1052736"/>
              <a:ext cx="3528392" cy="936104"/>
              <a:chOff x="2339752" y="1052736"/>
              <a:chExt cx="2736304" cy="936104"/>
            </a:xfrm>
          </p:grpSpPr>
          <p:cxnSp>
            <p:nvCxnSpPr>
              <p:cNvPr id="28" name="Прямая соединительная линия 27">
                <a:extLst>
                  <a:ext uri="{FF2B5EF4-FFF2-40B4-BE49-F238E27FC236}">
                    <a16:creationId xmlns:a16="http://schemas.microsoft.com/office/drawing/2014/main" id="{4F05E290-AB58-4B9D-B3BF-13576A3688CF}"/>
                  </a:ext>
                </a:extLst>
              </p:cNvPr>
              <p:cNvCxnSpPr/>
              <p:nvPr/>
            </p:nvCxnSpPr>
            <p:spPr>
              <a:xfrm>
                <a:off x="2339752" y="1988840"/>
                <a:ext cx="18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a:extLst>
                  <a:ext uri="{FF2B5EF4-FFF2-40B4-BE49-F238E27FC236}">
                    <a16:creationId xmlns:a16="http://schemas.microsoft.com/office/drawing/2014/main" id="{43B52FED-DBE9-41C1-96EC-EDCF738D6CE1}"/>
                  </a:ext>
                </a:extLst>
              </p:cNvPr>
              <p:cNvCxnSpPr/>
              <p:nvPr/>
            </p:nvCxnSpPr>
            <p:spPr>
              <a:xfrm flipV="1">
                <a:off x="4139952" y="1052736"/>
                <a:ext cx="936104" cy="9361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30" name="Прямоугольник 29">
            <a:extLst>
              <a:ext uri="{FF2B5EF4-FFF2-40B4-BE49-F238E27FC236}">
                <a16:creationId xmlns:a16="http://schemas.microsoft.com/office/drawing/2014/main" id="{FB141096-8D04-42C5-A01B-E1C111EBAB2C}"/>
              </a:ext>
            </a:extLst>
          </p:cNvPr>
          <p:cNvSpPr/>
          <p:nvPr/>
        </p:nvSpPr>
        <p:spPr>
          <a:xfrm>
            <a:off x="335360" y="1472944"/>
            <a:ext cx="2088232" cy="369332"/>
          </a:xfrm>
          <a:prstGeom prst="rect">
            <a:avLst/>
          </a:prstGeom>
        </p:spPr>
        <p:txBody>
          <a:bodyPr wrap="square">
            <a:spAutoFit/>
          </a:bodyPr>
          <a:lstStyle/>
          <a:p>
            <a:pPr algn="ctr"/>
            <a:r>
              <a:rPr lang="ru-RU" sz="2000" b="1" baseline="30000" dirty="0">
                <a:solidFill>
                  <a:srgbClr val="0000FF"/>
                </a:solidFill>
              </a:rPr>
              <a:t>2</a:t>
            </a:r>
            <a:r>
              <a:rPr lang="en-US" sz="2000" b="1" baseline="30000" dirty="0">
                <a:solidFill>
                  <a:srgbClr val="0000FF"/>
                </a:solidFill>
              </a:rPr>
              <a:t>6</a:t>
            </a:r>
            <a:r>
              <a:rPr lang="ru-RU" sz="2000" b="1" baseline="30000" dirty="0">
                <a:solidFill>
                  <a:srgbClr val="0000FF"/>
                </a:solidFill>
              </a:rPr>
              <a:t>7</a:t>
            </a:r>
            <a:r>
              <a:rPr lang="en-US" b="1" dirty="0" err="1">
                <a:solidFill>
                  <a:srgbClr val="0000FF"/>
                </a:solidFill>
              </a:rPr>
              <a:t>Sg</a:t>
            </a:r>
            <a:r>
              <a:rPr lang="en-US" b="1" dirty="0">
                <a:solidFill>
                  <a:srgbClr val="0000FF"/>
                </a:solidFill>
              </a:rPr>
              <a:t> – </a:t>
            </a:r>
            <a:r>
              <a:rPr lang="en-US" b="1" u="sng" dirty="0">
                <a:solidFill>
                  <a:srgbClr val="FF0000"/>
                </a:solidFill>
                <a:latin typeface="Symbol" pitchFamily="18" charset="2"/>
              </a:rPr>
              <a:t>a</a:t>
            </a:r>
            <a:r>
              <a:rPr lang="en-US" b="1" u="sng" dirty="0"/>
              <a:t> and</a:t>
            </a:r>
            <a:r>
              <a:rPr lang="ru-RU" b="1" u="sng" dirty="0"/>
              <a:t> </a:t>
            </a:r>
            <a:r>
              <a:rPr lang="en-US" b="1" u="sng" dirty="0">
                <a:solidFill>
                  <a:srgbClr val="006600"/>
                </a:solidFill>
              </a:rPr>
              <a:t>SF</a:t>
            </a:r>
          </a:p>
        </p:txBody>
      </p:sp>
      <p:sp>
        <p:nvSpPr>
          <p:cNvPr id="36" name="Прямоугольник 35">
            <a:extLst>
              <a:ext uri="{FF2B5EF4-FFF2-40B4-BE49-F238E27FC236}">
                <a16:creationId xmlns:a16="http://schemas.microsoft.com/office/drawing/2014/main" id="{61CCE47F-4A06-4954-9259-7ECF65501B90}"/>
              </a:ext>
            </a:extLst>
          </p:cNvPr>
          <p:cNvSpPr/>
          <p:nvPr/>
        </p:nvSpPr>
        <p:spPr>
          <a:xfrm>
            <a:off x="7857171" y="1772816"/>
            <a:ext cx="4231471" cy="2145937"/>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000" b="1" dirty="0"/>
              <a:t>Six</a:t>
            </a:r>
            <a:r>
              <a:rPr lang="en-US" sz="2000" dirty="0"/>
              <a:t> decay chains of the new isotope </a:t>
            </a:r>
            <a:r>
              <a:rPr lang="en-US" sz="2000" baseline="30000" dirty="0"/>
              <a:t>275</a:t>
            </a:r>
            <a:r>
              <a:rPr lang="en-US" sz="2000" dirty="0"/>
              <a:t>Ds were identified. </a:t>
            </a:r>
          </a:p>
          <a:p>
            <a:pPr marL="285750" indent="-228600">
              <a:lnSpc>
                <a:spcPct val="90000"/>
              </a:lnSpc>
              <a:spcAft>
                <a:spcPts val="600"/>
              </a:spcAft>
              <a:buFont typeface="Arial" panose="020B0604020202020204" pitchFamily="34" charset="0"/>
              <a:buChar char="•"/>
            </a:pPr>
            <a:r>
              <a:rPr lang="en-US" sz="2000" baseline="30000" dirty="0"/>
              <a:t>275</a:t>
            </a:r>
            <a:r>
              <a:rPr lang="en-US" sz="2000" dirty="0"/>
              <a:t>Ds was for first produced in a reaction with </a:t>
            </a:r>
            <a:r>
              <a:rPr lang="en-US" sz="2000" baseline="30000" dirty="0"/>
              <a:t>48</a:t>
            </a:r>
            <a:r>
              <a:rPr lang="en-US" sz="2000" dirty="0"/>
              <a:t>Ca.</a:t>
            </a:r>
          </a:p>
          <a:p>
            <a:pPr marL="285750" indent="-228600">
              <a:lnSpc>
                <a:spcPct val="90000"/>
              </a:lnSpc>
              <a:spcAft>
                <a:spcPts val="600"/>
              </a:spcAft>
              <a:buFont typeface="Arial" panose="020B0604020202020204" pitchFamily="34" charset="0"/>
              <a:buChar char="•"/>
            </a:pPr>
            <a:r>
              <a:rPr lang="en-US" sz="2000" dirty="0"/>
              <a:t>Decay of SHE nucleus to known isotopes  </a:t>
            </a:r>
            <a:r>
              <a:rPr lang="en-US" sz="2000" baseline="30000" dirty="0"/>
              <a:t>271</a:t>
            </a:r>
            <a:r>
              <a:rPr lang="en-US" sz="2000" dirty="0"/>
              <a:t>Hs, </a:t>
            </a:r>
            <a:r>
              <a:rPr lang="en-US" sz="2000" baseline="30000" dirty="0"/>
              <a:t>267</a:t>
            </a:r>
            <a:r>
              <a:rPr lang="en-US" sz="2000" dirty="0"/>
              <a:t>Sg, </a:t>
            </a:r>
            <a:r>
              <a:rPr lang="en-US" sz="2000" baseline="30000" dirty="0"/>
              <a:t>263</a:t>
            </a:r>
            <a:r>
              <a:rPr lang="en-US" sz="2000" dirty="0"/>
              <a:t>Rf.</a:t>
            </a:r>
          </a:p>
        </p:txBody>
      </p:sp>
    </p:spTree>
    <p:extLst>
      <p:ext uri="{BB962C8B-B14F-4D97-AF65-F5344CB8AC3E}">
        <p14:creationId xmlns:p14="http://schemas.microsoft.com/office/powerpoint/2010/main" val="1527291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2">
            <a:extLst>
              <a:ext uri="{FF2B5EF4-FFF2-40B4-BE49-F238E27FC236}">
                <a16:creationId xmlns:a16="http://schemas.microsoft.com/office/drawing/2014/main" id="{A4050574-FCA3-4994-AC43-BF4D110D3C5B}"/>
              </a:ext>
            </a:extLst>
          </p:cNvPr>
          <p:cNvSpPr txBox="1">
            <a:spLocks noChangeArrowheads="1"/>
          </p:cNvSpPr>
          <p:nvPr/>
        </p:nvSpPr>
        <p:spPr bwMode="auto">
          <a:xfrm>
            <a:off x="479376" y="-11391"/>
            <a:ext cx="6064650" cy="553998"/>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sz="3000" b="1" dirty="0">
                <a:solidFill>
                  <a:srgbClr val="002060"/>
                </a:solidFill>
                <a:latin typeface="+mj-lt"/>
              </a:rPr>
              <a:t>Reaction </a:t>
            </a:r>
            <a:r>
              <a:rPr lang="en-US" sz="3000" b="1" baseline="30000" dirty="0">
                <a:solidFill>
                  <a:srgbClr val="002060"/>
                </a:solidFill>
                <a:latin typeface="+mj-lt"/>
              </a:rPr>
              <a:t>23</a:t>
            </a:r>
            <a:r>
              <a:rPr lang="ru-RU" sz="3000" b="1" baseline="30000" dirty="0">
                <a:solidFill>
                  <a:srgbClr val="002060"/>
                </a:solidFill>
                <a:latin typeface="+mj-lt"/>
              </a:rPr>
              <a:t>8</a:t>
            </a:r>
            <a:r>
              <a:rPr lang="en-US" sz="3000" b="1" dirty="0">
                <a:solidFill>
                  <a:srgbClr val="002060"/>
                </a:solidFill>
                <a:latin typeface="+mj-lt"/>
              </a:rPr>
              <a:t>U + </a:t>
            </a:r>
            <a:r>
              <a:rPr lang="en-US" sz="3000" b="1" baseline="30000" dirty="0">
                <a:solidFill>
                  <a:srgbClr val="002060"/>
                </a:solidFill>
                <a:latin typeface="+mj-lt"/>
              </a:rPr>
              <a:t>40</a:t>
            </a:r>
            <a:r>
              <a:rPr lang="en-US" sz="3000" b="1" dirty="0">
                <a:solidFill>
                  <a:srgbClr val="002060"/>
                </a:solidFill>
                <a:latin typeface="+mj-lt"/>
              </a:rPr>
              <a:t>Ar</a:t>
            </a:r>
            <a:r>
              <a:rPr lang="ru-RU" sz="3000" b="1" dirty="0">
                <a:solidFill>
                  <a:srgbClr val="002060"/>
                </a:solidFill>
                <a:latin typeface="+mj-lt"/>
              </a:rPr>
              <a:t> </a:t>
            </a:r>
            <a:r>
              <a:rPr lang="ru-RU" sz="3000" b="1" dirty="0">
                <a:solidFill>
                  <a:srgbClr val="002060"/>
                </a:solidFill>
                <a:latin typeface="+mj-lt"/>
                <a:sym typeface="Symbol"/>
              </a:rPr>
              <a:t> </a:t>
            </a:r>
            <a:r>
              <a:rPr lang="en-US" sz="3000" b="1" baseline="30000" dirty="0">
                <a:solidFill>
                  <a:srgbClr val="002060"/>
                </a:solidFill>
                <a:latin typeface="+mj-lt"/>
              </a:rPr>
              <a:t>278</a:t>
            </a:r>
            <a:r>
              <a:rPr lang="en-US" sz="3000" b="1" dirty="0">
                <a:solidFill>
                  <a:srgbClr val="002060"/>
                </a:solidFill>
                <a:latin typeface="+mj-lt"/>
              </a:rPr>
              <a:t>Ds*</a:t>
            </a:r>
            <a:endParaRPr lang="ru-RU" sz="3000" b="1" dirty="0">
              <a:solidFill>
                <a:srgbClr val="002060"/>
              </a:solidFill>
              <a:latin typeface="+mj-lt"/>
            </a:endParaRPr>
          </a:p>
        </p:txBody>
      </p:sp>
      <p:sp>
        <p:nvSpPr>
          <p:cNvPr id="36" name="Прямоугольник 35">
            <a:extLst>
              <a:ext uri="{FF2B5EF4-FFF2-40B4-BE49-F238E27FC236}">
                <a16:creationId xmlns:a16="http://schemas.microsoft.com/office/drawing/2014/main" id="{61CCE47F-4A06-4954-9259-7ECF65501B90}"/>
              </a:ext>
            </a:extLst>
          </p:cNvPr>
          <p:cNvSpPr/>
          <p:nvPr/>
        </p:nvSpPr>
        <p:spPr>
          <a:xfrm>
            <a:off x="7176120" y="542607"/>
            <a:ext cx="4879543" cy="2880320"/>
          </a:xfrm>
          <a:prstGeom prst="rect">
            <a:avLst/>
          </a:prstGeom>
        </p:spPr>
        <p:txBody>
          <a:bodyPr vert="horz" lIns="91440" tIns="45720" rIns="91440" bIns="45720" rtlCol="0">
            <a:noAutofit/>
          </a:bodyPr>
          <a:lstStyle/>
          <a:p>
            <a:pPr marL="400050" indent="-342900">
              <a:lnSpc>
                <a:spcPct val="90000"/>
              </a:lnSpc>
              <a:spcAft>
                <a:spcPts val="600"/>
              </a:spcAft>
              <a:buFont typeface="Arial" panose="020B0604020202020204" pitchFamily="34" charset="0"/>
              <a:buChar char="•"/>
            </a:pPr>
            <a:r>
              <a:rPr lang="en-US" sz="2000" dirty="0"/>
              <a:t>Two decay chains of </a:t>
            </a:r>
            <a:r>
              <a:rPr lang="en-US" sz="2000" baseline="30000" dirty="0"/>
              <a:t>273</a:t>
            </a:r>
            <a:r>
              <a:rPr lang="en-US" sz="2000" dirty="0"/>
              <a:t>Ds with a cross section of 0.2 pb were registered in the </a:t>
            </a:r>
            <a:r>
              <a:rPr lang="en-US" sz="2000" baseline="30000" dirty="0"/>
              <a:t>238</a:t>
            </a:r>
            <a:r>
              <a:rPr lang="en-US" sz="2000" dirty="0"/>
              <a:t>U+</a:t>
            </a:r>
            <a:r>
              <a:rPr lang="en-US" sz="2000" baseline="30000" dirty="0"/>
              <a:t>40</a:t>
            </a:r>
            <a:r>
              <a:rPr lang="en-US" sz="2000" dirty="0"/>
              <a:t>Ar reaction. </a:t>
            </a:r>
          </a:p>
          <a:p>
            <a:pPr marL="400050" indent="-342900">
              <a:lnSpc>
                <a:spcPct val="90000"/>
              </a:lnSpc>
              <a:spcAft>
                <a:spcPts val="600"/>
              </a:spcAft>
              <a:buFont typeface="Arial" panose="020B0604020202020204" pitchFamily="34" charset="0"/>
              <a:buChar char="•"/>
            </a:pPr>
            <a:r>
              <a:rPr lang="en-US" sz="2000" dirty="0"/>
              <a:t>The properties of nuclei synthesized in both reactions point to the existence of isomeric states in </a:t>
            </a:r>
            <a:r>
              <a:rPr lang="en-US" sz="2000" baseline="30000" dirty="0"/>
              <a:t>267</a:t>
            </a:r>
            <a:r>
              <a:rPr lang="en-US" sz="2000" dirty="0"/>
              <a:t>Sg, </a:t>
            </a:r>
            <a:r>
              <a:rPr lang="en-US" sz="2000" baseline="30000" dirty="0"/>
              <a:t>271</a:t>
            </a:r>
            <a:r>
              <a:rPr lang="en-US" sz="2000" dirty="0"/>
              <a:t>Hs,</a:t>
            </a:r>
            <a:r>
              <a:rPr lang="en-US" sz="2000" baseline="30000" dirty="0"/>
              <a:t>273</a:t>
            </a:r>
            <a:r>
              <a:rPr lang="en-US" sz="2000" dirty="0"/>
              <a:t>Ds and its daughter nuclei. </a:t>
            </a:r>
          </a:p>
          <a:p>
            <a:pPr marL="400050" indent="-342900">
              <a:lnSpc>
                <a:spcPct val="90000"/>
              </a:lnSpc>
              <a:spcAft>
                <a:spcPts val="600"/>
              </a:spcAft>
              <a:buFont typeface="Arial" panose="020B0604020202020204" pitchFamily="34" charset="0"/>
              <a:buChar char="•"/>
            </a:pPr>
            <a:r>
              <a:rPr lang="en-US" sz="2000" dirty="0"/>
              <a:t>A possible decay scheme of the synthesized isotopes was proposed on the basis of these results.</a:t>
            </a:r>
          </a:p>
        </p:txBody>
      </p:sp>
      <p:sp>
        <p:nvSpPr>
          <p:cNvPr id="31" name="Text Box 2">
            <a:extLst>
              <a:ext uri="{FF2B5EF4-FFF2-40B4-BE49-F238E27FC236}">
                <a16:creationId xmlns:a16="http://schemas.microsoft.com/office/drawing/2014/main" id="{F2C130DA-840F-448B-BB25-CFA2DE325ECE}"/>
              </a:ext>
            </a:extLst>
          </p:cNvPr>
          <p:cNvSpPr txBox="1">
            <a:spLocks noChangeArrowheads="1"/>
          </p:cNvSpPr>
          <p:nvPr/>
        </p:nvSpPr>
        <p:spPr bwMode="auto">
          <a:xfrm>
            <a:off x="103358" y="3833732"/>
            <a:ext cx="5472608" cy="553998"/>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sz="3000" b="1" dirty="0">
                <a:solidFill>
                  <a:srgbClr val="002060"/>
                </a:solidFill>
                <a:latin typeface="+mj-lt"/>
              </a:rPr>
              <a:t>Reaction </a:t>
            </a:r>
            <a:r>
              <a:rPr lang="en-US" sz="3000" b="1" baseline="30000" dirty="0">
                <a:solidFill>
                  <a:srgbClr val="002060"/>
                </a:solidFill>
                <a:latin typeface="+mj-lt"/>
              </a:rPr>
              <a:t>23</a:t>
            </a:r>
            <a:r>
              <a:rPr lang="ru-RU" sz="3000" b="1" baseline="30000" dirty="0">
                <a:solidFill>
                  <a:srgbClr val="002060"/>
                </a:solidFill>
                <a:latin typeface="+mj-lt"/>
              </a:rPr>
              <a:t>8</a:t>
            </a:r>
            <a:r>
              <a:rPr lang="en-US" sz="3000" b="1" dirty="0">
                <a:solidFill>
                  <a:srgbClr val="002060"/>
                </a:solidFill>
                <a:latin typeface="+mj-lt"/>
              </a:rPr>
              <a:t>U + </a:t>
            </a:r>
            <a:r>
              <a:rPr lang="en-US" sz="3000" b="1" baseline="30000" dirty="0">
                <a:solidFill>
                  <a:srgbClr val="002060"/>
                </a:solidFill>
                <a:latin typeface="+mj-lt"/>
              </a:rPr>
              <a:t>54</a:t>
            </a:r>
            <a:r>
              <a:rPr lang="en-US" sz="3000" b="1" dirty="0">
                <a:solidFill>
                  <a:srgbClr val="002060"/>
                </a:solidFill>
                <a:latin typeface="+mj-lt"/>
              </a:rPr>
              <a:t>Cr</a:t>
            </a:r>
            <a:endParaRPr lang="ru-RU" sz="3000" b="1" dirty="0">
              <a:solidFill>
                <a:srgbClr val="002060"/>
              </a:solidFill>
              <a:latin typeface="+mj-lt"/>
            </a:endParaRPr>
          </a:p>
        </p:txBody>
      </p:sp>
      <p:pic>
        <p:nvPicPr>
          <p:cNvPr id="35" name="Рисунок 34" descr="z3.bmp">
            <a:extLst>
              <a:ext uri="{FF2B5EF4-FFF2-40B4-BE49-F238E27FC236}">
                <a16:creationId xmlns:a16="http://schemas.microsoft.com/office/drawing/2014/main" id="{F099D88A-D964-4E51-8961-83F36D05A36E}"/>
              </a:ext>
            </a:extLst>
          </p:cNvPr>
          <p:cNvPicPr>
            <a:picLocks noChangeAspect="1"/>
          </p:cNvPicPr>
          <p:nvPr/>
        </p:nvPicPr>
        <p:blipFill>
          <a:blip r:embed="rId3" cstate="print"/>
          <a:stretch>
            <a:fillRect/>
          </a:stretch>
        </p:blipFill>
        <p:spPr>
          <a:xfrm>
            <a:off x="263352" y="604951"/>
            <a:ext cx="6803726" cy="2755631"/>
          </a:xfrm>
          <a:prstGeom prst="rect">
            <a:avLst/>
          </a:prstGeom>
        </p:spPr>
      </p:pic>
      <p:pic>
        <p:nvPicPr>
          <p:cNvPr id="37" name="Рисунок 36" descr="z1.bmp">
            <a:extLst>
              <a:ext uri="{FF2B5EF4-FFF2-40B4-BE49-F238E27FC236}">
                <a16:creationId xmlns:a16="http://schemas.microsoft.com/office/drawing/2014/main" id="{73FA3B7C-4450-4F4C-8B24-69D11DABA5C2}"/>
              </a:ext>
            </a:extLst>
          </p:cNvPr>
          <p:cNvPicPr>
            <a:picLocks noChangeAspect="1"/>
          </p:cNvPicPr>
          <p:nvPr/>
        </p:nvPicPr>
        <p:blipFill>
          <a:blip r:embed="rId4" cstate="print"/>
          <a:stretch>
            <a:fillRect/>
          </a:stretch>
        </p:blipFill>
        <p:spPr>
          <a:xfrm>
            <a:off x="263352" y="4442322"/>
            <a:ext cx="7056896" cy="1572530"/>
          </a:xfrm>
          <a:prstGeom prst="rect">
            <a:avLst/>
          </a:prstGeom>
        </p:spPr>
      </p:pic>
      <p:sp>
        <p:nvSpPr>
          <p:cNvPr id="39" name="Rectangle 2">
            <a:extLst>
              <a:ext uri="{FF2B5EF4-FFF2-40B4-BE49-F238E27FC236}">
                <a16:creationId xmlns:a16="http://schemas.microsoft.com/office/drawing/2014/main" id="{D20DCCCD-6FB5-48D1-828D-83FB72BDFE7A}"/>
              </a:ext>
            </a:extLst>
          </p:cNvPr>
          <p:cNvSpPr txBox="1">
            <a:spLocks noChangeArrowheads="1"/>
          </p:cNvSpPr>
          <p:nvPr/>
        </p:nvSpPr>
        <p:spPr bwMode="auto">
          <a:xfrm>
            <a:off x="8040216" y="4328487"/>
            <a:ext cx="3312368" cy="1800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defRPr/>
            </a:pPr>
            <a:r>
              <a:rPr kumimoji="0" lang="en-US" altLang="ja-JP" sz="2400" b="1" i="0" u="sng"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j-ea"/>
                <a:cs typeface="Calibri" pitchFamily="34" charset="0"/>
              </a:rPr>
              <a:t>For the first time:</a:t>
            </a:r>
          </a:p>
          <a:p>
            <a:pPr lvl="0">
              <a:defRPr/>
            </a:pPr>
            <a:r>
              <a:rPr lang="en-US" altLang="ja-JP" sz="2400" b="1" kern="0" dirty="0">
                <a:solidFill>
                  <a:srgbClr val="0000FF"/>
                </a:solidFill>
                <a:effectLst>
                  <a:outerShdw blurRad="38100" dist="38100" dir="2700000" algn="tl">
                    <a:srgbClr val="000000">
                      <a:alpha val="43137"/>
                    </a:srgbClr>
                  </a:outerShdw>
                </a:effectLst>
                <a:latin typeface="Calibri" pitchFamily="34" charset="0"/>
                <a:cs typeface="Calibri" pitchFamily="34" charset="0"/>
              </a:rPr>
              <a:t>Actinide + </a:t>
            </a:r>
            <a:r>
              <a:rPr lang="en-US" altLang="ja-JP" sz="2800" b="1" kern="0" baseline="30000" dirty="0">
                <a:solidFill>
                  <a:srgbClr val="0000FF"/>
                </a:solidFill>
                <a:effectLst>
                  <a:outerShdw blurRad="38100" dist="38100" dir="2700000" algn="tl">
                    <a:srgbClr val="000000">
                      <a:alpha val="43137"/>
                    </a:srgbClr>
                  </a:outerShdw>
                </a:effectLst>
                <a:latin typeface="Calibri" pitchFamily="34" charset="0"/>
                <a:cs typeface="Calibri" pitchFamily="34" charset="0"/>
              </a:rPr>
              <a:t>54</a:t>
            </a:r>
            <a:r>
              <a:rPr lang="en-US" altLang="ja-JP" sz="2400" b="1" kern="0" dirty="0">
                <a:solidFill>
                  <a:srgbClr val="0000FF"/>
                </a:solidFill>
                <a:effectLst>
                  <a:outerShdw blurRad="38100" dist="38100" dir="2700000" algn="tl">
                    <a:srgbClr val="000000">
                      <a:alpha val="43137"/>
                    </a:srgbClr>
                  </a:outerShdw>
                </a:effectLst>
                <a:latin typeface="Calibri" pitchFamily="34" charset="0"/>
                <a:cs typeface="Calibri" pitchFamily="34" charset="0"/>
              </a:rPr>
              <a:t>Cr</a:t>
            </a:r>
            <a:endParaRPr kumimoji="0" lang="en-US" altLang="ja-JP" sz="2400" b="1" i="0"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libri" pitchFamily="34" charset="0"/>
              <a:ea typeface="+mj-ea"/>
              <a:cs typeface="Calibri" pitchFamily="34" charset="0"/>
            </a:endParaRPr>
          </a:p>
          <a:p>
            <a:pPr lvl="0">
              <a:defRPr/>
            </a:pPr>
            <a:r>
              <a:rPr kumimoji="0" lang="en-US" altLang="ja-JP" sz="2400" b="1" i="0" strike="noStrike" kern="0" cap="none" spc="0" normalizeH="0" baseline="0" noProof="0" dirty="0">
                <a:ln>
                  <a:noFill/>
                </a:ln>
                <a:effectLst>
                  <a:outerShdw blurRad="38100" dist="38100" dir="2700000" algn="tl">
                    <a:srgbClr val="000000">
                      <a:alpha val="43137"/>
                    </a:srgbClr>
                  </a:outerShdw>
                </a:effectLst>
                <a:uLnTx/>
                <a:uFillTx/>
                <a:latin typeface="Calibri" pitchFamily="34" charset="0"/>
                <a:ea typeface="+mj-ea"/>
                <a:cs typeface="Calibri" pitchFamily="34" charset="0"/>
              </a:rPr>
              <a:t>New isotope </a:t>
            </a:r>
            <a:r>
              <a:rPr lang="en-US" altLang="ja-JP" sz="2800" b="1" kern="0" baseline="30000" dirty="0">
                <a:effectLst>
                  <a:outerShdw blurRad="38100" dist="38100" dir="2700000" algn="tl">
                    <a:srgbClr val="000000">
                      <a:alpha val="43137"/>
                    </a:srgbClr>
                  </a:outerShdw>
                </a:effectLst>
                <a:latin typeface="Calibri" pitchFamily="34" charset="0"/>
                <a:cs typeface="Calibri" pitchFamily="34" charset="0"/>
              </a:rPr>
              <a:t>288</a:t>
            </a:r>
            <a:r>
              <a:rPr lang="en-US" altLang="ja-JP" sz="2400" b="1" kern="0" dirty="0">
                <a:effectLst>
                  <a:outerShdw blurRad="38100" dist="38100" dir="2700000" algn="tl">
                    <a:srgbClr val="000000">
                      <a:alpha val="43137"/>
                    </a:srgbClr>
                  </a:outerShdw>
                </a:effectLst>
                <a:latin typeface="Calibri" pitchFamily="34" charset="0"/>
                <a:cs typeface="Calibri" pitchFamily="34" charset="0"/>
              </a:rPr>
              <a:t>Lv</a:t>
            </a:r>
            <a:endParaRPr kumimoji="0" lang="en-US" altLang="ja-JP" sz="2400" b="1" i="0" strike="noStrike" kern="0" cap="none" spc="0" normalizeH="0" baseline="0" noProof="0" dirty="0">
              <a:ln>
                <a:noFill/>
              </a:ln>
              <a:effectLst>
                <a:outerShdw blurRad="38100" dist="38100" dir="2700000" algn="tl">
                  <a:srgbClr val="000000">
                    <a:alpha val="43137"/>
                  </a:srgbClr>
                </a:outerShdw>
              </a:effectLst>
              <a:uLnTx/>
              <a:uFillTx/>
              <a:latin typeface="Calibri" pitchFamily="34" charset="0"/>
              <a:ea typeface="+mj-ea"/>
              <a:cs typeface="Calibri" pitchFamily="34" charset="0"/>
            </a:endParaRPr>
          </a:p>
          <a:p>
            <a:pPr lvl="0">
              <a:defRPr/>
            </a:pPr>
            <a:r>
              <a:rPr kumimoji="0" lang="en-US" altLang="ja-JP" sz="2400" b="1" i="0" strike="noStrike" kern="0" cap="none" spc="0" normalizeH="0" baseline="0" noProof="0" dirty="0">
                <a:ln>
                  <a:noFill/>
                </a:ln>
                <a:solidFill>
                  <a:srgbClr val="006600"/>
                </a:solidFill>
                <a:uLnTx/>
                <a:uFillTx/>
                <a:latin typeface="Calibri" pitchFamily="34" charset="0"/>
                <a:ea typeface="+mj-ea"/>
                <a:cs typeface="Calibri" pitchFamily="34" charset="0"/>
              </a:rPr>
              <a:t>Confirmation of </a:t>
            </a:r>
            <a:r>
              <a:rPr kumimoji="0" lang="en-US" altLang="ja-JP" sz="2800" b="1" i="0" strike="noStrike" kern="0" cap="none" spc="0" normalizeH="0" baseline="30000" noProof="0" dirty="0">
                <a:ln>
                  <a:noFill/>
                </a:ln>
                <a:solidFill>
                  <a:srgbClr val="006600"/>
                </a:solidFill>
                <a:uLnTx/>
                <a:uFillTx/>
                <a:latin typeface="Calibri" pitchFamily="34" charset="0"/>
                <a:ea typeface="+mj-ea"/>
                <a:cs typeface="Calibri" pitchFamily="34" charset="0"/>
              </a:rPr>
              <a:t>284</a:t>
            </a:r>
            <a:r>
              <a:rPr kumimoji="0" lang="en-US" altLang="ja-JP" sz="2400" b="1" i="0" strike="noStrike" kern="0" cap="none" spc="0" normalizeH="0" baseline="0" noProof="0" dirty="0">
                <a:ln>
                  <a:noFill/>
                </a:ln>
                <a:solidFill>
                  <a:srgbClr val="006600"/>
                </a:solidFill>
                <a:uLnTx/>
                <a:uFillTx/>
                <a:latin typeface="Calibri" pitchFamily="34" charset="0"/>
                <a:ea typeface="+mj-ea"/>
                <a:cs typeface="Calibri" pitchFamily="34" charset="0"/>
              </a:rPr>
              <a:t>Fl</a:t>
            </a:r>
            <a:endParaRPr kumimoji="0" lang="ru-RU" sz="2000" b="1" i="0" strike="noStrike" kern="0" cap="none" spc="0" normalizeH="0" baseline="0" noProof="0" dirty="0">
              <a:ln>
                <a:noFill/>
              </a:ln>
              <a:solidFill>
                <a:srgbClr val="006600"/>
              </a:solidFill>
              <a:uLnTx/>
              <a:uFillTx/>
              <a:latin typeface="Calibri" pitchFamily="34" charset="0"/>
              <a:ea typeface="+mj-ea"/>
              <a:cs typeface="Calibri" pitchFamily="34" charset="0"/>
            </a:endParaRPr>
          </a:p>
        </p:txBody>
      </p:sp>
    </p:spTree>
    <p:extLst>
      <p:ext uri="{BB962C8B-B14F-4D97-AF65-F5344CB8AC3E}">
        <p14:creationId xmlns:p14="http://schemas.microsoft.com/office/powerpoint/2010/main" val="1001308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Таблица 62">
            <a:extLst>
              <a:ext uri="{FF2B5EF4-FFF2-40B4-BE49-F238E27FC236}">
                <a16:creationId xmlns:a16="http://schemas.microsoft.com/office/drawing/2014/main" id="{2BE5FEA4-47C9-4D7B-A89B-E6BE65369953}"/>
              </a:ext>
            </a:extLst>
          </p:cNvPr>
          <p:cNvGraphicFramePr>
            <a:graphicFrameLocks noGrp="1"/>
          </p:cNvGraphicFramePr>
          <p:nvPr>
            <p:extLst>
              <p:ext uri="{D42A27DB-BD31-4B8C-83A1-F6EECF244321}">
                <p14:modId xmlns:p14="http://schemas.microsoft.com/office/powerpoint/2010/main" val="3177855732"/>
              </p:ext>
            </p:extLst>
          </p:nvPr>
        </p:nvGraphicFramePr>
        <p:xfrm>
          <a:off x="159994" y="1196752"/>
          <a:ext cx="11928648" cy="3108960"/>
        </p:xfrm>
        <a:graphic>
          <a:graphicData uri="http://schemas.openxmlformats.org/drawingml/2006/table">
            <a:tbl>
              <a:tblPr firstRow="1" bandRow="1">
                <a:tableStyleId>{5FD0F851-EC5A-4D38-B0AD-8093EC10F338}</a:tableStyleId>
              </a:tblPr>
              <a:tblGrid>
                <a:gridCol w="11928648">
                  <a:extLst>
                    <a:ext uri="{9D8B030D-6E8A-4147-A177-3AD203B41FA5}">
                      <a16:colId xmlns:a16="http://schemas.microsoft.com/office/drawing/2014/main" val="3192711942"/>
                    </a:ext>
                  </a:extLst>
                </a:gridCol>
              </a:tblGrid>
              <a:tr h="0">
                <a:tc>
                  <a:txBody>
                    <a:bodyPr/>
                    <a:lstStyle/>
                    <a:p>
                      <a:pPr algn="just"/>
                      <a:r>
                        <a:rPr lang="en-US" sz="2000" u="none" dirty="0"/>
                        <a:t>The PAC notes that the data on the properties of nuclei in the </a:t>
                      </a:r>
                      <a:r>
                        <a:rPr lang="en-US" sz="2000" u="none" baseline="30000" dirty="0"/>
                        <a:t>275,276</a:t>
                      </a:r>
                      <a:r>
                        <a:rPr lang="en-US" sz="2000" u="none" dirty="0"/>
                        <a:t>Ds decay chains are of great importance for the identification of a new element with Z=120 that can be synthesized in the </a:t>
                      </a:r>
                      <a:r>
                        <a:rPr lang="en-US" sz="2000" u="none" baseline="30000" dirty="0"/>
                        <a:t>54</a:t>
                      </a:r>
                      <a:r>
                        <a:rPr lang="en-US" sz="2000" u="none" dirty="0"/>
                        <a:t>Cr+</a:t>
                      </a:r>
                      <a:r>
                        <a:rPr lang="en-US" sz="2000" u="none" baseline="30000" dirty="0"/>
                        <a:t>245</a:t>
                      </a:r>
                      <a:r>
                        <a:rPr lang="en-US" sz="2000" u="none" dirty="0"/>
                        <a:t>Cm reaction.</a:t>
                      </a:r>
                    </a:p>
                    <a:p>
                      <a:pPr algn="just"/>
                      <a:endParaRPr lang="ru-RU" sz="2000" u="none" dirty="0"/>
                    </a:p>
                  </a:txBody>
                  <a:tcPr/>
                </a:tc>
                <a:extLst>
                  <a:ext uri="{0D108BD9-81ED-4DB2-BD59-A6C34878D82A}">
                    <a16:rowId xmlns:a16="http://schemas.microsoft.com/office/drawing/2014/main" val="1695257665"/>
                  </a:ext>
                </a:extLst>
              </a:tr>
              <a:tr h="0">
                <a:tc>
                  <a:txBody>
                    <a:bodyPr/>
                    <a:lstStyle/>
                    <a:p>
                      <a:pPr algn="just"/>
                      <a:r>
                        <a:rPr lang="en-US" sz="2000" b="1" u="none" dirty="0"/>
                        <a:t>The PAC notes that the experiment with the </a:t>
                      </a:r>
                      <a:r>
                        <a:rPr lang="en-US" sz="2000" b="1" u="none" baseline="30000" dirty="0"/>
                        <a:t>54</a:t>
                      </a:r>
                      <a:r>
                        <a:rPr lang="en-US" sz="2000" b="1" u="none" dirty="0"/>
                        <a:t>Cr beam is an important step for setting up experiments on the synthesis of elements with Z&gt;118.</a:t>
                      </a:r>
                    </a:p>
                    <a:p>
                      <a:pPr algn="just"/>
                      <a:endParaRPr lang="ru-RU" sz="2000" b="1" u="none" dirty="0"/>
                    </a:p>
                  </a:txBody>
                  <a:tcPr/>
                </a:tc>
                <a:extLst>
                  <a:ext uri="{0D108BD9-81ED-4DB2-BD59-A6C34878D82A}">
                    <a16:rowId xmlns:a16="http://schemas.microsoft.com/office/drawing/2014/main" val="4194742336"/>
                  </a:ext>
                </a:extLst>
              </a:tr>
              <a:tr h="0">
                <a:tc>
                  <a:txBody>
                    <a:bodyPr/>
                    <a:lstStyle/>
                    <a:p>
                      <a:pPr algn="ctr"/>
                      <a:r>
                        <a:rPr lang="en-US" sz="2000" u="sng" dirty="0"/>
                        <a:t>PAC recommendation:</a:t>
                      </a:r>
                      <a:endParaRPr lang="ru-RU" sz="2000"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recommends that work on the synthesis of the isotopes of </a:t>
                      </a:r>
                      <a:r>
                        <a:rPr lang="en-US" sz="2000" b="1" dirty="0" err="1"/>
                        <a:t>superheavy</a:t>
                      </a:r>
                      <a:r>
                        <a:rPr lang="en-US" sz="2000" b="1" dirty="0"/>
                        <a:t> elements and study of their decay properties be continued, in particular, using </a:t>
                      </a:r>
                      <a:r>
                        <a:rPr lang="en-US" sz="2000" b="1" baseline="30000" dirty="0"/>
                        <a:t>54</a:t>
                      </a:r>
                      <a:r>
                        <a:rPr lang="en-US" sz="2000" b="1" dirty="0"/>
                        <a:t>Cr and </a:t>
                      </a:r>
                      <a:r>
                        <a:rPr lang="en-US" sz="2000" b="1" baseline="30000" dirty="0"/>
                        <a:t>50</a:t>
                      </a:r>
                      <a:r>
                        <a:rPr lang="en-US" sz="2000" b="1" dirty="0"/>
                        <a:t>Ti beams.</a:t>
                      </a:r>
                    </a:p>
                  </a:txBody>
                  <a:tcPr/>
                </a:tc>
                <a:extLst>
                  <a:ext uri="{0D108BD9-81ED-4DB2-BD59-A6C34878D82A}">
                    <a16:rowId xmlns:a16="http://schemas.microsoft.com/office/drawing/2014/main" val="3556968414"/>
                  </a:ext>
                </a:extLst>
              </a:tr>
            </a:tbl>
          </a:graphicData>
        </a:graphic>
      </p:graphicFrame>
      <p:sp>
        <p:nvSpPr>
          <p:cNvPr id="4" name="Text Box 2">
            <a:extLst>
              <a:ext uri="{FF2B5EF4-FFF2-40B4-BE49-F238E27FC236}">
                <a16:creationId xmlns:a16="http://schemas.microsoft.com/office/drawing/2014/main" id="{F913E0B6-0D7F-4361-959D-E1FD920CD28E}"/>
              </a:ext>
            </a:extLst>
          </p:cNvPr>
          <p:cNvSpPr txBox="1">
            <a:spLocks noChangeArrowheads="1"/>
          </p:cNvSpPr>
          <p:nvPr/>
        </p:nvSpPr>
        <p:spPr bwMode="auto">
          <a:xfrm>
            <a:off x="103358" y="188640"/>
            <a:ext cx="11985284" cy="92333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lnSpc>
                <a:spcPct val="90000"/>
              </a:lnSpc>
              <a:spcBef>
                <a:spcPct val="0"/>
              </a:spcBef>
              <a:spcAft>
                <a:spcPts val="600"/>
              </a:spcAft>
            </a:pPr>
            <a:r>
              <a:rPr lang="en-US" altLang="ru-RU" sz="3000" b="1" dirty="0">
                <a:solidFill>
                  <a:srgbClr val="002060"/>
                </a:solidFill>
                <a:latin typeface="+mj-lt"/>
              </a:rPr>
              <a:t>Synthesis and study of the decay properties of isotopes of superheavy elements Ds and Lv</a:t>
            </a:r>
          </a:p>
        </p:txBody>
      </p:sp>
      <p:graphicFrame>
        <p:nvGraphicFramePr>
          <p:cNvPr id="5" name="Таблица 4">
            <a:extLst>
              <a:ext uri="{FF2B5EF4-FFF2-40B4-BE49-F238E27FC236}">
                <a16:creationId xmlns:a16="http://schemas.microsoft.com/office/drawing/2014/main" id="{DBDDC88E-3BDE-442B-AC56-6D709597C949}"/>
              </a:ext>
            </a:extLst>
          </p:cNvPr>
          <p:cNvGraphicFramePr>
            <a:graphicFrameLocks noGrp="1"/>
          </p:cNvGraphicFramePr>
          <p:nvPr>
            <p:extLst>
              <p:ext uri="{D42A27DB-BD31-4B8C-83A1-F6EECF244321}">
                <p14:modId xmlns:p14="http://schemas.microsoft.com/office/powerpoint/2010/main" val="2332056140"/>
              </p:ext>
            </p:extLst>
          </p:nvPr>
        </p:nvGraphicFramePr>
        <p:xfrm>
          <a:off x="131676" y="4509120"/>
          <a:ext cx="11928648" cy="1798320"/>
        </p:xfrm>
        <a:graphic>
          <a:graphicData uri="http://schemas.openxmlformats.org/drawingml/2006/table">
            <a:tbl>
              <a:tblPr firstRow="1" bandRow="1">
                <a:tableStyleId>{0E3FDE45-AF77-4B5C-9715-49D594BDF05E}</a:tableStyleId>
              </a:tblPr>
              <a:tblGrid>
                <a:gridCol w="11928648">
                  <a:extLst>
                    <a:ext uri="{9D8B030D-6E8A-4147-A177-3AD203B41FA5}">
                      <a16:colId xmlns:a16="http://schemas.microsoft.com/office/drawing/2014/main" val="3192711942"/>
                    </a:ext>
                  </a:extLst>
                </a:gridCol>
              </a:tblGrid>
              <a:tr h="0">
                <a:tc>
                  <a:txBody>
                    <a:bodyPr/>
                    <a:lstStyle/>
                    <a:p>
                      <a:pPr algn="ctr"/>
                      <a:r>
                        <a:rPr lang="en-US" sz="2000" b="1" u="sng" dirty="0"/>
                        <a:t>SC recommendation:</a:t>
                      </a:r>
                      <a:endParaRPr lang="ru-RU" sz="2000" b="1"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effectLst/>
                        </a:rPr>
                        <a:t>The </a:t>
                      </a:r>
                      <a:r>
                        <a:rPr lang="en-GB" sz="2000" b="1" dirty="0">
                          <a:effectLst/>
                        </a:rPr>
                        <a:t>SC </a:t>
                      </a:r>
                      <a:r>
                        <a:rPr lang="en-US" sz="2000" b="1" dirty="0">
                          <a:effectLst/>
                        </a:rPr>
                        <a:t>notes that the experiment with the </a:t>
                      </a:r>
                      <a:r>
                        <a:rPr lang="en-US" sz="2000" b="1" baseline="30000" dirty="0">
                          <a:effectLst/>
                        </a:rPr>
                        <a:t>54</a:t>
                      </a:r>
                      <a:r>
                        <a:rPr lang="en-US" sz="2000" b="1" dirty="0">
                          <a:effectLst/>
                        </a:rPr>
                        <a:t>Cr beam is an important step for setting up experiments on the synthesis of elements with Z&gt;118. </a:t>
                      </a:r>
                      <a:endParaRPr lang="en-US" sz="2000" b="1" dirty="0"/>
                    </a:p>
                  </a:txBody>
                  <a:tcPr/>
                </a:tc>
                <a:extLst>
                  <a:ext uri="{0D108BD9-81ED-4DB2-BD59-A6C34878D82A}">
                    <a16:rowId xmlns:a16="http://schemas.microsoft.com/office/drawing/2014/main" val="355696841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effectLst/>
                        </a:rPr>
                        <a:t>The SC recommends that work on the synthesis of the isotopes of </a:t>
                      </a:r>
                      <a:r>
                        <a:rPr lang="en-US" sz="2000" b="1" dirty="0" err="1">
                          <a:effectLst/>
                        </a:rPr>
                        <a:t>superheavy</a:t>
                      </a:r>
                      <a:r>
                        <a:rPr lang="en-US" sz="2000" b="1" dirty="0">
                          <a:effectLst/>
                        </a:rPr>
                        <a:t> elements and study of their decay properties be continued, in particular, using </a:t>
                      </a:r>
                      <a:r>
                        <a:rPr lang="en-US" sz="2000" b="1" baseline="30000" dirty="0">
                          <a:effectLst/>
                        </a:rPr>
                        <a:t>54</a:t>
                      </a:r>
                      <a:r>
                        <a:rPr lang="en-US" sz="2000" b="1" dirty="0">
                          <a:effectLst/>
                        </a:rPr>
                        <a:t>Cr and </a:t>
                      </a:r>
                      <a:r>
                        <a:rPr lang="en-US" sz="2000" b="1" baseline="30000" dirty="0">
                          <a:effectLst/>
                        </a:rPr>
                        <a:t>50</a:t>
                      </a:r>
                      <a:r>
                        <a:rPr lang="en-US" sz="2000" b="1" dirty="0">
                          <a:effectLst/>
                        </a:rPr>
                        <a:t>Ti beams.</a:t>
                      </a:r>
                      <a:endParaRPr lang="en-US" sz="2000" b="1" dirty="0"/>
                    </a:p>
                  </a:txBody>
                  <a:tcPr/>
                </a:tc>
                <a:extLst>
                  <a:ext uri="{0D108BD9-81ED-4DB2-BD59-A6C34878D82A}">
                    <a16:rowId xmlns:a16="http://schemas.microsoft.com/office/drawing/2014/main" val="1826894689"/>
                  </a:ext>
                </a:extLst>
              </a:tr>
            </a:tbl>
          </a:graphicData>
        </a:graphic>
      </p:graphicFrame>
    </p:spTree>
    <p:extLst>
      <p:ext uri="{BB962C8B-B14F-4D97-AF65-F5344CB8AC3E}">
        <p14:creationId xmlns:p14="http://schemas.microsoft.com/office/powerpoint/2010/main" val="2723539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0">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Рисунок 5">
            <a:extLst>
              <a:ext uri="{FF2B5EF4-FFF2-40B4-BE49-F238E27FC236}">
                <a16:creationId xmlns:a16="http://schemas.microsoft.com/office/drawing/2014/main" id="{244D55AE-ED09-4E0A-831C-59A56FF54FA2}"/>
              </a:ext>
            </a:extLst>
          </p:cNvPr>
          <p:cNvPicPr>
            <a:picLocks noChangeAspect="1"/>
          </p:cNvPicPr>
          <p:nvPr/>
        </p:nvPicPr>
        <p:blipFill>
          <a:blip r:embed="rId3" cstate="print">
            <a:extLst>
              <a:ext uri="{28A0092B-C50C-407E-A947-70E740481C1C}">
                <a14:useLocalDpi xmlns:a14="http://schemas.microsoft.com/office/drawing/2010/main" val="0"/>
              </a:ext>
            </a:extLst>
          </a:blip>
          <a:srcRect l="1399" r="4483" b="-1"/>
          <a:stretch/>
        </p:blipFill>
        <p:spPr>
          <a:xfrm>
            <a:off x="2522356" y="10"/>
            <a:ext cx="9669642" cy="6857990"/>
          </a:xfrm>
          <a:prstGeom prst="rect">
            <a:avLst/>
          </a:prstGeom>
        </p:spPr>
      </p:pic>
      <p:sp>
        <p:nvSpPr>
          <p:cNvPr id="56" name="Rectangle 52">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Прямоугольник 12">
            <a:extLst>
              <a:ext uri="{FF2B5EF4-FFF2-40B4-BE49-F238E27FC236}">
                <a16:creationId xmlns:a16="http://schemas.microsoft.com/office/drawing/2014/main" id="{C6BECB8B-53D8-424C-A098-C6BD8807CF58}"/>
              </a:ext>
            </a:extLst>
          </p:cNvPr>
          <p:cNvSpPr/>
          <p:nvPr/>
        </p:nvSpPr>
        <p:spPr>
          <a:xfrm>
            <a:off x="263352" y="44624"/>
            <a:ext cx="4033664" cy="170854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ru-RU" sz="3000" b="1" dirty="0">
                <a:solidFill>
                  <a:srgbClr val="002060"/>
                </a:solidFill>
                <a:latin typeface="+mj-lt"/>
                <a:ea typeface="+mj-ea"/>
                <a:cs typeface="+mj-cs"/>
              </a:rPr>
              <a:t>Status of the U-400M accelerator</a:t>
            </a:r>
          </a:p>
        </p:txBody>
      </p:sp>
      <p:sp>
        <p:nvSpPr>
          <p:cNvPr id="46" name="Прямоугольник 45">
            <a:extLst>
              <a:ext uri="{FF2B5EF4-FFF2-40B4-BE49-F238E27FC236}">
                <a16:creationId xmlns:a16="http://schemas.microsoft.com/office/drawing/2014/main" id="{BCC9EBED-F6AC-4ADE-ACD3-2920B0C7B0FC}"/>
              </a:ext>
            </a:extLst>
          </p:cNvPr>
          <p:cNvSpPr/>
          <p:nvPr/>
        </p:nvSpPr>
        <p:spPr>
          <a:xfrm>
            <a:off x="228502" y="1628800"/>
            <a:ext cx="4068514" cy="5040560"/>
          </a:xfrm>
          <a:prstGeom prst="rect">
            <a:avLst/>
          </a:prstGeom>
        </p:spPr>
        <p:txBody>
          <a:bodyPr vert="horz" lIns="91440" tIns="45720" rIns="91440" bIns="45720" rtlCol="0">
            <a:noAutofit/>
          </a:bodyPr>
          <a:lstStyle/>
          <a:p>
            <a:pPr marL="285750" indent="-285750">
              <a:lnSpc>
                <a:spcPct val="90000"/>
              </a:lnSpc>
              <a:spcAft>
                <a:spcPts val="600"/>
              </a:spcAft>
              <a:buFont typeface="Arial" panose="020B0604020202020204" pitchFamily="34" charset="0"/>
              <a:buChar char="•"/>
            </a:pPr>
            <a:r>
              <a:rPr lang="en-US" dirty="0"/>
              <a:t>The PAC heard with interest the report on the status of the FLNR accelerators presented by </a:t>
            </a:r>
            <a:r>
              <a:rPr lang="en-US" dirty="0" err="1">
                <a:solidFill>
                  <a:srgbClr val="0218EE"/>
                </a:solidFill>
              </a:rPr>
              <a:t>Vasily</a:t>
            </a:r>
            <a:r>
              <a:rPr lang="en-US" dirty="0">
                <a:solidFill>
                  <a:srgbClr val="0218EE"/>
                </a:solidFill>
              </a:rPr>
              <a:t> </a:t>
            </a:r>
            <a:r>
              <a:rPr lang="en-US" dirty="0" err="1">
                <a:solidFill>
                  <a:srgbClr val="0218EE"/>
                </a:solidFill>
              </a:rPr>
              <a:t>Semin</a:t>
            </a:r>
            <a:r>
              <a:rPr lang="en-US" dirty="0"/>
              <a:t>. </a:t>
            </a:r>
          </a:p>
          <a:p>
            <a:pPr marL="285750" indent="-285750">
              <a:lnSpc>
                <a:spcPct val="90000"/>
              </a:lnSpc>
              <a:spcAft>
                <a:spcPts val="600"/>
              </a:spcAft>
              <a:buFont typeface="Arial" panose="020B0604020202020204" pitchFamily="34" charset="0"/>
              <a:buChar char="•"/>
            </a:pPr>
            <a:r>
              <a:rPr lang="en-US" dirty="0"/>
              <a:t>Particular emphasis was placed on the status of the U-400M cyclotron that is in the final stage.</a:t>
            </a:r>
          </a:p>
          <a:p>
            <a:pPr marL="285750" indent="-285750">
              <a:lnSpc>
                <a:spcPct val="90000"/>
              </a:lnSpc>
              <a:spcAft>
                <a:spcPts val="600"/>
              </a:spcAft>
              <a:buFont typeface="Arial" panose="020B0604020202020204" pitchFamily="34" charset="0"/>
              <a:buChar char="•"/>
            </a:pPr>
            <a:r>
              <a:rPr lang="en-US" dirty="0"/>
              <a:t>Its upgrade aimed at enhancing the operation reliability and stability of the accelerator (replacement of the main magnet coils, accelerator vacuum system components, control system, and radiation control system), as well as at increasing the intensity and energy of heavy-ion beams. </a:t>
            </a:r>
            <a:br>
              <a:rPr lang="en-US" dirty="0"/>
            </a:br>
            <a:endParaRPr lang="en-US" b="1" dirty="0"/>
          </a:p>
        </p:txBody>
      </p:sp>
    </p:spTree>
    <p:extLst>
      <p:ext uri="{BB962C8B-B14F-4D97-AF65-F5344CB8AC3E}">
        <p14:creationId xmlns:p14="http://schemas.microsoft.com/office/powerpoint/2010/main" val="226663807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5557</TotalTime>
  <Words>2427</Words>
  <Application>Microsoft Office PowerPoint</Application>
  <PresentationFormat>Widescreen</PresentationFormat>
  <Paragraphs>238</Paragraphs>
  <Slides>23</Slides>
  <Notes>21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맑은 고딕</vt:lpstr>
      <vt:lpstr>ＭＳ Ｐゴシック</vt:lpstr>
      <vt:lpstr>ＭＳ Ｐゴシック</vt:lpstr>
      <vt:lpstr>Arial</vt:lpstr>
      <vt:lpstr>Arial Black</vt:lpstr>
      <vt:lpstr>ArialMT</vt:lpstr>
      <vt:lpstr>Calibri</vt:lpstr>
      <vt:lpstr>LiberationSans</vt:lpstr>
      <vt:lpstr>LiberationSans-Italic</vt:lpstr>
      <vt:lpstr>Roboto</vt:lpstr>
      <vt:lpstr>Symbol</vt:lpstr>
      <vt:lpstr>Times</vt:lpstr>
      <vt:lpstr>Times New Roman</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Rachkov</dc:creator>
  <cp:lastModifiedBy>Valery Nesvizhevsky</cp:lastModifiedBy>
  <cp:revision>67</cp:revision>
  <dcterms:created xsi:type="dcterms:W3CDTF">2024-09-02T12:11:01Z</dcterms:created>
  <dcterms:modified xsi:type="dcterms:W3CDTF">2025-01-21T12:47:36Z</dcterms:modified>
</cp:coreProperties>
</file>