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  <p:sldMasterId id="2147483696" r:id="rId25"/>
    <p:sldMasterId id="2147483698" r:id="rId26"/>
    <p:sldMasterId id="2147483700" r:id="rId27"/>
    <p:sldMasterId id="2147483702" r:id="rId28"/>
    <p:sldMasterId id="2147483704" r:id="rId29"/>
    <p:sldMasterId id="2147483706" r:id="rId30"/>
    <p:sldMasterId id="2147483708" r:id="rId31"/>
    <p:sldMasterId id="2147483710" r:id="rId32"/>
    <p:sldMasterId id="2147483712" r:id="rId33"/>
    <p:sldMasterId id="2147483714" r:id="rId34"/>
    <p:sldMasterId id="2147483716" r:id="rId35"/>
    <p:sldMasterId id="2147483718" r:id="rId36"/>
    <p:sldMasterId id="2147483720" r:id="rId37"/>
    <p:sldMasterId id="2147483722" r:id="rId38"/>
    <p:sldMasterId id="2147483724" r:id="rId39"/>
  </p:sldMasterIdLst>
  <p:notesMasterIdLst>
    <p:notesMasterId r:id="rId57"/>
  </p:notesMasterIdLst>
  <p:sldIdLst>
    <p:sldId id="256" r:id="rId40"/>
    <p:sldId id="257" r:id="rId41"/>
    <p:sldId id="272" r:id="rId42"/>
    <p:sldId id="258" r:id="rId43"/>
    <p:sldId id="259" r:id="rId44"/>
    <p:sldId id="260" r:id="rId45"/>
    <p:sldId id="270" r:id="rId46"/>
    <p:sldId id="261" r:id="rId47"/>
    <p:sldId id="262" r:id="rId48"/>
    <p:sldId id="263" r:id="rId49"/>
    <p:sldId id="264" r:id="rId50"/>
    <p:sldId id="265" r:id="rId51"/>
    <p:sldId id="266" r:id="rId52"/>
    <p:sldId id="267" r:id="rId53"/>
    <p:sldId id="271" r:id="rId54"/>
    <p:sldId id="268" r:id="rId55"/>
    <p:sldId id="269" r:id="rId56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50" Type="http://schemas.openxmlformats.org/officeDocument/2006/relationships/slide" Target="slides/slide11.xml"/><Relationship Id="rId55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7.xml"/><Relationship Id="rId59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0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6200" y="637200"/>
            <a:ext cx="376560" cy="19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215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257760" y="4105800"/>
            <a:ext cx="2063160" cy="3889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27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31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1119240" cy="43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313" name="PlaceHolder 4"/>
          <p:cNvSpPr>
            <a:spLocks noGrp="1"/>
          </p:cNvSpPr>
          <p:nvPr>
            <p:ph type="dt" idx="97"/>
          </p:nvPr>
        </p:nvSpPr>
        <p:spPr>
          <a:xfrm>
            <a:off x="1459440" y="0"/>
            <a:ext cx="1119240" cy="43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4" name="PlaceHolder 5"/>
          <p:cNvSpPr>
            <a:spLocks noGrp="1"/>
          </p:cNvSpPr>
          <p:nvPr>
            <p:ph type="ftr" idx="98"/>
          </p:nvPr>
        </p:nvSpPr>
        <p:spPr>
          <a:xfrm>
            <a:off x="0" y="8212320"/>
            <a:ext cx="1119240" cy="43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15" name="PlaceHolder 6"/>
          <p:cNvSpPr>
            <a:spLocks noGrp="1"/>
          </p:cNvSpPr>
          <p:nvPr>
            <p:ph type="sldNum" idx="99"/>
          </p:nvPr>
        </p:nvSpPr>
        <p:spPr>
          <a:xfrm>
            <a:off x="1459440" y="8212320"/>
            <a:ext cx="1119240" cy="43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4C06237D-CD34-4E06-9599-47CAF3C23D06}" type="slidenum"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sldNum" idx="10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7F7E34D-1B98-442B-B4CE-6FE141F0F736}" type="slidenum">
              <a:rPr lang="ru-RU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rPr>
              <a:t>5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6375" y="636588"/>
            <a:ext cx="36512" cy="20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pPr indent="0" algn="r">
              <a:buNone/>
            </a:pPr>
            <a:fld id="{4C06237D-CD34-4E06-9599-47CAF3C23D06}" type="slidenum">
              <a:rPr lang="ru-RU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10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095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47E1EA-13B8-4819-9B70-D797FDCAEB2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D144F209-DE9D-419E-9C64-8BB0A2E0C14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EAAC7D00-733C-41E2-932C-0ECA86312BE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71DAFC4D-6E66-4716-869A-659FE257AB9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41A0B174-0178-4A6E-9453-1AC0CC662D3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C078B68E-6216-4C9C-822C-D4357214C1A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799B17A2-C493-4F56-A314-BB137EE3335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6"/>
          </p:nvPr>
        </p:nvSpPr>
        <p:spPr/>
        <p:txBody>
          <a:bodyPr/>
          <a:lstStyle/>
          <a:p>
            <a:fld id="{E75AF386-0115-43B4-8ACE-257DA66C775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AF002043-6DC3-4B1B-9444-5F77E6BD274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C8005FD-B085-4C42-BD41-9844FAC3968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lstStyle/>
          <a:p>
            <a:fld id="{B7D08A5E-8CAF-4299-A938-914A3AD9DFB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6DDFA22F-7899-4F25-9A15-3000243E02D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3"/>
          </p:nvPr>
        </p:nvSpPr>
        <p:spPr/>
        <p:txBody>
          <a:bodyPr/>
          <a:lstStyle/>
          <a:p>
            <a:fld id="{C1D499C1-1918-4D73-9A75-83B111F615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"/>
          </p:nvPr>
        </p:nvSpPr>
        <p:spPr/>
        <p:txBody>
          <a:bodyPr/>
          <a:lstStyle/>
          <a:p>
            <a:fld id="{61C4CAD6-EBF6-4F6E-A964-DA5319A2CD2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8"/>
          </p:nvPr>
        </p:nvSpPr>
        <p:spPr/>
        <p:txBody>
          <a:bodyPr/>
          <a:lstStyle/>
          <a:p>
            <a:fld id="{BF4F3BF8-D301-421C-89CB-F019A96F3DB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8D31B182-ADBA-4978-8CF0-C1949F8AC3C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1"/>
          </p:nvPr>
        </p:nvSpPr>
        <p:spPr/>
        <p:txBody>
          <a:bodyPr/>
          <a:lstStyle/>
          <a:p>
            <a:fld id="{30B2F9D8-3066-4D5A-B2B0-2C8A881442D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2"/>
          </p:nvPr>
        </p:nvSpPr>
        <p:spPr/>
        <p:txBody>
          <a:bodyPr/>
          <a:lstStyle/>
          <a:p>
            <a:fld id="{5CA0C696-FBB0-4183-AFBE-2032D2E590C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4"/>
          </p:nvPr>
        </p:nvSpPr>
        <p:spPr/>
        <p:txBody>
          <a:bodyPr/>
          <a:lstStyle/>
          <a:p>
            <a:fld id="{D671D856-F8E9-4B6D-8B30-E9B6EB8ABA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9E88F1A9-8BCE-4250-94C6-8426A9D70D6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63B3A3D-E44A-4419-BBE6-F509F8850B7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8"/>
          </p:nvPr>
        </p:nvSpPr>
        <p:spPr/>
        <p:txBody>
          <a:bodyPr/>
          <a:lstStyle/>
          <a:p>
            <a:fld id="{603264E3-F320-41C1-BD85-63E307E4D3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6747EB4A-185F-4AD7-8DF1-6AFFE6AE5C4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C4170773-4471-46B1-938A-20BA9AB5BF1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DDBECE5E-8A00-4079-A149-18634435251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B2A2C3C3-01FB-43E4-A8A3-6BF529F7E7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66623DCA-9CED-455B-A1A2-0EB5CB2DF60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37E262D9-3031-4308-B8AC-664569E3B30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FAB40279-8304-40F6-A076-DFFC2FAC231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2"/>
          </p:nvPr>
        </p:nvSpPr>
        <p:spPr/>
        <p:txBody>
          <a:bodyPr/>
          <a:lstStyle/>
          <a:p>
            <a:fld id="{09A15AAA-1290-4F1C-BD73-7AD9EF8E2D4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5"/>
          </p:nvPr>
        </p:nvSpPr>
        <p:spPr/>
        <p:txBody>
          <a:bodyPr/>
          <a:lstStyle/>
          <a:p>
            <a:fld id="{761683D3-F9CD-48AF-B481-D9DC3D19630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2E65DC2-889F-4817-826D-D658C8592DB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398CC5F-1F41-4CC0-9B93-B0EFC4D02E0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07E9ED38-55D5-4DE9-B116-88C5F1DF0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D06778D-B791-47CE-B761-C9FC2818F5A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6ACDD8F5-C1AD-418A-B708-5F5BAB0140C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F4E962B-44D4-4C62-8471-F8FE64AF988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9E8AFE9-89F6-4BA6-8459-B35D1FD1F95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ADBD42-2AA6-49B9-8535-F4206CF9AA50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69BB5F-221B-4711-85A4-EBADC19563AF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57C380-E5D0-4692-B1D6-FC73E17E967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75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7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68ED0A7-3E70-4B74-89F3-7F4A2A24470D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94DA973-BACC-4FEF-BFC5-20966C97990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8760" y="272520"/>
            <a:ext cx="10964880" cy="113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5948D2A-A9D9-44EC-9984-F15EB13FDEC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Title Text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sldNum" idx="4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9A9870A-E14D-44ED-B94D-499B2BDEA85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3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Группа 5"/>
          <p:cNvGrpSpPr/>
          <p:nvPr/>
        </p:nvGrpSpPr>
        <p:grpSpPr>
          <a:xfrm>
            <a:off x="6452280" y="3404880"/>
            <a:ext cx="5739480" cy="3467520"/>
            <a:chOff x="6452280" y="3404880"/>
            <a:chExt cx="5739480" cy="3467520"/>
          </a:xfrm>
        </p:grpSpPr>
        <p:sp>
          <p:nvSpPr>
            <p:cNvPr id="95" name="Полилиния 7"/>
            <p:cNvSpPr/>
            <p:nvPr/>
          </p:nvSpPr>
          <p:spPr>
            <a:xfrm>
              <a:off x="6452280" y="3404880"/>
              <a:ext cx="2882880" cy="3467520"/>
            </a:xfrm>
            <a:custGeom>
              <a:avLst/>
              <a:gdLst>
                <a:gd name="textAreaLeft" fmla="*/ 0 w 2882880"/>
                <a:gd name="textAreaRight" fmla="*/ 2883240 w 2882880"/>
                <a:gd name="textAreaTop" fmla="*/ 0 h 3467520"/>
                <a:gd name="textAreaBottom" fmla="*/ 3467880 h 3467520"/>
              </a:gdLst>
              <a:ahLst/>
              <a:cxnLst/>
              <a:rect l="textAreaLeft" t="textAreaTop" r="textAreaRight" b="textAreaBottom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u="none" strike="noStrike">
                <a:solidFill>
                  <a:schemeClr val="dk1"/>
                </a:solidFill>
                <a:uFillTx/>
                <a:latin typeface="Arial"/>
              </a:endParaRPr>
            </a:p>
          </p:txBody>
        </p:sp>
        <p:sp>
          <p:nvSpPr>
            <p:cNvPr id="96" name="Полилиния 6"/>
            <p:cNvSpPr/>
            <p:nvPr/>
          </p:nvSpPr>
          <p:spPr>
            <a:xfrm>
              <a:off x="9318600" y="3404880"/>
              <a:ext cx="2873160" cy="3467520"/>
            </a:xfrm>
            <a:custGeom>
              <a:avLst/>
              <a:gdLst>
                <a:gd name="textAreaLeft" fmla="*/ 0 w 2873160"/>
                <a:gd name="textAreaRight" fmla="*/ 2873520 w 2873160"/>
                <a:gd name="textAreaTop" fmla="*/ 0 h 3467520"/>
                <a:gd name="textAreaBottom" fmla="*/ 3467880 h 3467520"/>
              </a:gdLst>
              <a:ahLst/>
              <a:cxnLst/>
              <a:rect l="textAreaLeft" t="textAreaTop" r="textAreaRight" b="textAreaBottom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u="none" strike="noStrike">
                <a:solidFill>
                  <a:schemeClr val="dk1"/>
                </a:solidFill>
                <a:uFillTx/>
                <a:latin typeface="Arial"/>
              </a:endParaRPr>
            </a:p>
          </p:txBody>
        </p:sp>
      </p:grpSp>
      <p:grpSp>
        <p:nvGrpSpPr>
          <p:cNvPr id="97" name="Группа 8"/>
          <p:cNvGrpSpPr/>
          <p:nvPr/>
        </p:nvGrpSpPr>
        <p:grpSpPr>
          <a:xfrm>
            <a:off x="6465960" y="360"/>
            <a:ext cx="5739480" cy="3467520"/>
            <a:chOff x="6465960" y="360"/>
            <a:chExt cx="5739480" cy="3467520"/>
          </a:xfrm>
        </p:grpSpPr>
        <p:sp>
          <p:nvSpPr>
            <p:cNvPr id="98" name="Полилиния 7"/>
            <p:cNvSpPr/>
            <p:nvPr/>
          </p:nvSpPr>
          <p:spPr>
            <a:xfrm rot="10800000">
              <a:off x="9322560" y="360"/>
              <a:ext cx="2882880" cy="3467520"/>
            </a:xfrm>
            <a:custGeom>
              <a:avLst/>
              <a:gdLst>
                <a:gd name="textAreaLeft" fmla="*/ 0 w 2882880"/>
                <a:gd name="textAreaRight" fmla="*/ 2883240 w 2882880"/>
                <a:gd name="textAreaTop" fmla="*/ 0 h 3467520"/>
                <a:gd name="textAreaBottom" fmla="*/ 3467880 h 3467520"/>
              </a:gdLst>
              <a:ahLst/>
              <a:cxnLst/>
              <a:rect l="textAreaLeft" t="textAreaTop" r="textAreaRight" b="textAreaBottom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u="none" strike="noStrike">
                <a:solidFill>
                  <a:schemeClr val="dk1"/>
                </a:solidFill>
                <a:uFillTx/>
                <a:latin typeface="Arial"/>
              </a:endParaRPr>
            </a:p>
          </p:txBody>
        </p:sp>
        <p:sp>
          <p:nvSpPr>
            <p:cNvPr id="99" name="Полилиния 6"/>
            <p:cNvSpPr/>
            <p:nvPr/>
          </p:nvSpPr>
          <p:spPr>
            <a:xfrm rot="10800000">
              <a:off x="6465960" y="360"/>
              <a:ext cx="2873160" cy="3467520"/>
            </a:xfrm>
            <a:custGeom>
              <a:avLst/>
              <a:gdLst>
                <a:gd name="textAreaLeft" fmla="*/ 0 w 2873160"/>
                <a:gd name="textAreaRight" fmla="*/ 2873520 w 2873160"/>
                <a:gd name="textAreaTop" fmla="*/ 0 h 3467520"/>
                <a:gd name="textAreaBottom" fmla="*/ 3467880 h 3467520"/>
              </a:gdLst>
              <a:ahLst/>
              <a:cxnLst/>
              <a:rect l="textAreaLeft" t="textAreaTop" r="textAreaRight" b="textAreaBottom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u="none" strike="noStrike">
                <a:solidFill>
                  <a:schemeClr val="dk1"/>
                </a:solidFill>
                <a:uFillTx/>
                <a:latin typeface="Arial"/>
              </a:endParaRPr>
            </a:p>
          </p:txBody>
        </p:sp>
      </p:grpSp>
      <p:sp>
        <p:nvSpPr>
          <p:cNvPr id="100" name="Изображение 2"/>
          <p:cNvSpPr/>
          <p:nvPr/>
        </p:nvSpPr>
        <p:spPr>
          <a:xfrm>
            <a:off x="7642440" y="4577760"/>
            <a:ext cx="774720" cy="774720"/>
          </a:xfrm>
          <a:custGeom>
            <a:avLst/>
            <a:gdLst>
              <a:gd name="textAreaLeft" fmla="*/ 0 w 774720"/>
              <a:gd name="textAreaRight" fmla="*/ 775080 w 774720"/>
              <a:gd name="textAreaTop" fmla="*/ 0 h 774720"/>
              <a:gd name="textAreaBottom" fmla="*/ 775080 h 774720"/>
            </a:gdLst>
            <a:ahLst/>
            <a:cxnLst/>
            <a:rect l="textAreaLeft" t="textAreaTop" r="textAreaRight" b="textAreaBottom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99760" y="1901880"/>
            <a:ext cx="5693400" cy="76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499760" y="2770560"/>
            <a:ext cx="5693400" cy="3121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50000"/>
              </a:lnSpc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347400" lvl="1" indent="-22860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685800" lvl="2" indent="-22860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олилиния: фигура 29"/>
          <p:cNvSpPr/>
          <p:nvPr/>
        </p:nvSpPr>
        <p:spPr>
          <a:xfrm>
            <a:off x="0" y="0"/>
            <a:ext cx="2242440" cy="2102760"/>
          </a:xfrm>
          <a:custGeom>
            <a:avLst/>
            <a:gdLst>
              <a:gd name="textAreaLeft" fmla="*/ 0 w 2242440"/>
              <a:gd name="textAreaRight" fmla="*/ 2242800 w 2242440"/>
              <a:gd name="textAreaTop" fmla="*/ 0 h 2102760"/>
              <a:gd name="textAreaBottom" fmla="*/ 2103120 h 2102760"/>
            </a:gdLst>
            <a:ahLst/>
            <a:cxnLst/>
            <a:rect l="textAreaLeft" t="textAreaTop" r="textAreaRight" b="textAreaBottom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39640" y="2103120"/>
            <a:ext cx="11118600" cy="4434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106" name="PlaceHolder 3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822C6ED-5FDC-4B8E-AD6F-AE9FB86E5D0A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BCB6983-2AF7-4543-B660-FBAAC7184DA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Полилиния: фигура 27"/>
          <p:cNvSpPr/>
          <p:nvPr/>
        </p:nvSpPr>
        <p:spPr>
          <a:xfrm>
            <a:off x="9866160" y="0"/>
            <a:ext cx="2325600" cy="2180520"/>
          </a:xfrm>
          <a:custGeom>
            <a:avLst/>
            <a:gdLst>
              <a:gd name="textAreaLeft" fmla="*/ 0 w 2325600"/>
              <a:gd name="textAreaRight" fmla="*/ 2325960 w 2325600"/>
              <a:gd name="textAreaTop" fmla="*/ 0 h 2180520"/>
              <a:gd name="textAreaBottom" fmla="*/ 2180880 h 2180520"/>
            </a:gdLst>
            <a:ahLst/>
            <a:cxnLst/>
            <a:rect l="textAreaLeft" t="textAreaTop" r="textAreaRight" b="textAreaBottom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756000" y="2825640"/>
            <a:ext cx="10679760" cy="283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ftr" idx="4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sldNum" idx="5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C68C331-E14D-423F-86A6-EAAA37A87E66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389120" y="2395800"/>
            <a:ext cx="7013160" cy="162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3300" b="1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  <a:endParaRPr lang="ru-RU" sz="33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3611880" y="1984320"/>
            <a:ext cx="767880" cy="162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54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0" b="1" u="none" strike="noStrike">
                <a:solidFill>
                  <a:schemeClr val="dk1"/>
                </a:solidFill>
                <a:uFillTx/>
                <a:latin typeface="Arial"/>
              </a:rPr>
              <a:t>"</a:t>
            </a:r>
            <a:endParaRPr lang="ru-RU" sz="10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89120" y="4308480"/>
            <a:ext cx="3931920" cy="5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9500760" y="3209400"/>
            <a:ext cx="767880" cy="162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54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0" b="1" u="none" strike="noStrike">
                <a:solidFill>
                  <a:schemeClr val="dk1"/>
                </a:solidFill>
                <a:uFillTx/>
                <a:latin typeface="Arial"/>
              </a:rPr>
              <a:t>"</a:t>
            </a:r>
            <a:endParaRPr lang="ru-RU" sz="10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7" name="Изображение 1"/>
          <p:cNvSpPr/>
          <p:nvPr/>
        </p:nvSpPr>
        <p:spPr>
          <a:xfrm>
            <a:off x="-7200" y="0"/>
            <a:ext cx="2550600" cy="6857640"/>
          </a:xfrm>
          <a:custGeom>
            <a:avLst/>
            <a:gdLst>
              <a:gd name="textAreaLeft" fmla="*/ 0 w 2550600"/>
              <a:gd name="textAreaRight" fmla="*/ 2550960 w 255060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8" name="Полилиния: фигура 52"/>
          <p:cNvSpPr/>
          <p:nvPr/>
        </p:nvSpPr>
        <p:spPr>
          <a:xfrm>
            <a:off x="-9360" y="0"/>
            <a:ext cx="2548080" cy="2555280"/>
          </a:xfrm>
          <a:custGeom>
            <a:avLst/>
            <a:gdLst>
              <a:gd name="textAreaLeft" fmla="*/ 0 w 2548080"/>
              <a:gd name="textAreaRight" fmla="*/ 2548440 w 2548080"/>
              <a:gd name="textAreaTop" fmla="*/ 0 h 2555280"/>
              <a:gd name="textAreaBottom" fmla="*/ 2555640 h 2555280"/>
            </a:gdLst>
            <a:ahLst/>
            <a:cxnLst/>
            <a:rect l="textAreaLeft" t="textAreaTop" r="textAreaRight" b="textAreaBottom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9" name="Изображение 4"/>
          <p:cNvSpPr/>
          <p:nvPr/>
        </p:nvSpPr>
        <p:spPr>
          <a:xfrm>
            <a:off x="2543760" y="0"/>
            <a:ext cx="2559960" cy="2559960"/>
          </a:xfrm>
          <a:custGeom>
            <a:avLst/>
            <a:gdLst>
              <a:gd name="textAreaLeft" fmla="*/ 0 w 2559960"/>
              <a:gd name="textAreaRight" fmla="*/ 2560320 w 2559960"/>
              <a:gd name="textAreaTop" fmla="*/ 0 h 2559960"/>
              <a:gd name="textAreaBottom" fmla="*/ 2560320 h 2559960"/>
            </a:gdLst>
            <a:ahLst/>
            <a:cxnLst/>
            <a:rect l="textAreaLeft" t="textAreaTop" r="textAreaRight" b="textAreaBottom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0" name="Полилиния 70"/>
          <p:cNvSpPr/>
          <p:nvPr/>
        </p:nvSpPr>
        <p:spPr>
          <a:xfrm flipH="1">
            <a:off x="2534400" y="4308480"/>
            <a:ext cx="2550600" cy="2559960"/>
          </a:xfrm>
          <a:custGeom>
            <a:avLst/>
            <a:gdLst>
              <a:gd name="textAreaLeft" fmla="*/ -360 w 2550600"/>
              <a:gd name="textAreaRight" fmla="*/ 2550600 w 2550600"/>
              <a:gd name="textAreaTop" fmla="*/ 0 h 2559960"/>
              <a:gd name="textAreaBottom" fmla="*/ 2560320 h 2559960"/>
            </a:gdLst>
            <a:ahLst/>
            <a:cxnLst/>
            <a:rect l="textAreaLeft" t="textAreaTop" r="textAreaRight" b="textAreaBottom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1" name="Полилиния 70"/>
          <p:cNvSpPr/>
          <p:nvPr/>
        </p:nvSpPr>
        <p:spPr>
          <a:xfrm flipH="1">
            <a:off x="-11160" y="4308480"/>
            <a:ext cx="2550600" cy="2559960"/>
          </a:xfrm>
          <a:custGeom>
            <a:avLst/>
            <a:gdLst>
              <a:gd name="textAreaLeft" fmla="*/ -360 w 2550600"/>
              <a:gd name="textAreaRight" fmla="*/ 2550600 w 2550600"/>
              <a:gd name="textAreaTop" fmla="*/ 0 h 2559960"/>
              <a:gd name="textAreaBottom" fmla="*/ 2560320 h 2559960"/>
            </a:gdLst>
            <a:ahLst/>
            <a:cxnLst/>
            <a:rect l="textAreaLeft" t="textAreaTop" r="textAreaRight" b="textAreaBottom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sldNum" idx="5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F5B827-A8C0-40AE-B996-A6ABA26AC1E6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 6"/>
          <p:cNvSpPr/>
          <p:nvPr/>
        </p:nvSpPr>
        <p:spPr>
          <a:xfrm>
            <a:off x="-24120" y="3390840"/>
            <a:ext cx="12215880" cy="34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45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ftr" idx="5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 idx="5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3C73E2A-B189-43E3-A2B8-614738CA49C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758880" y="2392200"/>
            <a:ext cx="2596680" cy="2596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758880" y="4989600"/>
            <a:ext cx="2598480" cy="1109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2743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916920" y="5599800"/>
            <a:ext cx="2283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Название</a:t>
            </a: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3517200" y="2392560"/>
            <a:ext cx="2596680" cy="2596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31" name="PlaceHolder 8"/>
          <p:cNvSpPr>
            <a:spLocks noGrp="1"/>
          </p:cNvSpPr>
          <p:nvPr>
            <p:ph type="body"/>
          </p:nvPr>
        </p:nvSpPr>
        <p:spPr>
          <a:xfrm>
            <a:off x="3516840" y="4989960"/>
            <a:ext cx="2598480" cy="1109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2743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2" name="PlaceHolder 9"/>
          <p:cNvSpPr>
            <a:spLocks noGrp="1"/>
          </p:cNvSpPr>
          <p:nvPr>
            <p:ph type="body"/>
          </p:nvPr>
        </p:nvSpPr>
        <p:spPr>
          <a:xfrm>
            <a:off x="3674160" y="5600520"/>
            <a:ext cx="2283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Название</a:t>
            </a:r>
          </a:p>
        </p:txBody>
      </p:sp>
      <p:sp>
        <p:nvSpPr>
          <p:cNvPr id="133" name="PlaceHolder 10"/>
          <p:cNvSpPr>
            <a:spLocks noGrp="1"/>
          </p:cNvSpPr>
          <p:nvPr>
            <p:ph type="body"/>
          </p:nvPr>
        </p:nvSpPr>
        <p:spPr>
          <a:xfrm>
            <a:off x="6275880" y="2393280"/>
            <a:ext cx="2596680" cy="2596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34" name="PlaceHolder 11"/>
          <p:cNvSpPr>
            <a:spLocks noGrp="1"/>
          </p:cNvSpPr>
          <p:nvPr>
            <p:ph type="body"/>
          </p:nvPr>
        </p:nvSpPr>
        <p:spPr>
          <a:xfrm>
            <a:off x="6274440" y="4990680"/>
            <a:ext cx="2598480" cy="1109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2743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5" name="PlaceHolder 12"/>
          <p:cNvSpPr>
            <a:spLocks noGrp="1"/>
          </p:cNvSpPr>
          <p:nvPr>
            <p:ph type="body"/>
          </p:nvPr>
        </p:nvSpPr>
        <p:spPr>
          <a:xfrm>
            <a:off x="6432480" y="5600880"/>
            <a:ext cx="2283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Название</a:t>
            </a:r>
          </a:p>
        </p:txBody>
      </p:sp>
      <p:sp>
        <p:nvSpPr>
          <p:cNvPr id="136" name="PlaceHolder 13"/>
          <p:cNvSpPr>
            <a:spLocks noGrp="1"/>
          </p:cNvSpPr>
          <p:nvPr>
            <p:ph type="body"/>
          </p:nvPr>
        </p:nvSpPr>
        <p:spPr>
          <a:xfrm>
            <a:off x="9034200" y="2393280"/>
            <a:ext cx="2596680" cy="2596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37" name="PlaceHolder 14"/>
          <p:cNvSpPr>
            <a:spLocks noGrp="1"/>
          </p:cNvSpPr>
          <p:nvPr>
            <p:ph type="body"/>
          </p:nvPr>
        </p:nvSpPr>
        <p:spPr>
          <a:xfrm>
            <a:off x="9032400" y="4990680"/>
            <a:ext cx="2598480" cy="1109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2743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" name="PlaceHolder 15"/>
          <p:cNvSpPr>
            <a:spLocks noGrp="1"/>
          </p:cNvSpPr>
          <p:nvPr>
            <p:ph type="body"/>
          </p:nvPr>
        </p:nvSpPr>
        <p:spPr>
          <a:xfrm>
            <a:off x="9191160" y="5600880"/>
            <a:ext cx="2283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Должность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141" name="PlaceHolder 3"/>
          <p:cNvSpPr>
            <a:spLocks noGrp="1"/>
          </p:cNvSpPr>
          <p:nvPr>
            <p:ph type="dt" idx="5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ftr" idx="5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3" name="PlaceHolder 5"/>
          <p:cNvSpPr>
            <a:spLocks noGrp="1"/>
          </p:cNvSpPr>
          <p:nvPr>
            <p:ph type="sldNum" idx="5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2EE88AB-C328-475D-94C6-F744B5B938E4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758880" y="539640"/>
            <a:ext cx="10670760" cy="76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47" name="PlaceHolder 2"/>
          <p:cNvSpPr>
            <a:spLocks noGrp="1"/>
          </p:cNvSpPr>
          <p:nvPr>
            <p:ph type="ftr" idx="5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sldNum" idx="5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FF4795D-751B-4A92-8F6D-B3C099A18FC6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271160" y="154548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1271160" y="3191400"/>
            <a:ext cx="2029680" cy="69444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1271160" y="361692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Название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1271160" y="414432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53" name="PlaceHolder 8"/>
          <p:cNvSpPr>
            <a:spLocks noGrp="1"/>
          </p:cNvSpPr>
          <p:nvPr>
            <p:ph type="body"/>
          </p:nvPr>
        </p:nvSpPr>
        <p:spPr>
          <a:xfrm>
            <a:off x="1271160" y="5790240"/>
            <a:ext cx="2029680" cy="694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4" name="PlaceHolder 9"/>
          <p:cNvSpPr>
            <a:spLocks noGrp="1"/>
          </p:cNvSpPr>
          <p:nvPr>
            <p:ph type="body"/>
          </p:nvPr>
        </p:nvSpPr>
        <p:spPr>
          <a:xfrm>
            <a:off x="1271160" y="621576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Название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5" name="PlaceHolder 10"/>
          <p:cNvSpPr>
            <a:spLocks noGrp="1"/>
          </p:cNvSpPr>
          <p:nvPr>
            <p:ph type="body"/>
          </p:nvPr>
        </p:nvSpPr>
        <p:spPr>
          <a:xfrm>
            <a:off x="3828240" y="154548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56" name="PlaceHolder 11"/>
          <p:cNvSpPr>
            <a:spLocks noGrp="1"/>
          </p:cNvSpPr>
          <p:nvPr>
            <p:ph type="body"/>
          </p:nvPr>
        </p:nvSpPr>
        <p:spPr>
          <a:xfrm>
            <a:off x="3828240" y="3191400"/>
            <a:ext cx="2029680" cy="694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7" name="PlaceHolder 12"/>
          <p:cNvSpPr>
            <a:spLocks noGrp="1"/>
          </p:cNvSpPr>
          <p:nvPr>
            <p:ph type="body"/>
          </p:nvPr>
        </p:nvSpPr>
        <p:spPr>
          <a:xfrm>
            <a:off x="3828240" y="361692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Название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8" name="PlaceHolder 13"/>
          <p:cNvSpPr>
            <a:spLocks noGrp="1"/>
          </p:cNvSpPr>
          <p:nvPr>
            <p:ph type="body"/>
          </p:nvPr>
        </p:nvSpPr>
        <p:spPr>
          <a:xfrm>
            <a:off x="3828240" y="414432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59" name="PlaceHolder 14"/>
          <p:cNvSpPr>
            <a:spLocks noGrp="1"/>
          </p:cNvSpPr>
          <p:nvPr>
            <p:ph type="body"/>
          </p:nvPr>
        </p:nvSpPr>
        <p:spPr>
          <a:xfrm>
            <a:off x="3828240" y="5790240"/>
            <a:ext cx="2029680" cy="69444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0" name="PlaceHolder 15"/>
          <p:cNvSpPr>
            <a:spLocks noGrp="1"/>
          </p:cNvSpPr>
          <p:nvPr>
            <p:ph type="body"/>
          </p:nvPr>
        </p:nvSpPr>
        <p:spPr>
          <a:xfrm>
            <a:off x="3828240" y="621576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Название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1" name="PlaceHolder 16"/>
          <p:cNvSpPr>
            <a:spLocks noGrp="1"/>
          </p:cNvSpPr>
          <p:nvPr>
            <p:ph type="body"/>
          </p:nvPr>
        </p:nvSpPr>
        <p:spPr>
          <a:xfrm>
            <a:off x="6385680" y="154548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62" name="PlaceHolder 17"/>
          <p:cNvSpPr>
            <a:spLocks noGrp="1"/>
          </p:cNvSpPr>
          <p:nvPr>
            <p:ph type="body"/>
          </p:nvPr>
        </p:nvSpPr>
        <p:spPr>
          <a:xfrm>
            <a:off x="6385680" y="3191400"/>
            <a:ext cx="2029680" cy="69444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3" name="PlaceHolder 18"/>
          <p:cNvSpPr>
            <a:spLocks noGrp="1"/>
          </p:cNvSpPr>
          <p:nvPr>
            <p:ph type="body"/>
          </p:nvPr>
        </p:nvSpPr>
        <p:spPr>
          <a:xfrm>
            <a:off x="6385680" y="361692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Название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4" name="PlaceHolder 19"/>
          <p:cNvSpPr>
            <a:spLocks noGrp="1"/>
          </p:cNvSpPr>
          <p:nvPr>
            <p:ph type="body"/>
          </p:nvPr>
        </p:nvSpPr>
        <p:spPr>
          <a:xfrm>
            <a:off x="6385680" y="414432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65" name="PlaceHolder 20"/>
          <p:cNvSpPr>
            <a:spLocks noGrp="1"/>
          </p:cNvSpPr>
          <p:nvPr>
            <p:ph type="body"/>
          </p:nvPr>
        </p:nvSpPr>
        <p:spPr>
          <a:xfrm>
            <a:off x="6385680" y="5790240"/>
            <a:ext cx="2029680" cy="694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6" name="PlaceHolder 21"/>
          <p:cNvSpPr>
            <a:spLocks noGrp="1"/>
          </p:cNvSpPr>
          <p:nvPr>
            <p:ph type="body"/>
          </p:nvPr>
        </p:nvSpPr>
        <p:spPr>
          <a:xfrm>
            <a:off x="6385680" y="621576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Название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7" name="PlaceHolder 22"/>
          <p:cNvSpPr>
            <a:spLocks noGrp="1"/>
          </p:cNvSpPr>
          <p:nvPr>
            <p:ph type="body"/>
          </p:nvPr>
        </p:nvSpPr>
        <p:spPr>
          <a:xfrm>
            <a:off x="8942760" y="154548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68" name="PlaceHolder 23"/>
          <p:cNvSpPr>
            <a:spLocks noGrp="1"/>
          </p:cNvSpPr>
          <p:nvPr>
            <p:ph type="body"/>
          </p:nvPr>
        </p:nvSpPr>
        <p:spPr>
          <a:xfrm>
            <a:off x="8942760" y="3191400"/>
            <a:ext cx="2029680" cy="694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9" name="PlaceHolder 24"/>
          <p:cNvSpPr>
            <a:spLocks noGrp="1"/>
          </p:cNvSpPr>
          <p:nvPr>
            <p:ph type="body"/>
          </p:nvPr>
        </p:nvSpPr>
        <p:spPr>
          <a:xfrm>
            <a:off x="8942760" y="361692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Должность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0" name="PlaceHolder 25"/>
          <p:cNvSpPr>
            <a:spLocks noGrp="1"/>
          </p:cNvSpPr>
          <p:nvPr>
            <p:ph type="body"/>
          </p:nvPr>
        </p:nvSpPr>
        <p:spPr>
          <a:xfrm>
            <a:off x="8942760" y="4144320"/>
            <a:ext cx="2029680" cy="18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71" name="PlaceHolder 26"/>
          <p:cNvSpPr>
            <a:spLocks noGrp="1"/>
          </p:cNvSpPr>
          <p:nvPr>
            <p:ph type="body"/>
          </p:nvPr>
        </p:nvSpPr>
        <p:spPr>
          <a:xfrm>
            <a:off x="8942760" y="5790240"/>
            <a:ext cx="2029680" cy="69444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txBody>
          <a:bodyPr lIns="0" tIns="1555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400" b="1" u="none" strike="noStrike" cap="all" spc="20">
                <a:solidFill>
                  <a:schemeClr val="accent6"/>
                </a:solidFill>
                <a:uFillTx/>
                <a:latin typeface="Arial"/>
              </a:rPr>
              <a:t>Имя</a:t>
            </a:r>
            <a:endParaRPr lang="ru-RU" sz="1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2" name="PlaceHolder 27"/>
          <p:cNvSpPr>
            <a:spLocks noGrp="1"/>
          </p:cNvSpPr>
          <p:nvPr>
            <p:ph type="body"/>
          </p:nvPr>
        </p:nvSpPr>
        <p:spPr>
          <a:xfrm>
            <a:off x="8942760" y="6215760"/>
            <a:ext cx="2029680" cy="18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 spc="20">
                <a:solidFill>
                  <a:schemeClr val="dk1"/>
                </a:solidFill>
                <a:uFillTx/>
                <a:latin typeface="Arial"/>
              </a:rPr>
              <a:t>Должность</a:t>
            </a:r>
            <a:endParaRPr lang="ru-RU" sz="1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5"/>
          <p:cNvSpPr/>
          <p:nvPr/>
        </p:nvSpPr>
        <p:spPr>
          <a:xfrm>
            <a:off x="685440" y="3796560"/>
            <a:ext cx="2011320" cy="1517400"/>
          </a:xfrm>
          <a:prstGeom prst="rect">
            <a:avLst/>
          </a:prstGeom>
          <a:solidFill>
            <a:srgbClr val="10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74" name="Прямоугольник 17"/>
          <p:cNvSpPr/>
          <p:nvPr/>
        </p:nvSpPr>
        <p:spPr>
          <a:xfrm>
            <a:off x="2900880" y="3796560"/>
            <a:ext cx="2011320" cy="1517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75" name="Прямоугольник 19"/>
          <p:cNvSpPr/>
          <p:nvPr/>
        </p:nvSpPr>
        <p:spPr>
          <a:xfrm>
            <a:off x="5116320" y="3796560"/>
            <a:ext cx="2011320" cy="1517400"/>
          </a:xfrm>
          <a:prstGeom prst="rect">
            <a:avLst/>
          </a:prstGeom>
          <a:solidFill>
            <a:srgbClr val="10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76" name="Прямоугольник 21"/>
          <p:cNvSpPr/>
          <p:nvPr/>
        </p:nvSpPr>
        <p:spPr>
          <a:xfrm>
            <a:off x="9547560" y="3796560"/>
            <a:ext cx="2011320" cy="1517400"/>
          </a:xfrm>
          <a:prstGeom prst="rect">
            <a:avLst/>
          </a:prstGeom>
          <a:solidFill>
            <a:srgbClr val="10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77" name="Прямоугольник 23"/>
          <p:cNvSpPr/>
          <p:nvPr/>
        </p:nvSpPr>
        <p:spPr>
          <a:xfrm>
            <a:off x="7332120" y="3796560"/>
            <a:ext cx="2011320" cy="1517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58880" y="841320"/>
            <a:ext cx="10670760" cy="76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179" name="PlaceHolder 2"/>
          <p:cNvSpPr>
            <a:spLocks noGrp="1"/>
          </p:cNvSpPr>
          <p:nvPr>
            <p:ph type="ftr" idx="5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6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9DE4210-A5B7-4043-B844-B0DD678161E2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85440" y="2491560"/>
            <a:ext cx="2011320" cy="2824920"/>
          </a:xfrm>
          <a:prstGeom prst="rect">
            <a:avLst/>
          </a:prstGeom>
          <a:noFill/>
          <a:ln w="12600">
            <a:solidFill>
              <a:schemeClr val="accent1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1339200" y="2111040"/>
            <a:ext cx="703800" cy="7038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83" name="PlaceHolder 6"/>
          <p:cNvSpPr>
            <a:spLocks noGrp="1"/>
          </p:cNvSpPr>
          <p:nvPr>
            <p:ph type="body"/>
          </p:nvPr>
        </p:nvSpPr>
        <p:spPr>
          <a:xfrm>
            <a:off x="731160" y="3888360"/>
            <a:ext cx="1919880" cy="1371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184" name="PlaceHolder 7"/>
          <p:cNvSpPr>
            <a:spLocks noGrp="1"/>
          </p:cNvSpPr>
          <p:nvPr>
            <p:ph type="body"/>
          </p:nvPr>
        </p:nvSpPr>
        <p:spPr>
          <a:xfrm>
            <a:off x="2900880" y="2491560"/>
            <a:ext cx="2011320" cy="2824920"/>
          </a:xfrm>
          <a:prstGeom prst="rect">
            <a:avLst/>
          </a:prstGeom>
          <a:noFill/>
          <a:ln w="12600">
            <a:solidFill>
              <a:schemeClr val="accent3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5" name="PlaceHolder 8"/>
          <p:cNvSpPr>
            <a:spLocks noGrp="1"/>
          </p:cNvSpPr>
          <p:nvPr>
            <p:ph type="body"/>
          </p:nvPr>
        </p:nvSpPr>
        <p:spPr>
          <a:xfrm>
            <a:off x="3554640" y="2111040"/>
            <a:ext cx="703800" cy="703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86" name="PlaceHolder 9"/>
          <p:cNvSpPr>
            <a:spLocks noGrp="1"/>
          </p:cNvSpPr>
          <p:nvPr>
            <p:ph type="body"/>
          </p:nvPr>
        </p:nvSpPr>
        <p:spPr>
          <a:xfrm>
            <a:off x="2946600" y="3888360"/>
            <a:ext cx="1919880" cy="1371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187" name="PlaceHolder 10"/>
          <p:cNvSpPr>
            <a:spLocks noGrp="1"/>
          </p:cNvSpPr>
          <p:nvPr>
            <p:ph type="body"/>
          </p:nvPr>
        </p:nvSpPr>
        <p:spPr>
          <a:xfrm>
            <a:off x="5116320" y="2491560"/>
            <a:ext cx="2011320" cy="2824920"/>
          </a:xfrm>
          <a:prstGeom prst="rect">
            <a:avLst/>
          </a:prstGeom>
          <a:noFill/>
          <a:ln w="12600">
            <a:solidFill>
              <a:schemeClr val="accent1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8" name="PlaceHolder 11"/>
          <p:cNvSpPr>
            <a:spLocks noGrp="1"/>
          </p:cNvSpPr>
          <p:nvPr>
            <p:ph type="body"/>
          </p:nvPr>
        </p:nvSpPr>
        <p:spPr>
          <a:xfrm>
            <a:off x="5770440" y="2111040"/>
            <a:ext cx="703800" cy="7038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89" name="PlaceHolder 12"/>
          <p:cNvSpPr>
            <a:spLocks noGrp="1"/>
          </p:cNvSpPr>
          <p:nvPr>
            <p:ph type="body"/>
          </p:nvPr>
        </p:nvSpPr>
        <p:spPr>
          <a:xfrm>
            <a:off x="5162040" y="3888360"/>
            <a:ext cx="1919880" cy="1371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190" name="PlaceHolder 13"/>
          <p:cNvSpPr>
            <a:spLocks noGrp="1"/>
          </p:cNvSpPr>
          <p:nvPr>
            <p:ph type="body"/>
          </p:nvPr>
        </p:nvSpPr>
        <p:spPr>
          <a:xfrm>
            <a:off x="7332120" y="2491560"/>
            <a:ext cx="2011320" cy="2824920"/>
          </a:xfrm>
          <a:prstGeom prst="rect">
            <a:avLst/>
          </a:prstGeom>
          <a:noFill/>
          <a:ln w="12600">
            <a:solidFill>
              <a:schemeClr val="accent3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1" name="PlaceHolder 14"/>
          <p:cNvSpPr>
            <a:spLocks noGrp="1"/>
          </p:cNvSpPr>
          <p:nvPr>
            <p:ph type="body"/>
          </p:nvPr>
        </p:nvSpPr>
        <p:spPr>
          <a:xfrm>
            <a:off x="7985880" y="2111040"/>
            <a:ext cx="703800" cy="7038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92" name="PlaceHolder 15"/>
          <p:cNvSpPr>
            <a:spLocks noGrp="1"/>
          </p:cNvSpPr>
          <p:nvPr>
            <p:ph type="body"/>
          </p:nvPr>
        </p:nvSpPr>
        <p:spPr>
          <a:xfrm>
            <a:off x="7377840" y="3888360"/>
            <a:ext cx="1919880" cy="1371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193" name="PlaceHolder 16"/>
          <p:cNvSpPr>
            <a:spLocks noGrp="1"/>
          </p:cNvSpPr>
          <p:nvPr>
            <p:ph type="body"/>
          </p:nvPr>
        </p:nvSpPr>
        <p:spPr>
          <a:xfrm>
            <a:off x="9547560" y="2491560"/>
            <a:ext cx="2011320" cy="2824920"/>
          </a:xfrm>
          <a:prstGeom prst="rect">
            <a:avLst/>
          </a:prstGeom>
          <a:noFill/>
          <a:ln w="12600">
            <a:solidFill>
              <a:schemeClr val="accent1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4" name="PlaceHolder 17"/>
          <p:cNvSpPr>
            <a:spLocks noGrp="1"/>
          </p:cNvSpPr>
          <p:nvPr>
            <p:ph type="body"/>
          </p:nvPr>
        </p:nvSpPr>
        <p:spPr>
          <a:xfrm>
            <a:off x="10201320" y="2111040"/>
            <a:ext cx="703800" cy="7038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195" name="PlaceHolder 18"/>
          <p:cNvSpPr>
            <a:spLocks noGrp="1"/>
          </p:cNvSpPr>
          <p:nvPr>
            <p:ph type="body"/>
          </p:nvPr>
        </p:nvSpPr>
        <p:spPr>
          <a:xfrm>
            <a:off x="9593280" y="3888360"/>
            <a:ext cx="1919880" cy="1371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олилиния: Фигура 28"/>
          <p:cNvSpPr/>
          <p:nvPr/>
        </p:nvSpPr>
        <p:spPr>
          <a:xfrm>
            <a:off x="0" y="0"/>
            <a:ext cx="2838240" cy="2857680"/>
          </a:xfrm>
          <a:custGeom>
            <a:avLst/>
            <a:gdLst>
              <a:gd name="textAreaLeft" fmla="*/ 0 w 2838240"/>
              <a:gd name="textAreaRight" fmla="*/ 2838600 w 2838240"/>
              <a:gd name="textAreaTop" fmla="*/ 0 h 2857680"/>
              <a:gd name="textAreaBottom" fmla="*/ 2858040 h 2857680"/>
            </a:gdLst>
            <a:ahLst/>
            <a:cxnLst/>
            <a:rect l="textAreaLeft" t="textAreaTop" r="textAreaRight" b="textAreaBottom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7" name="Полилиния: Форма 25"/>
          <p:cNvSpPr/>
          <p:nvPr/>
        </p:nvSpPr>
        <p:spPr>
          <a:xfrm>
            <a:off x="0" y="0"/>
            <a:ext cx="1970280" cy="1990080"/>
          </a:xfrm>
          <a:custGeom>
            <a:avLst/>
            <a:gdLst>
              <a:gd name="textAreaLeft" fmla="*/ 0 w 1970280"/>
              <a:gd name="textAreaRight" fmla="*/ 1970640 w 1970280"/>
              <a:gd name="textAreaTop" fmla="*/ 0 h 1990080"/>
              <a:gd name="textAreaBottom" fmla="*/ 1990440 h 1990080"/>
            </a:gdLst>
            <a:ahLst/>
            <a:cxnLst/>
            <a:rect l="textAreaLeft" t="textAreaTop" r="textAreaRight" b="textAreaBottom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8" name="Полилиния: фигура 15"/>
          <p:cNvSpPr/>
          <p:nvPr/>
        </p:nvSpPr>
        <p:spPr>
          <a:xfrm>
            <a:off x="0" y="0"/>
            <a:ext cx="1002960" cy="1012680"/>
          </a:xfrm>
          <a:custGeom>
            <a:avLst/>
            <a:gdLst>
              <a:gd name="textAreaLeft" fmla="*/ 0 w 1002960"/>
              <a:gd name="textAreaRight" fmla="*/ 1003320 w 1002960"/>
              <a:gd name="textAreaTop" fmla="*/ 0 h 1012680"/>
              <a:gd name="textAreaBottom" fmla="*/ 1013040 h 1012680"/>
            </a:gdLst>
            <a:ahLst/>
            <a:cxnLst/>
            <a:rect l="textAreaLeft" t="textAreaTop" r="textAreaRight" b="textAreaBottom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accent6"/>
                </a:solidFill>
                <a:uFillTx/>
                <a:latin typeface="Arial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ldNum" idx="6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70ADC1D-2764-4BD1-A9B2-DCB94A3223F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1" name="Изображение 2"/>
          <p:cNvSpPr/>
          <p:nvPr/>
        </p:nvSpPr>
        <p:spPr>
          <a:xfrm>
            <a:off x="1458360" y="590040"/>
            <a:ext cx="774720" cy="774720"/>
          </a:xfrm>
          <a:custGeom>
            <a:avLst/>
            <a:gdLst>
              <a:gd name="textAreaLeft" fmla="*/ 0 w 774720"/>
              <a:gd name="textAreaRight" fmla="*/ 775080 w 774720"/>
              <a:gd name="textAreaTop" fmla="*/ 0 h 774720"/>
              <a:gd name="textAreaBottom" fmla="*/ 775080 h 774720"/>
            </a:gdLst>
            <a:ahLst/>
            <a:cxnLst/>
            <a:rect l="textAreaLeft" t="textAreaTop" r="textAreaRight" b="textAreaBottom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85440" y="3017520"/>
            <a:ext cx="1992960" cy="55728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МММ ГГГГ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2900880" y="3017520"/>
            <a:ext cx="1992960" cy="557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МММ ГГГГ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5116320" y="3017520"/>
            <a:ext cx="1992960" cy="55728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МММ ГГГГ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7332120" y="3017520"/>
            <a:ext cx="1992960" cy="557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МММ ГГГГ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9547560" y="3017520"/>
            <a:ext cx="1992960" cy="55728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МММ ГГГГ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7" name="PlaceHolder 8"/>
          <p:cNvSpPr>
            <a:spLocks noGrp="1"/>
          </p:cNvSpPr>
          <p:nvPr>
            <p:ph type="body"/>
          </p:nvPr>
        </p:nvSpPr>
        <p:spPr>
          <a:xfrm>
            <a:off x="685440" y="4745880"/>
            <a:ext cx="1992960" cy="795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08" name="PlaceHolder 9"/>
          <p:cNvSpPr>
            <a:spLocks noGrp="1"/>
          </p:cNvSpPr>
          <p:nvPr>
            <p:ph type="body"/>
          </p:nvPr>
        </p:nvSpPr>
        <p:spPr>
          <a:xfrm>
            <a:off x="2900880" y="4745880"/>
            <a:ext cx="1992960" cy="795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09" name="PlaceHolder 10"/>
          <p:cNvSpPr>
            <a:spLocks noGrp="1"/>
          </p:cNvSpPr>
          <p:nvPr>
            <p:ph type="body"/>
          </p:nvPr>
        </p:nvSpPr>
        <p:spPr>
          <a:xfrm>
            <a:off x="5116320" y="4745880"/>
            <a:ext cx="1992960" cy="795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10" name="PlaceHolder 11"/>
          <p:cNvSpPr>
            <a:spLocks noGrp="1"/>
          </p:cNvSpPr>
          <p:nvPr>
            <p:ph type="body"/>
          </p:nvPr>
        </p:nvSpPr>
        <p:spPr>
          <a:xfrm>
            <a:off x="7332120" y="4745880"/>
            <a:ext cx="1992960" cy="795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11" name="PlaceHolder 12"/>
          <p:cNvSpPr>
            <a:spLocks noGrp="1"/>
          </p:cNvSpPr>
          <p:nvPr>
            <p:ph type="body"/>
          </p:nvPr>
        </p:nvSpPr>
        <p:spPr>
          <a:xfrm>
            <a:off x="9547560" y="4745880"/>
            <a:ext cx="1992960" cy="795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cxnSp>
        <p:nvCxnSpPr>
          <p:cNvPr id="212" name="Прямая соединительная линия 41"/>
          <p:cNvCxnSpPr/>
          <p:nvPr/>
        </p:nvCxnSpPr>
        <p:spPr>
          <a:xfrm>
            <a:off x="739080" y="4187520"/>
            <a:ext cx="10812960" cy="360"/>
          </a:xfrm>
          <a:prstGeom prst="straightConnector1">
            <a:avLst/>
          </a:prstGeom>
          <a:ln w="12700">
            <a:solidFill>
              <a:srgbClr val="0086CB">
                <a:lumMod val="40000"/>
                <a:lumOff val="60000"/>
              </a:srgbClr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3986640" y="1243440"/>
            <a:ext cx="8165160" cy="76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14" name="Изображение 0"/>
          <p:cNvSpPr/>
          <p:nvPr/>
        </p:nvSpPr>
        <p:spPr>
          <a:xfrm>
            <a:off x="-5400" y="-2880"/>
            <a:ext cx="3443040" cy="6891120"/>
          </a:xfrm>
          <a:custGeom>
            <a:avLst/>
            <a:gdLst>
              <a:gd name="textAreaLeft" fmla="*/ 0 w 3443040"/>
              <a:gd name="textAreaRight" fmla="*/ 3443400 w 3443040"/>
              <a:gd name="textAreaTop" fmla="*/ 0 h 6891120"/>
              <a:gd name="textAreaBottom" fmla="*/ 6891480 h 6891120"/>
            </a:gdLst>
            <a:ahLst/>
            <a:cxnLst/>
            <a:rect l="textAreaLeft" t="textAreaTop" r="textAreaRight" b="textAreaBottom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15" name="Изображение 1" descr="preencoded.p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703160" y="-2880"/>
            <a:ext cx="1734120" cy="5167080"/>
          </a:xfrm>
          <a:prstGeom prst="rect">
            <a:avLst/>
          </a:prstGeom>
          <a:ln w="0">
            <a:noFill/>
          </a:ln>
        </p:spPr>
      </p:pic>
      <p:sp>
        <p:nvSpPr>
          <p:cNvPr id="216" name="Полилиния: фигура 38"/>
          <p:cNvSpPr/>
          <p:nvPr/>
        </p:nvSpPr>
        <p:spPr>
          <a:xfrm>
            <a:off x="1721520" y="-2880"/>
            <a:ext cx="1715760" cy="1720440"/>
          </a:xfrm>
          <a:custGeom>
            <a:avLst/>
            <a:gdLst>
              <a:gd name="textAreaLeft" fmla="*/ 0 w 1715760"/>
              <a:gd name="textAreaRight" fmla="*/ 1716120 w 1715760"/>
              <a:gd name="textAreaTop" fmla="*/ 0 h 1720440"/>
              <a:gd name="textAreaBottom" fmla="*/ 1720800 h 1720440"/>
            </a:gdLst>
            <a:ahLst/>
            <a:cxnLst/>
            <a:rect l="textAreaLeft" t="textAreaTop" r="textAreaRight" b="textAreaBottom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17" name="Изображение 5"/>
          <p:cNvSpPr/>
          <p:nvPr/>
        </p:nvSpPr>
        <p:spPr>
          <a:xfrm>
            <a:off x="-5400" y="3440520"/>
            <a:ext cx="3443040" cy="3447720"/>
          </a:xfrm>
          <a:custGeom>
            <a:avLst/>
            <a:gdLst>
              <a:gd name="textAreaLeft" fmla="*/ 0 w 3443040"/>
              <a:gd name="textAreaRight" fmla="*/ 3443400 w 3443040"/>
              <a:gd name="textAreaTop" fmla="*/ 0 h 3447720"/>
              <a:gd name="textAreaBottom" fmla="*/ 3448080 h 3447720"/>
            </a:gdLst>
            <a:ahLst/>
            <a:cxnLst/>
            <a:rect l="textAreaLeft" t="textAreaTop" r="textAreaRight" b="textAreaBottom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18" name="Изображение 6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718280" y="3440520"/>
            <a:ext cx="1719000" cy="1723680"/>
          </a:xfrm>
          <a:prstGeom prst="rect">
            <a:avLst/>
          </a:prstGeom>
          <a:ln w="0">
            <a:noFill/>
          </a:ln>
        </p:spPr>
      </p:pic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3977640" y="2330640"/>
            <a:ext cx="3821760" cy="41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3684960" y="2877480"/>
            <a:ext cx="3741480" cy="36842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8046720" y="2330640"/>
            <a:ext cx="3821760" cy="41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body"/>
          </p:nvPr>
        </p:nvSpPr>
        <p:spPr>
          <a:xfrm>
            <a:off x="7754040" y="2877480"/>
            <a:ext cx="3741480" cy="36842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23" name="PlaceHolder 6"/>
          <p:cNvSpPr>
            <a:spLocks noGrp="1"/>
          </p:cNvSpPr>
          <p:nvPr>
            <p:ph type="sldNum" idx="6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22E01C3-DE1B-4326-9CCF-33C3A8652AAD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758880" y="1234440"/>
            <a:ext cx="10670760" cy="76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25" name="PlaceHolder 2"/>
          <p:cNvSpPr>
            <a:spLocks noGrp="1"/>
          </p:cNvSpPr>
          <p:nvPr>
            <p:ph type="ftr" idx="6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6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C3D319-C53B-4F82-8E5F-5B82B9B9F89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713160" y="2743200"/>
            <a:ext cx="3328200" cy="3556800"/>
          </a:xfrm>
          <a:prstGeom prst="rect">
            <a:avLst/>
          </a:prstGeom>
          <a:noFill/>
          <a:ln w="12600">
            <a:solidFill>
              <a:schemeClr val="accent3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1911240" y="2258640"/>
            <a:ext cx="932400" cy="9324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229" name="PlaceHolder 6"/>
          <p:cNvSpPr>
            <a:spLocks noGrp="1"/>
          </p:cNvSpPr>
          <p:nvPr>
            <p:ph type="body"/>
          </p:nvPr>
        </p:nvSpPr>
        <p:spPr>
          <a:xfrm>
            <a:off x="992160" y="3950280"/>
            <a:ext cx="2770200" cy="2206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7400" indent="-347400" defTabSz="914400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4443840" y="2743200"/>
            <a:ext cx="3328200" cy="3556800"/>
          </a:xfrm>
          <a:prstGeom prst="rect">
            <a:avLst/>
          </a:prstGeom>
          <a:noFill/>
          <a:ln w="12600">
            <a:solidFill>
              <a:schemeClr val="accent1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1" name="PlaceHolder 8"/>
          <p:cNvSpPr>
            <a:spLocks noGrp="1"/>
          </p:cNvSpPr>
          <p:nvPr>
            <p:ph type="body"/>
          </p:nvPr>
        </p:nvSpPr>
        <p:spPr>
          <a:xfrm>
            <a:off x="5641920" y="2258640"/>
            <a:ext cx="932400" cy="9324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232" name="PlaceHolder 9"/>
          <p:cNvSpPr>
            <a:spLocks noGrp="1"/>
          </p:cNvSpPr>
          <p:nvPr>
            <p:ph type="body"/>
          </p:nvPr>
        </p:nvSpPr>
        <p:spPr>
          <a:xfrm>
            <a:off x="4722840" y="3950280"/>
            <a:ext cx="2770200" cy="2206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7400" indent="-347400" defTabSz="914400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33" name="PlaceHolder 10"/>
          <p:cNvSpPr>
            <a:spLocks noGrp="1"/>
          </p:cNvSpPr>
          <p:nvPr>
            <p:ph type="body"/>
          </p:nvPr>
        </p:nvSpPr>
        <p:spPr>
          <a:xfrm>
            <a:off x="8092440" y="2743200"/>
            <a:ext cx="3328200" cy="3556800"/>
          </a:xfrm>
          <a:prstGeom prst="rect">
            <a:avLst/>
          </a:prstGeom>
          <a:noFill/>
          <a:ln w="12600">
            <a:solidFill>
              <a:schemeClr val="accent4"/>
            </a:solidFill>
            <a:round/>
          </a:ln>
        </p:spPr>
        <p:txBody>
          <a:bodyPr lIns="91440" tIns="685800" rIns="9144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accent6"/>
                </a:solidFill>
                <a:uFillTx/>
                <a:latin typeface="Arial"/>
              </a:rPr>
              <a:t>Образец текста</a:t>
            </a: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4" name="PlaceHolder 11"/>
          <p:cNvSpPr>
            <a:spLocks noGrp="1"/>
          </p:cNvSpPr>
          <p:nvPr>
            <p:ph type="body"/>
          </p:nvPr>
        </p:nvSpPr>
        <p:spPr>
          <a:xfrm>
            <a:off x="9290160" y="2258640"/>
            <a:ext cx="932400" cy="9324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900" b="0" u="none" strike="noStrike">
                <a:solidFill>
                  <a:schemeClr val="dk1"/>
                </a:solidFill>
                <a:uFillTx/>
                <a:latin typeface="Arial"/>
              </a:rPr>
              <a:t>Вставка рисунка</a:t>
            </a:r>
          </a:p>
        </p:txBody>
      </p:sp>
      <p:sp>
        <p:nvSpPr>
          <p:cNvPr id="235" name="PlaceHolder 12"/>
          <p:cNvSpPr>
            <a:spLocks noGrp="1"/>
          </p:cNvSpPr>
          <p:nvPr>
            <p:ph type="body"/>
          </p:nvPr>
        </p:nvSpPr>
        <p:spPr>
          <a:xfrm>
            <a:off x="8371440" y="3950280"/>
            <a:ext cx="2770200" cy="2206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7400" indent="-347400" defTabSz="914400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Изображение 0"/>
          <p:cNvSpPr/>
          <p:nvPr/>
        </p:nvSpPr>
        <p:spPr>
          <a:xfrm>
            <a:off x="-5400" y="-2880"/>
            <a:ext cx="3443040" cy="6891120"/>
          </a:xfrm>
          <a:custGeom>
            <a:avLst/>
            <a:gdLst>
              <a:gd name="textAreaLeft" fmla="*/ 0 w 3443040"/>
              <a:gd name="textAreaRight" fmla="*/ 3443400 w 3443040"/>
              <a:gd name="textAreaTop" fmla="*/ 0 h 6891120"/>
              <a:gd name="textAreaBottom" fmla="*/ 6891480 h 6891120"/>
            </a:gdLst>
            <a:ahLst/>
            <a:cxnLst/>
            <a:rect l="textAreaLeft" t="textAreaTop" r="textAreaRight" b="textAreaBottom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37" name="Изображение 1" descr="preencoded.p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703160" y="-2880"/>
            <a:ext cx="1734120" cy="5167080"/>
          </a:xfrm>
          <a:prstGeom prst="rect">
            <a:avLst/>
          </a:prstGeom>
          <a:ln w="0">
            <a:noFill/>
          </a:ln>
        </p:spPr>
      </p:pic>
      <p:sp>
        <p:nvSpPr>
          <p:cNvPr id="238" name="Полилиния: фигура 12"/>
          <p:cNvSpPr/>
          <p:nvPr/>
        </p:nvSpPr>
        <p:spPr>
          <a:xfrm>
            <a:off x="1721520" y="-2880"/>
            <a:ext cx="1715760" cy="1720440"/>
          </a:xfrm>
          <a:custGeom>
            <a:avLst/>
            <a:gdLst>
              <a:gd name="textAreaLeft" fmla="*/ 0 w 1715760"/>
              <a:gd name="textAreaRight" fmla="*/ 1716120 w 1715760"/>
              <a:gd name="textAreaTop" fmla="*/ 0 h 1720440"/>
              <a:gd name="textAreaBottom" fmla="*/ 1720800 h 1720440"/>
            </a:gdLst>
            <a:ahLst/>
            <a:cxnLst/>
            <a:rect l="textAreaLeft" t="textAreaTop" r="textAreaRight" b="textAreaBottom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9" name="Изображение 5"/>
          <p:cNvSpPr/>
          <p:nvPr/>
        </p:nvSpPr>
        <p:spPr>
          <a:xfrm>
            <a:off x="-5400" y="3440520"/>
            <a:ext cx="3443040" cy="3447720"/>
          </a:xfrm>
          <a:custGeom>
            <a:avLst/>
            <a:gdLst>
              <a:gd name="textAreaLeft" fmla="*/ 0 w 3443040"/>
              <a:gd name="textAreaRight" fmla="*/ 3443400 w 3443040"/>
              <a:gd name="textAreaTop" fmla="*/ 0 h 3447720"/>
              <a:gd name="textAreaBottom" fmla="*/ 3448080 h 3447720"/>
            </a:gdLst>
            <a:ahLst/>
            <a:cxnLst/>
            <a:rect l="textAreaLeft" t="textAreaTop" r="textAreaRight" b="textAreaBottom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40" name="Изображение 6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718280" y="3440520"/>
            <a:ext cx="1719000" cy="1723680"/>
          </a:xfrm>
          <a:prstGeom prst="rect">
            <a:avLst/>
          </a:prstGeom>
          <a:ln w="0">
            <a:noFill/>
          </a:ln>
        </p:spPr>
      </p:pic>
      <p:sp>
        <p:nvSpPr>
          <p:cNvPr id="241" name="PlaceHolder 1"/>
          <p:cNvSpPr>
            <a:spLocks noGrp="1"/>
          </p:cNvSpPr>
          <p:nvPr>
            <p:ph type="ftr" idx="6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ldNum" idx="6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32889A6-145E-445A-B80F-8877AA3E2AC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title"/>
          </p:nvPr>
        </p:nvSpPr>
        <p:spPr>
          <a:xfrm>
            <a:off x="3986640" y="1243440"/>
            <a:ext cx="8165160" cy="76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3684960" y="2255400"/>
            <a:ext cx="3741480" cy="43059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7754040" y="2255400"/>
            <a:ext cx="3741480" cy="43059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39E528D-C800-4810-93A6-D90555BB5504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ftr" idx="6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&lt;footer&gt;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sldNum" idx="6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48A4F1-3004-417A-8B6D-413EDFEBF5C1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dt" idx="6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dt" idx="7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ftr" idx="7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7" name="PlaceHolder 5"/>
          <p:cNvSpPr>
            <a:spLocks noGrp="1"/>
          </p:cNvSpPr>
          <p:nvPr>
            <p:ph type="sldNum" idx="7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755285-7402-45FF-9FC9-16D6D0D7FDD4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61" name="PlaceHolder 4"/>
          <p:cNvSpPr>
            <a:spLocks noGrp="1"/>
          </p:cNvSpPr>
          <p:nvPr>
            <p:ph type="dt" idx="7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ftr" idx="7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63" name="PlaceHolder 6"/>
          <p:cNvSpPr>
            <a:spLocks noGrp="1"/>
          </p:cNvSpPr>
          <p:nvPr>
            <p:ph type="sldNum" idx="7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4278DD6-9DE0-47B1-BC70-CCE4AC1E742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72" name="PlaceHolder 6"/>
          <p:cNvSpPr>
            <a:spLocks noGrp="1"/>
          </p:cNvSpPr>
          <p:nvPr>
            <p:ph type="dt" idx="7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 type="ftr" idx="7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74" name="PlaceHolder 8"/>
          <p:cNvSpPr>
            <a:spLocks noGrp="1"/>
          </p:cNvSpPr>
          <p:nvPr>
            <p:ph type="sldNum" idx="7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5BAE92E-318E-46EE-A670-9052FC201AC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76" name="PlaceHolder 2"/>
          <p:cNvSpPr>
            <a:spLocks noGrp="1"/>
          </p:cNvSpPr>
          <p:nvPr>
            <p:ph type="dt" idx="7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ftr" idx="8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78" name="PlaceHolder 4"/>
          <p:cNvSpPr>
            <a:spLocks noGrp="1"/>
          </p:cNvSpPr>
          <p:nvPr>
            <p:ph type="sldNum" idx="8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7065A78-7A62-461C-8D45-E22C789EF6E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dt" idx="8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ftr" idx="8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83" name="PlaceHolder 3"/>
          <p:cNvSpPr>
            <a:spLocks noGrp="1"/>
          </p:cNvSpPr>
          <p:nvPr>
            <p:ph type="sldNum" idx="8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AD675C3-06D8-4A09-A9AA-35CA7C15C0E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8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89" name="PlaceHolder 4"/>
          <p:cNvSpPr>
            <a:spLocks noGrp="1"/>
          </p:cNvSpPr>
          <p:nvPr>
            <p:ph type="dt" idx="8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 type="ftr" idx="8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91" name="PlaceHolder 6"/>
          <p:cNvSpPr>
            <a:spLocks noGrp="1"/>
          </p:cNvSpPr>
          <p:nvPr>
            <p:ph type="sldNum" idx="8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A5BBF59-27D1-46A5-9F77-52E54619FC57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Образец заголовка</a:t>
            </a: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</a:p>
        </p:txBody>
      </p:sp>
      <p:sp>
        <p:nvSpPr>
          <p:cNvPr id="295" name="PlaceHolder 4"/>
          <p:cNvSpPr>
            <a:spLocks noGrp="1"/>
          </p:cNvSpPr>
          <p:nvPr>
            <p:ph type="dt" idx="8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ftr" idx="8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97" name="PlaceHolder 6"/>
          <p:cNvSpPr>
            <a:spLocks noGrp="1"/>
          </p:cNvSpPr>
          <p:nvPr>
            <p:ph type="sldNum" idx="9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CDAF78-5504-4CA6-89B3-869EF4D14D98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ftr" idx="91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2310" b="0" u="none" strike="noStrike" spc="-3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310" b="0" u="none" strike="noStrike" spc="-3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ru-RU" sz="231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ldNum" idx="92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1507680">
              <a:lnSpc>
                <a:spcPct val="100000"/>
              </a:lnSpc>
              <a:buNone/>
              <a:tabLst>
                <a:tab pos="0" algn="l"/>
              </a:tabLst>
              <a:defRPr lang="ru-RU" sz="1979" b="0" u="none" strike="noStrike" spc="-3">
                <a:solidFill>
                  <a:srgbClr val="8B8B8B"/>
                </a:solidFill>
                <a:uFillTx/>
                <a:latin typeface="Calibri"/>
                <a:ea typeface="DejaVu Sans"/>
              </a:defRPr>
            </a:lvl1pPr>
          </a:lstStyle>
          <a:p>
            <a:pPr indent="0" algn="r" defTabSz="1507680">
              <a:lnSpc>
                <a:spcPct val="100000"/>
              </a:lnSpc>
              <a:buNone/>
              <a:tabLst>
                <a:tab pos="0" algn="l"/>
              </a:tabLst>
            </a:pPr>
            <a:fld id="{5DF894DB-866F-4E35-8850-159F5CD5683F}" type="slidenum">
              <a:rPr lang="ru-RU" sz="1979" b="0" u="none" strike="noStrike" spc="-3">
                <a:solidFill>
                  <a:srgbClr val="8B8B8B"/>
                </a:solidFill>
                <a:uFillTx/>
                <a:latin typeface="Calibri"/>
                <a:ea typeface="DejaVu Sans"/>
              </a:rPr>
              <a:t>‹#›</a:t>
            </a:fld>
            <a:endParaRPr lang="ru-RU" sz="1979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dt" idx="9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01" name="PlaceHolder 4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4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215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8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7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5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5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34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1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17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1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7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1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17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1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523880" y="112212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8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5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34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17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7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17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5" name="PlaceHolder 3"/>
          <p:cNvSpPr>
            <a:spLocks noGrp="1"/>
          </p:cNvSpPr>
          <p:nvPr>
            <p:ph type="ftr" idx="94"/>
          </p:nvPr>
        </p:nvSpPr>
        <p:spPr>
          <a:xfrm>
            <a:off x="4038480" y="635616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06" name="PlaceHolder 4"/>
          <p:cNvSpPr>
            <a:spLocks noGrp="1"/>
          </p:cNvSpPr>
          <p:nvPr>
            <p:ph type="sldNum" idx="95"/>
          </p:nvPr>
        </p:nvSpPr>
        <p:spPr>
          <a:xfrm>
            <a:off x="8610480" y="63561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38160" indent="0" algn="r" defTabSz="914400">
              <a:lnSpc>
                <a:spcPct val="100000"/>
              </a:lnSpc>
              <a:spcBef>
                <a:spcPts val="34"/>
              </a:spcBef>
              <a:buNone/>
              <a:tabLst>
                <a:tab pos="0" algn="l"/>
              </a:tabLst>
              <a:defRPr lang="en-US" sz="1979" b="0" u="none" strike="noStrike" spc="173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marL="38160" indent="0" algn="r" defTabSz="914400">
              <a:lnSpc>
                <a:spcPct val="100000"/>
              </a:lnSpc>
              <a:spcBef>
                <a:spcPts val="34"/>
              </a:spcBef>
              <a:buNone/>
              <a:tabLst>
                <a:tab pos="0" algn="l"/>
              </a:tabLst>
            </a:pPr>
            <a:fld id="{E41750AC-447C-4DBD-8A4B-DAE027F5465C}" type="slidenum">
              <a:rPr lang="en-US" sz="1979" b="0" u="none" strike="noStrike" spc="173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979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dt" idx="96"/>
          </p:nvPr>
        </p:nvSpPr>
        <p:spPr>
          <a:xfrm>
            <a:off x="838080" y="63561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8F0D619-D390-4AC8-830B-8AAAF3092A12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72A003-B4DF-4AAE-889F-D6AD0BAEACA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2C7147-5B0C-49F8-AD2D-4BDCB8B1710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4FF3C90-D909-491B-8FD2-4F3881A7094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4AC0279-BA29-4589-8CAC-0D3AE1D8CAE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CB856BC-8EED-4EF3-8E41-31E19B6B342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Click to edit the title text format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inr.ru/event/4771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1"/>
          <p:cNvSpPr/>
          <p:nvPr/>
        </p:nvSpPr>
        <p:spPr>
          <a:xfrm>
            <a:off x="360" y="3801600"/>
            <a:ext cx="12191400" cy="4028760"/>
          </a:xfrm>
          <a:prstGeom prst="rect">
            <a:avLst/>
          </a:prstGeom>
          <a:gradFill rotWithShape="0">
            <a:gsLst>
              <a:gs pos="0">
                <a:srgbClr val="00A0FC"/>
              </a:gs>
              <a:gs pos="100000">
                <a:srgbClr val="AADCF7"/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2920" tIns="72000" rIns="142920" bIns="72000" anchor="t">
            <a:spAutoFit/>
          </a:bodyPr>
          <a:lstStyle/>
          <a:p>
            <a:pPr algn="ctr" defTabSz="1507680">
              <a:lnSpc>
                <a:spcPct val="100000"/>
              </a:lnSpc>
            </a:pPr>
            <a:endParaRPr lang="ru-RU" sz="42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1507680">
              <a:lnSpc>
                <a:spcPct val="100000"/>
              </a:lnSpc>
            </a:pPr>
            <a:r>
              <a:rPr lang="en-US" sz="2600" b="1" u="none" strike="noStrike" spc="-99">
                <a:solidFill>
                  <a:srgbClr val="000000"/>
                </a:solidFill>
                <a:uFillTx/>
                <a:latin typeface="Arial"/>
                <a:ea typeface="Verdana"/>
              </a:rPr>
              <a:t>Information on the Resolution of the JINR Scientific Council</a:t>
            </a:r>
            <a:br>
              <a:rPr sz="2600"/>
            </a:br>
            <a:r>
              <a:rPr lang="en-US" sz="26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600" b="0" u="none" strike="noStrike" spc="-99">
                <a:solidFill>
                  <a:srgbClr val="000000"/>
                </a:solidFill>
                <a:uFillTx/>
                <a:latin typeface="Arial"/>
                <a:ea typeface="DejaVu Sans"/>
              </a:rPr>
              <a:t>136th session, 12–13 September </a:t>
            </a:r>
            <a:r>
              <a:rPr lang="en-US" sz="2600" b="0" u="none" strike="noStrike" spc="-99">
                <a:solidFill>
                  <a:srgbClr val="000000"/>
                </a:solidFill>
                <a:uFillTx/>
                <a:latin typeface="Arial"/>
                <a:ea typeface="Verdana"/>
              </a:rPr>
              <a:t>2024 </a:t>
            </a:r>
            <a:br>
              <a:rPr sz="2600"/>
            </a:br>
            <a:r>
              <a:rPr lang="en-US" sz="2600" b="0" u="none" strike="noStrike" spc="-99">
                <a:solidFill>
                  <a:srgbClr val="000000"/>
                </a:solidFill>
                <a:uFillTx/>
                <a:latin typeface="Arial"/>
                <a:ea typeface="Verdana"/>
              </a:rPr>
              <a:t>and </a:t>
            </a:r>
            <a:br>
              <a:rPr sz="2600"/>
            </a:br>
            <a:r>
              <a:rPr lang="en-US" sz="2600" b="1" u="none" strike="noStrike" spc="-99">
                <a:solidFill>
                  <a:srgbClr val="000000"/>
                </a:solidFill>
                <a:uFillTx/>
                <a:latin typeface="Arial"/>
                <a:ea typeface="Verdana"/>
              </a:rPr>
              <a:t>on the decisions of the JINR Committee of Plenipotentiaries </a:t>
            </a:r>
            <a:endParaRPr lang="ru-RU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1507680">
              <a:lnSpc>
                <a:spcPct val="100000"/>
              </a:lnSpc>
            </a:pPr>
            <a:r>
              <a:rPr lang="en-US" sz="2600" b="0" u="none" strike="noStrike" spc="-99">
                <a:solidFill>
                  <a:srgbClr val="000000"/>
                </a:solidFill>
                <a:uFillTx/>
                <a:latin typeface="Arial"/>
                <a:ea typeface="Verdana"/>
              </a:rPr>
              <a:t>15-16 November 2024, Minsk</a:t>
            </a:r>
            <a:endParaRPr lang="ru-RU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1507680">
              <a:lnSpc>
                <a:spcPct val="100000"/>
              </a:lnSpc>
            </a:pPr>
            <a:endParaRPr lang="ru-RU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1507680">
              <a:lnSpc>
                <a:spcPct val="100000"/>
              </a:lnSpc>
            </a:pPr>
            <a:endParaRPr lang="ru-RU" sz="395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1507680">
              <a:lnSpc>
                <a:spcPct val="100000"/>
              </a:lnSpc>
            </a:pPr>
            <a:endParaRPr lang="ru-RU" sz="16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7" name="Рисунок 8"/>
          <p:cNvPicPr/>
          <p:nvPr/>
        </p:nvPicPr>
        <p:blipFill>
          <a:blip r:embed="rId2"/>
          <a:srcRect b="11400"/>
          <a:stretch/>
        </p:blipFill>
        <p:spPr>
          <a:xfrm>
            <a:off x="4320" y="0"/>
            <a:ext cx="12195000" cy="380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Box 5"/>
          <p:cNvSpPr/>
          <p:nvPr/>
        </p:nvSpPr>
        <p:spPr>
          <a:xfrm>
            <a:off x="24714" y="654142"/>
            <a:ext cx="54864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followed with interest the reports by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young scientists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, selected by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PAC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s for presentations: “Study of </a:t>
            </a:r>
            <a:r>
              <a:rPr lang="en-US" sz="2000" b="0" i="1" u="none" strike="noStrike" dirty="0" err="1">
                <a:solidFill>
                  <a:schemeClr val="dk1"/>
                </a:solidFill>
                <a:uFillTx/>
                <a:latin typeface="Arial"/>
              </a:rPr>
              <a:t>Λ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-hyperon produc</a:t>
            </a:r>
            <a:r>
              <a:rPr lang="en-US" sz="2000" i="1" dirty="0">
                <a:solidFill>
                  <a:schemeClr val="dk1"/>
                </a:solidFill>
                <a:latin typeface="Arial"/>
              </a:rPr>
              <a:t>tion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TextBox 11"/>
          <p:cNvSpPr/>
          <p:nvPr/>
        </p:nvSpPr>
        <p:spPr>
          <a:xfrm>
            <a:off x="150959" y="3364731"/>
            <a:ext cx="922230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On the proposal by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JINR Director</a:t>
            </a:r>
            <a:r>
              <a:rPr lang="en-US" sz="2000" b="1" i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appointed: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–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Amaresh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Jaiswal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(NISER, Bhubaneshwar, India),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–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Leandar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Litov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(Sofia University “St. </a:t>
            </a:r>
            <a:r>
              <a:rPr lang="en-US" sz="2000" b="0" i="1" u="none" strike="noStrike" dirty="0" err="1">
                <a:solidFill>
                  <a:schemeClr val="dk1"/>
                </a:solidFill>
                <a:uFillTx/>
                <a:latin typeface="Arial"/>
              </a:rPr>
              <a:t>Kliment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 err="1">
                <a:solidFill>
                  <a:schemeClr val="dk1"/>
                </a:solidFill>
                <a:uFillTx/>
                <a:latin typeface="Arial"/>
              </a:rPr>
              <a:t>Ohridski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”, Bulgaria), 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–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Gobinda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Majumder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(TIFR, Mumbai, India), 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as members 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PAC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for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PP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for a term of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3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years;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–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Ravi Kumar N V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(IIT Madras, Chennai, India), as a member </a:t>
            </a:r>
          </a:p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PAC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for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CMP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for a term of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3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years.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8" name="Рисунок 6"/>
          <p:cNvPicPr/>
          <p:nvPr/>
        </p:nvPicPr>
        <p:blipFill>
          <a:blip r:embed="rId3"/>
          <a:stretch/>
        </p:blipFill>
        <p:spPr>
          <a:xfrm>
            <a:off x="7702719" y="116718"/>
            <a:ext cx="2169360" cy="1445760"/>
          </a:xfrm>
          <a:prstGeom prst="rect">
            <a:avLst/>
          </a:prstGeom>
          <a:ln w="0">
            <a:noFill/>
          </a:ln>
        </p:spPr>
      </p:pic>
      <p:pic>
        <p:nvPicPr>
          <p:cNvPr id="349" name="Рисунок 10"/>
          <p:cNvPicPr/>
          <p:nvPr/>
        </p:nvPicPr>
        <p:blipFill>
          <a:blip r:embed="rId4"/>
          <a:stretch/>
        </p:blipFill>
        <p:spPr>
          <a:xfrm>
            <a:off x="9926502" y="116718"/>
            <a:ext cx="2181960" cy="145440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2"/>
          <p:cNvPicPr/>
          <p:nvPr/>
        </p:nvPicPr>
        <p:blipFill>
          <a:blip r:embed="rId5"/>
          <a:stretch/>
        </p:blipFill>
        <p:spPr>
          <a:xfrm>
            <a:off x="5478281" y="116718"/>
            <a:ext cx="2158200" cy="1439280"/>
          </a:xfrm>
          <a:prstGeom prst="rect">
            <a:avLst/>
          </a:prstGeom>
          <a:ln w="0">
            <a:noFill/>
          </a:ln>
        </p:spPr>
      </p:pic>
      <p:pic>
        <p:nvPicPr>
          <p:cNvPr id="351" name="Рисунок 13"/>
          <p:cNvPicPr/>
          <p:nvPr/>
        </p:nvPicPr>
        <p:blipFill>
          <a:blip r:embed="rId6"/>
          <a:srcRect t="11105"/>
          <a:stretch/>
        </p:blipFill>
        <p:spPr>
          <a:xfrm flipH="1">
            <a:off x="10174632" y="2760468"/>
            <a:ext cx="1822680" cy="1620000"/>
          </a:xfrm>
          <a:prstGeom prst="rect">
            <a:avLst/>
          </a:prstGeom>
          <a:ln w="0">
            <a:noFill/>
          </a:ln>
        </p:spPr>
      </p:pic>
      <p:pic>
        <p:nvPicPr>
          <p:cNvPr id="352" name="Image2 Copy 1"/>
          <p:cNvPicPr/>
          <p:nvPr/>
        </p:nvPicPr>
        <p:blipFill>
          <a:blip r:embed="rId7"/>
          <a:stretch/>
        </p:blipFill>
        <p:spPr>
          <a:xfrm>
            <a:off x="8481782" y="2636357"/>
            <a:ext cx="1479751" cy="1744111"/>
          </a:xfrm>
          <a:prstGeom prst="rect">
            <a:avLst/>
          </a:prstGeom>
          <a:ln w="0">
            <a:noFill/>
          </a:ln>
        </p:spPr>
      </p:pic>
      <p:pic>
        <p:nvPicPr>
          <p:cNvPr id="353" name="Image5"/>
          <p:cNvPicPr/>
          <p:nvPr/>
        </p:nvPicPr>
        <p:blipFill>
          <a:blip r:embed="rId8"/>
          <a:srcRect l="7615" t="16805" r="2795" b="12082"/>
          <a:stretch/>
        </p:blipFill>
        <p:spPr>
          <a:xfrm>
            <a:off x="7700052" y="4384271"/>
            <a:ext cx="2261481" cy="1879297"/>
          </a:xfrm>
          <a:prstGeom prst="rect">
            <a:avLst/>
          </a:prstGeom>
          <a:ln w="0">
            <a:noFill/>
          </a:ln>
        </p:spPr>
      </p:pic>
      <p:pic>
        <p:nvPicPr>
          <p:cNvPr id="354" name="Рисунок 9" descr="Изображение выглядит как Человеческое лицо, человек, очки, Селфи&#10;&#10;Автоматически созданное описание"/>
          <p:cNvPicPr/>
          <p:nvPr/>
        </p:nvPicPr>
        <p:blipFill>
          <a:blip r:embed="rId9"/>
          <a:stretch/>
        </p:blipFill>
        <p:spPr>
          <a:xfrm>
            <a:off x="10174632" y="4513920"/>
            <a:ext cx="1938600" cy="162000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47BCA-0228-6DB6-6CC8-EEA4E183C461}"/>
              </a:ext>
            </a:extLst>
          </p:cNvPr>
          <p:cNvSpPr txBox="1"/>
          <p:nvPr/>
        </p:nvSpPr>
        <p:spPr>
          <a:xfrm>
            <a:off x="157680" y="116718"/>
            <a:ext cx="4477957" cy="461665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400" b="1" u="none" strike="noStrike" dirty="0">
                <a:solidFill>
                  <a:srgbClr val="00246B"/>
                </a:solidFill>
                <a:uFillTx/>
                <a:latin typeface="Arial"/>
              </a:rPr>
              <a:t>Reports by Young Scientists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B6D6979-A37F-1BB7-58B7-1F4AE45975F0}"/>
              </a:ext>
            </a:extLst>
          </p:cNvPr>
          <p:cNvSpPr/>
          <p:nvPr/>
        </p:nvSpPr>
        <p:spPr>
          <a:xfrm>
            <a:off x="0" y="1577188"/>
            <a:ext cx="1203432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in carbon collisions with solid targets in BM@N experiment” by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K.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Alishina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(VBLHEP), “Real-time follow-up of multi-messenger alerts at the Baikal-GVD telescope” by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V.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Dik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(DLNP), &amp; “Pressure effect on crystal, magnetic structure </a:t>
            </a:r>
            <a:r>
              <a:rPr lang="en-US" sz="2000" i="1" dirty="0">
                <a:solidFill>
                  <a:schemeClr val="dk1"/>
                </a:solidFill>
                <a:latin typeface="Arial"/>
              </a:rPr>
              <a:t>&amp;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vibrational properties of van der Waals materials” by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O. Lis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(FLNP).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thanked the speakers &amp; welcomed such selected reports in the future.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28B59-021D-3724-EDCC-14C83640E7EB}"/>
              </a:ext>
            </a:extLst>
          </p:cNvPr>
          <p:cNvSpPr txBox="1"/>
          <p:nvPr/>
        </p:nvSpPr>
        <p:spPr>
          <a:xfrm>
            <a:off x="157680" y="2913883"/>
            <a:ext cx="4104878" cy="461665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400" b="1" u="none" strike="noStrike" dirty="0">
                <a:solidFill>
                  <a:srgbClr val="00246B"/>
                </a:solidFill>
                <a:uFillTx/>
                <a:latin typeface="Arial"/>
              </a:rPr>
              <a:t>Memberships of the PACs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01F52-A111-7A35-F90D-1B83D19F8E6C}"/>
              </a:ext>
            </a:extLst>
          </p:cNvPr>
          <p:cNvSpPr txBox="1"/>
          <p:nvPr/>
        </p:nvSpPr>
        <p:spPr>
          <a:xfrm>
            <a:off x="134187" y="6120776"/>
            <a:ext cx="11765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heard with interest the report “The Search for Quark-Gluon Plasma at the Large Hadron Collider: What is Next?” presented by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Raghunath Sahoo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(IIT Indore, India) &amp; thanked the speaker.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F97E3-D22B-D83C-B565-B49C2438E1E7}"/>
              </a:ext>
            </a:extLst>
          </p:cNvPr>
          <p:cNvSpPr txBox="1"/>
          <p:nvPr/>
        </p:nvSpPr>
        <p:spPr>
          <a:xfrm>
            <a:off x="179113" y="5626401"/>
            <a:ext cx="2937218" cy="461665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  <a:spcBef>
                <a:spcPts val="1199"/>
              </a:spcBef>
            </a:pPr>
            <a:r>
              <a:rPr lang="en-US" sz="2400" b="1" u="none" strike="noStrike" dirty="0">
                <a:solidFill>
                  <a:srgbClr val="00246B"/>
                </a:solidFill>
                <a:uFillTx/>
                <a:latin typeface="Arial"/>
              </a:rPr>
              <a:t>Scientific Report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4"/>
          <p:cNvPicPr/>
          <p:nvPr/>
        </p:nvPicPr>
        <p:blipFill>
          <a:blip r:embed="rId2"/>
          <a:srcRect l="537" t="5160" r="-39"/>
          <a:stretch/>
        </p:blipFill>
        <p:spPr>
          <a:xfrm>
            <a:off x="119520" y="3979236"/>
            <a:ext cx="4618800" cy="2878764"/>
          </a:xfrm>
          <a:prstGeom prst="rect">
            <a:avLst/>
          </a:prstGeom>
          <a:ln w="0">
            <a:noFill/>
          </a:ln>
        </p:spPr>
      </p:pic>
      <p:sp>
        <p:nvSpPr>
          <p:cNvPr id="355" name="TextBox 5"/>
          <p:cNvSpPr/>
          <p:nvPr/>
        </p:nvSpPr>
        <p:spPr>
          <a:xfrm>
            <a:off x="119520" y="2699602"/>
            <a:ext cx="11872981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approved the Jury’s recommendations on the award 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G.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Flerov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Prize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to: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72960" indent="-1904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‒"/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Academician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R.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Ilkaev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(VNIIEF), co-author of the discovery of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element 114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(flerovium), for his great contribution to the synthesis &amp; study of the properties of superheavy nuclei;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72960" indent="-190440" algn="just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‒"/>
            </a:pP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E. D. Donets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&amp;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E. E. Donets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(VBLHEP, JINR),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Zhao Hongwei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(Institute of Modern Physics, CAS)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7" name="TextBox 14"/>
          <p:cNvSpPr/>
          <p:nvPr/>
        </p:nvSpPr>
        <p:spPr>
          <a:xfrm>
            <a:off x="4367774" y="4935457"/>
            <a:ext cx="7704706" cy="1629762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approved the Jury’s recommendations on the award 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N.N .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Bogoliubov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Prize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to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Á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. de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Rújula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(CERN) &amp;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I.Todorov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(INRNE, BAS) for their outstanding achievements in theoretical &amp; mathematical physics </a:t>
            </a:r>
            <a:r>
              <a:rPr lang="en-US" sz="2000" i="1" dirty="0">
                <a:solidFill>
                  <a:schemeClr val="dk1"/>
                </a:solidFill>
                <a:latin typeface="Arial"/>
              </a:rPr>
              <a:t>&amp;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promoting international cooperation.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thanked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Á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. de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Rújula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for his brilliant presentation.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TextBox 16"/>
          <p:cNvSpPr/>
          <p:nvPr/>
        </p:nvSpPr>
        <p:spPr>
          <a:xfrm>
            <a:off x="127530" y="717617"/>
            <a:ext cx="6784386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approved the Jury’s recommendations on the award 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V.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Dzhelepov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Prize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to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M.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Frontasyeva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(FLNP) for her significant contribution to the development of international </a:t>
            </a:r>
            <a:r>
              <a:rPr lang="en-US" sz="2000" b="0" i="1" u="none" strike="noStrike" dirty="0" err="1">
                <a:solidFill>
                  <a:schemeClr val="dk1"/>
                </a:solidFill>
                <a:uFillTx/>
                <a:latin typeface="Arial"/>
              </a:rPr>
              <a:t>programme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on the assessment of air quality using neutron activation analysis.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9" name="Picture 6"/>
          <p:cNvPicPr/>
          <p:nvPr/>
        </p:nvPicPr>
        <p:blipFill>
          <a:blip r:embed="rId3"/>
          <a:srcRect l="2335" t="33048" r="6284"/>
          <a:stretch/>
        </p:blipFill>
        <p:spPr>
          <a:xfrm>
            <a:off x="7068294" y="106493"/>
            <a:ext cx="5053614" cy="240710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4EB66-5DAE-C836-91C6-DED71F7AF6EE}"/>
              </a:ext>
            </a:extLst>
          </p:cNvPr>
          <p:cNvSpPr txBox="1"/>
          <p:nvPr/>
        </p:nvSpPr>
        <p:spPr>
          <a:xfrm>
            <a:off x="856791" y="92382"/>
            <a:ext cx="3431004" cy="461665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marL="88920" algn="ctr" defTabSz="914400">
              <a:lnSpc>
                <a:spcPct val="100000"/>
              </a:lnSpc>
              <a:spcAft>
                <a:spcPts val="1199"/>
              </a:spcAft>
            </a:pPr>
            <a:r>
              <a:rPr lang="en-US" sz="2400" b="1" u="none" strike="noStrike" dirty="0">
                <a:solidFill>
                  <a:srgbClr val="00246B"/>
                </a:solidFill>
                <a:uFillTx/>
                <a:latin typeface="Arial"/>
              </a:rPr>
              <a:t>Awards and Prizes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632C8-2A7A-C96F-A9E6-B7ECC60F1D2E}"/>
              </a:ext>
            </a:extLst>
          </p:cNvPr>
          <p:cNvSpPr txBox="1"/>
          <p:nvPr/>
        </p:nvSpPr>
        <p:spPr>
          <a:xfrm>
            <a:off x="4287795" y="3934790"/>
            <a:ext cx="7585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chemeClr val="dk1"/>
                </a:solidFill>
                <a:latin typeface="Arial"/>
              </a:rPr>
              <a:t>f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or the development of sources of highly charged ions to produce intense accelerated beams of medium &amp; high energies.</a:t>
            </a:r>
            <a:endParaRPr lang="en-RU" sz="20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Рисунок 11"/>
          <p:cNvPicPr/>
          <p:nvPr/>
        </p:nvPicPr>
        <p:blipFill>
          <a:blip r:embed="rId2"/>
          <a:stretch/>
        </p:blipFill>
        <p:spPr>
          <a:xfrm>
            <a:off x="8327004" y="164875"/>
            <a:ext cx="3175920" cy="211680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2"/>
          <p:cNvPicPr/>
          <p:nvPr/>
        </p:nvPicPr>
        <p:blipFill>
          <a:blip r:embed="rId3"/>
          <a:stretch/>
        </p:blipFill>
        <p:spPr>
          <a:xfrm>
            <a:off x="96878" y="88056"/>
            <a:ext cx="4423924" cy="2849182"/>
          </a:xfrm>
          <a:prstGeom prst="rect">
            <a:avLst/>
          </a:prstGeom>
          <a:ln w="0">
            <a:noFill/>
          </a:ln>
        </p:spPr>
      </p:pic>
      <p:sp>
        <p:nvSpPr>
          <p:cNvPr id="362" name="TextBox 12"/>
          <p:cNvSpPr/>
          <p:nvPr/>
        </p:nvSpPr>
        <p:spPr>
          <a:xfrm>
            <a:off x="877330" y="2374581"/>
            <a:ext cx="10882018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r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welcomed the Jury’s decision presented by JINR</a:t>
            </a:r>
          </a:p>
          <a:p>
            <a:pPr marL="88920" algn="r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Director to award the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Oganesson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Prize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to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T.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Chernigovskaya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,  </a:t>
            </a:r>
          </a:p>
          <a:p>
            <a:pPr marL="88920" algn="r" defTabSz="914400">
              <a:lnSpc>
                <a:spcPct val="100000"/>
              </a:lnSpc>
            </a:pP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G.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Knyazheva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,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A.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Nurmukhanbetova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,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Z.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Vilakazi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, </a:t>
            </a:r>
            <a:r>
              <a:rPr lang="en-US" sz="2000" i="1" dirty="0">
                <a:solidFill>
                  <a:schemeClr val="dk1"/>
                </a:solidFill>
                <a:latin typeface="Arial"/>
              </a:rPr>
              <a:t>&amp;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Yu. Zolotov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3" name="TextBox 16"/>
          <p:cNvSpPr/>
          <p:nvPr/>
        </p:nvSpPr>
        <p:spPr>
          <a:xfrm>
            <a:off x="3496962" y="4992163"/>
            <a:ext cx="8573446" cy="17067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elected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A. </a:t>
            </a:r>
            <a:r>
              <a:rPr lang="en-US" sz="2000" b="1" i="1" u="none" strike="noStrike" dirty="0" err="1">
                <a:solidFill>
                  <a:schemeClr val="dk1"/>
                </a:solidFill>
                <a:uFillTx/>
                <a:latin typeface="Arial"/>
              </a:rPr>
              <a:t>Bugay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as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Director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Laboratory of Radiation Biology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for a second term of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5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years.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88920" algn="just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 announced the vacancies of positions of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LRB Deputy Directors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. The endorsement of appointments will take place at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137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th session of the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Scientific Council 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in Feb. </a:t>
            </a: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</a:rPr>
              <a:t>2025</a:t>
            </a:r>
            <a:r>
              <a:rPr lang="en-US" sz="2000" b="0" i="1" u="none" strike="noStrike" dirty="0">
                <a:solidFill>
                  <a:schemeClr val="dk1"/>
                </a:solidFill>
                <a:uFillTx/>
                <a:latin typeface="Arial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4" name="TextBox 20"/>
          <p:cNvSpPr/>
          <p:nvPr/>
        </p:nvSpPr>
        <p:spPr>
          <a:xfrm>
            <a:off x="296562" y="3443525"/>
            <a:ext cx="11435108" cy="706432"/>
          </a:xfrm>
          <a:prstGeom prst="rect">
            <a:avLst/>
          </a:prstGeom>
          <a:solidFill>
            <a:srgbClr val="D4FCF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8920" algn="ctr" defTabSz="914400">
              <a:lnSpc>
                <a:spcPct val="100000"/>
              </a:lnSpc>
              <a:spcAft>
                <a:spcPts val="601"/>
              </a:spcAft>
            </a:pP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</a:rPr>
              <a:t>The SC congratulated the winners of JINR annual prizes for best scientific, methodological, technological,&amp; applied research papers.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5" name="Рисунок 2"/>
          <p:cNvPicPr/>
          <p:nvPr/>
        </p:nvPicPr>
        <p:blipFill>
          <a:blip r:embed="rId4"/>
          <a:stretch/>
        </p:blipFill>
        <p:spPr>
          <a:xfrm>
            <a:off x="4848300" y="159131"/>
            <a:ext cx="3175920" cy="2116800"/>
          </a:xfrm>
          <a:prstGeom prst="rect">
            <a:avLst/>
          </a:prstGeom>
          <a:ln w="0">
            <a:noFill/>
          </a:ln>
        </p:spPr>
      </p:pic>
      <p:pic>
        <p:nvPicPr>
          <p:cNvPr id="366" name="Рисунок 7"/>
          <p:cNvPicPr/>
          <p:nvPr/>
        </p:nvPicPr>
        <p:blipFill>
          <a:blip r:embed="rId5"/>
          <a:stretch/>
        </p:blipFill>
        <p:spPr>
          <a:xfrm>
            <a:off x="121592" y="4250724"/>
            <a:ext cx="3486581" cy="2437298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21B95-D4A7-79E7-F010-036851AFC2CC}"/>
              </a:ext>
            </a:extLst>
          </p:cNvPr>
          <p:cNvSpPr txBox="1"/>
          <p:nvPr/>
        </p:nvSpPr>
        <p:spPr>
          <a:xfrm>
            <a:off x="3608172" y="4250724"/>
            <a:ext cx="83160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20" algn="just" defTabSz="914400">
              <a:lnSpc>
                <a:spcPct val="100000"/>
              </a:lnSpc>
            </a:pP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</a:rPr>
              <a:t>Election </a:t>
            </a:r>
            <a:r>
              <a:rPr lang="en-US" sz="2000" b="1" dirty="0">
                <a:solidFill>
                  <a:srgbClr val="00246B"/>
                </a:solidFill>
                <a:latin typeface="Arial"/>
              </a:rPr>
              <a:t>&amp;</a:t>
            </a: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</a:rPr>
              <a:t> announcement of vacancies in the directorates </a:t>
            </a:r>
          </a:p>
          <a:p>
            <a:pPr marL="88920" algn="r" defTabSz="914400">
              <a:lnSpc>
                <a:spcPct val="100000"/>
              </a:lnSpc>
            </a:pP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</a:rPr>
              <a:t>of JINR Laboratories: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291957" y="132903"/>
            <a:ext cx="11880000" cy="66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2000" b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SESSION OF THE JINR COMMITTEE OF PLENIPOTENTIARIES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15-16</a:t>
            </a:r>
            <a:r>
              <a:rPr lang="en-US" sz="2000" b="1" u="none" strike="noStrike" dirty="0">
                <a:solidFill>
                  <a:srgbClr val="3A3A6D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November 2024, Minsk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TextBox 9"/>
          <p:cNvSpPr/>
          <p:nvPr/>
        </p:nvSpPr>
        <p:spPr>
          <a:xfrm>
            <a:off x="145978" y="875790"/>
            <a:ext cx="1158804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1" u="none" strike="noStrike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Chair</a:t>
            </a:r>
            <a:r>
              <a:rPr lang="en-US" sz="2000" b="0" u="none" strike="noStrike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the </a:t>
            </a:r>
            <a:r>
              <a:rPr lang="en-US" sz="2000" b="1" u="none" strike="noStrike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Committee of Plenipotentiaries </a:t>
            </a:r>
            <a:r>
              <a:rPr lang="en-US" sz="2000" b="0" u="none" strike="noStrike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― representative of Georgia</a:t>
            </a:r>
            <a:r>
              <a:rPr lang="ru-RU" sz="2000" b="0" u="none" strike="noStrike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u="none" strike="noStrike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u="none" strike="noStrike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Khvedelidze</a:t>
            </a:r>
            <a:endParaRPr lang="ru-RU" sz="2000" b="1" u="none" strike="noStrike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9" name="Picture 368"/>
          <p:cNvPicPr/>
          <p:nvPr/>
        </p:nvPicPr>
        <p:blipFill>
          <a:blip r:embed="rId2"/>
          <a:srcRect l="1601" t="25789" r="856" b="18931"/>
          <a:stretch/>
        </p:blipFill>
        <p:spPr>
          <a:xfrm>
            <a:off x="570000" y="2206703"/>
            <a:ext cx="11052000" cy="414000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369"/>
          <p:cNvPicPr/>
          <p:nvPr/>
        </p:nvPicPr>
        <p:blipFill>
          <a:blip r:embed="rId3"/>
          <a:srcRect t="8642" r="5929"/>
          <a:stretch/>
        </p:blipFill>
        <p:spPr>
          <a:xfrm>
            <a:off x="8951542" y="4743229"/>
            <a:ext cx="3060458" cy="1939002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370"/>
          <p:cNvPicPr/>
          <p:nvPr/>
        </p:nvPicPr>
        <p:blipFill>
          <a:blip r:embed="rId4"/>
          <a:srcRect t="23878"/>
          <a:stretch/>
        </p:blipFill>
        <p:spPr>
          <a:xfrm>
            <a:off x="3997654" y="4759665"/>
            <a:ext cx="3884692" cy="2036245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71"/>
          <p:cNvPicPr/>
          <p:nvPr/>
        </p:nvPicPr>
        <p:blipFill>
          <a:blip r:embed="rId5"/>
          <a:srcRect r="12462"/>
          <a:stretch/>
        </p:blipFill>
        <p:spPr>
          <a:xfrm>
            <a:off x="180000" y="4695755"/>
            <a:ext cx="2850000" cy="2083719"/>
          </a:xfrm>
          <a:prstGeom prst="rect">
            <a:avLst/>
          </a:prstGeom>
          <a:ln w="0">
            <a:noFill/>
          </a:ln>
        </p:spPr>
      </p:pic>
      <p:sp>
        <p:nvSpPr>
          <p:cNvPr id="373" name="TextBox 19"/>
          <p:cNvSpPr/>
          <p:nvPr/>
        </p:nvSpPr>
        <p:spPr>
          <a:xfrm>
            <a:off x="180000" y="1410646"/>
            <a:ext cx="11700000" cy="1321985"/>
          </a:xfrm>
          <a:prstGeom prst="rect">
            <a:avLst/>
          </a:prstGeom>
          <a:solidFill>
            <a:srgbClr val="D4FCF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Plenipotentiary representatives of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10 JINR Member States 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attended the meeting of the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sessions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person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 representatives of other member states attended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online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The meeting was attended by representatives of 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Italy,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Serbia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South Africa 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as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associated member states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&amp; international organizations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 IAEA 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the </a:t>
            </a:r>
            <a:r>
              <a:rPr lang="en-US" sz="2000" b="1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Arab Atomic Energy Agency</a:t>
            </a:r>
            <a:r>
              <a:rPr lang="en-US" sz="2000" b="0" i="1" u="none" strike="noStrike" dirty="0">
                <a:solidFill>
                  <a:srgbClr val="102D69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Box 15"/>
          <p:cNvSpPr/>
          <p:nvPr/>
        </p:nvSpPr>
        <p:spPr>
          <a:xfrm>
            <a:off x="155995" y="2787364"/>
            <a:ext cx="11552400" cy="30532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40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4. Results of the meeting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Finance Committee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Omelchuk</a:t>
            </a:r>
            <a:endParaRPr lang="ru-RU" sz="2000" b="1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340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5. On approval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List of JINR officials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Khvedelidze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340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6. Recommendations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136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 session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Scientific Council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S.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Nedelko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340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7. Changes in the membership of the 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Scientific Council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G.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Trubnikov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8. Scientific report “Institute for Nuclear Problems, Belarusian State University: </a:t>
            </a:r>
          </a:p>
          <a:p>
            <a:pPr defTabSz="914400">
              <a:lnSpc>
                <a:spcPct val="100000"/>
              </a:lnSpc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main research directions &amp; potential </a:t>
            </a:r>
          </a:p>
          <a:p>
            <a:pPr defTabSz="914400">
              <a:lnSpc>
                <a:spcPct val="100000"/>
              </a:lnSpc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cooperation”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S.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Maksimenko</a:t>
            </a:r>
            <a:endParaRPr lang="ru-RU" sz="2000" b="1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624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9. Awards</a:t>
            </a:r>
            <a:endParaRPr lang="ru-RU" sz="2000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375" name="TextBox 17"/>
          <p:cNvSpPr/>
          <p:nvPr/>
        </p:nvSpPr>
        <p:spPr>
          <a:xfrm>
            <a:off x="5272436" y="56578"/>
            <a:ext cx="2296294" cy="460211"/>
          </a:xfrm>
          <a:prstGeom prst="rect">
            <a:avLst/>
          </a:prstGeom>
          <a:solidFill>
            <a:srgbClr val="D4FCF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AGENDA</a:t>
            </a:r>
            <a:endParaRPr lang="ru-RU" sz="2400" b="0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6" name="Picture 375"/>
          <p:cNvPicPr/>
          <p:nvPr/>
        </p:nvPicPr>
        <p:blipFill>
          <a:blip r:embed="rId2"/>
          <a:srcRect r="26529" b="11"/>
          <a:stretch/>
        </p:blipFill>
        <p:spPr>
          <a:xfrm>
            <a:off x="0" y="97370"/>
            <a:ext cx="2160000" cy="196056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376"/>
          <p:cNvPicPr/>
          <p:nvPr/>
        </p:nvPicPr>
        <p:blipFill>
          <a:blip r:embed="rId3"/>
          <a:srcRect r="16634"/>
          <a:stretch/>
        </p:blipFill>
        <p:spPr>
          <a:xfrm flipH="1">
            <a:off x="9917802" y="499778"/>
            <a:ext cx="2249640" cy="180000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377"/>
          <p:cNvPicPr/>
          <p:nvPr/>
        </p:nvPicPr>
        <p:blipFill>
          <a:blip r:embed="rId4"/>
          <a:srcRect r="35240" b="14948"/>
          <a:stretch/>
        </p:blipFill>
        <p:spPr>
          <a:xfrm>
            <a:off x="9880521" y="2482920"/>
            <a:ext cx="2160000" cy="189216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378"/>
          <p:cNvPicPr/>
          <p:nvPr/>
        </p:nvPicPr>
        <p:blipFill>
          <a:blip r:embed="rId5"/>
          <a:srcRect l="9474" r="38455" b="20037"/>
          <a:stretch/>
        </p:blipFill>
        <p:spPr>
          <a:xfrm>
            <a:off x="4645820" y="4771523"/>
            <a:ext cx="1979640" cy="20278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379"/>
          <p:cNvPicPr/>
          <p:nvPr/>
        </p:nvPicPr>
        <p:blipFill>
          <a:blip r:embed="rId6"/>
          <a:srcRect r="24053"/>
          <a:stretch/>
        </p:blipFill>
        <p:spPr>
          <a:xfrm>
            <a:off x="9668982" y="4679524"/>
            <a:ext cx="2408040" cy="211428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380"/>
          <p:cNvPicPr/>
          <p:nvPr/>
        </p:nvPicPr>
        <p:blipFill>
          <a:blip r:embed="rId7"/>
          <a:srcRect l="11188" t="7006" r="9355" b="1877"/>
          <a:stretch/>
        </p:blipFill>
        <p:spPr>
          <a:xfrm>
            <a:off x="6800641" y="4771523"/>
            <a:ext cx="2693160" cy="205956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CE801D-F95D-7805-266E-41EF7B54E062}"/>
              </a:ext>
            </a:extLst>
          </p:cNvPr>
          <p:cNvSpPr txBox="1"/>
          <p:nvPr/>
        </p:nvSpPr>
        <p:spPr>
          <a:xfrm>
            <a:off x="2207961" y="594608"/>
            <a:ext cx="6128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spcBef>
                <a:spcPts val="340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1. Report by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G.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Trubnikov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endParaRPr lang="ru-RU" sz="2000" b="1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E2A6B-54C8-2680-0C91-0AE33A99BE7B}"/>
              </a:ext>
            </a:extLst>
          </p:cNvPr>
          <p:cNvSpPr txBox="1"/>
          <p:nvPr/>
        </p:nvSpPr>
        <p:spPr>
          <a:xfrm>
            <a:off x="2261834" y="1072537"/>
            <a:ext cx="75821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2. On the progress of work on launching the basic configuration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NICA Complex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decisions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NICA Project </a:t>
            </a:r>
          </a:p>
          <a:p>
            <a:pPr algn="r" defTabSz="914400">
              <a:lnSpc>
                <a:spcPct val="100000"/>
              </a:lnSpc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Supervisory Board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V.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Kekelidze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endParaRPr lang="ru-RU" sz="2000" b="1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7E8CA-4FC1-9042-07C7-24E42F8E5E2C}"/>
              </a:ext>
            </a:extLst>
          </p:cNvPr>
          <p:cNvSpPr txBox="1"/>
          <p:nvPr/>
        </p:nvSpPr>
        <p:spPr>
          <a:xfrm>
            <a:off x="231290" y="2116636"/>
            <a:ext cx="9649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spcBef>
                <a:spcPts val="340"/>
              </a:spcBef>
              <a:spcAft>
                <a:spcPts val="600"/>
              </a:spcAft>
            </a:pP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3. Draft budget of JINR for the year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2025,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provisional contributions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 States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the years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2026, 2027, 2028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N. Kalinin </a:t>
            </a:r>
            <a:endParaRPr lang="en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Box 18"/>
          <p:cNvSpPr/>
          <p:nvPr/>
        </p:nvSpPr>
        <p:spPr>
          <a:xfrm>
            <a:off x="172998" y="6327004"/>
            <a:ext cx="1112108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000" b="0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 </a:t>
            </a:r>
            <a:r>
              <a:rPr lang="en-US" sz="2000" b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Topical Plan</a:t>
            </a:r>
            <a:r>
              <a:rPr lang="en-US" sz="2000" b="0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 for </a:t>
            </a:r>
            <a:r>
              <a:rPr lang="en-US" sz="2000" b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Research</a:t>
            </a:r>
            <a:r>
              <a:rPr lang="en-US" sz="2000" b="0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r>
              <a:rPr lang="en-US" sz="2000" b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Cooperation </a:t>
            </a:r>
            <a:r>
              <a:rPr lang="en-US" sz="2000" b="0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</a:t>
            </a:r>
            <a:r>
              <a:rPr lang="en-US" sz="2000" b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2025</a:t>
            </a:r>
            <a:r>
              <a:rPr lang="en-US" sz="2000" b="0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was approved.</a:t>
            </a:r>
            <a:endParaRPr lang="ru-RU" sz="2000" b="0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00084-2A7F-8542-CBA9-AD85A631F58F}"/>
              </a:ext>
            </a:extLst>
          </p:cNvPr>
          <p:cNvSpPr txBox="1"/>
          <p:nvPr/>
        </p:nvSpPr>
        <p:spPr>
          <a:xfrm>
            <a:off x="132000" y="189658"/>
            <a:ext cx="2344694" cy="461665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400" b="1" u="none" strike="noStrike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Main results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AF4CE-8229-5C84-757F-263C68010227}"/>
              </a:ext>
            </a:extLst>
          </p:cNvPr>
          <p:cNvSpPr txBox="1"/>
          <p:nvPr/>
        </p:nvSpPr>
        <p:spPr>
          <a:xfrm>
            <a:off x="202680" y="651323"/>
            <a:ext cx="11857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took note with satisfaction of the information about the implementation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the current 7-year Plan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for the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Development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,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new scientific &amp; technological results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obtained.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endorsed the systematic activities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to strengthen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cooperation with research organizations of the JINR Member States &amp; Associate Members.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  <a:ea typeface="FandolFang 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6CFA3-333B-A5C5-D602-1ED482F9761A}"/>
              </a:ext>
            </a:extLst>
          </p:cNvPr>
          <p:cNvSpPr txBox="1"/>
          <p:nvPr/>
        </p:nvSpPr>
        <p:spPr>
          <a:xfrm>
            <a:off x="202680" y="2060220"/>
            <a:ext cx="1178664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noted with gratitude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the high level of attention of the RF to the creation of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FandolFang R"/>
              </a:rPr>
              <a:t>favourable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conditions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for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&amp; the implementation of the international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mega-science project NICA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. </a:t>
            </a:r>
          </a:p>
          <a:p>
            <a:pPr algn="just"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accepted with satisfaction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the decision of the CERN Council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not to terminate the agreement on international cooperation with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, &amp; to express hope for the earliest possible resumption of full-scale participation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in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CERN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activities.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  <a:ea typeface="FandolFang 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053E4-EDEB-5C2A-BCF9-4B7D944866A9}"/>
              </a:ext>
            </a:extLst>
          </p:cNvPr>
          <p:cNvSpPr txBox="1"/>
          <p:nvPr/>
        </p:nvSpPr>
        <p:spPr>
          <a:xfrm>
            <a:off x="131999" y="3768380"/>
            <a:ext cx="117866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Particular satisfaction was expressed with the signing of the agreement between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&amp;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Ministry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of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Science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Technology of the People’s Republic of China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on the launch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8 joint projects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, &amp; to strongly support the strengthening of cooperation with government bodies, scientific organizations, &amp; universities in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Mexico &amp; India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. To welcome the signing of a cooperation agreement between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National Nuclear Energy Commission (CNEN) of Brazil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was welcomed.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  <a:ea typeface="FandolFang 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6E8A2-08C4-0C5F-E928-B47EDE9176A5}"/>
              </a:ext>
            </a:extLst>
          </p:cNvPr>
          <p:cNvSpPr txBox="1"/>
          <p:nvPr/>
        </p:nvSpPr>
        <p:spPr>
          <a:xfrm>
            <a:off x="202681" y="5399596"/>
            <a:ext cx="11715958" cy="707886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000" b="1" u="none" strike="noStrike" dirty="0">
                <a:solidFill>
                  <a:srgbClr val="002060"/>
                </a:solidFill>
                <a:uFillTx/>
                <a:latin typeface="Verdana"/>
                <a:ea typeface="Verdana"/>
              </a:rPr>
              <a:t>CP reviewed </a:t>
            </a:r>
            <a:r>
              <a:rPr lang="en-US" sz="2000" b="0" u="none" strike="noStrike" dirty="0">
                <a:solidFill>
                  <a:srgbClr val="002060"/>
                </a:solidFill>
                <a:uFillTx/>
                <a:latin typeface="Verdana"/>
                <a:ea typeface="Verdana"/>
              </a:rPr>
              <a:t>&amp; </a:t>
            </a:r>
            <a:r>
              <a:rPr lang="en-US" sz="2000" b="1" u="none" strike="noStrike" dirty="0">
                <a:solidFill>
                  <a:srgbClr val="002060"/>
                </a:solidFill>
                <a:uFillTx/>
                <a:latin typeface="Verdana"/>
                <a:ea typeface="Verdana"/>
              </a:rPr>
              <a:t>approved the recommendations of the 136th sessions of the JINR Scientific Council</a:t>
            </a:r>
            <a:r>
              <a:rPr lang="en-US" sz="2000" b="0" u="none" strike="noStrike" dirty="0">
                <a:solidFill>
                  <a:srgbClr val="002060"/>
                </a:solidFill>
                <a:uFillTx/>
                <a:latin typeface="Verdana"/>
                <a:ea typeface="Verdana"/>
              </a:rPr>
              <a:t>.</a:t>
            </a:r>
            <a:endParaRPr lang="ru-RU" sz="2000" b="0" u="none" strike="noStrike" dirty="0">
              <a:solidFill>
                <a:srgbClr val="002060"/>
              </a:solidFill>
              <a:uFillTx/>
              <a:latin typeface="Arial"/>
              <a:ea typeface="FandolFang R"/>
            </a:endParaRPr>
          </a:p>
        </p:txBody>
      </p:sp>
    </p:spTree>
    <p:extLst>
      <p:ext uri="{BB962C8B-B14F-4D97-AF65-F5344CB8AC3E}">
        <p14:creationId xmlns:p14="http://schemas.microsoft.com/office/powerpoint/2010/main" val="27556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382"/>
          <p:cNvPicPr/>
          <p:nvPr/>
        </p:nvPicPr>
        <p:blipFill>
          <a:blip r:embed="rId2"/>
          <a:stretch/>
        </p:blipFill>
        <p:spPr>
          <a:xfrm>
            <a:off x="10513318" y="2213738"/>
            <a:ext cx="1584000" cy="1584000"/>
          </a:xfrm>
          <a:prstGeom prst="rect">
            <a:avLst/>
          </a:prstGeom>
          <a:ln w="0">
            <a:noFill/>
          </a:ln>
        </p:spPr>
      </p:pic>
      <p:pic>
        <p:nvPicPr>
          <p:cNvPr id="384" name="Рисунок 1"/>
          <p:cNvPicPr/>
          <p:nvPr/>
        </p:nvPicPr>
        <p:blipFill>
          <a:blip r:embed="rId3"/>
          <a:srcRect l="5265" r="9485" b="19172"/>
          <a:stretch/>
        </p:blipFill>
        <p:spPr>
          <a:xfrm>
            <a:off x="8733915" y="2180295"/>
            <a:ext cx="1589400" cy="1620000"/>
          </a:xfrm>
          <a:prstGeom prst="rect">
            <a:avLst/>
          </a:prstGeom>
          <a:ln w="0">
            <a:noFill/>
          </a:ln>
        </p:spPr>
      </p:pic>
      <p:sp>
        <p:nvSpPr>
          <p:cNvPr id="385" name="TextBox 6"/>
          <p:cNvSpPr/>
          <p:nvPr/>
        </p:nvSpPr>
        <p:spPr>
          <a:xfrm>
            <a:off x="132800" y="5843791"/>
            <a:ext cx="119452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approved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Director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’s initiative to organize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a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FandolFang R"/>
              </a:rPr>
              <a:t>programme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for the support of interlaboratory innovative projects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FandolFang R"/>
              </a:rPr>
              <a:t> with the aim of stimulating applied scientific research &amp; innovative developments. 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  <a:ea typeface="FandolFang 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42383-FF9A-C188-8357-26120EA05BDA}"/>
              </a:ext>
            </a:extLst>
          </p:cNvPr>
          <p:cNvSpPr txBox="1"/>
          <p:nvPr/>
        </p:nvSpPr>
        <p:spPr>
          <a:xfrm>
            <a:off x="114000" y="169489"/>
            <a:ext cx="1196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CP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agreed  to determine the amount of contributions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 States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2025-2030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by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annually increasing the contribution of each Member State by </a:t>
            </a:r>
            <a:r>
              <a:rPr lang="en-US" sz="2000" b="1" i="1" u="none" strike="noStrike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%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For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Arab Republic of Egypt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taking into account the approved schedule of gradual entry into payment of the contribution, this method of calculating the contribution shall be used from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2028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en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DD175-18E0-6F8A-D1AD-1B54C6030B75}"/>
              </a:ext>
            </a:extLst>
          </p:cNvPr>
          <p:cNvSpPr txBox="1"/>
          <p:nvPr/>
        </p:nvSpPr>
        <p:spPr>
          <a:xfrm>
            <a:off x="94680" y="1488004"/>
            <a:ext cx="11866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JINR budget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2025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along with the indicative contributions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 States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2026-28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 was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approved.</a:t>
            </a:r>
            <a:endParaRPr lang="ru-RU" sz="2000" b="1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92E9A-C414-00D4-CFB2-15E9DF232A77}"/>
              </a:ext>
            </a:extLst>
          </p:cNvPr>
          <p:cNvSpPr txBox="1"/>
          <p:nvPr/>
        </p:nvSpPr>
        <p:spPr>
          <a:xfrm>
            <a:off x="113999" y="2144742"/>
            <a:ext cx="8503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agreed with the presented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working schedule for the construction &amp; </a:t>
            </a:r>
          </a:p>
          <a:p>
            <a:pPr algn="just" defTabSz="914400">
              <a:lnSpc>
                <a:spcPct val="100000"/>
              </a:lnSpc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launch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the basic configuration of the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NICA Complex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45F31-38F8-A313-0D2C-33F6532553B1}"/>
              </a:ext>
            </a:extLst>
          </p:cNvPr>
          <p:cNvSpPr txBox="1"/>
          <p:nvPr/>
        </p:nvSpPr>
        <p:spPr>
          <a:xfrm>
            <a:off x="76559" y="2900403"/>
            <a:ext cx="8449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Prof.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Raghunath Sahoo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 (Indian Institute of  Technology Indore) &amp; Prof.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Song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Yuntao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(Director General of the Institute of Plasma Physics of the CAS)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 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were elected as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members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SC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40029-8A79-C164-82FF-8C6172ED6A90}"/>
              </a:ext>
            </a:extLst>
          </p:cNvPr>
          <p:cNvSpPr txBox="1"/>
          <p:nvPr/>
        </p:nvSpPr>
        <p:spPr>
          <a:xfrm>
            <a:off x="94680" y="4034395"/>
            <a:ext cx="11798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List of JINR Officials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 be incorporated as annex to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Agreement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between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Government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RF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on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Location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Terms of Activity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RF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was approved.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75CE2-7A48-B43E-9E30-577758959C5A}"/>
              </a:ext>
            </a:extLst>
          </p:cNvPr>
          <p:cNvSpPr txBox="1"/>
          <p:nvPr/>
        </p:nvSpPr>
        <p:spPr>
          <a:xfrm>
            <a:off x="76559" y="4758616"/>
            <a:ext cx="116585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endorsed  the opening of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new scientific journal “Natural Science Review”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published by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recommended that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Member States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partners provide proactive assistance to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Directorate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 popularizing this journal by all means available to them.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 panose="020B0604020202020204" pitchFamily="34" charset="0"/>
              <a:ea typeface="FandolFang R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385"/>
          <p:cNvPicPr/>
          <p:nvPr/>
        </p:nvPicPr>
        <p:blipFill>
          <a:blip r:embed="rId2"/>
          <a:stretch/>
        </p:blipFill>
        <p:spPr>
          <a:xfrm>
            <a:off x="28440" y="0"/>
            <a:ext cx="12163680" cy="6877800"/>
          </a:xfrm>
          <a:prstGeom prst="rect">
            <a:avLst/>
          </a:prstGeom>
          <a:ln w="0">
            <a:noFill/>
          </a:ln>
        </p:spPr>
      </p:pic>
      <p:sp>
        <p:nvSpPr>
          <p:cNvPr id="387" name="TextBox 13"/>
          <p:cNvSpPr/>
          <p:nvPr/>
        </p:nvSpPr>
        <p:spPr>
          <a:xfrm>
            <a:off x="4362840" y="311040"/>
            <a:ext cx="745416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4400" b="1" u="none" strike="noStrike">
                <a:solidFill>
                  <a:srgbClr val="FFFF00"/>
                </a:solidFill>
                <a:uFillTx/>
                <a:latin typeface="Arial"/>
              </a:rPr>
              <a:t>Thank you </a:t>
            </a:r>
            <a:endParaRPr lang="ru-RU" sz="4400" b="0" u="none" strike="noStrike">
              <a:solidFill>
                <a:srgbClr val="FFFF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4400" b="1" u="none" strike="noStrike">
                <a:solidFill>
                  <a:srgbClr val="FFFF00"/>
                </a:solidFill>
                <a:uFillTx/>
                <a:latin typeface="Arial"/>
              </a:rPr>
              <a:t>for your attention!</a:t>
            </a:r>
            <a:endParaRPr lang="ru-RU" sz="4400" b="0" u="none" strike="noStrike">
              <a:solidFill>
                <a:srgbClr val="FFFF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455001" y="114512"/>
            <a:ext cx="10663560" cy="49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760" tIns="43560" rIns="86760" bIns="4356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I</a:t>
            </a:r>
            <a:r>
              <a:rPr lang="en-US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nformation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on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the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r>
              <a:rPr lang="en-US" sz="2700" b="1" u="none" strike="noStrike" dirty="0">
                <a:solidFill>
                  <a:srgbClr val="00246B"/>
                </a:solidFill>
                <a:uFillTx/>
                <a:latin typeface="Arial"/>
              </a:rPr>
              <a:t>R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esolution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of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the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JINR </a:t>
            </a:r>
            <a:r>
              <a:rPr lang="en-US" sz="2700" b="1" u="none" strike="noStrike" dirty="0">
                <a:solidFill>
                  <a:srgbClr val="00246B"/>
                </a:solidFill>
                <a:uFillTx/>
                <a:latin typeface="Arial"/>
              </a:rPr>
              <a:t>S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cientific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r>
              <a:rPr lang="en-US" sz="2700" b="1" u="none" strike="noStrike" dirty="0">
                <a:solidFill>
                  <a:srgbClr val="00246B"/>
                </a:solidFill>
                <a:uFillTx/>
                <a:latin typeface="Arial"/>
              </a:rPr>
              <a:t>C</a:t>
            </a:r>
            <a:r>
              <a:rPr lang="ru-RU" sz="2700" b="1" u="none" strike="noStrike" dirty="0" err="1">
                <a:solidFill>
                  <a:srgbClr val="00246B"/>
                </a:solidFill>
                <a:uFillTx/>
                <a:latin typeface="Arial"/>
              </a:rPr>
              <a:t>ouncil</a:t>
            </a:r>
            <a:r>
              <a:rPr lang="ru-RU" sz="2700" b="1" u="none" strike="noStrike" dirty="0">
                <a:solidFill>
                  <a:srgbClr val="00246B"/>
                </a:solidFill>
                <a:uFillTx/>
                <a:latin typeface="Arial"/>
              </a:rPr>
              <a:t> </a:t>
            </a:r>
            <a:endParaRPr lang="ru-RU" sz="27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2253240" y="600120"/>
            <a:ext cx="6235852" cy="444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60" tIns="43560" rIns="86760" bIns="4356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320" b="1" u="none" strike="noStrike" dirty="0">
                <a:solidFill>
                  <a:srgbClr val="00246B"/>
                </a:solidFill>
                <a:uFillTx/>
                <a:latin typeface="Arial"/>
                <a:ea typeface="DejaVu Sans"/>
              </a:rPr>
              <a:t>136</a:t>
            </a:r>
            <a:r>
              <a:rPr lang="en-US" sz="2318" b="1" u="none" strike="noStrike" baseline="30000" dirty="0">
                <a:solidFill>
                  <a:srgbClr val="00246B"/>
                </a:solidFill>
                <a:uFillTx/>
                <a:latin typeface="Arial"/>
                <a:ea typeface="DejaVu Sans"/>
              </a:rPr>
              <a:t>th</a:t>
            </a:r>
            <a:r>
              <a:rPr lang="en-US" sz="2320" b="1" u="none" strike="noStrike" dirty="0">
                <a:solidFill>
                  <a:srgbClr val="00246B"/>
                </a:solidFill>
                <a:uFillTx/>
                <a:latin typeface="Arial"/>
                <a:ea typeface="DejaVu Sans"/>
              </a:rPr>
              <a:t> session, 12–13 September 2024</a:t>
            </a:r>
            <a:endParaRPr lang="ru-RU" sz="232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CustomShape 7"/>
          <p:cNvSpPr/>
          <p:nvPr/>
        </p:nvSpPr>
        <p:spPr>
          <a:xfrm>
            <a:off x="2761132" y="1076785"/>
            <a:ext cx="5727960" cy="36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760" tIns="43560" rIns="86760" bIns="4356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800" b="0" u="none" strike="noStrike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o-chaired by </a:t>
            </a:r>
            <a:r>
              <a:rPr lang="en-US" sz="1800" b="1" u="none" strike="noStrike" dirty="0" err="1">
                <a:solidFill>
                  <a:srgbClr val="000000"/>
                </a:solidFill>
                <a:uFillTx/>
                <a:latin typeface="Arial"/>
                <a:ea typeface="DejaVu Sans"/>
              </a:rPr>
              <a:t>Grigory</a:t>
            </a:r>
            <a:r>
              <a:rPr lang="en-US" sz="1800" b="1" u="none" strike="noStrike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800" b="1" u="none" strike="noStrike" dirty="0" err="1">
                <a:solidFill>
                  <a:srgbClr val="000000"/>
                </a:solidFill>
                <a:uFillTx/>
                <a:latin typeface="Arial"/>
                <a:ea typeface="DejaVu Sans"/>
              </a:rPr>
              <a:t>Trubnikov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 and by </a:t>
            </a:r>
            <a:r>
              <a:rPr lang="en-US" sz="1800" b="1" u="none" strike="noStrike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Sergei </a:t>
            </a:r>
            <a:r>
              <a:rPr lang="en-US" sz="1800" b="1" u="none" strike="noStrike" dirty="0" err="1">
                <a:solidFill>
                  <a:srgbClr val="000000"/>
                </a:solidFill>
                <a:uFillTx/>
                <a:latin typeface="Arial"/>
                <a:ea typeface="DejaVu Sans"/>
              </a:rPr>
              <a:t>Kilin</a:t>
            </a:r>
            <a:r>
              <a:rPr lang="en-US" sz="1800" b="1" u="none" strike="noStrike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1" name="Рисунок 7"/>
          <p:cNvPicPr/>
          <p:nvPr/>
        </p:nvPicPr>
        <p:blipFill>
          <a:blip r:embed="rId2"/>
          <a:srcRect t="11674" b="22920"/>
          <a:stretch/>
        </p:blipFill>
        <p:spPr>
          <a:xfrm>
            <a:off x="-19800" y="1530720"/>
            <a:ext cx="12211200" cy="532692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28823-C2E1-AA4E-907B-38E0C7F7CAB7}"/>
              </a:ext>
            </a:extLst>
          </p:cNvPr>
          <p:cNvSpPr txBox="1"/>
          <p:nvPr/>
        </p:nvSpPr>
        <p:spPr>
          <a:xfrm>
            <a:off x="8407144" y="625320"/>
            <a:ext cx="378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1"/>
                </a:solidFill>
                <a:uFillTx/>
                <a:latin typeface="Arial"/>
                <a:ea typeface="Times New Roman"/>
                <a:hlinkClick r:id="rId3"/>
              </a:rPr>
              <a:t>https://indico.jinr.ru/event/4771/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Таблица 1"/>
          <p:cNvGraphicFramePr/>
          <p:nvPr>
            <p:extLst>
              <p:ext uri="{D42A27DB-BD31-4B8C-83A1-F6EECF244321}">
                <p14:modId xmlns:p14="http://schemas.microsoft.com/office/powerpoint/2010/main" val="3743237846"/>
              </p:ext>
            </p:extLst>
          </p:nvPr>
        </p:nvGraphicFramePr>
        <p:xfrm>
          <a:off x="417929" y="626707"/>
          <a:ext cx="11356142" cy="6000533"/>
        </p:xfrm>
        <a:graphic>
          <a:graphicData uri="http://schemas.openxmlformats.org/drawingml/2006/table">
            <a:tbl>
              <a:tblPr/>
              <a:tblGrid>
                <a:gridCol w="912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Opening of the session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G. </a:t>
                      </a:r>
                      <a:r>
                        <a:rPr lang="en-GB" sz="1800" b="0" i="1" u="none" strike="noStrike" dirty="0" err="1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Trubnikov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Approval of the session </a:t>
                      </a:r>
                      <a:r>
                        <a:rPr lang="en-US" sz="1800" b="0" i="1" u="none" strike="noStrike" dirty="0" err="1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Programme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S</a:t>
                      </a:r>
                      <a:r>
                        <a:rPr lang="ru-RU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. </a:t>
                      </a: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Kilin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Report by the JINR Director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G. </a:t>
                      </a:r>
                      <a:r>
                        <a:rPr lang="en-GB" sz="1800" b="0" i="1" u="none" strike="noStrike" dirty="0" err="1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Trubnikov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Discussion of the Director</a:t>
                      </a:r>
                      <a:r>
                        <a:rPr lang="en-US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’</a:t>
                      </a: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s report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S</a:t>
                      </a:r>
                      <a:r>
                        <a:rPr lang="ru-RU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. </a:t>
                      </a: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Kilin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Appointment of the Editing Board for drafting the Resolution of the SC Council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S</a:t>
                      </a:r>
                      <a:r>
                        <a:rPr lang="ru-RU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. </a:t>
                      </a: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Kilin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Appointment of the Committee for the election of Director of the LRB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S</a:t>
                      </a:r>
                      <a:r>
                        <a:rPr lang="ru-RU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. </a:t>
                      </a: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Kilin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Recommendations of the PAC’s taken at the meetings in June 2024: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marL="343080" indent="-160200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Symbol" charset="2"/>
                        <a:buChar char=""/>
                        <a:tabLst>
                          <a:tab pos="226800" algn="l"/>
                        </a:tabLs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 PAC for Particle Physics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I. Tserruya</a:t>
                      </a:r>
                      <a:endParaRPr lang="ru-RU" sz="1800" b="0" i="1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2306">
                <a:tc>
                  <a:txBody>
                    <a:bodyPr/>
                    <a:lstStyle/>
                    <a:p>
                      <a:pPr marL="343080" indent="-160200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Symbol" charset="2"/>
                        <a:buChar char=""/>
                        <a:tabLst>
                          <a:tab pos="226800" algn="l"/>
                        </a:tabLs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 PAC for Nuclear Physics</a:t>
                      </a:r>
                    </a:p>
                    <a:p>
                      <a:pPr marL="343080" indent="-160200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Symbol" charset="2"/>
                        <a:buChar char=""/>
                        <a:tabLst>
                          <a:tab pos="226800" algn="l"/>
                        </a:tabLs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 PAC for  Condensed Matter Physics</a:t>
                      </a:r>
                    </a:p>
                  </a:txBody>
                  <a:tcPr marL="720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V. </a:t>
                      </a:r>
                      <a:r>
                        <a:rPr lang="en-GB" sz="1800" b="0" i="1" u="none" strike="noStrike" dirty="0" err="1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Nesvizhevsky</a:t>
                      </a:r>
                      <a:endParaRPr lang="en-GB" sz="1800" b="0" i="1" u="none" strike="noStrike" dirty="0">
                        <a:solidFill>
                          <a:schemeClr val="dk1"/>
                        </a:solidFill>
                        <a:uFillTx/>
                        <a:latin typeface="Arial"/>
                        <a:ea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D. L. Nagy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/>
                          <a:ea typeface="Times New Roman"/>
                        </a:rPr>
                        <a:t>Memberships of the PACs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G. </a:t>
                      </a:r>
                      <a:r>
                        <a:rPr lang="en-GB" sz="1800" b="0" i="1" u="none" strike="noStrike" dirty="0" err="1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Trubnikov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2413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/>
                          <a:ea typeface="Times New Roman"/>
                        </a:rPr>
                        <a:t>Scientific report “The Search for Quark-Gluon Plasma at the LHC: What is Next?”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Times New Roman"/>
                        </a:rPr>
                        <a:t>Election of Director of LRB: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recommendations of the Election Committee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- </a:t>
                      </a:r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Times New Roman"/>
                        </a:rPr>
                        <a:t>presentation by the candidate for the position of Director of LRB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- </a:t>
                      </a:r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Times New Roman"/>
                        </a:rPr>
                        <a:t>discussion of the candidate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- </a:t>
                      </a:r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Times New Roman"/>
                        </a:rPr>
                        <a:t>voting, counting of votes, announcement of the voting results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Times New Roman"/>
                        </a:rPr>
                        <a:t>Raghunath Sahoo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S. </a:t>
                      </a: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Kilin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Election Committee</a:t>
                      </a:r>
                    </a:p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A. </a:t>
                      </a: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Bugay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301084"/>
                  </a:ext>
                </a:extLst>
              </a:tr>
            </a:tbl>
          </a:graphicData>
        </a:graphic>
      </p:graphicFrame>
      <p:sp>
        <p:nvSpPr>
          <p:cNvPr id="325" name="Rectangle 1"/>
          <p:cNvSpPr/>
          <p:nvPr/>
        </p:nvSpPr>
        <p:spPr>
          <a:xfrm>
            <a:off x="4632098" y="359260"/>
            <a:ext cx="2595201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  <a:ea typeface="Times New Roman"/>
              </a:rPr>
              <a:t>12 September 2024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F6965-CEDE-686C-2EC3-D8034176DF63}"/>
              </a:ext>
            </a:extLst>
          </p:cNvPr>
          <p:cNvSpPr txBox="1"/>
          <p:nvPr/>
        </p:nvSpPr>
        <p:spPr>
          <a:xfrm>
            <a:off x="4686301" y="0"/>
            <a:ext cx="2486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2000" b="1" u="none" strike="noStrike" dirty="0">
                <a:solidFill>
                  <a:srgbClr val="00246B"/>
                </a:solidFill>
                <a:uFillTx/>
                <a:latin typeface="Arial"/>
                <a:ea typeface="Times New Roman"/>
              </a:rPr>
              <a:t>PROGRAMME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0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" name="Таблица 5"/>
          <p:cNvGraphicFramePr/>
          <p:nvPr>
            <p:extLst>
              <p:ext uri="{D42A27DB-BD31-4B8C-83A1-F6EECF244321}">
                <p14:modId xmlns:p14="http://schemas.microsoft.com/office/powerpoint/2010/main" val="129215453"/>
              </p:ext>
            </p:extLst>
          </p:nvPr>
        </p:nvGraphicFramePr>
        <p:xfrm>
          <a:off x="313597" y="621900"/>
          <a:ext cx="11564806" cy="5973096"/>
        </p:xfrm>
        <a:graphic>
          <a:graphicData uri="http://schemas.openxmlformats.org/drawingml/2006/table">
            <a:tbl>
              <a:tblPr/>
              <a:tblGrid>
                <a:gridCol w="966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1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Reports by young scientists as recommended by the PACs: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60">
                <a:tc>
                  <a:txBody>
                    <a:bodyPr/>
                    <a:lstStyle/>
                    <a:p>
                      <a:pPr marL="343080" indent="-160200" defTabSz="9144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Symbol" charset="2"/>
                        <a:buChar char=""/>
                        <a:tabLst>
                          <a:tab pos="23400" algn="l"/>
                          <a:tab pos="226800" algn="l"/>
                        </a:tabLs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“Study of 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-hyperon production in carbon collisions with solid targets in BM@N”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K. Alishina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40">
                <a:tc>
                  <a:txBody>
                    <a:bodyPr/>
                    <a:lstStyle/>
                    <a:p>
                      <a:pPr marL="343080" indent="-160200" defTabSz="9144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Symbol" charset="2"/>
                        <a:buChar char=""/>
                        <a:tabLst>
                          <a:tab pos="23400" algn="l"/>
                          <a:tab pos="226800" algn="l"/>
                        </a:tabLs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“Real-time follow-up of 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multimessenger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alerts at the Baikal-GVD telescope”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040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V. </a:t>
                      </a:r>
                      <a:r>
                        <a:rPr lang="en-US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60">
                <a:tc>
                  <a:txBody>
                    <a:bodyPr/>
                    <a:lstStyle/>
                    <a:p>
                      <a:pPr marL="343080" indent="-160200" defTabSz="9144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Symbol" charset="2"/>
                        <a:buChar char=""/>
                        <a:tabLst>
                          <a:tab pos="23400" algn="l"/>
                          <a:tab pos="226800" algn="l"/>
                        </a:tabLs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“Pressure effect on crystal, magnetic structure and vibrational properties of van der Waals materials”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040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O. Lis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Jury’s recommendations on the award of the V.</a:t>
                      </a:r>
                      <a:r>
                        <a:rPr lang="en-US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Dzhelepov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Prize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N.</a:t>
                      </a:r>
                      <a:r>
                        <a:rPr lang="ru-RU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Russakovich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Jury’s recommendations on the award of the </a:t>
                      </a:r>
                      <a:r>
                        <a:rPr lang="en-US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Flerov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Prize 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Yu. Oganessian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Jury’s recommendations on the award of the 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Oganesson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Prize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G. Trubnikov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6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Jury’s recommendations on the award of the N. N. 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Bogoliubov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Prize</a:t>
                      </a:r>
                      <a:br>
                        <a:rPr sz="18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Award of the 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N. N. 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Bogoliubov</a:t>
                      </a: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Prize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V. Matveev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4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Presentation by the laureate of the N. N. Bogoliubov Prize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Á. de Rújula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3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Presentation of diplomas to the winners of JINR annual prizes for best scientific, methodological, technological, &amp; applied research papers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G. Trubnikov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S. Nedelko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5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General discussion. Adoption of the Resolution of the Scientific Council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 </a:t>
                      </a: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Kilin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Closing of the session</a:t>
                      </a:r>
                      <a:endParaRPr lang="ru-RU" sz="1800" b="0" i="1" u="none" strike="noStrike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1" u="none" strike="noStrike" dirty="0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G. </a:t>
                      </a:r>
                      <a:r>
                        <a:rPr lang="en-GB" sz="1800" b="0" i="1" u="none" strike="noStrike" dirty="0" err="1">
                          <a:solidFill>
                            <a:srgbClr val="002060"/>
                          </a:solidFill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Trubnikov</a:t>
                      </a:r>
                      <a:endParaRPr lang="ru-RU" sz="1800" b="0" i="1" u="none" strike="noStrike" dirty="0">
                        <a:solidFill>
                          <a:srgbClr val="002060"/>
                        </a:solidFill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080" marR="640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27" name="Rectangle 2"/>
          <p:cNvSpPr/>
          <p:nvPr/>
        </p:nvSpPr>
        <p:spPr>
          <a:xfrm>
            <a:off x="4848673" y="150561"/>
            <a:ext cx="2494654" cy="3848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2320" tIns="38160" rIns="-68400" bIns="38160"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1" i="1" u="none" strike="noStrike" dirty="0">
                <a:solidFill>
                  <a:schemeClr val="dk1"/>
                </a:solidFill>
                <a:uFillTx/>
                <a:latin typeface="Arial"/>
                <a:ea typeface="Times New Roman"/>
              </a:rPr>
              <a:t>13 September 2024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-308919" y="113390"/>
            <a:ext cx="7797114" cy="5188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60" tIns="43560" rIns="86760" bIns="4356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spc="-99" dirty="0">
                <a:solidFill>
                  <a:srgbClr val="102D69"/>
                </a:solidFill>
                <a:uFillTx/>
                <a:latin typeface="Arial"/>
                <a:ea typeface="DejaVu Sans"/>
              </a:rPr>
              <a:t>136</a:t>
            </a:r>
            <a:r>
              <a:rPr lang="en-US" sz="2800" b="1" u="none" strike="noStrike" spc="-99" baseline="30000" dirty="0">
                <a:solidFill>
                  <a:srgbClr val="102D69"/>
                </a:solidFill>
                <a:uFillTx/>
                <a:latin typeface="Arial"/>
                <a:ea typeface="DejaVu Sans"/>
              </a:rPr>
              <a:t>th</a:t>
            </a:r>
            <a:r>
              <a:rPr lang="en-US" sz="2800" b="1" u="none" strike="noStrike" spc="-99" dirty="0">
                <a:solidFill>
                  <a:srgbClr val="102D69"/>
                </a:solidFill>
                <a:uFillTx/>
                <a:latin typeface="Arial"/>
                <a:ea typeface="DejaVu Sans"/>
              </a:rPr>
              <a:t> Session of the JINR Scientific Council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344442" y="646658"/>
            <a:ext cx="4215200" cy="3957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60" tIns="43560" rIns="86760" bIns="4356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1" u="none" strike="noStrike" spc="-99" dirty="0">
                <a:solidFill>
                  <a:srgbClr val="102D69"/>
                </a:solidFill>
                <a:uFillTx/>
                <a:latin typeface="Arial"/>
                <a:ea typeface="DejaVu Sans"/>
              </a:rPr>
              <a:t>12–13 September 2024, Dubna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0" name="Рисунок 3"/>
          <p:cNvPicPr/>
          <p:nvPr/>
        </p:nvPicPr>
        <p:blipFill>
          <a:blip r:embed="rId3"/>
          <a:stretch/>
        </p:blipFill>
        <p:spPr>
          <a:xfrm>
            <a:off x="0" y="1087987"/>
            <a:ext cx="5276335" cy="3422394"/>
          </a:xfrm>
          <a:prstGeom prst="rect">
            <a:avLst/>
          </a:prstGeom>
          <a:ln w="0">
            <a:noFill/>
          </a:ln>
        </p:spPr>
      </p:pic>
      <p:sp>
        <p:nvSpPr>
          <p:cNvPr id="331" name="TextBox 7"/>
          <p:cNvSpPr/>
          <p:nvPr/>
        </p:nvSpPr>
        <p:spPr>
          <a:xfrm>
            <a:off x="5410284" y="512610"/>
            <a:ext cx="6563413" cy="59386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G. </a:t>
            </a:r>
            <a:r>
              <a:rPr lang="en-US" sz="2000" b="1" i="1" u="none" strike="noStrike" dirty="0" err="1">
                <a:solidFill>
                  <a:srgbClr val="000000"/>
                </a:solidFill>
                <a:uFillTx/>
                <a:latin typeface="Arial"/>
                <a:ea typeface="Courier New"/>
              </a:rPr>
              <a:t>Trubnikov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presented a comprehensive report highlighting the decisions of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CP </a:t>
            </a:r>
            <a:r>
              <a:rPr lang="en-US" sz="200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(March session)</a:t>
            </a:r>
            <a:r>
              <a:rPr lang="en-US" sz="2000" b="1" i="1" dirty="0">
                <a:solidFill>
                  <a:srgbClr val="000000"/>
                </a:solidFill>
                <a:latin typeface="Arial"/>
                <a:ea typeface="Courier New"/>
              </a:rPr>
              <a:t>,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the results of the implementation of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7-Year Plan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for the Development of JINR for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2024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–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30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, the progress in the realization of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Topical Plan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, &amp;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recent events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noted with gratitude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high level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of attention of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RF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to the maintenance 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Courier New"/>
              </a:rPr>
              <a:t>&amp;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development of </a:t>
            </a:r>
            <a:r>
              <a:rPr lang="en-US" sz="2000" b="1" i="1" u="none" strike="noStrike" dirty="0" err="1">
                <a:solidFill>
                  <a:srgbClr val="000000"/>
                </a:solidFill>
                <a:uFillTx/>
                <a:latin typeface="Arial"/>
                <a:ea typeface="Courier New"/>
              </a:rPr>
              <a:t>favourable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</a:t>
            </a:r>
            <a:r>
              <a:rPr lang="en-US" sz="200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&amp;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fruitful conditions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for the </a:t>
            </a:r>
            <a:r>
              <a:rPr lang="en-US" sz="200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work 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JINR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appreciated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CERN Council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decision not to terminate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cooperation </a:t>
            </a:r>
            <a:r>
              <a:rPr lang="en-US" sz="200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with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JINR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&amp; expresses confidence on mutually beneficial cooperation despite the geopolitical complications.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highly welcomed the signing of a high-level agreement between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JINR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&amp;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Ministry </a:t>
            </a:r>
            <a:r>
              <a:rPr lang="en-US" sz="200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Science </a:t>
            </a:r>
            <a:r>
              <a:rPr lang="en-US" sz="200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&amp;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ea typeface="Courier New"/>
              </a:rPr>
              <a:t>T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echnology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China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on the beginning of implementation 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8 joint projects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, </a:t>
            </a:r>
            <a:r>
              <a:rPr lang="en-US" sz="2000" i="1" dirty="0">
                <a:solidFill>
                  <a:srgbClr val="000000"/>
                </a:solidFill>
                <a:latin typeface="Arial"/>
                <a:ea typeface="Courier New"/>
              </a:rPr>
              <a:t>&amp;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 strongly supports the ongoing strengthening of cooperation with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Mexico, Brazil,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&amp;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India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ourier New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2" name="Рисунок 12"/>
          <p:cNvPicPr/>
          <p:nvPr/>
        </p:nvPicPr>
        <p:blipFill>
          <a:blip r:embed="rId4"/>
          <a:stretch/>
        </p:blipFill>
        <p:spPr>
          <a:xfrm>
            <a:off x="2638167" y="4650793"/>
            <a:ext cx="2644200" cy="1959120"/>
          </a:xfrm>
          <a:prstGeom prst="rect">
            <a:avLst/>
          </a:prstGeom>
          <a:ln w="0">
            <a:noFill/>
          </a:ln>
        </p:spPr>
      </p:pic>
      <p:pic>
        <p:nvPicPr>
          <p:cNvPr id="333" name="Рисунок 16"/>
          <p:cNvPicPr/>
          <p:nvPr/>
        </p:nvPicPr>
        <p:blipFill>
          <a:blip r:embed="rId5"/>
          <a:stretch/>
        </p:blipFill>
        <p:spPr>
          <a:xfrm>
            <a:off x="32581" y="4663742"/>
            <a:ext cx="2759760" cy="195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/>
          <p:cNvSpPr/>
          <p:nvPr/>
        </p:nvSpPr>
        <p:spPr>
          <a:xfrm>
            <a:off x="122409" y="2019754"/>
            <a:ext cx="11928960" cy="4730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760" tIns="43560" rIns="86760" bIns="43560" anchor="t">
            <a:spAutoFit/>
          </a:bodyPr>
          <a:lstStyle/>
          <a:p>
            <a:pPr marL="88920" algn="just" defTabSz="914400">
              <a:lnSpc>
                <a:spcPct val="100000"/>
              </a:lnSpc>
              <a:spcBef>
                <a:spcPts val="601"/>
              </a:spcBef>
              <a:spcAft>
                <a:spcPts val="799"/>
              </a:spcAft>
              <a:buClr>
                <a:srgbClr val="000000"/>
              </a:buClr>
            </a:pP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  <a:ea typeface="DejaVu Sans"/>
              </a:rPr>
              <a:t>The SC appreciated the Institute recent achievements, in particular: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progress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NICA Collider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technological tests, including installation of the magnetic cryostat system,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 RF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stations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Final Focusing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lenses, the merging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West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East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arcs high-vacuum volumes, installation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cryogenic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equipment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Power Supplies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in the collider building, connection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power lines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energy evacuation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systems;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striving to achieve the goal of detecting the first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Xe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-beams collisions in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MPD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in Aug.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2025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progress in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analysis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of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Λ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&amp;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K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0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production &amp; 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flow of protons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in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Xe+CsI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interactions by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BM@N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DejaVu Sans"/>
              </a:rPr>
              <a:t>C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ollaboration &amp; publication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BM@N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detector paper in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NIM A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successful cooling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MPD solenoid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down to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72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К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preparations for the analysis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first data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sets in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fixed-target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mode;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finalization of the updated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SPD TDR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&amp; its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approval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by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PAC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in June, progress in the development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detector prototypes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development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ARIADNA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Collaboration &amp; its research </a:t>
            </a:r>
            <a:r>
              <a:rPr lang="en-US" sz="2000" b="0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programme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preparation for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biosatellite experiment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scheduled in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2025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</p:txBody>
      </p:sp>
      <p:sp>
        <p:nvSpPr>
          <p:cNvPr id="335" name="TextBox 4"/>
          <p:cNvSpPr/>
          <p:nvPr/>
        </p:nvSpPr>
        <p:spPr>
          <a:xfrm>
            <a:off x="159480" y="107979"/>
            <a:ext cx="8640360" cy="1629762"/>
          </a:xfrm>
          <a:prstGeom prst="rect">
            <a:avLst/>
          </a:prstGeom>
          <a:solidFill>
            <a:srgbClr val="D4FCF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88920" algn="just" defTabSz="914400">
              <a:lnSpc>
                <a:spcPct val="100000"/>
              </a:lnSpc>
              <a:spcBef>
                <a:spcPts val="581"/>
              </a:spcBef>
              <a:buClr>
                <a:srgbClr val="000000"/>
              </a:buClr>
            </a:pP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</a:rPr>
              <a:t>After the Director’s report the members of the SC noted with great satisfaction the successful fulfilment of the current </a:t>
            </a:r>
            <a:r>
              <a:rPr lang="en-US" sz="2000" b="1" u="none" strike="noStrike" dirty="0">
                <a:solidFill>
                  <a:srgbClr val="FF0000"/>
                </a:solidFill>
                <a:uFillTx/>
                <a:latin typeface="Arial"/>
              </a:rPr>
              <a:t>7</a:t>
            </a: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</a:rPr>
              <a:t>-Year Plan, obtained remarkable results in scientific research &amp; the development of research infrastructure, as well as the positive dynamics of all important indicators of the JINR development.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6" name="Picture 2"/>
          <p:cNvPicPr/>
          <p:nvPr/>
        </p:nvPicPr>
        <p:blipFill>
          <a:blip r:embed="rId2"/>
          <a:srcRect r="4488"/>
          <a:stretch/>
        </p:blipFill>
        <p:spPr>
          <a:xfrm>
            <a:off x="8993160" y="0"/>
            <a:ext cx="3198600" cy="223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/>
          <p:cNvSpPr/>
          <p:nvPr/>
        </p:nvSpPr>
        <p:spPr>
          <a:xfrm>
            <a:off x="74134" y="337881"/>
            <a:ext cx="11800704" cy="289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60" tIns="43560" rIns="86760" bIns="43560" anchor="t">
            <a:spAutoFit/>
          </a:bodyPr>
          <a:lstStyle/>
          <a:p>
            <a:pPr marL="525420" indent="-342900" algn="just" defTabSz="9144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progress in developing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Baikal-GVD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telescope in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2024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DejaVu Sans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total number of installed optical modules reached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4104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8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laser stations, significant improvement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on-shore infrastructure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successful continuation of experiments at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Superheavy Element Factory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aimed at preparing the synthesis of elements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119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120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with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54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50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Ti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beams. The known region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nuclear chart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has been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enlarged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by the discovered isotopes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288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Lv,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289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Lv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synthesized in the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50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Ti+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242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Pu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54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Cr+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238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U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reactions. The testing of a new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large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48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DejaVu Sans"/>
              </a:rPr>
              <a:t>c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m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-diameter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tar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DejaVu Sans"/>
              </a:rPr>
              <a:t>get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will significantly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speed up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upcoming experiments on the spectroscopy of superheavy nuclei due to a</a:t>
            </a:r>
            <a:r>
              <a:rPr lang="en-US" sz="2000" b="0" i="1" u="none" strike="noStrike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twice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larger beam current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on a target.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first experiments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on isotopes of element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114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&amp; their decay products synthesized in the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48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Ca+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242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Pu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reaction are scheduled 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autumn 2024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887E1-BFDD-508B-4BE4-044CF44D8E11}"/>
              </a:ext>
            </a:extLst>
          </p:cNvPr>
          <p:cNvSpPr txBox="1"/>
          <p:nvPr/>
        </p:nvSpPr>
        <p:spPr>
          <a:xfrm>
            <a:off x="74134" y="3234313"/>
            <a:ext cx="11800705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completion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U-400M upgrade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acceleration &amp; transportation of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16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O,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40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Ar, </a:t>
            </a:r>
            <a:r>
              <a:rPr lang="en-US" sz="2000" b="1" i="1" u="none" strike="noStrike" baseline="30000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132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Xe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ion beams, continuation of work to reach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design parameters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&amp; preparation for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first experiments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scheduled 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autumn 2024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rapid progress in the construction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new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experimental hall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U-400R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&amp; completion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gallery construction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from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U-400 hall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to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new experimental hall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preparatory work underway to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start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the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IBR-2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reactor after a long shutdown. A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license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for the operation was recently obtained.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One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of the two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air heat exchangers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has been replaced, work is underway to replace the second one.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technical readiness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IBR-2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for its start-up is scheduled 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Nov. 2024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.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Experimental work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on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external beams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is scheduled 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spring 2025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74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Box 4"/>
          <p:cNvSpPr/>
          <p:nvPr/>
        </p:nvSpPr>
        <p:spPr>
          <a:xfrm>
            <a:off x="273960" y="477204"/>
            <a:ext cx="11643480" cy="47075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25420" indent="-342900" algn="just"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important results in fundamental &amp; applied areas of research related to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materials science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ecology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&amp; in the field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life sciences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due to the development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interlaboratory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research </a:t>
            </a:r>
            <a:r>
              <a:rPr lang="en-US" sz="2000" b="0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programme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interesting results in the field of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theoretical physics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of elementary particles, atomic nuclei, condensed matter physics, &amp; advanced mathematical physics, aimed, in particular, at supporting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JINR experimental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programme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successful operation &amp; development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Multifunctional Information </a:t>
            </a:r>
            <a:r>
              <a:rPr lang="en-US" sz="200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&amp;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Computing Complex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increase in the power of the </a:t>
            </a:r>
            <a:r>
              <a:rPr lang="en-US" sz="2000" b="1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Govorun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supercomputer,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JINR grid site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function extension with the inclusion of resources in the system for modelling, processing &amp; storage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BM@N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MPD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SPD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experimental data, the tape storage capacity increase from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50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PB to </a:t>
            </a:r>
            <a:r>
              <a:rPr lang="en-US" sz="2000" b="1" i="1" u="none" strike="noStrike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90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PB, &amp; ranking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JINR Tier1 </a:t>
            </a:r>
            <a:r>
              <a:rPr lang="en-US" sz="2000" b="0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centre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first among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Tier1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uFillTx/>
                <a:latin typeface="Arial"/>
                <a:ea typeface="DejaVu Sans"/>
              </a:rPr>
              <a:t>centres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for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CMS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by the processed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CPU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time; 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successful participation in the work of collaborations at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CERN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, including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II phase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ATLAS,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CMS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ALICE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 upgrade, &amp;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new results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in the experiments at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CERN-SPS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;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  <a:p>
            <a:pPr marL="525420" indent="-342900" algn="just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efficient participation of the JINR group in the first phase of the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COMET 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experiment at </a:t>
            </a:r>
            <a:r>
              <a:rPr lang="en-US" sz="2000" b="1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J-PARC</a:t>
            </a:r>
            <a:r>
              <a:rPr lang="en-US" sz="2000" b="0" i="1" u="none" strike="noStrike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.</a:t>
            </a:r>
            <a:endParaRPr lang="ru-RU" sz="2000" b="0" i="1" u="none" strike="noStrike" dirty="0">
              <a:solidFill>
                <a:srgbClr val="002060"/>
              </a:solidFill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A2A4C-0042-6190-2615-BB9A6DFEB331}"/>
              </a:ext>
            </a:extLst>
          </p:cNvPr>
          <p:cNvSpPr txBox="1"/>
          <p:nvPr/>
        </p:nvSpPr>
        <p:spPr>
          <a:xfrm>
            <a:off x="407774" y="5510253"/>
            <a:ext cx="11509666" cy="707886"/>
          </a:xfrm>
          <a:prstGeom prst="rect">
            <a:avLst/>
          </a:prstGeom>
          <a:solidFill>
            <a:srgbClr val="D4FCFC"/>
          </a:solidFill>
        </p:spPr>
        <p:txBody>
          <a:bodyPr wrap="square">
            <a:spAutoFit/>
          </a:bodyPr>
          <a:lstStyle/>
          <a:p>
            <a:pPr marL="88920" algn="just" defTabSz="914400">
              <a:lnSpc>
                <a:spcPct val="100000"/>
              </a:lnSpc>
              <a:spcBef>
                <a:spcPts val="581"/>
              </a:spcBef>
              <a:buClr>
                <a:srgbClr val="000000"/>
              </a:buClr>
            </a:pPr>
            <a:r>
              <a:rPr lang="en-US" sz="2000" b="1" u="none" strike="noStrike" dirty="0">
                <a:solidFill>
                  <a:srgbClr val="00246B"/>
                </a:solidFill>
                <a:uFillTx/>
                <a:latin typeface="Arial"/>
                <a:ea typeface="DejaVu Sans"/>
              </a:rPr>
              <a:t>The Scientific Council noted with satisfaction JINR’s activities to enhance cooperation with research organizations in JINR Member States and Associated Member States.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258119" y="128520"/>
            <a:ext cx="8811739" cy="457303"/>
          </a:xfrm>
          <a:prstGeom prst="rect">
            <a:avLst/>
          </a:prstGeom>
          <a:solidFill>
            <a:srgbClr val="D4FCF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60" tIns="43560" rIns="86760" bIns="4356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1" u="none" strike="noStrike" spc="-99" dirty="0">
                <a:solidFill>
                  <a:srgbClr val="102D69"/>
                </a:solidFill>
                <a:uFillTx/>
                <a:latin typeface="Arial"/>
                <a:ea typeface="DejaVu Sans"/>
              </a:rPr>
              <a:t>Recommendations of the </a:t>
            </a:r>
            <a:r>
              <a:rPr lang="en-US" sz="2400" b="1" u="none" strike="noStrike" spc="-99" dirty="0" err="1">
                <a:solidFill>
                  <a:srgbClr val="102D69"/>
                </a:solidFill>
                <a:uFillTx/>
                <a:latin typeface="Arial"/>
                <a:ea typeface="DejaVu Sans"/>
              </a:rPr>
              <a:t>Programme</a:t>
            </a:r>
            <a:r>
              <a:rPr lang="en-US" sz="2400" b="1" u="none" strike="noStrike" spc="-99" dirty="0">
                <a:solidFill>
                  <a:srgbClr val="102D69"/>
                </a:solidFill>
                <a:uFillTx/>
                <a:latin typeface="Arial"/>
                <a:ea typeface="DejaVu Sans"/>
              </a:rPr>
              <a:t> Advisory Committees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9" name="TextBox 8"/>
          <p:cNvSpPr/>
          <p:nvPr/>
        </p:nvSpPr>
        <p:spPr>
          <a:xfrm>
            <a:off x="258119" y="651600"/>
            <a:ext cx="11675161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GB" sz="2000" b="1" u="none" strike="noStrike" dirty="0">
                <a:solidFill>
                  <a:srgbClr val="102D69"/>
                </a:solidFill>
                <a:uFillTx/>
                <a:latin typeface="Arial"/>
                <a:ea typeface="Arial"/>
              </a:rPr>
              <a:t>Particle physics</a:t>
            </a:r>
            <a:r>
              <a:rPr lang="en-GB" sz="2000" b="0" u="none" strike="noStrike" dirty="0">
                <a:solidFill>
                  <a:srgbClr val="102D69"/>
                </a:solidFill>
                <a:uFillTx/>
                <a:latin typeface="Arial"/>
                <a:ea typeface="Arial"/>
              </a:rPr>
              <a:t>.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SC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appreciated 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PAC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’s support for the plans of 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Directorate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to ensure full-fledged cooperation of scientists &amp; specialists from 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JINR Member States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with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CERN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, &amp; the efforts undertaken to enhance ongoing cooperation &amp; establish new scientific connections with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Chin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a,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India, Mexico, </a:t>
            </a:r>
            <a:r>
              <a:rPr lang="en-GB" sz="200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&amp;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Brazil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.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SC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acknowledged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successful completion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of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first stage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of the </a:t>
            </a:r>
            <a:r>
              <a:rPr lang="en-US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Arial"/>
              </a:rPr>
              <a:t>megascience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project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NICA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.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SC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appreciated the contributions of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JINR teams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participating in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LHC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experiments in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physics analyses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&amp;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detector upgrades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8F7CC46-50E6-406B-4D69-6FB399B9DF7D}"/>
              </a:ext>
            </a:extLst>
          </p:cNvPr>
          <p:cNvSpPr/>
          <p:nvPr/>
        </p:nvSpPr>
        <p:spPr>
          <a:xfrm>
            <a:off x="258119" y="2679832"/>
            <a:ext cx="116751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GB" sz="2000" b="1" u="none" strike="noStrike" dirty="0">
                <a:solidFill>
                  <a:srgbClr val="102D69"/>
                </a:solidFill>
                <a:uFillTx/>
                <a:latin typeface="Arial"/>
                <a:ea typeface="Arial"/>
              </a:rPr>
              <a:t>Nuclear physics</a:t>
            </a:r>
            <a:r>
              <a:rPr lang="en-GB" sz="2000" b="0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. 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SC </a:t>
            </a:r>
            <a:r>
              <a:rPr lang="ru-RU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noted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ru-RU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the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ru-RU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extensive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ru-RU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work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ru-RU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on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ru-RU" sz="2000" b="0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the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ru-RU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U-400M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upgrade</a:t>
            </a:r>
            <a:r>
              <a:rPr lang="ru-RU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.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noted that the experiment with the </a:t>
            </a:r>
            <a:r>
              <a:rPr lang="en-US" sz="2000" b="1" i="1" u="none" strike="noStrike" baseline="30000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54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Cr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beam is an important step for setting up the synthesis of elements with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Z&gt;118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.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noted the important results obtained in the analysis of the first experiments carried out at the commissioned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ACCULINNA-2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fragment separator.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highly appreciated the radiochemical research carried out at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DLNP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, its high-quality &amp; high-precision results, &amp; notes of its significant contribution to nuclear medicine, spectrometry &amp; astrophysics. 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52C9D6EE-2BDF-69F8-A6A4-1FBD892CAC37}"/>
              </a:ext>
            </a:extLst>
          </p:cNvPr>
          <p:cNvSpPr/>
          <p:nvPr/>
        </p:nvSpPr>
        <p:spPr>
          <a:xfrm>
            <a:off x="258119" y="4782206"/>
            <a:ext cx="116751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2000" b="1" i="1" u="none" strike="noStrike" dirty="0">
                <a:solidFill>
                  <a:srgbClr val="102D69"/>
                </a:solidFill>
                <a:uFillTx/>
                <a:latin typeface="Arial"/>
                <a:ea typeface="Arial"/>
              </a:rPr>
              <a:t>Condensed matter physics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.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Arial"/>
              </a:rPr>
              <a:t>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SC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welcomed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the efforts of 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FLNP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in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the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development of 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new neutron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source &amp;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 supported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this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activity.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welcomed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FLNP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Directorate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intention to restart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IBR-2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research facility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operation in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2024–25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&amp; resume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User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uFillTx/>
                <a:latin typeface="Arial"/>
                <a:ea typeface="Times New Roman"/>
              </a:rPr>
              <a:t>Programme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in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2025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.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SC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endorsed the progress 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instrument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modernization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at the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IBR-2 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&amp; noted the active preparations 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instruments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 for the reactor start-up at the end of </a:t>
            </a:r>
            <a:r>
              <a:rPr lang="en-US" sz="2000" b="1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2024</a:t>
            </a:r>
            <a:r>
              <a:rPr lang="en-US" sz="2000" b="0" i="1" u="none" strike="noStrike" dirty="0">
                <a:solidFill>
                  <a:srgbClr val="000000"/>
                </a:solidFill>
                <a:uFillTx/>
                <a:latin typeface="Arial"/>
                <a:ea typeface="Times New Roman"/>
              </a:rPr>
              <a:t>.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SC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 was pleased with the current state of the </a:t>
            </a:r>
            <a:r>
              <a:rPr lang="en-GB" sz="2000" b="1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DN-6 diffractometer </a:t>
            </a:r>
            <a:r>
              <a:rPr lang="en-GB" sz="2000" b="0" i="1" u="none" strike="noStrike" dirty="0">
                <a:solidFill>
                  <a:srgbClr val="000000"/>
                </a:solidFill>
                <a:uFillTx/>
                <a:latin typeface="Arial"/>
                <a:ea typeface="Calibri"/>
              </a:rPr>
              <a:t>for the study of materials at ultrahigh pressures.</a:t>
            </a:r>
            <a:endParaRPr lang="ru-RU" sz="2000" b="0" i="1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_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JIN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6787</TotalTime>
  <Words>2936</Words>
  <Application>Microsoft Macintosh PowerPoint</Application>
  <PresentationFormat>Widescreen</PresentationFormat>
  <Paragraphs>161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39</vt:i4>
      </vt:variant>
      <vt:variant>
        <vt:lpstr>Slide Titles</vt:lpstr>
      </vt:variant>
      <vt:variant>
        <vt:i4>17</vt:i4>
      </vt:variant>
    </vt:vector>
  </HeadingPairs>
  <TitlesOfParts>
    <vt:vector size="63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SESSION OF THE JINR COMMITTEE OF PLENIPOTENTIARIES 15-16 November 2024, Minsk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yulia@jinr.ru</dc:creator>
  <dc:description/>
  <cp:lastModifiedBy>Vladimir Kekelidze</cp:lastModifiedBy>
  <cp:revision>116</cp:revision>
  <cp:lastPrinted>2025-01-13T00:29:53Z</cp:lastPrinted>
  <dcterms:created xsi:type="dcterms:W3CDTF">2023-10-10T06:45:04Z</dcterms:created>
  <dcterms:modified xsi:type="dcterms:W3CDTF">2025-01-19T16:57:57Z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11</vt:i4>
  </property>
</Properties>
</file>