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574" r:id="rId3"/>
    <p:sldId id="521" r:id="rId4"/>
    <p:sldId id="563" r:id="rId5"/>
    <p:sldId id="562" r:id="rId6"/>
    <p:sldId id="524" r:id="rId7"/>
    <p:sldId id="567" r:id="rId8"/>
    <p:sldId id="284" r:id="rId9"/>
    <p:sldId id="568" r:id="rId10"/>
    <p:sldId id="569" r:id="rId11"/>
    <p:sldId id="558" r:id="rId12"/>
    <p:sldId id="293" r:id="rId13"/>
    <p:sldId id="561" r:id="rId14"/>
    <p:sldId id="305" r:id="rId15"/>
    <p:sldId id="261" r:id="rId16"/>
    <p:sldId id="311" r:id="rId17"/>
    <p:sldId id="312" r:id="rId18"/>
    <p:sldId id="307" r:id="rId19"/>
    <p:sldId id="272" r:id="rId20"/>
    <p:sldId id="289" r:id="rId21"/>
    <p:sldId id="564" r:id="rId22"/>
    <p:sldId id="572" r:id="rId23"/>
    <p:sldId id="573" r:id="rId24"/>
    <p:sldId id="28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ina Karamysheva" initials="GK" lastIdx="1" clrIdx="0">
    <p:extLst>
      <p:ext uri="{19B8F6BF-5375-455C-9EA6-DF929625EA0E}">
        <p15:presenceInfo xmlns:p15="http://schemas.microsoft.com/office/powerpoint/2012/main" userId="56210254e46bba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9" autoAdjust="0"/>
    <p:restoredTop sz="94660"/>
  </p:normalViewPr>
  <p:slideViewPr>
    <p:cSldViewPr snapToGrid="0">
      <p:cViewPr varScale="1">
        <p:scale>
          <a:sx n="51" d="100"/>
          <a:sy n="51" d="100"/>
        </p:scale>
        <p:origin x="681"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AppData\Roaming\Microsoft\Excel\fit%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46019837110942"/>
          <c:y val="0.1254111942076625"/>
          <c:w val="0.80059385525071458"/>
          <c:h val="0.78646894496015096"/>
        </c:manualLayout>
      </c:layout>
      <c:scatterChart>
        <c:scatterStyle val="smoothMarker"/>
        <c:varyColors val="0"/>
        <c:ser>
          <c:idx val="0"/>
          <c:order val="0"/>
          <c:tx>
            <c:strRef>
              <c:f>comp_func!$N$1</c:f>
              <c:strCache>
                <c:ptCount val="1"/>
              </c:strCache>
            </c:strRef>
          </c:tx>
          <c:spPr>
            <a:ln w="19050" cap="rnd">
              <a:solidFill>
                <a:schemeClr val="accent1"/>
              </a:solidFill>
              <a:round/>
            </a:ln>
            <a:effectLst/>
          </c:spPr>
          <c:marker>
            <c:symbol val="none"/>
          </c:marker>
          <c:xVal>
            <c:numRef>
              <c:f>comp_func!$A$2:$A$101</c:f>
              <c:numCache>
                <c:formatCode>General</c:formatCode>
                <c:ptCount val="100"/>
                <c:pt idx="0">
                  <c:v>30</c:v>
                </c:pt>
                <c:pt idx="1">
                  <c:v>55</c:v>
                </c:pt>
                <c:pt idx="2">
                  <c:v>80</c:v>
                </c:pt>
                <c:pt idx="3">
                  <c:v>95</c:v>
                </c:pt>
                <c:pt idx="4">
                  <c:v>110</c:v>
                </c:pt>
                <c:pt idx="5">
                  <c:v>125</c:v>
                </c:pt>
                <c:pt idx="6">
                  <c:v>140</c:v>
                </c:pt>
                <c:pt idx="7">
                  <c:v>155</c:v>
                </c:pt>
                <c:pt idx="8">
                  <c:v>170</c:v>
                </c:pt>
                <c:pt idx="9">
                  <c:v>185</c:v>
                </c:pt>
                <c:pt idx="10">
                  <c:v>200</c:v>
                </c:pt>
                <c:pt idx="11">
                  <c:v>215</c:v>
                </c:pt>
                <c:pt idx="12">
                  <c:v>230</c:v>
                </c:pt>
                <c:pt idx="13">
                  <c:v>245</c:v>
                </c:pt>
                <c:pt idx="14">
                  <c:v>260</c:v>
                </c:pt>
                <c:pt idx="15">
                  <c:v>275</c:v>
                </c:pt>
                <c:pt idx="16">
                  <c:v>290</c:v>
                </c:pt>
                <c:pt idx="17">
                  <c:v>305</c:v>
                </c:pt>
                <c:pt idx="18">
                  <c:v>320</c:v>
                </c:pt>
                <c:pt idx="19">
                  <c:v>335</c:v>
                </c:pt>
                <c:pt idx="20">
                  <c:v>350</c:v>
                </c:pt>
                <c:pt idx="21">
                  <c:v>365</c:v>
                </c:pt>
                <c:pt idx="22">
                  <c:v>380</c:v>
                </c:pt>
                <c:pt idx="23">
                  <c:v>395</c:v>
                </c:pt>
                <c:pt idx="24">
                  <c:v>410</c:v>
                </c:pt>
                <c:pt idx="25">
                  <c:v>425</c:v>
                </c:pt>
                <c:pt idx="26">
                  <c:v>440</c:v>
                </c:pt>
                <c:pt idx="27">
                  <c:v>455</c:v>
                </c:pt>
                <c:pt idx="28">
                  <c:v>470</c:v>
                </c:pt>
                <c:pt idx="29">
                  <c:v>485</c:v>
                </c:pt>
                <c:pt idx="30">
                  <c:v>500</c:v>
                </c:pt>
                <c:pt idx="31">
                  <c:v>515</c:v>
                </c:pt>
                <c:pt idx="32">
                  <c:v>530</c:v>
                </c:pt>
                <c:pt idx="33">
                  <c:v>545</c:v>
                </c:pt>
                <c:pt idx="34">
                  <c:v>560</c:v>
                </c:pt>
                <c:pt idx="35">
                  <c:v>575</c:v>
                </c:pt>
                <c:pt idx="36">
                  <c:v>590</c:v>
                </c:pt>
                <c:pt idx="37">
                  <c:v>605</c:v>
                </c:pt>
                <c:pt idx="38">
                  <c:v>620</c:v>
                </c:pt>
                <c:pt idx="39">
                  <c:v>635</c:v>
                </c:pt>
                <c:pt idx="40">
                  <c:v>650</c:v>
                </c:pt>
                <c:pt idx="41">
                  <c:v>665</c:v>
                </c:pt>
                <c:pt idx="42">
                  <c:v>680</c:v>
                </c:pt>
                <c:pt idx="43">
                  <c:v>695</c:v>
                </c:pt>
                <c:pt idx="44">
                  <c:v>710</c:v>
                </c:pt>
                <c:pt idx="45">
                  <c:v>725</c:v>
                </c:pt>
                <c:pt idx="46">
                  <c:v>740</c:v>
                </c:pt>
                <c:pt idx="47">
                  <c:v>755</c:v>
                </c:pt>
                <c:pt idx="48">
                  <c:v>770</c:v>
                </c:pt>
                <c:pt idx="49">
                  <c:v>785</c:v>
                </c:pt>
                <c:pt idx="50">
                  <c:v>800</c:v>
                </c:pt>
                <c:pt idx="51">
                  <c:v>810</c:v>
                </c:pt>
                <c:pt idx="52">
                  <c:v>820</c:v>
                </c:pt>
                <c:pt idx="53">
                  <c:v>830</c:v>
                </c:pt>
                <c:pt idx="54">
                  <c:v>840</c:v>
                </c:pt>
                <c:pt idx="55">
                  <c:v>850</c:v>
                </c:pt>
                <c:pt idx="56">
                  <c:v>860</c:v>
                </c:pt>
                <c:pt idx="57">
                  <c:v>870</c:v>
                </c:pt>
                <c:pt idx="58">
                  <c:v>880</c:v>
                </c:pt>
                <c:pt idx="59">
                  <c:v>890</c:v>
                </c:pt>
                <c:pt idx="60">
                  <c:v>900</c:v>
                </c:pt>
                <c:pt idx="61">
                  <c:v>910</c:v>
                </c:pt>
                <c:pt idx="62">
                  <c:v>920</c:v>
                </c:pt>
                <c:pt idx="63">
                  <c:v>930</c:v>
                </c:pt>
                <c:pt idx="64">
                  <c:v>940</c:v>
                </c:pt>
                <c:pt idx="65">
                  <c:v>950</c:v>
                </c:pt>
                <c:pt idx="66">
                  <c:v>960</c:v>
                </c:pt>
                <c:pt idx="67">
                  <c:v>970</c:v>
                </c:pt>
                <c:pt idx="68">
                  <c:v>980</c:v>
                </c:pt>
                <c:pt idx="69">
                  <c:v>990</c:v>
                </c:pt>
                <c:pt idx="70">
                  <c:v>1000</c:v>
                </c:pt>
                <c:pt idx="71">
                  <c:v>1010</c:v>
                </c:pt>
                <c:pt idx="72">
                  <c:v>1020</c:v>
                </c:pt>
                <c:pt idx="73">
                  <c:v>1030</c:v>
                </c:pt>
                <c:pt idx="74">
                  <c:v>1035</c:v>
                </c:pt>
                <c:pt idx="75">
                  <c:v>1040</c:v>
                </c:pt>
                <c:pt idx="76">
                  <c:v>1045</c:v>
                </c:pt>
                <c:pt idx="77">
                  <c:v>1050</c:v>
                </c:pt>
                <c:pt idx="78">
                  <c:v>1055</c:v>
                </c:pt>
                <c:pt idx="79">
                  <c:v>1060</c:v>
                </c:pt>
                <c:pt idx="80">
                  <c:v>1065</c:v>
                </c:pt>
                <c:pt idx="81">
                  <c:v>1070</c:v>
                </c:pt>
                <c:pt idx="82">
                  <c:v>1075</c:v>
                </c:pt>
                <c:pt idx="83">
                  <c:v>1080</c:v>
                </c:pt>
                <c:pt idx="84">
                  <c:v>1085</c:v>
                </c:pt>
                <c:pt idx="85">
                  <c:v>1090</c:v>
                </c:pt>
                <c:pt idx="86">
                  <c:v>1095</c:v>
                </c:pt>
                <c:pt idx="87">
                  <c:v>1100</c:v>
                </c:pt>
                <c:pt idx="88">
                  <c:v>1105</c:v>
                </c:pt>
                <c:pt idx="89">
                  <c:v>1110</c:v>
                </c:pt>
                <c:pt idx="90">
                  <c:v>1115</c:v>
                </c:pt>
                <c:pt idx="91">
                  <c:v>1120</c:v>
                </c:pt>
                <c:pt idx="92">
                  <c:v>1125</c:v>
                </c:pt>
              </c:numCache>
            </c:numRef>
          </c:xVal>
          <c:yVal>
            <c:numRef>
              <c:f>comp_func!$N$2:$N$101</c:f>
              <c:numCache>
                <c:formatCode>General</c:formatCode>
                <c:ptCount val="100"/>
                <c:pt idx="0">
                  <c:v>-2.3499999999998522E-2</c:v>
                </c:pt>
                <c:pt idx="1">
                  <c:v>2.9299999999999216E-2</c:v>
                </c:pt>
                <c:pt idx="2">
                  <c:v>0.10679999999999978</c:v>
                </c:pt>
                <c:pt idx="3">
                  <c:v>0.13240000000000052</c:v>
                </c:pt>
                <c:pt idx="4">
                  <c:v>0.14809999999999945</c:v>
                </c:pt>
                <c:pt idx="5">
                  <c:v>0.15990000000000038</c:v>
                </c:pt>
                <c:pt idx="6">
                  <c:v>0.1684999999999981</c:v>
                </c:pt>
                <c:pt idx="7">
                  <c:v>0.17559999999999931</c:v>
                </c:pt>
                <c:pt idx="8">
                  <c:v>0.18130000000000024</c:v>
                </c:pt>
                <c:pt idx="9">
                  <c:v>0.18599999999999994</c:v>
                </c:pt>
                <c:pt idx="10">
                  <c:v>0.18980000000000175</c:v>
                </c:pt>
                <c:pt idx="11">
                  <c:v>0.19200000000000017</c:v>
                </c:pt>
                <c:pt idx="12">
                  <c:v>0.19369999999999976</c:v>
                </c:pt>
                <c:pt idx="13">
                  <c:v>0.19550000000000267</c:v>
                </c:pt>
                <c:pt idx="14">
                  <c:v>0.19610000000000127</c:v>
                </c:pt>
                <c:pt idx="15">
                  <c:v>0.19660000000000011</c:v>
                </c:pt>
                <c:pt idx="16">
                  <c:v>0.19719999999999871</c:v>
                </c:pt>
                <c:pt idx="17">
                  <c:v>0.19749999999999801</c:v>
                </c:pt>
                <c:pt idx="18">
                  <c:v>0.19730000000000203</c:v>
                </c:pt>
                <c:pt idx="19">
                  <c:v>0.19669999999999987</c:v>
                </c:pt>
                <c:pt idx="20">
                  <c:v>0.19660000000000011</c:v>
                </c:pt>
                <c:pt idx="21">
                  <c:v>0.19599999999999795</c:v>
                </c:pt>
                <c:pt idx="22">
                  <c:v>0.19519999999999982</c:v>
                </c:pt>
                <c:pt idx="23">
                  <c:v>0.19480000000000075</c:v>
                </c:pt>
                <c:pt idx="24">
                  <c:v>0.19379999999999953</c:v>
                </c:pt>
                <c:pt idx="25">
                  <c:v>0.19310000000000116</c:v>
                </c:pt>
                <c:pt idx="26">
                  <c:v>0.19209999999999994</c:v>
                </c:pt>
                <c:pt idx="27">
                  <c:v>0.19120000000000203</c:v>
                </c:pt>
                <c:pt idx="28">
                  <c:v>0.19030000000000058</c:v>
                </c:pt>
                <c:pt idx="29">
                  <c:v>0.18919999999999959</c:v>
                </c:pt>
                <c:pt idx="30">
                  <c:v>0.18829999999999814</c:v>
                </c:pt>
                <c:pt idx="31">
                  <c:v>0.18699999999999761</c:v>
                </c:pt>
                <c:pt idx="32">
                  <c:v>0.18599999999999994</c:v>
                </c:pt>
                <c:pt idx="33">
                  <c:v>0.18469999999999942</c:v>
                </c:pt>
                <c:pt idx="34">
                  <c:v>0.18359999999999843</c:v>
                </c:pt>
                <c:pt idx="35">
                  <c:v>0.18229999999999791</c:v>
                </c:pt>
                <c:pt idx="36">
                  <c:v>0.18089999999999762</c:v>
                </c:pt>
                <c:pt idx="37">
                  <c:v>0.17939999999999756</c:v>
                </c:pt>
                <c:pt idx="38">
                  <c:v>0.17809999999999704</c:v>
                </c:pt>
                <c:pt idx="39">
                  <c:v>0.17659999999999698</c:v>
                </c:pt>
                <c:pt idx="40">
                  <c:v>0.17509999999999692</c:v>
                </c:pt>
                <c:pt idx="41">
                  <c:v>0.17329999999999757</c:v>
                </c:pt>
                <c:pt idx="42">
                  <c:v>0.17159999999999798</c:v>
                </c:pt>
                <c:pt idx="43">
                  <c:v>0.16990000000000194</c:v>
                </c:pt>
                <c:pt idx="44">
                  <c:v>0.16820000000000235</c:v>
                </c:pt>
                <c:pt idx="45">
                  <c:v>0.1661999999999999</c:v>
                </c:pt>
                <c:pt idx="46">
                  <c:v>0.16430000000000078</c:v>
                </c:pt>
                <c:pt idx="47">
                  <c:v>0.1620999999999988</c:v>
                </c:pt>
                <c:pt idx="48">
                  <c:v>0.16009999999999991</c:v>
                </c:pt>
                <c:pt idx="49">
                  <c:v>0.15780000000000172</c:v>
                </c:pt>
                <c:pt idx="50">
                  <c:v>0.15559999999999974</c:v>
                </c:pt>
                <c:pt idx="51">
                  <c:v>0.15380000000000038</c:v>
                </c:pt>
                <c:pt idx="52">
                  <c:v>0.15240000000000009</c:v>
                </c:pt>
                <c:pt idx="53">
                  <c:v>0.15039999999999765</c:v>
                </c:pt>
                <c:pt idx="54">
                  <c:v>0.14879999999999782</c:v>
                </c:pt>
                <c:pt idx="55">
                  <c:v>0.147199999999998</c:v>
                </c:pt>
                <c:pt idx="56">
                  <c:v>0.14539999999999864</c:v>
                </c:pt>
                <c:pt idx="57">
                  <c:v>0.14300000000000068</c:v>
                </c:pt>
                <c:pt idx="58">
                  <c:v>0.14149999999999707</c:v>
                </c:pt>
                <c:pt idx="59">
                  <c:v>0.13949999999999818</c:v>
                </c:pt>
                <c:pt idx="60">
                  <c:v>0.13749999999999929</c:v>
                </c:pt>
                <c:pt idx="61">
                  <c:v>0.13529999999999731</c:v>
                </c:pt>
                <c:pt idx="62">
                  <c:v>0.13350000000000151</c:v>
                </c:pt>
                <c:pt idx="63">
                  <c:v>0.13109999999999999</c:v>
                </c:pt>
                <c:pt idx="64">
                  <c:v>0.12900000000000134</c:v>
                </c:pt>
                <c:pt idx="65">
                  <c:v>0.12650000000000006</c:v>
                </c:pt>
                <c:pt idx="66">
                  <c:v>0.12359999999999971</c:v>
                </c:pt>
                <c:pt idx="67">
                  <c:v>0.12129999999999797</c:v>
                </c:pt>
                <c:pt idx="68">
                  <c:v>0.11810000000000187</c:v>
                </c:pt>
                <c:pt idx="69">
                  <c:v>0.11580000000000013</c:v>
                </c:pt>
                <c:pt idx="70">
                  <c:v>0.11270000000000024</c:v>
                </c:pt>
                <c:pt idx="71">
                  <c:v>0.10999999999999943</c:v>
                </c:pt>
                <c:pt idx="72">
                  <c:v>0.10719999999999885</c:v>
                </c:pt>
                <c:pt idx="73">
                  <c:v>0.10440000000000182</c:v>
                </c:pt>
                <c:pt idx="74">
                  <c:v>0.10350000000000037</c:v>
                </c:pt>
                <c:pt idx="75">
                  <c:v>0.10230000000000317</c:v>
                </c:pt>
                <c:pt idx="76">
                  <c:v>0.10099999999999909</c:v>
                </c:pt>
                <c:pt idx="77">
                  <c:v>9.9799999999998334E-2</c:v>
                </c:pt>
                <c:pt idx="78">
                  <c:v>8.8400000000000034E-2</c:v>
                </c:pt>
                <c:pt idx="79">
                  <c:v>4.2100000000001359E-2</c:v>
                </c:pt>
                <c:pt idx="80">
                  <c:v>-5.3499999999999659E-2</c:v>
                </c:pt>
              </c:numCache>
            </c:numRef>
          </c:yVal>
          <c:smooth val="1"/>
          <c:extLst>
            <c:ext xmlns:c16="http://schemas.microsoft.com/office/drawing/2014/chart" uri="{C3380CC4-5D6E-409C-BE32-E72D297353CC}">
              <c16:uniqueId val="{00000000-4140-46BD-95DB-AA7CC9A6C560}"/>
            </c:ext>
          </c:extLst>
        </c:ser>
        <c:ser>
          <c:idx val="1"/>
          <c:order val="1"/>
          <c:tx>
            <c:strRef>
              <c:f>comp_func!$P$1</c:f>
              <c:strCache>
                <c:ptCount val="1"/>
              </c:strCache>
            </c:strRef>
          </c:tx>
          <c:spPr>
            <a:ln w="19050" cap="rnd">
              <a:solidFill>
                <a:schemeClr val="accent2"/>
              </a:solidFill>
              <a:round/>
            </a:ln>
            <a:effectLst/>
          </c:spPr>
          <c:marker>
            <c:symbol val="none"/>
          </c:marker>
          <c:xVal>
            <c:numRef>
              <c:f>comp_func!$A$2:$A$101</c:f>
              <c:numCache>
                <c:formatCode>General</c:formatCode>
                <c:ptCount val="100"/>
                <c:pt idx="0">
                  <c:v>30</c:v>
                </c:pt>
                <c:pt idx="1">
                  <c:v>55</c:v>
                </c:pt>
                <c:pt idx="2">
                  <c:v>80</c:v>
                </c:pt>
                <c:pt idx="3">
                  <c:v>95</c:v>
                </c:pt>
                <c:pt idx="4">
                  <c:v>110</c:v>
                </c:pt>
                <c:pt idx="5">
                  <c:v>125</c:v>
                </c:pt>
                <c:pt idx="6">
                  <c:v>140</c:v>
                </c:pt>
                <c:pt idx="7">
                  <c:v>155</c:v>
                </c:pt>
                <c:pt idx="8">
                  <c:v>170</c:v>
                </c:pt>
                <c:pt idx="9">
                  <c:v>185</c:v>
                </c:pt>
                <c:pt idx="10">
                  <c:v>200</c:v>
                </c:pt>
                <c:pt idx="11">
                  <c:v>215</c:v>
                </c:pt>
                <c:pt idx="12">
                  <c:v>230</c:v>
                </c:pt>
                <c:pt idx="13">
                  <c:v>245</c:v>
                </c:pt>
                <c:pt idx="14">
                  <c:v>260</c:v>
                </c:pt>
                <c:pt idx="15">
                  <c:v>275</c:v>
                </c:pt>
                <c:pt idx="16">
                  <c:v>290</c:v>
                </c:pt>
                <c:pt idx="17">
                  <c:v>305</c:v>
                </c:pt>
                <c:pt idx="18">
                  <c:v>320</c:v>
                </c:pt>
                <c:pt idx="19">
                  <c:v>335</c:v>
                </c:pt>
                <c:pt idx="20">
                  <c:v>350</c:v>
                </c:pt>
                <c:pt idx="21">
                  <c:v>365</c:v>
                </c:pt>
                <c:pt idx="22">
                  <c:v>380</c:v>
                </c:pt>
                <c:pt idx="23">
                  <c:v>395</c:v>
                </c:pt>
                <c:pt idx="24">
                  <c:v>410</c:v>
                </c:pt>
                <c:pt idx="25">
                  <c:v>425</c:v>
                </c:pt>
                <c:pt idx="26">
                  <c:v>440</c:v>
                </c:pt>
                <c:pt idx="27">
                  <c:v>455</c:v>
                </c:pt>
                <c:pt idx="28">
                  <c:v>470</c:v>
                </c:pt>
                <c:pt idx="29">
                  <c:v>485</c:v>
                </c:pt>
                <c:pt idx="30">
                  <c:v>500</c:v>
                </c:pt>
                <c:pt idx="31">
                  <c:v>515</c:v>
                </c:pt>
                <c:pt idx="32">
                  <c:v>530</c:v>
                </c:pt>
                <c:pt idx="33">
                  <c:v>545</c:v>
                </c:pt>
                <c:pt idx="34">
                  <c:v>560</c:v>
                </c:pt>
                <c:pt idx="35">
                  <c:v>575</c:v>
                </c:pt>
                <c:pt idx="36">
                  <c:v>590</c:v>
                </c:pt>
                <c:pt idx="37">
                  <c:v>605</c:v>
                </c:pt>
                <c:pt idx="38">
                  <c:v>620</c:v>
                </c:pt>
                <c:pt idx="39">
                  <c:v>635</c:v>
                </c:pt>
                <c:pt idx="40">
                  <c:v>650</c:v>
                </c:pt>
                <c:pt idx="41">
                  <c:v>665</c:v>
                </c:pt>
                <c:pt idx="42">
                  <c:v>680</c:v>
                </c:pt>
                <c:pt idx="43">
                  <c:v>695</c:v>
                </c:pt>
                <c:pt idx="44">
                  <c:v>710</c:v>
                </c:pt>
                <c:pt idx="45">
                  <c:v>725</c:v>
                </c:pt>
                <c:pt idx="46">
                  <c:v>740</c:v>
                </c:pt>
                <c:pt idx="47">
                  <c:v>755</c:v>
                </c:pt>
                <c:pt idx="48">
                  <c:v>770</c:v>
                </c:pt>
                <c:pt idx="49">
                  <c:v>785</c:v>
                </c:pt>
                <c:pt idx="50">
                  <c:v>800</c:v>
                </c:pt>
                <c:pt idx="51">
                  <c:v>810</c:v>
                </c:pt>
                <c:pt idx="52">
                  <c:v>820</c:v>
                </c:pt>
                <c:pt idx="53">
                  <c:v>830</c:v>
                </c:pt>
                <c:pt idx="54">
                  <c:v>840</c:v>
                </c:pt>
                <c:pt idx="55">
                  <c:v>850</c:v>
                </c:pt>
                <c:pt idx="56">
                  <c:v>860</c:v>
                </c:pt>
                <c:pt idx="57">
                  <c:v>870</c:v>
                </c:pt>
                <c:pt idx="58">
                  <c:v>880</c:v>
                </c:pt>
                <c:pt idx="59">
                  <c:v>890</c:v>
                </c:pt>
                <c:pt idx="60">
                  <c:v>900</c:v>
                </c:pt>
                <c:pt idx="61">
                  <c:v>910</c:v>
                </c:pt>
                <c:pt idx="62">
                  <c:v>920</c:v>
                </c:pt>
                <c:pt idx="63">
                  <c:v>930</c:v>
                </c:pt>
                <c:pt idx="64">
                  <c:v>940</c:v>
                </c:pt>
                <c:pt idx="65">
                  <c:v>950</c:v>
                </c:pt>
                <c:pt idx="66">
                  <c:v>960</c:v>
                </c:pt>
                <c:pt idx="67">
                  <c:v>970</c:v>
                </c:pt>
                <c:pt idx="68">
                  <c:v>980</c:v>
                </c:pt>
                <c:pt idx="69">
                  <c:v>990</c:v>
                </c:pt>
                <c:pt idx="70">
                  <c:v>1000</c:v>
                </c:pt>
                <c:pt idx="71">
                  <c:v>1010</c:v>
                </c:pt>
                <c:pt idx="72">
                  <c:v>1020</c:v>
                </c:pt>
                <c:pt idx="73">
                  <c:v>1030</c:v>
                </c:pt>
                <c:pt idx="74">
                  <c:v>1035</c:v>
                </c:pt>
                <c:pt idx="75">
                  <c:v>1040</c:v>
                </c:pt>
                <c:pt idx="76">
                  <c:v>1045</c:v>
                </c:pt>
                <c:pt idx="77">
                  <c:v>1050</c:v>
                </c:pt>
                <c:pt idx="78">
                  <c:v>1055</c:v>
                </c:pt>
                <c:pt idx="79">
                  <c:v>1060</c:v>
                </c:pt>
                <c:pt idx="80">
                  <c:v>1065</c:v>
                </c:pt>
                <c:pt idx="81">
                  <c:v>1070</c:v>
                </c:pt>
                <c:pt idx="82">
                  <c:v>1075</c:v>
                </c:pt>
                <c:pt idx="83">
                  <c:v>1080</c:v>
                </c:pt>
                <c:pt idx="84">
                  <c:v>1085</c:v>
                </c:pt>
                <c:pt idx="85">
                  <c:v>1090</c:v>
                </c:pt>
                <c:pt idx="86">
                  <c:v>1095</c:v>
                </c:pt>
                <c:pt idx="87">
                  <c:v>1100</c:v>
                </c:pt>
                <c:pt idx="88">
                  <c:v>1105</c:v>
                </c:pt>
                <c:pt idx="89">
                  <c:v>1110</c:v>
                </c:pt>
                <c:pt idx="90">
                  <c:v>1115</c:v>
                </c:pt>
                <c:pt idx="91">
                  <c:v>1120</c:v>
                </c:pt>
                <c:pt idx="92">
                  <c:v>1125</c:v>
                </c:pt>
              </c:numCache>
            </c:numRef>
          </c:xVal>
          <c:yVal>
            <c:numRef>
              <c:f>comp_func!$P$2:$P$101</c:f>
              <c:numCache>
                <c:formatCode>General</c:formatCode>
                <c:ptCount val="100"/>
                <c:pt idx="0">
                  <c:v>-2.979999999999805E-2</c:v>
                </c:pt>
                <c:pt idx="1">
                  <c:v>2.1399999999999864E-2</c:v>
                </c:pt>
                <c:pt idx="2">
                  <c:v>0.10390000000000299</c:v>
                </c:pt>
                <c:pt idx="3">
                  <c:v>0.13250000000000028</c:v>
                </c:pt>
                <c:pt idx="4">
                  <c:v>0.15050000000000097</c:v>
                </c:pt>
                <c:pt idx="5">
                  <c:v>0.16349999999999909</c:v>
                </c:pt>
                <c:pt idx="6">
                  <c:v>0.17370000000000019</c:v>
                </c:pt>
                <c:pt idx="7">
                  <c:v>0.18299999999999983</c:v>
                </c:pt>
                <c:pt idx="8">
                  <c:v>0.19040000000000035</c:v>
                </c:pt>
                <c:pt idx="9">
                  <c:v>0.19600000000000151</c:v>
                </c:pt>
                <c:pt idx="10">
                  <c:v>0.19979999999999976</c:v>
                </c:pt>
                <c:pt idx="11">
                  <c:v>0.20439999999999969</c:v>
                </c:pt>
                <c:pt idx="12">
                  <c:v>0.20499999999999829</c:v>
                </c:pt>
                <c:pt idx="13">
                  <c:v>0.20669999999999789</c:v>
                </c:pt>
                <c:pt idx="14">
                  <c:v>0.20530000000000115</c:v>
                </c:pt>
                <c:pt idx="15">
                  <c:v>0.20389999999999731</c:v>
                </c:pt>
                <c:pt idx="16">
                  <c:v>0.20410000000000039</c:v>
                </c:pt>
                <c:pt idx="17">
                  <c:v>0.20339999999999847</c:v>
                </c:pt>
                <c:pt idx="18">
                  <c:v>0.20230000000000103</c:v>
                </c:pt>
                <c:pt idx="19">
                  <c:v>0.20129999999999981</c:v>
                </c:pt>
                <c:pt idx="20">
                  <c:v>0.20099999999999696</c:v>
                </c:pt>
                <c:pt idx="21">
                  <c:v>0.20089999999999719</c:v>
                </c:pt>
                <c:pt idx="22">
                  <c:v>0.20010000000000261</c:v>
                </c:pt>
                <c:pt idx="23">
                  <c:v>0.19900000000000162</c:v>
                </c:pt>
                <c:pt idx="24">
                  <c:v>0.1974000000000018</c:v>
                </c:pt>
                <c:pt idx="25">
                  <c:v>0.19590000000000174</c:v>
                </c:pt>
                <c:pt idx="26">
                  <c:v>0.19460000000000122</c:v>
                </c:pt>
                <c:pt idx="27">
                  <c:v>0.19420000000000215</c:v>
                </c:pt>
                <c:pt idx="28">
                  <c:v>0.19369999999999976</c:v>
                </c:pt>
                <c:pt idx="29">
                  <c:v>0.19379999999999953</c:v>
                </c:pt>
                <c:pt idx="30">
                  <c:v>0.19359999999999999</c:v>
                </c:pt>
                <c:pt idx="31">
                  <c:v>0.19239999999999924</c:v>
                </c:pt>
                <c:pt idx="32">
                  <c:v>0.19099999999999895</c:v>
                </c:pt>
                <c:pt idx="33">
                  <c:v>0.18979999999999819</c:v>
                </c:pt>
                <c:pt idx="34">
                  <c:v>0.18829999999999814</c:v>
                </c:pt>
                <c:pt idx="35">
                  <c:v>0.18590000000000018</c:v>
                </c:pt>
                <c:pt idx="36">
                  <c:v>0.18459999999999965</c:v>
                </c:pt>
                <c:pt idx="37">
                  <c:v>0.18290000000000006</c:v>
                </c:pt>
                <c:pt idx="38">
                  <c:v>0.18089999999999762</c:v>
                </c:pt>
                <c:pt idx="39">
                  <c:v>0.17889999999999873</c:v>
                </c:pt>
                <c:pt idx="40">
                  <c:v>0.17680000000000007</c:v>
                </c:pt>
                <c:pt idx="41">
                  <c:v>0.17419999999999902</c:v>
                </c:pt>
                <c:pt idx="42">
                  <c:v>0.17210000000000036</c:v>
                </c:pt>
                <c:pt idx="43">
                  <c:v>0.17060000000000031</c:v>
                </c:pt>
                <c:pt idx="44">
                  <c:v>0.16870000000000118</c:v>
                </c:pt>
                <c:pt idx="45">
                  <c:v>0.16729999999999734</c:v>
                </c:pt>
                <c:pt idx="46">
                  <c:v>0.16529999999999845</c:v>
                </c:pt>
                <c:pt idx="47">
                  <c:v>0.16329999999999956</c:v>
                </c:pt>
                <c:pt idx="48">
                  <c:v>0.16140000000000043</c:v>
                </c:pt>
                <c:pt idx="49">
                  <c:v>0.15859999999999985</c:v>
                </c:pt>
                <c:pt idx="50">
                  <c:v>0.15650000000000119</c:v>
                </c:pt>
                <c:pt idx="51">
                  <c:v>0.15489999999999782</c:v>
                </c:pt>
                <c:pt idx="52">
                  <c:v>0.15309999999999846</c:v>
                </c:pt>
                <c:pt idx="53">
                  <c:v>0.15139999999999887</c:v>
                </c:pt>
                <c:pt idx="54">
                  <c:v>0.14990000000000236</c:v>
                </c:pt>
                <c:pt idx="55">
                  <c:v>0.14809999999999945</c:v>
                </c:pt>
                <c:pt idx="56">
                  <c:v>0.14619999999999678</c:v>
                </c:pt>
                <c:pt idx="57">
                  <c:v>0.14440000000000097</c:v>
                </c:pt>
                <c:pt idx="58">
                  <c:v>0.14249999999999829</c:v>
                </c:pt>
                <c:pt idx="59">
                  <c:v>0.14050000000000296</c:v>
                </c:pt>
                <c:pt idx="60">
                  <c:v>0.13810000000000144</c:v>
                </c:pt>
                <c:pt idx="61">
                  <c:v>0.13689999999999714</c:v>
                </c:pt>
                <c:pt idx="62">
                  <c:v>0.13390000000000057</c:v>
                </c:pt>
                <c:pt idx="63">
                  <c:v>0.13180000000000192</c:v>
                </c:pt>
                <c:pt idx="64">
                  <c:v>0.12959999999999994</c:v>
                </c:pt>
                <c:pt idx="65">
                  <c:v>0.12590000000000146</c:v>
                </c:pt>
                <c:pt idx="66">
                  <c:v>0.125</c:v>
                </c:pt>
                <c:pt idx="67">
                  <c:v>0.12150000000000105</c:v>
                </c:pt>
                <c:pt idx="68">
                  <c:v>0.11909999999999954</c:v>
                </c:pt>
                <c:pt idx="69">
                  <c:v>0.11640000000000228</c:v>
                </c:pt>
                <c:pt idx="70">
                  <c:v>0.11329999999999885</c:v>
                </c:pt>
                <c:pt idx="71">
                  <c:v>0.11090000000000089</c:v>
                </c:pt>
                <c:pt idx="72">
                  <c:v>0.10799999999999699</c:v>
                </c:pt>
                <c:pt idx="73">
                  <c:v>0.10580000000000211</c:v>
                </c:pt>
                <c:pt idx="74">
                  <c:v>0.10459999999999781</c:v>
                </c:pt>
                <c:pt idx="75">
                  <c:v>0.10379999999999967</c:v>
                </c:pt>
                <c:pt idx="76">
                  <c:v>0.10219999999999985</c:v>
                </c:pt>
                <c:pt idx="77">
                  <c:v>0.10079999999999956</c:v>
                </c:pt>
                <c:pt idx="78">
                  <c:v>9.369999999999834E-2</c:v>
                </c:pt>
                <c:pt idx="79">
                  <c:v>5.5099999999999483E-2</c:v>
                </c:pt>
                <c:pt idx="80">
                  <c:v>-4.2200000000001125E-2</c:v>
                </c:pt>
              </c:numCache>
            </c:numRef>
          </c:yVal>
          <c:smooth val="1"/>
          <c:extLst>
            <c:ext xmlns:c16="http://schemas.microsoft.com/office/drawing/2014/chart" uri="{C3380CC4-5D6E-409C-BE32-E72D297353CC}">
              <c16:uniqueId val="{00000001-4140-46BD-95DB-AA7CC9A6C560}"/>
            </c:ext>
          </c:extLst>
        </c:ser>
        <c:dLbls>
          <c:showLegendKey val="0"/>
          <c:showVal val="0"/>
          <c:showCatName val="0"/>
          <c:showSerName val="0"/>
          <c:showPercent val="0"/>
          <c:showBubbleSize val="0"/>
        </c:dLbls>
        <c:axId val="1592524832"/>
        <c:axId val="1592509952"/>
      </c:scatterChart>
      <c:valAx>
        <c:axId val="15925248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 mm</a:t>
                </a:r>
                <a:endParaRPr lang="ru-R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509952"/>
        <c:crosses val="autoZero"/>
        <c:crossBetween val="midCat"/>
      </c:valAx>
      <c:valAx>
        <c:axId val="15925099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a:t>
                </a:r>
                <a:r>
                  <a:rPr lang="en-US" baseline="-25000"/>
                  <a:t>resp</a:t>
                </a:r>
                <a:r>
                  <a:rPr lang="en-US"/>
                  <a:t>(r)</a:t>
                </a:r>
                <a:endParaRPr lang="ru-R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25248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059702-AEF9-4385-8570-259051729F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68A3907-4756-405C-9F6A-31EDFBE8CA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63EF45-4E4B-4C67-8832-89E56B60184E}" type="datetimeFigureOut">
              <a:rPr lang="en-US" smtClean="0"/>
              <a:t>1/13/2025</a:t>
            </a:fld>
            <a:endParaRPr lang="en-US"/>
          </a:p>
        </p:txBody>
      </p:sp>
      <p:sp>
        <p:nvSpPr>
          <p:cNvPr id="4" name="Footer Placeholder 3">
            <a:extLst>
              <a:ext uri="{FF2B5EF4-FFF2-40B4-BE49-F238E27FC236}">
                <a16:creationId xmlns:a16="http://schemas.microsoft.com/office/drawing/2014/main" id="{18810D94-27C8-478F-8EF8-F9CA228D09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25473A-D313-49D9-AFEC-324C2A89CD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14E51-E8D1-4201-BFA4-B53B7E0F14F6}" type="slidenum">
              <a:rPr lang="en-US" smtClean="0"/>
              <a:t>‹#›</a:t>
            </a:fld>
            <a:endParaRPr lang="en-US"/>
          </a:p>
        </p:txBody>
      </p:sp>
    </p:spTree>
    <p:extLst>
      <p:ext uri="{BB962C8B-B14F-4D97-AF65-F5344CB8AC3E}">
        <p14:creationId xmlns:p14="http://schemas.microsoft.com/office/powerpoint/2010/main" val="39006902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4B9E1-DDBD-476A-A317-81E5276C9A0B}" type="datetimeFigureOut">
              <a:rPr lang="en-GB" smtClean="0"/>
              <a:t>13/01/2025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183AB-2234-47FC-B3C1-B7086842B251}" type="slidenum">
              <a:rPr lang="en-GB" smtClean="0"/>
              <a:t>‹#›</a:t>
            </a:fld>
            <a:endParaRPr lang="en-GB"/>
          </a:p>
        </p:txBody>
      </p:sp>
    </p:spTree>
    <p:extLst>
      <p:ext uri="{BB962C8B-B14F-4D97-AF65-F5344CB8AC3E}">
        <p14:creationId xmlns:p14="http://schemas.microsoft.com/office/powerpoint/2010/main" val="171376868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1540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C18001-ADED-4AD8-99F7-3DC55B28EB5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9AC3E19-B078-44CE-8D4F-58553A8E4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DB04B72-3C5F-4CFC-9134-2FDFA1D3DB3A}"/>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1A3FC99C-F4C0-4704-9879-A060D7D4040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40CFCC-6168-49CE-A212-4A96CA06BE2F}"/>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378225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79E1D3-709F-4481-972E-7105411775C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065F5FE-788D-4733-8CE9-417E32DE20F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0DDC905-74AC-499D-AEC9-E46D3EE097D3}"/>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5A25F28D-D51E-4688-B547-13F45DFF9D4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96F820E-3C85-4845-9BA8-09B38E820622}"/>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294646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DFFC2A2-5FB7-457D-867D-B738D75D458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974F6A2-B051-46EA-B4A3-2177D2C3E50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5DF122A-AE81-4685-93C6-DFE5D6138F67}"/>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98C81C69-C2CF-4584-954A-97A3326C7D1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E2F1B42-933A-4707-A075-025552AD0C47}"/>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1394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lvl1pPr>
              <a:defRPr spc="0">
                <a:effectLst>
                  <a:outerShdw blurRad="38100" dist="25400" dir="5400000" rotWithShape="0">
                    <a:srgbClr val="6E747A">
                      <a:alpha val="43000"/>
                    </a:srgbClr>
                  </a:outerShdw>
                </a:effectLst>
              </a:defRPr>
            </a:lvl1pPr>
          </a:lstStyle>
          <a:p>
            <a:r>
              <a:t>Title Text</a:t>
            </a:r>
          </a:p>
        </p:txBody>
      </p:sp>
      <p:sp>
        <p:nvSpPr>
          <p:cNvPr id="22" name="Body Level One…"/>
          <p:cNvSpPr txBox="1">
            <a:spLocks noGrp="1"/>
          </p:cNvSpPr>
          <p:nvPr>
            <p:ph type="body" idx="1"/>
          </p:nvPr>
        </p:nvSpPr>
        <p:spPr>
          <a:xfrm>
            <a:off x="676655" y="2011679"/>
            <a:ext cx="10753726" cy="376618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630520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6976F4-9AFD-4479-8AF4-B9E7D70C788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C937380-BA1A-44BD-B3FF-EB8F54845F9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8791BE-4BB3-46C7-8440-B4B3D3290B0C}"/>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8D0B67CC-DD6D-4D84-BA41-A681BF382F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26C9F5-D04E-421B-8540-311C450F7802}"/>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222406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AB1A1E-D012-40D7-A28A-9E2322AE17E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C023960-EB52-4030-B709-A78E5027E1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A8B929C-0E22-47AF-9D93-85A0BE31B51F}"/>
              </a:ext>
            </a:extLst>
          </p:cNvPr>
          <p:cNvSpPr>
            <a:spLocks noGrp="1"/>
          </p:cNvSpPr>
          <p:nvPr>
            <p:ph type="dt" sz="half" idx="10"/>
          </p:nvPr>
        </p:nvSpPr>
        <p:spPr/>
        <p:txBody>
          <a:bodyPr/>
          <a:lstStyle/>
          <a:p>
            <a:endParaRPr lang="ru-RU"/>
          </a:p>
        </p:txBody>
      </p:sp>
      <p:sp>
        <p:nvSpPr>
          <p:cNvPr id="5" name="Нижний колонтитул 4">
            <a:extLst>
              <a:ext uri="{FF2B5EF4-FFF2-40B4-BE49-F238E27FC236}">
                <a16:creationId xmlns:a16="http://schemas.microsoft.com/office/drawing/2014/main" id="{394E0639-2302-42C4-9905-2BBD4CA7C5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6EA9CF4-BA99-409B-B891-C954E4B3E230}"/>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775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A934B8-A55F-4A3A-BE12-89F46E7F665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BD3A129-ADAE-40DD-8C9D-BFDA7015BBF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10610904-E0C8-490D-A36F-68E5FAA09C3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2D9B3C2-2FEC-489F-B9FB-279EA0412606}"/>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B693A79B-C991-4F76-98C8-4D8F3FCACB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1DF24F5-FB99-4D13-8908-AA096D5FECA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36134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0D1D42-C07E-4EAC-950F-E50AB077893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9E83314-F9B7-4771-93BA-5C3366365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281B245-EDF4-4632-BA5B-79034BC961F9}"/>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2E1A9CFA-B68A-4543-A6E1-3640795D4B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8DB04A7-D943-44F7-B594-D550EA947EB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A13D9AE-B983-4265-AED2-5C2ABCF9BBB5}"/>
              </a:ext>
            </a:extLst>
          </p:cNvPr>
          <p:cNvSpPr>
            <a:spLocks noGrp="1"/>
          </p:cNvSpPr>
          <p:nvPr>
            <p:ph type="dt" sz="half" idx="10"/>
          </p:nvPr>
        </p:nvSpPr>
        <p:spPr/>
        <p:txBody>
          <a:bodyPr/>
          <a:lstStyle/>
          <a:p>
            <a:endParaRPr lang="ru-RU"/>
          </a:p>
        </p:txBody>
      </p:sp>
      <p:sp>
        <p:nvSpPr>
          <p:cNvPr id="8" name="Нижний колонтитул 7">
            <a:extLst>
              <a:ext uri="{FF2B5EF4-FFF2-40B4-BE49-F238E27FC236}">
                <a16:creationId xmlns:a16="http://schemas.microsoft.com/office/drawing/2014/main" id="{55E003AE-C195-40B0-BD5D-AAE91EF97CD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CD5CEEC-0F15-4FF9-845F-60F64748214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395426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B7E33B-E42F-49BA-BA4A-A4A8B63037E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99229079-2D38-4E79-B1F7-0F07CB01F1EE}"/>
              </a:ext>
            </a:extLst>
          </p:cNvPr>
          <p:cNvSpPr>
            <a:spLocks noGrp="1"/>
          </p:cNvSpPr>
          <p:nvPr>
            <p:ph type="dt" sz="half" idx="10"/>
          </p:nvPr>
        </p:nvSpPr>
        <p:spPr/>
        <p:txBody>
          <a:bodyPr/>
          <a:lstStyle/>
          <a:p>
            <a:endParaRPr lang="ru-RU"/>
          </a:p>
        </p:txBody>
      </p:sp>
      <p:sp>
        <p:nvSpPr>
          <p:cNvPr id="4" name="Нижний колонтитул 3">
            <a:extLst>
              <a:ext uri="{FF2B5EF4-FFF2-40B4-BE49-F238E27FC236}">
                <a16:creationId xmlns:a16="http://schemas.microsoft.com/office/drawing/2014/main" id="{65CE12B3-BC8A-4C39-9179-8D839951320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E2B5CAB-B9CC-4F56-AFBE-317C7AD6A8ED}"/>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56579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42BEA1F-78E3-4362-91A9-EC86FEEEBC4D}"/>
              </a:ext>
            </a:extLst>
          </p:cNvPr>
          <p:cNvSpPr>
            <a:spLocks noGrp="1"/>
          </p:cNvSpPr>
          <p:nvPr>
            <p:ph type="dt" sz="half" idx="10"/>
          </p:nvPr>
        </p:nvSpPr>
        <p:spPr/>
        <p:txBody>
          <a:bodyPr/>
          <a:lstStyle/>
          <a:p>
            <a:endParaRPr lang="ru-RU"/>
          </a:p>
        </p:txBody>
      </p:sp>
      <p:sp>
        <p:nvSpPr>
          <p:cNvPr id="3" name="Нижний колонтитул 2">
            <a:extLst>
              <a:ext uri="{FF2B5EF4-FFF2-40B4-BE49-F238E27FC236}">
                <a16:creationId xmlns:a16="http://schemas.microsoft.com/office/drawing/2014/main" id="{F391E99B-4774-49AF-8789-9E92359A649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75BB833-DE96-426B-ADB8-EA105B39242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81084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323C1E-7DBC-4819-A2C9-519C5B48AD4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8560817-AF4E-41FF-B27E-56B06CE6C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7B547EE-9A79-4DEE-9C69-CAE06D629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EC81D28-3A24-49B6-8258-F4ED50E4C95E}"/>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EC886C95-8575-487E-9298-4E3A7607A33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61215F3-3C5F-4888-8A4B-82818E21B131}"/>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194215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BB87A-1E45-400A-AC49-1B9905B7F6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C224AF6-A665-412E-BDDA-46BC98F3AE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C1D6908-A59F-4E76-B88D-65BC028B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28F580D-981E-4407-92F1-E05466F3A1A5}"/>
              </a:ext>
            </a:extLst>
          </p:cNvPr>
          <p:cNvSpPr>
            <a:spLocks noGrp="1"/>
          </p:cNvSpPr>
          <p:nvPr>
            <p:ph type="dt" sz="half" idx="10"/>
          </p:nvPr>
        </p:nvSpPr>
        <p:spPr/>
        <p:txBody>
          <a:bodyPr/>
          <a:lstStyle/>
          <a:p>
            <a:endParaRPr lang="ru-RU"/>
          </a:p>
        </p:txBody>
      </p:sp>
      <p:sp>
        <p:nvSpPr>
          <p:cNvPr id="6" name="Нижний колонтитул 5">
            <a:extLst>
              <a:ext uri="{FF2B5EF4-FFF2-40B4-BE49-F238E27FC236}">
                <a16:creationId xmlns:a16="http://schemas.microsoft.com/office/drawing/2014/main" id="{A7655508-A52C-4CC7-AB9F-641B2FF913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E8DFD06-62F2-47E8-894B-8C1A66BA6617}"/>
              </a:ext>
            </a:extLst>
          </p:cNvPr>
          <p:cNvSpPr>
            <a:spLocks noGrp="1"/>
          </p:cNvSpPr>
          <p:nvPr>
            <p:ph type="sldNum" sz="quarter" idx="12"/>
          </p:nvPr>
        </p:nvSpPr>
        <p:spPr/>
        <p:txBody>
          <a:bodyPr/>
          <a:lstStyle/>
          <a:p>
            <a:fld id="{A55C00D6-B274-47D6-8B4A-FA559A184120}" type="slidenum">
              <a:rPr lang="ru-RU" smtClean="0"/>
              <a:t>‹#›</a:t>
            </a:fld>
            <a:endParaRPr lang="ru-RU"/>
          </a:p>
        </p:txBody>
      </p:sp>
    </p:spTree>
    <p:extLst>
      <p:ext uri="{BB962C8B-B14F-4D97-AF65-F5344CB8AC3E}">
        <p14:creationId xmlns:p14="http://schemas.microsoft.com/office/powerpoint/2010/main" val="42330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4A54B-9AB2-48D1-BCB7-5BE57BD49E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F3B1B08-508B-4FFC-BC5F-3F1AA7000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81F2CE-6811-4184-B458-7D955CF0E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a:extLst>
              <a:ext uri="{FF2B5EF4-FFF2-40B4-BE49-F238E27FC236}">
                <a16:creationId xmlns:a16="http://schemas.microsoft.com/office/drawing/2014/main" id="{94AD31FF-F681-4AAF-8D74-D587C2B6D0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4CABF10-0D60-4FD8-BAA7-EB2CD33EA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C00D6-B274-47D6-8B4A-FA559A184120}" type="slidenum">
              <a:rPr lang="ru-RU" smtClean="0"/>
              <a:t>‹#›</a:t>
            </a:fld>
            <a:endParaRPr lang="ru-RU"/>
          </a:p>
        </p:txBody>
      </p:sp>
    </p:spTree>
    <p:extLst>
      <p:ext uri="{BB962C8B-B14F-4D97-AF65-F5344CB8AC3E}">
        <p14:creationId xmlns:p14="http://schemas.microsoft.com/office/powerpoint/2010/main" val="420631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ptcog.ch/index.php/facilities-in-operation"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package" Target="../embeddings/Microsoft_Word_Document.doc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Word_Document1.docx"/></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C0F044F-21AD-48FB-A228-8D2B824A9227}"/>
              </a:ext>
            </a:extLst>
          </p:cNvPr>
          <p:cNvSpPr>
            <a:spLocks noGrp="1"/>
          </p:cNvSpPr>
          <p:nvPr>
            <p:ph type="ctrTitle"/>
          </p:nvPr>
        </p:nvSpPr>
        <p:spPr>
          <a:xfrm>
            <a:off x="823441" y="97537"/>
            <a:ext cx="8907485" cy="3460172"/>
          </a:xfrm>
        </p:spPr>
        <p:txBody>
          <a:bodyPr anchor="b">
            <a:normAutofit fontScale="90000"/>
          </a:bodyPr>
          <a:lstStyle/>
          <a:p>
            <a:pPr algn="l">
              <a:defRPr sz="2400" b="1"/>
            </a:pPr>
            <a:br>
              <a:rPr lang="ru-RU" sz="2600" dirty="0"/>
            </a:br>
            <a:br>
              <a:rPr lang="ru-RU" sz="2600" dirty="0"/>
            </a:br>
            <a:br>
              <a:rPr lang="ru-RU" sz="2600" dirty="0"/>
            </a:br>
            <a:r>
              <a:rPr lang="en-US" sz="4000" dirty="0">
                <a:solidFill>
                  <a:srgbClr val="002060"/>
                </a:solidFill>
              </a:rPr>
              <a:t>Creation of test benches for testing individual systems of the MSC-230 cyclotron</a:t>
            </a:r>
            <a:br>
              <a:rPr lang="ru-RU" sz="4000" dirty="0">
                <a:solidFill>
                  <a:srgbClr val="002060"/>
                </a:solidFill>
              </a:rPr>
            </a:br>
            <a:br>
              <a:rPr lang="ru-RU" sz="4000" dirty="0">
                <a:solidFill>
                  <a:srgbClr val="002060"/>
                </a:solidFill>
              </a:rPr>
            </a:br>
            <a:r>
              <a:rPr lang="en-US" sz="4000" b="1" dirty="0">
                <a:solidFill>
                  <a:srgbClr val="002060"/>
                </a:solidFill>
              </a:rPr>
              <a:t>C</a:t>
            </a:r>
            <a:r>
              <a:rPr lang="ru-RU" sz="4000" b="1" dirty="0" err="1">
                <a:solidFill>
                  <a:srgbClr val="002060"/>
                </a:solidFill>
              </a:rPr>
              <a:t>оздание</a:t>
            </a:r>
            <a:r>
              <a:rPr lang="ru-RU" sz="4000" b="1" dirty="0">
                <a:solidFill>
                  <a:srgbClr val="002060"/>
                </a:solidFill>
              </a:rPr>
              <a:t> испытательных стендов для тестирования отдельных систем циклотрона </a:t>
            </a:r>
            <a:r>
              <a:rPr lang="en-US" sz="4000" b="1" dirty="0">
                <a:solidFill>
                  <a:srgbClr val="002060"/>
                </a:solidFill>
              </a:rPr>
              <a:t>MSC</a:t>
            </a:r>
            <a:r>
              <a:rPr lang="ru-RU" sz="4000" b="1" dirty="0">
                <a:solidFill>
                  <a:srgbClr val="002060"/>
                </a:solidFill>
              </a:rPr>
              <a:t>230.</a:t>
            </a:r>
            <a:endParaRPr lang="ru-RU" sz="4000" dirty="0">
              <a:solidFill>
                <a:srgbClr val="002060"/>
              </a:solidFill>
            </a:endParaRPr>
          </a:p>
        </p:txBody>
      </p:sp>
      <p:sp>
        <p:nvSpPr>
          <p:cNvPr id="14" name="Rectangle 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Подзаголовок 2">
            <a:extLst>
              <a:ext uri="{FF2B5EF4-FFF2-40B4-BE49-F238E27FC236}">
                <a16:creationId xmlns:a16="http://schemas.microsoft.com/office/drawing/2014/main" id="{551F73A5-060F-4A46-9209-66CDF030C62C}"/>
              </a:ext>
            </a:extLst>
          </p:cNvPr>
          <p:cNvSpPr>
            <a:spLocks noGrp="1"/>
          </p:cNvSpPr>
          <p:nvPr>
            <p:ph type="subTitle" idx="1"/>
          </p:nvPr>
        </p:nvSpPr>
        <p:spPr>
          <a:xfrm>
            <a:off x="823441" y="4541263"/>
            <a:ext cx="8534970" cy="1395022"/>
          </a:xfrm>
        </p:spPr>
        <p:txBody>
          <a:bodyPr anchor="t">
            <a:noAutofit/>
          </a:bodyPr>
          <a:lstStyle/>
          <a:p>
            <a:pPr algn="l">
              <a:defRPr sz="2400"/>
            </a:pPr>
            <a:r>
              <a:rPr lang="en-US" sz="2800" u="sng" dirty="0">
                <a:solidFill>
                  <a:srgbClr val="FFFFFF"/>
                </a:solidFill>
              </a:rPr>
              <a:t>Karamysheva G.A.</a:t>
            </a:r>
          </a:p>
          <a:p>
            <a:pPr algn="l">
              <a:defRPr sz="2400"/>
            </a:pPr>
            <a:r>
              <a:rPr lang="en-US" sz="2800" dirty="0">
                <a:solidFill>
                  <a:srgbClr val="FFFFFF"/>
                </a:solidFill>
              </a:rPr>
              <a:t>Yakovenko S.L.</a:t>
            </a:r>
            <a:endParaRPr lang="ru-RU" sz="2800" dirty="0">
              <a:solidFill>
                <a:srgbClr val="FFFFFF"/>
              </a:solidFill>
            </a:endParaRPr>
          </a:p>
          <a:p>
            <a:pPr algn="l">
              <a:defRPr sz="2400"/>
            </a:pPr>
            <a:r>
              <a:rPr lang="en-US" sz="2800" dirty="0">
                <a:solidFill>
                  <a:srgbClr val="FFFFFF"/>
                </a:solidFill>
              </a:rPr>
              <a:t>On behalf of New accelerator department DLNP JINR</a:t>
            </a:r>
            <a:endParaRPr lang="ru-RU" sz="2800" dirty="0">
              <a:solidFill>
                <a:srgbClr val="FFFFFF"/>
              </a:solidFill>
            </a:endParaRPr>
          </a:p>
        </p:txBody>
      </p:sp>
      <p:pic>
        <p:nvPicPr>
          <p:cNvPr id="7" name="Рисунок 2">
            <a:extLst>
              <a:ext uri="{FF2B5EF4-FFF2-40B4-BE49-F238E27FC236}">
                <a16:creationId xmlns:a16="http://schemas.microsoft.com/office/drawing/2014/main" id="{6A363F06-2BB8-4CDE-8081-1BECC9632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10750" y="594513"/>
            <a:ext cx="2150492" cy="12096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445">
            <a:extLst>
              <a:ext uri="{FF2B5EF4-FFF2-40B4-BE49-F238E27FC236}">
                <a16:creationId xmlns:a16="http://schemas.microsoft.com/office/drawing/2014/main" id="{B1690331-23F0-440D-A160-3BEF01C87D18}"/>
              </a:ext>
            </a:extLst>
          </p:cNvPr>
          <p:cNvSpPr>
            <a:spLocks noChangeArrowheads="1"/>
          </p:cNvSpPr>
          <p:nvPr/>
        </p:nvSpPr>
        <p:spPr bwMode="auto">
          <a:xfrm>
            <a:off x="10641507" y="2070433"/>
            <a:ext cx="639913" cy="33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7" tIns="45721" rIns="91437" bIns="45721"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ru-RU" sz="1600" dirty="0">
                <a:solidFill>
                  <a:srgbClr val="002060"/>
                </a:solidFill>
                <a:latin typeface="Helvetica Neue"/>
              </a:rPr>
              <a:t>JINR</a:t>
            </a:r>
            <a:endParaRPr lang="en-GB" altLang="en-US" sz="1600" dirty="0">
              <a:solidFill>
                <a:srgbClr val="002060"/>
              </a:solidFill>
              <a:latin typeface="Helvetica Neue"/>
            </a:endParaRPr>
          </a:p>
        </p:txBody>
      </p:sp>
      <p:sp>
        <p:nvSpPr>
          <p:cNvPr id="5" name="Slide Number Placeholder 4">
            <a:extLst>
              <a:ext uri="{FF2B5EF4-FFF2-40B4-BE49-F238E27FC236}">
                <a16:creationId xmlns:a16="http://schemas.microsoft.com/office/drawing/2014/main" id="{D60D9848-B6E5-8746-BB53-998C054F62CD}"/>
              </a:ext>
            </a:extLst>
          </p:cNvPr>
          <p:cNvSpPr>
            <a:spLocks noGrp="1"/>
          </p:cNvSpPr>
          <p:nvPr>
            <p:ph type="sldNum" sz="quarter" idx="12"/>
          </p:nvPr>
        </p:nvSpPr>
        <p:spPr/>
        <p:txBody>
          <a:bodyPr/>
          <a:lstStyle/>
          <a:p>
            <a:fld id="{A55C00D6-B274-47D6-8B4A-FA559A184120}" type="slidenum">
              <a:rPr lang="ru-RU" smtClean="0"/>
              <a:t>1</a:t>
            </a:fld>
            <a:endParaRPr lang="ru-RU" dirty="0"/>
          </a:p>
        </p:txBody>
      </p:sp>
      <p:sp>
        <p:nvSpPr>
          <p:cNvPr id="13" name="Footer Placeholder 2">
            <a:extLst>
              <a:ext uri="{FF2B5EF4-FFF2-40B4-BE49-F238E27FC236}">
                <a16:creationId xmlns:a16="http://schemas.microsoft.com/office/drawing/2014/main" id="{0AB6C9DC-4696-499D-8005-8F392D7E3937}"/>
              </a:ext>
            </a:extLst>
          </p:cNvPr>
          <p:cNvSpPr>
            <a:spLocks noGrp="1"/>
          </p:cNvSpPr>
          <p:nvPr>
            <p:ph type="ftr" sz="quarter" idx="11"/>
          </p:nvPr>
        </p:nvSpPr>
        <p:spPr>
          <a:xfrm>
            <a:off x="4038600" y="6356350"/>
            <a:ext cx="4114800" cy="365125"/>
          </a:xfrm>
        </p:spPr>
        <p:txBody>
          <a:bodyPr/>
          <a:lstStyle/>
          <a:p>
            <a:r>
              <a:rPr lang="en-US"/>
              <a:t>PAC 2025</a:t>
            </a:r>
            <a:endParaRPr lang="ru-RU"/>
          </a:p>
        </p:txBody>
      </p:sp>
    </p:spTree>
    <p:extLst>
      <p:ext uri="{BB962C8B-B14F-4D97-AF65-F5344CB8AC3E}">
        <p14:creationId xmlns:p14="http://schemas.microsoft.com/office/powerpoint/2010/main" val="337828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6F332-8583-48CE-B6D0-AF00A2A46FF6}"/>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5" name="Title 1">
            <a:extLst>
              <a:ext uri="{FF2B5EF4-FFF2-40B4-BE49-F238E27FC236}">
                <a16:creationId xmlns:a16="http://schemas.microsoft.com/office/drawing/2014/main" id="{1AD11D97-6562-4513-A8FD-97B1AC32CBD5}"/>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Beam acceleration and extraction</a:t>
            </a:r>
          </a:p>
        </p:txBody>
      </p:sp>
      <p:pic>
        <p:nvPicPr>
          <p:cNvPr id="10" name="Picture 9">
            <a:extLst>
              <a:ext uri="{FF2B5EF4-FFF2-40B4-BE49-F238E27FC236}">
                <a16:creationId xmlns:a16="http://schemas.microsoft.com/office/drawing/2014/main" id="{EFBCDFB7-44E7-4F98-89FE-56765CD90F11}"/>
              </a:ext>
            </a:extLst>
          </p:cNvPr>
          <p:cNvPicPr>
            <a:picLocks noChangeAspect="1"/>
          </p:cNvPicPr>
          <p:nvPr/>
        </p:nvPicPr>
        <p:blipFill>
          <a:blip r:embed="rId2"/>
          <a:stretch>
            <a:fillRect/>
          </a:stretch>
        </p:blipFill>
        <p:spPr>
          <a:xfrm>
            <a:off x="474644" y="1911647"/>
            <a:ext cx="10754276" cy="4627265"/>
          </a:xfrm>
          <a:prstGeom prst="rect">
            <a:avLst/>
          </a:prstGeom>
        </p:spPr>
      </p:pic>
      <p:pic>
        <p:nvPicPr>
          <p:cNvPr id="2" name="Picture 1">
            <a:extLst>
              <a:ext uri="{FF2B5EF4-FFF2-40B4-BE49-F238E27FC236}">
                <a16:creationId xmlns:a16="http://schemas.microsoft.com/office/drawing/2014/main" id="{ACB8DC4B-1701-4D7A-8DB0-F3BAA45B0C21}"/>
              </a:ext>
            </a:extLst>
          </p:cNvPr>
          <p:cNvPicPr>
            <a:picLocks noChangeAspect="1"/>
          </p:cNvPicPr>
          <p:nvPr/>
        </p:nvPicPr>
        <p:blipFill>
          <a:blip r:embed="rId3"/>
          <a:stretch>
            <a:fillRect/>
          </a:stretch>
        </p:blipFill>
        <p:spPr>
          <a:xfrm>
            <a:off x="4038421" y="6356350"/>
            <a:ext cx="4115157" cy="365792"/>
          </a:xfrm>
          <a:prstGeom prst="rect">
            <a:avLst/>
          </a:prstGeom>
        </p:spPr>
      </p:pic>
    </p:spTree>
    <p:extLst>
      <p:ext uri="{BB962C8B-B14F-4D97-AF65-F5344CB8AC3E}">
        <p14:creationId xmlns:p14="http://schemas.microsoft.com/office/powerpoint/2010/main" val="30560647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C526029-30F5-476C-B5F7-65C5354E3CBC}"/>
              </a:ext>
            </a:extLst>
          </p:cNvPr>
          <p:cNvSpPr txBox="1">
            <a:spLocks/>
          </p:cNvSpPr>
          <p:nvPr/>
        </p:nvSpPr>
        <p:spPr>
          <a:xfrm>
            <a:off x="178093" y="227602"/>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3600" b="1" kern="0" dirty="0">
                <a:solidFill>
                  <a:schemeClr val="bg1"/>
                </a:solidFill>
                <a:latin typeface="Times New Roman" panose="02020603050405020304" pitchFamily="18" charset="0"/>
                <a:ea typeface="Times New Roman" panose="02020603050405020304" pitchFamily="18" charset="0"/>
              </a:rPr>
              <a:t>Accelerating system MSC-230 (examples</a:t>
            </a:r>
            <a:r>
              <a:rPr lang="ru-RU" sz="3600" b="1" kern="0" dirty="0">
                <a:solidFill>
                  <a:schemeClr val="bg1"/>
                </a:solidFill>
                <a:latin typeface="Times New Roman" panose="02020603050405020304" pitchFamily="18" charset="0"/>
                <a:ea typeface="Times New Roman" panose="02020603050405020304" pitchFamily="18" charset="0"/>
              </a:rPr>
              <a:t>)</a:t>
            </a:r>
            <a:endParaRPr lang="en-US" sz="3600" b="1" i="1" u="sng" kern="0" dirty="0">
              <a:solidFill>
                <a:schemeClr val="bg1"/>
              </a:solidFill>
              <a:latin typeface="Arial" panose="020B0604020202020204" pitchFamily="34" charset="0"/>
              <a:ea typeface="Times New Roman" panose="02020603050405020304" pitchFamily="18" charset="0"/>
            </a:endParaRPr>
          </a:p>
        </p:txBody>
      </p:sp>
      <p:pic>
        <p:nvPicPr>
          <p:cNvPr id="1025" name="Picture 1">
            <a:extLst>
              <a:ext uri="{FF2B5EF4-FFF2-40B4-BE49-F238E27FC236}">
                <a16:creationId xmlns:a16="http://schemas.microsoft.com/office/drawing/2014/main" id="{371A1C03-4E2C-400B-B8F1-C747564FA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35" y="2030422"/>
            <a:ext cx="4562475" cy="3881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E9356607-C224-41BA-BCD1-57ABEDA61EBC}"/>
              </a:ext>
            </a:extLst>
          </p:cNvPr>
          <p:cNvSpPr>
            <a:spLocks noChangeArrowheads="1"/>
          </p:cNvSpPr>
          <p:nvPr/>
        </p:nvSpPr>
        <p:spPr bwMode="auto">
          <a:xfrm>
            <a:off x="516835" y="6009771"/>
            <a:ext cx="45624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81638" algn="l"/>
              </a:tabLst>
              <a:defRPr>
                <a:solidFill>
                  <a:schemeClr val="tx1"/>
                </a:solidFill>
                <a:latin typeface="Arial" panose="020B0604020202020204" pitchFamily="34" charset="0"/>
              </a:defRPr>
            </a:lvl1pPr>
            <a:lvl2pPr eaLnBrk="0" fontAlgn="base" hangingPunct="0">
              <a:spcBef>
                <a:spcPct val="0"/>
              </a:spcBef>
              <a:spcAft>
                <a:spcPct val="0"/>
              </a:spcAft>
              <a:tabLst>
                <a:tab pos="5481638" algn="l"/>
              </a:tabLst>
              <a:defRPr>
                <a:solidFill>
                  <a:schemeClr val="tx1"/>
                </a:solidFill>
                <a:latin typeface="Arial" panose="020B0604020202020204" pitchFamily="34" charset="0"/>
              </a:defRPr>
            </a:lvl2pPr>
            <a:lvl3pPr eaLnBrk="0" fontAlgn="base" hangingPunct="0">
              <a:spcBef>
                <a:spcPct val="0"/>
              </a:spcBef>
              <a:spcAft>
                <a:spcPct val="0"/>
              </a:spcAft>
              <a:tabLst>
                <a:tab pos="5481638" algn="l"/>
              </a:tabLst>
              <a:defRPr>
                <a:solidFill>
                  <a:schemeClr val="tx1"/>
                </a:solidFill>
                <a:latin typeface="Arial" panose="020B0604020202020204" pitchFamily="34" charset="0"/>
              </a:defRPr>
            </a:lvl3pPr>
            <a:lvl4pPr eaLnBrk="0" fontAlgn="base" hangingPunct="0">
              <a:spcBef>
                <a:spcPct val="0"/>
              </a:spcBef>
              <a:spcAft>
                <a:spcPct val="0"/>
              </a:spcAft>
              <a:tabLst>
                <a:tab pos="5481638" algn="l"/>
              </a:tabLst>
              <a:defRPr>
                <a:solidFill>
                  <a:schemeClr val="tx1"/>
                </a:solidFill>
                <a:latin typeface="Arial" panose="020B0604020202020204" pitchFamily="34" charset="0"/>
              </a:defRPr>
            </a:lvl4pPr>
            <a:lvl5pPr eaLnBrk="0" fontAlgn="base" hangingPunct="0">
              <a:spcBef>
                <a:spcPct val="0"/>
              </a:spcBef>
              <a:spcAft>
                <a:spcPct val="0"/>
              </a:spcAft>
              <a:tabLst>
                <a:tab pos="5481638" algn="l"/>
              </a:tabLst>
              <a:defRPr>
                <a:solidFill>
                  <a:schemeClr val="tx1"/>
                </a:solidFill>
                <a:latin typeface="Arial" panose="020B0604020202020204" pitchFamily="34" charset="0"/>
              </a:defRPr>
            </a:lvl5pPr>
            <a:lvl6pPr eaLnBrk="0" fontAlgn="base" hangingPunct="0">
              <a:spcBef>
                <a:spcPct val="0"/>
              </a:spcBef>
              <a:spcAft>
                <a:spcPct val="0"/>
              </a:spcAft>
              <a:tabLst>
                <a:tab pos="5481638" algn="l"/>
              </a:tabLst>
              <a:defRPr>
                <a:solidFill>
                  <a:schemeClr val="tx1"/>
                </a:solidFill>
                <a:latin typeface="Arial" panose="020B0604020202020204" pitchFamily="34" charset="0"/>
              </a:defRPr>
            </a:lvl6pPr>
            <a:lvl7pPr eaLnBrk="0" fontAlgn="base" hangingPunct="0">
              <a:spcBef>
                <a:spcPct val="0"/>
              </a:spcBef>
              <a:spcAft>
                <a:spcPct val="0"/>
              </a:spcAft>
              <a:tabLst>
                <a:tab pos="5481638" algn="l"/>
              </a:tabLst>
              <a:defRPr>
                <a:solidFill>
                  <a:schemeClr val="tx1"/>
                </a:solidFill>
                <a:latin typeface="Arial" panose="020B0604020202020204" pitchFamily="34" charset="0"/>
              </a:defRPr>
            </a:lvl7pPr>
            <a:lvl8pPr eaLnBrk="0" fontAlgn="base" hangingPunct="0">
              <a:spcBef>
                <a:spcPct val="0"/>
              </a:spcBef>
              <a:spcAft>
                <a:spcPct val="0"/>
              </a:spcAft>
              <a:tabLst>
                <a:tab pos="5481638" algn="l"/>
              </a:tabLst>
              <a:defRPr>
                <a:solidFill>
                  <a:schemeClr val="tx1"/>
                </a:solidFill>
                <a:latin typeface="Arial" panose="020B0604020202020204" pitchFamily="34" charset="0"/>
              </a:defRPr>
            </a:lvl8pPr>
            <a:lvl9pPr eaLnBrk="0" fontAlgn="base" hangingPunct="0">
              <a:spcBef>
                <a:spcPct val="0"/>
              </a:spcBef>
              <a:spcAft>
                <a:spcPct val="0"/>
              </a:spcAft>
              <a:tabLst>
                <a:tab pos="54816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481638"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Heating in</a:t>
            </a:r>
            <a:r>
              <a:rPr kumimoji="0" lang="ru-RU"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CST</a:t>
            </a:r>
            <a:r>
              <a:rPr kumimoji="0" lang="ru-RU"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Studio</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8" name="Picture 1">
            <a:extLst>
              <a:ext uri="{FF2B5EF4-FFF2-40B4-BE49-F238E27FC236}">
                <a16:creationId xmlns:a16="http://schemas.microsoft.com/office/drawing/2014/main" id="{83D9D39E-09E7-4077-B509-CB26B85A2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582" y="2214746"/>
            <a:ext cx="2667473" cy="25162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78052B24-A508-4723-993B-EFB9E8FF9B52}"/>
              </a:ext>
            </a:extLst>
          </p:cNvPr>
          <p:cNvSpPr>
            <a:spLocks noChangeArrowheads="1"/>
          </p:cNvSpPr>
          <p:nvPr/>
        </p:nvSpPr>
        <p:spPr bwMode="auto">
          <a:xfrm>
            <a:off x="5262119" y="5267595"/>
            <a:ext cx="24003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481638" algn="l"/>
              </a:tabLst>
              <a:defRPr>
                <a:solidFill>
                  <a:schemeClr val="tx1"/>
                </a:solidFill>
                <a:latin typeface="Arial" panose="020B0604020202020204" pitchFamily="34" charset="0"/>
              </a:defRPr>
            </a:lvl1pPr>
            <a:lvl2pPr eaLnBrk="0" fontAlgn="base" hangingPunct="0">
              <a:spcBef>
                <a:spcPct val="0"/>
              </a:spcBef>
              <a:spcAft>
                <a:spcPct val="0"/>
              </a:spcAft>
              <a:tabLst>
                <a:tab pos="5481638" algn="l"/>
              </a:tabLst>
              <a:defRPr>
                <a:solidFill>
                  <a:schemeClr val="tx1"/>
                </a:solidFill>
                <a:latin typeface="Arial" panose="020B0604020202020204" pitchFamily="34" charset="0"/>
              </a:defRPr>
            </a:lvl2pPr>
            <a:lvl3pPr eaLnBrk="0" fontAlgn="base" hangingPunct="0">
              <a:spcBef>
                <a:spcPct val="0"/>
              </a:spcBef>
              <a:spcAft>
                <a:spcPct val="0"/>
              </a:spcAft>
              <a:tabLst>
                <a:tab pos="5481638" algn="l"/>
              </a:tabLst>
              <a:defRPr>
                <a:solidFill>
                  <a:schemeClr val="tx1"/>
                </a:solidFill>
                <a:latin typeface="Arial" panose="020B0604020202020204" pitchFamily="34" charset="0"/>
              </a:defRPr>
            </a:lvl3pPr>
            <a:lvl4pPr eaLnBrk="0" fontAlgn="base" hangingPunct="0">
              <a:spcBef>
                <a:spcPct val="0"/>
              </a:spcBef>
              <a:spcAft>
                <a:spcPct val="0"/>
              </a:spcAft>
              <a:tabLst>
                <a:tab pos="5481638" algn="l"/>
              </a:tabLst>
              <a:defRPr>
                <a:solidFill>
                  <a:schemeClr val="tx1"/>
                </a:solidFill>
                <a:latin typeface="Arial" panose="020B0604020202020204" pitchFamily="34" charset="0"/>
              </a:defRPr>
            </a:lvl4pPr>
            <a:lvl5pPr eaLnBrk="0" fontAlgn="base" hangingPunct="0">
              <a:spcBef>
                <a:spcPct val="0"/>
              </a:spcBef>
              <a:spcAft>
                <a:spcPct val="0"/>
              </a:spcAft>
              <a:tabLst>
                <a:tab pos="5481638" algn="l"/>
              </a:tabLst>
              <a:defRPr>
                <a:solidFill>
                  <a:schemeClr val="tx1"/>
                </a:solidFill>
                <a:latin typeface="Arial" panose="020B0604020202020204" pitchFamily="34" charset="0"/>
              </a:defRPr>
            </a:lvl5pPr>
            <a:lvl6pPr eaLnBrk="0" fontAlgn="base" hangingPunct="0">
              <a:spcBef>
                <a:spcPct val="0"/>
              </a:spcBef>
              <a:spcAft>
                <a:spcPct val="0"/>
              </a:spcAft>
              <a:tabLst>
                <a:tab pos="5481638" algn="l"/>
              </a:tabLst>
              <a:defRPr>
                <a:solidFill>
                  <a:schemeClr val="tx1"/>
                </a:solidFill>
                <a:latin typeface="Arial" panose="020B0604020202020204" pitchFamily="34" charset="0"/>
              </a:defRPr>
            </a:lvl6pPr>
            <a:lvl7pPr eaLnBrk="0" fontAlgn="base" hangingPunct="0">
              <a:spcBef>
                <a:spcPct val="0"/>
              </a:spcBef>
              <a:spcAft>
                <a:spcPct val="0"/>
              </a:spcAft>
              <a:tabLst>
                <a:tab pos="5481638" algn="l"/>
              </a:tabLst>
              <a:defRPr>
                <a:solidFill>
                  <a:schemeClr val="tx1"/>
                </a:solidFill>
                <a:latin typeface="Arial" panose="020B0604020202020204" pitchFamily="34" charset="0"/>
              </a:defRPr>
            </a:lvl7pPr>
            <a:lvl8pPr eaLnBrk="0" fontAlgn="base" hangingPunct="0">
              <a:spcBef>
                <a:spcPct val="0"/>
              </a:spcBef>
              <a:spcAft>
                <a:spcPct val="0"/>
              </a:spcAft>
              <a:tabLst>
                <a:tab pos="5481638" algn="l"/>
              </a:tabLst>
              <a:defRPr>
                <a:solidFill>
                  <a:schemeClr val="tx1"/>
                </a:solidFill>
                <a:latin typeface="Arial" panose="020B0604020202020204" pitchFamily="34" charset="0"/>
              </a:defRPr>
            </a:lvl8pPr>
            <a:lvl9pPr eaLnBrk="0" fontAlgn="base" hangingPunct="0">
              <a:spcBef>
                <a:spcPct val="0"/>
              </a:spcBef>
              <a:spcAft>
                <a:spcPct val="0"/>
              </a:spcAft>
              <a:tabLst>
                <a:tab pos="54816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481638" algn="l"/>
              </a:tabLst>
            </a:pP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Visualization of flow velocity at a tube bend</a:t>
            </a:r>
            <a:endParaRPr kumimoji="0" lang="ru-RU"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739FAF2B-351F-497B-82F3-A54D7F83E949}"/>
              </a:ext>
            </a:extLst>
          </p:cNvPr>
          <p:cNvPicPr/>
          <p:nvPr/>
        </p:nvPicPr>
        <p:blipFill>
          <a:blip r:embed="rId4"/>
          <a:stretch>
            <a:fillRect/>
          </a:stretch>
        </p:blipFill>
        <p:spPr>
          <a:xfrm>
            <a:off x="8116010" y="2127049"/>
            <a:ext cx="3555374" cy="2603902"/>
          </a:xfrm>
          <a:prstGeom prst="rect">
            <a:avLst/>
          </a:prstGeom>
        </p:spPr>
      </p:pic>
      <p:sp>
        <p:nvSpPr>
          <p:cNvPr id="19" name="TextBox 18">
            <a:extLst>
              <a:ext uri="{FF2B5EF4-FFF2-40B4-BE49-F238E27FC236}">
                <a16:creationId xmlns:a16="http://schemas.microsoft.com/office/drawing/2014/main" id="{D3653375-9351-4F8B-AFEC-32384E15874E}"/>
              </a:ext>
            </a:extLst>
          </p:cNvPr>
          <p:cNvSpPr txBox="1"/>
          <p:nvPr/>
        </p:nvSpPr>
        <p:spPr>
          <a:xfrm>
            <a:off x="8116010" y="5175261"/>
            <a:ext cx="3708715" cy="584775"/>
          </a:xfrm>
          <a:prstGeom prst="rect">
            <a:avLst/>
          </a:prstGeom>
          <a:noFill/>
        </p:spPr>
        <p:txBody>
          <a:bodyPr wrap="square">
            <a:spAutoFit/>
          </a:bodyPr>
          <a:lstStyle/>
          <a:p>
            <a:r>
              <a:rPr lang="en-US" sz="1600" dirty="0">
                <a:effectLst/>
                <a:latin typeface="Times New Roman" panose="02020603050405020304" pitchFamily="18" charset="0"/>
                <a:ea typeface="Times New Roman" panose="02020603050405020304" pitchFamily="18" charset="0"/>
              </a:rPr>
              <a:t>Visualization of pressure loss in the cooling tube of the dee electrode</a:t>
            </a:r>
            <a:endParaRPr lang="en-US" sz="1600" dirty="0"/>
          </a:p>
        </p:txBody>
      </p:sp>
      <p:sp>
        <p:nvSpPr>
          <p:cNvPr id="4" name="Slide Number Placeholder 3">
            <a:extLst>
              <a:ext uri="{FF2B5EF4-FFF2-40B4-BE49-F238E27FC236}">
                <a16:creationId xmlns:a16="http://schemas.microsoft.com/office/drawing/2014/main" id="{90E78243-CB48-4D6C-AD26-76E6C582A4E4}"/>
              </a:ext>
            </a:extLst>
          </p:cNvPr>
          <p:cNvSpPr>
            <a:spLocks noGrp="1"/>
          </p:cNvSpPr>
          <p:nvPr>
            <p:ph type="sldNum" sz="quarter" idx="12"/>
          </p:nvPr>
        </p:nvSpPr>
        <p:spPr/>
        <p:txBody>
          <a:bodyPr/>
          <a:lstStyle/>
          <a:p>
            <a:fld id="{A55C00D6-B274-47D6-8B4A-FA559A184120}" type="slidenum">
              <a:rPr lang="ru-RU" smtClean="0"/>
              <a:t>11</a:t>
            </a:fld>
            <a:endParaRPr lang="ru-RU"/>
          </a:p>
        </p:txBody>
      </p:sp>
      <p:sp>
        <p:nvSpPr>
          <p:cNvPr id="11" name="Footer Placeholder 2">
            <a:extLst>
              <a:ext uri="{FF2B5EF4-FFF2-40B4-BE49-F238E27FC236}">
                <a16:creationId xmlns:a16="http://schemas.microsoft.com/office/drawing/2014/main" id="{30A864E5-0F39-4C0A-882D-2D4543F64699}"/>
              </a:ext>
            </a:extLst>
          </p:cNvPr>
          <p:cNvSpPr>
            <a:spLocks noGrp="1"/>
          </p:cNvSpPr>
          <p:nvPr>
            <p:ph type="ftr" sz="quarter" idx="11"/>
          </p:nvPr>
        </p:nvSpPr>
        <p:spPr>
          <a:xfrm>
            <a:off x="4038600" y="6356350"/>
            <a:ext cx="4114800" cy="365125"/>
          </a:xfrm>
        </p:spPr>
        <p:txBody>
          <a:bodyPr/>
          <a:lstStyle/>
          <a:p>
            <a:r>
              <a:rPr lang="en-US"/>
              <a:t>PAC 2025</a:t>
            </a:r>
            <a:endParaRPr lang="ru-RU"/>
          </a:p>
        </p:txBody>
      </p:sp>
    </p:spTree>
    <p:extLst>
      <p:ext uri="{BB962C8B-B14F-4D97-AF65-F5344CB8AC3E}">
        <p14:creationId xmlns:p14="http://schemas.microsoft.com/office/powerpoint/2010/main" val="123079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a:extLst>
              <a:ext uri="{FF2B5EF4-FFF2-40B4-BE49-F238E27FC236}">
                <a16:creationId xmlns:a16="http://schemas.microsoft.com/office/drawing/2014/main" id="{1AED10AE-888B-4E67-A5FE-14AE2E088CE3}"/>
              </a:ext>
            </a:extLst>
          </p:cNvPr>
          <p:cNvSpPr>
            <a:spLocks noGrp="1"/>
          </p:cNvSpPr>
          <p:nvPr>
            <p:ph idx="1"/>
          </p:nvPr>
        </p:nvSpPr>
        <p:spPr>
          <a:xfrm>
            <a:off x="804123" y="1448273"/>
            <a:ext cx="4835624" cy="5273201"/>
          </a:xfrm>
        </p:spPr>
        <p:txBody>
          <a:bodyPr>
            <a:normAutofit fontScale="92500" lnSpcReduction="10000"/>
          </a:bodyPr>
          <a:lstStyle/>
          <a:p>
            <a:pPr>
              <a:lnSpc>
                <a:spcPct val="107000"/>
              </a:lnSpc>
              <a:spcBef>
                <a:spcPts val="675"/>
              </a:spcBef>
              <a:spcAft>
                <a:spcPts val="800"/>
              </a:spcAf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Artificial intelligence has truly become an integral part of our daily lives, with a wide range of applications. In everyday life, AI is used to recognize faces in devices like smartphones, computers, and security systems, as well as to automatically translate texts and voice messages. In medicine, AI assists in diagnosing diseases, analyzing medical images, and even developing new drugs. While the impact of AI extends far beyond these common applications, its potential in the field of accelerator design is particularly intriguing. One such application is the use of AI in cyclotron design, a critical component in the field of nuclear medicine.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ru-RU" sz="1600" dirty="0"/>
          </a:p>
        </p:txBody>
      </p:sp>
      <p:pic>
        <p:nvPicPr>
          <p:cNvPr id="2050" name="Picture 2" descr="ChatGPT Glossary: 46 AI Terms That Everyone Should Know - CNET">
            <a:extLst>
              <a:ext uri="{FF2B5EF4-FFF2-40B4-BE49-F238E27FC236}">
                <a16:creationId xmlns:a16="http://schemas.microsoft.com/office/drawing/2014/main" id="{61C8C691-6D23-8757-B671-A8D1A29BE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72" r="918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86E9AC1-5E11-4C56-A910-038D573489D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923AFCC-7BAD-4C49-A94A-4BE663907E7C}" type="slidenum">
              <a:rPr lang="en-US" smtClean="0"/>
              <a:pPr>
                <a:spcAft>
                  <a:spcPts val="600"/>
                </a:spcAft>
              </a:pPr>
              <a:t>12</a:t>
            </a:fld>
            <a:endParaRPr lang="en-US">
              <a:solidFill>
                <a:srgbClr val="FFFFFF"/>
              </a:solidFill>
            </a:endParaRPr>
          </a:p>
        </p:txBody>
      </p:sp>
      <p:sp>
        <p:nvSpPr>
          <p:cNvPr id="6" name="Title 1">
            <a:extLst>
              <a:ext uri="{FF2B5EF4-FFF2-40B4-BE49-F238E27FC236}">
                <a16:creationId xmlns:a16="http://schemas.microsoft.com/office/drawing/2014/main" id="{805F77A0-268A-43D2-9698-F11AC67CFFF9}"/>
              </a:ext>
            </a:extLst>
          </p:cNvPr>
          <p:cNvSpPr txBox="1">
            <a:spLocks/>
          </p:cNvSpPr>
          <p:nvPr/>
        </p:nvSpPr>
        <p:spPr>
          <a:xfrm>
            <a:off x="539364" y="150932"/>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Artificial intelligence (AI)</a:t>
            </a:r>
          </a:p>
        </p:txBody>
      </p:sp>
      <p:pic>
        <p:nvPicPr>
          <p:cNvPr id="2" name="Picture 1">
            <a:extLst>
              <a:ext uri="{FF2B5EF4-FFF2-40B4-BE49-F238E27FC236}">
                <a16:creationId xmlns:a16="http://schemas.microsoft.com/office/drawing/2014/main" id="{CFF45075-AD81-4886-B590-FCA285F24BDF}"/>
              </a:ext>
            </a:extLst>
          </p:cNvPr>
          <p:cNvPicPr>
            <a:picLocks noChangeAspect="1"/>
          </p:cNvPicPr>
          <p:nvPr/>
        </p:nvPicPr>
        <p:blipFill>
          <a:blip r:embed="rId3"/>
          <a:stretch>
            <a:fillRect/>
          </a:stretch>
        </p:blipFill>
        <p:spPr>
          <a:xfrm>
            <a:off x="4495443" y="6356350"/>
            <a:ext cx="4115157" cy="365792"/>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A2B9CF-830B-4E70-953F-578F9B53BF1B}"/>
              </a:ext>
            </a:extLst>
          </p:cNvPr>
          <p:cNvSpPr>
            <a:spLocks noGrp="1"/>
          </p:cNvSpPr>
          <p:nvPr>
            <p:ph type="body" idx="1"/>
          </p:nvPr>
        </p:nvSpPr>
        <p:spPr>
          <a:xfrm>
            <a:off x="392680" y="2857925"/>
            <a:ext cx="10753726" cy="3766186"/>
          </a:xfrm>
        </p:spPr>
        <p:txBody>
          <a:bodyPr/>
          <a:lstStyle/>
          <a:p>
            <a:r>
              <a:rPr lang="en-US" dirty="0">
                <a:effectLst/>
              </a:rPr>
              <a:t>The following applications of AI in cyclotrons can be distinguished </a:t>
            </a:r>
            <a:r>
              <a:rPr lang="ru-RU" sz="2800" dirty="0">
                <a:latin typeface="Times New Roman" panose="02020603050405020304" pitchFamily="18" charset="0"/>
                <a:ea typeface="Times New Roman" panose="02020603050405020304" pitchFamily="18" charset="0"/>
              </a:rPr>
              <a:t>:</a:t>
            </a:r>
          </a:p>
          <a:p>
            <a:pPr marL="457200" indent="-457200">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Design of the systems of the Cyclotron</a:t>
            </a:r>
          </a:p>
          <a:p>
            <a:pPr marL="457200" indent="-457200">
              <a:buFont typeface="+mj-lt"/>
              <a:buAutoNum type="arabicPeriod"/>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Beam Dynamics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buFont typeface="+mj-lt"/>
              <a:buAutoNum type="arabicPeriod"/>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Control systems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E5CA486-2912-4F11-821E-6894E4AC3ABB}"/>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5" name="Title 1">
            <a:extLst>
              <a:ext uri="{FF2B5EF4-FFF2-40B4-BE49-F238E27FC236}">
                <a16:creationId xmlns:a16="http://schemas.microsoft.com/office/drawing/2014/main" id="{BE60BCCC-5B73-4E6C-9F08-DC44C23627C2}"/>
              </a:ext>
            </a:extLst>
          </p:cNvPr>
          <p:cNvSpPr txBox="1">
            <a:spLocks/>
          </p:cNvSpPr>
          <p:nvPr/>
        </p:nvSpPr>
        <p:spPr>
          <a:xfrm>
            <a:off x="349354" y="370940"/>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Artificial Intelligence in Cyclotrons</a:t>
            </a:r>
            <a:br>
              <a:rPr lang="en-US" sz="3600" b="1" dirty="0">
                <a:solidFill>
                  <a:schemeClr val="bg1"/>
                </a:solidFill>
              </a:rPr>
            </a:br>
            <a:r>
              <a:rPr lang="en-US" sz="3600" b="1" dirty="0">
                <a:solidFill>
                  <a:schemeClr val="bg1"/>
                </a:solidFill>
              </a:rPr>
              <a:t>short review</a:t>
            </a:r>
          </a:p>
        </p:txBody>
      </p:sp>
      <p:pic>
        <p:nvPicPr>
          <p:cNvPr id="2" name="Picture 1">
            <a:extLst>
              <a:ext uri="{FF2B5EF4-FFF2-40B4-BE49-F238E27FC236}">
                <a16:creationId xmlns:a16="http://schemas.microsoft.com/office/drawing/2014/main" id="{6A9660A7-1113-4EEB-9B16-BE340F1CEE21}"/>
              </a:ext>
            </a:extLst>
          </p:cNvPr>
          <p:cNvPicPr>
            <a:picLocks noChangeAspect="1"/>
          </p:cNvPicPr>
          <p:nvPr/>
        </p:nvPicPr>
        <p:blipFill>
          <a:blip r:embed="rId2"/>
          <a:stretch>
            <a:fillRect/>
          </a:stretch>
        </p:blipFill>
        <p:spPr>
          <a:xfrm>
            <a:off x="4372650" y="6356350"/>
            <a:ext cx="4115157" cy="365792"/>
          </a:xfrm>
          <a:prstGeom prst="rect">
            <a:avLst/>
          </a:prstGeom>
        </p:spPr>
      </p:pic>
    </p:spTree>
    <p:extLst>
      <p:ext uri="{BB962C8B-B14F-4D97-AF65-F5344CB8AC3E}">
        <p14:creationId xmlns:p14="http://schemas.microsoft.com/office/powerpoint/2010/main" val="17497477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B8823-8255-421A-B8F2-1B2F205A9105}"/>
              </a:ext>
            </a:extLst>
          </p:cNvPr>
          <p:cNvSpPr>
            <a:spLocks noGrp="1"/>
          </p:cNvSpPr>
          <p:nvPr>
            <p:ph idx="1"/>
          </p:nvPr>
        </p:nvSpPr>
        <p:spPr>
          <a:xfrm>
            <a:off x="4447308" y="591344"/>
            <a:ext cx="6906491" cy="5585619"/>
          </a:xfrm>
        </p:spPr>
        <p:txBody>
          <a:bodyPr anchor="ctr">
            <a:normAutofit/>
          </a:bodyPr>
          <a:lstStyle/>
          <a:p>
            <a:pPr marL="0" indent="0">
              <a:buNone/>
            </a:pPr>
            <a:r>
              <a:rPr lang="ru-RU" sz="2000" b="1" dirty="0">
                <a:solidFill>
                  <a:srgbClr val="002060"/>
                </a:solidFill>
                <a:effectLst/>
                <a:latin typeface="Times New Roman" panose="02020603050405020304" pitchFamily="18" charset="0"/>
                <a:ea typeface="Times New Roman" panose="02020603050405020304" pitchFamily="18" charset="0"/>
              </a:rPr>
              <a:t>1.</a:t>
            </a:r>
            <a:r>
              <a:rPr lang="en-US" sz="2000" b="1" dirty="0">
                <a:solidFill>
                  <a:srgbClr val="002060"/>
                </a:solidFill>
                <a:effectLst/>
                <a:latin typeface="Times New Roman" panose="02020603050405020304" pitchFamily="18" charset="0"/>
                <a:ea typeface="Times New Roman" panose="02020603050405020304" pitchFamily="18" charset="0"/>
              </a:rPr>
              <a:t> </a:t>
            </a:r>
            <a:r>
              <a:rPr lang="en-US" sz="2000" b="1" dirty="0" err="1">
                <a:solidFill>
                  <a:srgbClr val="002060"/>
                </a:solidFill>
                <a:effectLst/>
                <a:latin typeface="Times New Roman" panose="02020603050405020304" pitchFamily="18" charset="0"/>
                <a:ea typeface="Times New Roman" panose="02020603050405020304" pitchFamily="18" charset="0"/>
              </a:rPr>
              <a:t>Isochronisation</a:t>
            </a:r>
            <a:r>
              <a:rPr lang="en-US" sz="2000" b="1" dirty="0">
                <a:solidFill>
                  <a:srgbClr val="002060"/>
                </a:solidFill>
                <a:effectLst/>
                <a:latin typeface="Times New Roman" panose="02020603050405020304" pitchFamily="18" charset="0"/>
                <a:ea typeface="Times New Roman" panose="02020603050405020304" pitchFamily="18" charset="0"/>
              </a:rPr>
              <a:t> of the magnetic field</a:t>
            </a:r>
          </a:p>
          <a:p>
            <a:pPr marL="0" indent="0">
              <a:spcAft>
                <a:spcPts val="800"/>
              </a:spcAft>
              <a:buNone/>
            </a:pPr>
            <a:r>
              <a:rPr lang="en-US" sz="2000" dirty="0" err="1">
                <a:effectLst/>
                <a:latin typeface="Times New Roman" panose="02020603050405020304" pitchFamily="18" charset="0"/>
                <a:cs typeface="Times New Roman" panose="02020603050405020304" pitchFamily="18" charset="0"/>
              </a:rPr>
              <a:t>Isochronization</a:t>
            </a:r>
            <a:r>
              <a:rPr lang="en-US" sz="2000" dirty="0">
                <a:effectLst/>
                <a:latin typeface="Times New Roman" panose="02020603050405020304" pitchFamily="18" charset="0"/>
                <a:cs typeface="Times New Roman" panose="02020603050405020304" pitchFamily="18" charset="0"/>
              </a:rPr>
              <a:t> of one cyclotron variant may require about 10 iterations of calculations of the magnetic field of the model with a modified sector width. Machine learning (ML) can speed up this process.</a:t>
            </a:r>
          </a:p>
          <a:p>
            <a:pPr marL="0" indent="0">
              <a:spcAft>
                <a:spcPts val="800"/>
              </a:spcAft>
              <a:buNone/>
            </a:pPr>
            <a:r>
              <a:rPr lang="ru-RU" sz="2000" b="1" dirty="0">
                <a:solidFill>
                  <a:srgbClr val="002060"/>
                </a:solidFill>
                <a:effectLst/>
                <a:latin typeface="Times New Roman" panose="02020603050405020304" pitchFamily="18" charset="0"/>
                <a:ea typeface="Times New Roman" panose="02020603050405020304" pitchFamily="18" charset="0"/>
              </a:rPr>
              <a:t>2. </a:t>
            </a:r>
            <a:r>
              <a:rPr lang="en-US" sz="2000" b="1" dirty="0">
                <a:solidFill>
                  <a:srgbClr val="002060"/>
                </a:solidFill>
                <a:effectLst/>
              </a:rPr>
              <a:t>Application of computer vision methods to improve the quality of the cyclotron magnetic field map</a:t>
            </a:r>
          </a:p>
          <a:p>
            <a:pPr marL="0" indent="0">
              <a:spcAft>
                <a:spcPts val="800"/>
              </a:spcAft>
              <a:buNone/>
            </a:pPr>
            <a:r>
              <a:rPr lang="en-US" sz="2000" dirty="0">
                <a:latin typeface="Times New Roman" panose="02020603050405020304" pitchFamily="18" charset="0"/>
                <a:ea typeface="Times New Roman" panose="02020603050405020304" pitchFamily="18" charset="0"/>
              </a:rPr>
              <a:t>Improving the quality of the measured magnetic field maps based on a neural network  Approach, namely super resolution (SISR, Single Image Super-Resolution), will allow measurements of the magnetic field to be carried out with a  large step.</a:t>
            </a:r>
            <a:endParaRPr lang="en-US" sz="2000" dirty="0"/>
          </a:p>
        </p:txBody>
      </p:sp>
      <p:sp>
        <p:nvSpPr>
          <p:cNvPr id="5" name="Slide Number Placeholder 4">
            <a:extLst>
              <a:ext uri="{FF2B5EF4-FFF2-40B4-BE49-F238E27FC236}">
                <a16:creationId xmlns:a16="http://schemas.microsoft.com/office/drawing/2014/main" id="{E6A9E4F6-43FC-4983-A9A1-3FC6135FDAD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923AFCC-7BAD-4C49-A94A-4BE663907E7C}" type="slidenum">
              <a:rPr lang="en-US" smtClean="0"/>
              <a:pPr>
                <a:spcAft>
                  <a:spcPts val="600"/>
                </a:spcAft>
              </a:pPr>
              <a:t>14</a:t>
            </a:fld>
            <a:endParaRPr lang="en-US"/>
          </a:p>
        </p:txBody>
      </p:sp>
      <p:sp>
        <p:nvSpPr>
          <p:cNvPr id="6" name="Title 1">
            <a:extLst>
              <a:ext uri="{FF2B5EF4-FFF2-40B4-BE49-F238E27FC236}">
                <a16:creationId xmlns:a16="http://schemas.microsoft.com/office/drawing/2014/main" id="{0ECC2B8A-10FB-4F05-9FF7-C7FAEA4680CC}"/>
              </a:ext>
            </a:extLst>
          </p:cNvPr>
          <p:cNvSpPr txBox="1">
            <a:spLocks/>
          </p:cNvSpPr>
          <p:nvPr/>
        </p:nvSpPr>
        <p:spPr>
          <a:xfrm>
            <a:off x="326636" y="903041"/>
            <a:ext cx="3518387" cy="5453309"/>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Our </a:t>
            </a:r>
            <a:br>
              <a:rPr lang="en-US" sz="3600" b="1" dirty="0">
                <a:solidFill>
                  <a:schemeClr val="bg1"/>
                </a:solidFill>
              </a:rPr>
            </a:br>
            <a:r>
              <a:rPr lang="en-US" sz="3600" b="1" dirty="0">
                <a:solidFill>
                  <a:schemeClr val="bg1"/>
                </a:solidFill>
              </a:rPr>
              <a:t>applications</a:t>
            </a:r>
          </a:p>
        </p:txBody>
      </p:sp>
      <p:pic>
        <p:nvPicPr>
          <p:cNvPr id="7" name="Picture 2">
            <a:extLst>
              <a:ext uri="{FF2B5EF4-FFF2-40B4-BE49-F238E27FC236}">
                <a16:creationId xmlns:a16="http://schemas.microsoft.com/office/drawing/2014/main" id="{56FF89DA-EEEB-42AB-A549-4B4207AA3C7D}"/>
              </a:ext>
            </a:extLst>
          </p:cNvPr>
          <p:cNvPicPr>
            <a:picLocks noChangeAspect="1"/>
          </p:cNvPicPr>
          <p:nvPr/>
        </p:nvPicPr>
        <p:blipFill>
          <a:blip r:embed="rId2"/>
          <a:stretch>
            <a:fillRect/>
          </a:stretch>
        </p:blipFill>
        <p:spPr>
          <a:xfrm>
            <a:off x="3962746" y="6363597"/>
            <a:ext cx="4115157" cy="365792"/>
          </a:xfrm>
          <a:prstGeom prst="rect">
            <a:avLst/>
          </a:prstGeom>
        </p:spPr>
      </p:pic>
    </p:spTree>
    <p:extLst>
      <p:ext uri="{BB962C8B-B14F-4D97-AF65-F5344CB8AC3E}">
        <p14:creationId xmlns:p14="http://schemas.microsoft.com/office/powerpoint/2010/main" val="36938172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a:extLst>
              <a:ext uri="{FF2B5EF4-FFF2-40B4-BE49-F238E27FC236}">
                <a16:creationId xmlns:a16="http://schemas.microsoft.com/office/drawing/2014/main" id="{5FE4F2A0-80E4-FC9C-21F3-21FDDCB4BC4D}"/>
              </a:ext>
            </a:extLst>
          </p:cNvPr>
          <p:cNvGraphicFramePr/>
          <p:nvPr>
            <p:extLst>
              <p:ext uri="{D42A27DB-BD31-4B8C-83A1-F6EECF244321}">
                <p14:modId xmlns:p14="http://schemas.microsoft.com/office/powerpoint/2010/main" val="2314663322"/>
              </p:ext>
            </p:extLst>
          </p:nvPr>
        </p:nvGraphicFramePr>
        <p:xfrm>
          <a:off x="193487" y="1506851"/>
          <a:ext cx="4270715" cy="3080473"/>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11">
            <a:extLst>
              <a:ext uri="{FF2B5EF4-FFF2-40B4-BE49-F238E27FC236}">
                <a16:creationId xmlns:a16="http://schemas.microsoft.com/office/drawing/2014/main" id="{44454501-C4B7-E4D1-9094-0C1EDC63B4B2}"/>
              </a:ext>
            </a:extLst>
          </p:cNvPr>
          <p:cNvPicPr>
            <a:picLocks noChangeAspect="1"/>
          </p:cNvPicPr>
          <p:nvPr/>
        </p:nvPicPr>
        <p:blipFill>
          <a:blip r:embed="rId3"/>
          <a:stretch>
            <a:fillRect/>
          </a:stretch>
        </p:blipFill>
        <p:spPr>
          <a:xfrm>
            <a:off x="7731936" y="1728523"/>
            <a:ext cx="3621864" cy="297787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B7786A9-9E06-F9C7-6C5B-B75F6C141D85}"/>
                  </a:ext>
                </a:extLst>
              </p:cNvPr>
              <p:cNvSpPr txBox="1"/>
              <p:nvPr/>
            </p:nvSpPr>
            <p:spPr>
              <a:xfrm>
                <a:off x="4612465" y="1832828"/>
                <a:ext cx="2745463" cy="6690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836967"/>
                              </a:solidFill>
                              <a:latin typeface="Cambria Math" panose="02040503050406030204" pitchFamily="18" charset="0"/>
                            </a:rPr>
                          </m:ctrlPr>
                        </m:sSubPr>
                        <m:e>
                          <m:r>
                            <m:rPr>
                              <m:sty m:val="p"/>
                            </m:rPr>
                            <a:rPr lang="ru-RU">
                              <a:latin typeface="Cambria Math" panose="02040503050406030204" pitchFamily="18" charset="0"/>
                            </a:rPr>
                            <m:t>F</m:t>
                          </m:r>
                        </m:e>
                        <m:sub>
                          <m:r>
                            <a:rPr lang="ru-RU" i="1">
                              <a:latin typeface="Cambria Math" panose="02040503050406030204" pitchFamily="18" charset="0"/>
                            </a:rPr>
                            <m:t>𝑟𝑒𝑠𝑝</m:t>
                          </m:r>
                        </m:sub>
                      </m:sSub>
                      <m:r>
                        <a:rPr lang="ru-RU" i="0">
                          <a:latin typeface="Cambria Math" panose="02040503050406030204" pitchFamily="18" charset="0"/>
                        </a:rPr>
                        <m:t>=</m:t>
                      </m:r>
                      <m:f>
                        <m:fPr>
                          <m:ctrlPr>
                            <a:rPr lang="ru-RU" i="1">
                              <a:solidFill>
                                <a:srgbClr val="836967"/>
                              </a:solidFill>
                              <a:latin typeface="Cambria Math" panose="02040503050406030204" pitchFamily="18" charset="0"/>
                            </a:rPr>
                          </m:ctrlPr>
                        </m:fPr>
                        <m:num>
                          <m:r>
                            <a:rPr lang="ru-RU" i="0">
                              <a:latin typeface="Cambria Math" panose="02040503050406030204" pitchFamily="18" charset="0"/>
                            </a:rPr>
                            <m:t>∆</m:t>
                          </m:r>
                          <m:r>
                            <a:rPr lang="ru-RU" i="1">
                              <a:latin typeface="Cambria Math" panose="02040503050406030204" pitchFamily="18" charset="0"/>
                            </a:rPr>
                            <m:t>𝑓</m:t>
                          </m:r>
                          <m:d>
                            <m:dPr>
                              <m:ctrlPr>
                                <a:rPr lang="ru-RU" i="1">
                                  <a:latin typeface="Cambria Math" panose="02040503050406030204" pitchFamily="18" charset="0"/>
                                </a:rPr>
                              </m:ctrlPr>
                            </m:dPr>
                            <m:e>
                              <m:r>
                                <a:rPr lang="ru-RU" i="1">
                                  <a:latin typeface="Cambria Math" panose="02040503050406030204" pitchFamily="18" charset="0"/>
                                </a:rPr>
                                <m:t>𝑟</m:t>
                              </m:r>
                            </m:e>
                          </m:d>
                        </m:num>
                        <m:den>
                          <m:r>
                            <a:rPr lang="ru-RU" i="0">
                              <a:latin typeface="Cambria Math" panose="02040503050406030204" pitchFamily="18" charset="0"/>
                            </a:rPr>
                            <m:t>∆</m:t>
                          </m:r>
                          <m:r>
                            <a:rPr lang="ru-RU" i="1">
                              <a:latin typeface="Cambria Math" panose="02040503050406030204" pitchFamily="18" charset="0"/>
                            </a:rPr>
                            <m:t>𝑤</m:t>
                          </m:r>
                          <m:d>
                            <m:dPr>
                              <m:ctrlPr>
                                <a:rPr lang="ru-RU" i="1">
                                  <a:latin typeface="Cambria Math" panose="02040503050406030204" pitchFamily="18" charset="0"/>
                                </a:rPr>
                              </m:ctrlPr>
                            </m:dPr>
                            <m:e>
                              <m:r>
                                <a:rPr lang="ru-RU" i="1">
                                  <a:latin typeface="Cambria Math" panose="02040503050406030204" pitchFamily="18" charset="0"/>
                                </a:rPr>
                                <m:t>𝑟</m:t>
                              </m:r>
                            </m:e>
                          </m:d>
                        </m:den>
                      </m:f>
                    </m:oMath>
                  </m:oMathPara>
                </a14:m>
                <a:endParaRPr lang="ru-RU" dirty="0"/>
              </a:p>
            </p:txBody>
          </p:sp>
        </mc:Choice>
        <mc:Fallback xmlns="">
          <p:sp>
            <p:nvSpPr>
              <p:cNvPr id="14" name="TextBox 13">
                <a:extLst>
                  <a:ext uri="{FF2B5EF4-FFF2-40B4-BE49-F238E27FC236}">
                    <a16:creationId xmlns:a16="http://schemas.microsoft.com/office/drawing/2014/main" id="{DB7786A9-9E06-F9C7-6C5B-B75F6C141D85}"/>
                  </a:ext>
                </a:extLst>
              </p:cNvPr>
              <p:cNvSpPr txBox="1">
                <a:spLocks noRot="1" noChangeAspect="1" noMove="1" noResize="1" noEditPoints="1" noAdjustHandles="1" noChangeArrowheads="1" noChangeShapeType="1" noTextEdit="1"/>
              </p:cNvSpPr>
              <p:nvPr/>
            </p:nvSpPr>
            <p:spPr>
              <a:xfrm>
                <a:off x="4612465" y="1832828"/>
                <a:ext cx="2745463" cy="669094"/>
              </a:xfrm>
              <a:prstGeom prst="rect">
                <a:avLst/>
              </a:prstGeom>
              <a:blipFill>
                <a:blip r:embed="rId4"/>
                <a:stretch>
                  <a:fillRect/>
                </a:stretch>
              </a:blipFill>
            </p:spPr>
            <p:txBody>
              <a:bodyPr/>
              <a:lstStyle/>
              <a:p>
                <a:r>
                  <a:rPr lang="en-US">
                    <a:noFill/>
                  </a:rPr>
                  <a:t> </a:t>
                </a:r>
              </a:p>
            </p:txBody>
          </p:sp>
        </mc:Fallback>
      </mc:AlternateContent>
      <p:sp>
        <p:nvSpPr>
          <p:cNvPr id="16" name="Номер слайда 25">
            <a:extLst>
              <a:ext uri="{FF2B5EF4-FFF2-40B4-BE49-F238E27FC236}">
                <a16:creationId xmlns:a16="http://schemas.microsoft.com/office/drawing/2014/main" id="{D5A2B55C-4F45-900C-F68D-4E9213C7A9B3}"/>
              </a:ext>
            </a:extLst>
          </p:cNvPr>
          <p:cNvSpPr txBox="1">
            <a:spLocks/>
          </p:cNvSpPr>
          <p:nvPr/>
        </p:nvSpPr>
        <p:spPr>
          <a:xfrm>
            <a:off x="9331990" y="6365897"/>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2FAE92-8F2B-4A39-B2CD-9449D7E09136}" type="slidenum">
              <a:rPr lang="ru-RU" sz="2800" smtClean="0"/>
              <a:pPr/>
              <a:t>15</a:t>
            </a:fld>
            <a:endParaRPr lang="ru-RU" dirty="0"/>
          </a:p>
        </p:txBody>
      </p:sp>
      <p:sp>
        <p:nvSpPr>
          <p:cNvPr id="23" name="TextBox 22">
            <a:extLst>
              <a:ext uri="{FF2B5EF4-FFF2-40B4-BE49-F238E27FC236}">
                <a16:creationId xmlns:a16="http://schemas.microsoft.com/office/drawing/2014/main" id="{B8FC60A1-554B-1DCF-845C-5E55E25967F2}"/>
              </a:ext>
            </a:extLst>
          </p:cNvPr>
          <p:cNvSpPr txBox="1"/>
          <p:nvPr/>
        </p:nvSpPr>
        <p:spPr>
          <a:xfrm>
            <a:off x="672374" y="5010172"/>
            <a:ext cx="11402816" cy="923330"/>
          </a:xfrm>
          <a:prstGeom prst="rect">
            <a:avLst/>
          </a:prstGeom>
          <a:noFill/>
        </p:spPr>
        <p:txBody>
          <a:bodyPr wrap="square" rtlCol="0">
            <a:spAutoFit/>
          </a:bodyPr>
          <a:lstStyle/>
          <a:p>
            <a:r>
              <a:rPr lang="en-US" sz="1800" dirty="0"/>
              <a:t>Response function is</a:t>
            </a:r>
            <a:r>
              <a:rPr lang="ru-RU" sz="1800" b="0" dirty="0">
                <a:effectLst/>
                <a:latin typeface="Times New Roman" panose="02020603050405020304" pitchFamily="18" charset="0"/>
                <a:ea typeface="Times New Roman" panose="02020603050405020304" pitchFamily="18" charset="0"/>
              </a:rPr>
              <a:t>– </a:t>
            </a:r>
            <a:r>
              <a:rPr lang="en-US" dirty="0">
                <a:effectLst/>
              </a:rPr>
              <a:t>the ratio of the deviation in the frequency of rotation of particles to the deviation in the angular width of the sector. </a:t>
            </a:r>
            <a:endParaRPr lang="ru-RU" sz="1800" b="0" dirty="0">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It takes 5 simulations to reach necessary </a:t>
            </a:r>
            <a:r>
              <a:rPr lang="ru-RU"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isochronism </a:t>
            </a:r>
            <a:endParaRPr lang="ru-RU" dirty="0"/>
          </a:p>
        </p:txBody>
      </p:sp>
      <p:graphicFrame>
        <p:nvGraphicFramePr>
          <p:cNvPr id="9" name="Таблица 11">
            <a:extLst>
              <a:ext uri="{FF2B5EF4-FFF2-40B4-BE49-F238E27FC236}">
                <a16:creationId xmlns:a16="http://schemas.microsoft.com/office/drawing/2014/main" id="{1C05D3C2-4AD4-4A99-80BB-3944D2CE2029}"/>
              </a:ext>
            </a:extLst>
          </p:cNvPr>
          <p:cNvGraphicFramePr>
            <a:graphicFrameLocks noGrp="1"/>
          </p:cNvGraphicFramePr>
          <p:nvPr>
            <p:extLst>
              <p:ext uri="{D42A27DB-BD31-4B8C-83A1-F6EECF244321}">
                <p14:modId xmlns:p14="http://schemas.microsoft.com/office/powerpoint/2010/main" val="2812141153"/>
              </p:ext>
            </p:extLst>
          </p:nvPr>
        </p:nvGraphicFramePr>
        <p:xfrm>
          <a:off x="4892358" y="2761472"/>
          <a:ext cx="2405392" cy="1840620"/>
        </p:xfrm>
        <a:graphic>
          <a:graphicData uri="http://schemas.openxmlformats.org/drawingml/2006/table">
            <a:tbl>
              <a:tblPr firstRow="1" bandRow="1">
                <a:tableStyleId>{5C22544A-7EE6-4342-B048-85BDC9FD1C3A}</a:tableStyleId>
              </a:tblPr>
              <a:tblGrid>
                <a:gridCol w="1202696">
                  <a:extLst>
                    <a:ext uri="{9D8B030D-6E8A-4147-A177-3AD203B41FA5}">
                      <a16:colId xmlns:a16="http://schemas.microsoft.com/office/drawing/2014/main" val="2431694631"/>
                    </a:ext>
                  </a:extLst>
                </a:gridCol>
                <a:gridCol w="1202696">
                  <a:extLst>
                    <a:ext uri="{9D8B030D-6E8A-4147-A177-3AD203B41FA5}">
                      <a16:colId xmlns:a16="http://schemas.microsoft.com/office/drawing/2014/main" val="1074436142"/>
                    </a:ext>
                  </a:extLst>
                </a:gridCol>
              </a:tblGrid>
              <a:tr h="306770">
                <a:tc>
                  <a:txBody>
                    <a:bodyPr/>
                    <a:lstStyle/>
                    <a:p>
                      <a:pPr algn="ctr"/>
                      <a:r>
                        <a:rPr lang="en-US" sz="1400" dirty="0"/>
                        <a:t>Guess</a:t>
                      </a:r>
                      <a:endParaRPr lang="ru-RU" sz="1400" dirty="0"/>
                    </a:p>
                  </a:txBody>
                  <a:tcPr/>
                </a:tc>
                <a:tc>
                  <a:txBody>
                    <a:bodyPr/>
                    <a:lstStyle/>
                    <a:p>
                      <a:pPr algn="ctr"/>
                      <a:r>
                        <a:rPr lang="en-US" sz="1400" dirty="0"/>
                        <a:t>MSE to target</a:t>
                      </a:r>
                      <a:endParaRPr lang="ru-RU" sz="1400" dirty="0"/>
                    </a:p>
                  </a:txBody>
                  <a:tcPr/>
                </a:tc>
                <a:extLst>
                  <a:ext uri="{0D108BD9-81ED-4DB2-BD59-A6C34878D82A}">
                    <a16:rowId xmlns:a16="http://schemas.microsoft.com/office/drawing/2014/main" val="2299596791"/>
                  </a:ext>
                </a:extLst>
              </a:tr>
              <a:tr h="306770">
                <a:tc>
                  <a:txBody>
                    <a:bodyPr/>
                    <a:lstStyle/>
                    <a:p>
                      <a:pPr algn="ctr"/>
                      <a:r>
                        <a:rPr lang="en-US" sz="1400" dirty="0"/>
                        <a:t>Random</a:t>
                      </a:r>
                      <a:endParaRPr lang="ru-RU" sz="1400" dirty="0"/>
                    </a:p>
                  </a:txBody>
                  <a:tcPr/>
                </a:tc>
                <a:tc>
                  <a:txBody>
                    <a:bodyPr/>
                    <a:lstStyle/>
                    <a:p>
                      <a:pPr algn="ctr"/>
                      <a:r>
                        <a:rPr lang="ru-RU" sz="1400" dirty="0"/>
                        <a:t>1</a:t>
                      </a:r>
                      <a:r>
                        <a:rPr lang="en-US" sz="1400" dirty="0"/>
                        <a:t>32</a:t>
                      </a:r>
                      <a:endParaRPr lang="ru-RU" sz="1400" dirty="0"/>
                    </a:p>
                  </a:txBody>
                  <a:tcPr/>
                </a:tc>
                <a:extLst>
                  <a:ext uri="{0D108BD9-81ED-4DB2-BD59-A6C34878D82A}">
                    <a16:rowId xmlns:a16="http://schemas.microsoft.com/office/drawing/2014/main" val="34230281"/>
                  </a:ext>
                </a:extLst>
              </a:tr>
              <a:tr h="306770">
                <a:tc>
                  <a:txBody>
                    <a:bodyPr/>
                    <a:lstStyle/>
                    <a:p>
                      <a:pPr algn="ctr"/>
                      <a:r>
                        <a:rPr lang="en-US" sz="1400" dirty="0"/>
                        <a:t>Random + 1</a:t>
                      </a:r>
                      <a:endParaRPr lang="ru-RU" sz="1400" dirty="0"/>
                    </a:p>
                  </a:txBody>
                  <a:tcPr/>
                </a:tc>
                <a:tc>
                  <a:txBody>
                    <a:bodyPr/>
                    <a:lstStyle/>
                    <a:p>
                      <a:pPr algn="ctr"/>
                      <a:r>
                        <a:rPr lang="en-US" sz="1400" dirty="0"/>
                        <a:t>653</a:t>
                      </a:r>
                      <a:endParaRPr lang="ru-RU" sz="1400" dirty="0"/>
                    </a:p>
                  </a:txBody>
                  <a:tcPr/>
                </a:tc>
                <a:extLst>
                  <a:ext uri="{0D108BD9-81ED-4DB2-BD59-A6C34878D82A}">
                    <a16:rowId xmlns:a16="http://schemas.microsoft.com/office/drawing/2014/main" val="814436212"/>
                  </a:ext>
                </a:extLst>
              </a:tr>
              <a:tr h="306770">
                <a:tc>
                  <a:txBody>
                    <a:bodyPr/>
                    <a:lstStyle/>
                    <a:p>
                      <a:pPr algn="ctr"/>
                      <a:r>
                        <a:rPr lang="en-US" sz="1400" dirty="0"/>
                        <a:t>1</a:t>
                      </a:r>
                      <a:endParaRPr lang="ru-RU" sz="1400" dirty="0"/>
                    </a:p>
                  </a:txBody>
                  <a:tcPr/>
                </a:tc>
                <a:tc>
                  <a:txBody>
                    <a:bodyPr/>
                    <a:lstStyle/>
                    <a:p>
                      <a:pPr algn="ctr"/>
                      <a:r>
                        <a:rPr lang="en-US" sz="1400" dirty="0"/>
                        <a:t>12</a:t>
                      </a:r>
                      <a:endParaRPr lang="ru-RU" sz="1400" dirty="0"/>
                    </a:p>
                  </a:txBody>
                  <a:tcPr/>
                </a:tc>
                <a:extLst>
                  <a:ext uri="{0D108BD9-81ED-4DB2-BD59-A6C34878D82A}">
                    <a16:rowId xmlns:a16="http://schemas.microsoft.com/office/drawing/2014/main" val="106035414"/>
                  </a:ext>
                </a:extLst>
              </a:tr>
              <a:tr h="306770">
                <a:tc>
                  <a:txBody>
                    <a:bodyPr/>
                    <a:lstStyle/>
                    <a:p>
                      <a:pPr algn="ctr"/>
                      <a:r>
                        <a:rPr lang="en-US" sz="1400" dirty="0"/>
                        <a:t>2</a:t>
                      </a:r>
                      <a:endParaRPr lang="ru-RU" sz="1400" dirty="0"/>
                    </a:p>
                  </a:txBody>
                  <a:tcPr/>
                </a:tc>
                <a:tc>
                  <a:txBody>
                    <a:bodyPr/>
                    <a:lstStyle/>
                    <a:p>
                      <a:pPr algn="ctr"/>
                      <a:r>
                        <a:rPr lang="ru-RU" sz="1400" dirty="0"/>
                        <a:t>3</a:t>
                      </a:r>
                      <a:r>
                        <a:rPr lang="en-US" sz="1400" dirty="0"/>
                        <a:t>,6</a:t>
                      </a:r>
                      <a:endParaRPr lang="ru-RU" sz="1400" dirty="0"/>
                    </a:p>
                  </a:txBody>
                  <a:tcPr/>
                </a:tc>
                <a:extLst>
                  <a:ext uri="{0D108BD9-81ED-4DB2-BD59-A6C34878D82A}">
                    <a16:rowId xmlns:a16="http://schemas.microsoft.com/office/drawing/2014/main" val="2397756521"/>
                  </a:ext>
                </a:extLst>
              </a:tr>
              <a:tr h="306770">
                <a:tc>
                  <a:txBody>
                    <a:bodyPr/>
                    <a:lstStyle/>
                    <a:p>
                      <a:pPr algn="ctr"/>
                      <a:r>
                        <a:rPr lang="en-US" sz="1400" dirty="0"/>
                        <a:t>3</a:t>
                      </a:r>
                      <a:endParaRPr lang="ru-RU" sz="1400" dirty="0"/>
                    </a:p>
                  </a:txBody>
                  <a:tcPr/>
                </a:tc>
                <a:tc>
                  <a:txBody>
                    <a:bodyPr/>
                    <a:lstStyle/>
                    <a:p>
                      <a:pPr algn="ctr"/>
                      <a:r>
                        <a:rPr lang="ru-RU" sz="1400" dirty="0"/>
                        <a:t>0</a:t>
                      </a:r>
                      <a:r>
                        <a:rPr lang="en-US" sz="1400" dirty="0"/>
                        <a:t>,</a:t>
                      </a:r>
                      <a:r>
                        <a:rPr lang="ru-RU" sz="1400" dirty="0"/>
                        <a:t>8</a:t>
                      </a:r>
                      <a:r>
                        <a:rPr lang="en-US" sz="1400" dirty="0"/>
                        <a:t>6</a:t>
                      </a:r>
                      <a:endParaRPr lang="ru-RU" sz="1400" dirty="0"/>
                    </a:p>
                  </a:txBody>
                  <a:tcPr/>
                </a:tc>
                <a:extLst>
                  <a:ext uri="{0D108BD9-81ED-4DB2-BD59-A6C34878D82A}">
                    <a16:rowId xmlns:a16="http://schemas.microsoft.com/office/drawing/2014/main" val="598923344"/>
                  </a:ext>
                </a:extLst>
              </a:tr>
            </a:tbl>
          </a:graphicData>
        </a:graphic>
      </p:graphicFrame>
      <p:sp>
        <p:nvSpPr>
          <p:cNvPr id="4" name="Slide Number Placeholder 3">
            <a:extLst>
              <a:ext uri="{FF2B5EF4-FFF2-40B4-BE49-F238E27FC236}">
                <a16:creationId xmlns:a16="http://schemas.microsoft.com/office/drawing/2014/main" id="{13469B59-98E7-457D-9CAE-DA538E7C16AD}"/>
              </a:ext>
            </a:extLst>
          </p:cNvPr>
          <p:cNvSpPr>
            <a:spLocks noGrp="1"/>
          </p:cNvSpPr>
          <p:nvPr>
            <p:ph type="sldNum" sz="quarter" idx="12"/>
          </p:nvPr>
        </p:nvSpPr>
        <p:spPr/>
        <p:txBody>
          <a:bodyPr/>
          <a:lstStyle/>
          <a:p>
            <a:fld id="{B923AFCC-7BAD-4C49-A94A-4BE663907E7C}" type="slidenum">
              <a:rPr lang="en-US" smtClean="0"/>
              <a:pPr/>
              <a:t>15</a:t>
            </a:fld>
            <a:endParaRPr lang="en-US"/>
          </a:p>
        </p:txBody>
      </p:sp>
      <p:sp>
        <p:nvSpPr>
          <p:cNvPr id="11" name="Title 1">
            <a:extLst>
              <a:ext uri="{FF2B5EF4-FFF2-40B4-BE49-F238E27FC236}">
                <a16:creationId xmlns:a16="http://schemas.microsoft.com/office/drawing/2014/main" id="{7B8764CE-997E-4654-85C5-6551CA024F99}"/>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Response function for magnetic field </a:t>
            </a:r>
            <a:r>
              <a:rPr lang="en-US" sz="3600" b="1" dirty="0" err="1">
                <a:solidFill>
                  <a:schemeClr val="bg1"/>
                </a:solidFill>
              </a:rPr>
              <a:t>isochronization</a:t>
            </a:r>
            <a:r>
              <a:rPr lang="en-US" sz="3600" b="1" dirty="0">
                <a:solidFill>
                  <a:schemeClr val="bg1"/>
                </a:solidFill>
              </a:rPr>
              <a:t> </a:t>
            </a:r>
          </a:p>
        </p:txBody>
      </p:sp>
      <p:sp>
        <p:nvSpPr>
          <p:cNvPr id="13" name="Footer Placeholder 2">
            <a:extLst>
              <a:ext uri="{FF2B5EF4-FFF2-40B4-BE49-F238E27FC236}">
                <a16:creationId xmlns:a16="http://schemas.microsoft.com/office/drawing/2014/main" id="{AA9C93BB-EEA8-4519-B329-2D572781EBD4}"/>
              </a:ext>
            </a:extLst>
          </p:cNvPr>
          <p:cNvSpPr>
            <a:spLocks noGrp="1"/>
          </p:cNvSpPr>
          <p:nvPr>
            <p:ph type="ftr" sz="quarter" idx="11"/>
          </p:nvPr>
        </p:nvSpPr>
        <p:spPr>
          <a:xfrm>
            <a:off x="4038600" y="6356350"/>
            <a:ext cx="4114800" cy="365125"/>
          </a:xfrm>
        </p:spPr>
        <p:txBody>
          <a:bodyPr/>
          <a:lstStyle/>
          <a:p>
            <a:r>
              <a:rPr lang="en-US"/>
              <a:t>PAC 2025</a:t>
            </a:r>
            <a:endParaRPr lang="ru-RU"/>
          </a:p>
        </p:txBody>
      </p:sp>
    </p:spTree>
    <p:extLst>
      <p:ext uri="{BB962C8B-B14F-4D97-AF65-F5344CB8AC3E}">
        <p14:creationId xmlns:p14="http://schemas.microsoft.com/office/powerpoint/2010/main" val="4157893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C6FD735-D50B-7C3C-0F6E-78FB047B20E3}"/>
              </a:ext>
            </a:extLst>
          </p:cNvPr>
          <p:cNvSpPr txBox="1"/>
          <p:nvPr/>
        </p:nvSpPr>
        <p:spPr>
          <a:xfrm>
            <a:off x="8091533" y="4776110"/>
            <a:ext cx="3045227" cy="369332"/>
          </a:xfrm>
          <a:prstGeom prst="rect">
            <a:avLst/>
          </a:prstGeom>
          <a:noFill/>
        </p:spPr>
        <p:txBody>
          <a:bodyPr wrap="square" rtlCol="0">
            <a:spAutoFit/>
          </a:bodyPr>
          <a:lstStyle/>
          <a:p>
            <a:r>
              <a:rPr lang="en-US" dirty="0"/>
              <a:t>M</a:t>
            </a:r>
            <a:r>
              <a:rPr lang="en-US" dirty="0">
                <a:effectLst/>
              </a:rPr>
              <a:t>achine learning application</a:t>
            </a:r>
            <a:endParaRPr lang="ru-RU" dirty="0"/>
          </a:p>
        </p:txBody>
      </p:sp>
      <p:sp>
        <p:nvSpPr>
          <p:cNvPr id="3" name="Номер слайда 25">
            <a:extLst>
              <a:ext uri="{FF2B5EF4-FFF2-40B4-BE49-F238E27FC236}">
                <a16:creationId xmlns:a16="http://schemas.microsoft.com/office/drawing/2014/main" id="{96B5F617-EFBA-8379-A7EB-F779C25CAF40}"/>
              </a:ext>
            </a:extLst>
          </p:cNvPr>
          <p:cNvSpPr txBox="1">
            <a:spLocks/>
          </p:cNvSpPr>
          <p:nvPr/>
        </p:nvSpPr>
        <p:spPr>
          <a:xfrm>
            <a:off x="9331990" y="6365897"/>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2FAE92-8F2B-4A39-B2CD-9449D7E09136}" type="slidenum">
              <a:rPr lang="ru-RU" sz="2800" smtClean="0"/>
              <a:pPr/>
              <a:t>16</a:t>
            </a:fld>
            <a:endParaRPr lang="ru-RU" dirty="0"/>
          </a:p>
        </p:txBody>
      </p:sp>
      <p:pic>
        <p:nvPicPr>
          <p:cNvPr id="15" name="Picture 14">
            <a:extLst>
              <a:ext uri="{FF2B5EF4-FFF2-40B4-BE49-F238E27FC236}">
                <a16:creationId xmlns:a16="http://schemas.microsoft.com/office/drawing/2014/main" id="{A522A548-1741-40AB-BE55-7A5AC38093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2950" y="1420312"/>
            <a:ext cx="4867275" cy="3067050"/>
          </a:xfrm>
          <a:prstGeom prst="rect">
            <a:avLst/>
          </a:prstGeom>
          <a:noFill/>
          <a:ln>
            <a:noFill/>
          </a:ln>
        </p:spPr>
      </p:pic>
      <p:sp>
        <p:nvSpPr>
          <p:cNvPr id="17" name="TextBox 16">
            <a:extLst>
              <a:ext uri="{FF2B5EF4-FFF2-40B4-BE49-F238E27FC236}">
                <a16:creationId xmlns:a16="http://schemas.microsoft.com/office/drawing/2014/main" id="{2432E5E7-48E1-41CF-94AD-A31B006AA671}"/>
              </a:ext>
            </a:extLst>
          </p:cNvPr>
          <p:cNvSpPr txBox="1"/>
          <p:nvPr/>
        </p:nvSpPr>
        <p:spPr>
          <a:xfrm>
            <a:off x="406464" y="4739049"/>
            <a:ext cx="5307115" cy="646331"/>
          </a:xfrm>
          <a:prstGeom prst="rect">
            <a:avLst/>
          </a:prstGeom>
          <a:noFill/>
        </p:spPr>
        <p:txBody>
          <a:bodyPr wrap="square">
            <a:spAutoFit/>
          </a:bodyPr>
          <a:lstStyle/>
          <a:p>
            <a:pPr algn="ctr">
              <a:spcBef>
                <a:spcPts val="1200"/>
              </a:spcBef>
              <a:spcAft>
                <a:spcPts val="300"/>
              </a:spcAft>
            </a:pPr>
            <a:r>
              <a:rPr lang="en-US" dirty="0">
                <a:effectLst/>
              </a:rPr>
              <a:t>The difference between the initial sector width and the second iteration using machine learning.</a:t>
            </a:r>
            <a:endParaRPr lang="en-US" dirty="0">
              <a:latin typeface="Times New Roman" panose="02020603050405020304" pitchFamily="18" charset="0"/>
              <a:ea typeface="Times New Roman" panose="02020603050405020304" pitchFamily="18" charset="0"/>
            </a:endParaRPr>
          </a:p>
        </p:txBody>
      </p:sp>
      <p:pic>
        <p:nvPicPr>
          <p:cNvPr id="16" name="Рисунок 15">
            <a:extLst>
              <a:ext uri="{FF2B5EF4-FFF2-40B4-BE49-F238E27FC236}">
                <a16:creationId xmlns:a16="http://schemas.microsoft.com/office/drawing/2014/main" id="{4A7BF5DC-5366-2D40-6723-026EC94A65B2}"/>
              </a:ext>
            </a:extLst>
          </p:cNvPr>
          <p:cNvPicPr>
            <a:picLocks noChangeAspect="1"/>
          </p:cNvPicPr>
          <p:nvPr/>
        </p:nvPicPr>
        <p:blipFill>
          <a:blip r:embed="rId3"/>
          <a:stretch>
            <a:fillRect/>
          </a:stretch>
        </p:blipFill>
        <p:spPr>
          <a:xfrm>
            <a:off x="6955802" y="952259"/>
            <a:ext cx="4493247" cy="3690079"/>
          </a:xfrm>
          <a:prstGeom prst="rect">
            <a:avLst/>
          </a:prstGeom>
        </p:spPr>
      </p:pic>
      <p:graphicFrame>
        <p:nvGraphicFramePr>
          <p:cNvPr id="13" name="Таблица 12">
            <a:extLst>
              <a:ext uri="{FF2B5EF4-FFF2-40B4-BE49-F238E27FC236}">
                <a16:creationId xmlns:a16="http://schemas.microsoft.com/office/drawing/2014/main" id="{27CF9C68-6B7C-E598-8DB3-745E5E939D5E}"/>
              </a:ext>
            </a:extLst>
          </p:cNvPr>
          <p:cNvGraphicFramePr>
            <a:graphicFrameLocks noGrp="1"/>
          </p:cNvGraphicFramePr>
          <p:nvPr/>
        </p:nvGraphicFramePr>
        <p:xfrm>
          <a:off x="5552329" y="1585826"/>
          <a:ext cx="1828520" cy="2422944"/>
        </p:xfrm>
        <a:graphic>
          <a:graphicData uri="http://schemas.openxmlformats.org/drawingml/2006/table">
            <a:tbl>
              <a:tblPr firstRow="1" bandRow="1">
                <a:tableStyleId>{5C22544A-7EE6-4342-B048-85BDC9FD1C3A}</a:tableStyleId>
              </a:tblPr>
              <a:tblGrid>
                <a:gridCol w="914260">
                  <a:extLst>
                    <a:ext uri="{9D8B030D-6E8A-4147-A177-3AD203B41FA5}">
                      <a16:colId xmlns:a16="http://schemas.microsoft.com/office/drawing/2014/main" val="305453749"/>
                    </a:ext>
                  </a:extLst>
                </a:gridCol>
                <a:gridCol w="914260">
                  <a:extLst>
                    <a:ext uri="{9D8B030D-6E8A-4147-A177-3AD203B41FA5}">
                      <a16:colId xmlns:a16="http://schemas.microsoft.com/office/drawing/2014/main" val="3492126421"/>
                    </a:ext>
                  </a:extLst>
                </a:gridCol>
              </a:tblGrid>
              <a:tr h="605736">
                <a:tc>
                  <a:txBody>
                    <a:bodyPr/>
                    <a:lstStyle/>
                    <a:p>
                      <a:pPr algn="ctr"/>
                      <a:r>
                        <a:rPr lang="en-US" sz="1400" dirty="0"/>
                        <a:t>Guess</a:t>
                      </a:r>
                      <a:endParaRPr lang="ru-RU" sz="1400" dirty="0"/>
                    </a:p>
                  </a:txBody>
                  <a:tcPr/>
                </a:tc>
                <a:tc>
                  <a:txBody>
                    <a:bodyPr/>
                    <a:lstStyle/>
                    <a:p>
                      <a:pPr algn="ctr"/>
                      <a:r>
                        <a:rPr lang="en-US" sz="1400" dirty="0"/>
                        <a:t>MSE to target</a:t>
                      </a:r>
                      <a:endParaRPr lang="ru-RU" sz="1400" dirty="0"/>
                    </a:p>
                  </a:txBody>
                  <a:tcPr/>
                </a:tc>
                <a:extLst>
                  <a:ext uri="{0D108BD9-81ED-4DB2-BD59-A6C34878D82A}">
                    <a16:rowId xmlns:a16="http://schemas.microsoft.com/office/drawing/2014/main" val="1036225738"/>
                  </a:ext>
                </a:extLst>
              </a:tr>
              <a:tr h="605736">
                <a:tc>
                  <a:txBody>
                    <a:bodyPr/>
                    <a:lstStyle/>
                    <a:p>
                      <a:pPr algn="ctr"/>
                      <a:r>
                        <a:rPr lang="en-US" sz="1400" dirty="0"/>
                        <a:t>Random</a:t>
                      </a:r>
                      <a:endParaRPr lang="ru-RU" sz="1400" dirty="0"/>
                    </a:p>
                  </a:txBody>
                  <a:tcPr/>
                </a:tc>
                <a:tc>
                  <a:txBody>
                    <a:bodyPr/>
                    <a:lstStyle/>
                    <a:p>
                      <a:pPr algn="ctr"/>
                      <a:r>
                        <a:rPr lang="en-US" sz="1400" dirty="0"/>
                        <a:t>132</a:t>
                      </a:r>
                      <a:endParaRPr lang="ru-RU" sz="1400" dirty="0"/>
                    </a:p>
                  </a:txBody>
                  <a:tcPr/>
                </a:tc>
                <a:extLst>
                  <a:ext uri="{0D108BD9-81ED-4DB2-BD59-A6C34878D82A}">
                    <a16:rowId xmlns:a16="http://schemas.microsoft.com/office/drawing/2014/main" val="629744142"/>
                  </a:ext>
                </a:extLst>
              </a:tr>
              <a:tr h="605736">
                <a:tc>
                  <a:txBody>
                    <a:bodyPr/>
                    <a:lstStyle/>
                    <a:p>
                      <a:pPr algn="ctr"/>
                      <a:r>
                        <a:rPr lang="en-US" sz="1400" dirty="0"/>
                        <a:t>1</a:t>
                      </a:r>
                      <a:endParaRPr lang="ru-RU" sz="1400" dirty="0"/>
                    </a:p>
                  </a:txBody>
                  <a:tcPr/>
                </a:tc>
                <a:tc>
                  <a:txBody>
                    <a:bodyPr/>
                    <a:lstStyle/>
                    <a:p>
                      <a:pPr algn="ctr"/>
                      <a:r>
                        <a:rPr lang="en-US" sz="1400" dirty="0"/>
                        <a:t>2</a:t>
                      </a:r>
                      <a:endParaRPr lang="ru-RU" sz="1400" dirty="0"/>
                    </a:p>
                  </a:txBody>
                  <a:tcPr/>
                </a:tc>
                <a:extLst>
                  <a:ext uri="{0D108BD9-81ED-4DB2-BD59-A6C34878D82A}">
                    <a16:rowId xmlns:a16="http://schemas.microsoft.com/office/drawing/2014/main" val="1386819238"/>
                  </a:ext>
                </a:extLst>
              </a:tr>
              <a:tr h="605736">
                <a:tc>
                  <a:txBody>
                    <a:bodyPr/>
                    <a:lstStyle/>
                    <a:p>
                      <a:pPr algn="ctr"/>
                      <a:r>
                        <a:rPr lang="en-US" sz="1400" dirty="0"/>
                        <a:t>2</a:t>
                      </a:r>
                      <a:endParaRPr lang="ru-RU" sz="1400" dirty="0"/>
                    </a:p>
                  </a:txBody>
                  <a:tcPr/>
                </a:tc>
                <a:tc>
                  <a:txBody>
                    <a:bodyPr/>
                    <a:lstStyle/>
                    <a:p>
                      <a:pPr algn="ctr"/>
                      <a:r>
                        <a:rPr lang="en-US" sz="1400" dirty="0"/>
                        <a:t>0,7</a:t>
                      </a:r>
                      <a:endParaRPr lang="ru-RU" sz="1400" dirty="0"/>
                    </a:p>
                  </a:txBody>
                  <a:tcPr/>
                </a:tc>
                <a:extLst>
                  <a:ext uri="{0D108BD9-81ED-4DB2-BD59-A6C34878D82A}">
                    <a16:rowId xmlns:a16="http://schemas.microsoft.com/office/drawing/2014/main" val="2290063185"/>
                  </a:ext>
                </a:extLst>
              </a:tr>
            </a:tbl>
          </a:graphicData>
        </a:graphic>
      </p:graphicFrame>
      <p:sp>
        <p:nvSpPr>
          <p:cNvPr id="18" name="TextBox 17">
            <a:extLst>
              <a:ext uri="{FF2B5EF4-FFF2-40B4-BE49-F238E27FC236}">
                <a16:creationId xmlns:a16="http://schemas.microsoft.com/office/drawing/2014/main" id="{7E7FEB70-14FB-46EA-82E0-4F71121C4154}"/>
              </a:ext>
            </a:extLst>
          </p:cNvPr>
          <p:cNvSpPr txBox="1"/>
          <p:nvPr/>
        </p:nvSpPr>
        <p:spPr>
          <a:xfrm>
            <a:off x="219042" y="5582575"/>
            <a:ext cx="11548888" cy="646331"/>
          </a:xfrm>
          <a:prstGeom prst="rect">
            <a:avLst/>
          </a:prstGeom>
          <a:noFill/>
        </p:spPr>
        <p:txBody>
          <a:bodyPr wrap="square">
            <a:spAutoFit/>
          </a:bodyPr>
          <a:lstStyle/>
          <a:p>
            <a:pPr algn="ctr">
              <a:spcBef>
                <a:spcPts val="1200"/>
              </a:spcBef>
              <a:spcAft>
                <a:spcPts val="300"/>
              </a:spcAft>
            </a:pPr>
            <a:r>
              <a:rPr lang="en-US" dirty="0">
                <a:effectLst/>
              </a:rPr>
              <a:t>The traditional method of applying the response function required 5 iterations of calculations, while using machine learning -2 iterations to achieve the required isochronism</a:t>
            </a:r>
            <a:endParaRPr lang="en-US" sz="1800" b="1" dirty="0">
              <a:effectLst/>
              <a:latin typeface="Times New Roman" panose="02020603050405020304" pitchFamily="18" charset="0"/>
              <a:ea typeface="Times New Roman" panose="02020603050405020304" pitchFamily="18" charset="0"/>
            </a:endParaRPr>
          </a:p>
        </p:txBody>
      </p:sp>
      <p:sp>
        <p:nvSpPr>
          <p:cNvPr id="9" name="Slide Number Placeholder 8">
            <a:extLst>
              <a:ext uri="{FF2B5EF4-FFF2-40B4-BE49-F238E27FC236}">
                <a16:creationId xmlns:a16="http://schemas.microsoft.com/office/drawing/2014/main" id="{EC2C3252-BB2E-4186-BCC0-EE3227002411}"/>
              </a:ext>
            </a:extLst>
          </p:cNvPr>
          <p:cNvSpPr>
            <a:spLocks noGrp="1"/>
          </p:cNvSpPr>
          <p:nvPr>
            <p:ph type="sldNum" sz="quarter" idx="12"/>
          </p:nvPr>
        </p:nvSpPr>
        <p:spPr/>
        <p:txBody>
          <a:bodyPr/>
          <a:lstStyle/>
          <a:p>
            <a:fld id="{B923AFCC-7BAD-4C49-A94A-4BE663907E7C}" type="slidenum">
              <a:rPr lang="en-US" smtClean="0"/>
              <a:pPr/>
              <a:t>16</a:t>
            </a:fld>
            <a:endParaRPr lang="en-US"/>
          </a:p>
        </p:txBody>
      </p:sp>
      <p:sp>
        <p:nvSpPr>
          <p:cNvPr id="19" name="Title 1">
            <a:extLst>
              <a:ext uri="{FF2B5EF4-FFF2-40B4-BE49-F238E27FC236}">
                <a16:creationId xmlns:a16="http://schemas.microsoft.com/office/drawing/2014/main" id="{0C0C0100-99A6-4543-A49C-DB9CA170DE3F}"/>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Machine learning (ML)</a:t>
            </a:r>
          </a:p>
        </p:txBody>
      </p:sp>
      <p:pic>
        <p:nvPicPr>
          <p:cNvPr id="14" name="Picture 13">
            <a:extLst>
              <a:ext uri="{FF2B5EF4-FFF2-40B4-BE49-F238E27FC236}">
                <a16:creationId xmlns:a16="http://schemas.microsoft.com/office/drawing/2014/main" id="{0F268F7E-EA27-458F-B569-608F8138A8DF}"/>
              </a:ext>
            </a:extLst>
          </p:cNvPr>
          <p:cNvPicPr>
            <a:picLocks noChangeAspect="1"/>
          </p:cNvPicPr>
          <p:nvPr/>
        </p:nvPicPr>
        <p:blipFill>
          <a:blip r:embed="rId4"/>
          <a:stretch>
            <a:fillRect/>
          </a:stretch>
        </p:blipFill>
        <p:spPr>
          <a:xfrm>
            <a:off x="4495443" y="6356350"/>
            <a:ext cx="4115157" cy="365792"/>
          </a:xfrm>
          <a:prstGeom prst="rect">
            <a:avLst/>
          </a:prstGeom>
        </p:spPr>
      </p:pic>
    </p:spTree>
    <p:extLst>
      <p:ext uri="{BB962C8B-B14F-4D97-AF65-F5344CB8AC3E}">
        <p14:creationId xmlns:p14="http://schemas.microsoft.com/office/powerpoint/2010/main" val="2478529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D608882-809E-4014-AB3C-A57B2932DB0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23AFCC-7BAD-4C49-A94A-4BE663907E7C}" type="slidenum">
              <a:rPr lang="en-US" smtClean="0"/>
              <a:pPr/>
              <a:t>17</a:t>
            </a:fld>
            <a:endParaRPr lang="en-US"/>
          </a:p>
        </p:txBody>
      </p:sp>
      <p:pic>
        <p:nvPicPr>
          <p:cNvPr id="1026" name="Picture 3">
            <a:extLst>
              <a:ext uri="{FF2B5EF4-FFF2-40B4-BE49-F238E27FC236}">
                <a16:creationId xmlns:a16="http://schemas.microsoft.com/office/drawing/2014/main" id="{70B6DAA0-29E2-4F70-8698-3356C059FE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20525" r="2191" b="14571"/>
          <a:stretch>
            <a:fillRect/>
          </a:stretch>
        </p:blipFill>
        <p:spPr bwMode="auto">
          <a:xfrm>
            <a:off x="1570058" y="1645322"/>
            <a:ext cx="5815013" cy="24098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a:extLst>
              <a:ext uri="{FF2B5EF4-FFF2-40B4-BE49-F238E27FC236}">
                <a16:creationId xmlns:a16="http://schemas.microsoft.com/office/drawing/2014/main" id="{2D97668F-B8BE-44F2-9F14-C7B0DAF48E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0779" r="2512" b="16367"/>
          <a:stretch>
            <a:fillRect/>
          </a:stretch>
        </p:blipFill>
        <p:spPr bwMode="auto">
          <a:xfrm>
            <a:off x="1570057" y="3946525"/>
            <a:ext cx="5975383"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00FE3E8-CAC2-4BD6-92B0-D4F5380186B7}"/>
              </a:ext>
            </a:extLst>
          </p:cNvPr>
          <p:cNvSpPr>
            <a:spLocks noChangeArrowheads="1"/>
          </p:cNvSpPr>
          <p:nvPr/>
        </p:nvSpPr>
        <p:spPr bwMode="auto">
          <a:xfrm>
            <a:off x="2635289" y="11699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F5B43530-A746-4075-851A-07EF674F8368}"/>
              </a:ext>
            </a:extLst>
          </p:cNvPr>
          <p:cNvSpPr>
            <a:spLocks noChangeArrowheads="1"/>
          </p:cNvSpPr>
          <p:nvPr/>
        </p:nvSpPr>
        <p:spPr bwMode="auto">
          <a:xfrm>
            <a:off x="2635289" y="40370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TextBox 8">
            <a:extLst>
              <a:ext uri="{FF2B5EF4-FFF2-40B4-BE49-F238E27FC236}">
                <a16:creationId xmlns:a16="http://schemas.microsoft.com/office/drawing/2014/main" id="{D8FC742B-3E55-4711-B2D0-1A95933F3BAB}"/>
              </a:ext>
            </a:extLst>
          </p:cNvPr>
          <p:cNvSpPr txBox="1"/>
          <p:nvPr/>
        </p:nvSpPr>
        <p:spPr>
          <a:xfrm>
            <a:off x="7503827" y="1716392"/>
            <a:ext cx="4418617" cy="2031325"/>
          </a:xfrm>
          <a:prstGeom prst="rect">
            <a:avLst/>
          </a:prstGeom>
          <a:noFill/>
        </p:spPr>
        <p:txBody>
          <a:bodyPr wrap="square">
            <a:spAutoFit/>
          </a:bodyPr>
          <a:lstStyle/>
          <a:p>
            <a:r>
              <a:rPr lang="en-US" dirty="0">
                <a:effectLst/>
              </a:rPr>
              <a:t>The models were trained using calculated magnetic field maps on grids with small and large increments (the difference in resolution is visible in the figures below). The goal: having a map similar to the map on the left to get a better map, as in the picture on the right</a:t>
            </a:r>
            <a:endParaRPr lang="en-US" dirty="0"/>
          </a:p>
        </p:txBody>
      </p:sp>
      <p:pic>
        <p:nvPicPr>
          <p:cNvPr id="3074" name="Picture 2" descr="КОНЦЕПЦИЯ РАЗРАБОТКИ И СОЗДАНИЯ НАУЧНО-КЛИНИЧЕСКОГО ЦЕНТРА ПРОТОННО">
            <a:extLst>
              <a:ext uri="{FF2B5EF4-FFF2-40B4-BE49-F238E27FC236}">
                <a16:creationId xmlns:a16="http://schemas.microsoft.com/office/drawing/2014/main" id="{3479CFA8-69F6-A0EC-9996-B6EEF39E9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646" y="4047572"/>
            <a:ext cx="3162980" cy="217090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365885D0-2A51-43FE-9500-C3467627119E}"/>
              </a:ext>
            </a:extLst>
          </p:cNvPr>
          <p:cNvSpPr txBox="1">
            <a:spLocks/>
          </p:cNvSpPr>
          <p:nvPr/>
        </p:nvSpPr>
        <p:spPr>
          <a:xfrm>
            <a:off x="349354" y="30672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Application of computer vision methods</a:t>
            </a:r>
          </a:p>
        </p:txBody>
      </p:sp>
      <p:pic>
        <p:nvPicPr>
          <p:cNvPr id="13" name="Picture 12">
            <a:extLst>
              <a:ext uri="{FF2B5EF4-FFF2-40B4-BE49-F238E27FC236}">
                <a16:creationId xmlns:a16="http://schemas.microsoft.com/office/drawing/2014/main" id="{BE0C83E3-1C18-47AD-B273-C4E9AB8F43DA}"/>
              </a:ext>
            </a:extLst>
          </p:cNvPr>
          <p:cNvPicPr>
            <a:picLocks noChangeAspect="1"/>
          </p:cNvPicPr>
          <p:nvPr/>
        </p:nvPicPr>
        <p:blipFill>
          <a:blip r:embed="rId5"/>
          <a:stretch>
            <a:fillRect/>
          </a:stretch>
        </p:blipFill>
        <p:spPr>
          <a:xfrm>
            <a:off x="4495443" y="6356350"/>
            <a:ext cx="4115157" cy="365792"/>
          </a:xfrm>
          <a:prstGeom prst="rect">
            <a:avLst/>
          </a:prstGeom>
        </p:spPr>
      </p:pic>
    </p:spTree>
    <p:extLst>
      <p:ext uri="{BB962C8B-B14F-4D97-AF65-F5344CB8AC3E}">
        <p14:creationId xmlns:p14="http://schemas.microsoft.com/office/powerpoint/2010/main" val="4801907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33F34-F47B-4F80-AF17-8DE43C9F3BB6}"/>
              </a:ext>
            </a:extLst>
          </p:cNvPr>
          <p:cNvSpPr>
            <a:spLocks noGrp="1"/>
          </p:cNvSpPr>
          <p:nvPr>
            <p:ph idx="1"/>
          </p:nvPr>
        </p:nvSpPr>
        <p:spPr>
          <a:xfrm>
            <a:off x="4447308" y="591344"/>
            <a:ext cx="6906491" cy="5585619"/>
          </a:xfrm>
        </p:spPr>
        <p:txBody>
          <a:bodyPr anchor="ctr">
            <a:normAutofit/>
          </a:bodyPr>
          <a:lstStyle/>
          <a:p>
            <a:pPr marL="342900" indent="-342900">
              <a:buFont typeface="+mj-lt"/>
              <a:buAutoNum type="arabicPeriod"/>
            </a:pPr>
            <a:r>
              <a:rPr lang="en-US" sz="2000" dirty="0">
                <a:effectLst/>
              </a:rPr>
              <a:t>Continue training models to isochronize the magnetic field. </a:t>
            </a:r>
            <a:endParaRPr lang="ru-RU" sz="2000" dirty="0">
              <a:effectLst/>
            </a:endParaRPr>
          </a:p>
          <a:p>
            <a:pPr marL="342900" indent="-342900">
              <a:buFont typeface="+mj-lt"/>
              <a:buAutoNum type="arabicPeriod"/>
            </a:pPr>
            <a:endParaRPr lang="en-US" sz="2000" dirty="0">
              <a:effectLst/>
            </a:endParaRPr>
          </a:p>
          <a:p>
            <a:pPr marL="342900" indent="-342900">
              <a:buFont typeface="+mj-lt"/>
              <a:buAutoNum type="arabicPeriod"/>
            </a:pPr>
            <a:r>
              <a:rPr lang="en-US" sz="2000" dirty="0">
                <a:effectLst/>
              </a:rPr>
              <a:t>A large amount of information was obtained during the optimization of the MSC 230 RF resonator, based on this information, to train models and test trained models for new cyclotron models. </a:t>
            </a:r>
            <a:endParaRPr lang="ru-RU" sz="2000" dirty="0">
              <a:effectLst/>
            </a:endParaRPr>
          </a:p>
          <a:p>
            <a:pPr marL="342900" indent="-342900">
              <a:buFont typeface="+mj-lt"/>
              <a:buAutoNum type="arabicPeriod"/>
            </a:pPr>
            <a:endParaRPr lang="en-US" sz="2000" dirty="0">
              <a:effectLst/>
            </a:endParaRPr>
          </a:p>
          <a:p>
            <a:pPr marL="342900" indent="-342900">
              <a:buFont typeface="+mj-lt"/>
              <a:buAutoNum type="arabicPeriod"/>
            </a:pPr>
            <a:r>
              <a:rPr lang="en-US" sz="2000" dirty="0">
                <a:effectLst/>
              </a:rPr>
              <a:t>Parameterized models were previously used to calculate magnetic channels. Conduct training of models, check the effectiveness.</a:t>
            </a:r>
            <a:endParaRPr lang="ru-RU" sz="2000" dirty="0">
              <a:effectLst/>
            </a:endParaRPr>
          </a:p>
          <a:p>
            <a:pPr marL="342900" indent="-342900">
              <a:buFont typeface="+mj-lt"/>
              <a:buAutoNum type="arabicPeriod"/>
            </a:pPr>
            <a:endParaRPr lang="en-US" sz="2000" dirty="0">
              <a:effectLst/>
            </a:endParaRPr>
          </a:p>
          <a:p>
            <a:pPr marL="342900" indent="-342900">
              <a:buFont typeface="+mj-lt"/>
              <a:buAutoNum type="arabicPeriod"/>
            </a:pPr>
            <a:r>
              <a:rPr lang="en-US" sz="2000" dirty="0">
                <a:effectLst/>
              </a:rPr>
              <a:t> To develop approaches for the application of AI in ion source management. To work on the ion source test bench.</a:t>
            </a:r>
            <a:endParaRPr lang="ru-RU" sz="2000" dirty="0">
              <a:effectLst/>
              <a:latin typeface="Times New Roman" panose="02020603050405020304" pitchFamily="18" charset="0"/>
              <a:ea typeface="Times New Roman" panose="02020603050405020304" pitchFamily="18" charset="0"/>
            </a:endParaRPr>
          </a:p>
          <a:p>
            <a:endParaRPr lang="en-US" sz="2600" dirty="0"/>
          </a:p>
        </p:txBody>
      </p:sp>
      <p:sp>
        <p:nvSpPr>
          <p:cNvPr id="5" name="Slide Number Placeholder 4">
            <a:extLst>
              <a:ext uri="{FF2B5EF4-FFF2-40B4-BE49-F238E27FC236}">
                <a16:creationId xmlns:a16="http://schemas.microsoft.com/office/drawing/2014/main" id="{21DE76D1-4D68-42CD-994D-06F0ECECFFF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923AFCC-7BAD-4C49-A94A-4BE663907E7C}" type="slidenum">
              <a:rPr lang="en-US" smtClean="0"/>
              <a:pPr>
                <a:spcAft>
                  <a:spcPts val="600"/>
                </a:spcAft>
              </a:pPr>
              <a:t>18</a:t>
            </a:fld>
            <a:endParaRPr lang="en-US"/>
          </a:p>
        </p:txBody>
      </p:sp>
      <p:sp>
        <p:nvSpPr>
          <p:cNvPr id="6" name="Title 1">
            <a:extLst>
              <a:ext uri="{FF2B5EF4-FFF2-40B4-BE49-F238E27FC236}">
                <a16:creationId xmlns:a16="http://schemas.microsoft.com/office/drawing/2014/main" id="{E073EDEE-B6F6-4F0F-8D67-75AAF6B1BF64}"/>
              </a:ext>
            </a:extLst>
          </p:cNvPr>
          <p:cNvSpPr txBox="1">
            <a:spLocks/>
          </p:cNvSpPr>
          <p:nvPr/>
        </p:nvSpPr>
        <p:spPr>
          <a:xfrm>
            <a:off x="275522" y="353179"/>
            <a:ext cx="3629852" cy="5859281"/>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Future plans</a:t>
            </a:r>
            <a:br>
              <a:rPr lang="en-US" sz="3600" b="1" dirty="0">
                <a:solidFill>
                  <a:schemeClr val="bg1"/>
                </a:solidFill>
              </a:rPr>
            </a:br>
            <a:r>
              <a:rPr lang="en-US" sz="3600" b="1" dirty="0">
                <a:solidFill>
                  <a:schemeClr val="bg1"/>
                </a:solidFill>
              </a:rPr>
              <a:t>for machine learning (ML)</a:t>
            </a:r>
          </a:p>
        </p:txBody>
      </p:sp>
      <p:pic>
        <p:nvPicPr>
          <p:cNvPr id="2" name="Picture 1">
            <a:extLst>
              <a:ext uri="{FF2B5EF4-FFF2-40B4-BE49-F238E27FC236}">
                <a16:creationId xmlns:a16="http://schemas.microsoft.com/office/drawing/2014/main" id="{929D3BBE-81F0-4505-8E79-257B87FDD989}"/>
              </a:ext>
            </a:extLst>
          </p:cNvPr>
          <p:cNvPicPr>
            <a:picLocks noChangeAspect="1"/>
          </p:cNvPicPr>
          <p:nvPr/>
        </p:nvPicPr>
        <p:blipFill>
          <a:blip r:embed="rId2"/>
          <a:stretch>
            <a:fillRect/>
          </a:stretch>
        </p:blipFill>
        <p:spPr>
          <a:xfrm>
            <a:off x="4303281" y="6355683"/>
            <a:ext cx="4115157" cy="365792"/>
          </a:xfrm>
          <a:prstGeom prst="rect">
            <a:avLst/>
          </a:prstGeom>
        </p:spPr>
      </p:pic>
    </p:spTree>
    <p:extLst>
      <p:ext uri="{BB962C8B-B14F-4D97-AF65-F5344CB8AC3E}">
        <p14:creationId xmlns:p14="http://schemas.microsoft.com/office/powerpoint/2010/main" val="36395099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lide Number Placeholder 8"/>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19</a:t>
            </a:fld>
            <a:endParaRPr/>
          </a:p>
        </p:txBody>
      </p:sp>
      <p:sp>
        <p:nvSpPr>
          <p:cNvPr id="343" name="Rectangle 1"/>
          <p:cNvSpPr txBox="1"/>
          <p:nvPr/>
        </p:nvSpPr>
        <p:spPr>
          <a:xfrm>
            <a:off x="838200" y="4560782"/>
            <a:ext cx="5403851" cy="1954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algn="just">
              <a:defRPr sz="1400">
                <a:latin typeface="Times New Roman"/>
                <a:ea typeface="Times New Roman"/>
                <a:cs typeface="Times New Roman"/>
                <a:sym typeface="Times New Roman"/>
              </a:defRPr>
            </a:pPr>
            <a:r>
              <a:rPr dirty="0"/>
              <a:t>Number of cyclotrons. The green triangles are cyclotrons in operation at research centers, the red crosses the cyclotron for medical radioisotopes production, and the black circles cyclotron for proton therapy [1]. Graphs are updated for year 2020 by data from [2, 3].</a:t>
            </a:r>
            <a:endParaRPr sz="600" dirty="0">
              <a:latin typeface="Arial"/>
              <a:ea typeface="Arial"/>
              <a:cs typeface="Arial"/>
              <a:sym typeface="Arial"/>
            </a:endParaRPr>
          </a:p>
          <a:p>
            <a:pPr algn="just">
              <a:buSzPct val="100000"/>
              <a:buChar char="•"/>
              <a:defRPr sz="1300">
                <a:latin typeface="Times New Roman"/>
                <a:ea typeface="Times New Roman"/>
                <a:cs typeface="Times New Roman"/>
                <a:sym typeface="Times New Roman"/>
              </a:defRPr>
            </a:pPr>
            <a:r>
              <a:rPr dirty="0"/>
              <a:t>[1]</a:t>
            </a:r>
            <a:r>
              <a:rPr dirty="0" err="1"/>
              <a:t>Calabretta</a:t>
            </a:r>
            <a:r>
              <a:rPr dirty="0"/>
              <a:t> L., Seidel M., 50 Years of Cyclotron Development, IEEE </a:t>
            </a:r>
            <a:r>
              <a:rPr dirty="0" err="1"/>
              <a:t>Trans.Nucl.Sci</a:t>
            </a:r>
            <a:r>
              <a:rPr dirty="0"/>
              <a:t>. 63 (2016) 2, 965-99, DOI:  10.1109/TNS.2015.2499238.</a:t>
            </a:r>
            <a:endParaRPr sz="600" dirty="0">
              <a:latin typeface="Arial"/>
              <a:ea typeface="Arial"/>
              <a:cs typeface="Arial"/>
              <a:sym typeface="Arial"/>
            </a:endParaRPr>
          </a:p>
          <a:p>
            <a:pPr algn="just">
              <a:buSzPct val="100000"/>
              <a:buChar char="•"/>
              <a:defRPr sz="1300">
                <a:latin typeface="Times New Roman"/>
                <a:ea typeface="Times New Roman"/>
                <a:cs typeface="Times New Roman"/>
                <a:sym typeface="Times New Roman"/>
              </a:defRPr>
            </a:pPr>
            <a:r>
              <a:rPr dirty="0"/>
              <a:t>[2]Schaffer P. et al. Direct Production Of 99mTc via 100Mo(p,2n) on Small Medical Cyclotrons // Physics Procedia 66 (2015 ) 383 – 395.</a:t>
            </a:r>
            <a:endParaRPr sz="600" dirty="0">
              <a:latin typeface="Arial"/>
              <a:ea typeface="Arial"/>
              <a:cs typeface="Arial"/>
              <a:sym typeface="Arial"/>
            </a:endParaRPr>
          </a:p>
          <a:p>
            <a:pPr algn="just">
              <a:buSzPct val="100000"/>
              <a:buChar char="•"/>
              <a:defRPr sz="1300">
                <a:latin typeface="Times New Roman"/>
                <a:ea typeface="Times New Roman"/>
                <a:cs typeface="Times New Roman"/>
                <a:sym typeface="Times New Roman"/>
              </a:defRPr>
            </a:pPr>
            <a:r>
              <a:rPr u="sng" dirty="0">
                <a:solidFill>
                  <a:schemeClr val="accent5"/>
                </a:solidFill>
                <a:uFill>
                  <a:solidFill>
                    <a:schemeClr val="accent5"/>
                  </a:solidFill>
                </a:uFill>
                <a:hlinkClick r:id="rId2"/>
              </a:rPr>
              <a:t>[3]https://www.ptcog.ch/index.php/facilities-in-operation</a:t>
            </a:r>
          </a:p>
        </p:txBody>
      </p:sp>
      <p:pic>
        <p:nvPicPr>
          <p:cNvPr id="344" name="Рисунок 11268" descr="Рисунок 11268"/>
          <p:cNvPicPr>
            <a:picLocks noChangeAspect="1"/>
          </p:cNvPicPr>
          <p:nvPr/>
        </p:nvPicPr>
        <p:blipFill>
          <a:blip r:embed="rId3"/>
          <a:stretch>
            <a:fillRect/>
          </a:stretch>
        </p:blipFill>
        <p:spPr>
          <a:xfrm>
            <a:off x="677478" y="1129590"/>
            <a:ext cx="5257799" cy="3524747"/>
          </a:xfrm>
          <a:prstGeom prst="rect">
            <a:avLst/>
          </a:prstGeom>
          <a:ln w="12700">
            <a:miter lim="400000"/>
          </a:ln>
        </p:spPr>
      </p:pic>
      <p:sp>
        <p:nvSpPr>
          <p:cNvPr id="345" name="TextBox 5"/>
          <p:cNvSpPr txBox="1"/>
          <p:nvPr/>
        </p:nvSpPr>
        <p:spPr>
          <a:xfrm>
            <a:off x="6036169" y="1736063"/>
            <a:ext cx="5188319"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r>
              <a:rPr dirty="0"/>
              <a:t>Demand for cyclotrons for isotope production and proton therapy is growing.</a:t>
            </a:r>
          </a:p>
          <a:p>
            <a:r>
              <a:rPr dirty="0"/>
              <a:t>Cyclotrons have limited lifetime due to irradiation etc., need to replace older cyclotrons with new ones. </a:t>
            </a:r>
          </a:p>
          <a:p>
            <a:r>
              <a:rPr dirty="0"/>
              <a:t>Cyclotrons are becoming better: more compact, cheaper, more reliable, power efficient. </a:t>
            </a:r>
          </a:p>
        </p:txBody>
      </p:sp>
      <p:pic>
        <p:nvPicPr>
          <p:cNvPr id="8" name="Picture 2" descr="Picture 2">
            <a:extLst>
              <a:ext uri="{FF2B5EF4-FFF2-40B4-BE49-F238E27FC236}">
                <a16:creationId xmlns:a16="http://schemas.microsoft.com/office/drawing/2014/main" id="{0BEDC9BA-D45E-4350-9175-C434A94D45AE}"/>
              </a:ext>
            </a:extLst>
          </p:cNvPr>
          <p:cNvPicPr>
            <a:picLocks noChangeAspect="1"/>
          </p:cNvPicPr>
          <p:nvPr/>
        </p:nvPicPr>
        <p:blipFill rotWithShape="1">
          <a:blip r:embed="rId4"/>
          <a:srcRect l="30395"/>
          <a:stretch/>
        </p:blipFill>
        <p:spPr>
          <a:xfrm>
            <a:off x="7536764" y="3730920"/>
            <a:ext cx="1942557" cy="2095501"/>
          </a:xfrm>
          <a:prstGeom prst="rect">
            <a:avLst/>
          </a:prstGeom>
          <a:ln w="12700">
            <a:miter lim="400000"/>
          </a:ln>
        </p:spPr>
      </p:pic>
      <p:sp>
        <p:nvSpPr>
          <p:cNvPr id="9" name="TextBox 3">
            <a:extLst>
              <a:ext uri="{FF2B5EF4-FFF2-40B4-BE49-F238E27FC236}">
                <a16:creationId xmlns:a16="http://schemas.microsoft.com/office/drawing/2014/main" id="{F5DD164F-5675-4050-964C-A81431FCEBCA}"/>
              </a:ext>
            </a:extLst>
          </p:cNvPr>
          <p:cNvSpPr txBox="1"/>
          <p:nvPr/>
        </p:nvSpPr>
        <p:spPr>
          <a:xfrm>
            <a:off x="7768987" y="5810556"/>
            <a:ext cx="2575562" cy="3330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rPr dirty="0"/>
              <a:t>YBCO HTS tape</a:t>
            </a:r>
          </a:p>
        </p:txBody>
      </p:sp>
      <p:sp>
        <p:nvSpPr>
          <p:cNvPr id="10" name="Title 1">
            <a:extLst>
              <a:ext uri="{FF2B5EF4-FFF2-40B4-BE49-F238E27FC236}">
                <a16:creationId xmlns:a16="http://schemas.microsoft.com/office/drawing/2014/main" id="{DB41D9DD-E173-42E5-8052-875DF22ADDF8}"/>
              </a:ext>
            </a:extLst>
          </p:cNvPr>
          <p:cNvSpPr txBox="1">
            <a:spLocks/>
          </p:cNvSpPr>
          <p:nvPr/>
        </p:nvSpPr>
        <p:spPr>
          <a:xfrm>
            <a:off x="349354" y="213156"/>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Motivation</a:t>
            </a:r>
          </a:p>
        </p:txBody>
      </p:sp>
      <p:sp>
        <p:nvSpPr>
          <p:cNvPr id="11" name="Footer Placeholder 2">
            <a:extLst>
              <a:ext uri="{FF2B5EF4-FFF2-40B4-BE49-F238E27FC236}">
                <a16:creationId xmlns:a16="http://schemas.microsoft.com/office/drawing/2014/main" id="{63A36FD9-7F55-4842-890C-7B8D11764340}"/>
              </a:ext>
            </a:extLst>
          </p:cNvPr>
          <p:cNvSpPr>
            <a:spLocks noGrp="1"/>
          </p:cNvSpPr>
          <p:nvPr>
            <p:ph type="ftr" sz="quarter" idx="11"/>
          </p:nvPr>
        </p:nvSpPr>
        <p:spPr>
          <a:xfrm>
            <a:off x="4038600" y="6356350"/>
            <a:ext cx="4114800" cy="365125"/>
          </a:xfrm>
        </p:spPr>
        <p:txBody>
          <a:bodyPr/>
          <a:lstStyle/>
          <a:p>
            <a:r>
              <a:rPr lang="en-US"/>
              <a:t>PAC 2025</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25F2A7-0750-4C9D-8466-FB6D1109B33C}"/>
              </a:ext>
            </a:extLst>
          </p:cNvPr>
          <p:cNvSpPr>
            <a:spLocks noGrp="1"/>
          </p:cNvSpPr>
          <p:nvPr>
            <p:ph idx="1"/>
          </p:nvPr>
        </p:nvSpPr>
        <p:spPr/>
        <p:txBody>
          <a:bodyPr>
            <a:normAutofit fontScale="77500" lnSpcReduction="20000"/>
          </a:bodyPr>
          <a:lstStyle/>
          <a:p>
            <a:r>
              <a:rPr lang="en-US" dirty="0"/>
              <a:t>With the advent of the new irradiation method FLASH in proton therapy, the demand for high-current accelerators has significantly increased. This need has driven the development of a new project at JINR, the MSC230—a compact isochronous cyclotron designed with a relatively modest magnetic field strength of 1.7 T at its center. The isochronous cyclotron accelerates a quasi-continuous beam, making it one of the most promising types of accelerators for producing high-intensity beams. The MSC230 is designed to deliver a beam current of approximately 10 </a:t>
            </a:r>
            <a:r>
              <a:rPr lang="en-US" dirty="0" err="1"/>
              <a:t>μA</a:t>
            </a:r>
            <a:r>
              <a:rPr lang="en-US" dirty="0"/>
              <a:t> in short pulses at an energy of 230 MeV. This capability is sufficient to investigate the efficiency of the FLASH method.</a:t>
            </a:r>
          </a:p>
          <a:p>
            <a:r>
              <a:rPr lang="en-US" dirty="0"/>
              <a:t>The study of the FLASH method underscores the critical importance of establishing a research and innovation center at the Joint Institute for Nuclear Research (JINR). Such a facility would be equipped with a modern proton accelerator, an advanced beam delivery system, and state-of-the-art laboratory equipment for biomedical research. </a:t>
            </a:r>
          </a:p>
          <a:p>
            <a:r>
              <a:rPr lang="en-US" dirty="0"/>
              <a:t>Currently, the technical design of the cyclotron and manufacture of some systems are in progress in D.V. </a:t>
            </a:r>
            <a:r>
              <a:rPr lang="en-US" dirty="0" err="1"/>
              <a:t>Efremov</a:t>
            </a:r>
            <a:r>
              <a:rPr lang="en-US" dirty="0"/>
              <a:t> Institute of Electrophysical Apparatus (NIIEFA).</a:t>
            </a:r>
            <a:endParaRPr lang="ru-RU" dirty="0"/>
          </a:p>
        </p:txBody>
      </p:sp>
      <p:sp>
        <p:nvSpPr>
          <p:cNvPr id="4" name="Номер слайда 3">
            <a:extLst>
              <a:ext uri="{FF2B5EF4-FFF2-40B4-BE49-F238E27FC236}">
                <a16:creationId xmlns:a16="http://schemas.microsoft.com/office/drawing/2014/main" id="{5CCF5A48-BCE2-4D71-BDD4-6EFB88EE5B85}"/>
              </a:ext>
            </a:extLst>
          </p:cNvPr>
          <p:cNvSpPr>
            <a:spLocks noGrp="1"/>
          </p:cNvSpPr>
          <p:nvPr>
            <p:ph type="sldNum" sz="quarter" idx="12"/>
          </p:nvPr>
        </p:nvSpPr>
        <p:spPr/>
        <p:txBody>
          <a:bodyPr/>
          <a:lstStyle/>
          <a:p>
            <a:fld id="{A55C00D6-B274-47D6-8B4A-FA559A184120}" type="slidenum">
              <a:rPr lang="ru-RU" smtClean="0"/>
              <a:t>2</a:t>
            </a:fld>
            <a:endParaRPr lang="ru-RU"/>
          </a:p>
        </p:txBody>
      </p:sp>
      <p:pic>
        <p:nvPicPr>
          <p:cNvPr id="5" name="Picture 2">
            <a:extLst>
              <a:ext uri="{FF2B5EF4-FFF2-40B4-BE49-F238E27FC236}">
                <a16:creationId xmlns:a16="http://schemas.microsoft.com/office/drawing/2014/main" id="{8E187F57-0CBB-43F3-9EAF-A9EC019F7A3D}"/>
              </a:ext>
            </a:extLst>
          </p:cNvPr>
          <p:cNvPicPr>
            <a:picLocks noChangeAspect="1"/>
          </p:cNvPicPr>
          <p:nvPr/>
        </p:nvPicPr>
        <p:blipFill>
          <a:blip r:embed="rId2"/>
          <a:stretch>
            <a:fillRect/>
          </a:stretch>
        </p:blipFill>
        <p:spPr>
          <a:xfrm>
            <a:off x="3962746" y="6363597"/>
            <a:ext cx="4115157" cy="365792"/>
          </a:xfrm>
          <a:prstGeom prst="rect">
            <a:avLst/>
          </a:prstGeom>
        </p:spPr>
      </p:pic>
      <p:sp>
        <p:nvSpPr>
          <p:cNvPr id="10" name="Title 1">
            <a:extLst>
              <a:ext uri="{FF2B5EF4-FFF2-40B4-BE49-F238E27FC236}">
                <a16:creationId xmlns:a16="http://schemas.microsoft.com/office/drawing/2014/main" id="{249ED2DB-148E-45F0-9D35-B7ABFA22AA73}"/>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MSC-230 cyclotron for proton therapy</a:t>
            </a:r>
          </a:p>
        </p:txBody>
      </p:sp>
    </p:spTree>
    <p:extLst>
      <p:ext uri="{BB962C8B-B14F-4D97-AF65-F5344CB8AC3E}">
        <p14:creationId xmlns:p14="http://schemas.microsoft.com/office/powerpoint/2010/main" val="289367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Title 1"/>
          <p:cNvSpPr txBox="1">
            <a:spLocks noGrp="1"/>
          </p:cNvSpPr>
          <p:nvPr>
            <p:ph type="title"/>
          </p:nvPr>
        </p:nvSpPr>
        <p:spPr>
          <a:xfrm>
            <a:off x="492797" y="1412062"/>
            <a:ext cx="6140815" cy="765176"/>
          </a:xfrm>
          <a:prstGeom prst="rect">
            <a:avLst/>
          </a:prstGeom>
        </p:spPr>
        <p:txBody>
          <a:bodyPr>
            <a:normAutofit/>
          </a:bodyPr>
          <a:lstStyle/>
          <a:p>
            <a:pPr>
              <a:defRPr sz="2100"/>
            </a:pPr>
            <a:r>
              <a:rPr dirty="0"/>
              <a:t>1</a:t>
            </a:r>
            <a:r>
              <a:rPr lang="en-US" dirty="0"/>
              <a:t>5</a:t>
            </a:r>
            <a:r>
              <a:rPr dirty="0"/>
              <a:t> MeV, 3 sectors, harmonic 6 </a:t>
            </a:r>
            <a:r>
              <a:rPr lang="ru-RU" dirty="0"/>
              <a:t> </a:t>
            </a:r>
            <a:r>
              <a:rPr lang="en-US" dirty="0"/>
              <a:t>frequency </a:t>
            </a:r>
            <a:r>
              <a:rPr dirty="0"/>
              <a:t>145 MHz</a:t>
            </a:r>
            <a:br>
              <a:rPr dirty="0"/>
            </a:br>
            <a:endParaRPr dirty="0"/>
          </a:p>
        </p:txBody>
      </p:sp>
      <p:pic>
        <p:nvPicPr>
          <p:cNvPr id="375" name="Picture 5" descr="Picture 5"/>
          <p:cNvPicPr>
            <a:picLocks noChangeAspect="1"/>
          </p:cNvPicPr>
          <p:nvPr/>
        </p:nvPicPr>
        <p:blipFill>
          <a:blip r:embed="rId2"/>
          <a:stretch>
            <a:fillRect/>
          </a:stretch>
        </p:blipFill>
        <p:spPr>
          <a:xfrm>
            <a:off x="532601" y="2177238"/>
            <a:ext cx="4888654" cy="3113626"/>
          </a:xfrm>
          <a:prstGeom prst="rect">
            <a:avLst/>
          </a:prstGeom>
          <a:ln w="12700">
            <a:miter lim="400000"/>
          </a:ln>
        </p:spPr>
      </p:pic>
      <p:graphicFrame>
        <p:nvGraphicFramePr>
          <p:cNvPr id="376" name="Table 6"/>
          <p:cNvGraphicFramePr/>
          <p:nvPr>
            <p:extLst>
              <p:ext uri="{D42A27DB-BD31-4B8C-83A1-F6EECF244321}">
                <p14:modId xmlns:p14="http://schemas.microsoft.com/office/powerpoint/2010/main" val="2744078592"/>
              </p:ext>
            </p:extLst>
          </p:nvPr>
        </p:nvGraphicFramePr>
        <p:xfrm>
          <a:off x="6627141" y="1456944"/>
          <a:ext cx="4270393" cy="4792353"/>
        </p:xfrm>
        <a:graphic>
          <a:graphicData uri="http://schemas.openxmlformats.org/drawingml/2006/table">
            <a:tbl>
              <a:tblPr firstRow="1" firstCol="1" bandRow="1"/>
              <a:tblGrid>
                <a:gridCol w="2708388">
                  <a:extLst>
                    <a:ext uri="{9D8B030D-6E8A-4147-A177-3AD203B41FA5}">
                      <a16:colId xmlns:a16="http://schemas.microsoft.com/office/drawing/2014/main" val="20000"/>
                    </a:ext>
                  </a:extLst>
                </a:gridCol>
                <a:gridCol w="1562005">
                  <a:extLst>
                    <a:ext uri="{9D8B030D-6E8A-4147-A177-3AD203B41FA5}">
                      <a16:colId xmlns:a16="http://schemas.microsoft.com/office/drawing/2014/main" val="20001"/>
                    </a:ext>
                  </a:extLst>
                </a:gridCol>
              </a:tblGrid>
              <a:tr h="48698">
                <a:tc>
                  <a:txBody>
                    <a:bodyPr/>
                    <a:lstStyle/>
                    <a:p>
                      <a:pPr algn="l">
                        <a:defRPr sz="1800" b="0">
                          <a:solidFill>
                            <a:srgbClr val="000000"/>
                          </a:solidFill>
                        </a:defRPr>
                      </a:pPr>
                      <a:r>
                        <a:rPr sz="1000" b="1">
                          <a:solidFill>
                            <a:srgbClr val="FFFFFF"/>
                          </a:solidFill>
                        </a:rPr>
                        <a:t>Parameter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b="0">
                          <a:solidFill>
                            <a:srgbClr val="000000"/>
                          </a:solidFill>
                        </a:defRPr>
                      </a:pPr>
                      <a:r>
                        <a:rPr sz="1000" b="1" dirty="0">
                          <a:solidFill>
                            <a:srgbClr val="FFFFFF"/>
                          </a:solidFil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494035">
                <a:tc>
                  <a:txBody>
                    <a:bodyPr/>
                    <a:lstStyle/>
                    <a:p>
                      <a:pPr algn="l">
                        <a:defRPr sz="1800" b="0"/>
                      </a:pPr>
                      <a:r>
                        <a:rPr lang="en-US" sz="1400" b="0" dirty="0"/>
                        <a:t> </a:t>
                      </a:r>
                      <a:r>
                        <a:rPr sz="1400" b="0" dirty="0"/>
                        <a:t>Magnet type</a:t>
                      </a:r>
                      <a:r>
                        <a:rPr lang="en-US" sz="1400" b="0" dirty="0"/>
                        <a:t> </a:t>
                      </a:r>
                      <a:endParaRPr sz="1400" b="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Electromagnet with </a:t>
                      </a:r>
                      <a:r>
                        <a:rPr lang="en-US" sz="1400" dirty="0"/>
                        <a:t>    </a:t>
                      </a:r>
                      <a:r>
                        <a:rPr sz="1400" dirty="0"/>
                        <a:t>resistive coil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265760">
                <a:tc>
                  <a:txBody>
                    <a:bodyPr/>
                    <a:lstStyle/>
                    <a:p>
                      <a:pPr algn="l">
                        <a:defRPr sz="1800" b="0"/>
                      </a:pPr>
                      <a:r>
                        <a:rPr lang="en-US" sz="1400" b="0" dirty="0"/>
                        <a:t> </a:t>
                      </a:r>
                      <a:r>
                        <a:rPr sz="1400" b="0" dirty="0"/>
                        <a:t>Ion source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Internal/External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242239">
                <a:tc>
                  <a:txBody>
                    <a:bodyPr/>
                    <a:lstStyle/>
                    <a:p>
                      <a:pPr algn="l">
                        <a:defRPr sz="1800" b="0"/>
                      </a:pPr>
                      <a:r>
                        <a:rPr lang="en-US" sz="1400" b="0" dirty="0"/>
                        <a:t> </a:t>
                      </a:r>
                      <a:r>
                        <a:rPr sz="1400" b="0" dirty="0"/>
                        <a:t>Final energy MeV</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15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242239">
                <a:tc>
                  <a:txBody>
                    <a:bodyPr/>
                    <a:lstStyle/>
                    <a:p>
                      <a:pPr algn="l">
                        <a:defRPr sz="1800" b="0"/>
                      </a:pPr>
                      <a:r>
                        <a:rPr lang="en-US" sz="1400" b="0" dirty="0"/>
                        <a:t> </a:t>
                      </a:r>
                      <a:r>
                        <a:rPr sz="1400" b="0" dirty="0"/>
                        <a:t>Final radius, mm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360</a:t>
                      </a:r>
                      <a:r>
                        <a:rPr lang="en-US" sz="1400" dirty="0"/>
                        <a:t> </a:t>
                      </a:r>
                      <a:endParaRPr sz="140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242239">
                <a:tc>
                  <a:txBody>
                    <a:bodyPr/>
                    <a:lstStyle/>
                    <a:p>
                      <a:pPr algn="l">
                        <a:defRPr sz="1400"/>
                      </a:pPr>
                      <a:r>
                        <a:rPr lang="en-US" b="0" dirty="0"/>
                        <a:t> </a:t>
                      </a:r>
                      <a:r>
                        <a:rPr b="0" dirty="0"/>
                        <a:t>Mean </a:t>
                      </a:r>
                      <a:r>
                        <a:rPr b="0" dirty="0" err="1"/>
                        <a:t>magn</a:t>
                      </a:r>
                      <a:r>
                        <a:rPr b="0" dirty="0"/>
                        <a:t>. field, 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1.55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r h="247738">
                <a:tc>
                  <a:txBody>
                    <a:bodyPr/>
                    <a:lstStyle/>
                    <a:p>
                      <a:pPr algn="l">
                        <a:defRPr sz="1800" b="0"/>
                      </a:pPr>
                      <a:r>
                        <a:rPr lang="en-US" sz="1400" b="0" dirty="0"/>
                        <a:t> </a:t>
                      </a:r>
                      <a:r>
                        <a:rPr sz="1400" b="0" dirty="0" err="1"/>
                        <a:t>Dimentions</a:t>
                      </a:r>
                      <a:r>
                        <a:rPr sz="1400" b="0" dirty="0"/>
                        <a:t> (</a:t>
                      </a:r>
                      <a:r>
                        <a:rPr sz="1400" b="0" dirty="0" err="1"/>
                        <a:t>h×d</a:t>
                      </a:r>
                      <a:r>
                        <a:rPr sz="1400" b="0" dirty="0"/>
                        <a:t>), mm</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t> 7</a:t>
                      </a:r>
                      <a:r>
                        <a:rPr lang="en-US" sz="1400" dirty="0"/>
                        <a:t>0</a:t>
                      </a:r>
                      <a:r>
                        <a:rPr sz="1400" dirty="0"/>
                        <a:t>0 × 1</a:t>
                      </a:r>
                      <a:r>
                        <a:rPr lang="en-US" sz="1400" dirty="0"/>
                        <a:t>3</a:t>
                      </a:r>
                      <a:r>
                        <a:rPr sz="1400" dirty="0"/>
                        <a:t>90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242239">
                <a:tc>
                  <a:txBody>
                    <a:bodyPr/>
                    <a:lstStyle/>
                    <a:p>
                      <a:pPr algn="l">
                        <a:defRPr sz="1800" b="0"/>
                      </a:pPr>
                      <a:r>
                        <a:rPr lang="en-US" sz="1400" b="0" dirty="0"/>
                        <a:t> </a:t>
                      </a:r>
                      <a:r>
                        <a:rPr sz="1400" b="0" dirty="0"/>
                        <a:t>Weight, kg</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68</a:t>
                      </a:r>
                      <a:r>
                        <a:rPr sz="1400" dirty="0"/>
                        <a:t>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7"/>
                  </a:ext>
                </a:extLst>
              </a:tr>
              <a:tr h="242239">
                <a:tc>
                  <a:txBody>
                    <a:bodyPr/>
                    <a:lstStyle/>
                    <a:p>
                      <a:pPr algn="l">
                        <a:defRPr sz="1800" b="0"/>
                      </a:pPr>
                      <a:r>
                        <a:rPr lang="en-US" sz="1400" b="0" dirty="0"/>
                        <a:t> </a:t>
                      </a:r>
                      <a:r>
                        <a:rPr sz="1400" b="0" dirty="0"/>
                        <a:t>Hill/Valley field, 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2.2/0.4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r h="242239">
                <a:tc>
                  <a:txBody>
                    <a:bodyPr/>
                    <a:lstStyle/>
                    <a:p>
                      <a:pPr algn="l">
                        <a:defRPr sz="1800" b="0"/>
                      </a:pPr>
                      <a:r>
                        <a:rPr lang="en-US" sz="1400" b="0" dirty="0"/>
                        <a:t> </a:t>
                      </a:r>
                      <a:r>
                        <a:rPr sz="1400" b="0" dirty="0"/>
                        <a:t>Hill/Valley </a:t>
                      </a:r>
                      <a:r>
                        <a:rPr sz="1400" b="0" dirty="0" err="1"/>
                        <a:t>gap,mm</a:t>
                      </a:r>
                      <a:endParaRPr sz="1400" b="0"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+- 25/210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9"/>
                  </a:ext>
                </a:extLst>
              </a:tr>
              <a:tr h="242239">
                <a:tc>
                  <a:txBody>
                    <a:bodyPr/>
                    <a:lstStyle/>
                    <a:p>
                      <a:pPr algn="l">
                        <a:defRPr sz="1800" b="0"/>
                      </a:pPr>
                      <a:r>
                        <a:rPr lang="en-US" sz="1400" b="0" dirty="0"/>
                        <a:t> </a:t>
                      </a:r>
                      <a:r>
                        <a:rPr sz="1400" b="0" dirty="0"/>
                        <a:t>A*Turn number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27 000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0"/>
                  </a:ext>
                </a:extLst>
              </a:tr>
              <a:tr h="285395">
                <a:tc>
                  <a:txBody>
                    <a:bodyPr/>
                    <a:lstStyle/>
                    <a:p>
                      <a:pPr algn="l">
                        <a:defRPr sz="1800" b="0"/>
                      </a:pPr>
                      <a:r>
                        <a:rPr lang="en-US" sz="1400" b="0" dirty="0"/>
                        <a:t> </a:t>
                      </a:r>
                      <a:r>
                        <a:rPr sz="1400" b="0" dirty="0"/>
                        <a:t>Magnet power consumption, kW</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2</a:t>
                      </a:r>
                      <a:r>
                        <a:rPr lang="en-US" sz="1400" dirty="0"/>
                        <a:t>0</a:t>
                      </a:r>
                      <a:r>
                        <a:rPr sz="1400"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1"/>
                  </a:ext>
                </a:extLst>
              </a:tr>
              <a:tr h="242239">
                <a:tc>
                  <a:txBody>
                    <a:bodyPr/>
                    <a:lstStyle/>
                    <a:p>
                      <a:pPr algn="l">
                        <a:defRPr sz="1800" b="0"/>
                      </a:pPr>
                      <a:r>
                        <a:rPr lang="en-US" sz="1400" b="0" dirty="0"/>
                        <a:t> </a:t>
                      </a:r>
                      <a:r>
                        <a:rPr sz="1400" b="0" dirty="0"/>
                        <a:t>RF freq., MHz</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145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2"/>
                  </a:ext>
                </a:extLst>
              </a:tr>
              <a:tr h="242239">
                <a:tc>
                  <a:txBody>
                    <a:bodyPr/>
                    <a:lstStyle/>
                    <a:p>
                      <a:pPr algn="l">
                        <a:defRPr sz="1800" b="0"/>
                      </a:pPr>
                      <a:r>
                        <a:rPr lang="en-US" sz="1400" b="0" dirty="0"/>
                        <a:t> </a:t>
                      </a:r>
                      <a:r>
                        <a:rPr sz="1400" b="0" dirty="0"/>
                        <a:t>Harmonic number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6</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3"/>
                  </a:ext>
                </a:extLst>
              </a:tr>
              <a:tr h="242239">
                <a:tc>
                  <a:txBody>
                    <a:bodyPr/>
                    <a:lstStyle/>
                    <a:p>
                      <a:pPr algn="l">
                        <a:defRPr sz="1800" b="0"/>
                      </a:pPr>
                      <a:r>
                        <a:rPr lang="en-US" sz="1400" b="0" dirty="0"/>
                        <a:t> </a:t>
                      </a:r>
                      <a:r>
                        <a:rPr sz="1400" b="0" dirty="0"/>
                        <a:t>Voltage, kV</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30-50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4"/>
                  </a:ext>
                </a:extLst>
              </a:tr>
              <a:tr h="242239">
                <a:tc>
                  <a:txBody>
                    <a:bodyPr/>
                    <a:lstStyle/>
                    <a:p>
                      <a:pPr algn="l">
                        <a:defRPr sz="1800" b="0"/>
                      </a:pPr>
                      <a:r>
                        <a:rPr lang="en-US" sz="1400" b="0" dirty="0"/>
                        <a:t> </a:t>
                      </a:r>
                      <a:r>
                        <a:rPr sz="1400" b="0" dirty="0"/>
                        <a:t>RF power, kW</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8</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5"/>
                  </a:ext>
                </a:extLst>
              </a:tr>
              <a:tr h="213699">
                <a:tc>
                  <a:txBody>
                    <a:bodyPr/>
                    <a:lstStyle/>
                    <a:p>
                      <a:pPr algn="l">
                        <a:defRPr sz="1800" b="0"/>
                      </a:pPr>
                      <a:r>
                        <a:rPr lang="en-US" sz="1400" b="0" dirty="0"/>
                        <a:t> </a:t>
                      </a:r>
                      <a:r>
                        <a:rPr sz="1400" b="0" dirty="0"/>
                        <a:t>Turn number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lang="en-US" dirty="0"/>
                        <a:t> </a:t>
                      </a:r>
                      <a:r>
                        <a:rPr dirty="0"/>
                        <a:t>120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6"/>
                  </a:ext>
                </a:extLst>
              </a:tr>
              <a:tr h="255337">
                <a:tc>
                  <a:txBody>
                    <a:bodyPr/>
                    <a:lstStyle/>
                    <a:p>
                      <a:pPr algn="l">
                        <a:defRPr sz="1800" b="0"/>
                      </a:pPr>
                      <a:r>
                        <a:rPr lang="en-US" sz="1400" b="0" dirty="0"/>
                        <a:t> </a:t>
                      </a:r>
                      <a:r>
                        <a:rPr sz="1400" b="0" dirty="0"/>
                        <a:t>Beam intensity, µA</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pPr>
                      <a:r>
                        <a:rPr dirty="0"/>
                        <a:t> Up to 1000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7"/>
                  </a:ext>
                </a:extLst>
              </a:tr>
              <a:tr h="192374">
                <a:tc>
                  <a:txBody>
                    <a:bodyPr/>
                    <a:lstStyle/>
                    <a:p>
                      <a:pPr algn="l">
                        <a:defRPr sz="1800" b="0"/>
                      </a:pPr>
                      <a:r>
                        <a:rPr lang="en-US" sz="1400" b="0" dirty="0"/>
                        <a:t> </a:t>
                      </a:r>
                      <a:r>
                        <a:rPr sz="1400" b="0" dirty="0"/>
                        <a:t>Extraction type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US" sz="1400" dirty="0"/>
                        <a:t> </a:t>
                      </a:r>
                      <a:r>
                        <a:rPr sz="1400" dirty="0"/>
                        <a:t>stripping foil</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18"/>
                  </a:ext>
                </a:extLst>
              </a:tr>
            </a:tbl>
          </a:graphicData>
        </a:graphic>
      </p:graphicFrame>
      <p:sp>
        <p:nvSpPr>
          <p:cNvPr id="378" name="Slide Number Placeholder 9"/>
          <p:cNvSpPr txBox="1">
            <a:spLocks noGrp="1"/>
          </p:cNvSpPr>
          <p:nvPr>
            <p:ph type="sldNum" sz="quarter" idx="2"/>
          </p:nvPr>
        </p:nvSpPr>
        <p:spPr>
          <a:xfrm>
            <a:off x="11095176" y="6414760"/>
            <a:ext cx="258624" cy="248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20</a:t>
            </a:fld>
            <a:endParaRPr/>
          </a:p>
        </p:txBody>
      </p:sp>
      <p:sp>
        <p:nvSpPr>
          <p:cNvPr id="2" name="TextBox 1">
            <a:extLst>
              <a:ext uri="{FF2B5EF4-FFF2-40B4-BE49-F238E27FC236}">
                <a16:creationId xmlns:a16="http://schemas.microsoft.com/office/drawing/2014/main" id="{E84EF8B6-E6DA-15C9-4B33-61779020E7C1}"/>
              </a:ext>
            </a:extLst>
          </p:cNvPr>
          <p:cNvSpPr txBox="1"/>
          <p:nvPr/>
        </p:nvSpPr>
        <p:spPr>
          <a:xfrm>
            <a:off x="845785" y="5512313"/>
            <a:ext cx="3591950" cy="646331"/>
          </a:xfrm>
          <a:prstGeom prst="rect">
            <a:avLst/>
          </a:prstGeom>
          <a:noFill/>
        </p:spPr>
        <p:txBody>
          <a:bodyPr wrap="square" rtlCol="0">
            <a:spAutoFit/>
          </a:bodyPr>
          <a:lstStyle/>
          <a:p>
            <a:r>
              <a:rPr lang="en-US" dirty="0"/>
              <a:t>scheme</a:t>
            </a:r>
            <a:r>
              <a:rPr lang="ru-RU" dirty="0"/>
              <a:t> 30</a:t>
            </a:r>
            <a:r>
              <a:rPr lang="en-US" dirty="0"/>
              <a:t>deg/</a:t>
            </a:r>
            <a:r>
              <a:rPr lang="ru-RU" dirty="0"/>
              <a:t>90</a:t>
            </a:r>
            <a:r>
              <a:rPr lang="en-US" dirty="0"/>
              <a:t>deg</a:t>
            </a:r>
            <a:endParaRPr lang="ru-RU" dirty="0"/>
          </a:p>
          <a:p>
            <a:r>
              <a:rPr lang="ru-RU" dirty="0"/>
              <a:t>6</a:t>
            </a:r>
            <a:r>
              <a:rPr lang="en-US" dirty="0" err="1"/>
              <a:t>th</a:t>
            </a:r>
            <a:r>
              <a:rPr lang="en-US" dirty="0"/>
              <a:t> harmonic mode of acceleration</a:t>
            </a:r>
          </a:p>
        </p:txBody>
      </p:sp>
      <p:pic>
        <p:nvPicPr>
          <p:cNvPr id="3" name="Picture 2">
            <a:extLst>
              <a:ext uri="{FF2B5EF4-FFF2-40B4-BE49-F238E27FC236}">
                <a16:creationId xmlns:a16="http://schemas.microsoft.com/office/drawing/2014/main" id="{79301B80-E598-470C-AB45-E364CC3FE58D}"/>
              </a:ext>
            </a:extLst>
          </p:cNvPr>
          <p:cNvPicPr>
            <a:picLocks noChangeAspect="1"/>
          </p:cNvPicPr>
          <p:nvPr/>
        </p:nvPicPr>
        <p:blipFill>
          <a:blip r:embed="rId3"/>
          <a:stretch>
            <a:fillRect/>
          </a:stretch>
        </p:blipFill>
        <p:spPr>
          <a:xfrm>
            <a:off x="3962746" y="6363597"/>
            <a:ext cx="4115157" cy="365792"/>
          </a:xfrm>
          <a:prstGeom prst="rect">
            <a:avLst/>
          </a:prstGeom>
        </p:spPr>
      </p:pic>
      <p:sp>
        <p:nvSpPr>
          <p:cNvPr id="8" name="Title 1">
            <a:extLst>
              <a:ext uri="{FF2B5EF4-FFF2-40B4-BE49-F238E27FC236}">
                <a16:creationId xmlns:a16="http://schemas.microsoft.com/office/drawing/2014/main" id="{CC9B10E9-6177-4136-B45C-693BA8DC804A}"/>
              </a:ext>
            </a:extLst>
          </p:cNvPr>
          <p:cNvSpPr txBox="1">
            <a:spLocks/>
          </p:cNvSpPr>
          <p:nvPr/>
        </p:nvSpPr>
        <p:spPr>
          <a:xfrm>
            <a:off x="349354" y="213156"/>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Motivation</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258EC6-9543-4AC7-3EAA-3D3835E04903}"/>
              </a:ext>
            </a:extLst>
          </p:cNvPr>
          <p:cNvSpPr txBox="1">
            <a:spLocks/>
          </p:cNvSpPr>
          <p:nvPr/>
        </p:nvSpPr>
        <p:spPr>
          <a:xfrm>
            <a:off x="349354" y="-3925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Calibri Light" panose="020F0302020204030204"/>
                <a:ea typeface="+mj-ea"/>
                <a:cs typeface="+mj-cs"/>
              </a:rPr>
              <a:t>“Ninja star” ion source</a:t>
            </a:r>
            <a:endParaRPr kumimoji="0" lang="en-US" sz="3600" b="0" i="0" u="none" strike="noStrike" kern="1200" cap="none" spc="0" normalizeH="0" baseline="0" noProof="0" dirty="0">
              <a:ln>
                <a:noFill/>
              </a:ln>
              <a:solidFill>
                <a:prstClr val="black"/>
              </a:solidFill>
              <a:effectLst/>
              <a:uLnTx/>
              <a:uFillTx/>
              <a:latin typeface="Times" panose="02020603050405020304" pitchFamily="18" charset="0"/>
              <a:ea typeface="+mj-ea"/>
              <a:cs typeface="Times" panose="02020603050405020304" pitchFamily="18" charset="0"/>
            </a:endParaRPr>
          </a:p>
        </p:txBody>
      </p:sp>
      <p:sp>
        <p:nvSpPr>
          <p:cNvPr id="5" name="Slide Number Placeholder 4">
            <a:extLst>
              <a:ext uri="{FF2B5EF4-FFF2-40B4-BE49-F238E27FC236}">
                <a16:creationId xmlns:a16="http://schemas.microsoft.com/office/drawing/2014/main" id="{CB5E36CA-3857-EDE4-8B55-401033EFBC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5C00D6-B274-47D6-8B4A-FA559A18412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Рисунок 6">
            <a:extLst>
              <a:ext uri="{FF2B5EF4-FFF2-40B4-BE49-F238E27FC236}">
                <a16:creationId xmlns:a16="http://schemas.microsoft.com/office/drawing/2014/main" id="{A22EDC5F-6096-50EE-4C95-41DCA8BD9080}"/>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16000"/>
                    </a14:imgEffect>
                    <a14:imgEffect>
                      <a14:brightnessContrast bright="40000" contrast="46000"/>
                    </a14:imgEffect>
                  </a14:imgLayer>
                </a14:imgProps>
              </a:ext>
              <a:ext uri="{28A0092B-C50C-407E-A947-70E740481C1C}">
                <a14:useLocalDpi xmlns:a14="http://schemas.microsoft.com/office/drawing/2010/main" val="0"/>
              </a:ext>
            </a:extLst>
          </a:blip>
          <a:srcRect r="3482"/>
          <a:stretch/>
        </p:blipFill>
        <p:spPr>
          <a:xfrm>
            <a:off x="349355" y="2565918"/>
            <a:ext cx="6461202" cy="3617771"/>
          </a:xfrm>
          <a:prstGeom prst="ellipse">
            <a:avLst/>
          </a:prstGeom>
          <a:ln>
            <a:noFill/>
          </a:ln>
          <a:effectLst>
            <a:softEdge rad="112500"/>
          </a:effectLst>
        </p:spPr>
      </p:pic>
      <p:sp>
        <p:nvSpPr>
          <p:cNvPr id="7" name="TextBox 6">
            <a:extLst>
              <a:ext uri="{FF2B5EF4-FFF2-40B4-BE49-F238E27FC236}">
                <a16:creationId xmlns:a16="http://schemas.microsoft.com/office/drawing/2014/main" id="{A186F9C0-CA5B-CCD7-F4F8-112B86695122}"/>
              </a:ext>
            </a:extLst>
          </p:cNvPr>
          <p:cNvSpPr txBox="1"/>
          <p:nvPr/>
        </p:nvSpPr>
        <p:spPr>
          <a:xfrm>
            <a:off x="902737" y="1470269"/>
            <a:ext cx="60975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Center region view. Dark blue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“ninja star” housing, blue – grounded dummy</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dee, red – dee tips, green- PIG ion source .</a:t>
            </a:r>
            <a:endParaRPr kumimoji="0" lang="en-US" sz="1800" b="0" i="0" u="none" strike="noStrike" kern="1200" cap="none" spc="0" normalizeH="0" baseline="0" noProof="0" dirty="0">
              <a:ln>
                <a:noFill/>
              </a:ln>
              <a:solidFill>
                <a:prstClr val="black"/>
              </a:solidFill>
              <a:effectLst/>
              <a:uLnTx/>
              <a:uFillTx/>
              <a:latin typeface="Times" panose="02020603050405020304" pitchFamily="18" charset="0"/>
              <a:ea typeface="+mn-ea"/>
              <a:cs typeface="Times" panose="02020603050405020304" pitchFamily="18" charset="0"/>
            </a:endParaRPr>
          </a:p>
        </p:txBody>
      </p:sp>
      <p:pic>
        <p:nvPicPr>
          <p:cNvPr id="12" name="Picture 11">
            <a:extLst>
              <a:ext uri="{FF2B5EF4-FFF2-40B4-BE49-F238E27FC236}">
                <a16:creationId xmlns:a16="http://schemas.microsoft.com/office/drawing/2014/main" id="{DD41EE12-CD8F-4922-80AC-E46DED3D01B4}"/>
              </a:ext>
            </a:extLst>
          </p:cNvPr>
          <p:cNvPicPr>
            <a:picLocks noChangeAspect="1"/>
          </p:cNvPicPr>
          <p:nvPr/>
        </p:nvPicPr>
        <p:blipFill>
          <a:blip r:embed="rId4"/>
          <a:stretch>
            <a:fillRect/>
          </a:stretch>
        </p:blipFill>
        <p:spPr>
          <a:xfrm>
            <a:off x="7619815" y="1202891"/>
            <a:ext cx="3450701" cy="2726053"/>
          </a:xfrm>
          <a:prstGeom prst="rect">
            <a:avLst/>
          </a:prstGeom>
        </p:spPr>
      </p:pic>
      <p:pic>
        <p:nvPicPr>
          <p:cNvPr id="13" name="Рисунок 8">
            <a:extLst>
              <a:ext uri="{FF2B5EF4-FFF2-40B4-BE49-F238E27FC236}">
                <a16:creationId xmlns:a16="http://schemas.microsoft.com/office/drawing/2014/main" id="{FD2DF451-E006-6ED3-9E7E-5FCC74FF91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48876" y="18382283"/>
            <a:ext cx="5477448" cy="5492173"/>
          </a:xfrm>
          <a:prstGeom prst="rect">
            <a:avLst/>
          </a:prstGeom>
        </p:spPr>
      </p:pic>
      <p:pic>
        <p:nvPicPr>
          <p:cNvPr id="14" name="Picture 13">
            <a:extLst>
              <a:ext uri="{FF2B5EF4-FFF2-40B4-BE49-F238E27FC236}">
                <a16:creationId xmlns:a16="http://schemas.microsoft.com/office/drawing/2014/main" id="{CAE15DF5-61A6-11D3-4CEF-069838CA9678}"/>
              </a:ext>
            </a:extLst>
          </p:cNvPr>
          <p:cNvPicPr>
            <a:picLocks noChangeAspect="1"/>
          </p:cNvPicPr>
          <p:nvPr/>
        </p:nvPicPr>
        <p:blipFill>
          <a:blip r:embed="rId6"/>
          <a:stretch>
            <a:fillRect/>
          </a:stretch>
        </p:blipFill>
        <p:spPr>
          <a:xfrm>
            <a:off x="8188869" y="3928944"/>
            <a:ext cx="2508339" cy="2513919"/>
          </a:xfrm>
          <a:prstGeom prst="rect">
            <a:avLst/>
          </a:prstGeom>
        </p:spPr>
      </p:pic>
      <p:pic>
        <p:nvPicPr>
          <p:cNvPr id="9" name="Picture 2">
            <a:extLst>
              <a:ext uri="{FF2B5EF4-FFF2-40B4-BE49-F238E27FC236}">
                <a16:creationId xmlns:a16="http://schemas.microsoft.com/office/drawing/2014/main" id="{CAA773B3-422C-493A-B8A4-68384B4E7D19}"/>
              </a:ext>
            </a:extLst>
          </p:cNvPr>
          <p:cNvPicPr>
            <a:picLocks noChangeAspect="1"/>
          </p:cNvPicPr>
          <p:nvPr/>
        </p:nvPicPr>
        <p:blipFill>
          <a:blip r:embed="rId7"/>
          <a:stretch>
            <a:fillRect/>
          </a:stretch>
        </p:blipFill>
        <p:spPr>
          <a:xfrm>
            <a:off x="3962746" y="6363597"/>
            <a:ext cx="4115157" cy="365792"/>
          </a:xfrm>
          <a:prstGeom prst="rect">
            <a:avLst/>
          </a:prstGeom>
        </p:spPr>
      </p:pic>
    </p:spTree>
    <p:extLst>
      <p:ext uri="{BB962C8B-B14F-4D97-AF65-F5344CB8AC3E}">
        <p14:creationId xmlns:p14="http://schemas.microsoft.com/office/powerpoint/2010/main" val="180332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7D844-4BFD-4651-9894-7237C23E52EB}"/>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5" name="Title 1">
            <a:extLst>
              <a:ext uri="{FF2B5EF4-FFF2-40B4-BE49-F238E27FC236}">
                <a16:creationId xmlns:a16="http://schemas.microsoft.com/office/drawing/2014/main" id="{61608DEA-953A-4AAB-A7BD-08B8004F5B11}"/>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Manpower</a:t>
            </a:r>
          </a:p>
        </p:txBody>
      </p:sp>
      <p:pic>
        <p:nvPicPr>
          <p:cNvPr id="7" name="Picture 6">
            <a:extLst>
              <a:ext uri="{FF2B5EF4-FFF2-40B4-BE49-F238E27FC236}">
                <a16:creationId xmlns:a16="http://schemas.microsoft.com/office/drawing/2014/main" id="{29E08D94-8DF9-4BA8-9F08-99A3EE2AF46C}"/>
              </a:ext>
            </a:extLst>
          </p:cNvPr>
          <p:cNvPicPr>
            <a:picLocks noChangeAspect="1"/>
          </p:cNvPicPr>
          <p:nvPr/>
        </p:nvPicPr>
        <p:blipFill>
          <a:blip r:embed="rId3"/>
          <a:stretch>
            <a:fillRect/>
          </a:stretch>
        </p:blipFill>
        <p:spPr>
          <a:xfrm>
            <a:off x="4495443" y="6356350"/>
            <a:ext cx="4115157" cy="365792"/>
          </a:xfrm>
          <a:prstGeom prst="rect">
            <a:avLst/>
          </a:prstGeom>
        </p:spPr>
      </p:pic>
      <p:graphicFrame>
        <p:nvGraphicFramePr>
          <p:cNvPr id="2" name="Object 1">
            <a:extLst>
              <a:ext uri="{FF2B5EF4-FFF2-40B4-BE49-F238E27FC236}">
                <a16:creationId xmlns:a16="http://schemas.microsoft.com/office/drawing/2014/main" id="{AB4B59B4-6B52-4410-8892-2D793C1DF270}"/>
              </a:ext>
            </a:extLst>
          </p:cNvPr>
          <p:cNvGraphicFramePr>
            <a:graphicFrameLocks noChangeAspect="1"/>
          </p:cNvGraphicFramePr>
          <p:nvPr>
            <p:extLst>
              <p:ext uri="{D42A27DB-BD31-4B8C-83A1-F6EECF244321}">
                <p14:modId xmlns:p14="http://schemas.microsoft.com/office/powerpoint/2010/main" val="3774159333"/>
              </p:ext>
            </p:extLst>
          </p:nvPr>
        </p:nvGraphicFramePr>
        <p:xfrm>
          <a:off x="2947988" y="2054225"/>
          <a:ext cx="6223000" cy="3527425"/>
        </p:xfrm>
        <a:graphic>
          <a:graphicData uri="http://schemas.openxmlformats.org/presentationml/2006/ole">
            <mc:AlternateContent xmlns:mc="http://schemas.openxmlformats.org/markup-compatibility/2006">
              <mc:Choice xmlns:v="urn:schemas-microsoft-com:vml" Requires="v">
                <p:oleObj spid="_x0000_s2062" name="Document" r:id="rId4" imgW="6284973" imgH="3568402" progId="Word.Document.12">
                  <p:embed/>
                </p:oleObj>
              </mc:Choice>
              <mc:Fallback>
                <p:oleObj name="Document" r:id="rId4" imgW="6284973" imgH="3568402" progId="Word.Document.12">
                  <p:embed/>
                  <p:pic>
                    <p:nvPicPr>
                      <p:cNvPr id="0" name=""/>
                      <p:cNvPicPr/>
                      <p:nvPr/>
                    </p:nvPicPr>
                    <p:blipFill>
                      <a:blip r:embed="rId5"/>
                      <a:stretch>
                        <a:fillRect/>
                      </a:stretch>
                    </p:blipFill>
                    <p:spPr>
                      <a:xfrm>
                        <a:off x="2947988" y="2054225"/>
                        <a:ext cx="6223000" cy="3527425"/>
                      </a:xfrm>
                      <a:prstGeom prst="rect">
                        <a:avLst/>
                      </a:prstGeom>
                    </p:spPr>
                  </p:pic>
                </p:oleObj>
              </mc:Fallback>
            </mc:AlternateContent>
          </a:graphicData>
        </a:graphic>
      </p:graphicFrame>
    </p:spTree>
    <p:extLst>
      <p:ext uri="{BB962C8B-B14F-4D97-AF65-F5344CB8AC3E}">
        <p14:creationId xmlns:p14="http://schemas.microsoft.com/office/powerpoint/2010/main" val="97459159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B7D844-4BFD-4651-9894-7237C23E52EB}"/>
              </a:ext>
            </a:extLst>
          </p:cNvPr>
          <p:cNvSpPr>
            <a:spLocks noGrp="1"/>
          </p:cNvSpPr>
          <p:nvPr>
            <p:ph type="sldNum" sz="quarter" idx="2"/>
          </p:nvPr>
        </p:nvSpPr>
        <p:spPr/>
        <p:txBody>
          <a:bodyPr/>
          <a:lstStyle/>
          <a:p>
            <a:fld id="{86CB4B4D-7CA3-9044-876B-883B54F8677D}" type="slidenum">
              <a:rPr lang="en-US" smtClean="0"/>
              <a:t>23</a:t>
            </a:fld>
            <a:endParaRPr lang="en-US"/>
          </a:p>
        </p:txBody>
      </p:sp>
      <p:sp>
        <p:nvSpPr>
          <p:cNvPr id="5" name="Title 1">
            <a:extLst>
              <a:ext uri="{FF2B5EF4-FFF2-40B4-BE49-F238E27FC236}">
                <a16:creationId xmlns:a16="http://schemas.microsoft.com/office/drawing/2014/main" id="{61608DEA-953A-4AAB-A7BD-08B8004F5B11}"/>
              </a:ext>
            </a:extLst>
          </p:cNvPr>
          <p:cNvSpPr txBox="1">
            <a:spLocks/>
          </p:cNvSpPr>
          <p:nvPr/>
        </p:nvSpPr>
        <p:spPr>
          <a:xfrm>
            <a:off x="661728" y="336142"/>
            <a:ext cx="2882283" cy="5752286"/>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Requested resources</a:t>
            </a:r>
          </a:p>
        </p:txBody>
      </p:sp>
      <p:pic>
        <p:nvPicPr>
          <p:cNvPr id="6" name="Picture 5">
            <a:extLst>
              <a:ext uri="{FF2B5EF4-FFF2-40B4-BE49-F238E27FC236}">
                <a16:creationId xmlns:a16="http://schemas.microsoft.com/office/drawing/2014/main" id="{DC143BEF-084A-44E1-B359-D24B5FFD2011}"/>
              </a:ext>
            </a:extLst>
          </p:cNvPr>
          <p:cNvPicPr>
            <a:picLocks noChangeAspect="1"/>
          </p:cNvPicPr>
          <p:nvPr/>
        </p:nvPicPr>
        <p:blipFill>
          <a:blip r:embed="rId3"/>
          <a:stretch>
            <a:fillRect/>
          </a:stretch>
        </p:blipFill>
        <p:spPr>
          <a:xfrm>
            <a:off x="4495443" y="6356350"/>
            <a:ext cx="4115157" cy="365792"/>
          </a:xfrm>
          <a:prstGeom prst="rect">
            <a:avLst/>
          </a:prstGeom>
        </p:spPr>
      </p:pic>
      <p:graphicFrame>
        <p:nvGraphicFramePr>
          <p:cNvPr id="7" name="Object 6">
            <a:extLst>
              <a:ext uri="{FF2B5EF4-FFF2-40B4-BE49-F238E27FC236}">
                <a16:creationId xmlns:a16="http://schemas.microsoft.com/office/drawing/2014/main" id="{18392F17-D6C4-4164-8F45-C3BD63C52D20}"/>
              </a:ext>
            </a:extLst>
          </p:cNvPr>
          <p:cNvGraphicFramePr>
            <a:graphicFrameLocks noChangeAspect="1"/>
          </p:cNvGraphicFramePr>
          <p:nvPr>
            <p:extLst>
              <p:ext uri="{D42A27DB-BD31-4B8C-83A1-F6EECF244321}">
                <p14:modId xmlns:p14="http://schemas.microsoft.com/office/powerpoint/2010/main" val="1586548868"/>
              </p:ext>
            </p:extLst>
          </p:nvPr>
        </p:nvGraphicFramePr>
        <p:xfrm>
          <a:off x="4895919" y="585787"/>
          <a:ext cx="5519737" cy="5686425"/>
        </p:xfrm>
        <a:graphic>
          <a:graphicData uri="http://schemas.openxmlformats.org/presentationml/2006/ole">
            <mc:AlternateContent xmlns:mc="http://schemas.openxmlformats.org/markup-compatibility/2006">
              <mc:Choice xmlns:v="urn:schemas-microsoft-com:vml" Requires="v">
                <p:oleObj spid="_x0000_s1036" name="Document" r:id="rId4" imgW="8906235" imgH="9189556" progId="Word.Document.12">
                  <p:embed/>
                </p:oleObj>
              </mc:Choice>
              <mc:Fallback>
                <p:oleObj name="Document" r:id="rId4" imgW="8906235" imgH="9189556" progId="Word.Document.12">
                  <p:embed/>
                  <p:pic>
                    <p:nvPicPr>
                      <p:cNvPr id="0" name=""/>
                      <p:cNvPicPr/>
                      <p:nvPr/>
                    </p:nvPicPr>
                    <p:blipFill>
                      <a:blip r:embed="rId5"/>
                      <a:stretch>
                        <a:fillRect/>
                      </a:stretch>
                    </p:blipFill>
                    <p:spPr>
                      <a:xfrm>
                        <a:off x="4895919" y="585787"/>
                        <a:ext cx="5519737" cy="5686425"/>
                      </a:xfrm>
                      <a:prstGeom prst="rect">
                        <a:avLst/>
                      </a:prstGeom>
                    </p:spPr>
                  </p:pic>
                </p:oleObj>
              </mc:Fallback>
            </mc:AlternateContent>
          </a:graphicData>
        </a:graphic>
      </p:graphicFrame>
    </p:spTree>
    <p:extLst>
      <p:ext uri="{BB962C8B-B14F-4D97-AF65-F5344CB8AC3E}">
        <p14:creationId xmlns:p14="http://schemas.microsoft.com/office/powerpoint/2010/main" val="14546772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51C4B2-EFC2-4184-B61B-6F2F6ECCC13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923AFCC-7BAD-4C49-A94A-4BE663907E7C}" type="slidenum">
              <a:rPr lang="en-US" smtClean="0"/>
              <a:pPr>
                <a:spcAft>
                  <a:spcPts val="600"/>
                </a:spcAft>
              </a:pPr>
              <a:t>24</a:t>
            </a:fld>
            <a:endParaRPr lang="en-US">
              <a:solidFill>
                <a:srgbClr val="FFFFFF"/>
              </a:solidFill>
            </a:endParaRPr>
          </a:p>
        </p:txBody>
      </p:sp>
      <p:sp>
        <p:nvSpPr>
          <p:cNvPr id="5" name="Title 1">
            <a:extLst>
              <a:ext uri="{FF2B5EF4-FFF2-40B4-BE49-F238E27FC236}">
                <a16:creationId xmlns:a16="http://schemas.microsoft.com/office/drawing/2014/main" id="{4534BCD1-485E-4062-8049-E5C7287590DF}"/>
              </a:ext>
            </a:extLst>
          </p:cNvPr>
          <p:cNvSpPr txBox="1">
            <a:spLocks/>
          </p:cNvSpPr>
          <p:nvPr/>
        </p:nvSpPr>
        <p:spPr>
          <a:xfrm>
            <a:off x="1928460" y="1141448"/>
            <a:ext cx="8335079" cy="2284068"/>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Thank you for your attention</a:t>
            </a:r>
          </a:p>
        </p:txBody>
      </p:sp>
      <p:pic>
        <p:nvPicPr>
          <p:cNvPr id="7" name="Picture 6">
            <a:extLst>
              <a:ext uri="{FF2B5EF4-FFF2-40B4-BE49-F238E27FC236}">
                <a16:creationId xmlns:a16="http://schemas.microsoft.com/office/drawing/2014/main" id="{AC735A8B-4D6E-46D4-8D90-839D316A8B83}"/>
              </a:ext>
            </a:extLst>
          </p:cNvPr>
          <p:cNvPicPr>
            <a:picLocks noChangeAspect="1"/>
          </p:cNvPicPr>
          <p:nvPr/>
        </p:nvPicPr>
        <p:blipFill>
          <a:blip r:embed="rId2"/>
          <a:stretch>
            <a:fillRect/>
          </a:stretch>
        </p:blipFill>
        <p:spPr>
          <a:xfrm>
            <a:off x="4495443" y="6356350"/>
            <a:ext cx="4115157" cy="365792"/>
          </a:xfrm>
          <a:prstGeom prst="rect">
            <a:avLst/>
          </a:prstGeom>
        </p:spPr>
      </p:pic>
    </p:spTree>
    <p:extLst>
      <p:ext uri="{BB962C8B-B14F-4D97-AF65-F5344CB8AC3E}">
        <p14:creationId xmlns:p14="http://schemas.microsoft.com/office/powerpoint/2010/main" val="226475359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EBDC7F5B-8DAF-41B9-B3E7-43541266F99E}"/>
              </a:ext>
            </a:extLst>
          </p:cNvPr>
          <p:cNvSpPr>
            <a:spLocks noGrp="1"/>
          </p:cNvSpPr>
          <p:nvPr>
            <p:ph type="body" idx="1"/>
          </p:nvPr>
        </p:nvSpPr>
        <p:spPr>
          <a:xfrm>
            <a:off x="708888" y="1643353"/>
            <a:ext cx="10515600" cy="4895559"/>
          </a:xfrm>
        </p:spPr>
        <p:txBody>
          <a:bodyPr>
            <a:normAutofit/>
          </a:bodyPr>
          <a:lstStyle/>
          <a:p>
            <a:pPr marL="0" indent="0">
              <a:buNone/>
            </a:pPr>
            <a:endParaRPr lang="ru-RU" dirty="0"/>
          </a:p>
          <a:p>
            <a:pPr indent="90170" algn="just">
              <a:lnSpc>
                <a:spcPct val="107000"/>
              </a:lnSpc>
              <a:spcAft>
                <a:spcPts val="800"/>
              </a:spcAft>
            </a:pPr>
            <a:r>
              <a:rPr lang="en-US" sz="2400" dirty="0">
                <a:solidFill>
                  <a:srgbClr val="222222"/>
                </a:solidFill>
                <a:effectLst/>
                <a:latin typeface="Times New Roman" panose="02020603050405020304" pitchFamily="18" charset="0"/>
                <a:ea typeface="Calibri" panose="020F0502020204030204" pitchFamily="34" charset="0"/>
              </a:rPr>
              <a:t>1.</a:t>
            </a:r>
            <a:r>
              <a:rPr lang="en-US" sz="2400" dirty="0">
                <a:effectLst/>
                <a:latin typeface="Times New Roman" panose="02020603050405020304" pitchFamily="18" charset="0"/>
                <a:ea typeface="Calibri" panose="020F0502020204030204" pitchFamily="34" charset="0"/>
              </a:rPr>
              <a:t> A test bench of the internal source</a:t>
            </a:r>
            <a:r>
              <a:rPr lang="en-US" sz="2400" dirty="0">
                <a:solidFill>
                  <a:srgbClr val="222222"/>
                </a:solidFill>
                <a:effectLst/>
                <a:latin typeface="Times New Roman" panose="02020603050405020304" pitchFamily="18" charset="0"/>
                <a:ea typeface="Calibri" panose="020F0502020204030204" pitchFamily="34" charset="0"/>
              </a:rPr>
              <a:t>. Testing of internal source, deflector.</a:t>
            </a:r>
            <a:endParaRPr lang="en-US" sz="2400" dirty="0">
              <a:effectLst/>
              <a:latin typeface="Times New Roman" panose="02020603050405020304" pitchFamily="18" charset="0"/>
              <a:ea typeface="Calibri" panose="020F0502020204030204" pitchFamily="34" charset="0"/>
            </a:endParaRPr>
          </a:p>
          <a:p>
            <a:pPr indent="90170" algn="just">
              <a:lnSpc>
                <a:spcPct val="107000"/>
              </a:lnSpc>
              <a:spcAft>
                <a:spcPts val="800"/>
              </a:spcAft>
            </a:pPr>
            <a:r>
              <a:rPr lang="en-US" sz="2400" dirty="0">
                <a:solidFill>
                  <a:srgbClr val="222222"/>
                </a:solidFill>
                <a:effectLst/>
                <a:latin typeface="Times New Roman" panose="02020603050405020304" pitchFamily="18" charset="0"/>
                <a:ea typeface="Calibri" panose="020F0502020204030204" pitchFamily="34" charset="0"/>
              </a:rPr>
              <a:t>2. </a:t>
            </a:r>
            <a:r>
              <a:rPr lang="en-US" sz="2400" dirty="0">
                <a:effectLst/>
                <a:latin typeface="Times New Roman" panose="02020603050405020304" pitchFamily="18" charset="0"/>
                <a:ea typeface="Calibri" panose="020F0502020204030204" pitchFamily="34" charset="0"/>
              </a:rPr>
              <a:t>Calibration test bench </a:t>
            </a:r>
            <a:r>
              <a:rPr lang="en-US" sz="2400" dirty="0">
                <a:solidFill>
                  <a:srgbClr val="222222"/>
                </a:solidFill>
                <a:effectLst/>
                <a:latin typeface="Times New Roman" panose="02020603050405020304" pitchFamily="18" charset="0"/>
                <a:ea typeface="Calibri" panose="020F0502020204030204" pitchFamily="34" charset="0"/>
              </a:rPr>
              <a:t>. Calibration of Hall sensors.</a:t>
            </a:r>
            <a:endParaRPr lang="en-US" sz="2400" dirty="0">
              <a:effectLst/>
              <a:latin typeface="Times New Roman" panose="02020603050405020304" pitchFamily="18" charset="0"/>
              <a:ea typeface="Calibri" panose="020F0502020204030204" pitchFamily="34" charset="0"/>
            </a:endParaRPr>
          </a:p>
          <a:p>
            <a:pPr indent="90170" algn="just">
              <a:lnSpc>
                <a:spcPct val="107000"/>
              </a:lnSpc>
              <a:spcAft>
                <a:spcPts val="800"/>
              </a:spcAft>
            </a:pPr>
            <a:r>
              <a:rPr lang="en-US" sz="2400" dirty="0">
                <a:solidFill>
                  <a:srgbClr val="222222"/>
                </a:solidFill>
                <a:effectLst/>
                <a:latin typeface="Times New Roman" panose="02020603050405020304" pitchFamily="18" charset="0"/>
                <a:ea typeface="Calibri" panose="020F0502020204030204" pitchFamily="34" charset="0"/>
              </a:rPr>
              <a:t>3. Stand for winding coils from HTS tape.</a:t>
            </a:r>
            <a:endParaRPr lang="en-US" sz="2400" dirty="0">
              <a:effectLst/>
              <a:latin typeface="Times New Roman" panose="02020603050405020304" pitchFamily="18" charset="0"/>
              <a:ea typeface="Calibri" panose="020F0502020204030204" pitchFamily="34" charset="0"/>
            </a:endParaRPr>
          </a:p>
          <a:p>
            <a:pPr indent="90170" algn="just">
              <a:lnSpc>
                <a:spcPct val="107000"/>
              </a:lnSpc>
              <a:spcAft>
                <a:spcPts val="800"/>
              </a:spcAft>
            </a:pPr>
            <a:r>
              <a:rPr lang="en-US" sz="2400" dirty="0">
                <a:solidFill>
                  <a:srgbClr val="222222"/>
                </a:solidFill>
                <a:effectLst/>
                <a:latin typeface="Times New Roman" panose="02020603050405020304" pitchFamily="18" charset="0"/>
                <a:ea typeface="Calibri" panose="020F0502020204030204" pitchFamily="34" charset="0"/>
              </a:rPr>
              <a:t>4. Stand for winding copper windings.</a:t>
            </a:r>
            <a:endParaRPr lang="en-US" sz="2400" dirty="0">
              <a:effectLst/>
              <a:latin typeface="Times New Roman" panose="02020603050405020304" pitchFamily="18" charset="0"/>
              <a:ea typeface="Calibri" panose="020F0502020204030204" pitchFamily="34" charset="0"/>
            </a:endParaRPr>
          </a:p>
          <a:p>
            <a:pPr indent="90170" algn="just">
              <a:lnSpc>
                <a:spcPct val="107000"/>
              </a:lnSpc>
              <a:spcAft>
                <a:spcPts val="800"/>
              </a:spcAft>
            </a:pPr>
            <a:r>
              <a:rPr lang="en-US" sz="2400" dirty="0">
                <a:solidFill>
                  <a:srgbClr val="222222"/>
                </a:solidFill>
                <a:effectLst/>
                <a:latin typeface="Times New Roman" panose="02020603050405020304" pitchFamily="18" charset="0"/>
                <a:ea typeface="Calibri" panose="020F0502020204030204" pitchFamily="34" charset="0"/>
              </a:rPr>
              <a:t>5. </a:t>
            </a:r>
            <a:r>
              <a:rPr lang="en-US" sz="2400" dirty="0">
                <a:effectLst/>
                <a:latin typeface="Times New Roman" panose="02020603050405020304" pitchFamily="18" charset="0"/>
                <a:ea typeface="Calibri" panose="020F0502020204030204" pitchFamily="34" charset="0"/>
              </a:rPr>
              <a:t>Central region test bench.</a:t>
            </a:r>
          </a:p>
          <a:p>
            <a:pPr marL="0" indent="0">
              <a:buNone/>
            </a:pPr>
            <a:endParaRPr lang="ru-RU" dirty="0"/>
          </a:p>
        </p:txBody>
      </p:sp>
      <p:sp>
        <p:nvSpPr>
          <p:cNvPr id="4" name="Номер слайда 3">
            <a:extLst>
              <a:ext uri="{FF2B5EF4-FFF2-40B4-BE49-F238E27FC236}">
                <a16:creationId xmlns:a16="http://schemas.microsoft.com/office/drawing/2014/main" id="{B5651C56-6B34-42A6-94F4-C4CB20204FD8}"/>
              </a:ext>
            </a:extLst>
          </p:cNvPr>
          <p:cNvSpPr>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3</a:t>
            </a:fld>
            <a:endParaRPr lang="ru-RU"/>
          </a:p>
        </p:txBody>
      </p:sp>
      <p:sp>
        <p:nvSpPr>
          <p:cNvPr id="5" name="Title 1">
            <a:extLst>
              <a:ext uri="{FF2B5EF4-FFF2-40B4-BE49-F238E27FC236}">
                <a16:creationId xmlns:a16="http://schemas.microsoft.com/office/drawing/2014/main" id="{20DF2121-CA47-4D12-891B-1A3DE31B9A2A}"/>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It is advisable to have the following test benches in the experimental hall of DLNP NEONU:</a:t>
            </a:r>
          </a:p>
        </p:txBody>
      </p:sp>
      <p:sp>
        <p:nvSpPr>
          <p:cNvPr id="6" name="Footer Placeholder 2">
            <a:extLst>
              <a:ext uri="{FF2B5EF4-FFF2-40B4-BE49-F238E27FC236}">
                <a16:creationId xmlns:a16="http://schemas.microsoft.com/office/drawing/2014/main" id="{FA0DCE70-9115-44BC-B84A-2825E9EDECBA}"/>
              </a:ext>
            </a:extLst>
          </p:cNvPr>
          <p:cNvSpPr>
            <a:spLocks noGrp="1"/>
          </p:cNvSpPr>
          <p:nvPr>
            <p:ph type="ftr" sz="quarter" idx="11"/>
          </p:nvPr>
        </p:nvSpPr>
        <p:spPr>
          <a:xfrm>
            <a:off x="4038600" y="6356350"/>
            <a:ext cx="4114800" cy="365125"/>
          </a:xfrm>
        </p:spPr>
        <p:txBody>
          <a:bodyPr/>
          <a:lstStyle/>
          <a:p>
            <a:r>
              <a:rPr lang="en-US"/>
              <a:t>PAC 2025</a:t>
            </a:r>
            <a:endParaRPr lang="ru-RU"/>
          </a:p>
        </p:txBody>
      </p:sp>
    </p:spTree>
    <p:extLst>
      <p:ext uri="{BB962C8B-B14F-4D97-AF65-F5344CB8AC3E}">
        <p14:creationId xmlns:p14="http://schemas.microsoft.com/office/powerpoint/2010/main" val="319531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E0746FB-5B8D-4B51-A5E4-0E556B31878B}"/>
              </a:ext>
            </a:extLst>
          </p:cNvPr>
          <p:cNvSpPr>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4</a:t>
            </a:fld>
            <a:endParaRPr lang="ru-RU"/>
          </a:p>
        </p:txBody>
      </p:sp>
      <p:pic>
        <p:nvPicPr>
          <p:cNvPr id="5" name="Picture 18" descr="Graphical user interface, website&#10;&#10;Description automatically generated">
            <a:extLst>
              <a:ext uri="{FF2B5EF4-FFF2-40B4-BE49-F238E27FC236}">
                <a16:creationId xmlns:a16="http://schemas.microsoft.com/office/drawing/2014/main" id="{5A18E76B-A56D-4359-AEA6-D10B77E9AA62}"/>
              </a:ext>
            </a:extLst>
          </p:cNvPr>
          <p:cNvPicPr/>
          <p:nvPr/>
        </p:nvPicPr>
        <p:blipFill rotWithShape="1">
          <a:blip r:embed="rId3"/>
          <a:srcRect t="16197" r="16524" b="10827"/>
          <a:stretch/>
        </p:blipFill>
        <p:spPr bwMode="auto">
          <a:xfrm>
            <a:off x="1019654" y="926841"/>
            <a:ext cx="9967142" cy="5487920"/>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EE8E2CB0-07A4-4739-BF58-003FF612F18A}"/>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Test benches in ASIPP Hefei, China</a:t>
            </a:r>
          </a:p>
        </p:txBody>
      </p:sp>
      <p:sp>
        <p:nvSpPr>
          <p:cNvPr id="6" name="Footer Placeholder 2">
            <a:extLst>
              <a:ext uri="{FF2B5EF4-FFF2-40B4-BE49-F238E27FC236}">
                <a16:creationId xmlns:a16="http://schemas.microsoft.com/office/drawing/2014/main" id="{0706677B-A823-44B2-A95A-608C3AA812E1}"/>
              </a:ext>
            </a:extLst>
          </p:cNvPr>
          <p:cNvSpPr>
            <a:spLocks noGrp="1"/>
          </p:cNvSpPr>
          <p:nvPr>
            <p:ph type="ftr" sz="quarter" idx="11"/>
          </p:nvPr>
        </p:nvSpPr>
        <p:spPr>
          <a:xfrm>
            <a:off x="4038600" y="6356350"/>
            <a:ext cx="4114800" cy="365125"/>
          </a:xfrm>
        </p:spPr>
        <p:txBody>
          <a:bodyPr/>
          <a:lstStyle/>
          <a:p>
            <a:r>
              <a:rPr lang="en-US"/>
              <a:t>PAC 2025</a:t>
            </a:r>
            <a:endParaRPr lang="ru-RU"/>
          </a:p>
        </p:txBody>
      </p:sp>
    </p:spTree>
    <p:extLst>
      <p:ext uri="{BB962C8B-B14F-4D97-AF65-F5344CB8AC3E}">
        <p14:creationId xmlns:p14="http://schemas.microsoft.com/office/powerpoint/2010/main" val="1404949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 name="Рисунок 3" descr="Рисунок 3"/>
          <p:cNvPicPr>
            <a:picLocks noChangeAspect="1"/>
          </p:cNvPicPr>
          <p:nvPr/>
        </p:nvPicPr>
        <p:blipFill>
          <a:blip r:embed="rId2"/>
          <a:srcRect l="5044" r="5507"/>
          <a:stretch>
            <a:fillRect/>
          </a:stretch>
        </p:blipFill>
        <p:spPr>
          <a:xfrm>
            <a:off x="1572005" y="1934561"/>
            <a:ext cx="2642965" cy="2398247"/>
          </a:xfrm>
          <a:prstGeom prst="rect">
            <a:avLst/>
          </a:prstGeom>
          <a:ln w="12700">
            <a:miter lim="400000"/>
          </a:ln>
        </p:spPr>
      </p:pic>
      <p:pic>
        <p:nvPicPr>
          <p:cNvPr id="266" name="Picture 2" descr="Picture 2"/>
          <p:cNvPicPr>
            <a:picLocks noChangeAspect="1"/>
          </p:cNvPicPr>
          <p:nvPr/>
        </p:nvPicPr>
        <p:blipFill>
          <a:blip r:embed="rId3"/>
          <a:stretch>
            <a:fillRect/>
          </a:stretch>
        </p:blipFill>
        <p:spPr>
          <a:xfrm>
            <a:off x="925758" y="4501531"/>
            <a:ext cx="2410433" cy="1808573"/>
          </a:xfrm>
          <a:prstGeom prst="rect">
            <a:avLst/>
          </a:prstGeom>
          <a:ln w="12700">
            <a:miter lim="400000"/>
          </a:ln>
        </p:spPr>
      </p:pic>
      <p:pic>
        <p:nvPicPr>
          <p:cNvPr id="267" name="Picture 3" descr="Picture 3"/>
          <p:cNvPicPr>
            <a:picLocks noChangeAspect="1"/>
          </p:cNvPicPr>
          <p:nvPr/>
        </p:nvPicPr>
        <p:blipFill>
          <a:blip r:embed="rId4"/>
          <a:srcRect t="9078"/>
          <a:stretch>
            <a:fillRect/>
          </a:stretch>
        </p:blipFill>
        <p:spPr>
          <a:xfrm>
            <a:off x="3761224" y="4501531"/>
            <a:ext cx="2758486" cy="1827159"/>
          </a:xfrm>
          <a:prstGeom prst="rect">
            <a:avLst/>
          </a:prstGeom>
          <a:ln w="12700">
            <a:miter lim="400000"/>
          </a:ln>
        </p:spPr>
      </p:pic>
      <p:sp>
        <p:nvSpPr>
          <p:cNvPr id="269" name="Стрелка: вниз 10"/>
          <p:cNvSpPr/>
          <p:nvPr/>
        </p:nvSpPr>
        <p:spPr>
          <a:xfrm rot="20443543">
            <a:off x="3271247" y="4025463"/>
            <a:ext cx="208297" cy="454425"/>
          </a:xfrm>
          <a:custGeom>
            <a:avLst/>
            <a:gdLst/>
            <a:ahLst/>
            <a:cxnLst>
              <a:cxn ang="0">
                <a:pos x="wd2" y="hd2"/>
              </a:cxn>
              <a:cxn ang="5400000">
                <a:pos x="wd2" y="hd2"/>
              </a:cxn>
              <a:cxn ang="10800000">
                <a:pos x="wd2" y="hd2"/>
              </a:cxn>
              <a:cxn ang="16200000">
                <a:pos x="wd2" y="hd2"/>
              </a:cxn>
            </a:cxnLst>
            <a:rect l="0" t="0" r="r" b="b"/>
            <a:pathLst>
              <a:path w="21600" h="21600" extrusionOk="0">
                <a:moveTo>
                  <a:pt x="0" y="16650"/>
                </a:moveTo>
                <a:lnTo>
                  <a:pt x="5400" y="16650"/>
                </a:lnTo>
                <a:lnTo>
                  <a:pt x="5400" y="0"/>
                </a:lnTo>
                <a:lnTo>
                  <a:pt x="16200" y="0"/>
                </a:lnTo>
                <a:lnTo>
                  <a:pt x="16200" y="16650"/>
                </a:lnTo>
                <a:lnTo>
                  <a:pt x="21600" y="16650"/>
                </a:lnTo>
                <a:lnTo>
                  <a:pt x="10800" y="21600"/>
                </a:lnTo>
                <a:close/>
              </a:path>
            </a:pathLst>
          </a:custGeom>
          <a:solidFill>
            <a:srgbClr val="4472C4"/>
          </a:solidFill>
          <a:ln w="12700">
            <a:solidFill>
              <a:srgbClr val="32538F"/>
            </a:solidFill>
            <a:miter/>
          </a:ln>
        </p:spPr>
        <p:txBody>
          <a:bodyPr lIns="45719" rIns="45719" anchor="ctr"/>
          <a:lstStyle/>
          <a:p>
            <a:pPr algn="ctr">
              <a:defRPr>
                <a:solidFill>
                  <a:schemeClr val="accent1">
                    <a:lumOff val="51466"/>
                  </a:schemeClr>
                </a:solidFill>
              </a:defRPr>
            </a:pPr>
            <a:endParaRPr/>
          </a:p>
        </p:txBody>
      </p:sp>
      <p:sp>
        <p:nvSpPr>
          <p:cNvPr id="270" name="Стрелка: вниз 43"/>
          <p:cNvSpPr/>
          <p:nvPr/>
        </p:nvSpPr>
        <p:spPr>
          <a:xfrm rot="16200000">
            <a:off x="4642594" y="2436198"/>
            <a:ext cx="189616" cy="504632"/>
          </a:xfrm>
          <a:custGeom>
            <a:avLst/>
            <a:gdLst/>
            <a:ahLst/>
            <a:cxnLst>
              <a:cxn ang="0">
                <a:pos x="wd2" y="hd2"/>
              </a:cxn>
              <a:cxn ang="5400000">
                <a:pos x="wd2" y="hd2"/>
              </a:cxn>
              <a:cxn ang="10800000">
                <a:pos x="wd2" y="hd2"/>
              </a:cxn>
              <a:cxn ang="16200000">
                <a:pos x="wd2" y="hd2"/>
              </a:cxn>
            </a:cxnLst>
            <a:rect l="0" t="0" r="r" b="b"/>
            <a:pathLst>
              <a:path w="21600" h="21600" extrusionOk="0">
                <a:moveTo>
                  <a:pt x="0" y="17542"/>
                </a:moveTo>
                <a:lnTo>
                  <a:pt x="5400" y="17542"/>
                </a:lnTo>
                <a:lnTo>
                  <a:pt x="5400" y="0"/>
                </a:lnTo>
                <a:lnTo>
                  <a:pt x="16200" y="0"/>
                </a:lnTo>
                <a:lnTo>
                  <a:pt x="16200" y="17542"/>
                </a:lnTo>
                <a:lnTo>
                  <a:pt x="21600" y="17542"/>
                </a:lnTo>
                <a:lnTo>
                  <a:pt x="10800" y="21600"/>
                </a:lnTo>
                <a:close/>
              </a:path>
            </a:pathLst>
          </a:custGeom>
          <a:solidFill>
            <a:srgbClr val="4472C4"/>
          </a:solidFill>
          <a:ln w="12700">
            <a:solidFill>
              <a:srgbClr val="32538F"/>
            </a:solidFill>
            <a:miter/>
          </a:ln>
        </p:spPr>
        <p:txBody>
          <a:bodyPr lIns="45719" rIns="45719" anchor="ctr"/>
          <a:lstStyle/>
          <a:p>
            <a:pPr algn="ctr">
              <a:defRPr>
                <a:solidFill>
                  <a:schemeClr val="accent1">
                    <a:lumOff val="51466"/>
                  </a:schemeClr>
                </a:solidFill>
              </a:defRPr>
            </a:pPr>
            <a:endParaRPr/>
          </a:p>
        </p:txBody>
      </p:sp>
      <p:pic>
        <p:nvPicPr>
          <p:cNvPr id="9" name="Рисунок 8">
            <a:extLst>
              <a:ext uri="{FF2B5EF4-FFF2-40B4-BE49-F238E27FC236}">
                <a16:creationId xmlns:a16="http://schemas.microsoft.com/office/drawing/2014/main" id="{BE19CDC7-1B2C-49CE-9335-E0761D3061A0}"/>
              </a:ext>
            </a:extLst>
          </p:cNvPr>
          <p:cNvPicPr>
            <a:picLocks noChangeAspect="1"/>
          </p:cNvPicPr>
          <p:nvPr/>
        </p:nvPicPr>
        <p:blipFill rotWithShape="1">
          <a:blip r:embed="rId5"/>
          <a:srcRect l="3233" t="24245" r="19627" b="10333"/>
          <a:stretch/>
        </p:blipFill>
        <p:spPr>
          <a:xfrm>
            <a:off x="6096000" y="1511933"/>
            <a:ext cx="5320004" cy="2821105"/>
          </a:xfrm>
          <a:prstGeom prst="rect">
            <a:avLst/>
          </a:prstGeom>
        </p:spPr>
      </p:pic>
      <p:sp>
        <p:nvSpPr>
          <p:cNvPr id="2" name="Номер слайда 1">
            <a:extLst>
              <a:ext uri="{FF2B5EF4-FFF2-40B4-BE49-F238E27FC236}">
                <a16:creationId xmlns:a16="http://schemas.microsoft.com/office/drawing/2014/main" id="{87C92D16-4183-4949-A5F3-0F873D645CE4}"/>
              </a:ext>
            </a:extLst>
          </p:cNvPr>
          <p:cNvSpPr>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5</a:t>
            </a:fld>
            <a:endParaRPr lang="ru-RU"/>
          </a:p>
        </p:txBody>
      </p:sp>
      <p:sp>
        <p:nvSpPr>
          <p:cNvPr id="10" name="Title 1">
            <a:extLst>
              <a:ext uri="{FF2B5EF4-FFF2-40B4-BE49-F238E27FC236}">
                <a16:creationId xmlns:a16="http://schemas.microsoft.com/office/drawing/2014/main" id="{02767659-579C-45C3-8BC3-56958648B606}"/>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Collaboration with ASIPP (Hefei, China)  Superconducting proton cyclotron   SC200 </a:t>
            </a:r>
          </a:p>
        </p:txBody>
      </p:sp>
      <p:pic>
        <p:nvPicPr>
          <p:cNvPr id="12" name="Picture 11">
            <a:extLst>
              <a:ext uri="{FF2B5EF4-FFF2-40B4-BE49-F238E27FC236}">
                <a16:creationId xmlns:a16="http://schemas.microsoft.com/office/drawing/2014/main" id="{E8689011-A72F-492D-98EA-C8BC9F26345C}"/>
              </a:ext>
            </a:extLst>
          </p:cNvPr>
          <p:cNvPicPr>
            <a:picLocks noChangeAspect="1"/>
          </p:cNvPicPr>
          <p:nvPr/>
        </p:nvPicPr>
        <p:blipFill>
          <a:blip r:embed="rId6"/>
          <a:stretch>
            <a:fillRect/>
          </a:stretch>
        </p:blipFill>
        <p:spPr>
          <a:xfrm>
            <a:off x="4495443" y="6356350"/>
            <a:ext cx="4115157" cy="365792"/>
          </a:xfrm>
          <a:prstGeom prst="rect">
            <a:avLst/>
          </a:prstGeom>
        </p:spPr>
      </p:pic>
      <p:sp>
        <p:nvSpPr>
          <p:cNvPr id="14" name="TextBox 13">
            <a:extLst>
              <a:ext uri="{FF2B5EF4-FFF2-40B4-BE49-F238E27FC236}">
                <a16:creationId xmlns:a16="http://schemas.microsoft.com/office/drawing/2014/main" id="{F763245A-497D-47F0-B2D0-8F4BD49A3DD4}"/>
              </a:ext>
            </a:extLst>
          </p:cNvPr>
          <p:cNvSpPr txBox="1"/>
          <p:nvPr/>
        </p:nvSpPr>
        <p:spPr>
          <a:xfrm>
            <a:off x="657422" y="1580618"/>
            <a:ext cx="4898346" cy="707886"/>
          </a:xfrm>
          <a:prstGeom prst="rect">
            <a:avLst/>
          </a:prstGeom>
          <a:noFill/>
        </p:spPr>
        <p:txBody>
          <a:bodyPr wrap="square">
            <a:spAutoFit/>
          </a:bodyPr>
          <a:lstStyle/>
          <a:p>
            <a:r>
              <a:rPr lang="en-US" sz="2000" b="1" dirty="0">
                <a:solidFill>
                  <a:srgbClr val="002060"/>
                </a:solidFill>
              </a:rPr>
              <a:t>From JINR project to start-up in Hefei!</a:t>
            </a:r>
            <a:br>
              <a:rPr lang="en-US" sz="2000" b="1" dirty="0">
                <a:solidFill>
                  <a:srgbClr val="002060"/>
                </a:solidFill>
              </a:rPr>
            </a:br>
            <a:endParaRPr lang="en-US" sz="2000"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66C21C2F-576B-4434-9776-800C397F113C}"/>
              </a:ext>
            </a:extLst>
          </p:cNvPr>
          <p:cNvSpPr>
            <a:spLocks noGrp="1"/>
          </p:cNvSpPr>
          <p:nvPr>
            <p:ph type="sldNum" sz="quarter" idx="2"/>
          </p:nvPr>
        </p:nvSpPr>
        <p:spPr/>
        <p:txBody>
          <a:bodyPr/>
          <a:lstStyle/>
          <a:p>
            <a:fld id="{86CB4B4D-7CA3-9044-876B-883B54F8677D}" type="slidenum">
              <a:rPr lang="ru-RU" smtClean="0"/>
              <a:t>6</a:t>
            </a:fld>
            <a:endParaRPr lang="ru-RU"/>
          </a:p>
        </p:txBody>
      </p:sp>
      <p:pic>
        <p:nvPicPr>
          <p:cNvPr id="5" name="Рисунок 4">
            <a:extLst>
              <a:ext uri="{FF2B5EF4-FFF2-40B4-BE49-F238E27FC236}">
                <a16:creationId xmlns:a16="http://schemas.microsoft.com/office/drawing/2014/main" id="{C08C6581-405B-4617-9924-1904DF40B7D9}"/>
              </a:ext>
            </a:extLst>
          </p:cNvPr>
          <p:cNvPicPr>
            <a:picLocks noChangeAspect="1"/>
          </p:cNvPicPr>
          <p:nvPr/>
        </p:nvPicPr>
        <p:blipFill>
          <a:blip r:embed="rId2"/>
          <a:stretch>
            <a:fillRect/>
          </a:stretch>
        </p:blipFill>
        <p:spPr>
          <a:xfrm>
            <a:off x="3824956" y="2079167"/>
            <a:ext cx="4841610" cy="3631208"/>
          </a:xfrm>
          <a:prstGeom prst="rect">
            <a:avLst/>
          </a:prstGeom>
        </p:spPr>
      </p:pic>
      <p:pic>
        <p:nvPicPr>
          <p:cNvPr id="10" name="Рисунок 9">
            <a:extLst>
              <a:ext uri="{FF2B5EF4-FFF2-40B4-BE49-F238E27FC236}">
                <a16:creationId xmlns:a16="http://schemas.microsoft.com/office/drawing/2014/main" id="{1BBC8DE8-1DA4-43EF-8024-53BA7520E57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3063" y="2079167"/>
            <a:ext cx="2907088" cy="3846111"/>
          </a:xfrm>
          <a:prstGeom prst="rect">
            <a:avLst/>
          </a:prstGeom>
          <a:noFill/>
          <a:ln>
            <a:noFill/>
          </a:ln>
        </p:spPr>
      </p:pic>
      <p:pic>
        <p:nvPicPr>
          <p:cNvPr id="12" name="Рисунок 11">
            <a:extLst>
              <a:ext uri="{FF2B5EF4-FFF2-40B4-BE49-F238E27FC236}">
                <a16:creationId xmlns:a16="http://schemas.microsoft.com/office/drawing/2014/main" id="{468594C0-4B43-4427-B54F-650E5B22DF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8178" y="2079167"/>
            <a:ext cx="2723406" cy="3631208"/>
          </a:xfrm>
          <a:prstGeom prst="rect">
            <a:avLst/>
          </a:prstGeom>
        </p:spPr>
      </p:pic>
      <p:sp>
        <p:nvSpPr>
          <p:cNvPr id="7" name="Focusing element inside sector">
            <a:extLst>
              <a:ext uri="{FF2B5EF4-FFF2-40B4-BE49-F238E27FC236}">
                <a16:creationId xmlns:a16="http://schemas.microsoft.com/office/drawing/2014/main" id="{8C4F1381-66D6-4EF3-B389-92399DAE6AC8}"/>
              </a:ext>
            </a:extLst>
          </p:cNvPr>
          <p:cNvSpPr txBox="1"/>
          <p:nvPr/>
        </p:nvSpPr>
        <p:spPr>
          <a:xfrm>
            <a:off x="4231063" y="6064885"/>
            <a:ext cx="5463849"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n-US" dirty="0"/>
              <a:t> Revised magnet </a:t>
            </a:r>
            <a:r>
              <a:rPr lang="en-US" dirty="0" err="1"/>
              <a:t>Fedorenko</a:t>
            </a:r>
            <a:r>
              <a:rPr lang="en-US" dirty="0"/>
              <a:t> S.B</a:t>
            </a:r>
            <a:r>
              <a:rPr lang="ru-RU" dirty="0"/>
              <a:t>.</a:t>
            </a:r>
            <a:r>
              <a:rPr lang="en-US" dirty="0"/>
              <a:t> </a:t>
            </a:r>
            <a:r>
              <a:rPr lang="en-US" dirty="0" err="1"/>
              <a:t>Galkin</a:t>
            </a:r>
            <a:r>
              <a:rPr lang="en-US" dirty="0"/>
              <a:t> R.V. Petrov D.S.</a:t>
            </a:r>
          </a:p>
          <a:p>
            <a:endParaRPr dirty="0"/>
          </a:p>
        </p:txBody>
      </p:sp>
      <p:sp>
        <p:nvSpPr>
          <p:cNvPr id="8" name="Focusing element inside sector">
            <a:extLst>
              <a:ext uri="{FF2B5EF4-FFF2-40B4-BE49-F238E27FC236}">
                <a16:creationId xmlns:a16="http://schemas.microsoft.com/office/drawing/2014/main" id="{0E70BB7D-632E-465A-A667-0B8F1A71B785}"/>
              </a:ext>
            </a:extLst>
          </p:cNvPr>
          <p:cNvSpPr txBox="1"/>
          <p:nvPr/>
        </p:nvSpPr>
        <p:spPr>
          <a:xfrm>
            <a:off x="1130712" y="6094167"/>
            <a:ext cx="197843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n-US" dirty="0"/>
              <a:t>Computer model</a:t>
            </a:r>
          </a:p>
          <a:p>
            <a:endParaRPr dirty="0"/>
          </a:p>
        </p:txBody>
      </p:sp>
      <p:sp>
        <p:nvSpPr>
          <p:cNvPr id="14" name="Title 1">
            <a:extLst>
              <a:ext uri="{FF2B5EF4-FFF2-40B4-BE49-F238E27FC236}">
                <a16:creationId xmlns:a16="http://schemas.microsoft.com/office/drawing/2014/main" id="{23D00814-D9DE-4D52-B6A1-468376CA6D9E}"/>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A test bench of the internal source. Testing of internal source, deflector.</a:t>
            </a:r>
          </a:p>
        </p:txBody>
      </p:sp>
      <p:pic>
        <p:nvPicPr>
          <p:cNvPr id="2" name="Picture 1">
            <a:extLst>
              <a:ext uri="{FF2B5EF4-FFF2-40B4-BE49-F238E27FC236}">
                <a16:creationId xmlns:a16="http://schemas.microsoft.com/office/drawing/2014/main" id="{C7FD19FF-E3CC-45EE-AAF1-733A6757BB61}"/>
              </a:ext>
            </a:extLst>
          </p:cNvPr>
          <p:cNvPicPr>
            <a:picLocks noChangeAspect="1"/>
          </p:cNvPicPr>
          <p:nvPr/>
        </p:nvPicPr>
        <p:blipFill>
          <a:blip r:embed="rId5"/>
          <a:stretch>
            <a:fillRect/>
          </a:stretch>
        </p:blipFill>
        <p:spPr>
          <a:xfrm>
            <a:off x="4231063" y="6414903"/>
            <a:ext cx="4115157" cy="365792"/>
          </a:xfrm>
          <a:prstGeom prst="rect">
            <a:avLst/>
          </a:prstGeom>
        </p:spPr>
      </p:pic>
    </p:spTree>
    <p:extLst>
      <p:ext uri="{BB962C8B-B14F-4D97-AF65-F5344CB8AC3E}">
        <p14:creationId xmlns:p14="http://schemas.microsoft.com/office/powerpoint/2010/main" val="17887294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16EA61-93D0-4F2D-8070-F579A496FF7D}"/>
              </a:ext>
            </a:extLst>
          </p:cNvPr>
          <p:cNvSpPr>
            <a:spLocks noGrp="1"/>
          </p:cNvSpPr>
          <p:nvPr>
            <p:ph type="sldNum" sz="quarter" idx="2"/>
          </p:nvPr>
        </p:nvSpPr>
        <p:spPr/>
        <p:txBody>
          <a:bodyPr/>
          <a:lstStyle/>
          <a:p>
            <a:fld id="{86CB4B4D-7CA3-9044-876B-883B54F8677D}" type="slidenum">
              <a:rPr lang="en-US" smtClean="0"/>
              <a:t>7</a:t>
            </a:fld>
            <a:endParaRPr lang="en-US"/>
          </a:p>
        </p:txBody>
      </p:sp>
      <p:pic>
        <p:nvPicPr>
          <p:cNvPr id="5" name="Picture 32783">
            <a:extLst>
              <a:ext uri="{FF2B5EF4-FFF2-40B4-BE49-F238E27FC236}">
                <a16:creationId xmlns:a16="http://schemas.microsoft.com/office/drawing/2014/main" id="{7628B47E-4D8D-46A3-A0E6-6C5E5F8CB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50" y="2305879"/>
            <a:ext cx="4406507" cy="31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27F1213-F0F2-4241-B7A0-F035E9EDBCE2}"/>
              </a:ext>
            </a:extLst>
          </p:cNvPr>
          <p:cNvSpPr txBox="1"/>
          <p:nvPr/>
        </p:nvSpPr>
        <p:spPr>
          <a:xfrm>
            <a:off x="5689442" y="2771598"/>
            <a:ext cx="5215203" cy="1754326"/>
          </a:xfrm>
          <a:prstGeom prst="rect">
            <a:avLst/>
          </a:prstGeom>
          <a:noFill/>
        </p:spPr>
        <p:txBody>
          <a:bodyPr wrap="square">
            <a:spAutoFit/>
          </a:bodyPr>
          <a:lstStyle/>
          <a:p>
            <a:r>
              <a:rPr lang="en-US" sz="1800" dirty="0">
                <a:solidFill>
                  <a:srgbClr val="222222"/>
                </a:solidFill>
                <a:effectLst/>
                <a:latin typeface="Times New Roman" panose="02020603050405020304" pitchFamily="18" charset="0"/>
                <a:ea typeface="Calibri" panose="020F0502020204030204" pitchFamily="34" charset="0"/>
              </a:rPr>
              <a:t>A technical project has been prepared and a new pole has been manufactured for the calibration magnet. </a:t>
            </a:r>
          </a:p>
          <a:p>
            <a:r>
              <a:rPr lang="en-US" altLang="ru-RU" dirty="0">
                <a:latin typeface="Times New Roman" panose="02020603050405020304" pitchFamily="18" charset="0"/>
                <a:cs typeface="Calibri" panose="020F0502020204030204" pitchFamily="34" charset="0"/>
              </a:rPr>
              <a:t>Magnetic field will be increased </a:t>
            </a:r>
            <a:r>
              <a:rPr lang="en-US" altLang="ru-RU" dirty="0" err="1">
                <a:latin typeface="Times New Roman" panose="02020603050405020304" pitchFamily="18" charset="0"/>
                <a:cs typeface="Calibri" panose="020F0502020204030204" pitchFamily="34" charset="0"/>
              </a:rPr>
              <a:t>upto</a:t>
            </a:r>
            <a:r>
              <a:rPr lang="en-US" altLang="ru-RU" dirty="0">
                <a:latin typeface="Times New Roman" panose="02020603050405020304" pitchFamily="18" charset="0"/>
                <a:cs typeface="Calibri" panose="020F0502020204030204" pitchFamily="34" charset="0"/>
              </a:rPr>
              <a:t> 3.2</a:t>
            </a:r>
            <a:r>
              <a:rPr lang="ru-RU" altLang="ru-RU" dirty="0">
                <a:latin typeface="Times New Roman" panose="02020603050405020304" pitchFamily="18" charset="0"/>
                <a:cs typeface="Calibri" panose="020F0502020204030204" pitchFamily="34" charset="0"/>
              </a:rPr>
              <a:t> </a:t>
            </a:r>
            <a:r>
              <a:rPr lang="en-US" altLang="ru-RU" dirty="0">
                <a:latin typeface="Times New Roman" panose="02020603050405020304" pitchFamily="18" charset="0"/>
                <a:cs typeface="Calibri" panose="020F0502020204030204" pitchFamily="34" charset="0"/>
              </a:rPr>
              <a:t>T.</a:t>
            </a:r>
          </a:p>
          <a:p>
            <a:endParaRPr lang="en-US" dirty="0"/>
          </a:p>
          <a:p>
            <a:endParaRPr lang="en-US" sz="1800" dirty="0">
              <a:solidFill>
                <a:srgbClr val="222222"/>
              </a:solidFill>
              <a:effectLst/>
              <a:latin typeface="Times New Roman" panose="02020603050405020304" pitchFamily="18" charset="0"/>
              <a:ea typeface="Calibri" panose="020F0502020204030204" pitchFamily="34" charset="0"/>
            </a:endParaRPr>
          </a:p>
          <a:p>
            <a:endParaRPr lang="en-US" dirty="0"/>
          </a:p>
        </p:txBody>
      </p:sp>
      <p:sp>
        <p:nvSpPr>
          <p:cNvPr id="9" name="TextBox 8">
            <a:extLst>
              <a:ext uri="{FF2B5EF4-FFF2-40B4-BE49-F238E27FC236}">
                <a16:creationId xmlns:a16="http://schemas.microsoft.com/office/drawing/2014/main" id="{B0D01595-E1FD-4B63-A7AE-825FDBCDF886}"/>
              </a:ext>
            </a:extLst>
          </p:cNvPr>
          <p:cNvSpPr txBox="1"/>
          <p:nvPr/>
        </p:nvSpPr>
        <p:spPr>
          <a:xfrm>
            <a:off x="1100404" y="5591389"/>
            <a:ext cx="2693504" cy="369332"/>
          </a:xfrm>
          <a:prstGeom prst="rect">
            <a:avLst/>
          </a:prstGeom>
          <a:noFill/>
        </p:spPr>
        <p:txBody>
          <a:bodyPr wrap="square">
            <a:spAutoFit/>
          </a:bodyPr>
          <a:lstStyle/>
          <a:p>
            <a:r>
              <a:rPr lang="en-US" altLang="ru-RU" dirty="0">
                <a:latin typeface="Times New Roman" panose="02020603050405020304" pitchFamily="18" charset="0"/>
                <a:cs typeface="Calibri" panose="020F0502020204030204" pitchFamily="34" charset="0"/>
              </a:rPr>
              <a:t>Magnetic field </a:t>
            </a:r>
            <a:r>
              <a:rPr lang="en-US" altLang="ru-RU" dirty="0" err="1">
                <a:latin typeface="Times New Roman" panose="02020603050405020304" pitchFamily="18" charset="0"/>
                <a:cs typeface="Calibri" panose="020F0502020204030204" pitchFamily="34" charset="0"/>
              </a:rPr>
              <a:t>upto</a:t>
            </a:r>
            <a:r>
              <a:rPr lang="en-US" altLang="ru-RU" dirty="0">
                <a:latin typeface="Times New Roman" panose="02020603050405020304" pitchFamily="18" charset="0"/>
                <a:cs typeface="Calibri" panose="020F0502020204030204" pitchFamily="34" charset="0"/>
              </a:rPr>
              <a:t> 2.9</a:t>
            </a:r>
            <a:r>
              <a:rPr lang="ru-RU" altLang="ru-RU" dirty="0">
                <a:latin typeface="Times New Roman" panose="02020603050405020304" pitchFamily="18" charset="0"/>
                <a:cs typeface="Calibri" panose="020F0502020204030204" pitchFamily="34" charset="0"/>
              </a:rPr>
              <a:t> </a:t>
            </a:r>
            <a:r>
              <a:rPr lang="en-US" altLang="ru-RU" dirty="0">
                <a:latin typeface="Times New Roman" panose="02020603050405020304" pitchFamily="18" charset="0"/>
                <a:cs typeface="Calibri" panose="020F0502020204030204" pitchFamily="34" charset="0"/>
              </a:rPr>
              <a:t>T</a:t>
            </a:r>
            <a:endParaRPr lang="en-US" dirty="0"/>
          </a:p>
        </p:txBody>
      </p:sp>
      <p:sp>
        <p:nvSpPr>
          <p:cNvPr id="10" name="Title 1">
            <a:extLst>
              <a:ext uri="{FF2B5EF4-FFF2-40B4-BE49-F238E27FC236}">
                <a16:creationId xmlns:a16="http://schemas.microsoft.com/office/drawing/2014/main" id="{30AA25A4-8207-4723-A1AF-DCF073B0C560}"/>
              </a:ext>
            </a:extLst>
          </p:cNvPr>
          <p:cNvSpPr txBox="1">
            <a:spLocks/>
          </p:cNvSpPr>
          <p:nvPr/>
        </p:nvSpPr>
        <p:spPr>
          <a:xfrm>
            <a:off x="275521" y="353180"/>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Calibration magnet</a:t>
            </a:r>
          </a:p>
        </p:txBody>
      </p:sp>
      <p:pic>
        <p:nvPicPr>
          <p:cNvPr id="2" name="Picture 1">
            <a:extLst>
              <a:ext uri="{FF2B5EF4-FFF2-40B4-BE49-F238E27FC236}">
                <a16:creationId xmlns:a16="http://schemas.microsoft.com/office/drawing/2014/main" id="{774BFFFF-3288-4159-A992-859B4E0455D0}"/>
              </a:ext>
            </a:extLst>
          </p:cNvPr>
          <p:cNvPicPr>
            <a:picLocks noChangeAspect="1"/>
          </p:cNvPicPr>
          <p:nvPr/>
        </p:nvPicPr>
        <p:blipFill>
          <a:blip r:embed="rId3"/>
          <a:stretch>
            <a:fillRect/>
          </a:stretch>
        </p:blipFill>
        <p:spPr>
          <a:xfrm>
            <a:off x="4181886" y="6355683"/>
            <a:ext cx="4115157" cy="365792"/>
          </a:xfrm>
          <a:prstGeom prst="rect">
            <a:avLst/>
          </a:prstGeom>
        </p:spPr>
      </p:pic>
    </p:spTree>
    <p:extLst>
      <p:ext uri="{BB962C8B-B14F-4D97-AF65-F5344CB8AC3E}">
        <p14:creationId xmlns:p14="http://schemas.microsoft.com/office/powerpoint/2010/main" val="40546762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01C5F53-2779-4F7B-987B-58E8A8F9CCAF}"/>
              </a:ext>
            </a:extLst>
          </p:cNvPr>
          <p:cNvSpPr>
            <a:spLocks noGrp="1"/>
          </p:cNvSpPr>
          <p:nvPr>
            <p:ph idx="1"/>
          </p:nvPr>
        </p:nvSpPr>
        <p:spPr>
          <a:xfrm>
            <a:off x="10636" y="1177926"/>
            <a:ext cx="4608992" cy="4501421"/>
          </a:xfrm>
        </p:spPr>
        <p:txBody>
          <a:bodyPr>
            <a:noAutofit/>
          </a:bodyPr>
          <a:lstStyle/>
          <a:p>
            <a:pPr algn="just">
              <a:lnSpc>
                <a:spcPct val="100000"/>
              </a:lnSpc>
              <a:spcAft>
                <a:spcPts val="800"/>
              </a:spcAft>
            </a:pPr>
            <a:r>
              <a:rPr lang="en-US" sz="1800" kern="1200" dirty="0">
                <a:effectLst/>
                <a:latin typeface="Times New Roman" panose="02020603050405020304" pitchFamily="18" charset="0"/>
                <a:ea typeface="Times New Roman" panose="02020603050405020304" pitchFamily="18" charset="0"/>
              </a:rPr>
              <a:t>The idea of a new engineering methodology Virtual Prototyping is to replace physical mock-ups by an integrated software prototypes that include all functional simulations based on CAD techniques. </a:t>
            </a:r>
          </a:p>
          <a:p>
            <a:pPr algn="just">
              <a:lnSpc>
                <a:spcPct val="100000"/>
              </a:lnSpc>
              <a:spcAft>
                <a:spcPts val="800"/>
              </a:spcAft>
            </a:pPr>
            <a:r>
              <a:rPr lang="en-US" sz="1800" kern="1200" dirty="0">
                <a:solidFill>
                  <a:srgbClr val="000000"/>
                </a:solidFill>
                <a:effectLst/>
                <a:latin typeface="Times New Roman" panose="02020603050405020304" pitchFamily="18" charset="0"/>
                <a:ea typeface="Times New Roman" panose="02020603050405020304" pitchFamily="18" charset="0"/>
              </a:rPr>
              <a:t>Usually when designing a cyclotron some systems are developing separately. An integrated platform which encapsulates these distributed components and provides an inter-communication mechanism is extremely useful, as it will contribute to the creation of a more optimal cyclotron. </a:t>
            </a:r>
            <a:endParaRPr lang="en-US" sz="1800" dirty="0">
              <a:solidFill>
                <a:srgbClr val="000000"/>
              </a:solidFill>
              <a:effectLst/>
              <a:latin typeface="Times New Roman" panose="02020603050405020304" pitchFamily="18" charset="0"/>
              <a:ea typeface="Calibri" panose="020F0502020204030204" pitchFamily="34" charset="0"/>
            </a:endParaRPr>
          </a:p>
          <a:p>
            <a:pPr algn="just">
              <a:lnSpc>
                <a:spcPct val="100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скругленные углы 3">
            <a:extLst>
              <a:ext uri="{FF2B5EF4-FFF2-40B4-BE49-F238E27FC236}">
                <a16:creationId xmlns:a16="http://schemas.microsoft.com/office/drawing/2014/main" id="{2D8966E3-E751-2EA6-B85A-2FD7831420C2}"/>
              </a:ext>
            </a:extLst>
          </p:cNvPr>
          <p:cNvSpPr>
            <a:spLocks noChangeArrowheads="1"/>
          </p:cNvSpPr>
          <p:nvPr/>
        </p:nvSpPr>
        <p:spPr bwMode="auto">
          <a:xfrm>
            <a:off x="4630264" y="1206378"/>
            <a:ext cx="7456714" cy="1539702"/>
          </a:xfrm>
          <a:prstGeom prst="roundRect">
            <a:avLst>
              <a:gd name="adj" fmla="val 16667"/>
            </a:avLst>
          </a:prstGeom>
          <a:solidFill>
            <a:srgbClr val="D5DCE4"/>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1400" dirty="0">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0B517E5-A735-4619-AD3A-EFCC32F42600}"/>
              </a:ext>
            </a:extLst>
          </p:cNvPr>
          <p:cNvSpPr txBox="1"/>
          <p:nvPr/>
        </p:nvSpPr>
        <p:spPr>
          <a:xfrm>
            <a:off x="5739926" y="1235851"/>
            <a:ext cx="5048250" cy="400110"/>
          </a:xfrm>
          <a:prstGeom prst="rect">
            <a:avLst/>
          </a:prstGeom>
          <a:noFill/>
        </p:spPr>
        <p:txBody>
          <a:bodyPr wrap="square" rtlCol="0">
            <a:spAutoFit/>
          </a:bodyPr>
          <a:lstStyle/>
          <a:p>
            <a:pPr algn="ctr"/>
            <a:r>
              <a:rPr lang="en-US" sz="2000" b="1" dirty="0"/>
              <a:t>MATLAB</a:t>
            </a:r>
            <a:endParaRPr lang="ru-RU" sz="2000" b="1" dirty="0"/>
          </a:p>
        </p:txBody>
      </p:sp>
      <p:sp>
        <p:nvSpPr>
          <p:cNvPr id="6" name="TextBox 5">
            <a:extLst>
              <a:ext uri="{FF2B5EF4-FFF2-40B4-BE49-F238E27FC236}">
                <a16:creationId xmlns:a16="http://schemas.microsoft.com/office/drawing/2014/main" id="{C0F1673D-AC62-4C5A-A105-9EF1AF18A308}"/>
              </a:ext>
            </a:extLst>
          </p:cNvPr>
          <p:cNvSpPr txBox="1"/>
          <p:nvPr/>
        </p:nvSpPr>
        <p:spPr>
          <a:xfrm>
            <a:off x="4692176" y="1711206"/>
            <a:ext cx="3038475" cy="120032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latin typeface="Arial Rounded MT Bold" panose="020F0704030504030204" pitchFamily="34" charset="0"/>
                <a:ea typeface="Calibri" panose="020F0502020204030204" pitchFamily="34" charset="0"/>
                <a:cs typeface="Times New Roman" panose="02020603050405020304" pitchFamily="18" charset="0"/>
              </a:rPr>
              <a:t>S</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cripts for determining the shape of sectors and cavities</a:t>
            </a:r>
            <a:endParaRPr kumimoji="0" lang="ru-RU"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endParaRPr lang="ru-RU" dirty="0"/>
          </a:p>
        </p:txBody>
      </p:sp>
      <p:sp>
        <p:nvSpPr>
          <p:cNvPr id="7" name="TextBox 6">
            <a:extLst>
              <a:ext uri="{FF2B5EF4-FFF2-40B4-BE49-F238E27FC236}">
                <a16:creationId xmlns:a16="http://schemas.microsoft.com/office/drawing/2014/main" id="{0E296D21-7CE2-4CB7-9064-17F684B7C0D6}"/>
              </a:ext>
            </a:extLst>
          </p:cNvPr>
          <p:cNvSpPr txBox="1"/>
          <p:nvPr/>
        </p:nvSpPr>
        <p:spPr>
          <a:xfrm>
            <a:off x="8506938" y="1781088"/>
            <a:ext cx="3654877"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CORD </a:t>
            </a:r>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Closed Orbits Dynamics</a:t>
            </a:r>
            <a:endParaRPr kumimoji="0" lang="en-US" altLang="en-US"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Beam tracking </a:t>
            </a:r>
            <a:endParaRPr kumimoji="0" lang="en-US" altLang="en-US" sz="1800" b="0" i="0" u="none" strike="noStrike" cap="none" normalizeH="0" baseline="0" dirty="0">
              <a:ln>
                <a:noFill/>
              </a:ln>
              <a:solidFill>
                <a:schemeClr val="tx1"/>
              </a:solidFill>
              <a:effectLst/>
            </a:endParaRPr>
          </a:p>
          <a:p>
            <a:endParaRPr lang="ru-RU" dirty="0"/>
          </a:p>
        </p:txBody>
      </p:sp>
      <p:sp>
        <p:nvSpPr>
          <p:cNvPr id="8" name="Прямоугольник: скругленные углы 11">
            <a:extLst>
              <a:ext uri="{FF2B5EF4-FFF2-40B4-BE49-F238E27FC236}">
                <a16:creationId xmlns:a16="http://schemas.microsoft.com/office/drawing/2014/main" id="{638000D8-4A90-4458-9654-3288DA8EC06B}"/>
              </a:ext>
            </a:extLst>
          </p:cNvPr>
          <p:cNvSpPr>
            <a:spLocks noChangeArrowheads="1"/>
          </p:cNvSpPr>
          <p:nvPr/>
        </p:nvSpPr>
        <p:spPr bwMode="auto">
          <a:xfrm>
            <a:off x="4630265" y="2944691"/>
            <a:ext cx="3400424" cy="2565680"/>
          </a:xfrm>
          <a:prstGeom prst="roundRect">
            <a:avLst>
              <a:gd name="adj" fmla="val 16667"/>
            </a:avLst>
          </a:prstGeom>
          <a:solidFill>
            <a:srgbClr val="D5DCE4"/>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72224B13-FD19-48BA-86F8-C9E4E5DF1F25}"/>
              </a:ext>
            </a:extLst>
          </p:cNvPr>
          <p:cNvSpPr txBox="1"/>
          <p:nvPr/>
        </p:nvSpPr>
        <p:spPr>
          <a:xfrm>
            <a:off x="4963638" y="3011003"/>
            <a:ext cx="2857500" cy="252376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SOLIDWORKS</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CAD</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Parametrized integrated </a:t>
            </a:r>
            <a:endParaRPr kumimoji="0" lang="en-US"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model of the cyclotron: </a:t>
            </a:r>
            <a:endParaRPr kumimoji="0" lang="ru-RU" altLang="en-US" sz="16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Magnet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RF system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lvl="0" algn="ctr" defTabSz="914400" eaLnBrk="0" fontAlgn="base" hangingPunct="0">
              <a:spcBef>
                <a:spcPct val="0"/>
              </a:spcBef>
              <a:spcAft>
                <a:spcPct val="0"/>
              </a:spcAft>
            </a:pPr>
            <a:r>
              <a:rPr lang="en-US" altLang="en-US" sz="1600" dirty="0">
                <a:latin typeface="Arial" panose="020B0604020202020204" pitchFamily="34" charset="0"/>
                <a:ea typeface="Calibri" panose="020F0502020204030204" pitchFamily="34" charset="0"/>
                <a:cs typeface="Arial" panose="020B0604020202020204" pitchFamily="34" charset="0"/>
              </a:rPr>
              <a:t>Deflector / Inflector</a:t>
            </a:r>
            <a:endParaRPr kumimoji="0" lang="en-US" altLang="en-US" sz="1600" b="0" i="0" u="none" strike="noStrike" cap="none" normalizeH="0" baseline="0" dirty="0">
              <a:ln>
                <a:noFill/>
              </a:ln>
              <a:solidFill>
                <a:schemeClr val="tx1"/>
              </a:solidFill>
              <a:effectLst/>
            </a:endParaRPr>
          </a:p>
        </p:txBody>
      </p:sp>
      <p:sp>
        <p:nvSpPr>
          <p:cNvPr id="10" name="Прямоугольник: скругленные углы 8">
            <a:extLst>
              <a:ext uri="{FF2B5EF4-FFF2-40B4-BE49-F238E27FC236}">
                <a16:creationId xmlns:a16="http://schemas.microsoft.com/office/drawing/2014/main" id="{074880DF-CC75-4443-AD7B-AF564B624108}"/>
              </a:ext>
            </a:extLst>
          </p:cNvPr>
          <p:cNvSpPr>
            <a:spLocks noChangeArrowheads="1"/>
          </p:cNvSpPr>
          <p:nvPr/>
        </p:nvSpPr>
        <p:spPr bwMode="auto">
          <a:xfrm>
            <a:off x="8287864" y="2974680"/>
            <a:ext cx="3799114" cy="2535692"/>
          </a:xfrm>
          <a:prstGeom prst="roundRect">
            <a:avLst>
              <a:gd name="adj" fmla="val 16667"/>
            </a:avLst>
          </a:prstGeom>
          <a:solidFill>
            <a:srgbClr val="D5DCE4"/>
          </a:solidFill>
          <a:ln w="12700">
            <a:solidFill>
              <a:srgbClr val="5B9BD5"/>
            </a:solid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endParaRPr lang="en-US" altLang="en-US" sz="1400" dirty="0">
              <a:latin typeface="Arial Rounded MT Bold" panose="020F070403050403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endParaRPr lang="en-US" altLang="en-US" sz="1400" dirty="0">
              <a:latin typeface="Arial Rounded MT Bold" panose="020F0704030504030204" pitchFamily="34" charset="0"/>
              <a:ea typeface="Calibri" panose="020F0502020204030204" pitchFamily="34" charset="0"/>
              <a:cs typeface="Times New Roman" panose="02020603050405020304" pitchFamily="18" charset="0"/>
            </a:endParaRPr>
          </a:p>
          <a:p>
            <a:pPr lvl="0" algn="ctr" defTabSz="914400" eaLnBrk="0" fontAlgn="base" hangingPunct="0">
              <a:spcBef>
                <a:spcPct val="0"/>
              </a:spcBef>
              <a:spcAft>
                <a:spcPct val="0"/>
              </a:spcAft>
            </a:pPr>
            <a:r>
              <a:rPr lang="en-US" altLang="en-US" sz="1400" dirty="0">
                <a:latin typeface="Arial Rounded MT Bold" panose="020F0704030504030204" pitchFamily="34" charset="0"/>
                <a:ea typeface="Calibri" panose="020F0502020204030204" pitchFamily="34" charset="0"/>
                <a:cs typeface="Times New Roman" panose="02020603050405020304" pitchFamily="18" charset="0"/>
              </a:rPr>
              <a:t>Simulation results</a:t>
            </a:r>
            <a:endParaRPr lang="en-US" altLang="en-US" sz="1400" dirty="0"/>
          </a:p>
          <a:p>
            <a:pPr lvl="0" algn="ctr" defTabSz="914400" eaLnBrk="0" fontAlgn="base" hangingPunct="0">
              <a:spcBef>
                <a:spcPct val="0"/>
              </a:spcBef>
              <a:spcAft>
                <a:spcPct val="0"/>
              </a:spcAft>
            </a:pPr>
            <a:r>
              <a:rPr lang="en-US" altLang="en-US" sz="1400" dirty="0">
                <a:latin typeface="Arial Rounded MT Bold" panose="020F0704030504030204" pitchFamily="34" charset="0"/>
                <a:ea typeface="Calibri" panose="020F0502020204030204" pitchFamily="34" charset="0"/>
                <a:cs typeface="Times New Roman" panose="02020603050405020304" pitchFamily="18" charset="0"/>
              </a:rPr>
              <a:t>(2D/3D field maps)</a:t>
            </a:r>
            <a:endParaRPr lang="en-US" altLang="en-US" sz="1400" dirty="0">
              <a:latin typeface="Arial" panose="020B0604020202020204" pitchFamily="34" charset="0"/>
            </a:endParaRPr>
          </a:p>
          <a:p>
            <a:pPr algn="ctr" eaLnBrk="0" fontAlgn="base" hangingPunct="0">
              <a:spcBef>
                <a:spcPct val="0"/>
              </a:spcBef>
              <a:spcAft>
                <a:spcPct val="0"/>
              </a:spcAft>
            </a:pP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algn="ctr" eaLnBrk="0" fontAlgn="base" hangingPunct="0">
              <a:spcBef>
                <a:spcPct val="0"/>
              </a:spcBef>
              <a:spcAft>
                <a:spcPct val="0"/>
              </a:spcAft>
            </a:pP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CST studio/ </a:t>
            </a:r>
            <a:r>
              <a:rPr kumimoji="0" lang="en-US" altLang="en-US" sz="2000" b="0" i="0" u="none" strike="noStrike" cap="none" normalizeH="0" baseline="0" dirty="0" err="1">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Comsol</a:t>
            </a: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Tosca</a:t>
            </a:r>
            <a:endParaRPr kumimoji="0" lang="ru-RU" altLang="en-US" sz="20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Magnetostatic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r>
              <a:rPr lang="en-US" altLang="en-US" sz="1600" dirty="0">
                <a:latin typeface="Arial" panose="020B0604020202020204" pitchFamily="34" charset="0"/>
                <a:ea typeface="Calibri" panose="020F0502020204030204" pitchFamily="34" charset="0"/>
                <a:cs typeface="Arial" panose="020B0604020202020204" pitchFamily="34" charset="0"/>
              </a:rPr>
              <a:t>RF eigenmode, Conjugate heat transfer, Time/Frequency domain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Electrostatic</a:t>
            </a:r>
            <a:endParaRPr kumimoji="0" lang="ru-RU"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sp>
        <p:nvSpPr>
          <p:cNvPr id="11" name="Стрелка: вниз 10">
            <a:extLst>
              <a:ext uri="{FF2B5EF4-FFF2-40B4-BE49-F238E27FC236}">
                <a16:creationId xmlns:a16="http://schemas.microsoft.com/office/drawing/2014/main" id="{0E7F5E78-D790-4794-A384-81EE59D4128B}"/>
              </a:ext>
            </a:extLst>
          </p:cNvPr>
          <p:cNvSpPr/>
          <p:nvPr/>
        </p:nvSpPr>
        <p:spPr>
          <a:xfrm>
            <a:off x="6142014" y="2632704"/>
            <a:ext cx="428625" cy="5274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extLst>
              <a:ext uri="{FF2B5EF4-FFF2-40B4-BE49-F238E27FC236}">
                <a16:creationId xmlns:a16="http://schemas.microsoft.com/office/drawing/2014/main" id="{8DC00443-055A-47A5-9CB1-19F0B30E15A9}"/>
              </a:ext>
            </a:extLst>
          </p:cNvPr>
          <p:cNvSpPr/>
          <p:nvPr/>
        </p:nvSpPr>
        <p:spPr>
          <a:xfrm>
            <a:off x="7935438" y="4079121"/>
            <a:ext cx="571500" cy="400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верх 12">
            <a:extLst>
              <a:ext uri="{FF2B5EF4-FFF2-40B4-BE49-F238E27FC236}">
                <a16:creationId xmlns:a16="http://schemas.microsoft.com/office/drawing/2014/main" id="{66FF149D-62AF-4523-84F1-ED1DC10F746D}"/>
              </a:ext>
            </a:extLst>
          </p:cNvPr>
          <p:cNvSpPr/>
          <p:nvPr/>
        </p:nvSpPr>
        <p:spPr>
          <a:xfrm>
            <a:off x="9992838" y="2517478"/>
            <a:ext cx="428625" cy="530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лево 14">
            <a:extLst>
              <a:ext uri="{FF2B5EF4-FFF2-40B4-BE49-F238E27FC236}">
                <a16:creationId xmlns:a16="http://schemas.microsoft.com/office/drawing/2014/main" id="{E81E4300-FE19-4913-97F2-D549ED0ED06B}"/>
              </a:ext>
            </a:extLst>
          </p:cNvPr>
          <p:cNvSpPr/>
          <p:nvPr/>
        </p:nvSpPr>
        <p:spPr>
          <a:xfrm>
            <a:off x="7898020" y="1983183"/>
            <a:ext cx="506185" cy="33629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itle 1">
            <a:extLst>
              <a:ext uri="{FF2B5EF4-FFF2-40B4-BE49-F238E27FC236}">
                <a16:creationId xmlns:a16="http://schemas.microsoft.com/office/drawing/2014/main" id="{A1D44764-2A91-4DF3-998E-16F814950CAE}"/>
              </a:ext>
            </a:extLst>
          </p:cNvPr>
          <p:cNvSpPr txBox="1">
            <a:spLocks/>
          </p:cNvSpPr>
          <p:nvPr/>
        </p:nvSpPr>
        <p:spPr>
          <a:xfrm>
            <a:off x="349354" y="57846"/>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Virtual prototyping</a:t>
            </a:r>
          </a:p>
          <a:p>
            <a:pPr algn="ctr"/>
            <a:r>
              <a:rPr lang="en-US" sz="3600" b="1" dirty="0">
                <a:solidFill>
                  <a:schemeClr val="bg1"/>
                </a:solidFill>
              </a:rPr>
              <a:t>The framework of the cyclotron VP </a:t>
            </a:r>
            <a:r>
              <a:rPr lang="en-US" sz="3600" b="1" dirty="0" err="1">
                <a:solidFill>
                  <a:schemeClr val="bg1"/>
                </a:solidFill>
              </a:rPr>
              <a:t>Matlab</a:t>
            </a:r>
            <a:r>
              <a:rPr lang="en-US" sz="3600" b="1" dirty="0">
                <a:solidFill>
                  <a:schemeClr val="bg1"/>
                </a:solidFill>
              </a:rPr>
              <a:t> integrated platform</a:t>
            </a:r>
          </a:p>
        </p:txBody>
      </p:sp>
      <p:sp>
        <p:nvSpPr>
          <p:cNvPr id="2" name="Slide Number Placeholder 1">
            <a:extLst>
              <a:ext uri="{FF2B5EF4-FFF2-40B4-BE49-F238E27FC236}">
                <a16:creationId xmlns:a16="http://schemas.microsoft.com/office/drawing/2014/main" id="{060ED241-3064-0AA9-5D92-5E113FE75116}"/>
              </a:ext>
            </a:extLst>
          </p:cNvPr>
          <p:cNvSpPr>
            <a:spLocks noGrp="1"/>
          </p:cNvSpPr>
          <p:nvPr>
            <p:ph type="sldNum" sz="quarter" idx="2"/>
          </p:nvPr>
        </p:nvSpPr>
        <p:spPr/>
        <p:txBody>
          <a:bodyPr/>
          <a:lstStyle/>
          <a:p>
            <a:fld id="{86CB4B4D-7CA3-9044-876B-883B54F8677D}" type="slidenum">
              <a:rPr lang="en-GB" smtClean="0"/>
              <a:t>8</a:t>
            </a:fld>
            <a:endParaRPr lang="en-GB" dirty="0"/>
          </a:p>
        </p:txBody>
      </p:sp>
      <p:sp>
        <p:nvSpPr>
          <p:cNvPr id="24" name="Rectangle 5">
            <a:extLst>
              <a:ext uri="{FF2B5EF4-FFF2-40B4-BE49-F238E27FC236}">
                <a16:creationId xmlns:a16="http://schemas.microsoft.com/office/drawing/2014/main" id="{D860C858-7F7A-4A63-9EE8-64D49E1D82D7}"/>
              </a:ext>
            </a:extLst>
          </p:cNvPr>
          <p:cNvSpPr>
            <a:spLocks noChangeArrowheads="1"/>
          </p:cNvSpPr>
          <p:nvPr/>
        </p:nvSpPr>
        <p:spPr bwMode="auto">
          <a:xfrm>
            <a:off x="430653" y="5745960"/>
            <a:ext cx="115814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80975"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Directly in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Matlab</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 main parameters, shape of the magnet sectors and cavities are selected, then sent to CAD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Solidworks</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to create parametrized models of the cyclotron, and then sent to CST studio to simulate in the corresponding modules. The calculation results of the electromagnetic fields from CST are imported into </a:t>
            </a:r>
            <a:r>
              <a:rPr kumimoji="0" lang="en-US" altLang="en-US" sz="16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Matlab</a:t>
            </a:r>
            <a:r>
              <a:rPr kumimoji="0" lang="en-US" altLang="en-US" sz="16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where they are analyzed using code CORD and beam tracking codes.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FB875B4B-477C-4123-8BA1-E69F3E0F4FDB}"/>
              </a:ext>
            </a:extLst>
          </p:cNvPr>
          <p:cNvPicPr>
            <a:picLocks noChangeAspect="1"/>
          </p:cNvPicPr>
          <p:nvPr/>
        </p:nvPicPr>
        <p:blipFill>
          <a:blip r:embed="rId2"/>
          <a:stretch>
            <a:fillRect/>
          </a:stretch>
        </p:blipFill>
        <p:spPr>
          <a:xfrm>
            <a:off x="4084435" y="6477620"/>
            <a:ext cx="4115157" cy="365792"/>
          </a:xfrm>
          <a:prstGeom prst="rect">
            <a:avLst/>
          </a:prstGeom>
        </p:spPr>
      </p:pic>
    </p:spTree>
    <p:extLst>
      <p:ext uri="{BB962C8B-B14F-4D97-AF65-F5344CB8AC3E}">
        <p14:creationId xmlns:p14="http://schemas.microsoft.com/office/powerpoint/2010/main" val="18244736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566552-5E04-4E87-9F3F-AAFB2287B4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36F332-8583-48CE-B6D0-AF00A2A46FF6}"/>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5" name="Title 1">
            <a:extLst>
              <a:ext uri="{FF2B5EF4-FFF2-40B4-BE49-F238E27FC236}">
                <a16:creationId xmlns:a16="http://schemas.microsoft.com/office/drawing/2014/main" id="{1AD11D97-6562-4513-A8FD-97B1AC32CBD5}"/>
              </a:ext>
            </a:extLst>
          </p:cNvPr>
          <p:cNvSpPr txBox="1">
            <a:spLocks/>
          </p:cNvSpPr>
          <p:nvPr/>
        </p:nvSpPr>
        <p:spPr>
          <a:xfrm>
            <a:off x="275521" y="364539"/>
            <a:ext cx="11493291" cy="1060210"/>
          </a:xfrm>
          <a:prstGeom prst="rect">
            <a:avLst/>
          </a:prstGeom>
          <a:gradFill>
            <a:gsLst>
              <a:gs pos="81000">
                <a:srgbClr val="002060"/>
              </a:gs>
              <a:gs pos="99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solidFill>
              <a:schemeClr val="accent1">
                <a:shade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bg1"/>
                </a:solidFill>
              </a:rPr>
              <a:t>Beam dynamics simulation in the central region </a:t>
            </a:r>
          </a:p>
        </p:txBody>
      </p:sp>
      <p:pic>
        <p:nvPicPr>
          <p:cNvPr id="6" name="Рисунок 5">
            <a:extLst>
              <a:ext uri="{FF2B5EF4-FFF2-40B4-BE49-F238E27FC236}">
                <a16:creationId xmlns:a16="http://schemas.microsoft.com/office/drawing/2014/main" id="{9A3A57B5-E807-4EB6-88DF-0E1EABC1DE3B}"/>
              </a:ext>
            </a:extLst>
          </p:cNvPr>
          <p:cNvPicPr>
            <a:picLocks noChangeAspect="1"/>
          </p:cNvPicPr>
          <p:nvPr/>
        </p:nvPicPr>
        <p:blipFill>
          <a:blip r:embed="rId2"/>
          <a:stretch>
            <a:fillRect/>
          </a:stretch>
        </p:blipFill>
        <p:spPr>
          <a:xfrm>
            <a:off x="660740" y="1832155"/>
            <a:ext cx="5333999" cy="4524195"/>
          </a:xfrm>
          <a:prstGeom prst="rect">
            <a:avLst/>
          </a:prstGeom>
        </p:spPr>
      </p:pic>
      <p:pic>
        <p:nvPicPr>
          <p:cNvPr id="7" name="Рисунок 8">
            <a:extLst>
              <a:ext uri="{FF2B5EF4-FFF2-40B4-BE49-F238E27FC236}">
                <a16:creationId xmlns:a16="http://schemas.microsoft.com/office/drawing/2014/main" id="{190E21C3-D4FA-4BD3-B0D9-905FB07B66D1}"/>
              </a:ext>
            </a:extLst>
          </p:cNvPr>
          <p:cNvPicPr>
            <a:picLocks noChangeAspect="1"/>
          </p:cNvPicPr>
          <p:nvPr/>
        </p:nvPicPr>
        <p:blipFill>
          <a:blip r:embed="rId3"/>
          <a:stretch>
            <a:fillRect/>
          </a:stretch>
        </p:blipFill>
        <p:spPr>
          <a:xfrm>
            <a:off x="6197262" y="1928621"/>
            <a:ext cx="3762375" cy="2821781"/>
          </a:xfrm>
          <a:prstGeom prst="rect">
            <a:avLst/>
          </a:prstGeom>
        </p:spPr>
      </p:pic>
      <p:pic>
        <p:nvPicPr>
          <p:cNvPr id="8" name="Рисунок 9">
            <a:extLst>
              <a:ext uri="{FF2B5EF4-FFF2-40B4-BE49-F238E27FC236}">
                <a16:creationId xmlns:a16="http://schemas.microsoft.com/office/drawing/2014/main" id="{282EBB28-DE8D-49DA-890C-6608D92ABE32}"/>
              </a:ext>
            </a:extLst>
          </p:cNvPr>
          <p:cNvPicPr>
            <a:picLocks noChangeAspect="1"/>
          </p:cNvPicPr>
          <p:nvPr/>
        </p:nvPicPr>
        <p:blipFill>
          <a:blip r:embed="rId4"/>
          <a:stretch>
            <a:fillRect/>
          </a:stretch>
        </p:blipFill>
        <p:spPr>
          <a:xfrm>
            <a:off x="8459264" y="3678427"/>
            <a:ext cx="3629025" cy="2721769"/>
          </a:xfrm>
          <a:prstGeom prst="rect">
            <a:avLst/>
          </a:prstGeom>
        </p:spPr>
      </p:pic>
      <p:sp>
        <p:nvSpPr>
          <p:cNvPr id="12" name="TextBox 11">
            <a:extLst>
              <a:ext uri="{FF2B5EF4-FFF2-40B4-BE49-F238E27FC236}">
                <a16:creationId xmlns:a16="http://schemas.microsoft.com/office/drawing/2014/main" id="{E07D68DF-368F-4DAE-886E-5000CCD896EE}"/>
              </a:ext>
            </a:extLst>
          </p:cNvPr>
          <p:cNvSpPr txBox="1"/>
          <p:nvPr/>
        </p:nvSpPr>
        <p:spPr>
          <a:xfrm>
            <a:off x="6652647" y="5277141"/>
            <a:ext cx="2276733" cy="369332"/>
          </a:xfrm>
          <a:prstGeom prst="rect">
            <a:avLst/>
          </a:prstGeom>
          <a:noFill/>
        </p:spPr>
        <p:txBody>
          <a:bodyPr wrap="square">
            <a:spAutoFit/>
          </a:bodyPr>
          <a:lstStyle/>
          <a:p>
            <a:r>
              <a:rPr lang="en-GB" dirty="0"/>
              <a:t>Transmission -10%</a:t>
            </a:r>
          </a:p>
        </p:txBody>
      </p:sp>
      <p:pic>
        <p:nvPicPr>
          <p:cNvPr id="2" name="Picture 1">
            <a:extLst>
              <a:ext uri="{FF2B5EF4-FFF2-40B4-BE49-F238E27FC236}">
                <a16:creationId xmlns:a16="http://schemas.microsoft.com/office/drawing/2014/main" id="{F3AB5A46-C69A-4E72-A6A7-853D47917986}"/>
              </a:ext>
            </a:extLst>
          </p:cNvPr>
          <p:cNvPicPr>
            <a:picLocks noChangeAspect="1"/>
          </p:cNvPicPr>
          <p:nvPr/>
        </p:nvPicPr>
        <p:blipFill>
          <a:blip r:embed="rId5"/>
          <a:stretch>
            <a:fillRect/>
          </a:stretch>
        </p:blipFill>
        <p:spPr>
          <a:xfrm>
            <a:off x="4082564" y="6355683"/>
            <a:ext cx="4115157" cy="365792"/>
          </a:xfrm>
          <a:prstGeom prst="rect">
            <a:avLst/>
          </a:prstGeom>
        </p:spPr>
      </p:pic>
    </p:spTree>
    <p:extLst>
      <p:ext uri="{BB962C8B-B14F-4D97-AF65-F5344CB8AC3E}">
        <p14:creationId xmlns:p14="http://schemas.microsoft.com/office/powerpoint/2010/main" val="2663178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12072</TotalTime>
  <Words>1657</Words>
  <Application>Microsoft Office PowerPoint</Application>
  <PresentationFormat>Widescreen</PresentationFormat>
  <Paragraphs>205</Paragraphs>
  <Slides>24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Arial Rounded MT Bold</vt:lpstr>
      <vt:lpstr>Calibri</vt:lpstr>
      <vt:lpstr>Calibri Light</vt:lpstr>
      <vt:lpstr>Cambria Math</vt:lpstr>
      <vt:lpstr>Helvetica Neue</vt:lpstr>
      <vt:lpstr>Times</vt:lpstr>
      <vt:lpstr>Times New Roman</vt:lpstr>
      <vt:lpstr>Тема Office</vt:lpstr>
      <vt:lpstr>Document</vt:lpstr>
      <vt:lpstr>   Creation of test benches for testing individual systems of the MSC-230 cyclotron  Cоздание испытательных стендов для тестирования отдельных систем циклотрона MSC230.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 MeV, 3 sectors, harmonic 6  frequency 145 MHz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Galina Karamysheva</dc:creator>
  <cp:lastModifiedBy>Galina Karamysheva</cp:lastModifiedBy>
  <cp:revision>168</cp:revision>
  <dcterms:created xsi:type="dcterms:W3CDTF">2023-08-21T13:11:57Z</dcterms:created>
  <dcterms:modified xsi:type="dcterms:W3CDTF">2025-01-13T17:06:44Z</dcterms:modified>
</cp:coreProperties>
</file>