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529" r:id="rId2"/>
    <p:sldId id="495" r:id="rId3"/>
    <p:sldId id="469" r:id="rId4"/>
    <p:sldId id="470" r:id="rId5"/>
    <p:sldId id="472" r:id="rId6"/>
    <p:sldId id="471" r:id="rId7"/>
    <p:sldId id="479" r:id="rId8"/>
    <p:sldId id="480" r:id="rId9"/>
    <p:sldId id="484" r:id="rId10"/>
    <p:sldId id="482" r:id="rId11"/>
    <p:sldId id="390" r:id="rId12"/>
    <p:sldId id="530" r:id="rId13"/>
    <p:sldId id="487" r:id="rId14"/>
    <p:sldId id="454" r:id="rId15"/>
    <p:sldId id="493" r:id="rId16"/>
    <p:sldId id="490" r:id="rId17"/>
    <p:sldId id="491" r:id="rId18"/>
    <p:sldId id="492" r:id="rId19"/>
    <p:sldId id="475" r:id="rId20"/>
    <p:sldId id="503" r:id="rId21"/>
    <p:sldId id="494" r:id="rId22"/>
    <p:sldId id="500" r:id="rId23"/>
    <p:sldId id="496" r:id="rId24"/>
    <p:sldId id="497" r:id="rId25"/>
    <p:sldId id="499" r:id="rId26"/>
    <p:sldId id="392" r:id="rId27"/>
    <p:sldId id="504" r:id="rId28"/>
    <p:sldId id="505" r:id="rId29"/>
    <p:sldId id="506" r:id="rId30"/>
    <p:sldId id="507" r:id="rId31"/>
    <p:sldId id="508" r:id="rId32"/>
    <p:sldId id="510" r:id="rId33"/>
    <p:sldId id="512" r:id="rId34"/>
    <p:sldId id="509" r:id="rId35"/>
    <p:sldId id="40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C99337-3618-4E65-B6E9-FE1463EFF94A}">
  <a:tblStyle styleId="{46C99337-3618-4E65-B6E9-FE1463EFF9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79078" autoAdjust="0"/>
  </p:normalViewPr>
  <p:slideViewPr>
    <p:cSldViewPr snapToGrid="0">
      <p:cViewPr varScale="1">
        <p:scale>
          <a:sx n="86" d="100"/>
          <a:sy n="86" d="100"/>
        </p:scale>
        <p:origin x="1229"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5612e159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5612e159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2108622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Magnetic elements are used to focus and steer the position of the beam, which are mainly required to reduce the loss of particles during acceleration. Focusing is carried out using solenoidal and quadrupole lenses. Steering magnets are used to adjust the position of the beam relative to the accelerator axis.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powering magnetic lenses and steering magnets are used </a:t>
            </a:r>
            <a:r>
              <a:rPr lang="en-US" dirty="0" err="1"/>
              <a:t>Korad</a:t>
            </a:r>
            <a:r>
              <a:rPr lang="en-US" dirty="0"/>
              <a:t> power supplies. </a:t>
            </a:r>
          </a:p>
          <a:p>
            <a:pPr marL="0" lvl="0" indent="0" algn="l" rtl="0">
              <a:spcBef>
                <a:spcPts val="0"/>
              </a:spcBef>
              <a:spcAft>
                <a:spcPts val="0"/>
              </a:spcAft>
              <a:buNone/>
            </a:pPr>
            <a:r>
              <a:rPr lang="en-US" dirty="0" err="1"/>
              <a:t>Korad</a:t>
            </a:r>
            <a:r>
              <a:rPr lang="en-US" dirty="0"/>
              <a:t> power supplies have interfaces, which are unsuitable for data transmission over long distances. And these power supplies also don't support standard communication protocols. Therefore, to control </a:t>
            </a:r>
            <a:r>
              <a:rPr lang="en-US" dirty="0" err="1"/>
              <a:t>Korad</a:t>
            </a:r>
            <a:r>
              <a:rPr lang="en-US" dirty="0"/>
              <a:t> power supplies were designed and manufactured specific intelligent interface modules.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Magnetic elements control system scheme is presented on this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Data exchange between this system and the global control system is implemented using Modbus RTU over TCP protocol. Since the existing Tango class does not support this protocol, a new class to handle the Modbus protocol was implemented base on the </a:t>
            </a:r>
            <a:r>
              <a:rPr lang="en-US" dirty="0" err="1"/>
              <a:t>PyModbus</a:t>
            </a:r>
            <a:r>
              <a:rPr lang="en-US" dirty="0"/>
              <a:t> library.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180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This is a graphical user interface application (TANGO client) for controlling Focusing and Steering magnetic system</a:t>
            </a:r>
            <a:r>
              <a:rPr lang="ru-RU" dirty="0">
                <a:effectLst/>
              </a:rPr>
              <a:t>.</a:t>
            </a:r>
            <a:r>
              <a:rPr lang="en-US" dirty="0">
                <a:effectLst/>
              </a:rPr>
              <a:t> </a:t>
            </a:r>
            <a:endParaRPr dirty="0"/>
          </a:p>
        </p:txBody>
      </p:sp>
    </p:spTree>
    <p:extLst>
      <p:ext uri="{BB962C8B-B14F-4D97-AF65-F5344CB8AC3E}">
        <p14:creationId xmlns:p14="http://schemas.microsoft.com/office/powerpoint/2010/main" val="404020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TANGO –</a:t>
            </a:r>
            <a:r>
              <a:rPr lang="ru-RU" dirty="0"/>
              <a:t> </a:t>
            </a:r>
            <a:r>
              <a:rPr lang="en-US" sz="1100" b="0" i="0" u="none" strike="noStrike" cap="none" dirty="0">
                <a:solidFill>
                  <a:srgbClr val="0D0D0D"/>
                </a:solidFill>
                <a:latin typeface="Arial"/>
                <a:ea typeface="Arial"/>
                <a:cs typeface="Arial"/>
                <a:sym typeface="Arial"/>
              </a:rPr>
              <a:t>open-source distributed control system framework for controlling any kind of hardware or software, from small laboratory setups to large-scale scientific facilities.</a:t>
            </a:r>
            <a:endParaRPr lang="ru-RU" sz="1100" b="0" i="0" u="none" strike="noStrike" cap="none" dirty="0">
              <a:solidFill>
                <a:srgbClr val="000000"/>
              </a:solidFill>
              <a:latin typeface="Arial"/>
              <a:ea typeface="Arial"/>
              <a:cs typeface="Arial"/>
              <a:sym typeface="Arial"/>
            </a:endParaRPr>
          </a:p>
          <a:p>
            <a:pPr marL="0" lvl="0" indent="0" algn="l" rtl="0">
              <a:spcBef>
                <a:spcPts val="0"/>
              </a:spcBef>
              <a:spcAft>
                <a:spcPts val="0"/>
              </a:spcAft>
              <a:buNone/>
            </a:pPr>
            <a:r>
              <a:rPr lang="en-US" dirty="0"/>
              <a:t>Advantages:</a:t>
            </a:r>
          </a:p>
          <a:p>
            <a:pPr marL="0" lvl="0" indent="0" algn="l" rtl="0">
              <a:lnSpc>
                <a:spcPct val="150000"/>
              </a:lnSpc>
              <a:spcBef>
                <a:spcPts val="0"/>
              </a:spcBef>
              <a:spcAft>
                <a:spcPts val="0"/>
              </a:spcAft>
              <a:buNone/>
            </a:pPr>
            <a:r>
              <a:rPr lang="en-US" dirty="0"/>
              <a:t>Open-Source – developed under the GNU General Public License (GPL), TANGO is freely available to use, modify, and distribute.</a:t>
            </a:r>
          </a:p>
          <a:p>
            <a:pPr marL="0" lvl="0" indent="0" algn="l" rtl="0">
              <a:lnSpc>
                <a:spcPct val="150000"/>
              </a:lnSpc>
              <a:spcBef>
                <a:spcPts val="0"/>
              </a:spcBef>
              <a:spcAft>
                <a:spcPts val="0"/>
              </a:spcAft>
              <a:buNone/>
            </a:pPr>
            <a:r>
              <a:rPr lang="en-US" dirty="0"/>
              <a:t>Scalability – designed to handle systems of any size, from single devices to complex installations spanning multiple locations.</a:t>
            </a:r>
          </a:p>
          <a:p>
            <a:pPr marL="0" lvl="0" indent="0" algn="l" rtl="0">
              <a:lnSpc>
                <a:spcPct val="150000"/>
              </a:lnSpc>
              <a:spcBef>
                <a:spcPts val="0"/>
              </a:spcBef>
              <a:spcAft>
                <a:spcPts val="0"/>
              </a:spcAft>
              <a:buNone/>
            </a:pPr>
            <a:r>
              <a:rPr lang="en-US" dirty="0"/>
              <a:t>Interoperability – supports integration with a wide range of programming languages and communication protocols, ensuring compatibility with diverse hardware and software components.</a:t>
            </a:r>
          </a:p>
          <a:p>
            <a:pPr marL="0" lvl="0" indent="0" algn="l" rtl="0">
              <a:lnSpc>
                <a:spcPct val="150000"/>
              </a:lnSpc>
              <a:spcBef>
                <a:spcPts val="0"/>
              </a:spcBef>
              <a:spcAft>
                <a:spcPts val="0"/>
              </a:spcAft>
              <a:buNone/>
            </a:pPr>
            <a:r>
              <a:rPr lang="en-US" dirty="0"/>
              <a:t>Flexibility – offers a microservice architecture that allows customization and extension to suit specific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Tango software could be split on device servers and client applications. Device servers communicate directly with hardware or with different software systems via specific protocols. Client applications provide a graphic user interface for interacting with device servers.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Tango was chosen because it is flexible and highly scalable. And because our colleges from </a:t>
            </a:r>
            <a:r>
              <a:rPr lang="en-US" dirty="0" err="1"/>
              <a:t>Veksler</a:t>
            </a:r>
            <a:r>
              <a:rPr lang="en-US" dirty="0"/>
              <a:t> and </a:t>
            </a:r>
            <a:r>
              <a:rPr lang="en-US" dirty="0" err="1"/>
              <a:t>Baldin</a:t>
            </a:r>
            <a:r>
              <a:rPr lang="en-US" dirty="0"/>
              <a:t> Laboratory of High Energy Physics use it for implementing a NICA Collider control system.</a:t>
            </a:r>
          </a:p>
        </p:txBody>
      </p:sp>
    </p:spTree>
    <p:extLst>
      <p:ext uri="{BB962C8B-B14F-4D97-AF65-F5344CB8AC3E}">
        <p14:creationId xmlns:p14="http://schemas.microsoft.com/office/powerpoint/2010/main" val="1111425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Concept of the control system.</a:t>
            </a:r>
          </a:p>
          <a:p>
            <a:pPr marL="0" lvl="0" indent="0" algn="l" rtl="0">
              <a:spcBef>
                <a:spcPts val="0"/>
              </a:spcBef>
              <a:spcAft>
                <a:spcPts val="0"/>
              </a:spcAft>
              <a:buNone/>
            </a:pPr>
            <a:r>
              <a:rPr lang="en-US" dirty="0"/>
              <a:t>Conditionally, the system can be divided into 3 levels:</a:t>
            </a:r>
          </a:p>
          <a:p>
            <a:pPr marL="0" lvl="0" indent="0" algn="l" rtl="0">
              <a:spcBef>
                <a:spcPts val="0"/>
              </a:spcBef>
              <a:spcAft>
                <a:spcPts val="0"/>
              </a:spcAft>
              <a:buNone/>
            </a:pPr>
            <a:r>
              <a:rPr lang="en-US" dirty="0"/>
              <a:t>    hardware access level,</a:t>
            </a:r>
          </a:p>
          <a:p>
            <a:pPr marL="0" lvl="0" indent="0" algn="l" rtl="0">
              <a:spcBef>
                <a:spcPts val="0"/>
              </a:spcBef>
              <a:spcAft>
                <a:spcPts val="0"/>
              </a:spcAft>
              <a:buNone/>
            </a:pPr>
            <a:r>
              <a:rPr lang="en-US" dirty="0"/>
              <a:t>    server level,</a:t>
            </a:r>
          </a:p>
          <a:p>
            <a:pPr marL="0" lvl="0" indent="0" algn="l" rtl="0">
              <a:spcBef>
                <a:spcPts val="0"/>
              </a:spcBef>
              <a:spcAft>
                <a:spcPts val="0"/>
              </a:spcAft>
              <a:buNone/>
            </a:pPr>
            <a:r>
              <a:rPr lang="en-US" dirty="0"/>
              <a:t>    client level.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the hardware access level, digital and analog signals are collected and analog signals are converted to digital. This level also includes all equipment that needs to be controlled.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hardware access layer is connected to the server layer through data transmission channels.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server level is required for the effective collection, processing and storage of data from the elements of the hardware access level, as well as for the implementation of subsystems control algorithms.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client layer provides GUI for monitoring and controlling various parameters of the accelerator.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Also, it is possible to transfer the necessary data to the beam users.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8898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Local control is available for modulator control units and phase shifters. It’s done with HMI touch panel by Weintek company.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addition to displaying the local control graphical interface, the Weintek panel acts as a Modbus server. Slave devices are connected to the panel by means of RS-485 interface according to Modbus RTU protocol. Data is transmitted to the Tango-based global control system via Ethernet using Modbus TCP and Modbus RTU over TCP protocols.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other subsystems have the ability to control locally directly from the equipment.</a:t>
            </a:r>
          </a:p>
        </p:txBody>
      </p:sp>
    </p:spTree>
    <p:extLst>
      <p:ext uri="{BB962C8B-B14F-4D97-AF65-F5344CB8AC3E}">
        <p14:creationId xmlns:p14="http://schemas.microsoft.com/office/powerpoint/2010/main" val="3593439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the moment for beam diagnostics we are use:</a:t>
            </a:r>
          </a:p>
          <a:p>
            <a:pPr marL="171450" lvl="0" indent="-171450" algn="l" rtl="0">
              <a:spcBef>
                <a:spcPts val="0"/>
              </a:spcBef>
              <a:spcAft>
                <a:spcPts val="0"/>
              </a:spcAft>
              <a:buFontTx/>
              <a:buChar char="-"/>
            </a:pPr>
            <a:r>
              <a:rPr lang="en-US" sz="1100" dirty="0">
                <a:effectLst/>
              </a:rPr>
              <a:t>Compton radiation monitors to detect major beam trajectory errors.</a:t>
            </a:r>
          </a:p>
          <a:p>
            <a:pPr marL="171450" lvl="0" indent="-171450" algn="l" rtl="0">
              <a:spcBef>
                <a:spcPts val="0"/>
              </a:spcBef>
              <a:spcAft>
                <a:spcPts val="0"/>
              </a:spcAft>
              <a:buFontTx/>
              <a:buChar char="-"/>
            </a:pPr>
            <a:endParaRPr lang="en-US" sz="1100"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dirty="0">
                <a:effectLst/>
              </a:rPr>
              <a:t>Current transformers for current measurement in the operation mode.</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sz="1100"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dirty="0">
                <a:effectLst/>
              </a:rPr>
              <a:t>Traveling wave monitors allow to define both beam current and position. (Work with TWM in progress)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sz="1100"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dirty="0">
                <a:effectLst/>
              </a:rPr>
              <a:t>Beam viewers with scintillator screens and video cameras.</a:t>
            </a:r>
          </a:p>
        </p:txBody>
      </p:sp>
    </p:spTree>
    <p:extLst>
      <p:ext uri="{BB962C8B-B14F-4D97-AF65-F5344CB8AC3E}">
        <p14:creationId xmlns:p14="http://schemas.microsoft.com/office/powerpoint/2010/main" val="1672974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rPr>
              <a:t>The slide shows oscillograms of a number of signals from the accelerator. The oscillograms show high current throughput.</a:t>
            </a:r>
            <a:endParaRPr lang="ru-RU" sz="1100" dirty="0">
              <a:effectLst/>
            </a:endParaRPr>
          </a:p>
          <a:p>
            <a:pPr marL="0" lvl="0" indent="0" algn="l" rtl="0">
              <a:spcBef>
                <a:spcPts val="0"/>
              </a:spcBef>
              <a:spcAft>
                <a:spcPts val="0"/>
              </a:spcAft>
              <a:buNone/>
            </a:pPr>
            <a:endParaRPr lang="ru-RU" sz="1100" dirty="0">
              <a:effectLst/>
            </a:endParaRPr>
          </a:p>
          <a:p>
            <a:pPr marL="0" lvl="0" indent="0" algn="l" rtl="0">
              <a:spcBef>
                <a:spcPts val="0"/>
              </a:spcBef>
              <a:spcAft>
                <a:spcPts val="0"/>
              </a:spcAft>
              <a:buNone/>
            </a:pPr>
            <a:r>
              <a:rPr lang="en-US" sz="1100" dirty="0">
                <a:effectLst/>
              </a:rPr>
              <a:t>The current after the electron gun does not travel all the way to the first accelerating section because of a specially installed collimator. The collimator is needed to limit the current because the accelerating sections have a limit on the maximum charge they can accelerate.</a:t>
            </a:r>
          </a:p>
        </p:txBody>
      </p:sp>
    </p:spTree>
    <p:extLst>
      <p:ext uri="{BB962C8B-B14F-4D97-AF65-F5344CB8AC3E}">
        <p14:creationId xmlns:p14="http://schemas.microsoft.com/office/powerpoint/2010/main" val="427603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rPr>
              <a:t>Most of the signals from the Accelerator Diagnostic System sensors are connected to </a:t>
            </a:r>
            <a:r>
              <a:rPr lang="en-US" sz="1100" dirty="0" err="1">
                <a:effectLst/>
              </a:rPr>
              <a:t>Rigol</a:t>
            </a:r>
            <a:r>
              <a:rPr lang="en-US" sz="1100" dirty="0">
                <a:effectLst/>
              </a:rPr>
              <a:t> oscilloscopes. </a:t>
            </a:r>
          </a:p>
          <a:p>
            <a:pPr marL="0" lvl="0" indent="0" algn="l" rtl="0">
              <a:spcBef>
                <a:spcPts val="0"/>
              </a:spcBef>
              <a:spcAft>
                <a:spcPts val="0"/>
              </a:spcAft>
              <a:buNone/>
            </a:pPr>
            <a:r>
              <a:rPr lang="en-US" sz="1100" dirty="0">
                <a:effectLst/>
              </a:rPr>
              <a:t>A system for the acquisition of data from these oscilloscopes are under development.</a:t>
            </a:r>
            <a:r>
              <a:rPr lang="ru-RU" sz="1100" dirty="0">
                <a:effectLst/>
              </a:rPr>
              <a:t> </a:t>
            </a:r>
            <a:r>
              <a:rPr lang="en-US" sz="1100" dirty="0">
                <a:effectLst/>
              </a:rPr>
              <a:t>This system has 3 main modules</a:t>
            </a:r>
            <a:r>
              <a:rPr lang="ru-RU" sz="1100" dirty="0">
                <a:effectLst/>
              </a:rPr>
              <a:t>:</a:t>
            </a:r>
            <a:endParaRPr lang="en-US" sz="1100" dirty="0">
              <a:effectLst/>
            </a:endParaRPr>
          </a:p>
          <a:p>
            <a:pPr marL="0" lvl="0" indent="0" algn="l" rtl="0">
              <a:spcBef>
                <a:spcPts val="0"/>
              </a:spcBef>
              <a:spcAft>
                <a:spcPts val="0"/>
              </a:spcAft>
              <a:buNone/>
            </a:pPr>
            <a:endParaRPr lang="en-US" sz="1100" dirty="0">
              <a:effectLst/>
            </a:endParaRPr>
          </a:p>
          <a:p>
            <a:pPr marL="171450" lvl="0" indent="-171450" algn="l" rtl="0">
              <a:spcBef>
                <a:spcPts val="0"/>
              </a:spcBef>
              <a:spcAft>
                <a:spcPts val="0"/>
              </a:spcAft>
              <a:buFontTx/>
              <a:buChar char="-"/>
            </a:pPr>
            <a:r>
              <a:rPr lang="en-US" sz="1100" b="0" u="none" dirty="0">
                <a:effectLst/>
              </a:rPr>
              <a:t>Control Module </a:t>
            </a:r>
            <a:r>
              <a:rPr lang="en-US" sz="1100" dirty="0">
                <a:effectLst/>
              </a:rPr>
              <a:t>communicates with the oscilloscope to control various settings, including turning specific channels on and off, adjusting horizontal and vertical scale values, and capturing screenshots of the oscilloscope display. The backend for the control module is implemented using Django, which handles communication with the oscilloscope via Ethernet. It processes incoming HTTP requests from the React frontend to control the oscilloscope settings and returns the updated status.</a:t>
            </a:r>
            <a:endParaRPr lang="ru-RU" sz="1100" dirty="0">
              <a:effectLst/>
            </a:endParaRPr>
          </a:p>
          <a:p>
            <a:pPr marL="171450" lvl="0" indent="-171450" algn="l" rtl="0">
              <a:spcBef>
                <a:spcPts val="0"/>
              </a:spcBef>
              <a:spcAft>
                <a:spcPts val="0"/>
              </a:spcAft>
              <a:buFontTx/>
              <a:buChar char="-"/>
            </a:pPr>
            <a:r>
              <a:rPr lang="en-US" sz="1100" b="0" u="none" dirty="0">
                <a:highlight>
                  <a:srgbClr val="00FFFF"/>
                </a:highlight>
              </a:rPr>
              <a:t>Visualization Module </a:t>
            </a:r>
            <a:r>
              <a:rPr lang="en-US" sz="1100" dirty="0"/>
              <a:t>fetches waveform data from the oscilloscope and displays it. The use of sockets ensures quick data transfer and updates, enhancing the reliability and responsiveness of the visualization module. Flask is used to handle socket connections for real-time data fetching, providing a reliable two-way communication channel between the oscilloscope and the application.</a:t>
            </a:r>
            <a:endParaRPr lang="ru-RU" sz="1100" dirty="0"/>
          </a:p>
          <a:p>
            <a:pPr marL="171450" lvl="0" indent="-171450" algn="l" rtl="0">
              <a:spcBef>
                <a:spcPts val="0"/>
              </a:spcBef>
              <a:spcAft>
                <a:spcPts val="0"/>
              </a:spcAft>
              <a:buFontTx/>
              <a:buChar char="-"/>
            </a:pPr>
            <a:r>
              <a:rPr lang="en-US" sz="1100" b="0" u="none" dirty="0">
                <a:highlight>
                  <a:srgbClr val="00FFFF"/>
                </a:highlight>
              </a:rPr>
              <a:t>Data Archiving Module </a:t>
            </a:r>
            <a:r>
              <a:rPr lang="en-US" sz="1100" dirty="0"/>
              <a:t>is developed using Flask and Python, with PostgreSQL and Timescale DB for data storage. This module provides functionalities to save oscilloscope data to the database and retrieve it based on specified IP addresses, start times, and end times.</a:t>
            </a:r>
            <a:endParaRPr lang="en-US" sz="1100" dirty="0">
              <a:effectLst/>
            </a:endParaRPr>
          </a:p>
          <a:p>
            <a:pPr marL="0" lvl="0" indent="0" algn="l" rtl="0">
              <a:spcBef>
                <a:spcPts val="0"/>
              </a:spcBef>
              <a:spcAft>
                <a:spcPts val="0"/>
              </a:spcAft>
              <a:buNone/>
            </a:pPr>
            <a:endParaRPr lang="en-US" sz="1100" dirty="0">
              <a:effectLst/>
            </a:endParaRPr>
          </a:p>
        </p:txBody>
      </p:sp>
    </p:spTree>
    <p:extLst>
      <p:ext uri="{BB962C8B-B14F-4D97-AF65-F5344CB8AC3E}">
        <p14:creationId xmlns:p14="http://schemas.microsoft.com/office/powerpoint/2010/main" val="125426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rPr>
              <a:t>Graphical user interface</a:t>
            </a:r>
            <a:r>
              <a:rPr lang="ru-RU" sz="1100" dirty="0">
                <a:effectLst/>
              </a:rPr>
              <a:t> </a:t>
            </a:r>
            <a:r>
              <a:rPr lang="en-US" sz="1100" dirty="0">
                <a:effectLst/>
              </a:rPr>
              <a:t>of the software for data acquisition from </a:t>
            </a:r>
            <a:r>
              <a:rPr lang="en-US" sz="1100" dirty="0" err="1">
                <a:effectLst/>
              </a:rPr>
              <a:t>Rigol</a:t>
            </a:r>
            <a:r>
              <a:rPr lang="en-US" sz="1100" dirty="0">
                <a:effectLst/>
              </a:rPr>
              <a:t> DS1000Z and MSO/DS4000 are presented on this slide.</a:t>
            </a:r>
          </a:p>
        </p:txBody>
      </p:sp>
    </p:spTree>
    <p:extLst>
      <p:ext uri="{BB962C8B-B14F-4D97-AF65-F5344CB8AC3E}">
        <p14:creationId xmlns:p14="http://schemas.microsoft.com/office/powerpoint/2010/main" val="3764867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development of new</a:t>
            </a:r>
            <a:r>
              <a:rPr lang="ru-RU"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Radiation Safety System and Interlock and Alarm System was completed, and beam absorbers in the accelerator hall were designed and installed.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2864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Detailed accelerator layout</a:t>
            </a:r>
            <a:r>
              <a:rPr lang="ru-RU"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are presented on the slide.</a:t>
            </a:r>
            <a:endParaRPr lang="ru-RU"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In the late 1990s and early 2000s, the equipment of the synchrotron radiation source </a:t>
            </a:r>
            <a:r>
              <a:rPr lang="en-US" sz="1100" b="0" i="0" u="none" strike="noStrike" cap="none" dirty="0" err="1">
                <a:solidFill>
                  <a:srgbClr val="000000"/>
                </a:solidFill>
                <a:effectLst/>
                <a:latin typeface="Arial"/>
                <a:ea typeface="Arial"/>
                <a:cs typeface="Arial"/>
                <a:sym typeface="Arial"/>
              </a:rPr>
              <a:t>AmPS</a:t>
            </a:r>
            <a:r>
              <a:rPr lang="en-US" sz="1100" b="0" i="0" u="none" strike="noStrike" cap="none" dirty="0">
                <a:solidFill>
                  <a:srgbClr val="000000"/>
                </a:solidFill>
                <a:effectLst/>
                <a:latin typeface="Arial"/>
                <a:ea typeface="Arial"/>
                <a:cs typeface="Arial"/>
                <a:sym typeface="Arial"/>
              </a:rPr>
              <a:t> (Amsterdam Pulse Stretcher, NIKHEF) was transferred to JINR.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Based on this equipment, it was planned to create a synchrotron radiation source in Dubna. The project was called DELSY – Dubna Electron Synchrotron.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Unfortunately, the project did not receive sufficient funding.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After some time, a decision was made to develop a test zone for research with electron beams on the basis of this equipment.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Based on the equipment of the MEA accelerator (which served as an injector for the AMPS synchrotron radiation source) the LINAС-200 linear electron accelerator and a beam extraction channel system for experiments with electron beams were created.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4 test beam channels (EP1–EP4) will be discussed later in the report.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7571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rPr>
              <a:t>The slide shows a photo of the Accelerator Desk before the renovation in Building 118 (2018), a photo taken during the renovation (2021), and a photo of the Accelerator Desk after the renovation is complete</a:t>
            </a:r>
            <a:r>
              <a:rPr lang="ru-RU" sz="1100" dirty="0">
                <a:effectLst/>
              </a:rPr>
              <a:t> (2022)</a:t>
            </a:r>
            <a:r>
              <a:rPr lang="en-US" sz="1100" dirty="0">
                <a:effectLst/>
              </a:rPr>
              <a:t>.</a:t>
            </a:r>
          </a:p>
        </p:txBody>
      </p:sp>
    </p:spTree>
    <p:extLst>
      <p:ext uri="{BB962C8B-B14F-4D97-AF65-F5344CB8AC3E}">
        <p14:creationId xmlns:p14="http://schemas.microsoft.com/office/powerpoint/2010/main" val="2294476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At the moment, it has 4 accelerating stations and the electron energy is about 200 MeV.</a:t>
            </a:r>
            <a:endParaRPr lang="ru-RU"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In the future it is possible to increase the number of stations up to 13, and energy up to 800 MeV.</a:t>
            </a:r>
            <a:endParaRPr lang="ru-RU"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ru-RU"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For now, the electron beam is available for users in two places: after stations A01 and A04. </a:t>
            </a:r>
            <a:r>
              <a:rPr lang="en-US" sz="1100" dirty="0"/>
              <a:t>Channel after station A03 has been assembled and needs to be tested.</a:t>
            </a:r>
            <a:br>
              <a:rPr lang="en-US" sz="1100" dirty="0"/>
            </a:br>
            <a:r>
              <a:rPr lang="en-US" sz="1100" dirty="0"/>
              <a:t>Channel after station A02 is under development.</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Main characteristics of the electron beam are presented in the table.</a:t>
            </a:r>
          </a:p>
        </p:txBody>
      </p:sp>
    </p:spTree>
    <p:extLst>
      <p:ext uri="{BB962C8B-B14F-4D97-AF65-F5344CB8AC3E}">
        <p14:creationId xmlns:p14="http://schemas.microsoft.com/office/powerpoint/2010/main" val="4043315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9637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More detailed accelerator layout.</a:t>
            </a:r>
            <a:endParaRPr lang="ru-RU"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Channels that are complete are highlighted in green.</a:t>
            </a:r>
            <a:endParaRPr lang="ru-RU"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Channels that are under development are highlighted in orange.</a:t>
            </a:r>
            <a:endParaRPr lang="ru-RU"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9247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8309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82390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research program at the LINA</a:t>
            </a:r>
            <a:r>
              <a:rPr lang="ru-RU" dirty="0"/>
              <a:t>С</a:t>
            </a:r>
            <a:r>
              <a:rPr lang="en-US" dirty="0"/>
              <a:t>-200 accelerator includes 5 main directions. Each direction will be discussed in more detail below.</a:t>
            </a:r>
            <a:endParaRPr dirty="0"/>
          </a:p>
        </p:txBody>
      </p:sp>
    </p:spTree>
    <p:extLst>
      <p:ext uri="{BB962C8B-B14F-4D97-AF65-F5344CB8AC3E}">
        <p14:creationId xmlns:p14="http://schemas.microsoft.com/office/powerpoint/2010/main" val="1992286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prstClr val="black"/>
                </a:solidFill>
                <a:latin typeface="Arial" panose="020B0604020202020204" pitchFamily="34" charset="0"/>
              </a:rPr>
              <a:t>We have several directions for particle detectors R&amp;D: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prstClr val="black"/>
                </a:solidFill>
                <a:latin typeface="Arial" panose="020B0604020202020204" pitchFamily="34" charset="0"/>
              </a:rPr>
              <a:t>Study of monolithic active pixel detectors, determination of their efficiency, spatial resolution, study of the mechanism of cluster formation.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prstClr val="black"/>
                </a:solidFill>
                <a:latin typeface="Arial" panose="020B0604020202020204" pitchFamily="34" charset="0"/>
              </a:rPr>
              <a:t>Different studies for the SPD experiment.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prstClr val="black"/>
                </a:solidFill>
                <a:latin typeface="Arial" panose="020B0604020202020204" pitchFamily="34" charset="0"/>
              </a:rPr>
              <a:t>MCP-based detectors studding.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prstClr val="black"/>
              </a:solidFill>
              <a:latin typeface="Noto Sans Devanaga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prstClr val="black"/>
                </a:solidFill>
                <a:latin typeface="Arial" panose="020B0604020202020204" pitchFamily="34" charset="0"/>
              </a:rPr>
              <a:t>Investigation characteristics of bulk Micromegas gas detectors.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prstClr val="black"/>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prstClr val="black"/>
                </a:solidFill>
                <a:latin typeface="Arial" panose="020B0604020202020204" pitchFamily="34" charset="0"/>
              </a:rPr>
              <a:t>Studies of neutron pulse detectors.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prstClr val="black"/>
              </a:solidFill>
              <a:latin typeface="Noto Sans Devanaga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40151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3440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prstClr val="black"/>
                </a:solidFill>
                <a:latin typeface="Arial"/>
                <a:ea typeface="Arial"/>
                <a:cs typeface="Arial"/>
                <a:sym typeface="Arial"/>
              </a:rPr>
              <a:t>The educational program includes the development of practical training at the Linac-200 facility in the following areas: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prstClr val="black"/>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u="none" strike="noStrike" cap="none" dirty="0">
                <a:solidFill>
                  <a:prstClr val="black"/>
                </a:solidFill>
                <a:latin typeface="Arial"/>
                <a:ea typeface="Arial"/>
                <a:cs typeface="Arial"/>
                <a:sym typeface="Arial"/>
              </a:rPr>
              <a:t>Applied problems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u="none" strike="noStrike" cap="none" dirty="0">
                <a:solidFill>
                  <a:prstClr val="black"/>
                </a:solidFill>
                <a:latin typeface="Arial"/>
                <a:ea typeface="Arial"/>
                <a:cs typeface="Arial"/>
                <a:sym typeface="Arial"/>
              </a:rPr>
              <a:t>Accelerator physics and technologies</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sz="1100" b="0" i="0" u="none" strike="noStrike" cap="none" dirty="0">
              <a:solidFill>
                <a:prstClr val="black"/>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b="0" i="0" u="none" strike="noStrike" cap="none" dirty="0">
                <a:solidFill>
                  <a:prstClr val="black"/>
                </a:solidFill>
                <a:latin typeface="Arial"/>
                <a:ea typeface="Arial"/>
                <a:cs typeface="Arial"/>
                <a:sym typeface="Arial"/>
              </a:rPr>
              <a:t>Elementary particle detectors</a:t>
            </a:r>
          </a:p>
        </p:txBody>
      </p:sp>
    </p:spTree>
    <p:extLst>
      <p:ext uri="{BB962C8B-B14F-4D97-AF65-F5344CB8AC3E}">
        <p14:creationId xmlns:p14="http://schemas.microsoft.com/office/powerpoint/2010/main" val="40019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JINR laboratories, as well as other scientific organizations, showed interest in experiments with electron beams.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presence of the electron test beams facility makes it possible to conduct research in various fields:</a:t>
            </a:r>
          </a:p>
          <a:p>
            <a:pPr marL="457200" indent="-298450">
              <a:buFontTx/>
              <a:buChar char="-"/>
            </a:pPr>
            <a:r>
              <a:rPr lang="en-US" sz="1100" b="0" i="0" u="none" strike="noStrike" cap="none" dirty="0">
                <a:solidFill>
                  <a:srgbClr val="000000"/>
                </a:solidFill>
                <a:effectLst/>
                <a:latin typeface="Arial"/>
                <a:ea typeface="Arial"/>
                <a:cs typeface="Arial"/>
                <a:sym typeface="Arial"/>
              </a:rPr>
              <a:t>to carry out particle detectors R&amp;D;</a:t>
            </a:r>
          </a:p>
          <a:p>
            <a:pPr marL="457200" indent="-298450">
              <a:buFontTx/>
              <a:buChar char="-"/>
            </a:pPr>
            <a:r>
              <a:rPr lang="en-US" sz="1100" b="0" i="0" u="none" strike="noStrike" cap="none" dirty="0">
                <a:solidFill>
                  <a:srgbClr val="000000"/>
                </a:solidFill>
                <a:effectLst/>
                <a:latin typeface="Arial"/>
                <a:ea typeface="Arial"/>
                <a:cs typeface="Arial"/>
                <a:sym typeface="Arial"/>
              </a:rPr>
              <a:t>for scientific and methodological research of advanced methods of electron beam diagnostics and creation of equipment for electron beam diagnostics;</a:t>
            </a:r>
          </a:p>
          <a:p>
            <a:pPr marL="457200" indent="-298450">
              <a:buFontTx/>
              <a:buChar char="-"/>
            </a:pPr>
            <a:r>
              <a:rPr lang="en-US" sz="1100" b="0" i="0" u="none" strike="noStrike" cap="none" dirty="0">
                <a:solidFill>
                  <a:srgbClr val="000000"/>
                </a:solidFill>
                <a:effectLst/>
                <a:latin typeface="Arial"/>
                <a:ea typeface="Arial"/>
                <a:cs typeface="Arial"/>
                <a:sym typeface="Arial"/>
              </a:rPr>
              <a:t>for applied research in the field of materials science, radiobiology and radiochemistry;</a:t>
            </a:r>
          </a:p>
          <a:p>
            <a:pPr marL="457200" indent="-298450">
              <a:buFontTx/>
              <a:buChar char="-"/>
            </a:pPr>
            <a:r>
              <a:rPr lang="en-US" sz="1100" b="0" i="0" u="none" strike="noStrike" cap="none" dirty="0">
                <a:solidFill>
                  <a:srgbClr val="000000"/>
                </a:solidFill>
                <a:effectLst/>
                <a:latin typeface="Arial"/>
                <a:ea typeface="Arial"/>
                <a:cs typeface="Arial"/>
                <a:sym typeface="Arial"/>
              </a:rPr>
              <a:t>for conducting experiments in the field of nuclear physics;</a:t>
            </a:r>
          </a:p>
          <a:p>
            <a:pPr marL="457200" indent="-298450">
              <a:buFontTx/>
              <a:buChar char="-"/>
            </a:pPr>
            <a:r>
              <a:rPr lang="en-US" sz="1100" b="0" i="0" u="none" strike="noStrike" cap="none" dirty="0">
                <a:solidFill>
                  <a:srgbClr val="000000"/>
                </a:solidFill>
                <a:effectLst/>
                <a:latin typeface="Arial"/>
                <a:ea typeface="Arial"/>
                <a:cs typeface="Arial"/>
                <a:sym typeface="Arial"/>
              </a:rPr>
              <a:t> and for educational projects. </a:t>
            </a:r>
          </a:p>
        </p:txBody>
      </p:sp>
    </p:spTree>
    <p:extLst>
      <p:ext uri="{BB962C8B-B14F-4D97-AF65-F5344CB8AC3E}">
        <p14:creationId xmlns:p14="http://schemas.microsoft.com/office/powerpoint/2010/main" val="904404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cs typeface="Arial"/>
                <a:sym typeface="Arial"/>
              </a:rPr>
              <a:t>Investigation of radiation resistance of GaAs and </a:t>
            </a:r>
            <a:r>
              <a:rPr kumimoji="0" lang="en-US" sz="1600" b="0" i="0" u="none" strike="noStrike" kern="0" cap="none" spc="0" normalizeH="0" baseline="0" noProof="0" dirty="0" err="1">
                <a:ln>
                  <a:noFill/>
                </a:ln>
                <a:solidFill>
                  <a:prstClr val="black"/>
                </a:solidFill>
                <a:effectLst/>
                <a:uLnTx/>
                <a:uFillTx/>
                <a:latin typeface="Arial"/>
                <a:cs typeface="Arial"/>
                <a:sym typeface="Arial"/>
              </a:rPr>
              <a:t>SiC</a:t>
            </a:r>
            <a:r>
              <a:rPr kumimoji="0" lang="en-US" sz="1600" b="0" i="0" u="none" strike="noStrike" kern="0" cap="none" spc="0" normalizeH="0" baseline="0" noProof="0" dirty="0">
                <a:ln>
                  <a:noFill/>
                </a:ln>
                <a:solidFill>
                  <a:prstClr val="black"/>
                </a:solidFill>
                <a:effectLst/>
                <a:uLnTx/>
                <a:uFillTx/>
                <a:latin typeface="Arial"/>
                <a:cs typeface="Arial"/>
                <a:sym typeface="Arial"/>
              </a:rPr>
              <a:t> semiconductors</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600" b="0" i="0" u="none" strike="noStrike" kern="0" cap="none" spc="0" normalizeH="0" baseline="0" noProof="0" dirty="0">
              <a:ln>
                <a:noFill/>
              </a:ln>
              <a:solidFill>
                <a:prstClr val="black"/>
              </a:solidFill>
              <a:effectLst/>
              <a:uLnTx/>
              <a:uFillTx/>
              <a:latin typeface="Arial"/>
              <a:cs typeface="Arial"/>
              <a:sym typeface="Arial"/>
            </a:endParaRP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cs typeface="Arial"/>
                <a:sym typeface="Arial"/>
              </a:rPr>
              <a:t>Irradiation of living organisms. </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600" b="0" i="0" u="none" strike="noStrike" kern="0" cap="none" spc="0" normalizeH="0" baseline="0" noProof="0" dirty="0">
              <a:ln>
                <a:noFill/>
              </a:ln>
              <a:solidFill>
                <a:prstClr val="black"/>
              </a:solidFill>
              <a:effectLst/>
              <a:uLnTx/>
              <a:uFillTx/>
              <a:latin typeface="Arial"/>
              <a:cs typeface="Arial"/>
              <a:sym typeface="Arial"/>
            </a:endParaRP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cs typeface="Arial"/>
                <a:sym typeface="Arial"/>
              </a:rPr>
              <a:t>Obtaining small quantities of radioisotopes for radiochemical researches.</a:t>
            </a: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a:cs typeface="Arial"/>
              <a:sym typeface="Arial"/>
            </a:endParaRP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cs typeface="Arial"/>
                <a:sym typeface="Arial"/>
              </a:rPr>
              <a:t>Creation of a terahertz radiation source for radiobiological research.</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600" b="0" i="0" u="none" strike="noStrike" kern="0" cap="none" spc="0" normalizeH="0" baseline="0" noProof="0" dirty="0">
              <a:ln>
                <a:noFill/>
              </a:ln>
              <a:solidFill>
                <a:prstClr val="black"/>
              </a:solidFill>
              <a:effectLst/>
              <a:uLnTx/>
              <a:uFillTx/>
              <a:latin typeface="Arial"/>
              <a:cs typeface="Arial"/>
              <a:sym typeface="Arial"/>
            </a:endParaRP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err="1">
                <a:ln>
                  <a:noFill/>
                </a:ln>
                <a:solidFill>
                  <a:prstClr val="black"/>
                </a:solidFill>
                <a:effectLst/>
                <a:uLnTx/>
                <a:uFillTx/>
                <a:latin typeface="Arial"/>
                <a:cs typeface="Arial"/>
                <a:sym typeface="Arial"/>
              </a:rPr>
              <a:t>ect</a:t>
            </a:r>
            <a:r>
              <a:rPr kumimoji="0" lang="en-US" sz="1600" b="0" i="0" u="none" strike="noStrike" kern="0" cap="none" spc="0" normalizeH="0" baseline="0" noProof="0" dirty="0">
                <a:ln>
                  <a:noFill/>
                </a:ln>
                <a:solidFill>
                  <a:prstClr val="black"/>
                </a:solidFill>
                <a:effectLst/>
                <a:uLnTx/>
                <a:uFillTx/>
                <a:latin typeface="Arial"/>
                <a:cs typeface="Arial"/>
                <a:sym typeface="Arial"/>
              </a:rPr>
              <a:t>.</a:t>
            </a:r>
            <a:endParaRPr dirty="0"/>
          </a:p>
        </p:txBody>
      </p:sp>
    </p:spTree>
    <p:extLst>
      <p:ext uri="{BB962C8B-B14F-4D97-AF65-F5344CB8AC3E}">
        <p14:creationId xmlns:p14="http://schemas.microsoft.com/office/powerpoint/2010/main" val="3668780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a:sym typeface="Arial"/>
              </a:rPr>
              <a:t>Measurement of isotope yields and verification of nuclear models (in the 20-200 MeV rang)</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Noto Sans Devanagari"/>
              <a:cs typeface="Arial"/>
              <a:sym typeface="Arial"/>
            </a:endParaRP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a:sym typeface="Arial"/>
              </a:rPr>
              <a:t>Measurement of the cross section for the production of </a:t>
            </a:r>
            <a:r>
              <a:rPr kumimoji="0" lang="en-US" sz="2400" b="0" i="0" u="none" strike="noStrike" kern="0" cap="none" spc="0" normalizeH="0" baseline="0" noProof="0" dirty="0" err="1">
                <a:ln>
                  <a:noFill/>
                </a:ln>
                <a:solidFill>
                  <a:prstClr val="black"/>
                </a:solidFill>
                <a:effectLst/>
                <a:uLnTx/>
                <a:uFillTx/>
                <a:latin typeface="Arial" panose="020B0604020202020204" pitchFamily="34" charset="0"/>
                <a:cs typeface="Arial"/>
                <a:sym typeface="Arial"/>
              </a:rPr>
              <a:t>photoneutrons</a:t>
            </a: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a:sym typeface="Arial"/>
              </a:rPr>
              <a:t> on various targets (in the energy range of gamma rays 20-200 MeV)</a:t>
            </a: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Noto Sans Devanagari"/>
              <a:cs typeface="Arial"/>
              <a:sym typeface="Arial"/>
            </a:endParaRPr>
          </a:p>
          <a:p>
            <a:pPr marL="0" marR="0" lvl="0" indent="180975"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cs typeface="Arial"/>
                <a:sym typeface="Arial"/>
              </a:rPr>
              <a:t>Study of multiparticle photonuclear reactions</a:t>
            </a:r>
            <a:endParaRPr dirty="0"/>
          </a:p>
        </p:txBody>
      </p:sp>
    </p:spTree>
    <p:extLst>
      <p:ext uri="{BB962C8B-B14F-4D97-AF65-F5344CB8AC3E}">
        <p14:creationId xmlns:p14="http://schemas.microsoft.com/office/powerpoint/2010/main" val="2355595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dirty="0"/>
              <a:t>The high attractiveness of the LINAC-200 facility for scientific teams both in Russia and in other countries led to the creation of a new scientific collaboration FLAP (Fundamental and Applied Linear Accelerators Physics). The FLAP collaboration is aimed at studying the subtle effects of electromagnetic interaction with matter and new applications of controlled generation of electromagnetic radiation by relativistic electrons using functional materials. The FLAP collaboration program has been approved by the PAC for Particle Physics.</a:t>
            </a:r>
            <a:endParaRPr dirty="0"/>
          </a:p>
        </p:txBody>
      </p:sp>
    </p:spTree>
    <p:extLst>
      <p:ext uri="{BB962C8B-B14F-4D97-AF65-F5344CB8AC3E}">
        <p14:creationId xmlns:p14="http://schemas.microsoft.com/office/powerpoint/2010/main" val="1197010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dirty="0"/>
          </a:p>
        </p:txBody>
      </p:sp>
    </p:spTree>
    <p:extLst>
      <p:ext uri="{BB962C8B-B14F-4D97-AF65-F5344CB8AC3E}">
        <p14:creationId xmlns:p14="http://schemas.microsoft.com/office/powerpoint/2010/main" val="2164157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0238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5612e159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5612e159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 present this report on behalf of the LINAC-200 working group.</a:t>
            </a:r>
          </a:p>
          <a:p>
            <a:pPr marL="0" lvl="0" indent="0" algn="l" rtl="0">
              <a:spcBef>
                <a:spcPts val="0"/>
              </a:spcBef>
              <a:spcAft>
                <a:spcPts val="0"/>
              </a:spcAft>
              <a:buNone/>
            </a:pPr>
            <a:r>
              <a:rPr lang="en-US" dirty="0"/>
              <a:t>And I would like to say that I’m grateful to all team, to all engineers and researchers who participated in this work and provided us with useful comments and ideas.</a:t>
            </a:r>
          </a:p>
        </p:txBody>
      </p:sp>
    </p:spTree>
    <p:extLst>
      <p:ext uri="{BB962C8B-B14F-4D97-AF65-F5344CB8AC3E}">
        <p14:creationId xmlns:p14="http://schemas.microsoft.com/office/powerpoint/2010/main" val="333340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JINR laboratories, as well as other scientific organizations, showed interest in experiments with electron beams.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presence of the electron test beams facility makes it possible to conduct research in various fields:</a:t>
            </a:r>
          </a:p>
          <a:p>
            <a:pPr marL="457200" indent="-298450">
              <a:buFontTx/>
              <a:buChar char="-"/>
            </a:pPr>
            <a:r>
              <a:rPr lang="en-US" sz="1100" b="0" i="0" u="none" strike="noStrike" cap="none" dirty="0">
                <a:solidFill>
                  <a:srgbClr val="000000"/>
                </a:solidFill>
                <a:effectLst/>
                <a:latin typeface="Arial"/>
                <a:ea typeface="Arial"/>
                <a:cs typeface="Arial"/>
                <a:sym typeface="Arial"/>
              </a:rPr>
              <a:t>to carry out particle detectors R&amp;D;</a:t>
            </a:r>
          </a:p>
          <a:p>
            <a:pPr marL="457200" indent="-298450">
              <a:buFontTx/>
              <a:buChar char="-"/>
            </a:pPr>
            <a:r>
              <a:rPr lang="en-US" sz="1100" b="0" i="0" u="none" strike="noStrike" cap="none" dirty="0">
                <a:solidFill>
                  <a:srgbClr val="000000"/>
                </a:solidFill>
                <a:effectLst/>
                <a:latin typeface="Arial"/>
                <a:ea typeface="Arial"/>
                <a:cs typeface="Arial"/>
                <a:sym typeface="Arial"/>
              </a:rPr>
              <a:t>for scientific and methodological research of advanced methods of electron beam diagnostics and creation of equipment for electron beam diagnostics;</a:t>
            </a:r>
          </a:p>
          <a:p>
            <a:pPr marL="457200" indent="-298450">
              <a:buFontTx/>
              <a:buChar char="-"/>
            </a:pPr>
            <a:r>
              <a:rPr lang="en-US" sz="1100" b="0" i="0" u="none" strike="noStrike" cap="none" dirty="0">
                <a:solidFill>
                  <a:srgbClr val="000000"/>
                </a:solidFill>
                <a:effectLst/>
                <a:latin typeface="Arial"/>
                <a:ea typeface="Arial"/>
                <a:cs typeface="Arial"/>
                <a:sym typeface="Arial"/>
              </a:rPr>
              <a:t>for applied research in the field of materials science, radiobiology and radiochemistry;</a:t>
            </a:r>
          </a:p>
          <a:p>
            <a:pPr marL="457200" indent="-298450">
              <a:buFontTx/>
              <a:buChar char="-"/>
            </a:pPr>
            <a:r>
              <a:rPr lang="en-US" sz="1100" b="0" i="0" u="none" strike="noStrike" cap="none" dirty="0">
                <a:solidFill>
                  <a:srgbClr val="000000"/>
                </a:solidFill>
                <a:effectLst/>
                <a:latin typeface="Arial"/>
                <a:ea typeface="Arial"/>
                <a:cs typeface="Arial"/>
                <a:sym typeface="Arial"/>
              </a:rPr>
              <a:t>for conducting experiments in the field of nuclear physics;</a:t>
            </a:r>
          </a:p>
          <a:p>
            <a:pPr marL="457200" indent="-298450">
              <a:buFontTx/>
              <a:buChar char="-"/>
            </a:pPr>
            <a:r>
              <a:rPr lang="en-US" sz="1100" b="0" i="0" u="none" strike="noStrike" cap="none" dirty="0">
                <a:solidFill>
                  <a:srgbClr val="000000"/>
                </a:solidFill>
                <a:effectLst/>
                <a:latin typeface="Arial"/>
                <a:ea typeface="Arial"/>
                <a:cs typeface="Arial"/>
                <a:sym typeface="Arial"/>
              </a:rPr>
              <a:t> and for educational projects.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1199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Main systems of the LINAC-200 accelerator are presented on the slide.</a:t>
            </a:r>
            <a:endParaRPr lang="ru-RU"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Each system will be discussed in more detail below.</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25230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400-kV DC triode-type electron gun with a thermionic cathode is used. </a:t>
            </a:r>
          </a:p>
          <a:p>
            <a:pPr marL="0" lvl="0" indent="0" algn="l" rtl="0">
              <a:spcBef>
                <a:spcPts val="0"/>
              </a:spcBef>
              <a:spcAft>
                <a:spcPts val="0"/>
              </a:spcAft>
              <a:buNone/>
            </a:pPr>
            <a:r>
              <a:rPr lang="en-US" sz="1100" dirty="0"/>
              <a:t>Main parameters are presented in the table.</a:t>
            </a:r>
            <a:endParaRPr lang="ru-RU" sz="1100" dirty="0"/>
          </a:p>
          <a:p>
            <a:pPr marL="0" lvl="0" indent="0" algn="l" rtl="0">
              <a:spcBef>
                <a:spcPts val="0"/>
              </a:spcBef>
              <a:spcAft>
                <a:spcPts val="0"/>
              </a:spcAft>
              <a:buNone/>
            </a:pPr>
            <a:r>
              <a:rPr lang="en-US" dirty="0"/>
              <a:t>The left figure shows the appearance of the electron gun. The right figure shows the high-voltage power supply for the electron gun.</a:t>
            </a:r>
            <a:endParaRPr dirty="0"/>
          </a:p>
        </p:txBody>
      </p:sp>
    </p:spTree>
    <p:extLst>
      <p:ext uri="{BB962C8B-B14F-4D97-AF65-F5344CB8AC3E}">
        <p14:creationId xmlns:p14="http://schemas.microsoft.com/office/powerpoint/2010/main" val="138455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GB" sz="1100" dirty="0">
                <a:effectLst/>
              </a:rPr>
              <a:t>Beam is accelerated by the travelling wave</a:t>
            </a:r>
            <a:r>
              <a:rPr lang="en-US" sz="1100" dirty="0">
                <a:effectLst/>
              </a:rPr>
              <a:t> </a:t>
            </a:r>
            <a:r>
              <a:rPr lang="en-GB" sz="1100" dirty="0">
                <a:effectLst/>
              </a:rPr>
              <a:t>structures. Main parameters of the structures are presented in the table.</a:t>
            </a:r>
          </a:p>
          <a:p>
            <a:pPr marL="158750" indent="0" rtl="0">
              <a:buNone/>
            </a:pPr>
            <a:endParaRPr lang="en-GB" sz="1100" dirty="0">
              <a:effectLst/>
            </a:endParaRPr>
          </a:p>
          <a:p>
            <a:pPr marL="158750" indent="0" rtl="0">
              <a:buNone/>
            </a:pPr>
            <a:r>
              <a:rPr lang="en-GB" sz="1100" dirty="0">
                <a:effectLst/>
              </a:rPr>
              <a:t>RF power is provided by the 20-MW Thomson</a:t>
            </a:r>
            <a:r>
              <a:rPr lang="en-US" sz="1100" dirty="0">
                <a:effectLst/>
              </a:rPr>
              <a:t> </a:t>
            </a:r>
            <a:r>
              <a:rPr lang="en-GB" sz="1100" dirty="0">
                <a:effectLst/>
              </a:rPr>
              <a:t>TH 2129 klystrons. Each klystron feeds two accelerating</a:t>
            </a:r>
            <a:r>
              <a:rPr lang="en-US" sz="1100" dirty="0">
                <a:effectLst/>
              </a:rPr>
              <a:t> </a:t>
            </a:r>
            <a:r>
              <a:rPr lang="en-GB" sz="1100" dirty="0">
                <a:effectLst/>
              </a:rPr>
              <a:t>sections. The exception is the first one, which feeds one</a:t>
            </a:r>
            <a:r>
              <a:rPr lang="en-US" sz="1100" dirty="0">
                <a:effectLst/>
              </a:rPr>
              <a:t> </a:t>
            </a:r>
            <a:r>
              <a:rPr lang="en-GB" sz="1100" dirty="0">
                <a:effectLst/>
              </a:rPr>
              <a:t>accelerating section and bunching devices. Due to the modulator</a:t>
            </a:r>
            <a:r>
              <a:rPr lang="en-US" sz="1100" dirty="0">
                <a:effectLst/>
              </a:rPr>
              <a:t> </a:t>
            </a:r>
            <a:r>
              <a:rPr lang="en-GB" sz="1100" dirty="0">
                <a:effectLst/>
              </a:rPr>
              <a:t>limitations only half of the klystrons peak power is</a:t>
            </a:r>
            <a:r>
              <a:rPr lang="en-US" sz="1100" dirty="0">
                <a:effectLst/>
              </a:rPr>
              <a:t> </a:t>
            </a:r>
            <a:r>
              <a:rPr lang="en-GB" sz="1100" dirty="0">
                <a:effectLst/>
              </a:rPr>
              <a:t>used (i.e. each accelerating section receives 5MW of RF</a:t>
            </a:r>
            <a:r>
              <a:rPr lang="en-US" sz="1100" dirty="0">
                <a:effectLst/>
              </a:rPr>
              <a:t> power).</a:t>
            </a:r>
            <a:endParaRPr lang="it-IT" sz="1100" dirty="0">
              <a:effectLst/>
            </a:endParaRPr>
          </a:p>
        </p:txBody>
      </p:sp>
    </p:spTree>
    <p:extLst>
      <p:ext uri="{BB962C8B-B14F-4D97-AF65-F5344CB8AC3E}">
        <p14:creationId xmlns:p14="http://schemas.microsoft.com/office/powerpoint/2010/main" val="2647471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In the pre-excitation system of the microwave power supply of the accelerator, the serial generator SG384 of Stanford Research Systems is used as the initial frequency synthesizer, which produces a signal of the main accelerating frequency of 2856 MHz of low power.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signal of 2856 MHz is amplified in power to 100 W. To amplify the signal to 100 W, a self-developed preamplifier is used - a preliminary power amplifier (UMP-300).</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RF signal amplified to 100 W excites the first klystron, the main part of whose power is used to power the chopper, </a:t>
            </a:r>
            <a:r>
              <a:rPr lang="en-US" sz="1100" b="0" i="0" u="none" strike="noStrike" cap="none" dirty="0" err="1">
                <a:solidFill>
                  <a:srgbClr val="000000"/>
                </a:solidFill>
                <a:effectLst/>
                <a:latin typeface="Arial"/>
                <a:ea typeface="Arial"/>
                <a:cs typeface="Arial"/>
                <a:sym typeface="Arial"/>
              </a:rPr>
              <a:t>prebuncher</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buncher</a:t>
            </a:r>
            <a:r>
              <a:rPr lang="en-US" sz="1100" b="0" i="0" u="none" strike="noStrike" cap="none" dirty="0">
                <a:solidFill>
                  <a:srgbClr val="000000"/>
                </a:solidFill>
                <a:effectLst/>
                <a:latin typeface="Arial"/>
                <a:ea typeface="Arial"/>
                <a:cs typeface="Arial"/>
                <a:sym typeface="Arial"/>
              </a:rPr>
              <a:t> and the first section of the accelerator.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Through the attenuator (18 dB), part of the RF power of the first klystron is distributed by a rectangular waveguide along the klystrons of the accelerator stations.</a:t>
            </a:r>
            <a:endParaRPr lang="it-IT" sz="1100" dirty="0">
              <a:effectLst/>
            </a:endParaRPr>
          </a:p>
        </p:txBody>
      </p:sp>
    </p:spTree>
    <p:extLst>
      <p:ext uri="{BB962C8B-B14F-4D97-AF65-F5344CB8AC3E}">
        <p14:creationId xmlns:p14="http://schemas.microsoft.com/office/powerpoint/2010/main" val="17266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8c761ebe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8c761ebe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Steerers for positioning the beam.</a:t>
            </a:r>
          </a:p>
          <a:p>
            <a:pPr marL="457200" indent="-298450">
              <a:buFontTx/>
              <a:buChar cha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Quadrupole and solenoidal focusing.</a:t>
            </a:r>
          </a:p>
          <a:p>
            <a:pPr marL="457200" indent="-298450">
              <a:buFontTx/>
              <a:buChar char="-"/>
            </a:pPr>
            <a:endParaRPr lang="en-US" dirty="0"/>
          </a:p>
          <a:p>
            <a:pPr marL="457200" indent="-298450">
              <a:buFontTx/>
              <a:buChar char="-"/>
            </a:pPr>
            <a:r>
              <a:rPr lang="en-US" dirty="0"/>
              <a:t>Dipole magnets used as a bending magnets for extract the beam at the extraction points.</a:t>
            </a:r>
          </a:p>
          <a:p>
            <a:pPr marL="158750" indent="0" rtl="0">
              <a:buNone/>
            </a:pPr>
            <a:endParaRPr lang="it-IT" sz="1100" dirty="0">
              <a:effectLst/>
            </a:endParaRPr>
          </a:p>
        </p:txBody>
      </p:sp>
    </p:spTree>
    <p:extLst>
      <p:ext uri="{BB962C8B-B14F-4D97-AF65-F5344CB8AC3E}">
        <p14:creationId xmlns:p14="http://schemas.microsoft.com/office/powerpoint/2010/main" val="967482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ango-control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2060357"/>
            <a:ext cx="9144000" cy="1678908"/>
          </a:xfrm>
          <a:prstGeom prst="rect">
            <a:avLst/>
          </a:prstGeom>
          <a:solidFill>
            <a:schemeClr val="accent5">
              <a:lumMod val="20000"/>
              <a:lumOff val="80000"/>
            </a:schemeClr>
          </a:solidFill>
        </p:spPr>
        <p:txBody>
          <a:bodyPr spcFirstLastPara="1" wrap="square" lIns="91425" tIns="91425" rIns="91425" bIns="91425" anchor="ctr" anchorCtr="0">
            <a:noAutofit/>
          </a:bodyPr>
          <a:lstStyle/>
          <a:p>
            <a:r>
              <a:rPr lang="en-US" sz="3200" b="1" dirty="0"/>
              <a:t>Linear electron accelerator LINAC-200 as a core for a new test beam facility at DLNP JINR</a:t>
            </a:r>
            <a:br>
              <a:rPr lang="en-US" sz="3200" b="1" dirty="0"/>
            </a:br>
            <a:r>
              <a:rPr lang="en-US" sz="2600" b="1" i="1" dirty="0"/>
              <a:t>Status report</a:t>
            </a:r>
          </a:p>
        </p:txBody>
      </p:sp>
      <p:sp>
        <p:nvSpPr>
          <p:cNvPr id="55" name="Google Shape;55;p13"/>
          <p:cNvSpPr txBox="1">
            <a:spLocks noGrp="1"/>
          </p:cNvSpPr>
          <p:nvPr>
            <p:ph type="subTitle" idx="1"/>
          </p:nvPr>
        </p:nvSpPr>
        <p:spPr>
          <a:xfrm>
            <a:off x="0" y="3748144"/>
            <a:ext cx="9144000" cy="711264"/>
          </a:xfrm>
          <a:prstGeom prst="rect">
            <a:avLst/>
          </a:prstGeom>
        </p:spPr>
        <p:txBody>
          <a:bodyPr spcFirstLastPara="1" wrap="square" lIns="91425" tIns="91425" rIns="91425" bIns="91425" anchor="ctr" anchorCtr="0">
            <a:noAutofit/>
          </a:bodyPr>
          <a:lstStyle/>
          <a:p>
            <a:pPr marL="0" lvl="0" indent="0"/>
            <a:r>
              <a:rPr lang="en-US" sz="1800" u="sng" dirty="0">
                <a:solidFill>
                  <a:srgbClr val="000000"/>
                </a:solidFill>
              </a:rPr>
              <a:t>Aleksei Trifonov</a:t>
            </a:r>
            <a:endParaRPr lang="ru-RU" sz="1800" u="sng" dirty="0">
              <a:solidFill>
                <a:srgbClr val="000000"/>
              </a:solidFill>
            </a:endParaRPr>
          </a:p>
          <a:p>
            <a:pPr marL="0" lvl="0" indent="0"/>
            <a:r>
              <a:rPr lang="en-US" sz="1800" dirty="0">
                <a:solidFill>
                  <a:srgbClr val="000000"/>
                </a:solidFill>
              </a:rPr>
              <a:t>Dzhelepov Laboratory of Nuclear Problems</a:t>
            </a:r>
          </a:p>
        </p:txBody>
      </p:sp>
      <p:pic>
        <p:nvPicPr>
          <p:cNvPr id="56" name="Google Shape;56;p13"/>
          <p:cNvPicPr preferRelativeResize="0"/>
          <p:nvPr/>
        </p:nvPicPr>
        <p:blipFill>
          <a:blip r:embed="rId3">
            <a:alphaModFix/>
          </a:blip>
          <a:stretch>
            <a:fillRect/>
          </a:stretch>
        </p:blipFill>
        <p:spPr>
          <a:xfrm>
            <a:off x="0" y="-2463"/>
            <a:ext cx="1564650" cy="1564650"/>
          </a:xfrm>
          <a:prstGeom prst="rect">
            <a:avLst/>
          </a:prstGeom>
          <a:noFill/>
          <a:ln>
            <a:noFill/>
          </a:ln>
        </p:spPr>
      </p:pic>
      <p:pic>
        <p:nvPicPr>
          <p:cNvPr id="4" name="Рисунок 3">
            <a:extLst>
              <a:ext uri="{FF2B5EF4-FFF2-40B4-BE49-F238E27FC236}">
                <a16:creationId xmlns:a16="http://schemas.microsoft.com/office/drawing/2014/main" id="{A00228BC-54DE-4FDA-8585-F709076F1B62}"/>
              </a:ext>
            </a:extLst>
          </p:cNvPr>
          <p:cNvPicPr>
            <a:picLocks noChangeAspect="1"/>
          </p:cNvPicPr>
          <p:nvPr/>
        </p:nvPicPr>
        <p:blipFill>
          <a:blip r:embed="rId4"/>
          <a:stretch>
            <a:fillRect/>
          </a:stretch>
        </p:blipFill>
        <p:spPr>
          <a:xfrm>
            <a:off x="7615238" y="-2463"/>
            <a:ext cx="1528762" cy="1567113"/>
          </a:xfrm>
          <a:prstGeom prst="rect">
            <a:avLst/>
          </a:prstGeom>
        </p:spPr>
      </p:pic>
      <p:sp>
        <p:nvSpPr>
          <p:cNvPr id="2" name="Прямоугольник 1">
            <a:extLst>
              <a:ext uri="{FF2B5EF4-FFF2-40B4-BE49-F238E27FC236}">
                <a16:creationId xmlns:a16="http://schemas.microsoft.com/office/drawing/2014/main" id="{F57B5290-CAE2-4FA6-85B2-ABE69EEA0BDA}"/>
              </a:ext>
            </a:extLst>
          </p:cNvPr>
          <p:cNvSpPr/>
          <p:nvPr/>
        </p:nvSpPr>
        <p:spPr>
          <a:xfrm>
            <a:off x="1564650" y="11724"/>
            <a:ext cx="6050588" cy="1077218"/>
          </a:xfrm>
          <a:prstGeom prst="rect">
            <a:avLst/>
          </a:prstGeom>
          <a:solidFill>
            <a:schemeClr val="accent4">
              <a:lumMod val="40000"/>
              <a:lumOff val="60000"/>
            </a:schemeClr>
          </a:solidFill>
          <a:ln>
            <a:noFill/>
          </a:ln>
        </p:spPr>
        <p:txBody>
          <a:bodyPr wrap="square">
            <a:spAutoFit/>
          </a:bodyPr>
          <a:lstStyle/>
          <a:p>
            <a:pPr algn="ctr"/>
            <a:r>
              <a:rPr lang="en-US" sz="1600" b="1" dirty="0"/>
              <a:t>Development of Scientific DLNP Infrastructure for Research Using Semiconductor Detectors, laser Metrology, Electrons, Positrons and Cryogenic Technology </a:t>
            </a:r>
          </a:p>
          <a:p>
            <a:pPr algn="ctr"/>
            <a:r>
              <a:rPr lang="en-US" sz="1600" b="1" dirty="0"/>
              <a:t>08-2-1126-2015</a:t>
            </a:r>
            <a:endParaRPr lang="ru-RU" sz="1600" b="1" dirty="0"/>
          </a:p>
        </p:txBody>
      </p:sp>
      <p:sp>
        <p:nvSpPr>
          <p:cNvPr id="3" name="Прямоугольник 2">
            <a:extLst>
              <a:ext uri="{FF2B5EF4-FFF2-40B4-BE49-F238E27FC236}">
                <a16:creationId xmlns:a16="http://schemas.microsoft.com/office/drawing/2014/main" id="{76A35C45-E702-45D0-B75F-D75B75DB5A23}"/>
              </a:ext>
            </a:extLst>
          </p:cNvPr>
          <p:cNvSpPr/>
          <p:nvPr/>
        </p:nvSpPr>
        <p:spPr>
          <a:xfrm>
            <a:off x="1564650" y="1101783"/>
            <a:ext cx="6050588" cy="738664"/>
          </a:xfrm>
          <a:prstGeom prst="rect">
            <a:avLst/>
          </a:prstGeom>
          <a:noFill/>
          <a:ln>
            <a:solidFill>
              <a:schemeClr val="bg1"/>
            </a:solidFill>
          </a:ln>
        </p:spPr>
        <p:txBody>
          <a:bodyPr wrap="square">
            <a:spAutoFit/>
          </a:bodyPr>
          <a:lstStyle/>
          <a:p>
            <a:pPr algn="ctr"/>
            <a:r>
              <a:rPr lang="en-US" b="1" dirty="0"/>
              <a:t>Design and development of a test zone for methodological studies of detectors at a linear electron accelerator LINAC-200 in the DLNP </a:t>
            </a:r>
          </a:p>
          <a:p>
            <a:pPr algn="ctr"/>
            <a:r>
              <a:rPr lang="en-US" b="1" dirty="0"/>
              <a:t>08-2-1126-1-2024/2028</a:t>
            </a:r>
            <a:endParaRPr lang="ru-RU" b="1" dirty="0"/>
          </a:p>
        </p:txBody>
      </p:sp>
      <p:sp>
        <p:nvSpPr>
          <p:cNvPr id="10" name="Google Shape;55;p13">
            <a:extLst>
              <a:ext uri="{FF2B5EF4-FFF2-40B4-BE49-F238E27FC236}">
                <a16:creationId xmlns:a16="http://schemas.microsoft.com/office/drawing/2014/main" id="{C50A006D-64CC-447F-B408-AE7535763596}"/>
              </a:ext>
            </a:extLst>
          </p:cNvPr>
          <p:cNvSpPr txBox="1">
            <a:spLocks/>
          </p:cNvSpPr>
          <p:nvPr/>
        </p:nvSpPr>
        <p:spPr>
          <a:xfrm>
            <a:off x="0" y="4803162"/>
            <a:ext cx="9144000" cy="3403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1400" i="1" dirty="0">
                <a:solidFill>
                  <a:srgbClr val="000000"/>
                </a:solidFill>
              </a:rPr>
              <a:t>60th meeting of the PAC for Nuclear Physics, January 23, 2025</a:t>
            </a:r>
            <a:endParaRPr lang="ru-RU" sz="1400" i="1" dirty="0">
              <a:solidFill>
                <a:srgbClr val="000000"/>
              </a:solidFill>
            </a:endParaRPr>
          </a:p>
        </p:txBody>
      </p:sp>
      <p:cxnSp>
        <p:nvCxnSpPr>
          <p:cNvPr id="6" name="Прямая соединительная линия 5">
            <a:extLst>
              <a:ext uri="{FF2B5EF4-FFF2-40B4-BE49-F238E27FC236}">
                <a16:creationId xmlns:a16="http://schemas.microsoft.com/office/drawing/2014/main" id="{696C9FA8-1781-406F-8E6C-BB4A9F902D97}"/>
              </a:ext>
            </a:extLst>
          </p:cNvPr>
          <p:cNvCxnSpPr/>
          <p:nvPr/>
        </p:nvCxnSpPr>
        <p:spPr>
          <a:xfrm>
            <a:off x="0" y="4803162"/>
            <a:ext cx="914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14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Focusing and Steering Magnets Control</a:t>
            </a:r>
          </a:p>
        </p:txBody>
      </p:sp>
      <p:sp>
        <p:nvSpPr>
          <p:cNvPr id="65" name="Google Shape;65;p14"/>
          <p:cNvSpPr txBox="1">
            <a:spLocks noGrp="1"/>
          </p:cNvSpPr>
          <p:nvPr>
            <p:ph type="sldNum" idx="12"/>
          </p:nvPr>
        </p:nvSpPr>
        <p:spPr>
          <a:xfrm>
            <a:off x="8742218" y="4811324"/>
            <a:ext cx="401732"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10</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8" name="Google Shape;287;p30">
            <a:extLst>
              <a:ext uri="{FF2B5EF4-FFF2-40B4-BE49-F238E27FC236}">
                <a16:creationId xmlns:a16="http://schemas.microsoft.com/office/drawing/2014/main" id="{467F5684-3165-4379-A31A-9C0841C46AB7}"/>
              </a:ext>
            </a:extLst>
          </p:cNvPr>
          <p:cNvPicPr preferRelativeResize="0"/>
          <p:nvPr/>
        </p:nvPicPr>
        <p:blipFill rotWithShape="1">
          <a:blip r:embed="rId3">
            <a:alphaModFix/>
          </a:blip>
          <a:srcRect l="9157" t="7785" r="5483" b="1896"/>
          <a:stretch/>
        </p:blipFill>
        <p:spPr>
          <a:xfrm>
            <a:off x="2027906" y="448696"/>
            <a:ext cx="1780309" cy="1566788"/>
          </a:xfrm>
          <a:prstGeom prst="rect">
            <a:avLst/>
          </a:prstGeom>
          <a:noFill/>
          <a:ln>
            <a:noFill/>
          </a:ln>
        </p:spPr>
      </p:pic>
      <p:pic>
        <p:nvPicPr>
          <p:cNvPr id="9" name="Google Shape;289;p30">
            <a:extLst>
              <a:ext uri="{FF2B5EF4-FFF2-40B4-BE49-F238E27FC236}">
                <a16:creationId xmlns:a16="http://schemas.microsoft.com/office/drawing/2014/main" id="{433F5F71-E4E4-4335-B53C-394370589690}"/>
              </a:ext>
            </a:extLst>
          </p:cNvPr>
          <p:cNvPicPr preferRelativeResize="0"/>
          <p:nvPr/>
        </p:nvPicPr>
        <p:blipFill rotWithShape="1">
          <a:blip r:embed="rId4">
            <a:alphaModFix/>
          </a:blip>
          <a:srcRect l="5530" t="4842" r="5291" b="5486"/>
          <a:stretch/>
        </p:blipFill>
        <p:spPr>
          <a:xfrm>
            <a:off x="4908097" y="545077"/>
            <a:ext cx="3834120" cy="3934063"/>
          </a:xfrm>
          <a:prstGeom prst="rect">
            <a:avLst/>
          </a:prstGeom>
          <a:noFill/>
          <a:ln>
            <a:noFill/>
          </a:ln>
        </p:spPr>
      </p:pic>
      <p:pic>
        <p:nvPicPr>
          <p:cNvPr id="10" name="Google Shape;290;p30">
            <a:extLst>
              <a:ext uri="{FF2B5EF4-FFF2-40B4-BE49-F238E27FC236}">
                <a16:creationId xmlns:a16="http://schemas.microsoft.com/office/drawing/2014/main" id="{CA80F827-93ED-408F-B34D-0C94FD3D7EB2}"/>
              </a:ext>
            </a:extLst>
          </p:cNvPr>
          <p:cNvPicPr preferRelativeResize="0"/>
          <p:nvPr/>
        </p:nvPicPr>
        <p:blipFill>
          <a:blip r:embed="rId5">
            <a:alphaModFix/>
          </a:blip>
          <a:stretch>
            <a:fillRect/>
          </a:stretch>
        </p:blipFill>
        <p:spPr>
          <a:xfrm>
            <a:off x="433384" y="2203000"/>
            <a:ext cx="3374831" cy="1798465"/>
          </a:xfrm>
          <a:prstGeom prst="rect">
            <a:avLst/>
          </a:prstGeom>
          <a:noFill/>
          <a:ln>
            <a:noFill/>
          </a:ln>
        </p:spPr>
      </p:pic>
      <p:sp>
        <p:nvSpPr>
          <p:cNvPr id="11" name="Google Shape;291;p30">
            <a:extLst>
              <a:ext uri="{FF2B5EF4-FFF2-40B4-BE49-F238E27FC236}">
                <a16:creationId xmlns:a16="http://schemas.microsoft.com/office/drawing/2014/main" id="{1C7182A2-0020-402A-9524-BC028F7BF8A4}"/>
              </a:ext>
            </a:extLst>
          </p:cNvPr>
          <p:cNvSpPr/>
          <p:nvPr/>
        </p:nvSpPr>
        <p:spPr>
          <a:xfrm rot="-5400000">
            <a:off x="2377166" y="3033080"/>
            <a:ext cx="312000" cy="1999800"/>
          </a:xfrm>
          <a:prstGeom prst="leftBrace">
            <a:avLst>
              <a:gd name="adj1" fmla="val 29244"/>
              <a:gd name="adj2" fmla="val 49542"/>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2;p30">
            <a:extLst>
              <a:ext uri="{FF2B5EF4-FFF2-40B4-BE49-F238E27FC236}">
                <a16:creationId xmlns:a16="http://schemas.microsoft.com/office/drawing/2014/main" id="{026CF40D-73FD-4ED1-8631-C55897D36894}"/>
              </a:ext>
            </a:extLst>
          </p:cNvPr>
          <p:cNvSpPr txBox="1"/>
          <p:nvPr/>
        </p:nvSpPr>
        <p:spPr>
          <a:xfrm>
            <a:off x="266290" y="4231352"/>
            <a:ext cx="1454400" cy="49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ru" sz="1100" dirty="0">
                <a:highlight>
                  <a:srgbClr val="9FC5E8"/>
                </a:highlight>
              </a:rPr>
              <a:t>Ethernet to RS485 converter</a:t>
            </a:r>
            <a:endParaRPr sz="1100" dirty="0">
              <a:highlight>
                <a:srgbClr val="9FC5E8"/>
              </a:highlight>
            </a:endParaRPr>
          </a:p>
        </p:txBody>
      </p:sp>
      <p:cxnSp>
        <p:nvCxnSpPr>
          <p:cNvPr id="13" name="Google Shape;293;p30">
            <a:extLst>
              <a:ext uri="{FF2B5EF4-FFF2-40B4-BE49-F238E27FC236}">
                <a16:creationId xmlns:a16="http://schemas.microsoft.com/office/drawing/2014/main" id="{DDBD60E4-7D18-487D-A019-649A488F494E}"/>
              </a:ext>
            </a:extLst>
          </p:cNvPr>
          <p:cNvCxnSpPr>
            <a:stCxn id="12" idx="0"/>
          </p:cNvCxnSpPr>
          <p:nvPr/>
        </p:nvCxnSpPr>
        <p:spPr>
          <a:xfrm rot="10800000">
            <a:off x="993490" y="3917552"/>
            <a:ext cx="0" cy="313800"/>
          </a:xfrm>
          <a:prstGeom prst="straightConnector1">
            <a:avLst/>
          </a:prstGeom>
          <a:noFill/>
          <a:ln w="38100" cap="flat" cmpd="sng">
            <a:solidFill>
              <a:srgbClr val="0070C0"/>
            </a:solidFill>
            <a:prstDash val="solid"/>
            <a:round/>
            <a:headEnd type="none" w="med" len="med"/>
            <a:tailEnd type="triangle" w="med" len="med"/>
          </a:ln>
        </p:spPr>
      </p:cxnSp>
      <p:sp>
        <p:nvSpPr>
          <p:cNvPr id="14" name="Google Shape;294;p30">
            <a:extLst>
              <a:ext uri="{FF2B5EF4-FFF2-40B4-BE49-F238E27FC236}">
                <a16:creationId xmlns:a16="http://schemas.microsoft.com/office/drawing/2014/main" id="{031D740F-EC82-47C9-81E2-BC970C4F766C}"/>
              </a:ext>
            </a:extLst>
          </p:cNvPr>
          <p:cNvSpPr txBox="1"/>
          <p:nvPr/>
        </p:nvSpPr>
        <p:spPr>
          <a:xfrm>
            <a:off x="1614055" y="4155275"/>
            <a:ext cx="1919729"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100" dirty="0">
                <a:highlight>
                  <a:srgbClr val="F9CB9C"/>
                </a:highlight>
              </a:rPr>
              <a:t>Modules for communication with power supplies</a:t>
            </a:r>
            <a:endParaRPr sz="1100" dirty="0">
              <a:highlight>
                <a:srgbClr val="F9CB9C"/>
              </a:highlight>
            </a:endParaRPr>
          </a:p>
        </p:txBody>
      </p:sp>
      <p:sp>
        <p:nvSpPr>
          <p:cNvPr id="3" name="Прямоугольник 2">
            <a:extLst>
              <a:ext uri="{FF2B5EF4-FFF2-40B4-BE49-F238E27FC236}">
                <a16:creationId xmlns:a16="http://schemas.microsoft.com/office/drawing/2014/main" id="{8DB713A0-615A-4DF1-890B-FB1393DA5407}"/>
              </a:ext>
            </a:extLst>
          </p:cNvPr>
          <p:cNvSpPr/>
          <p:nvPr/>
        </p:nvSpPr>
        <p:spPr>
          <a:xfrm>
            <a:off x="266290" y="538426"/>
            <a:ext cx="1780309" cy="954107"/>
          </a:xfrm>
          <a:prstGeom prst="rect">
            <a:avLst/>
          </a:prstGeom>
        </p:spPr>
        <p:txBody>
          <a:bodyPr wrap="square">
            <a:spAutoFit/>
          </a:bodyPr>
          <a:lstStyle/>
          <a:p>
            <a:r>
              <a:rPr lang="en-US" dirty="0">
                <a:solidFill>
                  <a:schemeClr val="tx1"/>
                </a:solidFill>
                <a:latin typeface="Arial" panose="020B0604020202020204" pitchFamily="34" charset="0"/>
              </a:rPr>
              <a:t>24 KORAD power supplies </a:t>
            </a:r>
          </a:p>
          <a:p>
            <a:pPr marL="285750" indent="-285750">
              <a:buFont typeface="Arial" panose="020B0604020202020204" pitchFamily="34" charset="0"/>
              <a:buChar char="•"/>
            </a:pPr>
            <a:r>
              <a:rPr lang="pt-BR" dirty="0">
                <a:solidFill>
                  <a:schemeClr val="tx1"/>
                </a:solidFill>
                <a:latin typeface="Arial" panose="020B0604020202020204" pitchFamily="34" charset="0"/>
              </a:rPr>
              <a:t>22 (30 V, 5 A)</a:t>
            </a:r>
          </a:p>
          <a:p>
            <a:pPr marL="285750" indent="-285750">
              <a:buFont typeface="Arial" panose="020B0604020202020204" pitchFamily="34" charset="0"/>
              <a:buChar char="•"/>
            </a:pPr>
            <a:r>
              <a:rPr lang="pt-BR" dirty="0">
                <a:solidFill>
                  <a:schemeClr val="tx1"/>
                </a:solidFill>
                <a:latin typeface="Arial" panose="020B0604020202020204" pitchFamily="34" charset="0"/>
              </a:rPr>
              <a:t>2   (60 V, 3 A)</a:t>
            </a:r>
            <a:endParaRPr lang="ru-RU" dirty="0">
              <a:solidFill>
                <a:schemeClr val="tx1"/>
              </a:solidFill>
            </a:endParaRPr>
          </a:p>
        </p:txBody>
      </p:sp>
      <p:sp>
        <p:nvSpPr>
          <p:cNvPr id="2" name="Прямоугольник 1">
            <a:extLst>
              <a:ext uri="{FF2B5EF4-FFF2-40B4-BE49-F238E27FC236}">
                <a16:creationId xmlns:a16="http://schemas.microsoft.com/office/drawing/2014/main" id="{D20FDF1E-D6BD-456B-902F-3FAA88397DA6}"/>
              </a:ext>
            </a:extLst>
          </p:cNvPr>
          <p:cNvSpPr/>
          <p:nvPr/>
        </p:nvSpPr>
        <p:spPr>
          <a:xfrm>
            <a:off x="5806213" y="4439937"/>
            <a:ext cx="2696572" cy="261610"/>
          </a:xfrm>
          <a:prstGeom prst="rect">
            <a:avLst/>
          </a:prstGeom>
        </p:spPr>
        <p:txBody>
          <a:bodyPr wrap="none">
            <a:spAutoFit/>
          </a:bodyPr>
          <a:lstStyle/>
          <a:p>
            <a:r>
              <a:rPr lang="en-US" sz="1100" dirty="0">
                <a:latin typeface="+mn-lt"/>
              </a:rPr>
              <a:t>Magnetic element control system layout </a:t>
            </a:r>
            <a:endParaRPr lang="ru-RU" sz="1100" dirty="0">
              <a:latin typeface="+mn-lt"/>
            </a:endParaRPr>
          </a:p>
        </p:txBody>
      </p:sp>
      <p:sp>
        <p:nvSpPr>
          <p:cNvPr id="17" name="Google Shape;73;p14">
            <a:extLst>
              <a:ext uri="{FF2B5EF4-FFF2-40B4-BE49-F238E27FC236}">
                <a16:creationId xmlns:a16="http://schemas.microsoft.com/office/drawing/2014/main" id="{4FC1113F-40C2-40A3-B2AB-2BE5D48D960E}"/>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428677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Focusing and Steering Magnets Control</a:t>
            </a:r>
            <a:endParaRPr sz="2200" b="1" dirty="0"/>
          </a:p>
        </p:txBody>
      </p:sp>
      <p:sp>
        <p:nvSpPr>
          <p:cNvPr id="65" name="Google Shape;65;p14"/>
          <p:cNvSpPr txBox="1">
            <a:spLocks noGrp="1"/>
          </p:cNvSpPr>
          <p:nvPr>
            <p:ph type="sldNum" idx="12"/>
          </p:nvPr>
        </p:nvSpPr>
        <p:spPr>
          <a:xfrm>
            <a:off x="8742218" y="4811324"/>
            <a:ext cx="401732"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11</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8" name="Google Shape;302;p31">
            <a:extLst>
              <a:ext uri="{FF2B5EF4-FFF2-40B4-BE49-F238E27FC236}">
                <a16:creationId xmlns:a16="http://schemas.microsoft.com/office/drawing/2014/main" id="{C4E63584-884A-4D29-9E4A-CD97AED1B26F}"/>
              </a:ext>
            </a:extLst>
          </p:cNvPr>
          <p:cNvPicPr preferRelativeResize="0"/>
          <p:nvPr/>
        </p:nvPicPr>
        <p:blipFill>
          <a:blip r:embed="rId3">
            <a:alphaModFix/>
          </a:blip>
          <a:stretch>
            <a:fillRect/>
          </a:stretch>
        </p:blipFill>
        <p:spPr>
          <a:xfrm>
            <a:off x="265200" y="578410"/>
            <a:ext cx="8613600" cy="4006325"/>
          </a:xfrm>
          <a:prstGeom prst="rect">
            <a:avLst/>
          </a:prstGeom>
          <a:noFill/>
          <a:ln>
            <a:noFill/>
          </a:ln>
        </p:spPr>
      </p:pic>
      <p:sp>
        <p:nvSpPr>
          <p:cNvPr id="10" name="Google Shape;73;p14">
            <a:extLst>
              <a:ext uri="{FF2B5EF4-FFF2-40B4-BE49-F238E27FC236}">
                <a16:creationId xmlns:a16="http://schemas.microsoft.com/office/drawing/2014/main" id="{7D177BCF-7682-4691-BA3E-845460DF7B98}"/>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114371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ru" sz="2200" b="1" dirty="0"/>
              <a:t>TANGO-based </a:t>
            </a:r>
            <a:r>
              <a:rPr lang="en-US" sz="2200" b="1" dirty="0"/>
              <a:t>C</a:t>
            </a:r>
            <a:r>
              <a:rPr lang="ru" sz="2200" b="1" dirty="0"/>
              <a:t>ontrol </a:t>
            </a:r>
            <a:r>
              <a:rPr lang="en-US" sz="2200" b="1" dirty="0"/>
              <a:t>S</a:t>
            </a:r>
            <a:r>
              <a:rPr lang="ru" sz="2200" b="1" dirty="0"/>
              <a:t>ystem</a:t>
            </a:r>
            <a:endParaRPr sz="2200" b="1" dirty="0"/>
          </a:p>
        </p:txBody>
      </p:sp>
      <p:sp>
        <p:nvSpPr>
          <p:cNvPr id="65" name="Google Shape;65;p14"/>
          <p:cNvSpPr txBox="1">
            <a:spLocks noGrp="1"/>
          </p:cNvSpPr>
          <p:nvPr>
            <p:ph type="sldNum" idx="12"/>
          </p:nvPr>
        </p:nvSpPr>
        <p:spPr>
          <a:xfrm>
            <a:off x="8690708" y="4811324"/>
            <a:ext cx="453242"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12</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2" name="Google Shape;105;p18">
            <a:extLst>
              <a:ext uri="{FF2B5EF4-FFF2-40B4-BE49-F238E27FC236}">
                <a16:creationId xmlns:a16="http://schemas.microsoft.com/office/drawing/2014/main" id="{3E19E20E-DB9A-404A-9D98-0549D477EC5B}"/>
              </a:ext>
            </a:extLst>
          </p:cNvPr>
          <p:cNvSpPr txBox="1">
            <a:spLocks noGrp="1"/>
          </p:cNvSpPr>
          <p:nvPr>
            <p:ph type="body" idx="1"/>
          </p:nvPr>
        </p:nvSpPr>
        <p:spPr>
          <a:xfrm>
            <a:off x="0" y="4313338"/>
            <a:ext cx="6378600" cy="4240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600" i="1" dirty="0">
                <a:solidFill>
                  <a:srgbClr val="000000"/>
                </a:solidFill>
                <a:latin typeface="Calibri" panose="020F0502020204030204" pitchFamily="34" charset="0"/>
                <a:cs typeface="Calibri" panose="020F0502020204030204" pitchFamily="34" charset="0"/>
              </a:rPr>
              <a:t>Official website: </a:t>
            </a:r>
            <a:r>
              <a:rPr lang="ru" sz="1600" i="1" u="sng" dirty="0">
                <a:solidFill>
                  <a:srgbClr val="0000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https://www.tango-controls.org/</a:t>
            </a:r>
            <a:endParaRPr sz="1600" i="1" dirty="0">
              <a:solidFill>
                <a:srgbClr val="0000FF"/>
              </a:solidFill>
              <a:latin typeface="Calibri" panose="020F0502020204030204" pitchFamily="34" charset="0"/>
              <a:cs typeface="Calibri" panose="020F0502020204030204" pitchFamily="34" charset="0"/>
            </a:endParaRPr>
          </a:p>
          <a:p>
            <a:pPr marL="0" lvl="0" indent="0" algn="l" rtl="0">
              <a:spcBef>
                <a:spcPts val="1600"/>
              </a:spcBef>
              <a:spcAft>
                <a:spcPts val="0"/>
              </a:spcAft>
              <a:buNone/>
            </a:pPr>
            <a:endParaRPr sz="1600" dirty="0">
              <a:solidFill>
                <a:srgbClr val="000000"/>
              </a:solidFill>
            </a:endParaRPr>
          </a:p>
          <a:p>
            <a:pPr marL="0" lvl="0" indent="0" algn="l" rtl="0">
              <a:spcBef>
                <a:spcPts val="1600"/>
              </a:spcBef>
              <a:spcAft>
                <a:spcPts val="1600"/>
              </a:spcAft>
              <a:buNone/>
            </a:pPr>
            <a:endParaRPr sz="1600" dirty="0">
              <a:solidFill>
                <a:srgbClr val="000000"/>
              </a:solidFill>
            </a:endParaRPr>
          </a:p>
        </p:txBody>
      </p:sp>
      <p:pic>
        <p:nvPicPr>
          <p:cNvPr id="2" name="Рисунок 1">
            <a:extLst>
              <a:ext uri="{FF2B5EF4-FFF2-40B4-BE49-F238E27FC236}">
                <a16:creationId xmlns:a16="http://schemas.microsoft.com/office/drawing/2014/main" id="{3B718359-76FE-4017-92F3-90F1F7F7278B}"/>
              </a:ext>
            </a:extLst>
          </p:cNvPr>
          <p:cNvPicPr>
            <a:picLocks noChangeAspect="1"/>
          </p:cNvPicPr>
          <p:nvPr/>
        </p:nvPicPr>
        <p:blipFill>
          <a:blip r:embed="rId4"/>
          <a:stretch>
            <a:fillRect/>
          </a:stretch>
        </p:blipFill>
        <p:spPr>
          <a:xfrm>
            <a:off x="386868" y="479562"/>
            <a:ext cx="8370263" cy="3833776"/>
          </a:xfrm>
          <a:prstGeom prst="rect">
            <a:avLst/>
          </a:prstGeom>
        </p:spPr>
      </p:pic>
      <p:sp>
        <p:nvSpPr>
          <p:cNvPr id="10" name="Google Shape;73;p14">
            <a:extLst>
              <a:ext uri="{FF2B5EF4-FFF2-40B4-BE49-F238E27FC236}">
                <a16:creationId xmlns:a16="http://schemas.microsoft.com/office/drawing/2014/main" id="{3053154B-4BD5-4C6D-837B-B5835F484C13}"/>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050" b="1" dirty="0">
                <a:solidFill>
                  <a:schemeClr val="dk1"/>
                </a:solidFill>
              </a:rPr>
              <a:t>A. Trifonov </a:t>
            </a:r>
            <a:r>
              <a:rPr lang="en-US" sz="105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81821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ru" sz="2200" b="1" dirty="0"/>
              <a:t>Control </a:t>
            </a:r>
            <a:r>
              <a:rPr lang="en-US" sz="2200" b="1" dirty="0"/>
              <a:t>S</a:t>
            </a:r>
            <a:r>
              <a:rPr lang="ru" sz="2200" b="1" dirty="0"/>
              <a:t>ystem</a:t>
            </a:r>
            <a:r>
              <a:rPr lang="en-US" sz="2200" b="1" dirty="0"/>
              <a:t> Concept </a:t>
            </a:r>
            <a:endParaRPr sz="2200" b="1" dirty="0"/>
          </a:p>
        </p:txBody>
      </p:sp>
      <p:sp>
        <p:nvSpPr>
          <p:cNvPr id="65" name="Google Shape;65;p14"/>
          <p:cNvSpPr txBox="1">
            <a:spLocks noGrp="1"/>
          </p:cNvSpPr>
          <p:nvPr>
            <p:ph type="sldNum" idx="12"/>
          </p:nvPr>
        </p:nvSpPr>
        <p:spPr>
          <a:xfrm>
            <a:off x="8729133" y="4811324"/>
            <a:ext cx="4148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13</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3" name="Google Shape;165;p23">
            <a:extLst>
              <a:ext uri="{FF2B5EF4-FFF2-40B4-BE49-F238E27FC236}">
                <a16:creationId xmlns:a16="http://schemas.microsoft.com/office/drawing/2014/main" id="{976ED6E4-38E0-416D-B704-C38122F65DCB}"/>
              </a:ext>
            </a:extLst>
          </p:cNvPr>
          <p:cNvSpPr/>
          <p:nvPr/>
        </p:nvSpPr>
        <p:spPr>
          <a:xfrm>
            <a:off x="137040" y="3835954"/>
            <a:ext cx="4347000" cy="3105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600" b="1"/>
              <a:t>LINAC-200</a:t>
            </a:r>
            <a:endParaRPr sz="1600" b="1"/>
          </a:p>
        </p:txBody>
      </p:sp>
      <p:sp>
        <p:nvSpPr>
          <p:cNvPr id="14" name="Google Shape;166;p23">
            <a:extLst>
              <a:ext uri="{FF2B5EF4-FFF2-40B4-BE49-F238E27FC236}">
                <a16:creationId xmlns:a16="http://schemas.microsoft.com/office/drawing/2014/main" id="{5233F585-F080-4126-91D0-45FB2A3BAA9F}"/>
              </a:ext>
            </a:extLst>
          </p:cNvPr>
          <p:cNvSpPr/>
          <p:nvPr/>
        </p:nvSpPr>
        <p:spPr>
          <a:xfrm>
            <a:off x="2961705" y="2798687"/>
            <a:ext cx="1520100" cy="6900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7;p23">
            <a:extLst>
              <a:ext uri="{FF2B5EF4-FFF2-40B4-BE49-F238E27FC236}">
                <a16:creationId xmlns:a16="http://schemas.microsoft.com/office/drawing/2014/main" id="{074ECFB0-70C0-45FF-AA86-1F30FA0C48F7}"/>
              </a:ext>
            </a:extLst>
          </p:cNvPr>
          <p:cNvSpPr/>
          <p:nvPr/>
        </p:nvSpPr>
        <p:spPr>
          <a:xfrm>
            <a:off x="136524" y="2794801"/>
            <a:ext cx="1252800" cy="6900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8;p23">
            <a:extLst>
              <a:ext uri="{FF2B5EF4-FFF2-40B4-BE49-F238E27FC236}">
                <a16:creationId xmlns:a16="http://schemas.microsoft.com/office/drawing/2014/main" id="{542ADD94-9F3A-474F-BD08-E522A825828B}"/>
              </a:ext>
            </a:extLst>
          </p:cNvPr>
          <p:cNvSpPr/>
          <p:nvPr/>
        </p:nvSpPr>
        <p:spPr>
          <a:xfrm>
            <a:off x="132875" y="2186278"/>
            <a:ext cx="1255200" cy="2436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ADC</a:t>
            </a:r>
            <a:endParaRPr sz="1000"/>
          </a:p>
        </p:txBody>
      </p:sp>
      <p:sp>
        <p:nvSpPr>
          <p:cNvPr id="17" name="Google Shape;169;p23">
            <a:extLst>
              <a:ext uri="{FF2B5EF4-FFF2-40B4-BE49-F238E27FC236}">
                <a16:creationId xmlns:a16="http://schemas.microsoft.com/office/drawing/2014/main" id="{E1D99538-2FE8-4CF3-86FE-9E5C01183D75}"/>
              </a:ext>
            </a:extLst>
          </p:cNvPr>
          <p:cNvSpPr/>
          <p:nvPr/>
        </p:nvSpPr>
        <p:spPr>
          <a:xfrm>
            <a:off x="132875" y="1519060"/>
            <a:ext cx="4347000" cy="3105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200"/>
              <a:t>Data transmission channels (1 GbE, RS-485)</a:t>
            </a:r>
            <a:endParaRPr sz="1200"/>
          </a:p>
        </p:txBody>
      </p:sp>
      <p:sp>
        <p:nvSpPr>
          <p:cNvPr id="18" name="Google Shape;170;p23">
            <a:extLst>
              <a:ext uri="{FF2B5EF4-FFF2-40B4-BE49-F238E27FC236}">
                <a16:creationId xmlns:a16="http://schemas.microsoft.com/office/drawing/2014/main" id="{20FEC4FA-537D-4906-AE5A-29F893D6CEA5}"/>
              </a:ext>
            </a:extLst>
          </p:cNvPr>
          <p:cNvSpPr/>
          <p:nvPr/>
        </p:nvSpPr>
        <p:spPr>
          <a:xfrm>
            <a:off x="4624820" y="2931921"/>
            <a:ext cx="4347000" cy="8025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p23">
            <a:extLst>
              <a:ext uri="{FF2B5EF4-FFF2-40B4-BE49-F238E27FC236}">
                <a16:creationId xmlns:a16="http://schemas.microsoft.com/office/drawing/2014/main" id="{D5A8A35C-36A8-4791-AFF0-483DB6F16337}"/>
              </a:ext>
            </a:extLst>
          </p:cNvPr>
          <p:cNvSpPr/>
          <p:nvPr/>
        </p:nvSpPr>
        <p:spPr>
          <a:xfrm>
            <a:off x="4624820" y="2196408"/>
            <a:ext cx="4347000" cy="3105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200"/>
              <a:t>TANGO Software Bus</a:t>
            </a:r>
            <a:endParaRPr sz="1200"/>
          </a:p>
        </p:txBody>
      </p:sp>
      <p:sp>
        <p:nvSpPr>
          <p:cNvPr id="20" name="Google Shape;172;p23">
            <a:extLst>
              <a:ext uri="{FF2B5EF4-FFF2-40B4-BE49-F238E27FC236}">
                <a16:creationId xmlns:a16="http://schemas.microsoft.com/office/drawing/2014/main" id="{44AD97C4-58D1-45DF-84FF-4E54D57C868D}"/>
              </a:ext>
            </a:extLst>
          </p:cNvPr>
          <p:cNvSpPr/>
          <p:nvPr/>
        </p:nvSpPr>
        <p:spPr>
          <a:xfrm>
            <a:off x="4581959" y="812932"/>
            <a:ext cx="1994400" cy="9585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3;p23">
            <a:extLst>
              <a:ext uri="{FF2B5EF4-FFF2-40B4-BE49-F238E27FC236}">
                <a16:creationId xmlns:a16="http://schemas.microsoft.com/office/drawing/2014/main" id="{5BFC8709-44C1-4A0D-B175-0F4064598D14}"/>
              </a:ext>
            </a:extLst>
          </p:cNvPr>
          <p:cNvSpPr/>
          <p:nvPr/>
        </p:nvSpPr>
        <p:spPr>
          <a:xfrm>
            <a:off x="195597" y="3196194"/>
            <a:ext cx="124500" cy="135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4;p23">
            <a:extLst>
              <a:ext uri="{FF2B5EF4-FFF2-40B4-BE49-F238E27FC236}">
                <a16:creationId xmlns:a16="http://schemas.microsoft.com/office/drawing/2014/main" id="{8E531D22-10BA-48DC-B48E-722558F54BD0}"/>
              </a:ext>
            </a:extLst>
          </p:cNvPr>
          <p:cNvSpPr/>
          <p:nvPr/>
        </p:nvSpPr>
        <p:spPr>
          <a:xfrm>
            <a:off x="3160436" y="3182842"/>
            <a:ext cx="181800" cy="1518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5;p23">
            <a:extLst>
              <a:ext uri="{FF2B5EF4-FFF2-40B4-BE49-F238E27FC236}">
                <a16:creationId xmlns:a16="http://schemas.microsoft.com/office/drawing/2014/main" id="{123B4D2B-4434-44F2-8D58-D2CD517F1D31}"/>
              </a:ext>
            </a:extLst>
          </p:cNvPr>
          <p:cNvSpPr/>
          <p:nvPr/>
        </p:nvSpPr>
        <p:spPr>
          <a:xfrm>
            <a:off x="3422854" y="3182842"/>
            <a:ext cx="181800" cy="1518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6;p23">
            <a:extLst>
              <a:ext uri="{FF2B5EF4-FFF2-40B4-BE49-F238E27FC236}">
                <a16:creationId xmlns:a16="http://schemas.microsoft.com/office/drawing/2014/main" id="{45CE7378-2D2F-4D04-B454-907C314332BA}"/>
              </a:ext>
            </a:extLst>
          </p:cNvPr>
          <p:cNvSpPr/>
          <p:nvPr/>
        </p:nvSpPr>
        <p:spPr>
          <a:xfrm>
            <a:off x="4203801" y="3182842"/>
            <a:ext cx="181800" cy="1518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7;p23">
            <a:extLst>
              <a:ext uri="{FF2B5EF4-FFF2-40B4-BE49-F238E27FC236}">
                <a16:creationId xmlns:a16="http://schemas.microsoft.com/office/drawing/2014/main" id="{9C7F362A-E534-4DA9-8A3B-FDDB21721CA3}"/>
              </a:ext>
            </a:extLst>
          </p:cNvPr>
          <p:cNvSpPr/>
          <p:nvPr/>
        </p:nvSpPr>
        <p:spPr>
          <a:xfrm>
            <a:off x="383778" y="3196194"/>
            <a:ext cx="124500" cy="135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8;p23">
            <a:extLst>
              <a:ext uri="{FF2B5EF4-FFF2-40B4-BE49-F238E27FC236}">
                <a16:creationId xmlns:a16="http://schemas.microsoft.com/office/drawing/2014/main" id="{68FD968F-C419-491A-8600-59ADAA11385E}"/>
              </a:ext>
            </a:extLst>
          </p:cNvPr>
          <p:cNvSpPr/>
          <p:nvPr/>
        </p:nvSpPr>
        <p:spPr>
          <a:xfrm>
            <a:off x="1152184" y="3196194"/>
            <a:ext cx="124500" cy="135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23">
            <a:extLst>
              <a:ext uri="{FF2B5EF4-FFF2-40B4-BE49-F238E27FC236}">
                <a16:creationId xmlns:a16="http://schemas.microsoft.com/office/drawing/2014/main" id="{B883D2EC-C8A2-4A8A-B0FE-072BDD9B2F87}"/>
              </a:ext>
            </a:extLst>
          </p:cNvPr>
          <p:cNvSpPr/>
          <p:nvPr/>
        </p:nvSpPr>
        <p:spPr>
          <a:xfrm>
            <a:off x="4752475" y="3178945"/>
            <a:ext cx="903300" cy="4596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TANGO device servers</a:t>
            </a:r>
            <a:endParaRPr sz="1000"/>
          </a:p>
        </p:txBody>
      </p:sp>
      <p:sp>
        <p:nvSpPr>
          <p:cNvPr id="28" name="Google Shape;180;p23">
            <a:extLst>
              <a:ext uri="{FF2B5EF4-FFF2-40B4-BE49-F238E27FC236}">
                <a16:creationId xmlns:a16="http://schemas.microsoft.com/office/drawing/2014/main" id="{495C19FA-5DE4-4A57-953A-1A929202A341}"/>
              </a:ext>
            </a:extLst>
          </p:cNvPr>
          <p:cNvSpPr/>
          <p:nvPr/>
        </p:nvSpPr>
        <p:spPr>
          <a:xfrm>
            <a:off x="5810375" y="3178946"/>
            <a:ext cx="903300" cy="4596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TANGO Database</a:t>
            </a:r>
            <a:endParaRPr sz="1000"/>
          </a:p>
        </p:txBody>
      </p:sp>
      <p:sp>
        <p:nvSpPr>
          <p:cNvPr id="29" name="Google Shape;181;p23">
            <a:extLst>
              <a:ext uri="{FF2B5EF4-FFF2-40B4-BE49-F238E27FC236}">
                <a16:creationId xmlns:a16="http://schemas.microsoft.com/office/drawing/2014/main" id="{5F781A7E-5DF3-4D18-AFFF-55D6EFD75467}"/>
              </a:ext>
            </a:extLst>
          </p:cNvPr>
          <p:cNvSpPr/>
          <p:nvPr/>
        </p:nvSpPr>
        <p:spPr>
          <a:xfrm>
            <a:off x="6868300" y="3178946"/>
            <a:ext cx="903300" cy="4596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TANGO Database</a:t>
            </a:r>
            <a:endParaRPr sz="1000"/>
          </a:p>
          <a:p>
            <a:pPr marL="0" lvl="0" indent="0" algn="ctr" rtl="0">
              <a:spcBef>
                <a:spcPts val="0"/>
              </a:spcBef>
              <a:spcAft>
                <a:spcPts val="0"/>
              </a:spcAft>
              <a:buNone/>
            </a:pPr>
            <a:r>
              <a:rPr lang="ru" sz="1000"/>
              <a:t>backup</a:t>
            </a:r>
            <a:endParaRPr sz="1000"/>
          </a:p>
        </p:txBody>
      </p:sp>
      <p:sp>
        <p:nvSpPr>
          <p:cNvPr id="30" name="Google Shape;182;p23">
            <a:extLst>
              <a:ext uri="{FF2B5EF4-FFF2-40B4-BE49-F238E27FC236}">
                <a16:creationId xmlns:a16="http://schemas.microsoft.com/office/drawing/2014/main" id="{A7BDC4F7-2616-49BE-87CE-9258AD2D24F2}"/>
              </a:ext>
            </a:extLst>
          </p:cNvPr>
          <p:cNvSpPr/>
          <p:nvPr/>
        </p:nvSpPr>
        <p:spPr>
          <a:xfrm>
            <a:off x="7926200" y="3178946"/>
            <a:ext cx="903300" cy="4596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Data archiving</a:t>
            </a:r>
            <a:endParaRPr sz="1000"/>
          </a:p>
        </p:txBody>
      </p:sp>
      <p:sp>
        <p:nvSpPr>
          <p:cNvPr id="31" name="Google Shape;183;p23">
            <a:extLst>
              <a:ext uri="{FF2B5EF4-FFF2-40B4-BE49-F238E27FC236}">
                <a16:creationId xmlns:a16="http://schemas.microsoft.com/office/drawing/2014/main" id="{09A11717-0B4D-4EAA-945B-5AAE0823597E}"/>
              </a:ext>
            </a:extLst>
          </p:cNvPr>
          <p:cNvSpPr/>
          <p:nvPr/>
        </p:nvSpPr>
        <p:spPr>
          <a:xfrm>
            <a:off x="5312740" y="1283208"/>
            <a:ext cx="717000" cy="3813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4;p23">
            <a:extLst>
              <a:ext uri="{FF2B5EF4-FFF2-40B4-BE49-F238E27FC236}">
                <a16:creationId xmlns:a16="http://schemas.microsoft.com/office/drawing/2014/main" id="{CD0D3F79-E0E6-420D-BDED-A5AF8F88A6AC}"/>
              </a:ext>
            </a:extLst>
          </p:cNvPr>
          <p:cNvSpPr/>
          <p:nvPr/>
        </p:nvSpPr>
        <p:spPr>
          <a:xfrm>
            <a:off x="5239544" y="1200392"/>
            <a:ext cx="717000" cy="3813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5;p23">
            <a:extLst>
              <a:ext uri="{FF2B5EF4-FFF2-40B4-BE49-F238E27FC236}">
                <a16:creationId xmlns:a16="http://schemas.microsoft.com/office/drawing/2014/main" id="{E6630E14-F775-4D95-82A6-4E0505FDD27B}"/>
              </a:ext>
            </a:extLst>
          </p:cNvPr>
          <p:cNvSpPr/>
          <p:nvPr/>
        </p:nvSpPr>
        <p:spPr>
          <a:xfrm>
            <a:off x="5105750" y="1059997"/>
            <a:ext cx="717000" cy="4596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TANGO Clients Software</a:t>
            </a:r>
            <a:endParaRPr sz="1000"/>
          </a:p>
        </p:txBody>
      </p:sp>
      <p:cxnSp>
        <p:nvCxnSpPr>
          <p:cNvPr id="34" name="Google Shape;186;p23">
            <a:extLst>
              <a:ext uri="{FF2B5EF4-FFF2-40B4-BE49-F238E27FC236}">
                <a16:creationId xmlns:a16="http://schemas.microsoft.com/office/drawing/2014/main" id="{50E55CBB-3A9D-4C57-A069-9C232D7702CB}"/>
              </a:ext>
            </a:extLst>
          </p:cNvPr>
          <p:cNvCxnSpPr/>
          <p:nvPr/>
        </p:nvCxnSpPr>
        <p:spPr>
          <a:xfrm>
            <a:off x="132875" y="3058901"/>
            <a:ext cx="1255200" cy="0"/>
          </a:xfrm>
          <a:prstGeom prst="straightConnector1">
            <a:avLst/>
          </a:prstGeom>
          <a:noFill/>
          <a:ln w="9525" cap="flat" cmpd="sng">
            <a:solidFill>
              <a:srgbClr val="000000"/>
            </a:solidFill>
            <a:prstDash val="solid"/>
            <a:round/>
            <a:headEnd type="none" w="med" len="med"/>
            <a:tailEnd type="none" w="med" len="med"/>
          </a:ln>
        </p:spPr>
      </p:cxnSp>
      <p:sp>
        <p:nvSpPr>
          <p:cNvPr id="35" name="Google Shape;187;p23">
            <a:extLst>
              <a:ext uri="{FF2B5EF4-FFF2-40B4-BE49-F238E27FC236}">
                <a16:creationId xmlns:a16="http://schemas.microsoft.com/office/drawing/2014/main" id="{6140209A-DF39-4D26-B373-6843DE2F63FE}"/>
              </a:ext>
            </a:extLst>
          </p:cNvPr>
          <p:cNvSpPr txBox="1"/>
          <p:nvPr/>
        </p:nvSpPr>
        <p:spPr>
          <a:xfrm>
            <a:off x="134950" y="2786521"/>
            <a:ext cx="12552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Analog signals</a:t>
            </a:r>
            <a:endParaRPr sz="1000"/>
          </a:p>
        </p:txBody>
      </p:sp>
      <p:cxnSp>
        <p:nvCxnSpPr>
          <p:cNvPr id="36" name="Google Shape;188;p23">
            <a:extLst>
              <a:ext uri="{FF2B5EF4-FFF2-40B4-BE49-F238E27FC236}">
                <a16:creationId xmlns:a16="http://schemas.microsoft.com/office/drawing/2014/main" id="{CA67F28E-500E-4780-8E64-2673543140AF}"/>
              </a:ext>
            </a:extLst>
          </p:cNvPr>
          <p:cNvCxnSpPr/>
          <p:nvPr/>
        </p:nvCxnSpPr>
        <p:spPr>
          <a:xfrm>
            <a:off x="2959713" y="3089307"/>
            <a:ext cx="1524600" cy="0"/>
          </a:xfrm>
          <a:prstGeom prst="straightConnector1">
            <a:avLst/>
          </a:prstGeom>
          <a:noFill/>
          <a:ln w="9525" cap="flat" cmpd="sng">
            <a:solidFill>
              <a:srgbClr val="000000"/>
            </a:solidFill>
            <a:prstDash val="solid"/>
            <a:round/>
            <a:headEnd type="none" w="med" len="med"/>
            <a:tailEnd type="none" w="med" len="med"/>
          </a:ln>
        </p:spPr>
      </p:cxnSp>
      <p:sp>
        <p:nvSpPr>
          <p:cNvPr id="37" name="Google Shape;189;p23">
            <a:extLst>
              <a:ext uri="{FF2B5EF4-FFF2-40B4-BE49-F238E27FC236}">
                <a16:creationId xmlns:a16="http://schemas.microsoft.com/office/drawing/2014/main" id="{A6598D57-1B51-44ED-ADC5-4E6F9AA2BB23}"/>
              </a:ext>
            </a:extLst>
          </p:cNvPr>
          <p:cNvSpPr txBox="1"/>
          <p:nvPr/>
        </p:nvSpPr>
        <p:spPr>
          <a:xfrm>
            <a:off x="2940400" y="2801918"/>
            <a:ext cx="1524600" cy="28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Controlling accelerator elements</a:t>
            </a:r>
            <a:endParaRPr sz="1000"/>
          </a:p>
        </p:txBody>
      </p:sp>
      <p:cxnSp>
        <p:nvCxnSpPr>
          <p:cNvPr id="38" name="Google Shape;190;p23">
            <a:extLst>
              <a:ext uri="{FF2B5EF4-FFF2-40B4-BE49-F238E27FC236}">
                <a16:creationId xmlns:a16="http://schemas.microsoft.com/office/drawing/2014/main" id="{7B2D4012-07B1-4BE1-8D44-DF163F3BC263}"/>
              </a:ext>
            </a:extLst>
          </p:cNvPr>
          <p:cNvCxnSpPr/>
          <p:nvPr/>
        </p:nvCxnSpPr>
        <p:spPr>
          <a:xfrm>
            <a:off x="4622737" y="3101297"/>
            <a:ext cx="4354200" cy="0"/>
          </a:xfrm>
          <a:prstGeom prst="straightConnector1">
            <a:avLst/>
          </a:prstGeom>
          <a:noFill/>
          <a:ln w="9525" cap="flat" cmpd="sng">
            <a:solidFill>
              <a:srgbClr val="000000"/>
            </a:solidFill>
            <a:prstDash val="solid"/>
            <a:round/>
            <a:headEnd type="none" w="med" len="med"/>
            <a:tailEnd type="none" w="med" len="med"/>
          </a:ln>
        </p:spPr>
      </p:cxnSp>
      <p:sp>
        <p:nvSpPr>
          <p:cNvPr id="39" name="Google Shape;191;p23">
            <a:extLst>
              <a:ext uri="{FF2B5EF4-FFF2-40B4-BE49-F238E27FC236}">
                <a16:creationId xmlns:a16="http://schemas.microsoft.com/office/drawing/2014/main" id="{C4360B0F-1E9D-4251-BF3F-380A90A0E2D6}"/>
              </a:ext>
            </a:extLst>
          </p:cNvPr>
          <p:cNvSpPr txBox="1"/>
          <p:nvPr/>
        </p:nvSpPr>
        <p:spPr>
          <a:xfrm>
            <a:off x="4655250" y="2934121"/>
            <a:ext cx="4347000" cy="16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1200"/>
              <a:t>Control system servers (Linux)</a:t>
            </a:r>
            <a:endParaRPr sz="1200"/>
          </a:p>
        </p:txBody>
      </p:sp>
      <p:cxnSp>
        <p:nvCxnSpPr>
          <p:cNvPr id="40" name="Google Shape;192;p23">
            <a:extLst>
              <a:ext uri="{FF2B5EF4-FFF2-40B4-BE49-F238E27FC236}">
                <a16:creationId xmlns:a16="http://schemas.microsoft.com/office/drawing/2014/main" id="{618A4846-2FCF-4512-954B-19CDDF3C5DFA}"/>
              </a:ext>
            </a:extLst>
          </p:cNvPr>
          <p:cNvCxnSpPr/>
          <p:nvPr/>
        </p:nvCxnSpPr>
        <p:spPr>
          <a:xfrm>
            <a:off x="4583878" y="1006479"/>
            <a:ext cx="1996200" cy="0"/>
          </a:xfrm>
          <a:prstGeom prst="straightConnector1">
            <a:avLst/>
          </a:prstGeom>
          <a:noFill/>
          <a:ln w="9525" cap="flat" cmpd="sng">
            <a:solidFill>
              <a:srgbClr val="000000"/>
            </a:solidFill>
            <a:prstDash val="solid"/>
            <a:round/>
            <a:headEnd type="none" w="med" len="med"/>
            <a:tailEnd type="none" w="med" len="med"/>
          </a:ln>
        </p:spPr>
      </p:cxnSp>
      <p:sp>
        <p:nvSpPr>
          <p:cNvPr id="41" name="Google Shape;193;p23">
            <a:extLst>
              <a:ext uri="{FF2B5EF4-FFF2-40B4-BE49-F238E27FC236}">
                <a16:creationId xmlns:a16="http://schemas.microsoft.com/office/drawing/2014/main" id="{9558C802-AC82-4EC3-AF2E-53A5B6AD3B22}"/>
              </a:ext>
            </a:extLst>
          </p:cNvPr>
          <p:cNvSpPr txBox="1"/>
          <p:nvPr/>
        </p:nvSpPr>
        <p:spPr>
          <a:xfrm>
            <a:off x="4584925" y="812920"/>
            <a:ext cx="1994400" cy="19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1200"/>
              <a:t>Graphical user interface</a:t>
            </a:r>
            <a:endParaRPr sz="1200"/>
          </a:p>
        </p:txBody>
      </p:sp>
      <p:sp>
        <p:nvSpPr>
          <p:cNvPr id="42" name="Google Shape;194;p23">
            <a:extLst>
              <a:ext uri="{FF2B5EF4-FFF2-40B4-BE49-F238E27FC236}">
                <a16:creationId xmlns:a16="http://schemas.microsoft.com/office/drawing/2014/main" id="{2E8E1D82-5419-47E0-A3E4-E3527D3E3C23}"/>
              </a:ext>
            </a:extLst>
          </p:cNvPr>
          <p:cNvSpPr/>
          <p:nvPr/>
        </p:nvSpPr>
        <p:spPr>
          <a:xfrm rot="5400000">
            <a:off x="5372130" y="1859921"/>
            <a:ext cx="420000" cy="250800"/>
          </a:xfrm>
          <a:prstGeom prst="leftRightArrow">
            <a:avLst>
              <a:gd name="adj1" fmla="val 37517"/>
              <a:gd name="adj2" fmla="val 35684"/>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5;p23">
            <a:extLst>
              <a:ext uri="{FF2B5EF4-FFF2-40B4-BE49-F238E27FC236}">
                <a16:creationId xmlns:a16="http://schemas.microsoft.com/office/drawing/2014/main" id="{0ADD5B3A-4B0B-4A2D-B3A7-2FAF78756BDF}"/>
              </a:ext>
            </a:extLst>
          </p:cNvPr>
          <p:cNvSpPr/>
          <p:nvPr/>
        </p:nvSpPr>
        <p:spPr>
          <a:xfrm rot="5400000">
            <a:off x="6618761" y="2592917"/>
            <a:ext cx="420000" cy="250800"/>
          </a:xfrm>
          <a:prstGeom prst="leftRightArrow">
            <a:avLst>
              <a:gd name="adj1" fmla="val 37517"/>
              <a:gd name="adj2" fmla="val 35684"/>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p23">
            <a:extLst>
              <a:ext uri="{FF2B5EF4-FFF2-40B4-BE49-F238E27FC236}">
                <a16:creationId xmlns:a16="http://schemas.microsoft.com/office/drawing/2014/main" id="{4B66B5F0-3117-48D1-953F-A7816C28DA00}"/>
              </a:ext>
            </a:extLst>
          </p:cNvPr>
          <p:cNvSpPr/>
          <p:nvPr/>
        </p:nvSpPr>
        <p:spPr>
          <a:xfrm rot="5400000">
            <a:off x="2172325" y="1180604"/>
            <a:ext cx="420000" cy="250800"/>
          </a:xfrm>
          <a:prstGeom prst="leftRightArrow">
            <a:avLst>
              <a:gd name="adj1" fmla="val 37517"/>
              <a:gd name="adj2" fmla="val 35684"/>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7;p23">
            <a:extLst>
              <a:ext uri="{FF2B5EF4-FFF2-40B4-BE49-F238E27FC236}">
                <a16:creationId xmlns:a16="http://schemas.microsoft.com/office/drawing/2014/main" id="{4D396798-5E7A-44DF-A939-BA6D6A48C2D6}"/>
              </a:ext>
            </a:extLst>
          </p:cNvPr>
          <p:cNvSpPr/>
          <p:nvPr/>
        </p:nvSpPr>
        <p:spPr>
          <a:xfrm rot="5400000">
            <a:off x="3212879" y="2191581"/>
            <a:ext cx="960600" cy="250800"/>
          </a:xfrm>
          <a:prstGeom prst="leftRightArrow">
            <a:avLst>
              <a:gd name="adj1" fmla="val 37517"/>
              <a:gd name="adj2" fmla="val 35684"/>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 name="Google Shape;198;p23">
            <a:extLst>
              <a:ext uri="{FF2B5EF4-FFF2-40B4-BE49-F238E27FC236}">
                <a16:creationId xmlns:a16="http://schemas.microsoft.com/office/drawing/2014/main" id="{C22953CC-541C-4C4E-87CC-79FD21B64FFD}"/>
              </a:ext>
            </a:extLst>
          </p:cNvPr>
          <p:cNvCxnSpPr/>
          <p:nvPr/>
        </p:nvCxnSpPr>
        <p:spPr>
          <a:xfrm rot="10800000">
            <a:off x="258395" y="3488728"/>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47" name="Google Shape;199;p23">
            <a:extLst>
              <a:ext uri="{FF2B5EF4-FFF2-40B4-BE49-F238E27FC236}">
                <a16:creationId xmlns:a16="http://schemas.microsoft.com/office/drawing/2014/main" id="{48FCE4D0-F49F-4CFE-8C6E-AC09516EF2DB}"/>
              </a:ext>
            </a:extLst>
          </p:cNvPr>
          <p:cNvCxnSpPr/>
          <p:nvPr/>
        </p:nvCxnSpPr>
        <p:spPr>
          <a:xfrm rot="10800000">
            <a:off x="445987" y="3488728"/>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48" name="Google Shape;200;p23">
            <a:extLst>
              <a:ext uri="{FF2B5EF4-FFF2-40B4-BE49-F238E27FC236}">
                <a16:creationId xmlns:a16="http://schemas.microsoft.com/office/drawing/2014/main" id="{00C6592C-5F0A-4ABD-813F-71BCA3ACADF1}"/>
              </a:ext>
            </a:extLst>
          </p:cNvPr>
          <p:cNvCxnSpPr/>
          <p:nvPr/>
        </p:nvCxnSpPr>
        <p:spPr>
          <a:xfrm rot="10800000">
            <a:off x="1214392" y="3488728"/>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49" name="Google Shape;201;p23">
            <a:extLst>
              <a:ext uri="{FF2B5EF4-FFF2-40B4-BE49-F238E27FC236}">
                <a16:creationId xmlns:a16="http://schemas.microsoft.com/office/drawing/2014/main" id="{729FC308-CDE2-49FA-95F8-56E1E45FD7AD}"/>
              </a:ext>
            </a:extLst>
          </p:cNvPr>
          <p:cNvCxnSpPr/>
          <p:nvPr/>
        </p:nvCxnSpPr>
        <p:spPr>
          <a:xfrm>
            <a:off x="3251349" y="3483849"/>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50" name="Google Shape;202;p23">
            <a:extLst>
              <a:ext uri="{FF2B5EF4-FFF2-40B4-BE49-F238E27FC236}">
                <a16:creationId xmlns:a16="http://schemas.microsoft.com/office/drawing/2014/main" id="{8B1416CA-29A9-4194-A6F2-57CE04B6F80F}"/>
              </a:ext>
            </a:extLst>
          </p:cNvPr>
          <p:cNvCxnSpPr/>
          <p:nvPr/>
        </p:nvCxnSpPr>
        <p:spPr>
          <a:xfrm>
            <a:off x="3513768" y="3483849"/>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51" name="Google Shape;203;p23">
            <a:extLst>
              <a:ext uri="{FF2B5EF4-FFF2-40B4-BE49-F238E27FC236}">
                <a16:creationId xmlns:a16="http://schemas.microsoft.com/office/drawing/2014/main" id="{0F8C04B6-35CD-4E3F-BF0A-C7FBBEA3B7A5}"/>
              </a:ext>
            </a:extLst>
          </p:cNvPr>
          <p:cNvCxnSpPr/>
          <p:nvPr/>
        </p:nvCxnSpPr>
        <p:spPr>
          <a:xfrm>
            <a:off x="4294715" y="3483849"/>
            <a:ext cx="0" cy="345000"/>
          </a:xfrm>
          <a:prstGeom prst="straightConnector1">
            <a:avLst/>
          </a:prstGeom>
          <a:noFill/>
          <a:ln w="28575" cap="flat" cmpd="sng">
            <a:solidFill>
              <a:srgbClr val="000000"/>
            </a:solidFill>
            <a:prstDash val="solid"/>
            <a:round/>
            <a:headEnd type="none" w="med" len="med"/>
            <a:tailEnd type="stealth" w="med" len="med"/>
          </a:ln>
        </p:spPr>
      </p:cxnSp>
      <p:sp>
        <p:nvSpPr>
          <p:cNvPr id="52" name="Google Shape;204;p23">
            <a:extLst>
              <a:ext uri="{FF2B5EF4-FFF2-40B4-BE49-F238E27FC236}">
                <a16:creationId xmlns:a16="http://schemas.microsoft.com/office/drawing/2014/main" id="{560EB8AE-E4E2-4D28-B766-494CBF69961F}"/>
              </a:ext>
            </a:extLst>
          </p:cNvPr>
          <p:cNvSpPr txBox="1"/>
          <p:nvPr/>
        </p:nvSpPr>
        <p:spPr>
          <a:xfrm>
            <a:off x="3687099" y="3183739"/>
            <a:ext cx="4341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000" b="1"/>
              <a:t>...</a:t>
            </a:r>
            <a:endParaRPr sz="1000" b="1"/>
          </a:p>
        </p:txBody>
      </p:sp>
      <p:sp>
        <p:nvSpPr>
          <p:cNvPr id="53" name="Google Shape;205;p23">
            <a:extLst>
              <a:ext uri="{FF2B5EF4-FFF2-40B4-BE49-F238E27FC236}">
                <a16:creationId xmlns:a16="http://schemas.microsoft.com/office/drawing/2014/main" id="{06EFFE9E-2BFC-4296-9045-35C060E6E0F6}"/>
              </a:ext>
            </a:extLst>
          </p:cNvPr>
          <p:cNvSpPr txBox="1"/>
          <p:nvPr/>
        </p:nvSpPr>
        <p:spPr>
          <a:xfrm>
            <a:off x="3697014" y="3571730"/>
            <a:ext cx="4341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000" b="1"/>
              <a:t>...</a:t>
            </a:r>
            <a:endParaRPr sz="1000" b="1"/>
          </a:p>
        </p:txBody>
      </p:sp>
      <p:sp>
        <p:nvSpPr>
          <p:cNvPr id="54" name="Google Shape;206;p23">
            <a:extLst>
              <a:ext uri="{FF2B5EF4-FFF2-40B4-BE49-F238E27FC236}">
                <a16:creationId xmlns:a16="http://schemas.microsoft.com/office/drawing/2014/main" id="{646C6B04-5AC4-44E2-8CE0-109EB41C415F}"/>
              </a:ext>
            </a:extLst>
          </p:cNvPr>
          <p:cNvSpPr txBox="1"/>
          <p:nvPr/>
        </p:nvSpPr>
        <p:spPr>
          <a:xfrm>
            <a:off x="630456" y="3178956"/>
            <a:ext cx="4341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000" b="1"/>
              <a:t>...</a:t>
            </a:r>
            <a:endParaRPr sz="1000" b="1"/>
          </a:p>
        </p:txBody>
      </p:sp>
      <p:sp>
        <p:nvSpPr>
          <p:cNvPr id="55" name="Google Shape;207;p23">
            <a:extLst>
              <a:ext uri="{FF2B5EF4-FFF2-40B4-BE49-F238E27FC236}">
                <a16:creationId xmlns:a16="http://schemas.microsoft.com/office/drawing/2014/main" id="{4AD94143-9696-473A-9DE7-F638D8FCC175}"/>
              </a:ext>
            </a:extLst>
          </p:cNvPr>
          <p:cNvSpPr txBox="1"/>
          <p:nvPr/>
        </p:nvSpPr>
        <p:spPr>
          <a:xfrm>
            <a:off x="630456" y="3553712"/>
            <a:ext cx="4341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000" b="1"/>
              <a:t>...</a:t>
            </a:r>
            <a:endParaRPr sz="1000" b="1"/>
          </a:p>
        </p:txBody>
      </p:sp>
      <p:sp>
        <p:nvSpPr>
          <p:cNvPr id="56" name="Google Shape;208;p23">
            <a:extLst>
              <a:ext uri="{FF2B5EF4-FFF2-40B4-BE49-F238E27FC236}">
                <a16:creationId xmlns:a16="http://schemas.microsoft.com/office/drawing/2014/main" id="{DF300E0F-0913-4102-9050-D9500F5E3A0B}"/>
              </a:ext>
            </a:extLst>
          </p:cNvPr>
          <p:cNvSpPr/>
          <p:nvPr/>
        </p:nvSpPr>
        <p:spPr>
          <a:xfrm>
            <a:off x="634983" y="1835527"/>
            <a:ext cx="250800" cy="345000"/>
          </a:xfrm>
          <a:prstGeom prst="upArrow">
            <a:avLst>
              <a:gd name="adj1" fmla="val 50000"/>
              <a:gd name="adj2"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9;p23">
            <a:extLst>
              <a:ext uri="{FF2B5EF4-FFF2-40B4-BE49-F238E27FC236}">
                <a16:creationId xmlns:a16="http://schemas.microsoft.com/office/drawing/2014/main" id="{38E5279E-1757-43ED-8AED-CC6594CEAC8E}"/>
              </a:ext>
            </a:extLst>
          </p:cNvPr>
          <p:cNvSpPr/>
          <p:nvPr/>
        </p:nvSpPr>
        <p:spPr>
          <a:xfrm>
            <a:off x="634983" y="2438578"/>
            <a:ext cx="250800" cy="356400"/>
          </a:xfrm>
          <a:prstGeom prst="upArrow">
            <a:avLst>
              <a:gd name="adj1" fmla="val 50000"/>
              <a:gd name="adj2"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0;p23">
            <a:extLst>
              <a:ext uri="{FF2B5EF4-FFF2-40B4-BE49-F238E27FC236}">
                <a16:creationId xmlns:a16="http://schemas.microsoft.com/office/drawing/2014/main" id="{CBD7F4F4-115F-40DB-A3E0-32EDDD3B10E3}"/>
              </a:ext>
            </a:extLst>
          </p:cNvPr>
          <p:cNvSpPr/>
          <p:nvPr/>
        </p:nvSpPr>
        <p:spPr>
          <a:xfrm>
            <a:off x="1526158" y="2797990"/>
            <a:ext cx="1252800" cy="6900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1;p23">
            <a:extLst>
              <a:ext uri="{FF2B5EF4-FFF2-40B4-BE49-F238E27FC236}">
                <a16:creationId xmlns:a16="http://schemas.microsoft.com/office/drawing/2014/main" id="{864DD003-888F-4035-AD1E-B3925D6782B4}"/>
              </a:ext>
            </a:extLst>
          </p:cNvPr>
          <p:cNvSpPr/>
          <p:nvPr/>
        </p:nvSpPr>
        <p:spPr>
          <a:xfrm>
            <a:off x="1585231" y="3199382"/>
            <a:ext cx="124500" cy="135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2;p23">
            <a:extLst>
              <a:ext uri="{FF2B5EF4-FFF2-40B4-BE49-F238E27FC236}">
                <a16:creationId xmlns:a16="http://schemas.microsoft.com/office/drawing/2014/main" id="{D45EEFF2-C4C4-49C6-97C1-0A445133437E}"/>
              </a:ext>
            </a:extLst>
          </p:cNvPr>
          <p:cNvSpPr/>
          <p:nvPr/>
        </p:nvSpPr>
        <p:spPr>
          <a:xfrm>
            <a:off x="1773412" y="3199382"/>
            <a:ext cx="124500" cy="135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3;p23">
            <a:extLst>
              <a:ext uri="{FF2B5EF4-FFF2-40B4-BE49-F238E27FC236}">
                <a16:creationId xmlns:a16="http://schemas.microsoft.com/office/drawing/2014/main" id="{56CC1B13-3D33-4716-BECB-97EBAF3DBA81}"/>
              </a:ext>
            </a:extLst>
          </p:cNvPr>
          <p:cNvSpPr/>
          <p:nvPr/>
        </p:nvSpPr>
        <p:spPr>
          <a:xfrm>
            <a:off x="2541818" y="3199382"/>
            <a:ext cx="124500" cy="135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 name="Google Shape;214;p23">
            <a:extLst>
              <a:ext uri="{FF2B5EF4-FFF2-40B4-BE49-F238E27FC236}">
                <a16:creationId xmlns:a16="http://schemas.microsoft.com/office/drawing/2014/main" id="{8726DCA4-A1BC-44C4-8D88-5536D72B85AC}"/>
              </a:ext>
            </a:extLst>
          </p:cNvPr>
          <p:cNvCxnSpPr/>
          <p:nvPr/>
        </p:nvCxnSpPr>
        <p:spPr>
          <a:xfrm>
            <a:off x="1522509" y="3062090"/>
            <a:ext cx="1255200" cy="0"/>
          </a:xfrm>
          <a:prstGeom prst="straightConnector1">
            <a:avLst/>
          </a:prstGeom>
          <a:noFill/>
          <a:ln w="9525" cap="flat" cmpd="sng">
            <a:solidFill>
              <a:srgbClr val="000000"/>
            </a:solidFill>
            <a:prstDash val="solid"/>
            <a:round/>
            <a:headEnd type="none" w="med" len="med"/>
            <a:tailEnd type="none" w="med" len="med"/>
          </a:ln>
        </p:spPr>
      </p:cxnSp>
      <p:sp>
        <p:nvSpPr>
          <p:cNvPr id="63" name="Google Shape;215;p23">
            <a:extLst>
              <a:ext uri="{FF2B5EF4-FFF2-40B4-BE49-F238E27FC236}">
                <a16:creationId xmlns:a16="http://schemas.microsoft.com/office/drawing/2014/main" id="{385A81F2-41B2-4F05-BF40-2E8F0FBF6DA5}"/>
              </a:ext>
            </a:extLst>
          </p:cNvPr>
          <p:cNvSpPr txBox="1"/>
          <p:nvPr/>
        </p:nvSpPr>
        <p:spPr>
          <a:xfrm>
            <a:off x="1524600" y="2789720"/>
            <a:ext cx="1252800" cy="26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Digital signals</a:t>
            </a:r>
            <a:endParaRPr sz="1000"/>
          </a:p>
        </p:txBody>
      </p:sp>
      <p:cxnSp>
        <p:nvCxnSpPr>
          <p:cNvPr id="66" name="Google Shape;216;p23">
            <a:extLst>
              <a:ext uri="{FF2B5EF4-FFF2-40B4-BE49-F238E27FC236}">
                <a16:creationId xmlns:a16="http://schemas.microsoft.com/office/drawing/2014/main" id="{53508C04-81C3-4C28-8814-4C8FC910B85E}"/>
              </a:ext>
            </a:extLst>
          </p:cNvPr>
          <p:cNvCxnSpPr/>
          <p:nvPr/>
        </p:nvCxnSpPr>
        <p:spPr>
          <a:xfrm rot="10800000">
            <a:off x="1648029" y="3491917"/>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67" name="Google Shape;217;p23">
            <a:extLst>
              <a:ext uri="{FF2B5EF4-FFF2-40B4-BE49-F238E27FC236}">
                <a16:creationId xmlns:a16="http://schemas.microsoft.com/office/drawing/2014/main" id="{5D2A4D80-47C3-4DAC-BC8C-EFE3C0081C31}"/>
              </a:ext>
            </a:extLst>
          </p:cNvPr>
          <p:cNvCxnSpPr/>
          <p:nvPr/>
        </p:nvCxnSpPr>
        <p:spPr>
          <a:xfrm rot="10800000">
            <a:off x="1835621" y="3491917"/>
            <a:ext cx="0" cy="345000"/>
          </a:xfrm>
          <a:prstGeom prst="straightConnector1">
            <a:avLst/>
          </a:prstGeom>
          <a:noFill/>
          <a:ln w="28575" cap="flat" cmpd="sng">
            <a:solidFill>
              <a:srgbClr val="000000"/>
            </a:solidFill>
            <a:prstDash val="solid"/>
            <a:round/>
            <a:headEnd type="none" w="med" len="med"/>
            <a:tailEnd type="stealth" w="med" len="med"/>
          </a:ln>
        </p:spPr>
      </p:cxnSp>
      <p:cxnSp>
        <p:nvCxnSpPr>
          <p:cNvPr id="68" name="Google Shape;218;p23">
            <a:extLst>
              <a:ext uri="{FF2B5EF4-FFF2-40B4-BE49-F238E27FC236}">
                <a16:creationId xmlns:a16="http://schemas.microsoft.com/office/drawing/2014/main" id="{6A821569-B861-4740-AFBF-F659C2ABE8B8}"/>
              </a:ext>
            </a:extLst>
          </p:cNvPr>
          <p:cNvCxnSpPr/>
          <p:nvPr/>
        </p:nvCxnSpPr>
        <p:spPr>
          <a:xfrm rot="10800000">
            <a:off x="2604027" y="3491917"/>
            <a:ext cx="0" cy="345000"/>
          </a:xfrm>
          <a:prstGeom prst="straightConnector1">
            <a:avLst/>
          </a:prstGeom>
          <a:noFill/>
          <a:ln w="28575" cap="flat" cmpd="sng">
            <a:solidFill>
              <a:srgbClr val="000000"/>
            </a:solidFill>
            <a:prstDash val="solid"/>
            <a:round/>
            <a:headEnd type="none" w="med" len="med"/>
            <a:tailEnd type="stealth" w="med" len="med"/>
          </a:ln>
        </p:spPr>
      </p:cxnSp>
      <p:sp>
        <p:nvSpPr>
          <p:cNvPr id="69" name="Google Shape;219;p23">
            <a:extLst>
              <a:ext uri="{FF2B5EF4-FFF2-40B4-BE49-F238E27FC236}">
                <a16:creationId xmlns:a16="http://schemas.microsoft.com/office/drawing/2014/main" id="{9FF51CEB-F911-49C3-924E-EF9ADDCF25A3}"/>
              </a:ext>
            </a:extLst>
          </p:cNvPr>
          <p:cNvSpPr txBox="1"/>
          <p:nvPr/>
        </p:nvSpPr>
        <p:spPr>
          <a:xfrm>
            <a:off x="2020090" y="3182145"/>
            <a:ext cx="4341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000" b="1"/>
              <a:t>...</a:t>
            </a:r>
            <a:endParaRPr sz="1000" b="1"/>
          </a:p>
        </p:txBody>
      </p:sp>
      <p:sp>
        <p:nvSpPr>
          <p:cNvPr id="71" name="Google Shape;220;p23">
            <a:extLst>
              <a:ext uri="{FF2B5EF4-FFF2-40B4-BE49-F238E27FC236}">
                <a16:creationId xmlns:a16="http://schemas.microsoft.com/office/drawing/2014/main" id="{53B5621D-B771-4A2A-A474-615CA973891C}"/>
              </a:ext>
            </a:extLst>
          </p:cNvPr>
          <p:cNvSpPr txBox="1"/>
          <p:nvPr/>
        </p:nvSpPr>
        <p:spPr>
          <a:xfrm>
            <a:off x="2020090" y="3556900"/>
            <a:ext cx="4341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000" b="1"/>
              <a:t>...</a:t>
            </a:r>
            <a:endParaRPr sz="1000" b="1"/>
          </a:p>
        </p:txBody>
      </p:sp>
      <p:sp>
        <p:nvSpPr>
          <p:cNvPr id="74" name="Google Shape;221;p23">
            <a:extLst>
              <a:ext uri="{FF2B5EF4-FFF2-40B4-BE49-F238E27FC236}">
                <a16:creationId xmlns:a16="http://schemas.microsoft.com/office/drawing/2014/main" id="{9D4F1848-C044-4914-96F3-7E92B0E90A32}"/>
              </a:ext>
            </a:extLst>
          </p:cNvPr>
          <p:cNvSpPr/>
          <p:nvPr/>
        </p:nvSpPr>
        <p:spPr>
          <a:xfrm>
            <a:off x="2027093" y="1832928"/>
            <a:ext cx="250800" cy="969000"/>
          </a:xfrm>
          <a:prstGeom prst="upArrow">
            <a:avLst>
              <a:gd name="adj1" fmla="val 50000"/>
              <a:gd name="adj2"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2;p23">
            <a:extLst>
              <a:ext uri="{FF2B5EF4-FFF2-40B4-BE49-F238E27FC236}">
                <a16:creationId xmlns:a16="http://schemas.microsoft.com/office/drawing/2014/main" id="{C86F5B18-BF84-44F2-8972-2F5DF91C9241}"/>
              </a:ext>
            </a:extLst>
          </p:cNvPr>
          <p:cNvSpPr/>
          <p:nvPr/>
        </p:nvSpPr>
        <p:spPr>
          <a:xfrm>
            <a:off x="6971448" y="812932"/>
            <a:ext cx="1994400" cy="9585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3;p23">
            <a:extLst>
              <a:ext uri="{FF2B5EF4-FFF2-40B4-BE49-F238E27FC236}">
                <a16:creationId xmlns:a16="http://schemas.microsoft.com/office/drawing/2014/main" id="{E8B3FCEA-4C21-45A6-A83A-E21D46CD3D34}"/>
              </a:ext>
            </a:extLst>
          </p:cNvPr>
          <p:cNvSpPr/>
          <p:nvPr/>
        </p:nvSpPr>
        <p:spPr>
          <a:xfrm>
            <a:off x="7702229" y="1283208"/>
            <a:ext cx="717000" cy="3813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4;p23">
            <a:extLst>
              <a:ext uri="{FF2B5EF4-FFF2-40B4-BE49-F238E27FC236}">
                <a16:creationId xmlns:a16="http://schemas.microsoft.com/office/drawing/2014/main" id="{AEF7DA64-45B6-4A99-B23D-8E0E692588E4}"/>
              </a:ext>
            </a:extLst>
          </p:cNvPr>
          <p:cNvSpPr/>
          <p:nvPr/>
        </p:nvSpPr>
        <p:spPr>
          <a:xfrm>
            <a:off x="7629034" y="1200392"/>
            <a:ext cx="717000" cy="3813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5;p23">
            <a:extLst>
              <a:ext uri="{FF2B5EF4-FFF2-40B4-BE49-F238E27FC236}">
                <a16:creationId xmlns:a16="http://schemas.microsoft.com/office/drawing/2014/main" id="{398EBB2F-F4EA-42F2-AF61-28CAB6BD8684}"/>
              </a:ext>
            </a:extLst>
          </p:cNvPr>
          <p:cNvSpPr/>
          <p:nvPr/>
        </p:nvSpPr>
        <p:spPr>
          <a:xfrm>
            <a:off x="7495225" y="1059995"/>
            <a:ext cx="717000" cy="4596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a:t>Beam users software</a:t>
            </a:r>
            <a:endParaRPr sz="1000"/>
          </a:p>
        </p:txBody>
      </p:sp>
      <p:cxnSp>
        <p:nvCxnSpPr>
          <p:cNvPr id="79" name="Google Shape;226;p23">
            <a:extLst>
              <a:ext uri="{FF2B5EF4-FFF2-40B4-BE49-F238E27FC236}">
                <a16:creationId xmlns:a16="http://schemas.microsoft.com/office/drawing/2014/main" id="{98D70BE0-6F10-449A-B3B7-F26F0837986B}"/>
              </a:ext>
            </a:extLst>
          </p:cNvPr>
          <p:cNvCxnSpPr/>
          <p:nvPr/>
        </p:nvCxnSpPr>
        <p:spPr>
          <a:xfrm>
            <a:off x="6973367" y="1006479"/>
            <a:ext cx="1996200" cy="0"/>
          </a:xfrm>
          <a:prstGeom prst="straightConnector1">
            <a:avLst/>
          </a:prstGeom>
          <a:noFill/>
          <a:ln w="9525" cap="flat" cmpd="sng">
            <a:solidFill>
              <a:srgbClr val="000000"/>
            </a:solidFill>
            <a:prstDash val="solid"/>
            <a:round/>
            <a:headEnd type="none" w="med" len="med"/>
            <a:tailEnd type="none" w="med" len="med"/>
          </a:ln>
        </p:spPr>
      </p:cxnSp>
      <p:sp>
        <p:nvSpPr>
          <p:cNvPr id="80" name="Google Shape;227;p23">
            <a:extLst>
              <a:ext uri="{FF2B5EF4-FFF2-40B4-BE49-F238E27FC236}">
                <a16:creationId xmlns:a16="http://schemas.microsoft.com/office/drawing/2014/main" id="{87BE0E71-6437-46F8-8F99-B79942DBA302}"/>
              </a:ext>
            </a:extLst>
          </p:cNvPr>
          <p:cNvSpPr txBox="1"/>
          <p:nvPr/>
        </p:nvSpPr>
        <p:spPr>
          <a:xfrm>
            <a:off x="6971225" y="809745"/>
            <a:ext cx="1994400" cy="20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 sz="1200"/>
              <a:t>Beam users equipment</a:t>
            </a:r>
            <a:endParaRPr sz="1200"/>
          </a:p>
        </p:txBody>
      </p:sp>
      <p:sp>
        <p:nvSpPr>
          <p:cNvPr id="81" name="Google Shape;228;p23">
            <a:extLst>
              <a:ext uri="{FF2B5EF4-FFF2-40B4-BE49-F238E27FC236}">
                <a16:creationId xmlns:a16="http://schemas.microsoft.com/office/drawing/2014/main" id="{A51112FA-8BA2-4E41-9221-BD949610278B}"/>
              </a:ext>
            </a:extLst>
          </p:cNvPr>
          <p:cNvSpPr/>
          <p:nvPr/>
        </p:nvSpPr>
        <p:spPr>
          <a:xfrm>
            <a:off x="7843022" y="1771387"/>
            <a:ext cx="250800" cy="420000"/>
          </a:xfrm>
          <a:prstGeom prst="upArrow">
            <a:avLst>
              <a:gd name="adj1" fmla="val 50000"/>
              <a:gd name="adj2"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p23">
            <a:extLst>
              <a:ext uri="{FF2B5EF4-FFF2-40B4-BE49-F238E27FC236}">
                <a16:creationId xmlns:a16="http://schemas.microsoft.com/office/drawing/2014/main" id="{F57C0847-4048-4DDC-A9FB-E173D633337D}"/>
              </a:ext>
            </a:extLst>
          </p:cNvPr>
          <p:cNvSpPr/>
          <p:nvPr/>
        </p:nvSpPr>
        <p:spPr>
          <a:xfrm rot="5400000">
            <a:off x="6589965" y="3818998"/>
            <a:ext cx="420000" cy="250800"/>
          </a:xfrm>
          <a:prstGeom prst="leftRightArrow">
            <a:avLst>
              <a:gd name="adj1" fmla="val 37517"/>
              <a:gd name="adj2" fmla="val 35684"/>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0;p23">
            <a:extLst>
              <a:ext uri="{FF2B5EF4-FFF2-40B4-BE49-F238E27FC236}">
                <a16:creationId xmlns:a16="http://schemas.microsoft.com/office/drawing/2014/main" id="{03072EE5-27E9-405B-9EF4-AB5689B7DAB5}"/>
              </a:ext>
            </a:extLst>
          </p:cNvPr>
          <p:cNvSpPr/>
          <p:nvPr/>
        </p:nvSpPr>
        <p:spPr>
          <a:xfrm>
            <a:off x="2232923" y="809750"/>
            <a:ext cx="298800" cy="2682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ru" sz="1000" b="1"/>
              <a:t>A</a:t>
            </a:r>
            <a:endParaRPr sz="1000" b="1"/>
          </a:p>
        </p:txBody>
      </p:sp>
      <p:sp>
        <p:nvSpPr>
          <p:cNvPr id="84" name="Google Shape;231;p23">
            <a:extLst>
              <a:ext uri="{FF2B5EF4-FFF2-40B4-BE49-F238E27FC236}">
                <a16:creationId xmlns:a16="http://schemas.microsoft.com/office/drawing/2014/main" id="{784589C0-CED1-43CB-BF4A-DDBECE01A16E}"/>
              </a:ext>
            </a:extLst>
          </p:cNvPr>
          <p:cNvSpPr/>
          <p:nvPr/>
        </p:nvSpPr>
        <p:spPr>
          <a:xfrm>
            <a:off x="6648923" y="4159425"/>
            <a:ext cx="298800" cy="2682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ru" sz="1000" b="1"/>
              <a:t>A</a:t>
            </a:r>
            <a:endParaRPr sz="1000" b="1"/>
          </a:p>
        </p:txBody>
      </p:sp>
      <p:sp>
        <p:nvSpPr>
          <p:cNvPr id="86" name="Google Shape;73;p14">
            <a:extLst>
              <a:ext uri="{FF2B5EF4-FFF2-40B4-BE49-F238E27FC236}">
                <a16:creationId xmlns:a16="http://schemas.microsoft.com/office/drawing/2014/main" id="{BB941CC0-27E3-4DE9-9FE8-530A6EBF8D01}"/>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51683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Local Control</a:t>
            </a:r>
            <a:endParaRPr sz="2200" b="1" dirty="0"/>
          </a:p>
        </p:txBody>
      </p:sp>
      <p:sp>
        <p:nvSpPr>
          <p:cNvPr id="65" name="Google Shape;65;p14"/>
          <p:cNvSpPr txBox="1">
            <a:spLocks noGrp="1"/>
          </p:cNvSpPr>
          <p:nvPr>
            <p:ph type="sldNum" idx="12"/>
          </p:nvPr>
        </p:nvSpPr>
        <p:spPr>
          <a:xfrm>
            <a:off x="8678332" y="4811324"/>
            <a:ext cx="4656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14</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6" name="Прямоугольник 5">
            <a:extLst>
              <a:ext uri="{FF2B5EF4-FFF2-40B4-BE49-F238E27FC236}">
                <a16:creationId xmlns:a16="http://schemas.microsoft.com/office/drawing/2014/main" id="{AF2753F6-86BB-44AF-A92B-F0F25F44EE94}"/>
              </a:ext>
            </a:extLst>
          </p:cNvPr>
          <p:cNvSpPr/>
          <p:nvPr/>
        </p:nvSpPr>
        <p:spPr>
          <a:xfrm>
            <a:off x="0" y="648111"/>
            <a:ext cx="9144000" cy="1200329"/>
          </a:xfrm>
          <a:prstGeom prst="rect">
            <a:avLst/>
          </a:prstGeom>
        </p:spPr>
        <p:txBody>
          <a:bodyPr wrap="square">
            <a:spAutoFit/>
          </a:bodyPr>
          <a:lstStyle/>
          <a:p>
            <a:pPr marL="285750" indent="-285750" algn="just">
              <a:buFont typeface="Arial" panose="020B0604020202020204" pitchFamily="34" charset="0"/>
              <a:buChar char="•"/>
            </a:pPr>
            <a:r>
              <a:rPr lang="en-US" sz="1800" dirty="0"/>
              <a:t>Local done with the Weintek MT8071iP operator panel.</a:t>
            </a:r>
          </a:p>
          <a:p>
            <a:pPr marL="285750" indent="-285750" algn="just">
              <a:buFont typeface="Arial" panose="020B0604020202020204" pitchFamily="34" charset="0"/>
              <a:buChar char="•"/>
            </a:pPr>
            <a:endParaRPr lang="en-US" sz="1800" dirty="0"/>
          </a:p>
          <a:p>
            <a:pPr marL="285750" indent="-285750" algn="just">
              <a:buFont typeface="Arial" panose="020B0604020202020204" pitchFamily="34" charset="0"/>
              <a:buChar char="•"/>
            </a:pPr>
            <a:r>
              <a:rPr lang="en-US" sz="1800" dirty="0"/>
              <a:t>In addition to displaying the local control graphical interface, the Weintek MT8071iP panel acts as a Modbus server. </a:t>
            </a:r>
            <a:endParaRPr lang="ru-RU" sz="1800" dirty="0"/>
          </a:p>
        </p:txBody>
      </p:sp>
      <p:pic>
        <p:nvPicPr>
          <p:cNvPr id="7" name="Рисунок 6">
            <a:extLst>
              <a:ext uri="{FF2B5EF4-FFF2-40B4-BE49-F238E27FC236}">
                <a16:creationId xmlns:a16="http://schemas.microsoft.com/office/drawing/2014/main" id="{7A1BDE90-D2E2-4D2C-A1D3-9A1D63A309ED}"/>
              </a:ext>
            </a:extLst>
          </p:cNvPr>
          <p:cNvPicPr>
            <a:picLocks noChangeAspect="1"/>
          </p:cNvPicPr>
          <p:nvPr/>
        </p:nvPicPr>
        <p:blipFill>
          <a:blip r:embed="rId3"/>
          <a:stretch>
            <a:fillRect/>
          </a:stretch>
        </p:blipFill>
        <p:spPr>
          <a:xfrm>
            <a:off x="284236" y="1938937"/>
            <a:ext cx="8524064" cy="2181155"/>
          </a:xfrm>
          <a:prstGeom prst="rect">
            <a:avLst/>
          </a:prstGeom>
        </p:spPr>
      </p:pic>
      <p:sp>
        <p:nvSpPr>
          <p:cNvPr id="9" name="Google Shape;73;p14">
            <a:extLst>
              <a:ext uri="{FF2B5EF4-FFF2-40B4-BE49-F238E27FC236}">
                <a16:creationId xmlns:a16="http://schemas.microsoft.com/office/drawing/2014/main" id="{21910D02-81FF-492C-A3E9-9C7E18B30075}"/>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2918791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Diagnostics</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15</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7" name="Google Shape;73;p14">
            <a:extLst>
              <a:ext uri="{FF2B5EF4-FFF2-40B4-BE49-F238E27FC236}">
                <a16:creationId xmlns:a16="http://schemas.microsoft.com/office/drawing/2014/main" id="{9E8EDE38-C705-48D3-8D33-FD9DB25DD9E6}"/>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18" name="image18.png">
            <a:extLst>
              <a:ext uri="{FF2B5EF4-FFF2-40B4-BE49-F238E27FC236}">
                <a16:creationId xmlns:a16="http://schemas.microsoft.com/office/drawing/2014/main" id="{534BE811-4481-4D5F-BB5D-33F6A1A7F4A5}"/>
              </a:ext>
            </a:extLst>
          </p:cNvPr>
          <p:cNvPicPr/>
          <p:nvPr/>
        </p:nvPicPr>
        <p:blipFill>
          <a:blip r:embed="rId3"/>
          <a:srcRect l="22382" t="24525" r="25992" b="22533"/>
          <a:stretch>
            <a:fillRect/>
          </a:stretch>
        </p:blipFill>
        <p:spPr>
          <a:xfrm>
            <a:off x="6085329" y="518079"/>
            <a:ext cx="2535192" cy="3572556"/>
          </a:xfrm>
          <a:prstGeom prst="rect">
            <a:avLst/>
          </a:prstGeom>
          <a:ln/>
        </p:spPr>
      </p:pic>
      <p:pic>
        <p:nvPicPr>
          <p:cNvPr id="19" name="image7.png">
            <a:extLst>
              <a:ext uri="{FF2B5EF4-FFF2-40B4-BE49-F238E27FC236}">
                <a16:creationId xmlns:a16="http://schemas.microsoft.com/office/drawing/2014/main" id="{1A8441CD-439B-4096-ADA3-894F97357162}"/>
              </a:ext>
            </a:extLst>
          </p:cNvPr>
          <p:cNvPicPr/>
          <p:nvPr/>
        </p:nvPicPr>
        <p:blipFill>
          <a:blip r:embed="rId4"/>
          <a:srcRect l="7308" t="23880" r="19102"/>
          <a:stretch>
            <a:fillRect/>
          </a:stretch>
        </p:blipFill>
        <p:spPr>
          <a:xfrm>
            <a:off x="3190437" y="518079"/>
            <a:ext cx="2529296" cy="3705896"/>
          </a:xfrm>
          <a:prstGeom prst="rect">
            <a:avLst/>
          </a:prstGeom>
          <a:ln/>
        </p:spPr>
      </p:pic>
      <p:pic>
        <p:nvPicPr>
          <p:cNvPr id="20" name="image11.png">
            <a:extLst>
              <a:ext uri="{FF2B5EF4-FFF2-40B4-BE49-F238E27FC236}">
                <a16:creationId xmlns:a16="http://schemas.microsoft.com/office/drawing/2014/main" id="{79F14E27-093A-4167-A1C4-7FD7EE9E9EDF}"/>
              </a:ext>
            </a:extLst>
          </p:cNvPr>
          <p:cNvPicPr/>
          <p:nvPr/>
        </p:nvPicPr>
        <p:blipFill rotWithShape="1">
          <a:blip r:embed="rId5"/>
          <a:srcRect l="24286" t="37686" r="33614" b="7338"/>
          <a:stretch/>
        </p:blipFill>
        <p:spPr>
          <a:xfrm>
            <a:off x="375556" y="518079"/>
            <a:ext cx="2261507" cy="3572551"/>
          </a:xfrm>
          <a:prstGeom prst="rect">
            <a:avLst/>
          </a:prstGeom>
          <a:ln/>
        </p:spPr>
      </p:pic>
      <p:sp>
        <p:nvSpPr>
          <p:cNvPr id="3" name="Прямоугольник 2">
            <a:extLst>
              <a:ext uri="{FF2B5EF4-FFF2-40B4-BE49-F238E27FC236}">
                <a16:creationId xmlns:a16="http://schemas.microsoft.com/office/drawing/2014/main" id="{8395A1CD-4F36-4BAE-BE59-CEA62D1374DB}"/>
              </a:ext>
            </a:extLst>
          </p:cNvPr>
          <p:cNvSpPr/>
          <p:nvPr/>
        </p:nvSpPr>
        <p:spPr>
          <a:xfrm>
            <a:off x="6085329" y="4096805"/>
            <a:ext cx="2529296" cy="307777"/>
          </a:xfrm>
          <a:prstGeom prst="rect">
            <a:avLst/>
          </a:prstGeom>
        </p:spPr>
        <p:txBody>
          <a:bodyPr wrap="square">
            <a:spAutoFit/>
          </a:bodyPr>
          <a:lstStyle/>
          <a:p>
            <a:pPr algn="ctr"/>
            <a:r>
              <a:rPr lang="en-US" dirty="0"/>
              <a:t>Compton radiation monitor</a:t>
            </a:r>
            <a:endParaRPr lang="ru-RU" dirty="0"/>
          </a:p>
        </p:txBody>
      </p:sp>
      <p:sp>
        <p:nvSpPr>
          <p:cNvPr id="4" name="Прямоугольник 3">
            <a:extLst>
              <a:ext uri="{FF2B5EF4-FFF2-40B4-BE49-F238E27FC236}">
                <a16:creationId xmlns:a16="http://schemas.microsoft.com/office/drawing/2014/main" id="{8BC2B845-E702-4478-9EBA-0925D4BEB679}"/>
              </a:ext>
            </a:extLst>
          </p:cNvPr>
          <p:cNvSpPr/>
          <p:nvPr/>
        </p:nvSpPr>
        <p:spPr>
          <a:xfrm>
            <a:off x="3118758" y="4250693"/>
            <a:ext cx="2702378" cy="307777"/>
          </a:xfrm>
          <a:prstGeom prst="rect">
            <a:avLst/>
          </a:prstGeom>
        </p:spPr>
        <p:txBody>
          <a:bodyPr wrap="square">
            <a:spAutoFit/>
          </a:bodyPr>
          <a:lstStyle/>
          <a:p>
            <a:pPr algn="ctr"/>
            <a:r>
              <a:rPr lang="en-US" dirty="0"/>
              <a:t>Traveling wave monitor (TWM)</a:t>
            </a:r>
            <a:endParaRPr lang="ru-RU" dirty="0"/>
          </a:p>
        </p:txBody>
      </p:sp>
      <p:sp>
        <p:nvSpPr>
          <p:cNvPr id="5" name="Прямоугольник 4">
            <a:extLst>
              <a:ext uri="{FF2B5EF4-FFF2-40B4-BE49-F238E27FC236}">
                <a16:creationId xmlns:a16="http://schemas.microsoft.com/office/drawing/2014/main" id="{F958442E-8C1E-47FB-B9C7-16ED0B47ED00}"/>
              </a:ext>
            </a:extLst>
          </p:cNvPr>
          <p:cNvSpPr/>
          <p:nvPr/>
        </p:nvSpPr>
        <p:spPr>
          <a:xfrm>
            <a:off x="375556" y="4102828"/>
            <a:ext cx="2250937" cy="307777"/>
          </a:xfrm>
          <a:prstGeom prst="rect">
            <a:avLst/>
          </a:prstGeom>
        </p:spPr>
        <p:txBody>
          <a:bodyPr wrap="none">
            <a:spAutoFit/>
          </a:bodyPr>
          <a:lstStyle/>
          <a:p>
            <a:r>
              <a:rPr lang="en-US" dirty="0">
                <a:solidFill>
                  <a:schemeClr val="tx1"/>
                </a:solidFill>
                <a:latin typeface="+mn-lt"/>
              </a:rPr>
              <a:t> Beam current transformer</a:t>
            </a:r>
            <a:endParaRPr lang="ru-RU" dirty="0">
              <a:solidFill>
                <a:schemeClr val="tx1"/>
              </a:solidFill>
              <a:latin typeface="+mn-lt"/>
            </a:endParaRPr>
          </a:p>
        </p:txBody>
      </p:sp>
    </p:spTree>
    <p:extLst>
      <p:ext uri="{BB962C8B-B14F-4D97-AF65-F5344CB8AC3E}">
        <p14:creationId xmlns:p14="http://schemas.microsoft.com/office/powerpoint/2010/main" val="2210347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Beam Diagnostics</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16</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12" name="Рисунок 11">
            <a:extLst>
              <a:ext uri="{FF2B5EF4-FFF2-40B4-BE49-F238E27FC236}">
                <a16:creationId xmlns:a16="http://schemas.microsoft.com/office/drawing/2014/main" id="{C20ED927-A35A-49A8-A3E8-6421813DEA0E}"/>
              </a:ext>
            </a:extLst>
          </p:cNvPr>
          <p:cNvPicPr>
            <a:picLocks noChangeAspect="1"/>
          </p:cNvPicPr>
          <p:nvPr/>
        </p:nvPicPr>
        <p:blipFill rotWithShape="1">
          <a:blip r:embed="rId3"/>
          <a:srcRect r="17607"/>
          <a:stretch/>
        </p:blipFill>
        <p:spPr>
          <a:xfrm>
            <a:off x="3875314" y="1429159"/>
            <a:ext cx="2151017" cy="1958010"/>
          </a:xfrm>
          <a:prstGeom prst="rect">
            <a:avLst/>
          </a:prstGeom>
        </p:spPr>
      </p:pic>
      <p:pic>
        <p:nvPicPr>
          <p:cNvPr id="14" name="Рисунок 13">
            <a:extLst>
              <a:ext uri="{FF2B5EF4-FFF2-40B4-BE49-F238E27FC236}">
                <a16:creationId xmlns:a16="http://schemas.microsoft.com/office/drawing/2014/main" id="{8D19A618-E654-4009-B348-909EB5215BF9}"/>
              </a:ext>
            </a:extLst>
          </p:cNvPr>
          <p:cNvPicPr>
            <a:picLocks noChangeAspect="1"/>
          </p:cNvPicPr>
          <p:nvPr/>
        </p:nvPicPr>
        <p:blipFill rotWithShape="1">
          <a:blip r:embed="rId4"/>
          <a:srcRect l="9073" r="13252"/>
          <a:stretch/>
        </p:blipFill>
        <p:spPr>
          <a:xfrm>
            <a:off x="6273407" y="1445258"/>
            <a:ext cx="2534843" cy="1958010"/>
          </a:xfrm>
          <a:prstGeom prst="rect">
            <a:avLst/>
          </a:prstGeom>
        </p:spPr>
      </p:pic>
      <p:pic>
        <p:nvPicPr>
          <p:cNvPr id="16" name="Рисунок 15">
            <a:extLst>
              <a:ext uri="{FF2B5EF4-FFF2-40B4-BE49-F238E27FC236}">
                <a16:creationId xmlns:a16="http://schemas.microsoft.com/office/drawing/2014/main" id="{7CAD570C-BC22-4DCE-A74C-CAAC2B54F37F}"/>
              </a:ext>
            </a:extLst>
          </p:cNvPr>
          <p:cNvPicPr>
            <a:picLocks noChangeAspect="1"/>
          </p:cNvPicPr>
          <p:nvPr/>
        </p:nvPicPr>
        <p:blipFill>
          <a:blip r:embed="rId5"/>
          <a:stretch>
            <a:fillRect/>
          </a:stretch>
        </p:blipFill>
        <p:spPr>
          <a:xfrm>
            <a:off x="311226" y="1396962"/>
            <a:ext cx="3317012" cy="1990207"/>
          </a:xfrm>
          <a:prstGeom prst="rect">
            <a:avLst/>
          </a:prstGeom>
        </p:spPr>
      </p:pic>
      <p:sp>
        <p:nvSpPr>
          <p:cNvPr id="27" name="TextBox 2">
            <a:extLst>
              <a:ext uri="{FF2B5EF4-FFF2-40B4-BE49-F238E27FC236}">
                <a16:creationId xmlns:a16="http://schemas.microsoft.com/office/drawing/2014/main" id="{E10BA059-EEE0-44A6-9FD3-25D72D42D7AC}"/>
              </a:ext>
            </a:extLst>
          </p:cNvPr>
          <p:cNvSpPr txBox="1">
            <a:spLocks noChangeArrowheads="1"/>
          </p:cNvSpPr>
          <p:nvPr/>
        </p:nvSpPr>
        <p:spPr bwMode="auto">
          <a:xfrm>
            <a:off x="1394145" y="2392065"/>
            <a:ext cx="1723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en-US" sz="1050" dirty="0">
                <a:solidFill>
                  <a:srgbClr val="FFFF00"/>
                </a:solidFill>
                <a:latin typeface="Lucida Sans Unicode" pitchFamily="34" charset="0"/>
              </a:rPr>
              <a:t>130 mA @ Electron Gun</a:t>
            </a:r>
          </a:p>
        </p:txBody>
      </p:sp>
      <p:sp>
        <p:nvSpPr>
          <p:cNvPr id="28" name="TextBox 2">
            <a:extLst>
              <a:ext uri="{FF2B5EF4-FFF2-40B4-BE49-F238E27FC236}">
                <a16:creationId xmlns:a16="http://schemas.microsoft.com/office/drawing/2014/main" id="{4D3EE782-0167-4A7E-96F0-46DFA8D33120}"/>
              </a:ext>
            </a:extLst>
          </p:cNvPr>
          <p:cNvSpPr txBox="1">
            <a:spLocks noChangeArrowheads="1"/>
          </p:cNvSpPr>
          <p:nvPr/>
        </p:nvSpPr>
        <p:spPr bwMode="auto">
          <a:xfrm>
            <a:off x="6300054" y="1727831"/>
            <a:ext cx="122162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en-US" sz="1050" dirty="0">
                <a:solidFill>
                  <a:srgbClr val="FF00FF"/>
                </a:solidFill>
                <a:latin typeface="Lucida Sans Unicode" pitchFamily="34" charset="0"/>
              </a:rPr>
              <a:t>TWM signal</a:t>
            </a:r>
          </a:p>
        </p:txBody>
      </p:sp>
      <p:sp>
        <p:nvSpPr>
          <p:cNvPr id="29" name="TextBox 2">
            <a:extLst>
              <a:ext uri="{FF2B5EF4-FFF2-40B4-BE49-F238E27FC236}">
                <a16:creationId xmlns:a16="http://schemas.microsoft.com/office/drawing/2014/main" id="{333AB86B-0853-43E3-BF3F-96CD7002838A}"/>
              </a:ext>
            </a:extLst>
          </p:cNvPr>
          <p:cNvSpPr txBox="1">
            <a:spLocks noChangeArrowheads="1"/>
          </p:cNvSpPr>
          <p:nvPr/>
        </p:nvSpPr>
        <p:spPr bwMode="auto">
          <a:xfrm>
            <a:off x="6273407" y="2772363"/>
            <a:ext cx="124827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en-US" sz="1050" dirty="0">
                <a:solidFill>
                  <a:srgbClr val="00FFFF"/>
                </a:solidFill>
                <a:latin typeface="Lucida Sans Unicode" pitchFamily="34" charset="0"/>
              </a:rPr>
              <a:t>75 mA @ EP2</a:t>
            </a:r>
          </a:p>
        </p:txBody>
      </p:sp>
      <p:sp>
        <p:nvSpPr>
          <p:cNvPr id="30" name="TextBox 2">
            <a:extLst>
              <a:ext uri="{FF2B5EF4-FFF2-40B4-BE49-F238E27FC236}">
                <a16:creationId xmlns:a16="http://schemas.microsoft.com/office/drawing/2014/main" id="{FB631728-D8CA-4FEC-ABF0-6E80689B6E6F}"/>
              </a:ext>
            </a:extLst>
          </p:cNvPr>
          <p:cNvSpPr txBox="1">
            <a:spLocks noChangeArrowheads="1"/>
          </p:cNvSpPr>
          <p:nvPr/>
        </p:nvSpPr>
        <p:spPr bwMode="auto">
          <a:xfrm>
            <a:off x="6254531" y="2166858"/>
            <a:ext cx="12966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ru-RU" sz="1050" dirty="0">
                <a:solidFill>
                  <a:srgbClr val="FFFF00"/>
                </a:solidFill>
                <a:latin typeface="Lucida Sans Unicode" pitchFamily="34" charset="0"/>
              </a:rPr>
              <a:t>80 </a:t>
            </a:r>
            <a:r>
              <a:rPr lang="en-US" sz="1050" dirty="0">
                <a:solidFill>
                  <a:srgbClr val="FFFF00"/>
                </a:solidFill>
                <a:latin typeface="Lucida Sans Unicode" pitchFamily="34" charset="0"/>
              </a:rPr>
              <a:t>mA @ A04</a:t>
            </a:r>
          </a:p>
        </p:txBody>
      </p:sp>
      <p:sp>
        <p:nvSpPr>
          <p:cNvPr id="31" name="TextBox 2">
            <a:extLst>
              <a:ext uri="{FF2B5EF4-FFF2-40B4-BE49-F238E27FC236}">
                <a16:creationId xmlns:a16="http://schemas.microsoft.com/office/drawing/2014/main" id="{203EF84D-1158-4D3D-B5E6-794B9E91CC99}"/>
              </a:ext>
            </a:extLst>
          </p:cNvPr>
          <p:cNvSpPr txBox="1">
            <a:spLocks noChangeArrowheads="1"/>
          </p:cNvSpPr>
          <p:nvPr/>
        </p:nvSpPr>
        <p:spPr bwMode="auto">
          <a:xfrm>
            <a:off x="3947864" y="1792380"/>
            <a:ext cx="1400277" cy="2539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en-US" sz="1050" dirty="0">
                <a:solidFill>
                  <a:srgbClr val="FFFF00"/>
                </a:solidFill>
                <a:latin typeface="Lucida Sans Unicode" pitchFamily="34" charset="0"/>
              </a:rPr>
              <a:t>80 mA @ </a:t>
            </a:r>
            <a:r>
              <a:rPr lang="en-US" sz="1050" dirty="0" err="1">
                <a:solidFill>
                  <a:srgbClr val="FFFF00"/>
                </a:solidFill>
                <a:latin typeface="Lucida Sans Unicode" pitchFamily="34" charset="0"/>
              </a:rPr>
              <a:t>buncher</a:t>
            </a:r>
            <a:endParaRPr lang="en-US" sz="1050" dirty="0">
              <a:solidFill>
                <a:srgbClr val="FFFF00"/>
              </a:solidFill>
              <a:latin typeface="Lucida Sans Unicode" pitchFamily="34" charset="0"/>
            </a:endParaRPr>
          </a:p>
        </p:txBody>
      </p:sp>
      <p:sp>
        <p:nvSpPr>
          <p:cNvPr id="32" name="TextBox 2">
            <a:extLst>
              <a:ext uri="{FF2B5EF4-FFF2-40B4-BE49-F238E27FC236}">
                <a16:creationId xmlns:a16="http://schemas.microsoft.com/office/drawing/2014/main" id="{DFF82CE6-E87F-4FE1-872F-45B3CDCA9678}"/>
              </a:ext>
            </a:extLst>
          </p:cNvPr>
          <p:cNvSpPr txBox="1">
            <a:spLocks noChangeArrowheads="1"/>
          </p:cNvSpPr>
          <p:nvPr/>
        </p:nvSpPr>
        <p:spPr bwMode="auto">
          <a:xfrm>
            <a:off x="3947864" y="2647085"/>
            <a:ext cx="1248271" cy="2539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en-US" sz="1050" dirty="0">
                <a:solidFill>
                  <a:srgbClr val="00FFFF"/>
                </a:solidFill>
                <a:latin typeface="Lucida Sans Unicode" pitchFamily="34" charset="0"/>
              </a:rPr>
              <a:t>80 mA @ A01</a:t>
            </a:r>
          </a:p>
        </p:txBody>
      </p:sp>
      <p:sp>
        <p:nvSpPr>
          <p:cNvPr id="33" name="TextBox 2">
            <a:extLst>
              <a:ext uri="{FF2B5EF4-FFF2-40B4-BE49-F238E27FC236}">
                <a16:creationId xmlns:a16="http://schemas.microsoft.com/office/drawing/2014/main" id="{2415EC1A-2840-4E31-85A6-7534975DC893}"/>
              </a:ext>
            </a:extLst>
          </p:cNvPr>
          <p:cNvSpPr txBox="1">
            <a:spLocks noChangeArrowheads="1"/>
          </p:cNvSpPr>
          <p:nvPr/>
        </p:nvSpPr>
        <p:spPr bwMode="auto">
          <a:xfrm>
            <a:off x="570271" y="1659767"/>
            <a:ext cx="201847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Book Antiqua" pitchFamily="18" charset="0"/>
                <a:cs typeface="Arial" charset="0"/>
              </a:defRPr>
            </a:lvl1pPr>
            <a:lvl2pPr marL="742950" indent="-285750" eaLnBrk="0" hangingPunct="0">
              <a:defRPr>
                <a:solidFill>
                  <a:schemeClr val="tx1"/>
                </a:solidFill>
                <a:latin typeface="Book Antiqua" pitchFamily="18" charset="0"/>
                <a:cs typeface="Arial" charset="0"/>
              </a:defRPr>
            </a:lvl2pPr>
            <a:lvl3pPr marL="1143000" indent="-228600" eaLnBrk="0" hangingPunct="0">
              <a:defRPr>
                <a:solidFill>
                  <a:schemeClr val="tx1"/>
                </a:solidFill>
                <a:latin typeface="Book Antiqua" pitchFamily="18" charset="0"/>
                <a:cs typeface="Arial" charset="0"/>
              </a:defRPr>
            </a:lvl3pPr>
            <a:lvl4pPr marL="1600200" indent="-228600" eaLnBrk="0" hangingPunct="0">
              <a:defRPr>
                <a:solidFill>
                  <a:schemeClr val="tx1"/>
                </a:solidFill>
                <a:latin typeface="Book Antiqua" pitchFamily="18" charset="0"/>
                <a:cs typeface="Arial" charset="0"/>
              </a:defRPr>
            </a:lvl4pPr>
            <a:lvl5pPr marL="2057400" indent="-228600" eaLnBrk="0" hangingPunct="0">
              <a:defRPr>
                <a:solidFill>
                  <a:schemeClr val="tx1"/>
                </a:solidFill>
                <a:latin typeface="Book Antiqua" pitchFamily="18" charset="0"/>
                <a:cs typeface="Arial" charset="0"/>
              </a:defRPr>
            </a:lvl5pPr>
            <a:lvl6pPr marL="2514600" indent="-228600" eaLnBrk="0" fontAlgn="base" hangingPunct="0">
              <a:spcBef>
                <a:spcPct val="0"/>
              </a:spcBef>
              <a:spcAft>
                <a:spcPct val="0"/>
              </a:spcAft>
              <a:defRPr>
                <a:solidFill>
                  <a:schemeClr val="tx1"/>
                </a:solidFill>
                <a:latin typeface="Book Antiqua" pitchFamily="18" charset="0"/>
                <a:cs typeface="Arial" charset="0"/>
              </a:defRPr>
            </a:lvl6pPr>
            <a:lvl7pPr marL="2971800" indent="-228600" eaLnBrk="0" fontAlgn="base" hangingPunct="0">
              <a:spcBef>
                <a:spcPct val="0"/>
              </a:spcBef>
              <a:spcAft>
                <a:spcPct val="0"/>
              </a:spcAft>
              <a:defRPr>
                <a:solidFill>
                  <a:schemeClr val="tx1"/>
                </a:solidFill>
                <a:latin typeface="Book Antiqua" pitchFamily="18" charset="0"/>
                <a:cs typeface="Arial" charset="0"/>
              </a:defRPr>
            </a:lvl7pPr>
            <a:lvl8pPr marL="3429000" indent="-228600" eaLnBrk="0" fontAlgn="base" hangingPunct="0">
              <a:spcBef>
                <a:spcPct val="0"/>
              </a:spcBef>
              <a:spcAft>
                <a:spcPct val="0"/>
              </a:spcAft>
              <a:defRPr>
                <a:solidFill>
                  <a:schemeClr val="tx1"/>
                </a:solidFill>
                <a:latin typeface="Book Antiqua" pitchFamily="18" charset="0"/>
                <a:cs typeface="Arial" charset="0"/>
              </a:defRPr>
            </a:lvl8pPr>
            <a:lvl9pPr marL="3886200" indent="-228600" eaLnBrk="0" fontAlgn="base" hangingPunct="0">
              <a:spcBef>
                <a:spcPct val="0"/>
              </a:spcBef>
              <a:spcAft>
                <a:spcPct val="0"/>
              </a:spcAft>
              <a:defRPr>
                <a:solidFill>
                  <a:schemeClr val="tx1"/>
                </a:solidFill>
                <a:latin typeface="Book Antiqua" pitchFamily="18" charset="0"/>
                <a:cs typeface="Arial" charset="0"/>
              </a:defRPr>
            </a:lvl9pPr>
          </a:lstStyle>
          <a:p>
            <a:pPr marL="0" indent="0" algn="ctr" eaLnBrk="1" hangingPunct="1"/>
            <a:r>
              <a:rPr lang="en-US" sz="1050" dirty="0">
                <a:solidFill>
                  <a:srgbClr val="00FFFF"/>
                </a:solidFill>
                <a:latin typeface="Lucida Sans Unicode" pitchFamily="34" charset="0"/>
              </a:rPr>
              <a:t>Signal from Gun electronics</a:t>
            </a:r>
          </a:p>
        </p:txBody>
      </p:sp>
      <p:sp>
        <p:nvSpPr>
          <p:cNvPr id="17" name="Google Shape;73;p14">
            <a:extLst>
              <a:ext uri="{FF2B5EF4-FFF2-40B4-BE49-F238E27FC236}">
                <a16:creationId xmlns:a16="http://schemas.microsoft.com/office/drawing/2014/main" id="{9E8EDE38-C705-48D3-8D33-FD9DB25DD9E6}"/>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20168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000" b="1" dirty="0"/>
              <a:t>The software for data acquisition from </a:t>
            </a:r>
            <a:r>
              <a:rPr lang="en-US" sz="2000" b="1" dirty="0" err="1"/>
              <a:t>Rigol</a:t>
            </a:r>
            <a:r>
              <a:rPr lang="en-US" sz="2000" b="1" dirty="0"/>
              <a:t> DS1000Z and MSO/DS4000</a:t>
            </a:r>
            <a:endParaRPr sz="20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17</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5" name="Рисунок 4">
            <a:extLst>
              <a:ext uri="{FF2B5EF4-FFF2-40B4-BE49-F238E27FC236}">
                <a16:creationId xmlns:a16="http://schemas.microsoft.com/office/drawing/2014/main" id="{6DCB4EED-4D4E-42F8-A6A0-9586CEDEC8E0}"/>
              </a:ext>
            </a:extLst>
          </p:cNvPr>
          <p:cNvPicPr>
            <a:picLocks noChangeAspect="1"/>
          </p:cNvPicPr>
          <p:nvPr/>
        </p:nvPicPr>
        <p:blipFill>
          <a:blip r:embed="rId3"/>
          <a:stretch>
            <a:fillRect/>
          </a:stretch>
        </p:blipFill>
        <p:spPr>
          <a:xfrm>
            <a:off x="934199" y="436564"/>
            <a:ext cx="7275601" cy="1804200"/>
          </a:xfrm>
          <a:prstGeom prst="rect">
            <a:avLst/>
          </a:prstGeom>
        </p:spPr>
      </p:pic>
      <p:sp>
        <p:nvSpPr>
          <p:cNvPr id="6" name="TextBox 5">
            <a:extLst>
              <a:ext uri="{FF2B5EF4-FFF2-40B4-BE49-F238E27FC236}">
                <a16:creationId xmlns:a16="http://schemas.microsoft.com/office/drawing/2014/main" id="{C64C9A3C-DA95-4CA7-825A-70F9003EECD0}"/>
              </a:ext>
            </a:extLst>
          </p:cNvPr>
          <p:cNvSpPr txBox="1"/>
          <p:nvPr/>
        </p:nvSpPr>
        <p:spPr>
          <a:xfrm>
            <a:off x="67286" y="2309408"/>
            <a:ext cx="3067800" cy="2492990"/>
          </a:xfrm>
          <a:prstGeom prst="rect">
            <a:avLst/>
          </a:prstGeom>
          <a:noFill/>
        </p:spPr>
        <p:txBody>
          <a:bodyPr wrap="square" rtlCol="0">
            <a:spAutoFit/>
          </a:bodyPr>
          <a:lstStyle/>
          <a:p>
            <a:r>
              <a:rPr lang="ru-RU" sz="1200" b="1" dirty="0">
                <a:highlight>
                  <a:srgbClr val="00FFFF"/>
                </a:highlight>
              </a:rPr>
              <a:t>►</a:t>
            </a:r>
            <a:r>
              <a:rPr lang="en-US" sz="1200" b="1" u="sng" dirty="0">
                <a:highlight>
                  <a:srgbClr val="00FFFF"/>
                </a:highlight>
              </a:rPr>
              <a:t>Control Module</a:t>
            </a:r>
            <a:r>
              <a:rPr lang="en-US" sz="1200" b="1" i="1" dirty="0">
                <a:highlight>
                  <a:srgbClr val="00FFFF"/>
                </a:highlight>
              </a:rPr>
              <a:t> </a:t>
            </a:r>
            <a:r>
              <a:rPr lang="en-US" sz="1200" dirty="0"/>
              <a:t>communicates with the oscilloscope to control various settings, including turning specific channels on and off, adjusting horizontal and vertical scale values, and capturing screenshots of the oscilloscope display. The backend for the control module is implemented using Django, which handles communication with the oscilloscope via Ethernet. It processes incoming HTTP requests from the React frontend to control the oscilloscope settings and returns the updated status.</a:t>
            </a:r>
            <a:endParaRPr lang="ru-RU" sz="1200" dirty="0"/>
          </a:p>
        </p:txBody>
      </p:sp>
      <p:sp>
        <p:nvSpPr>
          <p:cNvPr id="12" name="TextBox 11">
            <a:extLst>
              <a:ext uri="{FF2B5EF4-FFF2-40B4-BE49-F238E27FC236}">
                <a16:creationId xmlns:a16="http://schemas.microsoft.com/office/drawing/2014/main" id="{86A7392E-94B6-4D28-9278-DE28F810D089}"/>
              </a:ext>
            </a:extLst>
          </p:cNvPr>
          <p:cNvSpPr txBox="1"/>
          <p:nvPr/>
        </p:nvSpPr>
        <p:spPr>
          <a:xfrm>
            <a:off x="3299926" y="2280772"/>
            <a:ext cx="3171165" cy="2462213"/>
          </a:xfrm>
          <a:prstGeom prst="rect">
            <a:avLst/>
          </a:prstGeom>
          <a:noFill/>
        </p:spPr>
        <p:txBody>
          <a:bodyPr wrap="square" rtlCol="0">
            <a:spAutoFit/>
          </a:bodyPr>
          <a:lstStyle/>
          <a:p>
            <a:r>
              <a:rPr lang="ru-RU" b="1" dirty="0">
                <a:highlight>
                  <a:srgbClr val="00FFFF"/>
                </a:highlight>
              </a:rPr>
              <a:t>►</a:t>
            </a:r>
            <a:r>
              <a:rPr lang="en-US" b="1" u="sng" dirty="0">
                <a:highlight>
                  <a:srgbClr val="00FFFF"/>
                </a:highlight>
              </a:rPr>
              <a:t>Visualization Module</a:t>
            </a:r>
            <a:r>
              <a:rPr lang="en-US" dirty="0">
                <a:highlight>
                  <a:srgbClr val="00FFFF"/>
                </a:highlight>
              </a:rPr>
              <a:t> </a:t>
            </a:r>
            <a:r>
              <a:rPr lang="en-US" dirty="0"/>
              <a:t>fetches waveform data from the oscilloscope and displays it. The use of sockets ensures quick data transfer and updates, enhancing the reliability and responsiveness of the visualization module. Flask is used to handle socket connections for real-time data fetching, providing a reliable two-way communication channel between the oscilloscope and the application.</a:t>
            </a:r>
            <a:endParaRPr lang="ru-RU" sz="1200" dirty="0"/>
          </a:p>
        </p:txBody>
      </p:sp>
      <p:sp>
        <p:nvSpPr>
          <p:cNvPr id="13" name="TextBox 12">
            <a:extLst>
              <a:ext uri="{FF2B5EF4-FFF2-40B4-BE49-F238E27FC236}">
                <a16:creationId xmlns:a16="http://schemas.microsoft.com/office/drawing/2014/main" id="{5609BD5D-07FA-484C-B57C-9D80060E8F10}"/>
              </a:ext>
            </a:extLst>
          </p:cNvPr>
          <p:cNvSpPr txBox="1"/>
          <p:nvPr/>
        </p:nvSpPr>
        <p:spPr>
          <a:xfrm>
            <a:off x="6635931" y="2314497"/>
            <a:ext cx="2508019" cy="2462213"/>
          </a:xfrm>
          <a:prstGeom prst="rect">
            <a:avLst/>
          </a:prstGeom>
          <a:noFill/>
        </p:spPr>
        <p:txBody>
          <a:bodyPr wrap="square" rtlCol="0">
            <a:spAutoFit/>
          </a:bodyPr>
          <a:lstStyle/>
          <a:p>
            <a:r>
              <a:rPr lang="ru-RU" b="1" dirty="0">
                <a:highlight>
                  <a:srgbClr val="00FFFF"/>
                </a:highlight>
              </a:rPr>
              <a:t>►</a:t>
            </a:r>
            <a:r>
              <a:rPr lang="en-US" b="1" u="sng" dirty="0">
                <a:highlight>
                  <a:srgbClr val="00FFFF"/>
                </a:highlight>
              </a:rPr>
              <a:t>Data Archiving Module</a:t>
            </a:r>
            <a:r>
              <a:rPr lang="en-US" dirty="0">
                <a:highlight>
                  <a:srgbClr val="00FFFF"/>
                </a:highlight>
              </a:rPr>
              <a:t> </a:t>
            </a:r>
            <a:r>
              <a:rPr lang="en-US" dirty="0"/>
              <a:t>is developed using Flask and Python, with PostgreSQL and Timescale DB for data storage. This module provides functionalities to save oscilloscope data to the database and retrieve it based on specified IP addresses, start times, and end times.</a:t>
            </a:r>
            <a:endParaRPr lang="ru-RU" sz="1200" dirty="0"/>
          </a:p>
        </p:txBody>
      </p:sp>
      <p:sp>
        <p:nvSpPr>
          <p:cNvPr id="14" name="Google Shape;73;p14">
            <a:extLst>
              <a:ext uri="{FF2B5EF4-FFF2-40B4-BE49-F238E27FC236}">
                <a16:creationId xmlns:a16="http://schemas.microsoft.com/office/drawing/2014/main" id="{E2C7BD73-833A-4599-AF93-B21605839430}"/>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31909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000" b="1" dirty="0"/>
              <a:t>The software for data acquisition from </a:t>
            </a:r>
            <a:r>
              <a:rPr lang="en-US" sz="2000" b="1" dirty="0" err="1"/>
              <a:t>Rigol</a:t>
            </a:r>
            <a:r>
              <a:rPr lang="en-US" sz="2000" b="1" dirty="0"/>
              <a:t> DS1000Z and MSO/DS4000</a:t>
            </a:r>
            <a:endParaRPr sz="20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18</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4" name="Рисунок 3">
            <a:extLst>
              <a:ext uri="{FF2B5EF4-FFF2-40B4-BE49-F238E27FC236}">
                <a16:creationId xmlns:a16="http://schemas.microsoft.com/office/drawing/2014/main" id="{F66A0DD9-E421-4A97-820A-C0D087DF661A}"/>
              </a:ext>
            </a:extLst>
          </p:cNvPr>
          <p:cNvPicPr>
            <a:picLocks noChangeAspect="1"/>
          </p:cNvPicPr>
          <p:nvPr/>
        </p:nvPicPr>
        <p:blipFill>
          <a:blip r:embed="rId3"/>
          <a:stretch>
            <a:fillRect/>
          </a:stretch>
        </p:blipFill>
        <p:spPr>
          <a:xfrm>
            <a:off x="-3600" y="695212"/>
            <a:ext cx="9144000" cy="3805526"/>
          </a:xfrm>
          <a:prstGeom prst="rect">
            <a:avLst/>
          </a:prstGeom>
        </p:spPr>
      </p:pic>
      <p:sp>
        <p:nvSpPr>
          <p:cNvPr id="21" name="Google Shape;73;p14">
            <a:extLst>
              <a:ext uri="{FF2B5EF4-FFF2-40B4-BE49-F238E27FC236}">
                <a16:creationId xmlns:a16="http://schemas.microsoft.com/office/drawing/2014/main" id="{D90A0CC6-CFC9-42B7-BEDB-41AA91F3CD68}"/>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676680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Radiation safety system &amp; Interlock and alarm system</a:t>
            </a:r>
            <a:endParaRPr sz="2200" b="1" dirty="0"/>
          </a:p>
        </p:txBody>
      </p:sp>
      <p:sp>
        <p:nvSpPr>
          <p:cNvPr id="65" name="Google Shape;65;p14"/>
          <p:cNvSpPr txBox="1">
            <a:spLocks noGrp="1"/>
          </p:cNvSpPr>
          <p:nvPr>
            <p:ph type="sldNum" idx="12"/>
          </p:nvPr>
        </p:nvSpPr>
        <p:spPr>
          <a:xfrm>
            <a:off x="8711293" y="4811324"/>
            <a:ext cx="43265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19</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3" name="Google Shape;73;p14"/>
          <p:cNvSpPr txBox="1">
            <a:spLocks noGrp="1"/>
          </p:cNvSpPr>
          <p:nvPr>
            <p:ph type="sldNum" idx="12"/>
          </p:nvPr>
        </p:nvSpPr>
        <p:spPr>
          <a:xfrm>
            <a:off x="0" y="4829181"/>
            <a:ext cx="8808300" cy="314314"/>
          </a:xfrm>
          <a:prstGeom prst="rect">
            <a:avLst/>
          </a:prstGeom>
          <a:solidFill>
            <a:schemeClr val="lt2"/>
          </a:solidFill>
        </p:spPr>
        <p:txBody>
          <a:bodyPr spcFirstLastPara="1" wrap="square" lIns="91425" tIns="91425" rIns="91425" bIns="91425" anchor="ctr" anchorCtr="0">
            <a:noAutofit/>
          </a:body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endParaRPr sz="1100" b="1" dirty="0">
              <a:solidFill>
                <a:schemeClr val="dk1"/>
              </a:solidFill>
            </a:endParaRPr>
          </a:p>
        </p:txBody>
      </p:sp>
      <p:pic>
        <p:nvPicPr>
          <p:cNvPr id="6" name="Рисунок 5">
            <a:extLst>
              <a:ext uri="{FF2B5EF4-FFF2-40B4-BE49-F238E27FC236}">
                <a16:creationId xmlns:a16="http://schemas.microsoft.com/office/drawing/2014/main" id="{44CFC030-9150-4B41-AC7E-0CC818CF076B}"/>
              </a:ext>
            </a:extLst>
          </p:cNvPr>
          <p:cNvPicPr>
            <a:picLocks noChangeAspect="1"/>
          </p:cNvPicPr>
          <p:nvPr/>
        </p:nvPicPr>
        <p:blipFill rotWithShape="1">
          <a:blip r:embed="rId3"/>
          <a:srcRect t="7477" b="10000"/>
          <a:stretch/>
        </p:blipFill>
        <p:spPr>
          <a:xfrm>
            <a:off x="444976" y="481240"/>
            <a:ext cx="2508402" cy="2759982"/>
          </a:xfrm>
          <a:prstGeom prst="rect">
            <a:avLst/>
          </a:prstGeom>
        </p:spPr>
      </p:pic>
      <p:pic>
        <p:nvPicPr>
          <p:cNvPr id="8" name="Рисунок 7">
            <a:extLst>
              <a:ext uri="{FF2B5EF4-FFF2-40B4-BE49-F238E27FC236}">
                <a16:creationId xmlns:a16="http://schemas.microsoft.com/office/drawing/2014/main" id="{BC0E26EB-B53C-41B0-B632-DA2D9EF5A889}"/>
              </a:ext>
            </a:extLst>
          </p:cNvPr>
          <p:cNvPicPr>
            <a:picLocks noChangeAspect="1"/>
          </p:cNvPicPr>
          <p:nvPr/>
        </p:nvPicPr>
        <p:blipFill rotWithShape="1">
          <a:blip r:embed="rId4"/>
          <a:srcRect l="6547" t="30458" b="33333"/>
          <a:stretch/>
        </p:blipFill>
        <p:spPr>
          <a:xfrm>
            <a:off x="444975" y="3284375"/>
            <a:ext cx="4741723" cy="1377885"/>
          </a:xfrm>
          <a:prstGeom prst="rect">
            <a:avLst/>
          </a:prstGeom>
        </p:spPr>
      </p:pic>
      <p:pic>
        <p:nvPicPr>
          <p:cNvPr id="14" name="Рисунок 13">
            <a:extLst>
              <a:ext uri="{FF2B5EF4-FFF2-40B4-BE49-F238E27FC236}">
                <a16:creationId xmlns:a16="http://schemas.microsoft.com/office/drawing/2014/main" id="{05E2FFF6-99C6-4513-BFD5-1A76BD332CDD}"/>
              </a:ext>
            </a:extLst>
          </p:cNvPr>
          <p:cNvPicPr>
            <a:picLocks noChangeAspect="1"/>
          </p:cNvPicPr>
          <p:nvPr/>
        </p:nvPicPr>
        <p:blipFill>
          <a:blip r:embed="rId5"/>
          <a:stretch>
            <a:fillRect/>
          </a:stretch>
        </p:blipFill>
        <p:spPr>
          <a:xfrm>
            <a:off x="3116711" y="481240"/>
            <a:ext cx="2069987" cy="2759982"/>
          </a:xfrm>
          <a:prstGeom prst="rect">
            <a:avLst/>
          </a:prstGeom>
        </p:spPr>
      </p:pic>
      <p:pic>
        <p:nvPicPr>
          <p:cNvPr id="3" name="Рисунок 2">
            <a:extLst>
              <a:ext uri="{FF2B5EF4-FFF2-40B4-BE49-F238E27FC236}">
                <a16:creationId xmlns:a16="http://schemas.microsoft.com/office/drawing/2014/main" id="{471FDF85-C0FF-41E9-B7CC-6194139FA978}"/>
              </a:ext>
            </a:extLst>
          </p:cNvPr>
          <p:cNvPicPr>
            <a:picLocks noChangeAspect="1"/>
          </p:cNvPicPr>
          <p:nvPr/>
        </p:nvPicPr>
        <p:blipFill rotWithShape="1">
          <a:blip r:embed="rId6"/>
          <a:srcRect t="30476" b="21111"/>
          <a:stretch/>
        </p:blipFill>
        <p:spPr>
          <a:xfrm>
            <a:off x="5452753" y="481240"/>
            <a:ext cx="3238067" cy="2090182"/>
          </a:xfrm>
          <a:prstGeom prst="rect">
            <a:avLst/>
          </a:prstGeom>
        </p:spPr>
      </p:pic>
      <p:pic>
        <p:nvPicPr>
          <p:cNvPr id="5" name="Рисунок 4">
            <a:extLst>
              <a:ext uri="{FF2B5EF4-FFF2-40B4-BE49-F238E27FC236}">
                <a16:creationId xmlns:a16="http://schemas.microsoft.com/office/drawing/2014/main" id="{372B1B71-1028-4078-90DC-696B351B8056}"/>
              </a:ext>
            </a:extLst>
          </p:cNvPr>
          <p:cNvPicPr>
            <a:picLocks noChangeAspect="1"/>
          </p:cNvPicPr>
          <p:nvPr/>
        </p:nvPicPr>
        <p:blipFill rotWithShape="1">
          <a:blip r:embed="rId7"/>
          <a:srcRect l="3863" t="30476" b="24543"/>
          <a:stretch/>
        </p:blipFill>
        <p:spPr>
          <a:xfrm>
            <a:off x="5452754" y="2622108"/>
            <a:ext cx="3238067" cy="2020022"/>
          </a:xfrm>
          <a:prstGeom prst="rect">
            <a:avLst/>
          </a:prstGeom>
        </p:spPr>
      </p:pic>
    </p:spTree>
    <p:extLst>
      <p:ext uri="{BB962C8B-B14F-4D97-AF65-F5344CB8AC3E}">
        <p14:creationId xmlns:p14="http://schemas.microsoft.com/office/powerpoint/2010/main" val="91577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Accelerator layout</a:t>
            </a:r>
            <a:endParaRPr sz="2200" b="1" dirty="0"/>
          </a:p>
        </p:txBody>
      </p:sp>
      <p:sp>
        <p:nvSpPr>
          <p:cNvPr id="65" name="Google Shape;65;p14"/>
          <p:cNvSpPr txBox="1">
            <a:spLocks noGrp="1"/>
          </p:cNvSpPr>
          <p:nvPr>
            <p:ph type="sldNum" idx="12"/>
          </p:nvPr>
        </p:nvSpPr>
        <p:spPr>
          <a:xfrm>
            <a:off x="8727621" y="4811324"/>
            <a:ext cx="416329"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3" name="Рисунок 2">
            <a:extLst>
              <a:ext uri="{FF2B5EF4-FFF2-40B4-BE49-F238E27FC236}">
                <a16:creationId xmlns:a16="http://schemas.microsoft.com/office/drawing/2014/main" id="{693C1343-A1A5-49F6-B5B8-AE39BE1C91DB}"/>
              </a:ext>
            </a:extLst>
          </p:cNvPr>
          <p:cNvPicPr>
            <a:picLocks noChangeAspect="1"/>
          </p:cNvPicPr>
          <p:nvPr/>
        </p:nvPicPr>
        <p:blipFill>
          <a:blip r:embed="rId3"/>
          <a:stretch>
            <a:fillRect/>
          </a:stretch>
        </p:blipFill>
        <p:spPr>
          <a:xfrm>
            <a:off x="0" y="659301"/>
            <a:ext cx="9144000" cy="2094063"/>
          </a:xfrm>
          <a:prstGeom prst="rect">
            <a:avLst/>
          </a:prstGeom>
        </p:spPr>
      </p:pic>
      <p:sp>
        <p:nvSpPr>
          <p:cNvPr id="10" name="Google Shape;73;p14">
            <a:extLst>
              <a:ext uri="{FF2B5EF4-FFF2-40B4-BE49-F238E27FC236}">
                <a16:creationId xmlns:a16="http://schemas.microsoft.com/office/drawing/2014/main" id="{8314D70C-1BD2-4E12-8E6D-9329169C0426}"/>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8" name="Рисунок 7">
            <a:extLst>
              <a:ext uri="{FF2B5EF4-FFF2-40B4-BE49-F238E27FC236}">
                <a16:creationId xmlns:a16="http://schemas.microsoft.com/office/drawing/2014/main" id="{9773B28C-07B1-46FB-B54A-FB954C09A047}"/>
              </a:ext>
            </a:extLst>
          </p:cNvPr>
          <p:cNvPicPr>
            <a:picLocks noChangeAspect="1"/>
          </p:cNvPicPr>
          <p:nvPr/>
        </p:nvPicPr>
        <p:blipFill>
          <a:blip r:embed="rId4"/>
          <a:stretch>
            <a:fillRect/>
          </a:stretch>
        </p:blipFill>
        <p:spPr>
          <a:xfrm>
            <a:off x="0" y="2991476"/>
            <a:ext cx="9144000" cy="1362378"/>
          </a:xfrm>
          <a:prstGeom prst="rect">
            <a:avLst/>
          </a:prstGeom>
          <a:effectLst/>
        </p:spPr>
      </p:pic>
    </p:spTree>
    <p:extLst>
      <p:ext uri="{BB962C8B-B14F-4D97-AF65-F5344CB8AC3E}">
        <p14:creationId xmlns:p14="http://schemas.microsoft.com/office/powerpoint/2010/main" val="2087062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Accelerator Control Room</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20</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74754" name="Picture 2" descr="https://lh7-us.googleusercontent.com/nNSiOE0NZKPCBLdNuk8kN7FHVXPAHwB1VEaSPy0WUs92RNpxypKF3fo-6nninkJtxQsmGtfhnfMu2RGAezyT_bJ1YtXu4FbbPkuArhH_11z-Bj2spyvpgkSWUypikCHGLs7mqz0F3IZTY-Jj_pQ30O1z=s2048">
            <a:extLst>
              <a:ext uri="{FF2B5EF4-FFF2-40B4-BE49-F238E27FC236}">
                <a16:creationId xmlns:a16="http://schemas.microsoft.com/office/drawing/2014/main" id="{E77CDF62-8013-4E30-80B6-9590D3B00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1" y="1558940"/>
            <a:ext cx="2996933" cy="204940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3;p14">
            <a:extLst>
              <a:ext uri="{FF2B5EF4-FFF2-40B4-BE49-F238E27FC236}">
                <a16:creationId xmlns:a16="http://schemas.microsoft.com/office/drawing/2014/main" id="{830F61C7-7FC0-4DE3-B628-6CE1B750DB25}"/>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8" name="Picture 2" descr="https://lh7-us.googleusercontent.com/LfhxKii_Snaux5oGm4Kfarhn4VZho9ojOt3ANHCJ52B7mR2-7P9dbtJj_-TSQfA9bmswcSitv56T8a00ePWR5vYlD3pjJe2rkWISfkcSAazCZO4Bnl0nAfsnz45317gu-HsMVkQAx9bcIOWJOTwlDxmi=s2048">
            <a:extLst>
              <a:ext uri="{FF2B5EF4-FFF2-40B4-BE49-F238E27FC236}">
                <a16:creationId xmlns:a16="http://schemas.microsoft.com/office/drawing/2014/main" id="{0B36BC1A-BC71-41F3-80F4-5433FE0C4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777" y="1582916"/>
            <a:ext cx="2718184" cy="2037694"/>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B053CCDC-D0B3-4C56-B011-876931F4CA8D}"/>
              </a:ext>
            </a:extLst>
          </p:cNvPr>
          <p:cNvPicPr>
            <a:picLocks noChangeAspect="1"/>
          </p:cNvPicPr>
          <p:nvPr/>
        </p:nvPicPr>
        <p:blipFill>
          <a:blip r:embed="rId5"/>
          <a:stretch>
            <a:fillRect/>
          </a:stretch>
        </p:blipFill>
        <p:spPr>
          <a:xfrm>
            <a:off x="5894177" y="1558940"/>
            <a:ext cx="3195904" cy="2107766"/>
          </a:xfrm>
          <a:prstGeom prst="rect">
            <a:avLst/>
          </a:prstGeom>
        </p:spPr>
      </p:pic>
    </p:spTree>
    <p:extLst>
      <p:ext uri="{BB962C8B-B14F-4D97-AF65-F5344CB8AC3E}">
        <p14:creationId xmlns:p14="http://schemas.microsoft.com/office/powerpoint/2010/main" val="3709783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Beam characteristics</a:t>
            </a:r>
            <a:endParaRPr sz="2200" b="1" dirty="0"/>
          </a:p>
        </p:txBody>
      </p:sp>
      <p:sp>
        <p:nvSpPr>
          <p:cNvPr id="65" name="Google Shape;65;p14"/>
          <p:cNvSpPr txBox="1">
            <a:spLocks noGrp="1"/>
          </p:cNvSpPr>
          <p:nvPr>
            <p:ph type="sldNum" idx="12"/>
          </p:nvPr>
        </p:nvSpPr>
        <p:spPr>
          <a:xfrm>
            <a:off x="8735786" y="4811324"/>
            <a:ext cx="408164"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21</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3" name="Google Shape;73;p14"/>
          <p:cNvSpPr txBox="1">
            <a:spLocks noGrp="1"/>
          </p:cNvSpPr>
          <p:nvPr>
            <p:ph type="sldNum" idx="12"/>
          </p:nvPr>
        </p:nvSpPr>
        <p:spPr>
          <a:xfrm>
            <a:off x="0" y="4829181"/>
            <a:ext cx="8808300" cy="314314"/>
          </a:xfrm>
          <a:prstGeom prst="rect">
            <a:avLst/>
          </a:prstGeom>
          <a:solidFill>
            <a:schemeClr val="lt2"/>
          </a:solidFill>
        </p:spPr>
        <p:txBody>
          <a:bodyPr spcFirstLastPara="1" wrap="square" lIns="91425" tIns="91425" rIns="91425" bIns="91425" anchor="ctr" anchorCtr="0">
            <a:noAutofit/>
          </a:body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3" name="Рисунок 2">
            <a:extLst>
              <a:ext uri="{FF2B5EF4-FFF2-40B4-BE49-F238E27FC236}">
                <a16:creationId xmlns:a16="http://schemas.microsoft.com/office/drawing/2014/main" id="{81A1DF14-CE5C-42ED-A011-C87062F94756}"/>
              </a:ext>
            </a:extLst>
          </p:cNvPr>
          <p:cNvPicPr>
            <a:picLocks noChangeAspect="1"/>
          </p:cNvPicPr>
          <p:nvPr/>
        </p:nvPicPr>
        <p:blipFill>
          <a:blip r:embed="rId3"/>
          <a:stretch>
            <a:fillRect/>
          </a:stretch>
        </p:blipFill>
        <p:spPr>
          <a:xfrm>
            <a:off x="553066" y="2783065"/>
            <a:ext cx="8517194" cy="1951449"/>
          </a:xfrm>
          <a:prstGeom prst="rect">
            <a:avLst/>
          </a:prstGeom>
        </p:spPr>
      </p:pic>
      <p:cxnSp>
        <p:nvCxnSpPr>
          <p:cNvPr id="14" name="Google Shape;81;p15">
            <a:extLst>
              <a:ext uri="{FF2B5EF4-FFF2-40B4-BE49-F238E27FC236}">
                <a16:creationId xmlns:a16="http://schemas.microsoft.com/office/drawing/2014/main" id="{0EF3B96E-B538-4C9D-94BF-72988A09DA31}"/>
              </a:ext>
            </a:extLst>
          </p:cNvPr>
          <p:cNvCxnSpPr>
            <a:cxnSpLocks/>
          </p:cNvCxnSpPr>
          <p:nvPr/>
        </p:nvCxnSpPr>
        <p:spPr>
          <a:xfrm flipH="1">
            <a:off x="295830" y="3995600"/>
            <a:ext cx="8299075" cy="0"/>
          </a:xfrm>
          <a:prstGeom prst="straightConnector1">
            <a:avLst/>
          </a:prstGeom>
          <a:noFill/>
          <a:ln w="12700" cap="flat" cmpd="sng">
            <a:solidFill>
              <a:srgbClr val="FF0000"/>
            </a:solidFill>
            <a:prstDash val="solid"/>
            <a:round/>
            <a:headEnd type="none" w="med" len="med"/>
            <a:tailEnd type="arrow" w="med" len="med"/>
          </a:ln>
          <a:effectLst>
            <a:outerShdw blurRad="40000" dist="20000" dir="5400000" rotWithShape="0">
              <a:srgbClr val="000000">
                <a:alpha val="37650"/>
              </a:srgbClr>
            </a:outerShdw>
          </a:effectLst>
        </p:spPr>
      </p:cxnSp>
      <p:sp>
        <p:nvSpPr>
          <p:cNvPr id="16" name="Google Shape;82;p15">
            <a:extLst>
              <a:ext uri="{FF2B5EF4-FFF2-40B4-BE49-F238E27FC236}">
                <a16:creationId xmlns:a16="http://schemas.microsoft.com/office/drawing/2014/main" id="{AB5C047F-BF88-4945-87FF-E54D7022DF52}"/>
              </a:ext>
            </a:extLst>
          </p:cNvPr>
          <p:cNvSpPr txBox="1"/>
          <p:nvPr/>
        </p:nvSpPr>
        <p:spPr>
          <a:xfrm>
            <a:off x="24796" y="3713129"/>
            <a:ext cx="52827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 sz="1000" b="1" i="0" u="none" strike="noStrike" dirty="0">
                <a:solidFill>
                  <a:srgbClr val="FF0000"/>
                </a:solidFill>
              </a:rPr>
              <a:t>Beam</a:t>
            </a:r>
            <a:endParaRPr sz="1000" b="1" i="0" u="none" strike="noStrike" dirty="0">
              <a:solidFill>
                <a:srgbClr val="FF0000"/>
              </a:solidFill>
            </a:endParaRPr>
          </a:p>
        </p:txBody>
      </p:sp>
      <p:graphicFrame>
        <p:nvGraphicFramePr>
          <p:cNvPr id="12" name="Таблица 11">
            <a:extLst>
              <a:ext uri="{FF2B5EF4-FFF2-40B4-BE49-F238E27FC236}">
                <a16:creationId xmlns:a16="http://schemas.microsoft.com/office/drawing/2014/main" id="{790C636A-9DE2-4FF8-BA35-637D0F974B4D}"/>
              </a:ext>
            </a:extLst>
          </p:cNvPr>
          <p:cNvGraphicFramePr>
            <a:graphicFrameLocks noGrp="1"/>
          </p:cNvGraphicFramePr>
          <p:nvPr>
            <p:extLst>
              <p:ext uri="{D42A27DB-BD31-4B8C-83A1-F6EECF244321}">
                <p14:modId xmlns:p14="http://schemas.microsoft.com/office/powerpoint/2010/main" val="644301020"/>
              </p:ext>
            </p:extLst>
          </p:nvPr>
        </p:nvGraphicFramePr>
        <p:xfrm>
          <a:off x="409304" y="548639"/>
          <a:ext cx="8517195" cy="2107475"/>
        </p:xfrm>
        <a:graphic>
          <a:graphicData uri="http://schemas.openxmlformats.org/drawingml/2006/table">
            <a:tbl>
              <a:tblPr bandRow="1">
                <a:tableStyleId>{BDBED569-4797-4DF1-A0F4-6AAB3CD982D8}</a:tableStyleId>
              </a:tblPr>
              <a:tblGrid>
                <a:gridCol w="2538003">
                  <a:extLst>
                    <a:ext uri="{9D8B030D-6E8A-4147-A177-3AD203B41FA5}">
                      <a16:colId xmlns:a16="http://schemas.microsoft.com/office/drawing/2014/main" val="2581185338"/>
                    </a:ext>
                  </a:extLst>
                </a:gridCol>
                <a:gridCol w="1775782">
                  <a:extLst>
                    <a:ext uri="{9D8B030D-6E8A-4147-A177-3AD203B41FA5}">
                      <a16:colId xmlns:a16="http://schemas.microsoft.com/office/drawing/2014/main" val="61287125"/>
                    </a:ext>
                  </a:extLst>
                </a:gridCol>
                <a:gridCol w="1315291">
                  <a:extLst>
                    <a:ext uri="{9D8B030D-6E8A-4147-A177-3AD203B41FA5}">
                      <a16:colId xmlns:a16="http://schemas.microsoft.com/office/drawing/2014/main" val="2590937825"/>
                    </a:ext>
                  </a:extLst>
                </a:gridCol>
                <a:gridCol w="1361279">
                  <a:extLst>
                    <a:ext uri="{9D8B030D-6E8A-4147-A177-3AD203B41FA5}">
                      <a16:colId xmlns:a16="http://schemas.microsoft.com/office/drawing/2014/main" val="3378126789"/>
                    </a:ext>
                  </a:extLst>
                </a:gridCol>
                <a:gridCol w="1526840">
                  <a:extLst>
                    <a:ext uri="{9D8B030D-6E8A-4147-A177-3AD203B41FA5}">
                      <a16:colId xmlns:a16="http://schemas.microsoft.com/office/drawing/2014/main" val="2872580467"/>
                    </a:ext>
                  </a:extLst>
                </a:gridCol>
              </a:tblGrid>
              <a:tr h="435430">
                <a:tc>
                  <a:txBody>
                    <a:bodyPr/>
                    <a:lstStyle/>
                    <a:p>
                      <a:endParaRPr lang="ru-RU" sz="1600" b="1" dirty="0">
                        <a:latin typeface="+mn-lt"/>
                      </a:endParaRPr>
                    </a:p>
                  </a:txBody>
                  <a:tcPr anchor="ctr"/>
                </a:tc>
                <a:tc>
                  <a:txBody>
                    <a:bodyPr/>
                    <a:lstStyle/>
                    <a:p>
                      <a:pPr algn="ctr"/>
                      <a:r>
                        <a:rPr lang="en-US" sz="1600" b="1" dirty="0">
                          <a:latin typeface="+mj-lt"/>
                        </a:rPr>
                        <a:t>EP1</a:t>
                      </a:r>
                      <a:endParaRPr lang="ru-RU" sz="1600" b="1" dirty="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highlight>
                            <a:srgbClr val="FF0000"/>
                          </a:highlight>
                          <a:latin typeface="+mj-lt"/>
                        </a:rPr>
                        <a:t>EP2</a:t>
                      </a:r>
                      <a:endParaRPr lang="ru-RU" sz="1600" b="1" dirty="0">
                        <a:highlight>
                          <a:srgbClr val="FF0000"/>
                        </a:highligh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highlight>
                            <a:srgbClr val="FFFF00"/>
                          </a:highlight>
                          <a:latin typeface="+mj-lt"/>
                        </a:rPr>
                        <a:t>EP3</a:t>
                      </a:r>
                      <a:endParaRPr lang="ru-RU" sz="1600" b="1" dirty="0">
                        <a:highlight>
                          <a:srgbClr val="FFFF00"/>
                        </a:highlight>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mj-lt"/>
                        </a:rPr>
                        <a:t>EP4</a:t>
                      </a:r>
                      <a:endParaRPr lang="ru-RU" sz="1600" b="1" dirty="0">
                        <a:latin typeface="+mj-lt"/>
                      </a:endParaRPr>
                    </a:p>
                  </a:txBody>
                  <a:tcPr anchor="ctr"/>
                </a:tc>
                <a:extLst>
                  <a:ext uri="{0D108BD9-81ED-4DB2-BD59-A6C34878D82A}">
                    <a16:rowId xmlns:a16="http://schemas.microsoft.com/office/drawing/2014/main" val="1570049007"/>
                  </a:ext>
                </a:extLst>
              </a:tr>
              <a:tr h="395447">
                <a:tc>
                  <a:txBody>
                    <a:bodyPr/>
                    <a:lstStyle/>
                    <a:p>
                      <a:r>
                        <a:rPr lang="en-US" sz="1600" b="1" dirty="0"/>
                        <a:t>Electron energy, MeV</a:t>
                      </a:r>
                      <a:endParaRPr lang="ru-RU" sz="1600" b="1" dirty="0"/>
                    </a:p>
                  </a:txBody>
                  <a:tcPr/>
                </a:tc>
                <a:tc>
                  <a:txBody>
                    <a:bodyPr/>
                    <a:lstStyle/>
                    <a:p>
                      <a:pPr marR="0" algn="ctr" rtl="0">
                        <a:lnSpc>
                          <a:spcPct val="100000"/>
                        </a:lnSpc>
                        <a:spcBef>
                          <a:spcPts val="0"/>
                        </a:spcBef>
                        <a:spcAft>
                          <a:spcPts val="0"/>
                        </a:spcAft>
                        <a:buClr>
                          <a:srgbClr val="000000"/>
                        </a:buClr>
                        <a:buFont typeface="Arial"/>
                      </a:pPr>
                      <a:r>
                        <a:rPr lang="ru-RU" sz="2000" b="1" i="0" u="none" strike="noStrike" cap="none" dirty="0">
                          <a:solidFill>
                            <a:schemeClr val="tx1"/>
                          </a:solidFill>
                          <a:latin typeface="+mn-lt"/>
                          <a:ea typeface="+mn-ea"/>
                          <a:cs typeface="+mn-cs"/>
                          <a:sym typeface="Arial"/>
                        </a:rPr>
                        <a:t>5–25</a:t>
                      </a:r>
                    </a:p>
                  </a:txBody>
                  <a:tcPr anchor="ctr"/>
                </a:tc>
                <a:tc>
                  <a:txBody>
                    <a:bodyPr/>
                    <a:lstStyle/>
                    <a:p>
                      <a:pPr algn="ctr"/>
                      <a:r>
                        <a:rPr lang="en-US" sz="2000" b="1" dirty="0">
                          <a:highlight>
                            <a:srgbClr val="FF0000"/>
                          </a:highlight>
                        </a:rPr>
                        <a:t>25</a:t>
                      </a:r>
                      <a:r>
                        <a:rPr lang="en-GB" sz="2000" b="1" kern="150" dirty="0">
                          <a:effectLst/>
                          <a:highlight>
                            <a:srgbClr val="FF0000"/>
                          </a:highlight>
                        </a:rPr>
                        <a:t>–60</a:t>
                      </a:r>
                      <a:endParaRPr lang="ru-RU" sz="2000" b="1" dirty="0">
                        <a:highlight>
                          <a:srgbClr val="FF0000"/>
                        </a:highlight>
                      </a:endParaRPr>
                    </a:p>
                  </a:txBody>
                  <a:tcPr anchor="ctr"/>
                </a:tc>
                <a:tc>
                  <a:txBody>
                    <a:bodyPr/>
                    <a:lstStyle/>
                    <a:p>
                      <a:pPr algn="ctr"/>
                      <a:r>
                        <a:rPr lang="en-US" sz="2000" b="1" dirty="0">
                          <a:highlight>
                            <a:srgbClr val="FFFF00"/>
                          </a:highlight>
                        </a:rPr>
                        <a:t>60</a:t>
                      </a:r>
                      <a:r>
                        <a:rPr lang="en-GB" sz="2000" b="1" kern="150" dirty="0">
                          <a:effectLst/>
                          <a:highlight>
                            <a:srgbClr val="FFFF00"/>
                          </a:highlight>
                        </a:rPr>
                        <a:t>–</a:t>
                      </a:r>
                      <a:r>
                        <a:rPr lang="en-US" sz="2000" b="1" dirty="0">
                          <a:highlight>
                            <a:srgbClr val="FFFF00"/>
                          </a:highlight>
                        </a:rPr>
                        <a:t>130</a:t>
                      </a:r>
                      <a:endParaRPr lang="ru-RU" sz="2000" b="1" dirty="0">
                        <a:highlight>
                          <a:srgbClr val="FFFF00"/>
                        </a:highlight>
                      </a:endParaRPr>
                    </a:p>
                  </a:txBody>
                  <a:tcPr anchor="ctr"/>
                </a:tc>
                <a:tc>
                  <a:txBody>
                    <a:bodyPr/>
                    <a:lstStyle/>
                    <a:p>
                      <a:pPr algn="ctr"/>
                      <a:r>
                        <a:rPr lang="ru-RU" sz="2000" b="1" i="0" u="none" strike="noStrike" cap="none" dirty="0">
                          <a:solidFill>
                            <a:schemeClr val="tx1"/>
                          </a:solidFill>
                          <a:latin typeface="+mn-lt"/>
                          <a:ea typeface="+mn-ea"/>
                          <a:cs typeface="+mn-cs"/>
                          <a:sym typeface="Arial"/>
                        </a:rPr>
                        <a:t>130</a:t>
                      </a:r>
                      <a:r>
                        <a:rPr lang="en-GB" sz="2000" b="1" kern="150" dirty="0">
                          <a:effectLst/>
                        </a:rPr>
                        <a:t>–</a:t>
                      </a:r>
                      <a:r>
                        <a:rPr lang="ru-RU" sz="2000" b="1" kern="150" dirty="0">
                          <a:effectLst/>
                        </a:rPr>
                        <a:t>200</a:t>
                      </a:r>
                      <a:endParaRPr lang="ru-RU" sz="2000" b="1" dirty="0"/>
                    </a:p>
                  </a:txBody>
                  <a:tcPr anchor="ctr"/>
                </a:tc>
                <a:extLst>
                  <a:ext uri="{0D108BD9-81ED-4DB2-BD59-A6C34878D82A}">
                    <a16:rowId xmlns:a16="http://schemas.microsoft.com/office/drawing/2014/main" val="2080890142"/>
                  </a:ext>
                </a:extLst>
              </a:tr>
              <a:tr h="461554">
                <a:tc>
                  <a:txBody>
                    <a:bodyPr/>
                    <a:lstStyle/>
                    <a:p>
                      <a:r>
                        <a:rPr lang="en-US" sz="1600" b="1" dirty="0"/>
                        <a:t>Pulse duration, </a:t>
                      </a:r>
                      <a:r>
                        <a:rPr lang="en-US" sz="1600" b="1" u="none" strike="noStrike" cap="none" dirty="0" err="1">
                          <a:sym typeface="Arial"/>
                        </a:rPr>
                        <a:t>μs</a:t>
                      </a:r>
                      <a:endParaRPr lang="ru-RU" sz="1600" b="1" i="0" u="none" strike="noStrike" cap="none" dirty="0">
                        <a:solidFill>
                          <a:schemeClr val="tx1"/>
                        </a:solidFill>
                        <a:latin typeface="+mn-lt"/>
                        <a:ea typeface="+mn-ea"/>
                        <a:cs typeface="+mn-cs"/>
                        <a:sym typeface="Arial"/>
                      </a:endParaRPr>
                    </a:p>
                  </a:txBody>
                  <a:tcPr anchor="ctr"/>
                </a:tc>
                <a:tc gridSpan="4">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t>0,2</a:t>
                      </a:r>
                      <a:r>
                        <a:rPr lang="en-GB" sz="2000" b="1" kern="150" dirty="0">
                          <a:effectLst/>
                        </a:rPr>
                        <a:t>–</a:t>
                      </a:r>
                      <a:r>
                        <a:rPr lang="en-US" sz="2000" b="1" dirty="0"/>
                        <a:t>3,5</a:t>
                      </a:r>
                      <a:endParaRPr lang="ru-RU" sz="2000" b="1" dirty="0"/>
                    </a:p>
                  </a:txBody>
                  <a:tcPr anchor="ctr"/>
                </a:tc>
                <a:tc hMerge="1">
                  <a:txBody>
                    <a:bodyPr/>
                    <a:lstStyle/>
                    <a:p>
                      <a:endParaRPr lang="ru-RU"/>
                    </a:p>
                  </a:txBody>
                  <a:tcPr/>
                </a:tc>
                <a:tc hMerge="1">
                  <a:txBody>
                    <a:bodyPr/>
                    <a:lstStyle/>
                    <a:p>
                      <a:pPr marR="0" algn="ctr" rtl="0">
                        <a:lnSpc>
                          <a:spcPct val="100000"/>
                        </a:lnSpc>
                        <a:spcBef>
                          <a:spcPts val="0"/>
                        </a:spcBef>
                        <a:spcAft>
                          <a:spcPts val="0"/>
                        </a:spcAft>
                        <a:buClr>
                          <a:srgbClr val="000000"/>
                        </a:buClr>
                        <a:buFont typeface="Arial"/>
                      </a:pPr>
                      <a:endParaRPr lang="ru-RU" sz="1800" b="0" i="0" u="none" strike="noStrike" cap="none" dirty="0">
                        <a:solidFill>
                          <a:schemeClr val="tx1"/>
                        </a:solidFill>
                        <a:latin typeface="+mn-lt"/>
                        <a:ea typeface="+mn-ea"/>
                        <a:cs typeface="+mn-cs"/>
                        <a:sym typeface="Arial"/>
                      </a:endParaRPr>
                    </a:p>
                  </a:txBody>
                  <a:tcPr/>
                </a:tc>
                <a:tc hMerge="1">
                  <a:txBody>
                    <a:bodyPr/>
                    <a:lstStyle/>
                    <a:p>
                      <a:endParaRPr lang="ru-RU"/>
                    </a:p>
                  </a:txBody>
                  <a:tcPr/>
                </a:tc>
                <a:extLst>
                  <a:ext uri="{0D108BD9-81ED-4DB2-BD59-A6C34878D82A}">
                    <a16:rowId xmlns:a16="http://schemas.microsoft.com/office/drawing/2014/main" val="3641559485"/>
                  </a:ext>
                </a:extLst>
              </a:tr>
              <a:tr h="383177">
                <a:tc>
                  <a:txBody>
                    <a:bodyPr/>
                    <a:lstStyle/>
                    <a:p>
                      <a:r>
                        <a:rPr lang="en-US" sz="1600" b="1" dirty="0"/>
                        <a:t>Max. pulse current, mA</a:t>
                      </a:r>
                      <a:endParaRPr lang="ru-RU" sz="1600" b="1" dirty="0"/>
                    </a:p>
                  </a:txBody>
                  <a:tcPr anchor="ctr"/>
                </a:tc>
                <a:tc gridSpan="4">
                  <a:txBody>
                    <a:bodyPr/>
                    <a:lstStyle/>
                    <a:p>
                      <a:pPr marR="0" algn="ctr" rtl="0">
                        <a:lnSpc>
                          <a:spcPct val="100000"/>
                        </a:lnSpc>
                        <a:spcBef>
                          <a:spcPts val="0"/>
                        </a:spcBef>
                        <a:spcAft>
                          <a:spcPts val="0"/>
                        </a:spcAft>
                        <a:buClr>
                          <a:srgbClr val="000000"/>
                        </a:buClr>
                        <a:buFont typeface="Arial"/>
                      </a:pPr>
                      <a:r>
                        <a:rPr lang="en-US" sz="2000" b="1" i="0" u="none" strike="noStrike" cap="none" dirty="0">
                          <a:solidFill>
                            <a:schemeClr val="tx1"/>
                          </a:solidFill>
                          <a:latin typeface="+mn-lt"/>
                          <a:ea typeface="+mn-ea"/>
                          <a:cs typeface="+mn-cs"/>
                          <a:sym typeface="Arial"/>
                        </a:rPr>
                        <a:t>80</a:t>
                      </a:r>
                      <a:endParaRPr lang="ru-RU" sz="2000" b="1" i="0" u="none" strike="noStrike" cap="none" dirty="0">
                        <a:solidFill>
                          <a:schemeClr val="tx1"/>
                        </a:solidFill>
                        <a:latin typeface="+mn-lt"/>
                        <a:ea typeface="+mn-ea"/>
                        <a:cs typeface="+mn-cs"/>
                        <a:sym typeface="Arial"/>
                      </a:endParaRPr>
                    </a:p>
                  </a:txBody>
                  <a:tcPr anchor="ctr"/>
                </a:tc>
                <a:tc hMerge="1">
                  <a:txBody>
                    <a:bodyPr/>
                    <a:lstStyle/>
                    <a:p>
                      <a:endParaRPr lang="ru-RU"/>
                    </a:p>
                  </a:txBody>
                  <a:tcPr/>
                </a:tc>
                <a:tc hMerge="1">
                  <a:txBody>
                    <a:bodyPr/>
                    <a:lstStyle/>
                    <a:p>
                      <a:pPr marR="0" algn="ctr" rtl="0">
                        <a:lnSpc>
                          <a:spcPct val="100000"/>
                        </a:lnSpc>
                        <a:spcBef>
                          <a:spcPts val="0"/>
                        </a:spcBef>
                        <a:spcAft>
                          <a:spcPts val="0"/>
                        </a:spcAft>
                        <a:buClr>
                          <a:srgbClr val="000000"/>
                        </a:buClr>
                        <a:buFont typeface="Arial"/>
                      </a:pPr>
                      <a:endParaRPr lang="ru-RU" sz="1800" b="0" i="0" u="none" strike="noStrike" cap="none" dirty="0">
                        <a:solidFill>
                          <a:schemeClr val="tx1"/>
                        </a:solidFill>
                        <a:latin typeface="+mn-lt"/>
                        <a:ea typeface="+mn-ea"/>
                        <a:cs typeface="+mn-cs"/>
                        <a:sym typeface="Arial"/>
                      </a:endParaRPr>
                    </a:p>
                  </a:txBody>
                  <a:tcPr anchor="ctr"/>
                </a:tc>
                <a:tc hMerge="1">
                  <a:txBody>
                    <a:bodyPr/>
                    <a:lstStyle/>
                    <a:p>
                      <a:pPr marR="0" algn="ctr" rtl="0">
                        <a:lnSpc>
                          <a:spcPct val="100000"/>
                        </a:lnSpc>
                        <a:spcBef>
                          <a:spcPts val="0"/>
                        </a:spcBef>
                        <a:spcAft>
                          <a:spcPts val="0"/>
                        </a:spcAft>
                        <a:buClr>
                          <a:srgbClr val="000000"/>
                        </a:buClr>
                        <a:buFont typeface="Arial"/>
                      </a:pPr>
                      <a:endParaRPr lang="ru-RU" sz="18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984134867"/>
                  </a:ext>
                </a:extLst>
              </a:tr>
              <a:tr h="418011">
                <a:tc>
                  <a:txBody>
                    <a:bodyPr/>
                    <a:lstStyle/>
                    <a:p>
                      <a:r>
                        <a:rPr lang="en-US" sz="1600" b="1" dirty="0"/>
                        <a:t>Pulse repetition rate, Hz</a:t>
                      </a:r>
                      <a:endParaRPr lang="ru-RU" sz="1600" b="1" dirty="0"/>
                    </a:p>
                  </a:txBody>
                  <a:tcPr anchor="ctr"/>
                </a:tc>
                <a:tc>
                  <a:txBody>
                    <a:bodyPr/>
                    <a:lstStyle/>
                    <a:p>
                      <a:pPr marR="0" algn="ctr" rtl="0">
                        <a:lnSpc>
                          <a:spcPct val="100000"/>
                        </a:lnSpc>
                        <a:spcBef>
                          <a:spcPts val="0"/>
                        </a:spcBef>
                        <a:spcAft>
                          <a:spcPts val="0"/>
                        </a:spcAft>
                        <a:buClr>
                          <a:srgbClr val="000000"/>
                        </a:buClr>
                        <a:buFont typeface="Arial"/>
                      </a:pPr>
                      <a:r>
                        <a:rPr lang="en-US" sz="2000" b="1" i="0" u="none" strike="noStrike" cap="none" dirty="0">
                          <a:solidFill>
                            <a:schemeClr val="tx1"/>
                          </a:solidFill>
                          <a:latin typeface="+mn-lt"/>
                          <a:ea typeface="+mn-ea"/>
                          <a:cs typeface="+mn-cs"/>
                          <a:sym typeface="Arial"/>
                        </a:rPr>
                        <a:t>1</a:t>
                      </a:r>
                      <a:r>
                        <a:rPr lang="en-GB" sz="2000" b="1" kern="150" dirty="0">
                          <a:effectLst/>
                        </a:rPr>
                        <a:t>–50</a:t>
                      </a:r>
                      <a:endParaRPr lang="ru-RU" sz="2000" b="1" i="0" u="none" strike="noStrike" cap="none" dirty="0">
                        <a:solidFill>
                          <a:schemeClr val="tx1"/>
                        </a:solidFill>
                        <a:latin typeface="+mn-lt"/>
                        <a:ea typeface="+mn-ea"/>
                        <a:cs typeface="+mn-cs"/>
                        <a:sym typeface="Arial"/>
                      </a:endParaRPr>
                    </a:p>
                  </a:txBody>
                  <a:tcPr anchor="ctr"/>
                </a:tc>
                <a:tc gridSpan="3">
                  <a:txBody>
                    <a:bodyPr/>
                    <a:lstStyle/>
                    <a:p>
                      <a:pPr algn="ctr"/>
                      <a:r>
                        <a:rPr lang="en-US" sz="2000" b="1" i="0" u="none" strike="noStrike" cap="none" dirty="0">
                          <a:solidFill>
                            <a:schemeClr val="tx1"/>
                          </a:solidFill>
                          <a:latin typeface="+mn-lt"/>
                          <a:ea typeface="+mn-ea"/>
                          <a:cs typeface="+mn-cs"/>
                          <a:sym typeface="Arial"/>
                        </a:rPr>
                        <a:t>1</a:t>
                      </a:r>
                      <a:r>
                        <a:rPr lang="en-GB" sz="2000" b="1" kern="150" dirty="0">
                          <a:effectLst/>
                        </a:rPr>
                        <a:t>–</a:t>
                      </a:r>
                      <a:r>
                        <a:rPr lang="en-US" sz="2000" b="1" i="0" u="none" strike="noStrike" cap="none" dirty="0">
                          <a:solidFill>
                            <a:schemeClr val="tx1"/>
                          </a:solidFill>
                          <a:latin typeface="+mn-lt"/>
                          <a:ea typeface="+mn-ea"/>
                          <a:cs typeface="+mn-cs"/>
                          <a:sym typeface="Arial"/>
                        </a:rPr>
                        <a:t>25</a:t>
                      </a:r>
                      <a:endParaRPr lang="ru-RU" sz="2000" b="1" dirty="0"/>
                    </a:p>
                  </a:txBody>
                  <a:tcPr anchor="ctr"/>
                </a:tc>
                <a:tc hMerge="1">
                  <a:txBody>
                    <a:bodyPr/>
                    <a:lstStyle/>
                    <a:p>
                      <a:pPr marR="0" algn="ctr" rtl="0">
                        <a:lnSpc>
                          <a:spcPct val="100000"/>
                        </a:lnSpc>
                        <a:spcBef>
                          <a:spcPts val="0"/>
                        </a:spcBef>
                        <a:spcAft>
                          <a:spcPts val="0"/>
                        </a:spcAft>
                        <a:buClr>
                          <a:srgbClr val="000000"/>
                        </a:buClr>
                        <a:buFont typeface="Arial"/>
                      </a:pPr>
                      <a:endParaRPr lang="ru-RU" sz="1800" b="0" i="0" u="none" strike="noStrike" cap="none" dirty="0">
                        <a:solidFill>
                          <a:schemeClr val="tx1"/>
                        </a:solidFill>
                        <a:latin typeface="+mn-lt"/>
                        <a:ea typeface="+mn-ea"/>
                        <a:cs typeface="+mn-cs"/>
                        <a:sym typeface="Arial"/>
                      </a:endParaRPr>
                    </a:p>
                  </a:txBody>
                  <a:tcPr anchor="ctr"/>
                </a:tc>
                <a:tc hMerge="1">
                  <a:txBody>
                    <a:bodyPr/>
                    <a:lstStyle/>
                    <a:p>
                      <a:pPr marR="0" algn="ctr" rtl="0">
                        <a:lnSpc>
                          <a:spcPct val="100000"/>
                        </a:lnSpc>
                        <a:spcBef>
                          <a:spcPts val="0"/>
                        </a:spcBef>
                        <a:spcAft>
                          <a:spcPts val="0"/>
                        </a:spcAft>
                        <a:buClr>
                          <a:srgbClr val="000000"/>
                        </a:buClr>
                        <a:buFont typeface="Arial"/>
                      </a:pPr>
                      <a:endParaRPr lang="ru-RU" sz="1800" b="0" i="0" u="none" strike="noStrike" cap="none" dirty="0">
                        <a:solidFill>
                          <a:schemeClr val="tx1"/>
                        </a:solidFill>
                        <a:latin typeface="+mn-lt"/>
                        <a:ea typeface="+mn-ea"/>
                        <a:cs typeface="+mn-cs"/>
                        <a:sym typeface="Arial"/>
                      </a:endParaRPr>
                    </a:p>
                  </a:txBody>
                  <a:tcPr/>
                </a:tc>
                <a:extLst>
                  <a:ext uri="{0D108BD9-81ED-4DB2-BD59-A6C34878D82A}">
                    <a16:rowId xmlns:a16="http://schemas.microsoft.com/office/drawing/2014/main" val="3924797534"/>
                  </a:ext>
                </a:extLst>
              </a:tr>
            </a:tbl>
          </a:graphicData>
        </a:graphic>
      </p:graphicFrame>
    </p:spTree>
    <p:extLst>
      <p:ext uri="{BB962C8B-B14F-4D97-AF65-F5344CB8AC3E}">
        <p14:creationId xmlns:p14="http://schemas.microsoft.com/office/powerpoint/2010/main" val="285152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Beam characteristics</a:t>
            </a:r>
            <a:endParaRPr sz="2200" b="1" dirty="0"/>
          </a:p>
        </p:txBody>
      </p:sp>
      <p:sp>
        <p:nvSpPr>
          <p:cNvPr id="65" name="Google Shape;65;p14"/>
          <p:cNvSpPr txBox="1">
            <a:spLocks noGrp="1"/>
          </p:cNvSpPr>
          <p:nvPr>
            <p:ph type="sldNum" idx="12"/>
          </p:nvPr>
        </p:nvSpPr>
        <p:spPr>
          <a:xfrm>
            <a:off x="8742218" y="4811324"/>
            <a:ext cx="401732"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22</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24" name="Прямоугольник 23">
            <a:extLst>
              <a:ext uri="{FF2B5EF4-FFF2-40B4-BE49-F238E27FC236}">
                <a16:creationId xmlns:a16="http://schemas.microsoft.com/office/drawing/2014/main" id="{263D4DBC-7688-4D8D-BBD7-ED011F174A11}"/>
              </a:ext>
            </a:extLst>
          </p:cNvPr>
          <p:cNvSpPr/>
          <p:nvPr/>
        </p:nvSpPr>
        <p:spPr>
          <a:xfrm>
            <a:off x="495830" y="1084198"/>
            <a:ext cx="8246388" cy="2816925"/>
          </a:xfrm>
          <a:prstGeom prst="rect">
            <a:avLst/>
          </a:prstGeom>
        </p:spPr>
        <p:txBody>
          <a:bodyPr wrap="square">
            <a:spAutoFit/>
          </a:bodyPr>
          <a:lstStyle/>
          <a:p>
            <a:pPr indent="271463">
              <a:lnSpc>
                <a:spcPct val="125000"/>
              </a:lnSpc>
              <a:buFont typeface="Arial" panose="020B0604020202020204" pitchFamily="34" charset="0"/>
              <a:buChar char="•"/>
            </a:pPr>
            <a:r>
              <a:rPr lang="en-US" sz="2400" dirty="0">
                <a:latin typeface="+mn-lt"/>
              </a:rPr>
              <a:t>Each pulse consists of a sequence of bunches with a duration of 1 </a:t>
            </a:r>
            <a:r>
              <a:rPr lang="en-US" sz="2400" dirty="0" err="1">
                <a:latin typeface="+mn-lt"/>
              </a:rPr>
              <a:t>ps</a:t>
            </a:r>
            <a:r>
              <a:rPr lang="en-US" sz="2400" dirty="0">
                <a:latin typeface="+mn-lt"/>
              </a:rPr>
              <a:t> and an interval between bunches of 350 </a:t>
            </a:r>
            <a:r>
              <a:rPr lang="en-US" sz="2400" dirty="0" err="1">
                <a:latin typeface="+mn-lt"/>
              </a:rPr>
              <a:t>ps</a:t>
            </a:r>
            <a:endParaRPr lang="en-US" sz="2400" dirty="0">
              <a:latin typeface="+mn-lt"/>
            </a:endParaRPr>
          </a:p>
          <a:p>
            <a:pPr marL="285750" indent="-285750">
              <a:lnSpc>
                <a:spcPct val="125000"/>
              </a:lnSpc>
              <a:buFont typeface="Arial" panose="020B0604020202020204" pitchFamily="34" charset="0"/>
              <a:buChar char="•"/>
            </a:pPr>
            <a:r>
              <a:rPr lang="en-US" sz="2400" dirty="0">
                <a:latin typeface="+mn-lt"/>
              </a:rPr>
              <a:t>Intensity </a:t>
            </a:r>
            <a:r>
              <a:rPr lang="en-US" sz="2400" dirty="0">
                <a:latin typeface="+mn-lt"/>
                <a:ea typeface="Noto Serif CJK SC"/>
                <a:cs typeface="Noto Sans Devanagari"/>
              </a:rPr>
              <a:t>from</a:t>
            </a:r>
            <a:r>
              <a:rPr lang="ru-RU" sz="2400" dirty="0">
                <a:latin typeface="+mn-lt"/>
                <a:ea typeface="Noto Serif CJK SC"/>
                <a:cs typeface="Noto Sans Devanagari"/>
              </a:rPr>
              <a:t> 10</a:t>
            </a:r>
            <a:r>
              <a:rPr lang="ru-RU" sz="2400" baseline="30000" dirty="0">
                <a:latin typeface="+mn-lt"/>
                <a:ea typeface="Noto Serif CJK SC"/>
                <a:cs typeface="Noto Sans Devanagari"/>
              </a:rPr>
              <a:t>2 </a:t>
            </a:r>
            <a:r>
              <a:rPr lang="ru-RU" sz="2400" dirty="0">
                <a:latin typeface="+mn-lt"/>
                <a:ea typeface="Noto Serif CJK SC"/>
                <a:cs typeface="Noto Sans Devanagari"/>
              </a:rPr>
              <a:t> </a:t>
            </a:r>
            <a:r>
              <a:rPr lang="en-US" sz="2400" dirty="0">
                <a:latin typeface="+mn-lt"/>
                <a:ea typeface="Noto Serif CJK SC"/>
                <a:cs typeface="Noto Sans Devanagari"/>
              </a:rPr>
              <a:t>to </a:t>
            </a:r>
            <a:r>
              <a:rPr lang="ru-RU" sz="2400" dirty="0">
                <a:latin typeface="+mn-lt"/>
                <a:ea typeface="Noto Serif CJK SC"/>
                <a:cs typeface="Noto Sans Devanagari"/>
              </a:rPr>
              <a:t>10</a:t>
            </a:r>
            <a:r>
              <a:rPr lang="ru-RU" sz="2400" baseline="30000" dirty="0">
                <a:latin typeface="+mn-lt"/>
                <a:ea typeface="Noto Serif CJK SC"/>
                <a:cs typeface="Noto Sans Devanagari"/>
              </a:rPr>
              <a:t>13</a:t>
            </a:r>
            <a:r>
              <a:rPr lang="ru-RU" sz="2400" dirty="0">
                <a:latin typeface="+mn-lt"/>
                <a:ea typeface="Noto Serif CJK SC"/>
                <a:cs typeface="Noto Sans Devanagari"/>
              </a:rPr>
              <a:t> e</a:t>
            </a:r>
            <a:r>
              <a:rPr lang="ru-RU" sz="2400" baseline="30000" dirty="0">
                <a:latin typeface="+mn-lt"/>
                <a:ea typeface="Noto Serif CJK SC"/>
                <a:cs typeface="Noto Sans Devanagari"/>
              </a:rPr>
              <a:t>-</a:t>
            </a:r>
            <a:r>
              <a:rPr lang="ru-RU" sz="2400" dirty="0">
                <a:latin typeface="+mn-lt"/>
                <a:ea typeface="Noto Serif CJK SC"/>
                <a:cs typeface="Noto Sans Devanagari"/>
              </a:rPr>
              <a:t>/</a:t>
            </a:r>
            <a:r>
              <a:rPr lang="en-US" sz="2400" dirty="0">
                <a:latin typeface="+mn-lt"/>
                <a:ea typeface="Noto Serif CJK SC"/>
                <a:cs typeface="Noto Sans Devanagari"/>
              </a:rPr>
              <a:t>s</a:t>
            </a:r>
          </a:p>
          <a:p>
            <a:pPr marL="285750" indent="-285750">
              <a:lnSpc>
                <a:spcPct val="125000"/>
              </a:lnSpc>
              <a:buFont typeface="Arial" panose="020B0604020202020204" pitchFamily="34" charset="0"/>
              <a:buChar char="•"/>
            </a:pPr>
            <a:r>
              <a:rPr lang="en-US" sz="2400" dirty="0">
                <a:latin typeface="+mn-lt"/>
              </a:rPr>
              <a:t>The transverse size of the extracted beam is </a:t>
            </a:r>
            <a:r>
              <a:rPr lang="ru-RU" sz="2400" dirty="0">
                <a:latin typeface="+mn-lt"/>
                <a:ea typeface="Noto Serif CJK SC"/>
                <a:cs typeface="Noto Sans Devanagari"/>
              </a:rPr>
              <a:t>~1.5</a:t>
            </a:r>
            <a:r>
              <a:rPr lang="ru-RU" sz="2400" dirty="0">
                <a:latin typeface="+mn-lt"/>
              </a:rPr>
              <a:t>—</a:t>
            </a:r>
            <a:r>
              <a:rPr lang="ru-RU" sz="2400" dirty="0">
                <a:latin typeface="+mn-lt"/>
                <a:ea typeface="Noto Serif CJK SC"/>
                <a:cs typeface="Noto Sans Devanagari"/>
              </a:rPr>
              <a:t>5 </a:t>
            </a:r>
            <a:r>
              <a:rPr lang="en-US" sz="2400" dirty="0">
                <a:latin typeface="+mn-lt"/>
                <a:ea typeface="Noto Serif CJK SC"/>
                <a:cs typeface="Noto Sans Devanagari"/>
              </a:rPr>
              <a:t>mm</a:t>
            </a:r>
          </a:p>
          <a:p>
            <a:pPr marL="285750" indent="-285750">
              <a:lnSpc>
                <a:spcPct val="125000"/>
              </a:lnSpc>
              <a:buFont typeface="Arial" panose="020B0604020202020204" pitchFamily="34" charset="0"/>
              <a:buChar char="•"/>
            </a:pPr>
            <a:r>
              <a:rPr lang="en-US" sz="2400" dirty="0">
                <a:latin typeface="+mn-lt"/>
              </a:rPr>
              <a:t>Max. average current </a:t>
            </a:r>
            <a:r>
              <a:rPr lang="ru-RU" sz="2400" dirty="0">
                <a:latin typeface="+mn-lt"/>
              </a:rPr>
              <a:t>5</a:t>
            </a:r>
            <a:r>
              <a:rPr lang="en-US" sz="2400" dirty="0">
                <a:latin typeface="+mn-lt"/>
              </a:rPr>
              <a:t> </a:t>
            </a:r>
            <a:r>
              <a:rPr lang="en-GB" sz="2400" kern="150" dirty="0" err="1">
                <a:latin typeface="+mn-lt"/>
              </a:rPr>
              <a:t>μA</a:t>
            </a:r>
            <a:endParaRPr lang="en-GB" sz="2400" kern="150" dirty="0">
              <a:latin typeface="+mn-lt"/>
            </a:endParaRPr>
          </a:p>
          <a:p>
            <a:pPr marL="285750" indent="-285750">
              <a:lnSpc>
                <a:spcPct val="125000"/>
              </a:lnSpc>
              <a:buFont typeface="Arial" panose="020B0604020202020204" pitchFamily="34" charset="0"/>
              <a:buChar char="•"/>
            </a:pPr>
            <a:r>
              <a:rPr lang="en-US" sz="2400" kern="150" dirty="0">
                <a:solidFill>
                  <a:schemeClr val="tx1"/>
                </a:solidFill>
                <a:latin typeface="+mn-lt"/>
              </a:rPr>
              <a:t>Possible to produce photon and neutron beams</a:t>
            </a:r>
            <a:endParaRPr lang="ru-RU" sz="2400" dirty="0">
              <a:solidFill>
                <a:schemeClr val="tx1"/>
              </a:solidFill>
              <a:latin typeface="+mn-lt"/>
            </a:endParaRPr>
          </a:p>
        </p:txBody>
      </p:sp>
      <p:sp>
        <p:nvSpPr>
          <p:cNvPr id="32" name="Google Shape;73;p14">
            <a:extLst>
              <a:ext uri="{FF2B5EF4-FFF2-40B4-BE49-F238E27FC236}">
                <a16:creationId xmlns:a16="http://schemas.microsoft.com/office/drawing/2014/main" id="{B4ED971B-C410-485E-B14F-C2202BCB8D42}"/>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050" b="1" dirty="0">
                <a:solidFill>
                  <a:schemeClr val="dk1"/>
                </a:solidFill>
              </a:rPr>
              <a:t>A. Trifonov </a:t>
            </a:r>
            <a:r>
              <a:rPr lang="en-US" sz="105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756017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Accelerator layout</a:t>
            </a:r>
            <a:endParaRPr sz="2200" b="1" dirty="0"/>
          </a:p>
        </p:txBody>
      </p:sp>
      <p:sp>
        <p:nvSpPr>
          <p:cNvPr id="65" name="Google Shape;65;p14"/>
          <p:cNvSpPr txBox="1">
            <a:spLocks noGrp="1"/>
          </p:cNvSpPr>
          <p:nvPr>
            <p:ph type="sldNum" idx="12"/>
          </p:nvPr>
        </p:nvSpPr>
        <p:spPr>
          <a:xfrm>
            <a:off x="8735786" y="4811324"/>
            <a:ext cx="408164"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23</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3" name="Рисунок 2">
            <a:extLst>
              <a:ext uri="{FF2B5EF4-FFF2-40B4-BE49-F238E27FC236}">
                <a16:creationId xmlns:a16="http://schemas.microsoft.com/office/drawing/2014/main" id="{693C1343-A1A5-49F6-B5B8-AE39BE1C91DB}"/>
              </a:ext>
            </a:extLst>
          </p:cNvPr>
          <p:cNvPicPr>
            <a:picLocks noChangeAspect="1"/>
          </p:cNvPicPr>
          <p:nvPr/>
        </p:nvPicPr>
        <p:blipFill>
          <a:blip r:embed="rId3"/>
          <a:stretch>
            <a:fillRect/>
          </a:stretch>
        </p:blipFill>
        <p:spPr>
          <a:xfrm>
            <a:off x="0" y="1524718"/>
            <a:ext cx="9144000" cy="2094063"/>
          </a:xfrm>
          <a:prstGeom prst="rect">
            <a:avLst/>
          </a:prstGeom>
        </p:spPr>
      </p:pic>
      <p:sp>
        <p:nvSpPr>
          <p:cNvPr id="2" name="Прямоугольник: скругленные углы 1">
            <a:extLst>
              <a:ext uri="{FF2B5EF4-FFF2-40B4-BE49-F238E27FC236}">
                <a16:creationId xmlns:a16="http://schemas.microsoft.com/office/drawing/2014/main" id="{84FD94C8-5947-480F-992F-B896B9DB46FF}"/>
              </a:ext>
            </a:extLst>
          </p:cNvPr>
          <p:cNvSpPr/>
          <p:nvPr/>
        </p:nvSpPr>
        <p:spPr>
          <a:xfrm>
            <a:off x="113211" y="2954675"/>
            <a:ext cx="940526" cy="68195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скругленные углы 8">
            <a:extLst>
              <a:ext uri="{FF2B5EF4-FFF2-40B4-BE49-F238E27FC236}">
                <a16:creationId xmlns:a16="http://schemas.microsoft.com/office/drawing/2014/main" id="{CD8E90E1-7B4E-4B89-AE09-8B3FBE19F264}"/>
              </a:ext>
            </a:extLst>
          </p:cNvPr>
          <p:cNvSpPr/>
          <p:nvPr/>
        </p:nvSpPr>
        <p:spPr>
          <a:xfrm>
            <a:off x="5246914" y="2871944"/>
            <a:ext cx="840377" cy="61148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Google Shape;73;p14">
            <a:extLst>
              <a:ext uri="{FF2B5EF4-FFF2-40B4-BE49-F238E27FC236}">
                <a16:creationId xmlns:a16="http://schemas.microsoft.com/office/drawing/2014/main" id="{BBBF3193-6C7B-4BC2-8B9D-6A76CB0E89A6}"/>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
        <p:nvSpPr>
          <p:cNvPr id="11" name="Прямоугольник: скругленные углы 10">
            <a:extLst>
              <a:ext uri="{FF2B5EF4-FFF2-40B4-BE49-F238E27FC236}">
                <a16:creationId xmlns:a16="http://schemas.microsoft.com/office/drawing/2014/main" id="{614F4F0C-9660-4CFF-930E-C8D82FF57FD9}"/>
              </a:ext>
            </a:extLst>
          </p:cNvPr>
          <p:cNvSpPr/>
          <p:nvPr/>
        </p:nvSpPr>
        <p:spPr>
          <a:xfrm>
            <a:off x="2002971" y="2954677"/>
            <a:ext cx="940526" cy="681959"/>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скругленные углы 11">
            <a:extLst>
              <a:ext uri="{FF2B5EF4-FFF2-40B4-BE49-F238E27FC236}">
                <a16:creationId xmlns:a16="http://schemas.microsoft.com/office/drawing/2014/main" id="{7E75A445-28C2-4B4D-9037-212FB9F5252A}"/>
              </a:ext>
            </a:extLst>
          </p:cNvPr>
          <p:cNvSpPr/>
          <p:nvPr/>
        </p:nvSpPr>
        <p:spPr>
          <a:xfrm>
            <a:off x="3563773" y="2954677"/>
            <a:ext cx="840377" cy="611486"/>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127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Beam Extraction Points</a:t>
            </a:r>
            <a:endParaRPr sz="2200" b="1" dirty="0"/>
          </a:p>
        </p:txBody>
      </p:sp>
      <p:sp>
        <p:nvSpPr>
          <p:cNvPr id="65" name="Google Shape;65;p14"/>
          <p:cNvSpPr txBox="1">
            <a:spLocks noGrp="1"/>
          </p:cNvSpPr>
          <p:nvPr>
            <p:ph type="sldNum" idx="12"/>
          </p:nvPr>
        </p:nvSpPr>
        <p:spPr>
          <a:xfrm>
            <a:off x="8735786" y="4811324"/>
            <a:ext cx="408164"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24</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5" name="Рисунок 4">
            <a:extLst>
              <a:ext uri="{FF2B5EF4-FFF2-40B4-BE49-F238E27FC236}">
                <a16:creationId xmlns:a16="http://schemas.microsoft.com/office/drawing/2014/main" id="{B4444C44-4CB6-432B-A7EA-4300D74FEC18}"/>
              </a:ext>
            </a:extLst>
          </p:cNvPr>
          <p:cNvPicPr>
            <a:picLocks noChangeAspect="1"/>
          </p:cNvPicPr>
          <p:nvPr/>
        </p:nvPicPr>
        <p:blipFill>
          <a:blip r:embed="rId3"/>
          <a:stretch>
            <a:fillRect/>
          </a:stretch>
        </p:blipFill>
        <p:spPr>
          <a:xfrm>
            <a:off x="5662682" y="1078209"/>
            <a:ext cx="2924486" cy="293976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C233A57-BDA5-4822-94C3-4102585FB869}"/>
              </a:ext>
            </a:extLst>
          </p:cNvPr>
          <p:cNvSpPr txBox="1"/>
          <p:nvPr/>
        </p:nvSpPr>
        <p:spPr>
          <a:xfrm>
            <a:off x="5662682" y="4065290"/>
            <a:ext cx="2924486" cy="307777"/>
          </a:xfrm>
          <a:prstGeom prst="rect">
            <a:avLst/>
          </a:prstGeom>
          <a:noFill/>
        </p:spPr>
        <p:txBody>
          <a:bodyPr wrap="square" rtlCol="0">
            <a:spAutoFit/>
          </a:bodyPr>
          <a:lstStyle/>
          <a:p>
            <a:pPr algn="ctr"/>
            <a:r>
              <a:rPr lang="en-US" b="1" dirty="0"/>
              <a:t>Beam extraction point </a:t>
            </a:r>
            <a:r>
              <a:rPr lang="ru-RU" b="1" dirty="0"/>
              <a:t>№</a:t>
            </a:r>
            <a:r>
              <a:rPr lang="en-US" b="1" dirty="0"/>
              <a:t>1 (EP1)</a:t>
            </a:r>
            <a:endParaRPr lang="ru-RU" b="1" dirty="0"/>
          </a:p>
        </p:txBody>
      </p:sp>
      <p:sp>
        <p:nvSpPr>
          <p:cNvPr id="14" name="TextBox 13">
            <a:extLst>
              <a:ext uri="{FF2B5EF4-FFF2-40B4-BE49-F238E27FC236}">
                <a16:creationId xmlns:a16="http://schemas.microsoft.com/office/drawing/2014/main" id="{AB7C634F-30E6-4A16-8B2B-50E2B08E4969}"/>
              </a:ext>
            </a:extLst>
          </p:cNvPr>
          <p:cNvSpPr txBox="1"/>
          <p:nvPr/>
        </p:nvSpPr>
        <p:spPr>
          <a:xfrm>
            <a:off x="645126" y="4006996"/>
            <a:ext cx="4681474" cy="307777"/>
          </a:xfrm>
          <a:prstGeom prst="rect">
            <a:avLst/>
          </a:prstGeom>
          <a:noFill/>
        </p:spPr>
        <p:txBody>
          <a:bodyPr wrap="square" rtlCol="0">
            <a:spAutoFit/>
          </a:bodyPr>
          <a:lstStyle/>
          <a:p>
            <a:pPr algn="ctr"/>
            <a:r>
              <a:rPr lang="en-US" b="1" dirty="0"/>
              <a:t>Beam extraction point </a:t>
            </a:r>
            <a:r>
              <a:rPr lang="ru-RU" b="1" dirty="0"/>
              <a:t>№4</a:t>
            </a:r>
            <a:r>
              <a:rPr lang="en-US" b="1" dirty="0"/>
              <a:t> (EP</a:t>
            </a:r>
            <a:r>
              <a:rPr lang="ru-RU" b="1" dirty="0"/>
              <a:t>4</a:t>
            </a:r>
            <a:r>
              <a:rPr lang="en-US" b="1" dirty="0"/>
              <a:t>)</a:t>
            </a:r>
            <a:endParaRPr lang="ru-RU" b="1" dirty="0"/>
          </a:p>
        </p:txBody>
      </p:sp>
      <p:pic>
        <p:nvPicPr>
          <p:cNvPr id="11" name="Рисунок 10">
            <a:extLst>
              <a:ext uri="{FF2B5EF4-FFF2-40B4-BE49-F238E27FC236}">
                <a16:creationId xmlns:a16="http://schemas.microsoft.com/office/drawing/2014/main" id="{9F04B969-5359-46CC-97A5-CB9F7751A46E}"/>
              </a:ext>
            </a:extLst>
          </p:cNvPr>
          <p:cNvPicPr>
            <a:picLocks noChangeAspect="1"/>
          </p:cNvPicPr>
          <p:nvPr/>
        </p:nvPicPr>
        <p:blipFill>
          <a:blip r:embed="rId4"/>
          <a:stretch>
            <a:fillRect/>
          </a:stretch>
        </p:blipFill>
        <p:spPr>
          <a:xfrm>
            <a:off x="645126" y="1078209"/>
            <a:ext cx="4681475" cy="2910891"/>
          </a:xfrm>
          <a:prstGeom prst="rect">
            <a:avLst/>
          </a:prstGeom>
          <a:ln w="28575">
            <a:solidFill>
              <a:srgbClr val="0070C0"/>
            </a:solidFill>
          </a:ln>
          <a:effectLst>
            <a:outerShdw blurRad="50800" dist="38100" dir="2700000" algn="tl" rotWithShape="0">
              <a:prstClr val="black">
                <a:alpha val="40000"/>
              </a:prstClr>
            </a:outerShdw>
          </a:effectLst>
        </p:spPr>
      </p:pic>
      <p:sp>
        <p:nvSpPr>
          <p:cNvPr id="12" name="Google Shape;73;p14">
            <a:extLst>
              <a:ext uri="{FF2B5EF4-FFF2-40B4-BE49-F238E27FC236}">
                <a16:creationId xmlns:a16="http://schemas.microsoft.com/office/drawing/2014/main" id="{F91481E2-D518-4954-81D6-70FFE70B3C17}"/>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706550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Beam Extraction Points</a:t>
            </a:r>
            <a:endParaRPr sz="2200" b="1" dirty="0"/>
          </a:p>
        </p:txBody>
      </p:sp>
      <p:sp>
        <p:nvSpPr>
          <p:cNvPr id="65" name="Google Shape;65;p14"/>
          <p:cNvSpPr txBox="1">
            <a:spLocks noGrp="1"/>
          </p:cNvSpPr>
          <p:nvPr>
            <p:ph type="sldNum" idx="12"/>
          </p:nvPr>
        </p:nvSpPr>
        <p:spPr>
          <a:xfrm>
            <a:off x="8727621" y="4811324"/>
            <a:ext cx="416329"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25</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4" name="TextBox 13">
            <a:extLst>
              <a:ext uri="{FF2B5EF4-FFF2-40B4-BE49-F238E27FC236}">
                <a16:creationId xmlns:a16="http://schemas.microsoft.com/office/drawing/2014/main" id="{AB7C634F-30E6-4A16-8B2B-50E2B08E4969}"/>
              </a:ext>
            </a:extLst>
          </p:cNvPr>
          <p:cNvSpPr txBox="1"/>
          <p:nvPr/>
        </p:nvSpPr>
        <p:spPr>
          <a:xfrm>
            <a:off x="250370" y="3663668"/>
            <a:ext cx="4120325" cy="307777"/>
          </a:xfrm>
          <a:prstGeom prst="rect">
            <a:avLst/>
          </a:prstGeom>
          <a:noFill/>
        </p:spPr>
        <p:txBody>
          <a:bodyPr wrap="square" rtlCol="0">
            <a:spAutoFit/>
          </a:bodyPr>
          <a:lstStyle/>
          <a:p>
            <a:pPr algn="ctr"/>
            <a:r>
              <a:rPr lang="en-US" b="1" dirty="0"/>
              <a:t>Beam extraction point </a:t>
            </a:r>
            <a:r>
              <a:rPr lang="ru-RU" b="1" dirty="0"/>
              <a:t>№</a:t>
            </a:r>
            <a:r>
              <a:rPr lang="en-US" b="1" dirty="0"/>
              <a:t>3 (EP3)</a:t>
            </a:r>
            <a:endParaRPr lang="ru-RU" b="1" dirty="0"/>
          </a:p>
        </p:txBody>
      </p:sp>
      <p:pic>
        <p:nvPicPr>
          <p:cNvPr id="3" name="Рисунок 2">
            <a:extLst>
              <a:ext uri="{FF2B5EF4-FFF2-40B4-BE49-F238E27FC236}">
                <a16:creationId xmlns:a16="http://schemas.microsoft.com/office/drawing/2014/main" id="{D8A12C7B-BAAF-4FA3-8FB8-374A02748E7E}"/>
              </a:ext>
            </a:extLst>
          </p:cNvPr>
          <p:cNvPicPr>
            <a:picLocks noChangeAspect="1"/>
          </p:cNvPicPr>
          <p:nvPr/>
        </p:nvPicPr>
        <p:blipFill rotWithShape="1">
          <a:blip r:embed="rId3"/>
          <a:srcRect t="13203"/>
          <a:stretch/>
        </p:blipFill>
        <p:spPr>
          <a:xfrm>
            <a:off x="248989" y="954071"/>
            <a:ext cx="4120325" cy="2682228"/>
          </a:xfrm>
          <a:prstGeom prst="rect">
            <a:avLst/>
          </a:prstGeom>
          <a:ln w="28575">
            <a:solidFill>
              <a:schemeClr val="accent4">
                <a:lumMod val="75000"/>
              </a:schemeClr>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A327C26-0B0A-4AE4-AA19-F390D537B725}"/>
              </a:ext>
            </a:extLst>
          </p:cNvPr>
          <p:cNvSpPr txBox="1"/>
          <p:nvPr/>
        </p:nvSpPr>
        <p:spPr>
          <a:xfrm>
            <a:off x="4781886" y="3385384"/>
            <a:ext cx="4147320" cy="307777"/>
          </a:xfrm>
          <a:prstGeom prst="rect">
            <a:avLst/>
          </a:prstGeom>
          <a:noFill/>
        </p:spPr>
        <p:txBody>
          <a:bodyPr wrap="square" rtlCol="0">
            <a:spAutoFit/>
          </a:bodyPr>
          <a:lstStyle/>
          <a:p>
            <a:pPr algn="ctr"/>
            <a:r>
              <a:rPr lang="en-US" b="1" dirty="0"/>
              <a:t>Beam extraction point </a:t>
            </a:r>
            <a:r>
              <a:rPr lang="ru-RU" b="1" dirty="0"/>
              <a:t>№</a:t>
            </a:r>
            <a:r>
              <a:rPr lang="en-US" b="1" dirty="0"/>
              <a:t>2 (EP2)</a:t>
            </a:r>
            <a:endParaRPr lang="ru-RU" b="1" dirty="0"/>
          </a:p>
        </p:txBody>
      </p:sp>
      <p:pic>
        <p:nvPicPr>
          <p:cNvPr id="17" name="Рисунок 16">
            <a:extLst>
              <a:ext uri="{FF2B5EF4-FFF2-40B4-BE49-F238E27FC236}">
                <a16:creationId xmlns:a16="http://schemas.microsoft.com/office/drawing/2014/main" id="{C547CBB3-A6F3-4E6D-BD0A-DE1740694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885" y="1309271"/>
            <a:ext cx="4147321" cy="2063915"/>
          </a:xfrm>
          <a:prstGeom prst="rect">
            <a:avLst/>
          </a:prstGeom>
          <a:ln w="28575">
            <a:solidFill>
              <a:schemeClr val="accent4">
                <a:lumMod val="75000"/>
              </a:schemeClr>
            </a:solidFill>
          </a:ln>
        </p:spPr>
      </p:pic>
      <p:sp>
        <p:nvSpPr>
          <p:cNvPr id="18" name="Google Shape;73;p14">
            <a:extLst>
              <a:ext uri="{FF2B5EF4-FFF2-40B4-BE49-F238E27FC236}">
                <a16:creationId xmlns:a16="http://schemas.microsoft.com/office/drawing/2014/main" id="{E15999EA-F5AA-400D-ABEB-33E67B33DBB5}"/>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2051951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 Research program</a:t>
            </a:r>
            <a:endParaRPr sz="2200" b="1" dirty="0"/>
          </a:p>
        </p:txBody>
      </p:sp>
      <p:sp>
        <p:nvSpPr>
          <p:cNvPr id="65" name="Google Shape;65;p14"/>
          <p:cNvSpPr txBox="1">
            <a:spLocks noGrp="1"/>
          </p:cNvSpPr>
          <p:nvPr>
            <p:ph type="sldNum" idx="12"/>
          </p:nvPr>
        </p:nvSpPr>
        <p:spPr>
          <a:xfrm>
            <a:off x="8729133" y="4811324"/>
            <a:ext cx="4148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26</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8" name="Google Shape;73;p14">
            <a:extLst>
              <a:ext uri="{FF2B5EF4-FFF2-40B4-BE49-F238E27FC236}">
                <a16:creationId xmlns:a16="http://schemas.microsoft.com/office/drawing/2014/main" id="{B437BC9E-A77E-441F-A55F-99EAAEC87D00}"/>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2" name="Рисунок 1">
            <a:extLst>
              <a:ext uri="{FF2B5EF4-FFF2-40B4-BE49-F238E27FC236}">
                <a16:creationId xmlns:a16="http://schemas.microsoft.com/office/drawing/2014/main" id="{FD0A56F0-B0F4-4A9A-98CA-71D55AED69ED}"/>
              </a:ext>
            </a:extLst>
          </p:cNvPr>
          <p:cNvPicPr>
            <a:picLocks noChangeAspect="1"/>
          </p:cNvPicPr>
          <p:nvPr/>
        </p:nvPicPr>
        <p:blipFill>
          <a:blip r:embed="rId3"/>
          <a:stretch>
            <a:fillRect/>
          </a:stretch>
        </p:blipFill>
        <p:spPr>
          <a:xfrm>
            <a:off x="22527" y="1122242"/>
            <a:ext cx="9144000" cy="2899015"/>
          </a:xfrm>
          <a:prstGeom prst="rect">
            <a:avLst/>
          </a:prstGeom>
        </p:spPr>
      </p:pic>
    </p:spTree>
    <p:extLst>
      <p:ext uri="{BB962C8B-B14F-4D97-AF65-F5344CB8AC3E}">
        <p14:creationId xmlns:p14="http://schemas.microsoft.com/office/powerpoint/2010/main" val="718304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pt-BR" sz="2200" b="1" dirty="0"/>
              <a:t>Particle detectors R&amp;D</a:t>
            </a:r>
            <a:endParaRPr sz="2200" b="1" dirty="0"/>
          </a:p>
        </p:txBody>
      </p:sp>
      <p:sp>
        <p:nvSpPr>
          <p:cNvPr id="65" name="Google Shape;65;p14"/>
          <p:cNvSpPr txBox="1">
            <a:spLocks noGrp="1"/>
          </p:cNvSpPr>
          <p:nvPr>
            <p:ph type="sldNum" idx="12"/>
          </p:nvPr>
        </p:nvSpPr>
        <p:spPr>
          <a:xfrm>
            <a:off x="8720667" y="4811324"/>
            <a:ext cx="423283"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27</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8" name="Прямоугольник 7">
            <a:extLst>
              <a:ext uri="{FF2B5EF4-FFF2-40B4-BE49-F238E27FC236}">
                <a16:creationId xmlns:a16="http://schemas.microsoft.com/office/drawing/2014/main" id="{88D7A411-0D2D-4FF8-9007-D55B19557565}"/>
              </a:ext>
            </a:extLst>
          </p:cNvPr>
          <p:cNvSpPr/>
          <p:nvPr/>
        </p:nvSpPr>
        <p:spPr>
          <a:xfrm>
            <a:off x="311701" y="586765"/>
            <a:ext cx="5643236" cy="3754874"/>
          </a:xfrm>
          <a:prstGeom prst="rect">
            <a:avLst/>
          </a:prstGeom>
        </p:spPr>
        <p:txBody>
          <a:bodyPr wrap="square">
            <a:spAutoFit/>
          </a:bodyPr>
          <a:lstStyle/>
          <a:p>
            <a:pPr marL="14288" indent="166688" algn="just">
              <a:buFont typeface="Arial" panose="020B0604020202020204" pitchFamily="34" charset="0"/>
              <a:buChar char="•"/>
            </a:pPr>
            <a:r>
              <a:rPr lang="en-US" dirty="0">
                <a:solidFill>
                  <a:prstClr val="black"/>
                </a:solidFill>
                <a:latin typeface="Arial" panose="020B0604020202020204" pitchFamily="34" charset="0"/>
              </a:rPr>
              <a:t>Study of monolithic active pixel detectors (MAPS) </a:t>
            </a:r>
            <a:r>
              <a:rPr lang="en-US" dirty="0" err="1">
                <a:solidFill>
                  <a:prstClr val="black"/>
                </a:solidFill>
                <a:latin typeface="Arial" panose="020B0604020202020204" pitchFamily="34" charset="0"/>
              </a:rPr>
              <a:t>Alpide</a:t>
            </a:r>
            <a:r>
              <a:rPr lang="en-US" dirty="0">
                <a:solidFill>
                  <a:prstClr val="black"/>
                </a:solidFill>
                <a:latin typeface="Arial" panose="020B0604020202020204" pitchFamily="34" charset="0"/>
              </a:rPr>
              <a:t>, determination of their efficiency, spatial resolution, study of the mechanism of cluster formation</a:t>
            </a:r>
            <a:endParaRPr lang="en-US" dirty="0">
              <a:solidFill>
                <a:prstClr val="black"/>
              </a:solidFill>
              <a:latin typeface="Noto Sans Devanagari"/>
            </a:endParaRPr>
          </a:p>
          <a:p>
            <a:pPr marL="14288" indent="166688" algn="just">
              <a:buFont typeface="Arial" panose="020B0604020202020204" pitchFamily="34" charset="0"/>
              <a:buChar char="•"/>
            </a:pPr>
            <a:r>
              <a:rPr lang="en-US" dirty="0">
                <a:solidFill>
                  <a:prstClr val="black"/>
                </a:solidFill>
                <a:latin typeface="Arial" panose="020B0604020202020204" pitchFamily="34" charset="0"/>
              </a:rPr>
              <a:t>Research and optimization of the prototype electromagnetic calorimeter of the SPD facility and its calibration in the range of 50-200 MeV</a:t>
            </a:r>
            <a:endParaRPr lang="en-US" dirty="0">
              <a:solidFill>
                <a:prstClr val="black"/>
              </a:solidFill>
              <a:latin typeface="Noto Sans Devanagari"/>
            </a:endParaRPr>
          </a:p>
          <a:p>
            <a:pPr marL="14288" indent="166688" algn="just">
              <a:buFont typeface="Arial" panose="020B0604020202020204" pitchFamily="34" charset="0"/>
              <a:buChar char="•"/>
            </a:pPr>
            <a:r>
              <a:rPr lang="en-US" dirty="0">
                <a:solidFill>
                  <a:prstClr val="black"/>
                </a:solidFill>
                <a:latin typeface="Arial" panose="020B0604020202020204" pitchFamily="34" charset="0"/>
              </a:rPr>
              <a:t>Response study, determination of efficiency, spatial resolution of straw detectors for the SPD experiment</a:t>
            </a:r>
            <a:endParaRPr lang="en-US" dirty="0">
              <a:solidFill>
                <a:prstClr val="black"/>
              </a:solidFill>
              <a:latin typeface="Noto Sans Devanagari"/>
            </a:endParaRPr>
          </a:p>
          <a:p>
            <a:pPr marL="14288" indent="166688" algn="just">
              <a:buFont typeface="Arial" panose="020B0604020202020204" pitchFamily="34" charset="0"/>
              <a:buChar char="•"/>
            </a:pPr>
            <a:r>
              <a:rPr lang="en-US" dirty="0">
                <a:solidFill>
                  <a:prstClr val="black"/>
                </a:solidFill>
                <a:latin typeface="Arial" panose="020B0604020202020204" pitchFamily="34" charset="0"/>
              </a:rPr>
              <a:t>Investigation of pulsed (up to 10,000 particles per 50 ns) loading of MCP-based detectors depending on the frequency of arrival of subsequent pulses</a:t>
            </a:r>
            <a:endParaRPr lang="en-US" dirty="0">
              <a:solidFill>
                <a:prstClr val="black"/>
              </a:solidFill>
              <a:latin typeface="Noto Sans Devanagari"/>
            </a:endParaRPr>
          </a:p>
          <a:p>
            <a:pPr marL="14288" indent="166688" algn="just">
              <a:buFont typeface="Arial" panose="020B0604020202020204" pitchFamily="34" charset="0"/>
              <a:buChar char="•"/>
            </a:pPr>
            <a:r>
              <a:rPr lang="en-US" dirty="0">
                <a:solidFill>
                  <a:prstClr val="black"/>
                </a:solidFill>
                <a:latin typeface="Arial" panose="020B0604020202020204" pitchFamily="34" charset="0"/>
              </a:rPr>
              <a:t>Investigation of characteristics (efficiency, spatial resolution, maximum load) of bulk Micromegas gas detectors</a:t>
            </a:r>
            <a:endParaRPr lang="en-US" dirty="0">
              <a:solidFill>
                <a:prstClr val="black"/>
              </a:solidFill>
              <a:latin typeface="Noto Sans Devanagari"/>
            </a:endParaRPr>
          </a:p>
          <a:p>
            <a:pPr marL="14288" indent="166688" algn="just">
              <a:buFont typeface="Arial" panose="020B0604020202020204" pitchFamily="34" charset="0"/>
              <a:buChar char="•"/>
            </a:pPr>
            <a:r>
              <a:rPr lang="en-US" dirty="0">
                <a:solidFill>
                  <a:prstClr val="black"/>
                </a:solidFill>
                <a:latin typeface="Arial" panose="020B0604020202020204" pitchFamily="34" charset="0"/>
              </a:rPr>
              <a:t>Study of the response of neutron pulse detectors, development of detectors for determining the fluence and energy spectrum of neutrons for dynamic </a:t>
            </a:r>
            <a:r>
              <a:rPr lang="en-US" dirty="0" err="1">
                <a:solidFill>
                  <a:prstClr val="black"/>
                </a:solidFill>
                <a:latin typeface="Arial" panose="020B0604020202020204" pitchFamily="34" charset="0"/>
              </a:rPr>
              <a:t>neutronography</a:t>
            </a:r>
            <a:r>
              <a:rPr lang="en-US" dirty="0">
                <a:solidFill>
                  <a:prstClr val="black"/>
                </a:solidFill>
                <a:latin typeface="Arial" panose="020B0604020202020204" pitchFamily="34" charset="0"/>
              </a:rPr>
              <a:t> and neutron resonance spectroscopy.</a:t>
            </a:r>
            <a:endParaRPr lang="en-US" dirty="0">
              <a:solidFill>
                <a:prstClr val="black"/>
              </a:solidFill>
              <a:latin typeface="Noto Sans Devanagari"/>
            </a:endParaRPr>
          </a:p>
        </p:txBody>
      </p:sp>
      <p:sp>
        <p:nvSpPr>
          <p:cNvPr id="9" name="Google Shape;73;p14">
            <a:extLst>
              <a:ext uri="{FF2B5EF4-FFF2-40B4-BE49-F238E27FC236}">
                <a16:creationId xmlns:a16="http://schemas.microsoft.com/office/drawing/2014/main" id="{98B00AF8-B856-478B-B8F1-F5DE551FFCD9}"/>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11" name="Picture 10">
            <a:extLst>
              <a:ext uri="{FF2B5EF4-FFF2-40B4-BE49-F238E27FC236}">
                <a16:creationId xmlns:a16="http://schemas.microsoft.com/office/drawing/2014/main" id="{23E5AE4D-0397-414F-9063-870DAE41661B}"/>
              </a:ext>
            </a:extLst>
          </p:cNvPr>
          <p:cNvPicPr>
            <a:picLocks noChangeAspect="1"/>
          </p:cNvPicPr>
          <p:nvPr/>
        </p:nvPicPr>
        <p:blipFill rotWithShape="1">
          <a:blip r:embed="rId3">
            <a:extLst>
              <a:ext uri="{28A0092B-C50C-407E-A947-70E740481C1C}">
                <a14:useLocalDpi xmlns:a14="http://schemas.microsoft.com/office/drawing/2010/main" val="0"/>
              </a:ext>
            </a:extLst>
          </a:blip>
          <a:srcRect l="4860" r="4497"/>
          <a:stretch/>
        </p:blipFill>
        <p:spPr>
          <a:xfrm>
            <a:off x="6057900" y="586765"/>
            <a:ext cx="2977726" cy="2463861"/>
          </a:xfrm>
          <a:prstGeom prst="rect">
            <a:avLst/>
          </a:prstGeom>
        </p:spPr>
      </p:pic>
      <p:sp>
        <p:nvSpPr>
          <p:cNvPr id="2" name="Прямоугольник 1">
            <a:extLst>
              <a:ext uri="{FF2B5EF4-FFF2-40B4-BE49-F238E27FC236}">
                <a16:creationId xmlns:a16="http://schemas.microsoft.com/office/drawing/2014/main" id="{4294B856-4364-443A-89DB-47CD0CA567A9}"/>
              </a:ext>
            </a:extLst>
          </p:cNvPr>
          <p:cNvSpPr/>
          <p:nvPr/>
        </p:nvSpPr>
        <p:spPr>
          <a:xfrm>
            <a:off x="311701" y="4416073"/>
            <a:ext cx="8832249" cy="338554"/>
          </a:xfrm>
          <a:prstGeom prst="rect">
            <a:avLst/>
          </a:prstGeom>
        </p:spPr>
        <p:txBody>
          <a:bodyPr wrap="square">
            <a:spAutoFit/>
          </a:bodyPr>
          <a:lstStyle/>
          <a:p>
            <a:r>
              <a:rPr lang="en-US" sz="800" dirty="0"/>
              <a:t>1 – Volkov A., </a:t>
            </a:r>
            <a:r>
              <a:rPr lang="en-US" sz="800" dirty="0" err="1"/>
              <a:t>Evtoukhovich</a:t>
            </a:r>
            <a:r>
              <a:rPr lang="en-US" sz="800" dirty="0"/>
              <a:t> P., Kravchenko M., </a:t>
            </a:r>
            <a:r>
              <a:rPr lang="en-US" sz="800" dirty="0" err="1"/>
              <a:t>Kuno</a:t>
            </a:r>
            <a:r>
              <a:rPr lang="en-US" sz="800" dirty="0"/>
              <a:t> Y., </a:t>
            </a:r>
            <a:r>
              <a:rPr lang="en-US" sz="800" dirty="0" err="1"/>
              <a:t>Mihara</a:t>
            </a:r>
            <a:r>
              <a:rPr lang="en-US" sz="800" dirty="0"/>
              <a:t> S., </a:t>
            </a:r>
            <a:r>
              <a:rPr lang="en-US" sz="800" dirty="0" err="1"/>
              <a:t>Nishiguchi</a:t>
            </a:r>
            <a:r>
              <a:rPr lang="en-US" sz="800" dirty="0"/>
              <a:t> H., Pavlov A., </a:t>
            </a:r>
            <a:r>
              <a:rPr lang="en-US" sz="800" dirty="0" err="1"/>
              <a:t>Tsamalaidze</a:t>
            </a:r>
            <a:r>
              <a:rPr lang="en-US" sz="800" dirty="0"/>
              <a:t> Z. Properties of straw tubes for the tracking detector of the COMET experiment // </a:t>
            </a:r>
            <a:r>
              <a:rPr lang="en-US" sz="800" dirty="0" err="1"/>
              <a:t>Nucl</a:t>
            </a:r>
            <a:r>
              <a:rPr lang="en-US" sz="800" dirty="0"/>
              <a:t>. </a:t>
            </a:r>
            <a:r>
              <a:rPr lang="en-US" sz="800" dirty="0" err="1"/>
              <a:t>Instrum</a:t>
            </a:r>
            <a:r>
              <a:rPr lang="en-US" sz="800" dirty="0"/>
              <a:t>. Meth. A. — 2021. — V. 1004. — P. 165242.</a:t>
            </a:r>
            <a:endParaRPr lang="ru-RU" dirty="0"/>
          </a:p>
        </p:txBody>
      </p:sp>
      <p:sp>
        <p:nvSpPr>
          <p:cNvPr id="4" name="Прямоугольник 3">
            <a:extLst>
              <a:ext uri="{FF2B5EF4-FFF2-40B4-BE49-F238E27FC236}">
                <a16:creationId xmlns:a16="http://schemas.microsoft.com/office/drawing/2014/main" id="{F8F4ADB9-2793-48F1-9E6E-CBD8925AFE9F}"/>
              </a:ext>
            </a:extLst>
          </p:cNvPr>
          <p:cNvSpPr/>
          <p:nvPr/>
        </p:nvSpPr>
        <p:spPr>
          <a:xfrm>
            <a:off x="6057900" y="3064955"/>
            <a:ext cx="2977725" cy="307777"/>
          </a:xfrm>
          <a:prstGeom prst="rect">
            <a:avLst/>
          </a:prstGeom>
        </p:spPr>
        <p:txBody>
          <a:bodyPr wrap="square">
            <a:spAutoFit/>
          </a:bodyPr>
          <a:lstStyle/>
          <a:p>
            <a:pPr algn="ctr"/>
            <a:r>
              <a:rPr lang="pl-PL" dirty="0">
                <a:latin typeface="Arial" panose="020B0604020202020204" pitchFamily="34" charset="0"/>
                <a:ea typeface="Times New Roman" panose="02020603050405020304" pitchFamily="18" charset="0"/>
              </a:rPr>
              <a:t>Drift </a:t>
            </a:r>
            <a:r>
              <a:rPr lang="en-US" dirty="0">
                <a:latin typeface="Arial" panose="020B0604020202020204" pitchFamily="34" charset="0"/>
                <a:ea typeface="Times New Roman" panose="02020603050405020304" pitchFamily="18" charset="0"/>
              </a:rPr>
              <a:t>s</a:t>
            </a:r>
            <a:r>
              <a:rPr lang="pl-PL" dirty="0">
                <a:latin typeface="Arial" panose="020B0604020202020204" pitchFamily="34" charset="0"/>
                <a:ea typeface="Times New Roman" panose="02020603050405020304" pitchFamily="18" charset="0"/>
              </a:rPr>
              <a:t>traw </a:t>
            </a:r>
            <a:r>
              <a:rPr lang="en-US" dirty="0">
                <a:latin typeface="Arial" panose="020B0604020202020204" pitchFamily="34" charset="0"/>
                <a:ea typeface="Times New Roman" panose="02020603050405020304" pitchFamily="18" charset="0"/>
              </a:rPr>
              <a:t>c</a:t>
            </a:r>
            <a:r>
              <a:rPr lang="pl-PL" dirty="0">
                <a:latin typeface="Arial" panose="020B0604020202020204" pitchFamily="34" charset="0"/>
                <a:ea typeface="Times New Roman" panose="02020603050405020304" pitchFamily="18" charset="0"/>
              </a:rPr>
              <a:t>hamber</a:t>
            </a:r>
            <a:r>
              <a:rPr lang="pl-PL" baseline="30000" dirty="0">
                <a:latin typeface="Arial" panose="020B0604020202020204" pitchFamily="34" charset="0"/>
                <a:ea typeface="Times New Roman" panose="02020603050405020304" pitchFamily="18" charset="0"/>
              </a:rPr>
              <a:t>1</a:t>
            </a:r>
            <a:endParaRPr lang="ru-RU" dirty="0"/>
          </a:p>
        </p:txBody>
      </p:sp>
    </p:spTree>
    <p:extLst>
      <p:ext uri="{BB962C8B-B14F-4D97-AF65-F5344CB8AC3E}">
        <p14:creationId xmlns:p14="http://schemas.microsoft.com/office/powerpoint/2010/main" val="164203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 Terahertz radiation source and beam diagnostics R&amp;D</a:t>
            </a:r>
            <a:endParaRPr sz="2200" b="1" dirty="0"/>
          </a:p>
        </p:txBody>
      </p:sp>
      <p:sp>
        <p:nvSpPr>
          <p:cNvPr id="65" name="Google Shape;65;p14"/>
          <p:cNvSpPr txBox="1">
            <a:spLocks noGrp="1"/>
          </p:cNvSpPr>
          <p:nvPr>
            <p:ph type="sldNum" idx="12"/>
          </p:nvPr>
        </p:nvSpPr>
        <p:spPr>
          <a:xfrm>
            <a:off x="8737600" y="4811324"/>
            <a:ext cx="406350"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28</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8" name="Прямоугольник 7">
            <a:extLst>
              <a:ext uri="{FF2B5EF4-FFF2-40B4-BE49-F238E27FC236}">
                <a16:creationId xmlns:a16="http://schemas.microsoft.com/office/drawing/2014/main" id="{D27DC9E8-0E03-47DF-A476-0F16C7DE5595}"/>
              </a:ext>
            </a:extLst>
          </p:cNvPr>
          <p:cNvSpPr/>
          <p:nvPr/>
        </p:nvSpPr>
        <p:spPr>
          <a:xfrm>
            <a:off x="311700" y="679618"/>
            <a:ext cx="8520600" cy="3718197"/>
          </a:xfrm>
          <a:prstGeom prst="rect">
            <a:avLst/>
          </a:prstGeom>
        </p:spPr>
        <p:txBody>
          <a:bodyPr wrap="square">
            <a:spAutoFit/>
          </a:bodyPr>
          <a:lstStyle/>
          <a:p>
            <a:pPr indent="180975" algn="just">
              <a:lnSpc>
                <a:spcPct val="114000"/>
              </a:lnSpc>
              <a:buFont typeface="Arial" panose="020B0604020202020204" pitchFamily="34" charset="0"/>
              <a:buChar char="•"/>
            </a:pPr>
            <a:r>
              <a:rPr lang="en-US" sz="1600" dirty="0">
                <a:solidFill>
                  <a:prstClr val="black"/>
                </a:solidFill>
                <a:latin typeface="+mn-lt"/>
              </a:rPr>
              <a:t>Approbation of the method for measuring the position and shape of the charge density distribution of relativistic electron beams using a monitor based on the measurement of the characteristic X-ray radiation spectra.</a:t>
            </a:r>
          </a:p>
          <a:p>
            <a:pPr indent="180975" algn="just">
              <a:lnSpc>
                <a:spcPct val="114000"/>
              </a:lnSpc>
              <a:buFont typeface="Arial" panose="020B0604020202020204" pitchFamily="34" charset="0"/>
              <a:buChar char="•"/>
            </a:pPr>
            <a:r>
              <a:rPr lang="en-US" sz="1600" dirty="0">
                <a:solidFill>
                  <a:prstClr val="black"/>
                </a:solidFill>
                <a:latin typeface="+mn-lt"/>
              </a:rPr>
              <a:t>Study of the processes of passage of relativistic electrons through micro- and </a:t>
            </a:r>
            <a:r>
              <a:rPr lang="en-US" sz="1600" dirty="0" err="1">
                <a:solidFill>
                  <a:prstClr val="black"/>
                </a:solidFill>
                <a:latin typeface="+mn-lt"/>
              </a:rPr>
              <a:t>nano</a:t>
            </a:r>
            <a:r>
              <a:rPr lang="en-US" sz="1600" dirty="0">
                <a:solidFill>
                  <a:prstClr val="black"/>
                </a:solidFill>
                <a:latin typeface="+mn-lt"/>
              </a:rPr>
              <a:t>-capillaries, including those with a structure along the axis.</a:t>
            </a:r>
          </a:p>
          <a:p>
            <a:pPr indent="180975" algn="just">
              <a:lnSpc>
                <a:spcPct val="114000"/>
              </a:lnSpc>
              <a:buFont typeface="Arial" panose="020B0604020202020204" pitchFamily="34" charset="0"/>
              <a:buChar char="•"/>
            </a:pPr>
            <a:r>
              <a:rPr lang="en-US" sz="1600" dirty="0">
                <a:solidFill>
                  <a:prstClr val="black"/>
                </a:solidFill>
                <a:latin typeface="+mn-lt"/>
              </a:rPr>
              <a:t>Study of the diffraction mechanisms of radiation in the vacuum ultraviolet and soft X-ray regions under conditions of anomalous dispersion for diffracted photons</a:t>
            </a:r>
          </a:p>
          <a:p>
            <a:pPr indent="180975" algn="just">
              <a:lnSpc>
                <a:spcPct val="114000"/>
              </a:lnSpc>
              <a:buFont typeface="Arial" panose="020B0604020202020204" pitchFamily="34" charset="0"/>
              <a:buChar char="•"/>
            </a:pPr>
            <a:r>
              <a:rPr lang="en-US" sz="1600" dirty="0">
                <a:solidFill>
                  <a:prstClr val="black"/>
                </a:solidFill>
                <a:latin typeface="+mn-lt"/>
              </a:rPr>
              <a:t>Measuring the average length of micro-bunches and the length of the bunch chain using Vavilov-Cherenkov radiation in the diffraction mode</a:t>
            </a:r>
          </a:p>
          <a:p>
            <a:pPr indent="180975" algn="just">
              <a:lnSpc>
                <a:spcPct val="114000"/>
              </a:lnSpc>
              <a:buFont typeface="Arial" panose="020B0604020202020204" pitchFamily="34" charset="0"/>
              <a:buChar char="•"/>
            </a:pPr>
            <a:r>
              <a:rPr lang="en-US" sz="1600" dirty="0">
                <a:solidFill>
                  <a:prstClr val="black"/>
                </a:solidFill>
                <a:latin typeface="+mn-lt"/>
              </a:rPr>
              <a:t>Stimulation mode (stimulated emission) during generation of THz radiation</a:t>
            </a:r>
          </a:p>
          <a:p>
            <a:pPr indent="180975" algn="just">
              <a:lnSpc>
                <a:spcPct val="114000"/>
              </a:lnSpc>
              <a:buFont typeface="Arial" panose="020B0604020202020204" pitchFamily="34" charset="0"/>
              <a:buChar char="•"/>
            </a:pPr>
            <a:r>
              <a:rPr lang="en-US" sz="1600" dirty="0">
                <a:solidFill>
                  <a:prstClr val="black"/>
                </a:solidFill>
                <a:latin typeface="+mn-lt"/>
              </a:rPr>
              <a:t>Approbation of a method for measuring the transverse profile of an electron beam based on multi-angle scanning</a:t>
            </a:r>
          </a:p>
          <a:p>
            <a:pPr indent="180975" algn="just">
              <a:lnSpc>
                <a:spcPct val="114000"/>
              </a:lnSpc>
              <a:buFont typeface="Arial" panose="020B0604020202020204" pitchFamily="34" charset="0"/>
              <a:buChar char="•"/>
            </a:pPr>
            <a:r>
              <a:rPr lang="en-US" sz="1600" dirty="0">
                <a:solidFill>
                  <a:prstClr val="black"/>
                </a:solidFill>
                <a:latin typeface="+mn-lt"/>
              </a:rPr>
              <a:t>Measurement of the volumetric shape of the electron beam using multi-angle scanning.</a:t>
            </a:r>
          </a:p>
        </p:txBody>
      </p:sp>
      <p:sp>
        <p:nvSpPr>
          <p:cNvPr id="10" name="Google Shape;73;p14">
            <a:extLst>
              <a:ext uri="{FF2B5EF4-FFF2-40B4-BE49-F238E27FC236}">
                <a16:creationId xmlns:a16="http://schemas.microsoft.com/office/drawing/2014/main" id="{217C4B94-E037-4145-B2A6-4BA69D447590}"/>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711323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Education and training</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29</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8" name="Прямоугольник 7">
            <a:extLst>
              <a:ext uri="{FF2B5EF4-FFF2-40B4-BE49-F238E27FC236}">
                <a16:creationId xmlns:a16="http://schemas.microsoft.com/office/drawing/2014/main" id="{11AA8AD9-06AF-4512-98DD-0E4FAFCD706F}"/>
              </a:ext>
            </a:extLst>
          </p:cNvPr>
          <p:cNvSpPr/>
          <p:nvPr/>
        </p:nvSpPr>
        <p:spPr>
          <a:xfrm>
            <a:off x="435008" y="572295"/>
            <a:ext cx="4778775" cy="4063164"/>
          </a:xfrm>
          <a:prstGeom prst="rect">
            <a:avLst/>
          </a:prstGeom>
        </p:spPr>
        <p:txBody>
          <a:bodyPr wrap="square">
            <a:spAutoFit/>
          </a:bodyPr>
          <a:lstStyle/>
          <a:p>
            <a:pPr algn="just">
              <a:lnSpc>
                <a:spcPct val="125000"/>
              </a:lnSpc>
            </a:pPr>
            <a:r>
              <a:rPr lang="en-US" sz="1600" dirty="0">
                <a:solidFill>
                  <a:prstClr val="black"/>
                </a:solidFill>
                <a:latin typeface="+mn-lt"/>
              </a:rPr>
              <a:t>The educational program includes the development of practical training at the LINAC-200 facility in the following areas:</a:t>
            </a:r>
          </a:p>
          <a:p>
            <a:pPr algn="just">
              <a:lnSpc>
                <a:spcPct val="125000"/>
              </a:lnSpc>
            </a:pPr>
            <a:endParaRPr lang="en-US" sz="1600" dirty="0">
              <a:solidFill>
                <a:prstClr val="black"/>
              </a:solidFill>
              <a:latin typeface="+mn-lt"/>
            </a:endParaRPr>
          </a:p>
          <a:p>
            <a:pPr indent="177800" algn="just">
              <a:lnSpc>
                <a:spcPct val="125000"/>
              </a:lnSpc>
              <a:buFont typeface="Arial" panose="020B0604020202020204" pitchFamily="34" charset="0"/>
              <a:buChar char="•"/>
            </a:pPr>
            <a:r>
              <a:rPr lang="en-US" sz="1600" dirty="0">
                <a:solidFill>
                  <a:prstClr val="black"/>
                </a:solidFill>
                <a:latin typeface="+mn-lt"/>
              </a:rPr>
              <a:t>Accelerator physics and technologies (magnetic optics, RF technology, vacuum, automation control systems, beam diagnostics)</a:t>
            </a:r>
          </a:p>
          <a:p>
            <a:pPr indent="177800" algn="just">
              <a:lnSpc>
                <a:spcPct val="125000"/>
              </a:lnSpc>
              <a:buFont typeface="Arial" panose="020B0604020202020204" pitchFamily="34" charset="0"/>
              <a:buChar char="•"/>
            </a:pPr>
            <a:r>
              <a:rPr lang="en-US" sz="1600" dirty="0">
                <a:solidFill>
                  <a:prstClr val="black"/>
                </a:solidFill>
                <a:latin typeface="+mn-lt"/>
              </a:rPr>
              <a:t>Elementary particle detectors (study of the response of gas, scintillation and semiconductor detectors)</a:t>
            </a:r>
          </a:p>
          <a:p>
            <a:pPr indent="177800" algn="just">
              <a:lnSpc>
                <a:spcPct val="125000"/>
              </a:lnSpc>
              <a:buFont typeface="Arial" panose="020B0604020202020204" pitchFamily="34" charset="0"/>
              <a:buChar char="•"/>
            </a:pPr>
            <a:r>
              <a:rPr lang="en-US" sz="1600" dirty="0">
                <a:solidFill>
                  <a:prstClr val="black"/>
                </a:solidFill>
                <a:latin typeface="+mn-lt"/>
              </a:rPr>
              <a:t>Applied problems (radiation materials science, generation and registration of synchrotron and terahertz radiation)</a:t>
            </a:r>
          </a:p>
        </p:txBody>
      </p:sp>
      <p:pic>
        <p:nvPicPr>
          <p:cNvPr id="9" name="Рисунок 8">
            <a:extLst>
              <a:ext uri="{FF2B5EF4-FFF2-40B4-BE49-F238E27FC236}">
                <a16:creationId xmlns:a16="http://schemas.microsoft.com/office/drawing/2014/main" id="{34DCFDCB-9351-47FC-8A65-6E702A2797CD}"/>
              </a:ext>
            </a:extLst>
          </p:cNvPr>
          <p:cNvPicPr>
            <a:picLocks noChangeAspect="1"/>
          </p:cNvPicPr>
          <p:nvPr/>
        </p:nvPicPr>
        <p:blipFill>
          <a:blip r:embed="rId3"/>
          <a:stretch>
            <a:fillRect/>
          </a:stretch>
        </p:blipFill>
        <p:spPr>
          <a:xfrm>
            <a:off x="5602722" y="474637"/>
            <a:ext cx="3007882" cy="4222615"/>
          </a:xfrm>
          <a:prstGeom prst="rect">
            <a:avLst/>
          </a:prstGeom>
        </p:spPr>
      </p:pic>
      <p:sp>
        <p:nvSpPr>
          <p:cNvPr id="11" name="Google Shape;73;p14">
            <a:extLst>
              <a:ext uri="{FF2B5EF4-FFF2-40B4-BE49-F238E27FC236}">
                <a16:creationId xmlns:a16="http://schemas.microsoft.com/office/drawing/2014/main" id="{63998FAE-B17F-4846-AA62-D913E110BB49}"/>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286594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Relevance</a:t>
            </a:r>
            <a:endParaRPr sz="2200" b="1" dirty="0"/>
          </a:p>
        </p:txBody>
      </p:sp>
      <p:sp>
        <p:nvSpPr>
          <p:cNvPr id="65" name="Google Shape;65;p14"/>
          <p:cNvSpPr txBox="1">
            <a:spLocks noGrp="1"/>
          </p:cNvSpPr>
          <p:nvPr>
            <p:ph type="sldNum" idx="12"/>
          </p:nvPr>
        </p:nvSpPr>
        <p:spPr>
          <a:xfrm>
            <a:off x="8808250" y="4811324"/>
            <a:ext cx="335700"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3" name="Google Shape;73;p14"/>
          <p:cNvSpPr txBox="1">
            <a:spLocks noGrp="1"/>
          </p:cNvSpPr>
          <p:nvPr>
            <p:ph type="sldNum" idx="12"/>
          </p:nvPr>
        </p:nvSpPr>
        <p:spPr>
          <a:xfrm>
            <a:off x="0" y="4829181"/>
            <a:ext cx="8808300" cy="314314"/>
          </a:xfrm>
          <a:prstGeom prst="rect">
            <a:avLst/>
          </a:prstGeom>
          <a:solidFill>
            <a:schemeClr val="lt2"/>
          </a:solidFill>
        </p:spPr>
        <p:txBody>
          <a:bodyPr spcFirstLastPara="1" wrap="square" lIns="91425" tIns="91425" rIns="91425" bIns="91425" anchor="ctr" anchorCtr="0">
            <a:noAutofit/>
          </a:body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endParaRPr sz="1100" b="1" dirty="0">
              <a:solidFill>
                <a:schemeClr val="dk1"/>
              </a:solidFill>
            </a:endParaRPr>
          </a:p>
        </p:txBody>
      </p:sp>
      <p:pic>
        <p:nvPicPr>
          <p:cNvPr id="2" name="Рисунок 1">
            <a:extLst>
              <a:ext uri="{FF2B5EF4-FFF2-40B4-BE49-F238E27FC236}">
                <a16:creationId xmlns:a16="http://schemas.microsoft.com/office/drawing/2014/main" id="{D7797B98-80AE-4867-B043-EC55C8ECEF84}"/>
              </a:ext>
            </a:extLst>
          </p:cNvPr>
          <p:cNvPicPr>
            <a:picLocks noChangeAspect="1"/>
          </p:cNvPicPr>
          <p:nvPr/>
        </p:nvPicPr>
        <p:blipFill>
          <a:blip r:embed="rId3"/>
          <a:stretch>
            <a:fillRect/>
          </a:stretch>
        </p:blipFill>
        <p:spPr>
          <a:xfrm>
            <a:off x="706694" y="411459"/>
            <a:ext cx="4216371" cy="4360186"/>
          </a:xfrm>
          <a:prstGeom prst="rect">
            <a:avLst/>
          </a:prstGeom>
        </p:spPr>
      </p:pic>
      <p:pic>
        <p:nvPicPr>
          <p:cNvPr id="3" name="Рисунок 2">
            <a:extLst>
              <a:ext uri="{FF2B5EF4-FFF2-40B4-BE49-F238E27FC236}">
                <a16:creationId xmlns:a16="http://schemas.microsoft.com/office/drawing/2014/main" id="{236E344E-707C-4A6C-A0AA-4997046C10E4}"/>
              </a:ext>
            </a:extLst>
          </p:cNvPr>
          <p:cNvPicPr>
            <a:picLocks noChangeAspect="1"/>
          </p:cNvPicPr>
          <p:nvPr/>
        </p:nvPicPr>
        <p:blipFill>
          <a:blip r:embed="rId4"/>
          <a:stretch>
            <a:fillRect/>
          </a:stretch>
        </p:blipFill>
        <p:spPr>
          <a:xfrm>
            <a:off x="4923064" y="411455"/>
            <a:ext cx="3394008" cy="4360186"/>
          </a:xfrm>
          <a:prstGeom prst="rect">
            <a:avLst/>
          </a:prstGeom>
        </p:spPr>
      </p:pic>
    </p:spTree>
    <p:extLst>
      <p:ext uri="{BB962C8B-B14F-4D97-AF65-F5344CB8AC3E}">
        <p14:creationId xmlns:p14="http://schemas.microsoft.com/office/powerpoint/2010/main" val="4170948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Applied research</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30</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0" name="Прямоугольник 9">
            <a:extLst>
              <a:ext uri="{FF2B5EF4-FFF2-40B4-BE49-F238E27FC236}">
                <a16:creationId xmlns:a16="http://schemas.microsoft.com/office/drawing/2014/main" id="{A2E9A96C-70C6-47BB-948E-F1533E9D9B02}"/>
              </a:ext>
            </a:extLst>
          </p:cNvPr>
          <p:cNvSpPr/>
          <p:nvPr/>
        </p:nvSpPr>
        <p:spPr>
          <a:xfrm>
            <a:off x="316259" y="730361"/>
            <a:ext cx="5286138" cy="3755387"/>
          </a:xfrm>
          <a:prstGeom prst="rect">
            <a:avLst/>
          </a:prstGeom>
        </p:spPr>
        <p:txBody>
          <a:bodyPr wrap="square">
            <a:spAutoFit/>
          </a:bodyPr>
          <a:lstStyle/>
          <a:p>
            <a:pPr indent="180975" algn="just">
              <a:lnSpc>
                <a:spcPct val="125000"/>
              </a:lnSpc>
              <a:buFont typeface="Arial" panose="020B0604020202020204" pitchFamily="34" charset="0"/>
              <a:buChar char="•"/>
            </a:pPr>
            <a:r>
              <a:rPr lang="en-US" sz="1600" dirty="0">
                <a:solidFill>
                  <a:prstClr val="black"/>
                </a:solidFill>
                <a:latin typeface="+mn-lt"/>
              </a:rPr>
              <a:t>Investigation of radiation resistance of GaAs and </a:t>
            </a:r>
            <a:r>
              <a:rPr lang="en-US" sz="1600" dirty="0" err="1">
                <a:solidFill>
                  <a:prstClr val="black"/>
                </a:solidFill>
                <a:latin typeface="+mn-lt"/>
              </a:rPr>
              <a:t>SiC</a:t>
            </a:r>
            <a:r>
              <a:rPr lang="en-US" sz="1600" dirty="0">
                <a:solidFill>
                  <a:prstClr val="black"/>
                </a:solidFill>
                <a:latin typeface="+mn-lt"/>
              </a:rPr>
              <a:t> semiconductors</a:t>
            </a:r>
          </a:p>
          <a:p>
            <a:pPr indent="180975" algn="just">
              <a:lnSpc>
                <a:spcPct val="125000"/>
              </a:lnSpc>
              <a:buFont typeface="Arial" panose="020B0604020202020204" pitchFamily="34" charset="0"/>
              <a:buChar char="•"/>
            </a:pPr>
            <a:r>
              <a:rPr lang="en-US" sz="1600" dirty="0">
                <a:solidFill>
                  <a:prstClr val="black"/>
                </a:solidFill>
                <a:latin typeface="+mn-lt"/>
              </a:rPr>
              <a:t>Irradiation of living organisms. Study of the possibility of irradiation with short (1 </a:t>
            </a:r>
            <a:r>
              <a:rPr lang="en-US" sz="1600" dirty="0" err="1">
                <a:solidFill>
                  <a:prstClr val="black"/>
                </a:solidFill>
                <a:latin typeface="+mn-lt"/>
              </a:rPr>
              <a:t>ps</a:t>
            </a:r>
            <a:r>
              <a:rPr lang="en-US" sz="1600" dirty="0">
                <a:solidFill>
                  <a:prstClr val="black"/>
                </a:solidFill>
                <a:latin typeface="+mn-lt"/>
              </a:rPr>
              <a:t>) pulses and development of appropriate methods of </a:t>
            </a:r>
            <a:r>
              <a:rPr lang="en-US" sz="1600" dirty="0" err="1">
                <a:solidFill>
                  <a:prstClr val="black"/>
                </a:solidFill>
                <a:latin typeface="+mn-lt"/>
              </a:rPr>
              <a:t>microdosimetry</a:t>
            </a:r>
            <a:r>
              <a:rPr lang="en-US" sz="1600" dirty="0">
                <a:solidFill>
                  <a:prstClr val="black"/>
                </a:solidFill>
                <a:latin typeface="+mn-lt"/>
              </a:rPr>
              <a:t>.</a:t>
            </a:r>
          </a:p>
          <a:p>
            <a:pPr indent="180975" algn="just">
              <a:lnSpc>
                <a:spcPct val="125000"/>
              </a:lnSpc>
              <a:buFont typeface="Arial" panose="020B0604020202020204" pitchFamily="34" charset="0"/>
              <a:buChar char="•"/>
            </a:pPr>
            <a:r>
              <a:rPr lang="en-US" sz="1600" dirty="0">
                <a:solidFill>
                  <a:prstClr val="black"/>
                </a:solidFill>
                <a:latin typeface="+mn-lt"/>
              </a:rPr>
              <a:t>Obtaining small quantities of radioisotopes for radiochemical research using gamma rays with an energy of 20</a:t>
            </a:r>
            <a:r>
              <a:rPr lang="en-US" sz="1600" dirty="0">
                <a:solidFill>
                  <a:prstClr val="black"/>
                </a:solidFill>
              </a:rPr>
              <a:t>–</a:t>
            </a:r>
            <a:r>
              <a:rPr lang="en-US" sz="1600" dirty="0">
                <a:solidFill>
                  <a:prstClr val="black"/>
                </a:solidFill>
                <a:latin typeface="+mn-lt"/>
              </a:rPr>
              <a:t>200 MeV, which complements the capabilities of the FLNR microtron</a:t>
            </a:r>
          </a:p>
          <a:p>
            <a:pPr indent="180975" algn="just">
              <a:lnSpc>
                <a:spcPct val="125000"/>
              </a:lnSpc>
              <a:buFont typeface="Arial" panose="020B0604020202020204" pitchFamily="34" charset="0"/>
              <a:buChar char="•"/>
            </a:pPr>
            <a:r>
              <a:rPr lang="en-US" sz="1600" dirty="0">
                <a:solidFill>
                  <a:prstClr val="black"/>
                </a:solidFill>
                <a:latin typeface="+mn-lt"/>
              </a:rPr>
              <a:t>Creation of a terahertz radiation source for radiobiological research</a:t>
            </a:r>
          </a:p>
          <a:p>
            <a:pPr indent="180975" algn="just">
              <a:lnSpc>
                <a:spcPct val="125000"/>
              </a:lnSpc>
              <a:buFont typeface="Arial" panose="020B0604020202020204" pitchFamily="34" charset="0"/>
              <a:buChar char="•"/>
            </a:pPr>
            <a:r>
              <a:rPr lang="en-US" sz="1600" dirty="0">
                <a:solidFill>
                  <a:prstClr val="black"/>
                </a:solidFill>
                <a:latin typeface="+mn-lt"/>
              </a:rPr>
              <a:t>Electronic radiography of fast processes in gases.</a:t>
            </a:r>
          </a:p>
        </p:txBody>
      </p:sp>
      <p:pic>
        <p:nvPicPr>
          <p:cNvPr id="11" name="Рисунок 10">
            <a:extLst>
              <a:ext uri="{FF2B5EF4-FFF2-40B4-BE49-F238E27FC236}">
                <a16:creationId xmlns:a16="http://schemas.microsoft.com/office/drawing/2014/main" id="{3215E4E2-AB09-4505-A988-BAE5F0C4CE86}"/>
              </a:ext>
            </a:extLst>
          </p:cNvPr>
          <p:cNvPicPr>
            <a:picLocks noChangeAspect="1"/>
          </p:cNvPicPr>
          <p:nvPr/>
        </p:nvPicPr>
        <p:blipFill>
          <a:blip r:embed="rId3"/>
          <a:stretch>
            <a:fillRect/>
          </a:stretch>
        </p:blipFill>
        <p:spPr>
          <a:xfrm>
            <a:off x="5802979" y="1439585"/>
            <a:ext cx="3207855" cy="2336940"/>
          </a:xfrm>
          <a:prstGeom prst="rect">
            <a:avLst/>
          </a:prstGeom>
        </p:spPr>
      </p:pic>
      <p:sp>
        <p:nvSpPr>
          <p:cNvPr id="9" name="Google Shape;73;p14">
            <a:extLst>
              <a:ext uri="{FF2B5EF4-FFF2-40B4-BE49-F238E27FC236}">
                <a16:creationId xmlns:a16="http://schemas.microsoft.com/office/drawing/2014/main" id="{705C3180-983C-423D-903C-6137E7FB43EE}"/>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1318319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Nuclear physics experiments</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31</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9" name="Прямоугольник 8">
            <a:extLst>
              <a:ext uri="{FF2B5EF4-FFF2-40B4-BE49-F238E27FC236}">
                <a16:creationId xmlns:a16="http://schemas.microsoft.com/office/drawing/2014/main" id="{26B6C6A9-451E-454F-81AC-0514EA552437}"/>
              </a:ext>
            </a:extLst>
          </p:cNvPr>
          <p:cNvSpPr/>
          <p:nvPr/>
        </p:nvSpPr>
        <p:spPr>
          <a:xfrm>
            <a:off x="933292" y="1175406"/>
            <a:ext cx="7277415" cy="2792688"/>
          </a:xfrm>
          <a:prstGeom prst="rect">
            <a:avLst/>
          </a:prstGeom>
        </p:spPr>
        <p:txBody>
          <a:bodyPr wrap="square">
            <a:spAutoFit/>
          </a:bodyPr>
          <a:lstStyle/>
          <a:p>
            <a:pPr indent="180975" algn="just">
              <a:lnSpc>
                <a:spcPct val="135000"/>
              </a:lnSpc>
              <a:buFont typeface="Arial" panose="020B0604020202020204" pitchFamily="34" charset="0"/>
              <a:buChar char="•"/>
            </a:pPr>
            <a:r>
              <a:rPr lang="en-US" sz="2200" dirty="0">
                <a:solidFill>
                  <a:prstClr val="black"/>
                </a:solidFill>
                <a:latin typeface="Arial" panose="020B0604020202020204" pitchFamily="34" charset="0"/>
              </a:rPr>
              <a:t>Measurement of isotope yields and verification of nuclear models in the 20–200 MeV range</a:t>
            </a:r>
            <a:endParaRPr lang="en-US" sz="2200" dirty="0">
              <a:solidFill>
                <a:prstClr val="black"/>
              </a:solidFill>
              <a:latin typeface="Noto Sans Devanagari"/>
            </a:endParaRPr>
          </a:p>
          <a:p>
            <a:pPr indent="180975" algn="just">
              <a:lnSpc>
                <a:spcPct val="135000"/>
              </a:lnSpc>
              <a:buFont typeface="Arial" panose="020B0604020202020204" pitchFamily="34" charset="0"/>
              <a:buChar char="•"/>
            </a:pPr>
            <a:r>
              <a:rPr lang="en-US" sz="2200" dirty="0">
                <a:solidFill>
                  <a:prstClr val="black"/>
                </a:solidFill>
                <a:latin typeface="Arial" panose="020B0604020202020204" pitchFamily="34" charset="0"/>
              </a:rPr>
              <a:t>Measurement of the cross section for the production of </a:t>
            </a:r>
            <a:r>
              <a:rPr lang="en-US" sz="2200" dirty="0" err="1">
                <a:solidFill>
                  <a:prstClr val="black"/>
                </a:solidFill>
                <a:latin typeface="Arial" panose="020B0604020202020204" pitchFamily="34" charset="0"/>
              </a:rPr>
              <a:t>photoneutrons</a:t>
            </a:r>
            <a:r>
              <a:rPr lang="en-US" sz="2200" dirty="0">
                <a:solidFill>
                  <a:prstClr val="black"/>
                </a:solidFill>
                <a:latin typeface="Arial" panose="020B0604020202020204" pitchFamily="34" charset="0"/>
              </a:rPr>
              <a:t> on various targets in the energy range of gamma rays 20–200 MeV</a:t>
            </a:r>
            <a:endParaRPr lang="en-US" sz="2200" dirty="0">
              <a:solidFill>
                <a:prstClr val="black"/>
              </a:solidFill>
              <a:latin typeface="Noto Sans Devanagari"/>
            </a:endParaRPr>
          </a:p>
          <a:p>
            <a:pPr indent="180975" algn="just">
              <a:lnSpc>
                <a:spcPct val="135000"/>
              </a:lnSpc>
              <a:buFont typeface="Arial" panose="020B0604020202020204" pitchFamily="34" charset="0"/>
              <a:buChar char="•"/>
            </a:pPr>
            <a:r>
              <a:rPr lang="en-US" sz="2200" dirty="0">
                <a:solidFill>
                  <a:prstClr val="black"/>
                </a:solidFill>
                <a:latin typeface="Arial" panose="020B0604020202020204" pitchFamily="34" charset="0"/>
              </a:rPr>
              <a:t>Study of multiparticle photonuclear reactions</a:t>
            </a:r>
            <a:endParaRPr lang="ru-RU" sz="2200" dirty="0">
              <a:solidFill>
                <a:prstClr val="black"/>
              </a:solidFill>
              <a:latin typeface="Noto Sans Devanagari"/>
            </a:endParaRPr>
          </a:p>
        </p:txBody>
      </p:sp>
      <p:sp>
        <p:nvSpPr>
          <p:cNvPr id="8" name="Google Shape;73;p14">
            <a:extLst>
              <a:ext uri="{FF2B5EF4-FFF2-40B4-BE49-F238E27FC236}">
                <a16:creationId xmlns:a16="http://schemas.microsoft.com/office/drawing/2014/main" id="{95851260-6B2D-4A4D-A000-DBB2C8836645}"/>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83807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FLAP Collaboration </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32</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8" name="Google Shape;73;p14">
            <a:extLst>
              <a:ext uri="{FF2B5EF4-FFF2-40B4-BE49-F238E27FC236}">
                <a16:creationId xmlns:a16="http://schemas.microsoft.com/office/drawing/2014/main" id="{95851260-6B2D-4A4D-A000-DBB2C8836645}"/>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
        <p:nvSpPr>
          <p:cNvPr id="3" name="Прямоугольник 2">
            <a:extLst>
              <a:ext uri="{FF2B5EF4-FFF2-40B4-BE49-F238E27FC236}">
                <a16:creationId xmlns:a16="http://schemas.microsoft.com/office/drawing/2014/main" id="{17EDA511-5245-4B50-9D7F-B0D934FC4599}"/>
              </a:ext>
            </a:extLst>
          </p:cNvPr>
          <p:cNvSpPr/>
          <p:nvPr/>
        </p:nvSpPr>
        <p:spPr>
          <a:xfrm>
            <a:off x="4698538" y="4157667"/>
            <a:ext cx="4109761" cy="523220"/>
          </a:xfrm>
          <a:prstGeom prst="rect">
            <a:avLst/>
          </a:prstGeom>
        </p:spPr>
        <p:txBody>
          <a:bodyPr wrap="square">
            <a:spAutoFit/>
          </a:bodyPr>
          <a:lstStyle/>
          <a:p>
            <a:pPr algn="ctr"/>
            <a:r>
              <a:rPr lang="en-US" b="1" dirty="0"/>
              <a:t>Memorandum of understanding </a:t>
            </a:r>
            <a:endParaRPr lang="ru-RU" b="1" dirty="0"/>
          </a:p>
          <a:p>
            <a:pPr algn="ctr"/>
            <a:r>
              <a:rPr lang="en-US" b="1" dirty="0"/>
              <a:t>for the FLAP collaboration at JINR</a:t>
            </a:r>
          </a:p>
        </p:txBody>
      </p:sp>
      <p:pic>
        <p:nvPicPr>
          <p:cNvPr id="4" name="Рисунок 3">
            <a:extLst>
              <a:ext uri="{FF2B5EF4-FFF2-40B4-BE49-F238E27FC236}">
                <a16:creationId xmlns:a16="http://schemas.microsoft.com/office/drawing/2014/main" id="{A111160A-1B65-40B7-A9E6-DCD76309D2EF}"/>
              </a:ext>
            </a:extLst>
          </p:cNvPr>
          <p:cNvPicPr>
            <a:picLocks noChangeAspect="1"/>
          </p:cNvPicPr>
          <p:nvPr/>
        </p:nvPicPr>
        <p:blipFill>
          <a:blip r:embed="rId3"/>
          <a:stretch>
            <a:fillRect/>
          </a:stretch>
        </p:blipFill>
        <p:spPr>
          <a:xfrm>
            <a:off x="4698539" y="521844"/>
            <a:ext cx="4109761" cy="3682079"/>
          </a:xfrm>
          <a:prstGeom prst="rect">
            <a:avLst/>
          </a:prstGeom>
        </p:spPr>
      </p:pic>
      <p:pic>
        <p:nvPicPr>
          <p:cNvPr id="6" name="Рисунок 5">
            <a:extLst>
              <a:ext uri="{FF2B5EF4-FFF2-40B4-BE49-F238E27FC236}">
                <a16:creationId xmlns:a16="http://schemas.microsoft.com/office/drawing/2014/main" id="{FC1A1E63-2BB9-4814-86E1-DDA74483EF00}"/>
              </a:ext>
            </a:extLst>
          </p:cNvPr>
          <p:cNvPicPr>
            <a:picLocks noChangeAspect="1"/>
          </p:cNvPicPr>
          <p:nvPr/>
        </p:nvPicPr>
        <p:blipFill>
          <a:blip r:embed="rId4"/>
          <a:stretch>
            <a:fillRect/>
          </a:stretch>
        </p:blipFill>
        <p:spPr>
          <a:xfrm>
            <a:off x="6912" y="1829648"/>
            <a:ext cx="4691625" cy="2851239"/>
          </a:xfrm>
          <a:prstGeom prst="rect">
            <a:avLst/>
          </a:prstGeom>
        </p:spPr>
      </p:pic>
      <p:pic>
        <p:nvPicPr>
          <p:cNvPr id="9" name="Рисунок 8">
            <a:extLst>
              <a:ext uri="{FF2B5EF4-FFF2-40B4-BE49-F238E27FC236}">
                <a16:creationId xmlns:a16="http://schemas.microsoft.com/office/drawing/2014/main" id="{56CD0E58-5DB6-4B24-A446-BFDD2B6483A9}"/>
              </a:ext>
            </a:extLst>
          </p:cNvPr>
          <p:cNvPicPr>
            <a:picLocks noChangeAspect="1"/>
          </p:cNvPicPr>
          <p:nvPr/>
        </p:nvPicPr>
        <p:blipFill rotWithShape="1">
          <a:blip r:embed="rId5"/>
          <a:srcRect t="22507" b="21962"/>
          <a:stretch/>
        </p:blipFill>
        <p:spPr>
          <a:xfrm>
            <a:off x="899479" y="401027"/>
            <a:ext cx="2906489" cy="1614017"/>
          </a:xfrm>
          <a:prstGeom prst="rect">
            <a:avLst/>
          </a:prstGeom>
        </p:spPr>
      </p:pic>
    </p:spTree>
    <p:extLst>
      <p:ext uri="{BB962C8B-B14F-4D97-AF65-F5344CB8AC3E}">
        <p14:creationId xmlns:p14="http://schemas.microsoft.com/office/powerpoint/2010/main" val="3915345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Future prospects</a:t>
            </a:r>
            <a:endParaRPr sz="2200" b="1" dirty="0"/>
          </a:p>
        </p:txBody>
      </p:sp>
      <p:sp>
        <p:nvSpPr>
          <p:cNvPr id="65" name="Google Shape;65;p14"/>
          <p:cNvSpPr txBox="1">
            <a:spLocks noGrp="1"/>
          </p:cNvSpPr>
          <p:nvPr>
            <p:ph type="sldNum" idx="12"/>
          </p:nvPr>
        </p:nvSpPr>
        <p:spPr>
          <a:xfrm>
            <a:off x="8703733" y="4811324"/>
            <a:ext cx="440217"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33</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3" name="Прямоугольник 2">
            <a:extLst>
              <a:ext uri="{FF2B5EF4-FFF2-40B4-BE49-F238E27FC236}">
                <a16:creationId xmlns:a16="http://schemas.microsoft.com/office/drawing/2014/main" id="{C7F2222F-31EA-413C-AC8B-3CA8B1099B73}"/>
              </a:ext>
            </a:extLst>
          </p:cNvPr>
          <p:cNvSpPr/>
          <p:nvPr/>
        </p:nvSpPr>
        <p:spPr>
          <a:xfrm>
            <a:off x="509483" y="516147"/>
            <a:ext cx="8016208" cy="923330"/>
          </a:xfrm>
          <a:prstGeom prst="rect">
            <a:avLst/>
          </a:prstGeom>
        </p:spPr>
        <p:txBody>
          <a:bodyPr wrap="square">
            <a:spAutoFit/>
          </a:bodyPr>
          <a:lstStyle/>
          <a:p>
            <a:pPr marL="285750" indent="-285750" algn="just">
              <a:buFont typeface="Arial" panose="020B0604020202020204" pitchFamily="34" charset="0"/>
              <a:buChar char="•"/>
            </a:pPr>
            <a:r>
              <a:rPr lang="en-US" sz="1800" dirty="0"/>
              <a:t>Increasing the accelerator energy up to </a:t>
            </a:r>
            <a:r>
              <a:rPr lang="en-US" sz="1800" b="1" dirty="0"/>
              <a:t>400 MeV </a:t>
            </a:r>
            <a:r>
              <a:rPr lang="en-US" sz="1800" dirty="0"/>
              <a:t>– commissioning of accelerator stations 4 and 5 – 2026. In the future, it is possible to increase the energy up to </a:t>
            </a:r>
            <a:r>
              <a:rPr lang="en-US" sz="1800" b="1" dirty="0"/>
              <a:t>800 MeV</a:t>
            </a:r>
            <a:endParaRPr lang="ru-RU" sz="1800" b="1" dirty="0"/>
          </a:p>
        </p:txBody>
      </p:sp>
      <p:pic>
        <p:nvPicPr>
          <p:cNvPr id="7" name="Рисунок 6">
            <a:extLst>
              <a:ext uri="{FF2B5EF4-FFF2-40B4-BE49-F238E27FC236}">
                <a16:creationId xmlns:a16="http://schemas.microsoft.com/office/drawing/2014/main" id="{41E1D581-8A60-40E1-9E70-3E4A9FE27AD9}"/>
              </a:ext>
            </a:extLst>
          </p:cNvPr>
          <p:cNvPicPr>
            <a:picLocks noChangeAspect="1"/>
          </p:cNvPicPr>
          <p:nvPr/>
        </p:nvPicPr>
        <p:blipFill rotWithShape="1">
          <a:blip r:embed="rId3"/>
          <a:srcRect t="25873" b="12916"/>
          <a:stretch/>
        </p:blipFill>
        <p:spPr>
          <a:xfrm>
            <a:off x="1161779" y="1496221"/>
            <a:ext cx="6820442" cy="3131132"/>
          </a:xfrm>
          <a:prstGeom prst="rect">
            <a:avLst/>
          </a:prstGeom>
        </p:spPr>
      </p:pic>
      <p:sp>
        <p:nvSpPr>
          <p:cNvPr id="9" name="Google Shape;73;p14">
            <a:extLst>
              <a:ext uri="{FF2B5EF4-FFF2-40B4-BE49-F238E27FC236}">
                <a16:creationId xmlns:a16="http://schemas.microsoft.com/office/drawing/2014/main" id="{55A69599-39CB-47FA-8AE6-07760A4207CC}"/>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050" b="1" dirty="0">
                <a:solidFill>
                  <a:schemeClr val="dk1"/>
                </a:solidFill>
              </a:rPr>
              <a:t>A. Trifonov </a:t>
            </a:r>
            <a:r>
              <a:rPr lang="en-US" sz="105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287544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ru" sz="2200" b="1" dirty="0"/>
              <a:t>Conclusion</a:t>
            </a:r>
            <a:endParaRPr sz="2200" b="1" dirty="0"/>
          </a:p>
        </p:txBody>
      </p:sp>
      <p:sp>
        <p:nvSpPr>
          <p:cNvPr id="65" name="Google Shape;65;p14"/>
          <p:cNvSpPr txBox="1">
            <a:spLocks noGrp="1"/>
          </p:cNvSpPr>
          <p:nvPr>
            <p:ph type="sldNum" idx="12"/>
          </p:nvPr>
        </p:nvSpPr>
        <p:spPr>
          <a:xfrm>
            <a:off x="8742218" y="4811324"/>
            <a:ext cx="401732"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34</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3" name="Прямоугольник 2">
            <a:extLst>
              <a:ext uri="{FF2B5EF4-FFF2-40B4-BE49-F238E27FC236}">
                <a16:creationId xmlns:a16="http://schemas.microsoft.com/office/drawing/2014/main" id="{A933C609-728C-4389-A0C9-9631F9371FD4}"/>
              </a:ext>
            </a:extLst>
          </p:cNvPr>
          <p:cNvSpPr/>
          <p:nvPr/>
        </p:nvSpPr>
        <p:spPr>
          <a:xfrm>
            <a:off x="420430" y="551261"/>
            <a:ext cx="8303139" cy="4093428"/>
          </a:xfrm>
          <a:prstGeom prst="rect">
            <a:avLst/>
          </a:prstGeom>
        </p:spPr>
        <p:txBody>
          <a:bodyPr wrap="square">
            <a:spAutoFit/>
          </a:bodyPr>
          <a:lstStyle/>
          <a:p>
            <a:pPr indent="355600" algn="just">
              <a:buFont typeface="Arial" panose="020B0604020202020204" pitchFamily="34" charset="0"/>
              <a:buChar char="•"/>
            </a:pPr>
            <a:r>
              <a:rPr lang="en-US" sz="2000" dirty="0"/>
              <a:t>Two beam extraction points (EP1, EP4) are available; </a:t>
            </a:r>
            <a:br>
              <a:rPr lang="en-US" sz="2000" dirty="0"/>
            </a:br>
            <a:r>
              <a:rPr lang="en-US" sz="2000" dirty="0"/>
              <a:t>     EP3 – has been assembled and needs to be tested;</a:t>
            </a:r>
            <a:br>
              <a:rPr lang="en-US" sz="2000" dirty="0"/>
            </a:br>
            <a:r>
              <a:rPr lang="en-US" sz="2000" dirty="0"/>
              <a:t>     EP2 – under development.</a:t>
            </a:r>
            <a:endParaRPr lang="ru-RU" sz="2000" dirty="0"/>
          </a:p>
          <a:p>
            <a:pPr algn="just"/>
            <a:endParaRPr lang="ru-RU" sz="2000" dirty="0"/>
          </a:p>
          <a:p>
            <a:pPr indent="355600" algn="just">
              <a:buFont typeface="Arial" panose="020B0604020202020204" pitchFamily="34" charset="0"/>
              <a:buChar char="•"/>
            </a:pPr>
            <a:r>
              <a:rPr lang="en-US" sz="2000" dirty="0"/>
              <a:t>The preparation of documentation for commissioning and then operation is nearing completion.</a:t>
            </a:r>
            <a:endParaRPr lang="ru-RU" sz="2000" dirty="0"/>
          </a:p>
          <a:p>
            <a:pPr algn="just"/>
            <a:endParaRPr lang="ru-RU" sz="2000" dirty="0"/>
          </a:p>
          <a:p>
            <a:pPr indent="355600" algn="just">
              <a:buFont typeface="Arial" panose="020B0604020202020204" pitchFamily="34" charset="0"/>
              <a:buChar char="•"/>
            </a:pPr>
            <a:r>
              <a:rPr lang="en-US" sz="2000" dirty="0"/>
              <a:t>In order to coordinate the research programs of beam users an Organizational and Program Committee is being established.</a:t>
            </a:r>
            <a:endParaRPr lang="ru-RU" sz="2000" b="1" dirty="0"/>
          </a:p>
          <a:p>
            <a:pPr algn="just"/>
            <a:endParaRPr lang="en-US" sz="2000" b="1" dirty="0"/>
          </a:p>
          <a:p>
            <a:pPr indent="355600" algn="just">
              <a:buFont typeface="Arial" panose="020B0604020202020204" pitchFamily="34" charset="0"/>
              <a:buChar char="•"/>
            </a:pPr>
            <a:r>
              <a:rPr lang="en-US" sz="2000" dirty="0"/>
              <a:t>The test beam facility will be open for particle detectors and beam diagnostics R&amp;D, nuclear physics experiments, material irradiation, radiobiological and other studies. </a:t>
            </a:r>
            <a:endParaRPr lang="ru-RU" sz="2000" dirty="0"/>
          </a:p>
        </p:txBody>
      </p:sp>
      <p:sp>
        <p:nvSpPr>
          <p:cNvPr id="9" name="Google Shape;73;p14">
            <a:extLst>
              <a:ext uri="{FF2B5EF4-FFF2-40B4-BE49-F238E27FC236}">
                <a16:creationId xmlns:a16="http://schemas.microsoft.com/office/drawing/2014/main" id="{E5B641F0-F81C-4AD6-AC95-B4C14289FC15}"/>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31065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8040735" y="2472459"/>
            <a:ext cx="1103265" cy="1036321"/>
          </a:xfrm>
          <a:prstGeom prst="rect">
            <a:avLst/>
          </a:prstGeom>
          <a:noFill/>
          <a:ln>
            <a:noFill/>
          </a:ln>
        </p:spPr>
      </p:pic>
      <p:pic>
        <p:nvPicPr>
          <p:cNvPr id="4" name="Рисунок 3">
            <a:extLst>
              <a:ext uri="{FF2B5EF4-FFF2-40B4-BE49-F238E27FC236}">
                <a16:creationId xmlns:a16="http://schemas.microsoft.com/office/drawing/2014/main" id="{A00228BC-54DE-4FDA-8585-F709076F1B62}"/>
              </a:ext>
            </a:extLst>
          </p:cNvPr>
          <p:cNvPicPr>
            <a:picLocks noChangeAspect="1"/>
          </p:cNvPicPr>
          <p:nvPr/>
        </p:nvPicPr>
        <p:blipFill>
          <a:blip r:embed="rId4"/>
          <a:stretch>
            <a:fillRect/>
          </a:stretch>
        </p:blipFill>
        <p:spPr>
          <a:xfrm>
            <a:off x="8040735" y="1347651"/>
            <a:ext cx="1097280" cy="1124807"/>
          </a:xfrm>
          <a:prstGeom prst="rect">
            <a:avLst/>
          </a:prstGeom>
        </p:spPr>
      </p:pic>
      <p:pic>
        <p:nvPicPr>
          <p:cNvPr id="12" name="Рисунок 11">
            <a:extLst>
              <a:ext uri="{FF2B5EF4-FFF2-40B4-BE49-F238E27FC236}">
                <a16:creationId xmlns:a16="http://schemas.microsoft.com/office/drawing/2014/main" id="{E79A57BF-1CF8-4519-A97B-EC3BF30B9B00}"/>
              </a:ext>
            </a:extLst>
          </p:cNvPr>
          <p:cNvPicPr>
            <a:picLocks noChangeAspect="1"/>
          </p:cNvPicPr>
          <p:nvPr/>
        </p:nvPicPr>
        <p:blipFill>
          <a:blip r:embed="rId5"/>
          <a:stretch>
            <a:fillRect/>
          </a:stretch>
        </p:blipFill>
        <p:spPr>
          <a:xfrm>
            <a:off x="0" y="-1"/>
            <a:ext cx="8046720" cy="5150993"/>
          </a:xfrm>
          <a:prstGeom prst="rect">
            <a:avLst/>
          </a:prstGeom>
        </p:spPr>
      </p:pic>
      <p:sp>
        <p:nvSpPr>
          <p:cNvPr id="7" name="Прямоугольник 6">
            <a:extLst>
              <a:ext uri="{FF2B5EF4-FFF2-40B4-BE49-F238E27FC236}">
                <a16:creationId xmlns:a16="http://schemas.microsoft.com/office/drawing/2014/main" id="{94E9F697-F22D-4A70-B5CC-440BAEABC09D}"/>
              </a:ext>
            </a:extLst>
          </p:cNvPr>
          <p:cNvSpPr/>
          <p:nvPr/>
        </p:nvSpPr>
        <p:spPr>
          <a:xfrm>
            <a:off x="5985" y="80453"/>
            <a:ext cx="5001444" cy="584775"/>
          </a:xfrm>
          <a:prstGeom prst="rect">
            <a:avLst/>
          </a:prstGeom>
        </p:spPr>
        <p:txBody>
          <a:bodyPr wrap="square">
            <a:spAutoFit/>
          </a:bodyPr>
          <a:lstStyle/>
          <a:p>
            <a:pPr algn="ctr"/>
            <a:r>
              <a:rPr lang="en-US" sz="3200" b="1" i="1" dirty="0">
                <a:solidFill>
                  <a:schemeClr val="tx1"/>
                </a:solidFill>
                <a:effectLst>
                  <a:outerShdw blurRad="38100" dist="38100" dir="2700000" algn="tl">
                    <a:srgbClr val="000000">
                      <a:alpha val="43137"/>
                    </a:srgbClr>
                  </a:outerShdw>
                </a:effectLst>
                <a:highlight>
                  <a:srgbClr val="00FFFF"/>
                </a:highlight>
              </a:rPr>
              <a:t>Thank you for attention</a:t>
            </a:r>
            <a:r>
              <a:rPr lang="ru-RU" sz="3200" b="1" i="1" dirty="0">
                <a:solidFill>
                  <a:schemeClr val="tx1"/>
                </a:solidFill>
                <a:effectLst>
                  <a:outerShdw blurRad="38100" dist="38100" dir="2700000" algn="tl">
                    <a:srgbClr val="000000">
                      <a:alpha val="43137"/>
                    </a:srgbClr>
                  </a:outerShdw>
                </a:effectLst>
                <a:highlight>
                  <a:srgbClr val="00FFFF"/>
                </a:highlight>
              </a:rPr>
              <a:t>!</a:t>
            </a:r>
            <a:endParaRPr lang="ru-RU" sz="3200" i="1" dirty="0">
              <a:solidFill>
                <a:schemeClr val="tx1"/>
              </a:solidFill>
              <a:effectLst>
                <a:outerShdw blurRad="38100" dist="38100" dir="2700000" algn="tl">
                  <a:srgbClr val="000000">
                    <a:alpha val="43137"/>
                  </a:srgbClr>
                </a:outerShdw>
              </a:effectLst>
              <a:highlight>
                <a:srgbClr val="00FFFF"/>
              </a:highlight>
            </a:endParaRPr>
          </a:p>
        </p:txBody>
      </p:sp>
    </p:spTree>
    <p:extLst>
      <p:ext uri="{BB962C8B-B14F-4D97-AF65-F5344CB8AC3E}">
        <p14:creationId xmlns:p14="http://schemas.microsoft.com/office/powerpoint/2010/main" val="221541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Relevance</a:t>
            </a:r>
            <a:endParaRPr sz="2200" b="1" dirty="0"/>
          </a:p>
        </p:txBody>
      </p:sp>
      <p:sp>
        <p:nvSpPr>
          <p:cNvPr id="65" name="Google Shape;65;p14"/>
          <p:cNvSpPr txBox="1">
            <a:spLocks noGrp="1"/>
          </p:cNvSpPr>
          <p:nvPr>
            <p:ph type="sldNum" idx="12"/>
          </p:nvPr>
        </p:nvSpPr>
        <p:spPr>
          <a:xfrm>
            <a:off x="8665029" y="4811324"/>
            <a:ext cx="478921"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4</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3" name="Google Shape;73;p14"/>
          <p:cNvSpPr txBox="1">
            <a:spLocks noGrp="1"/>
          </p:cNvSpPr>
          <p:nvPr>
            <p:ph type="sldNum" idx="12"/>
          </p:nvPr>
        </p:nvSpPr>
        <p:spPr>
          <a:xfrm>
            <a:off x="0" y="4829181"/>
            <a:ext cx="8808300" cy="314314"/>
          </a:xfrm>
          <a:prstGeom prst="rect">
            <a:avLst/>
          </a:prstGeom>
          <a:solidFill>
            <a:schemeClr val="lt2"/>
          </a:solidFill>
        </p:spPr>
        <p:txBody>
          <a:bodyPr spcFirstLastPara="1" wrap="square" lIns="91425" tIns="91425" rIns="91425" bIns="91425" anchor="ctr" anchorCtr="0">
            <a:noAutofit/>
          </a:body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endParaRPr sz="1100" b="1" dirty="0">
              <a:solidFill>
                <a:schemeClr val="dk1"/>
              </a:solidFill>
            </a:endParaRPr>
          </a:p>
        </p:txBody>
      </p:sp>
      <p:pic>
        <p:nvPicPr>
          <p:cNvPr id="9" name="Рисунок 8">
            <a:extLst>
              <a:ext uri="{FF2B5EF4-FFF2-40B4-BE49-F238E27FC236}">
                <a16:creationId xmlns:a16="http://schemas.microsoft.com/office/drawing/2014/main" id="{560D6934-DB39-4E71-B5C3-72EAB3CB4F6E}"/>
              </a:ext>
            </a:extLst>
          </p:cNvPr>
          <p:cNvPicPr>
            <a:picLocks noChangeAspect="1"/>
          </p:cNvPicPr>
          <p:nvPr/>
        </p:nvPicPr>
        <p:blipFill>
          <a:blip r:embed="rId3"/>
          <a:stretch>
            <a:fillRect/>
          </a:stretch>
        </p:blipFill>
        <p:spPr>
          <a:xfrm>
            <a:off x="1452768" y="402481"/>
            <a:ext cx="3322398" cy="4340735"/>
          </a:xfrm>
          <a:prstGeom prst="rect">
            <a:avLst/>
          </a:prstGeom>
        </p:spPr>
      </p:pic>
      <p:pic>
        <p:nvPicPr>
          <p:cNvPr id="10" name="Рисунок 9">
            <a:extLst>
              <a:ext uri="{FF2B5EF4-FFF2-40B4-BE49-F238E27FC236}">
                <a16:creationId xmlns:a16="http://schemas.microsoft.com/office/drawing/2014/main" id="{0E4179FD-6199-40F5-BD29-8334031ABF17}"/>
              </a:ext>
            </a:extLst>
          </p:cNvPr>
          <p:cNvPicPr>
            <a:picLocks noChangeAspect="1"/>
          </p:cNvPicPr>
          <p:nvPr/>
        </p:nvPicPr>
        <p:blipFill>
          <a:blip r:embed="rId4"/>
          <a:stretch>
            <a:fillRect/>
          </a:stretch>
        </p:blipFill>
        <p:spPr>
          <a:xfrm>
            <a:off x="4931226" y="435034"/>
            <a:ext cx="2747764" cy="4343830"/>
          </a:xfrm>
          <a:prstGeom prst="rect">
            <a:avLst/>
          </a:prstGeom>
        </p:spPr>
      </p:pic>
    </p:spTree>
    <p:extLst>
      <p:ext uri="{BB962C8B-B14F-4D97-AF65-F5344CB8AC3E}">
        <p14:creationId xmlns:p14="http://schemas.microsoft.com/office/powerpoint/2010/main" val="4274271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93600"/>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Main systems of the LINAC-200 accelerator</a:t>
            </a:r>
            <a:endParaRPr sz="2200" b="1" dirty="0"/>
          </a:p>
        </p:txBody>
      </p:sp>
      <p:sp>
        <p:nvSpPr>
          <p:cNvPr id="65" name="Google Shape;65;p14"/>
          <p:cNvSpPr txBox="1">
            <a:spLocks noGrp="1"/>
          </p:cNvSpPr>
          <p:nvPr>
            <p:ph type="sldNum" idx="12"/>
          </p:nvPr>
        </p:nvSpPr>
        <p:spPr>
          <a:xfrm>
            <a:off x="8743950" y="4811324"/>
            <a:ext cx="400000"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5</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73" name="Google Shape;73;p14"/>
          <p:cNvSpPr txBox="1">
            <a:spLocks noGrp="1"/>
          </p:cNvSpPr>
          <p:nvPr>
            <p:ph type="sldNum" idx="12"/>
          </p:nvPr>
        </p:nvSpPr>
        <p:spPr>
          <a:xfrm>
            <a:off x="0" y="4829181"/>
            <a:ext cx="8808300" cy="314314"/>
          </a:xfrm>
          <a:prstGeom prst="rect">
            <a:avLst/>
          </a:prstGeom>
          <a:solidFill>
            <a:schemeClr val="lt2"/>
          </a:solidFill>
        </p:spPr>
        <p:txBody>
          <a:bodyPr spcFirstLastPara="1" wrap="square" lIns="91425" tIns="91425" rIns="91425" bIns="91425" anchor="ctr" anchorCtr="0">
            <a:noAutofit/>
          </a:body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endParaRPr sz="1100" b="1" dirty="0">
              <a:solidFill>
                <a:schemeClr val="dk1"/>
              </a:solidFill>
            </a:endParaRPr>
          </a:p>
        </p:txBody>
      </p:sp>
      <p:sp>
        <p:nvSpPr>
          <p:cNvPr id="3" name="Прямоугольник 2">
            <a:extLst>
              <a:ext uri="{FF2B5EF4-FFF2-40B4-BE49-F238E27FC236}">
                <a16:creationId xmlns:a16="http://schemas.microsoft.com/office/drawing/2014/main" id="{55049512-EEC5-4AC4-AC08-381EA3BA4366}"/>
              </a:ext>
            </a:extLst>
          </p:cNvPr>
          <p:cNvSpPr/>
          <p:nvPr/>
        </p:nvSpPr>
        <p:spPr>
          <a:xfrm>
            <a:off x="783770" y="778225"/>
            <a:ext cx="7960180" cy="3347840"/>
          </a:xfrm>
          <a:prstGeom prst="rect">
            <a:avLst/>
          </a:prstGeom>
        </p:spPr>
        <p:txBody>
          <a:bodyPr wrap="square">
            <a:spAutoFit/>
          </a:bodyPr>
          <a:lstStyle/>
          <a:p>
            <a:pPr marL="360000" indent="-360000">
              <a:lnSpc>
                <a:spcPct val="150000"/>
              </a:lnSpc>
              <a:buFont typeface="Arial" panose="020B0604020202020204" pitchFamily="34" charset="0"/>
              <a:buChar char="•"/>
            </a:pPr>
            <a:r>
              <a:rPr lang="en-US" sz="2400" dirty="0"/>
              <a:t>Electron Gun</a:t>
            </a:r>
            <a:endParaRPr lang="ru-RU" sz="2400" dirty="0"/>
          </a:p>
          <a:p>
            <a:pPr marL="360000" indent="-360000">
              <a:lnSpc>
                <a:spcPct val="150000"/>
              </a:lnSpc>
              <a:buFont typeface="Arial" panose="020B0604020202020204" pitchFamily="34" charset="0"/>
              <a:buChar char="•"/>
            </a:pPr>
            <a:r>
              <a:rPr lang="en-US" sz="2400" dirty="0"/>
              <a:t>Acceleration &amp; RF</a:t>
            </a:r>
            <a:endParaRPr lang="ru-RU" sz="2400" dirty="0"/>
          </a:p>
          <a:p>
            <a:pPr marL="360000" indent="-360000">
              <a:lnSpc>
                <a:spcPct val="150000"/>
              </a:lnSpc>
              <a:buFont typeface="Arial" panose="020B0604020202020204" pitchFamily="34" charset="0"/>
              <a:buChar char="•"/>
            </a:pPr>
            <a:r>
              <a:rPr lang="en-US" sz="2400" dirty="0"/>
              <a:t>Magnetic system</a:t>
            </a:r>
          </a:p>
          <a:p>
            <a:pPr marL="360000" indent="-360000">
              <a:lnSpc>
                <a:spcPct val="150000"/>
              </a:lnSpc>
              <a:buFont typeface="Arial" panose="020B0604020202020204" pitchFamily="34" charset="0"/>
              <a:buChar char="•"/>
            </a:pPr>
            <a:r>
              <a:rPr lang="en-US" sz="2400" dirty="0"/>
              <a:t>Control system</a:t>
            </a:r>
          </a:p>
          <a:p>
            <a:pPr marL="360000" indent="-360000">
              <a:lnSpc>
                <a:spcPct val="150000"/>
              </a:lnSpc>
              <a:buFont typeface="Arial" panose="020B0604020202020204" pitchFamily="34" charset="0"/>
              <a:buChar char="•"/>
            </a:pPr>
            <a:r>
              <a:rPr lang="en-US" sz="2400" dirty="0"/>
              <a:t>Beam Diagnostics</a:t>
            </a:r>
          </a:p>
          <a:p>
            <a:pPr marL="360000" indent="-360000">
              <a:lnSpc>
                <a:spcPct val="150000"/>
              </a:lnSpc>
              <a:buFont typeface="Arial" panose="020B0604020202020204" pitchFamily="34" charset="0"/>
              <a:buChar char="•"/>
            </a:pPr>
            <a:r>
              <a:rPr lang="en-US" sz="2400" dirty="0"/>
              <a:t>Radiation safety system &amp; Interlock and alarm system</a:t>
            </a:r>
            <a:endParaRPr lang="ru-RU" sz="2400" dirty="0"/>
          </a:p>
        </p:txBody>
      </p:sp>
    </p:spTree>
    <p:extLst>
      <p:ext uri="{BB962C8B-B14F-4D97-AF65-F5344CB8AC3E}">
        <p14:creationId xmlns:p14="http://schemas.microsoft.com/office/powerpoint/2010/main" val="61934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Electron Gun</a:t>
            </a:r>
            <a:endParaRPr sz="2200" b="1" dirty="0"/>
          </a:p>
        </p:txBody>
      </p:sp>
      <p:sp>
        <p:nvSpPr>
          <p:cNvPr id="65" name="Google Shape;65;p14"/>
          <p:cNvSpPr txBox="1">
            <a:spLocks noGrp="1"/>
          </p:cNvSpPr>
          <p:nvPr>
            <p:ph type="sldNum" idx="12"/>
          </p:nvPr>
        </p:nvSpPr>
        <p:spPr>
          <a:xfrm>
            <a:off x="8734697" y="4811324"/>
            <a:ext cx="409253"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6</a:t>
            </a:fld>
            <a:endParaRPr sz="1100" b="1">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10" name="Google Shape;73;p14">
            <a:extLst>
              <a:ext uri="{FF2B5EF4-FFF2-40B4-BE49-F238E27FC236}">
                <a16:creationId xmlns:a16="http://schemas.microsoft.com/office/drawing/2014/main" id="{E60739C0-B8B6-458F-9C2B-0204AC6DF01F}"/>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graphicFrame>
        <p:nvGraphicFramePr>
          <p:cNvPr id="2" name="Таблица 1">
            <a:extLst>
              <a:ext uri="{FF2B5EF4-FFF2-40B4-BE49-F238E27FC236}">
                <a16:creationId xmlns:a16="http://schemas.microsoft.com/office/drawing/2014/main" id="{E72FCB6B-B486-4938-BEF3-9CE4D489A3FB}"/>
              </a:ext>
            </a:extLst>
          </p:cNvPr>
          <p:cNvGraphicFramePr>
            <a:graphicFrameLocks noGrp="1"/>
          </p:cNvGraphicFramePr>
          <p:nvPr>
            <p:extLst>
              <p:ext uri="{D42A27DB-BD31-4B8C-83A1-F6EECF244321}">
                <p14:modId xmlns:p14="http://schemas.microsoft.com/office/powerpoint/2010/main" val="3430831639"/>
              </p:ext>
            </p:extLst>
          </p:nvPr>
        </p:nvGraphicFramePr>
        <p:xfrm>
          <a:off x="661308" y="607534"/>
          <a:ext cx="3783466" cy="1238570"/>
        </p:xfrm>
        <a:graphic>
          <a:graphicData uri="http://schemas.openxmlformats.org/drawingml/2006/table">
            <a:tbl>
              <a:tblPr bandRow="1">
                <a:tableStyleId>{BDBED569-4797-4DF1-A0F4-6AAB3CD982D8}</a:tableStyleId>
              </a:tblPr>
              <a:tblGrid>
                <a:gridCol w="2166937">
                  <a:extLst>
                    <a:ext uri="{9D8B030D-6E8A-4147-A177-3AD203B41FA5}">
                      <a16:colId xmlns:a16="http://schemas.microsoft.com/office/drawing/2014/main" val="1148673219"/>
                    </a:ext>
                  </a:extLst>
                </a:gridCol>
                <a:gridCol w="1616529">
                  <a:extLst>
                    <a:ext uri="{9D8B030D-6E8A-4147-A177-3AD203B41FA5}">
                      <a16:colId xmlns:a16="http://schemas.microsoft.com/office/drawing/2014/main" val="965857482"/>
                    </a:ext>
                  </a:extLst>
                </a:gridCol>
              </a:tblGrid>
              <a:tr h="0">
                <a:tc>
                  <a:txBody>
                    <a:bodyPr/>
                    <a:lstStyle/>
                    <a:p>
                      <a:pPr algn="just">
                        <a:lnSpc>
                          <a:spcPct val="107000"/>
                        </a:lnSpc>
                        <a:spcAft>
                          <a:spcPts val="0"/>
                        </a:spcAft>
                      </a:pPr>
                      <a:r>
                        <a:rPr lang="en-US" sz="1600" dirty="0">
                          <a:effectLst/>
                        </a:rPr>
                        <a:t>Type</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Thermionic</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7196299"/>
                  </a:ext>
                </a:extLst>
              </a:tr>
              <a:tr h="0">
                <a:tc>
                  <a:txBody>
                    <a:bodyPr/>
                    <a:lstStyle/>
                    <a:p>
                      <a:pPr algn="just">
                        <a:lnSpc>
                          <a:spcPct val="107000"/>
                        </a:lnSpc>
                        <a:spcAft>
                          <a:spcPts val="0"/>
                        </a:spcAft>
                      </a:pPr>
                      <a:r>
                        <a:rPr lang="en-US" sz="1600" dirty="0">
                          <a:effectLst/>
                        </a:rPr>
                        <a:t>Max. energy</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a:effectLst/>
                        </a:rPr>
                        <a:t>400 keV</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549634"/>
                  </a:ext>
                </a:extLst>
              </a:tr>
              <a:tr h="0">
                <a:tc>
                  <a:txBody>
                    <a:bodyPr/>
                    <a:lstStyle/>
                    <a:p>
                      <a:pPr algn="just">
                        <a:lnSpc>
                          <a:spcPct val="107000"/>
                        </a:lnSpc>
                        <a:spcAft>
                          <a:spcPts val="0"/>
                        </a:spcAft>
                      </a:pPr>
                      <a:r>
                        <a:rPr lang="en-US" sz="1600" dirty="0">
                          <a:effectLst/>
                        </a:rPr>
                        <a:t>Peak beam current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300 mA</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4560652"/>
                  </a:ext>
                </a:extLst>
              </a:tr>
              <a:tr h="0">
                <a:tc>
                  <a:txBody>
                    <a:bodyPr/>
                    <a:lstStyle/>
                    <a:p>
                      <a:pPr algn="just">
                        <a:lnSpc>
                          <a:spcPct val="107000"/>
                        </a:lnSpc>
                        <a:spcAft>
                          <a:spcPts val="0"/>
                        </a:spcAft>
                      </a:pPr>
                      <a:r>
                        <a:rPr lang="en-US" sz="1600" dirty="0">
                          <a:effectLst/>
                        </a:rPr>
                        <a:t>Normalized emittance</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8 𝜋 · mm · </a:t>
                      </a:r>
                      <a:r>
                        <a:rPr lang="en-US" sz="1600" dirty="0" err="1">
                          <a:effectLst/>
                        </a:rPr>
                        <a:t>mrad</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1447918"/>
                  </a:ext>
                </a:extLst>
              </a:tr>
              <a:tr h="0">
                <a:tc>
                  <a:txBody>
                    <a:bodyPr/>
                    <a:lstStyle/>
                    <a:p>
                      <a:pPr algn="just">
                        <a:lnSpc>
                          <a:spcPct val="107000"/>
                        </a:lnSpc>
                        <a:spcAft>
                          <a:spcPts val="0"/>
                        </a:spcAft>
                      </a:pPr>
                      <a:r>
                        <a:rPr lang="en-US" sz="1600">
                          <a:effectLst/>
                        </a:rPr>
                        <a:t>Beam diameter</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rPr>
                        <a:t>1</a:t>
                      </a:r>
                      <a:r>
                        <a:rPr lang="ru-RU" sz="1600" dirty="0">
                          <a:effectLst/>
                        </a:rPr>
                        <a:t>,</a:t>
                      </a:r>
                      <a:r>
                        <a:rPr lang="en-US" sz="1600" dirty="0">
                          <a:effectLst/>
                        </a:rPr>
                        <a:t>5 mm</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9994349"/>
                  </a:ext>
                </a:extLst>
              </a:tr>
            </a:tbl>
          </a:graphicData>
        </a:graphic>
      </p:graphicFrame>
      <p:pic>
        <p:nvPicPr>
          <p:cNvPr id="15" name="Рисунок 14">
            <a:extLst>
              <a:ext uri="{FF2B5EF4-FFF2-40B4-BE49-F238E27FC236}">
                <a16:creationId xmlns:a16="http://schemas.microsoft.com/office/drawing/2014/main" id="{AD1CEAF6-0B48-47FC-888A-AE9D7C7B9BD4}"/>
              </a:ext>
            </a:extLst>
          </p:cNvPr>
          <p:cNvPicPr/>
          <p:nvPr/>
        </p:nvPicPr>
        <p:blipFill rotWithShape="1">
          <a:blip r:embed="rId3"/>
          <a:srcRect t="-1" b="12223"/>
          <a:stretch/>
        </p:blipFill>
        <p:spPr>
          <a:xfrm>
            <a:off x="661308" y="1902925"/>
            <a:ext cx="3783466" cy="2633041"/>
          </a:xfrm>
          <a:prstGeom prst="rect">
            <a:avLst/>
          </a:prstGeom>
        </p:spPr>
      </p:pic>
      <p:pic>
        <p:nvPicPr>
          <p:cNvPr id="5" name="Рисунок 4">
            <a:extLst>
              <a:ext uri="{FF2B5EF4-FFF2-40B4-BE49-F238E27FC236}">
                <a16:creationId xmlns:a16="http://schemas.microsoft.com/office/drawing/2014/main" id="{926DD2D6-3689-4936-8455-329536D531EC}"/>
              </a:ext>
            </a:extLst>
          </p:cNvPr>
          <p:cNvPicPr>
            <a:picLocks noChangeAspect="1"/>
          </p:cNvPicPr>
          <p:nvPr/>
        </p:nvPicPr>
        <p:blipFill rotWithShape="1">
          <a:blip r:embed="rId4"/>
          <a:srcRect t="7797"/>
          <a:stretch/>
        </p:blipFill>
        <p:spPr>
          <a:xfrm>
            <a:off x="5076145" y="607534"/>
            <a:ext cx="3406547" cy="3928426"/>
          </a:xfrm>
          <a:prstGeom prst="rect">
            <a:avLst/>
          </a:prstGeom>
        </p:spPr>
      </p:pic>
    </p:spTree>
    <p:extLst>
      <p:ext uri="{BB962C8B-B14F-4D97-AF65-F5344CB8AC3E}">
        <p14:creationId xmlns:p14="http://schemas.microsoft.com/office/powerpoint/2010/main" val="63723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Acceleration &amp; RF</a:t>
            </a:r>
            <a:endParaRPr sz="2200" b="1" dirty="0"/>
          </a:p>
        </p:txBody>
      </p:sp>
      <p:sp>
        <p:nvSpPr>
          <p:cNvPr id="65" name="Google Shape;65;p14"/>
          <p:cNvSpPr txBox="1">
            <a:spLocks noGrp="1"/>
          </p:cNvSpPr>
          <p:nvPr>
            <p:ph type="sldNum" idx="12"/>
          </p:nvPr>
        </p:nvSpPr>
        <p:spPr>
          <a:xfrm>
            <a:off x="8743406" y="4811324"/>
            <a:ext cx="400544"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7</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graphicFrame>
        <p:nvGraphicFramePr>
          <p:cNvPr id="12" name="Таблица 7">
            <a:extLst>
              <a:ext uri="{FF2B5EF4-FFF2-40B4-BE49-F238E27FC236}">
                <a16:creationId xmlns:a16="http://schemas.microsoft.com/office/drawing/2014/main" id="{04792C49-8CF1-4133-A426-CEE8D3C74703}"/>
              </a:ext>
            </a:extLst>
          </p:cNvPr>
          <p:cNvGraphicFramePr>
            <a:graphicFrameLocks noGrp="1"/>
          </p:cNvGraphicFramePr>
          <p:nvPr>
            <p:extLst>
              <p:ext uri="{D42A27DB-BD31-4B8C-83A1-F6EECF244321}">
                <p14:modId xmlns:p14="http://schemas.microsoft.com/office/powerpoint/2010/main" val="1980290598"/>
              </p:ext>
            </p:extLst>
          </p:nvPr>
        </p:nvGraphicFramePr>
        <p:xfrm>
          <a:off x="350221" y="593921"/>
          <a:ext cx="4378548" cy="4053840"/>
        </p:xfrm>
        <a:graphic>
          <a:graphicData uri="http://schemas.openxmlformats.org/drawingml/2006/table">
            <a:tbl>
              <a:tblPr bandRow="1">
                <a:tableStyleId>{BDBED569-4797-4DF1-A0F4-6AAB3CD982D8}</a:tableStyleId>
              </a:tblPr>
              <a:tblGrid>
                <a:gridCol w="2610708">
                  <a:extLst>
                    <a:ext uri="{9D8B030D-6E8A-4147-A177-3AD203B41FA5}">
                      <a16:colId xmlns:a16="http://schemas.microsoft.com/office/drawing/2014/main" val="3731086308"/>
                    </a:ext>
                  </a:extLst>
                </a:gridCol>
                <a:gridCol w="1767840">
                  <a:extLst>
                    <a:ext uri="{9D8B030D-6E8A-4147-A177-3AD203B41FA5}">
                      <a16:colId xmlns:a16="http://schemas.microsoft.com/office/drawing/2014/main" val="3255822417"/>
                    </a:ext>
                  </a:extLst>
                </a:gridCol>
              </a:tblGrid>
              <a:tr h="240419">
                <a:tc>
                  <a:txBody>
                    <a:bodyPr/>
                    <a:lstStyle/>
                    <a:p>
                      <a:r>
                        <a:rPr lang="en-US" sz="1300" b="0" dirty="0">
                          <a:latin typeface="Arial" panose="020B0604020202020204" pitchFamily="34" charset="0"/>
                          <a:cs typeface="Arial" panose="020B0604020202020204" pitchFamily="34" charset="0"/>
                        </a:rPr>
                        <a:t>Total </a:t>
                      </a:r>
                      <a:r>
                        <a:rPr lang="en-US" sz="1300" b="0" dirty="0" err="1">
                          <a:latin typeface="Arial" panose="020B0604020202020204" pitchFamily="34" charset="0"/>
                          <a:cs typeface="Arial" panose="020B0604020202020204" pitchFamily="34" charset="0"/>
                        </a:rPr>
                        <a:t>linac</a:t>
                      </a:r>
                      <a:r>
                        <a:rPr lang="en-US" sz="1300" b="0" dirty="0">
                          <a:latin typeface="Arial" panose="020B0604020202020204" pitchFamily="34" charset="0"/>
                          <a:cs typeface="Arial" panose="020B0604020202020204" pitchFamily="34" charset="0"/>
                        </a:rPr>
                        <a:t> length, m</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55</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41737658"/>
                  </a:ext>
                </a:extLst>
              </a:tr>
              <a:tr h="240419">
                <a:tc>
                  <a:txBody>
                    <a:bodyPr/>
                    <a:lstStyle/>
                    <a:p>
                      <a:r>
                        <a:rPr lang="en-US" sz="1300" b="0" dirty="0">
                          <a:latin typeface="Arial" panose="020B0604020202020204" pitchFamily="34" charset="0"/>
                          <a:cs typeface="Arial" panose="020B0604020202020204" pitchFamily="34" charset="0"/>
                        </a:rPr>
                        <a:t>Number of short (3.7 m) sections</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3</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61313553"/>
                  </a:ext>
                </a:extLst>
              </a:tr>
              <a:tr h="240419">
                <a:tc>
                  <a:txBody>
                    <a:bodyPr/>
                    <a:lstStyle/>
                    <a:p>
                      <a:r>
                        <a:rPr lang="en-US" sz="1300" b="0" dirty="0">
                          <a:latin typeface="Arial" panose="020B0604020202020204" pitchFamily="34" charset="0"/>
                          <a:cs typeface="Arial" panose="020B0604020202020204" pitchFamily="34" charset="0"/>
                        </a:rPr>
                        <a:t>Number of long (7.3 m) sections</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4</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67010091"/>
                  </a:ext>
                </a:extLst>
              </a:tr>
              <a:tr h="240419">
                <a:tc>
                  <a:txBody>
                    <a:bodyPr/>
                    <a:lstStyle/>
                    <a:p>
                      <a:r>
                        <a:rPr lang="en-US" sz="1300" b="0" dirty="0">
                          <a:latin typeface="Arial" panose="020B0604020202020204" pitchFamily="34" charset="0"/>
                          <a:cs typeface="Arial" panose="020B0604020202020204" pitchFamily="34" charset="0"/>
                        </a:rPr>
                        <a:t>Frequency, MHz</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2856</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89333423"/>
                  </a:ext>
                </a:extLst>
              </a:tr>
              <a:tr h="240419">
                <a:tc>
                  <a:txBody>
                    <a:bodyPr/>
                    <a:lstStyle/>
                    <a:p>
                      <a:r>
                        <a:rPr lang="en-US" sz="1300" b="0" dirty="0">
                          <a:latin typeface="Arial" panose="020B0604020202020204" pitchFamily="34" charset="0"/>
                          <a:cs typeface="Arial" panose="020B0604020202020204" pitchFamily="34" charset="0"/>
                        </a:rPr>
                        <a:t>Wave type</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TW</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36250121"/>
                  </a:ext>
                </a:extLst>
              </a:tr>
              <a:tr h="240419">
                <a:tc>
                  <a:txBody>
                    <a:bodyPr/>
                    <a:lstStyle/>
                    <a:p>
                      <a:r>
                        <a:rPr lang="en-US" sz="1300" b="0" dirty="0">
                          <a:latin typeface="Arial" panose="020B0604020202020204" pitchFamily="34" charset="0"/>
                          <a:cs typeface="Arial" panose="020B0604020202020204" pitchFamily="34" charset="0"/>
                        </a:rPr>
                        <a:t>Field mode</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2</a:t>
                      </a:r>
                      <a:r>
                        <a:rPr lang="el-GR" sz="1300" b="0" dirty="0">
                          <a:latin typeface="Arial" panose="020B0604020202020204" pitchFamily="34" charset="0"/>
                          <a:cs typeface="Arial" panose="020B0604020202020204" pitchFamily="34" charset="0"/>
                        </a:rPr>
                        <a:t>π</a:t>
                      </a:r>
                      <a:r>
                        <a:rPr lang="en-US" sz="1300" b="0" dirty="0">
                          <a:latin typeface="Arial" panose="020B0604020202020204" pitchFamily="34" charset="0"/>
                          <a:cs typeface="Arial" panose="020B0604020202020204" pitchFamily="34" charset="0"/>
                        </a:rPr>
                        <a:t>/3</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3317242"/>
                  </a:ext>
                </a:extLst>
              </a:tr>
              <a:tr h="240419">
                <a:tc>
                  <a:txBody>
                    <a:bodyPr/>
                    <a:lstStyle/>
                    <a:p>
                      <a:r>
                        <a:rPr lang="en-US" sz="1300" b="0" dirty="0">
                          <a:latin typeface="Arial" panose="020B0604020202020204" pitchFamily="34" charset="0"/>
                          <a:cs typeface="Arial" panose="020B0604020202020204" pitchFamily="34" charset="0"/>
                        </a:rPr>
                        <a:t>Filling time, </a:t>
                      </a:r>
                      <a:r>
                        <a:rPr lang="el-GR" sz="1300" b="0" dirty="0">
                          <a:latin typeface="Arial" panose="020B0604020202020204" pitchFamily="34" charset="0"/>
                          <a:cs typeface="Arial" panose="020B0604020202020204" pitchFamily="34" charset="0"/>
                        </a:rPr>
                        <a:t>μ</a:t>
                      </a:r>
                      <a:r>
                        <a:rPr lang="en-US" sz="1300" b="0" dirty="0">
                          <a:latin typeface="Arial" panose="020B0604020202020204" pitchFamily="34" charset="0"/>
                          <a:cs typeface="Arial" panose="020B0604020202020204" pitchFamily="34" charset="0"/>
                        </a:rPr>
                        <a:t>s</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1.3</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5988147"/>
                  </a:ext>
                </a:extLst>
              </a:tr>
              <a:tr h="240419">
                <a:tc>
                  <a:txBody>
                    <a:bodyPr/>
                    <a:lstStyle/>
                    <a:p>
                      <a:r>
                        <a:rPr lang="en-US" sz="1300" b="0" dirty="0">
                          <a:latin typeface="Arial" panose="020B0604020202020204" pitchFamily="34" charset="0"/>
                          <a:cs typeface="Arial" panose="020B0604020202020204" pitchFamily="34" charset="0"/>
                        </a:rPr>
                        <a:t>v</a:t>
                      </a:r>
                      <a:r>
                        <a:rPr lang="en-US" sz="1300" b="0" baseline="-25000" dirty="0">
                          <a:latin typeface="Arial" panose="020B0604020202020204" pitchFamily="34" charset="0"/>
                          <a:cs typeface="Arial" panose="020B0604020202020204" pitchFamily="34" charset="0"/>
                        </a:rPr>
                        <a:t>g</a:t>
                      </a:r>
                      <a:r>
                        <a:rPr lang="en-US" sz="1300" b="0" dirty="0">
                          <a:latin typeface="Arial" panose="020B0604020202020204" pitchFamily="34" charset="0"/>
                          <a:cs typeface="Arial" panose="020B0604020202020204" pitchFamily="34" charset="0"/>
                        </a:rPr>
                        <a:t>/c range</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0.0093–0.0389</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86384213"/>
                  </a:ext>
                </a:extLst>
              </a:tr>
              <a:tr h="240419">
                <a:tc>
                  <a:txBody>
                    <a:bodyPr/>
                    <a:lstStyle/>
                    <a:p>
                      <a:r>
                        <a:rPr lang="en-US" sz="1300" b="0" dirty="0">
                          <a:latin typeface="Arial" panose="020B0604020202020204" pitchFamily="34" charset="0"/>
                          <a:cs typeface="Arial" panose="020B0604020202020204" pitchFamily="34" charset="0"/>
                        </a:rPr>
                        <a:t>Shunt impedance, M</a:t>
                      </a:r>
                      <a:r>
                        <a:rPr lang="el-GR" sz="1300" b="0" dirty="0">
                          <a:latin typeface="Arial" panose="020B0604020202020204" pitchFamily="34" charset="0"/>
                          <a:cs typeface="Arial" panose="020B0604020202020204" pitchFamily="34" charset="0"/>
                        </a:rPr>
                        <a:t>Ω</a:t>
                      </a:r>
                      <a:r>
                        <a:rPr lang="en-US" sz="1300" b="0" dirty="0">
                          <a:latin typeface="Arial" panose="020B0604020202020204" pitchFamily="34" charset="0"/>
                          <a:cs typeface="Arial" panose="020B0604020202020204" pitchFamily="34" charset="0"/>
                        </a:rPr>
                        <a:t>/m</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56.5–48</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06260173"/>
                  </a:ext>
                </a:extLst>
              </a:tr>
              <a:tr h="240419">
                <a:tc>
                  <a:txBody>
                    <a:bodyPr/>
                    <a:lstStyle/>
                    <a:p>
                      <a:r>
                        <a:rPr lang="en-US" sz="1300" b="0" dirty="0">
                          <a:latin typeface="Arial" panose="020B0604020202020204" pitchFamily="34" charset="0"/>
                          <a:cs typeface="Arial" panose="020B0604020202020204" pitchFamily="34" charset="0"/>
                        </a:rPr>
                        <a:t>Iris aperture: diameter, mm</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32–17</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66389897"/>
                  </a:ext>
                </a:extLst>
              </a:tr>
              <a:tr h="240419">
                <a:tc>
                  <a:txBody>
                    <a:bodyPr/>
                    <a:lstStyle/>
                    <a:p>
                      <a:r>
                        <a:rPr lang="en-US" sz="1300" b="0" dirty="0">
                          <a:latin typeface="Arial" panose="020B0604020202020204" pitchFamily="34" charset="0"/>
                          <a:cs typeface="Arial" panose="020B0604020202020204" pitchFamily="34" charset="0"/>
                        </a:rPr>
                        <a:t>                     </a:t>
                      </a:r>
                      <a:r>
                        <a:rPr lang="ru-RU" sz="1300" b="0" dirty="0">
                          <a:latin typeface="Arial" panose="020B0604020202020204" pitchFamily="34" charset="0"/>
                          <a:cs typeface="Arial" panose="020B0604020202020204" pitchFamily="34" charset="0"/>
                        </a:rPr>
                        <a:t>   </a:t>
                      </a:r>
                      <a:r>
                        <a:rPr lang="en-US" sz="1300" b="0" dirty="0">
                          <a:latin typeface="Arial" panose="020B0604020202020204" pitchFamily="34" charset="0"/>
                          <a:cs typeface="Arial" panose="020B0604020202020204" pitchFamily="34" charset="0"/>
                        </a:rPr>
                        <a:t>thickness, mm</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5.84</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51631"/>
                  </a:ext>
                </a:extLst>
              </a:tr>
              <a:tr h="240419">
                <a:tc>
                  <a:txBody>
                    <a:bodyPr/>
                    <a:lstStyle/>
                    <a:p>
                      <a:r>
                        <a:rPr lang="en-US" sz="1300" b="0" dirty="0">
                          <a:latin typeface="Arial" panose="020B0604020202020204" pitchFamily="34" charset="0"/>
                          <a:cs typeface="Arial" panose="020B0604020202020204" pitchFamily="34" charset="0"/>
                        </a:rPr>
                        <a:t>Number of klystrons</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4</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46566682"/>
                  </a:ext>
                </a:extLst>
              </a:tr>
              <a:tr h="240419">
                <a:tc>
                  <a:txBody>
                    <a:bodyPr/>
                    <a:lstStyle/>
                    <a:p>
                      <a:r>
                        <a:rPr lang="en-US" sz="1300" b="0" dirty="0">
                          <a:latin typeface="Arial" panose="020B0604020202020204" pitchFamily="34" charset="0"/>
                          <a:cs typeface="Arial" panose="020B0604020202020204" pitchFamily="34" charset="0"/>
                        </a:rPr>
                        <a:t>RF power: peak, MW</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10</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38380799"/>
                  </a:ext>
                </a:extLst>
              </a:tr>
              <a:tr h="240419">
                <a:tc>
                  <a:txBody>
                    <a:bodyPr/>
                    <a:lstStyle/>
                    <a:p>
                      <a:r>
                        <a:rPr lang="en-US" sz="1300" b="0" dirty="0">
                          <a:latin typeface="Arial" panose="020B0604020202020204" pitchFamily="34" charset="0"/>
                          <a:cs typeface="Arial" panose="020B0604020202020204" pitchFamily="34" charset="0"/>
                        </a:rPr>
                        <a:t>                </a:t>
                      </a:r>
                      <a:r>
                        <a:rPr lang="ru-RU" sz="1300" b="0" dirty="0">
                          <a:latin typeface="Arial" panose="020B0604020202020204" pitchFamily="34" charset="0"/>
                          <a:cs typeface="Arial" panose="020B0604020202020204" pitchFamily="34" charset="0"/>
                        </a:rPr>
                        <a:t>   </a:t>
                      </a:r>
                      <a:r>
                        <a:rPr lang="en-US" sz="1300" b="0" dirty="0">
                          <a:latin typeface="Arial" panose="020B0604020202020204" pitchFamily="34" charset="0"/>
                          <a:cs typeface="Arial" panose="020B0604020202020204" pitchFamily="34" charset="0"/>
                        </a:rPr>
                        <a:t>mean, kW</a:t>
                      </a:r>
                      <a:endParaRPr lang="ru-RU" sz="1300" b="0" dirty="0">
                        <a:latin typeface="Arial" panose="020B0604020202020204" pitchFamily="34" charset="0"/>
                        <a:cs typeface="Arial" panose="020B0604020202020204" pitchFamily="34" charset="0"/>
                      </a:endParaRPr>
                    </a:p>
                  </a:txBody>
                  <a:tcPr anchor="ctr"/>
                </a:tc>
                <a:tc>
                  <a:txBody>
                    <a:bodyPr/>
                    <a:lstStyle/>
                    <a:p>
                      <a:pPr algn="ctr"/>
                      <a:r>
                        <a:rPr lang="en-US" sz="1300" b="0" dirty="0">
                          <a:latin typeface="Arial" panose="020B0604020202020204" pitchFamily="34" charset="0"/>
                          <a:cs typeface="Arial" panose="020B0604020202020204" pitchFamily="34" charset="0"/>
                        </a:rPr>
                        <a:t>20</a:t>
                      </a:r>
                      <a:endParaRPr lang="ru-RU" sz="13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3741721"/>
                  </a:ext>
                </a:extLst>
              </a:tr>
            </a:tbl>
          </a:graphicData>
        </a:graphic>
      </p:graphicFrame>
      <p:sp>
        <p:nvSpPr>
          <p:cNvPr id="14" name="TextBox 13">
            <a:extLst>
              <a:ext uri="{FF2B5EF4-FFF2-40B4-BE49-F238E27FC236}">
                <a16:creationId xmlns:a16="http://schemas.microsoft.com/office/drawing/2014/main" id="{073C46D9-A987-4AF2-BB11-E430709D9BBD}"/>
              </a:ext>
            </a:extLst>
          </p:cNvPr>
          <p:cNvSpPr txBox="1"/>
          <p:nvPr/>
        </p:nvSpPr>
        <p:spPr>
          <a:xfrm>
            <a:off x="5034299" y="4078742"/>
            <a:ext cx="3843371" cy="307777"/>
          </a:xfrm>
          <a:prstGeom prst="rect">
            <a:avLst/>
          </a:prstGeom>
          <a:noFill/>
        </p:spPr>
        <p:txBody>
          <a:bodyPr wrap="square" rtlCol="0">
            <a:spAutoFit/>
          </a:bodyPr>
          <a:lstStyle/>
          <a:p>
            <a:pPr algn="ctr"/>
            <a:r>
              <a:rPr lang="en-US" b="1" dirty="0"/>
              <a:t>Linac-200 modulators hall</a:t>
            </a:r>
            <a:endParaRPr lang="ru-RU" b="1" dirty="0"/>
          </a:p>
        </p:txBody>
      </p:sp>
      <p:pic>
        <p:nvPicPr>
          <p:cNvPr id="6" name="Рисунок 5">
            <a:extLst>
              <a:ext uri="{FF2B5EF4-FFF2-40B4-BE49-F238E27FC236}">
                <a16:creationId xmlns:a16="http://schemas.microsoft.com/office/drawing/2014/main" id="{EB008229-347A-4436-AB78-D50DCD707731}"/>
              </a:ext>
            </a:extLst>
          </p:cNvPr>
          <p:cNvPicPr>
            <a:picLocks noChangeAspect="1"/>
          </p:cNvPicPr>
          <p:nvPr/>
        </p:nvPicPr>
        <p:blipFill>
          <a:blip r:embed="rId3"/>
          <a:stretch>
            <a:fillRect/>
          </a:stretch>
        </p:blipFill>
        <p:spPr>
          <a:xfrm>
            <a:off x="5034299" y="793532"/>
            <a:ext cx="3923511" cy="3373891"/>
          </a:xfrm>
          <a:prstGeom prst="rect">
            <a:avLst/>
          </a:prstGeom>
        </p:spPr>
      </p:pic>
      <p:sp>
        <p:nvSpPr>
          <p:cNvPr id="10" name="Google Shape;73;p14">
            <a:extLst>
              <a:ext uri="{FF2B5EF4-FFF2-40B4-BE49-F238E27FC236}">
                <a16:creationId xmlns:a16="http://schemas.microsoft.com/office/drawing/2014/main" id="{66473FC5-BF65-4B6E-ACB9-0242E28CD10C}"/>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385032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Functional diagram of the RF system</a:t>
            </a:r>
            <a:endParaRPr sz="2200" b="1" dirty="0"/>
          </a:p>
        </p:txBody>
      </p:sp>
      <p:sp>
        <p:nvSpPr>
          <p:cNvPr id="65" name="Google Shape;65;p14"/>
          <p:cNvSpPr txBox="1">
            <a:spLocks noGrp="1"/>
          </p:cNvSpPr>
          <p:nvPr>
            <p:ph type="sldNum" idx="12"/>
          </p:nvPr>
        </p:nvSpPr>
        <p:spPr>
          <a:xfrm>
            <a:off x="8745415" y="4811324"/>
            <a:ext cx="398535"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8</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pic>
        <p:nvPicPr>
          <p:cNvPr id="3" name="Рисунок 2">
            <a:extLst>
              <a:ext uri="{FF2B5EF4-FFF2-40B4-BE49-F238E27FC236}">
                <a16:creationId xmlns:a16="http://schemas.microsoft.com/office/drawing/2014/main" id="{675B8C3C-2633-47F9-A1C3-39FB8FBB4115}"/>
              </a:ext>
            </a:extLst>
          </p:cNvPr>
          <p:cNvPicPr>
            <a:picLocks noChangeAspect="1"/>
          </p:cNvPicPr>
          <p:nvPr/>
        </p:nvPicPr>
        <p:blipFill>
          <a:blip r:embed="rId3"/>
          <a:stretch>
            <a:fillRect/>
          </a:stretch>
        </p:blipFill>
        <p:spPr>
          <a:xfrm>
            <a:off x="860669" y="574654"/>
            <a:ext cx="7422662" cy="3994191"/>
          </a:xfrm>
          <a:prstGeom prst="rect">
            <a:avLst/>
          </a:prstGeom>
        </p:spPr>
      </p:pic>
      <p:sp>
        <p:nvSpPr>
          <p:cNvPr id="8" name="Google Shape;73;p14">
            <a:extLst>
              <a:ext uri="{FF2B5EF4-FFF2-40B4-BE49-F238E27FC236}">
                <a16:creationId xmlns:a16="http://schemas.microsoft.com/office/drawing/2014/main" id="{94FAB3DC-CD12-4DD3-9693-8E236011177B}"/>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spTree>
    <p:extLst>
      <p:ext uri="{BB962C8B-B14F-4D97-AF65-F5344CB8AC3E}">
        <p14:creationId xmlns:p14="http://schemas.microsoft.com/office/powerpoint/2010/main" val="286664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25" y="0"/>
            <a:ext cx="9144000" cy="368224"/>
          </a:xfrm>
          <a:prstGeom prst="rect">
            <a:avLst/>
          </a:prstGeom>
          <a:solidFill>
            <a:schemeClr val="lt2"/>
          </a:solidFill>
        </p:spPr>
        <p:txBody>
          <a:bodyPr spcFirstLastPara="1" wrap="square" lIns="91425" tIns="91425" rIns="91425" bIns="91425" anchor="ctr" anchorCtr="0">
            <a:noAutofit/>
          </a:bodyPr>
          <a:lstStyle/>
          <a:p>
            <a:pPr lvl="0" algn="ctr">
              <a:buSzPts val="1100"/>
            </a:pPr>
            <a:r>
              <a:rPr lang="en-US" sz="2200" b="1" dirty="0"/>
              <a:t>Magnetic system</a:t>
            </a:r>
            <a:endParaRPr sz="2200" b="1" dirty="0"/>
          </a:p>
        </p:txBody>
      </p:sp>
      <p:sp>
        <p:nvSpPr>
          <p:cNvPr id="65" name="Google Shape;65;p14"/>
          <p:cNvSpPr txBox="1">
            <a:spLocks noGrp="1"/>
          </p:cNvSpPr>
          <p:nvPr>
            <p:ph type="sldNum" idx="12"/>
          </p:nvPr>
        </p:nvSpPr>
        <p:spPr>
          <a:xfrm>
            <a:off x="8745415" y="4811324"/>
            <a:ext cx="398535" cy="332175"/>
          </a:xfrm>
          <a:prstGeom prst="rect">
            <a:avLst/>
          </a:prstGeom>
          <a:solidFill>
            <a:schemeClr val="tx2"/>
          </a:solidFill>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ru" sz="1100" b="1">
                <a:solidFill>
                  <a:schemeClr val="dk1"/>
                </a:solidFill>
              </a:rPr>
              <a:t>9</a:t>
            </a:fld>
            <a:endParaRPr sz="1100" b="1" dirty="0">
              <a:solidFill>
                <a:schemeClr val="dk1"/>
              </a:solidFill>
            </a:endParaRPr>
          </a:p>
        </p:txBody>
      </p:sp>
      <p:cxnSp>
        <p:nvCxnSpPr>
          <p:cNvPr id="70" name="Google Shape;70;p14"/>
          <p:cNvCxnSpPr/>
          <p:nvPr/>
        </p:nvCxnSpPr>
        <p:spPr>
          <a:xfrm>
            <a:off x="-3575" y="384625"/>
            <a:ext cx="9151200" cy="0"/>
          </a:xfrm>
          <a:prstGeom prst="straightConnector1">
            <a:avLst/>
          </a:prstGeom>
          <a:noFill/>
          <a:ln w="28575" cap="flat" cmpd="sng">
            <a:solidFill>
              <a:schemeClr val="accent5"/>
            </a:solidFill>
            <a:prstDash val="solid"/>
            <a:round/>
            <a:headEnd type="none" w="med" len="med"/>
            <a:tailEnd type="none" w="med" len="med"/>
          </a:ln>
        </p:spPr>
      </p:cxnSp>
      <p:cxnSp>
        <p:nvCxnSpPr>
          <p:cNvPr id="72" name="Google Shape;72;p14"/>
          <p:cNvCxnSpPr/>
          <p:nvPr/>
        </p:nvCxnSpPr>
        <p:spPr>
          <a:xfrm>
            <a:off x="-3600" y="4811325"/>
            <a:ext cx="9151200" cy="0"/>
          </a:xfrm>
          <a:prstGeom prst="straightConnector1">
            <a:avLst/>
          </a:prstGeom>
          <a:noFill/>
          <a:ln w="28575" cap="flat" cmpd="sng">
            <a:solidFill>
              <a:schemeClr val="accent5"/>
            </a:solidFill>
            <a:prstDash val="solid"/>
            <a:round/>
            <a:headEnd type="none" w="med" len="med"/>
            <a:tailEnd type="none" w="med" len="med"/>
          </a:ln>
        </p:spPr>
      </p:cxnSp>
      <p:sp>
        <p:nvSpPr>
          <p:cNvPr id="8" name="Google Shape;73;p14">
            <a:extLst>
              <a:ext uri="{FF2B5EF4-FFF2-40B4-BE49-F238E27FC236}">
                <a16:creationId xmlns:a16="http://schemas.microsoft.com/office/drawing/2014/main" id="{94FAB3DC-CD12-4DD3-9693-8E236011177B}"/>
              </a:ext>
            </a:extLst>
          </p:cNvPr>
          <p:cNvSpPr txBox="1">
            <a:spLocks/>
          </p:cNvSpPr>
          <p:nvPr/>
        </p:nvSpPr>
        <p:spPr>
          <a:xfrm>
            <a:off x="0" y="4829181"/>
            <a:ext cx="8808300" cy="314314"/>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lvl="0" algn="l"/>
            <a:r>
              <a:rPr lang="ru" sz="1100" b="1" dirty="0">
                <a:solidFill>
                  <a:schemeClr val="dk1"/>
                </a:solidFill>
              </a:rPr>
              <a:t>A. Trifonov </a:t>
            </a:r>
            <a:r>
              <a:rPr lang="en-US" sz="1100" b="1" dirty="0">
                <a:solidFill>
                  <a:schemeClr val="dk1"/>
                </a:solidFill>
              </a:rPr>
              <a:t>	Linear electron accelerator LINAC-200 as a core for a new test beam facility at DLNP JINR</a:t>
            </a:r>
          </a:p>
        </p:txBody>
      </p:sp>
      <p:pic>
        <p:nvPicPr>
          <p:cNvPr id="10" name="Рисунок 9">
            <a:extLst>
              <a:ext uri="{FF2B5EF4-FFF2-40B4-BE49-F238E27FC236}">
                <a16:creationId xmlns:a16="http://schemas.microsoft.com/office/drawing/2014/main" id="{5266C6C7-AFD3-4E2B-A8A6-3EED3CE6F2DA}"/>
              </a:ext>
            </a:extLst>
          </p:cNvPr>
          <p:cNvPicPr>
            <a:picLocks noChangeAspect="1"/>
          </p:cNvPicPr>
          <p:nvPr/>
        </p:nvPicPr>
        <p:blipFill rotWithShape="1">
          <a:blip r:embed="rId3"/>
          <a:srcRect t="26165" r="11919" b="21377"/>
          <a:stretch/>
        </p:blipFill>
        <p:spPr>
          <a:xfrm>
            <a:off x="4572000" y="454637"/>
            <a:ext cx="4397829" cy="1964373"/>
          </a:xfrm>
          <a:prstGeom prst="rect">
            <a:avLst/>
          </a:prstGeom>
        </p:spPr>
      </p:pic>
      <p:pic>
        <p:nvPicPr>
          <p:cNvPr id="5" name="Рисунок 4">
            <a:extLst>
              <a:ext uri="{FF2B5EF4-FFF2-40B4-BE49-F238E27FC236}">
                <a16:creationId xmlns:a16="http://schemas.microsoft.com/office/drawing/2014/main" id="{09DC5B49-88F2-49A5-B6E2-DB1170F95D53}"/>
              </a:ext>
            </a:extLst>
          </p:cNvPr>
          <p:cNvPicPr>
            <a:picLocks noChangeAspect="1"/>
          </p:cNvPicPr>
          <p:nvPr/>
        </p:nvPicPr>
        <p:blipFill rotWithShape="1">
          <a:blip r:embed="rId4"/>
          <a:srcRect l="13773" t="1880" r="11446"/>
          <a:stretch/>
        </p:blipFill>
        <p:spPr>
          <a:xfrm>
            <a:off x="292639" y="2510109"/>
            <a:ext cx="2245861" cy="2210117"/>
          </a:xfrm>
          <a:prstGeom prst="rect">
            <a:avLst/>
          </a:prstGeom>
        </p:spPr>
      </p:pic>
      <p:pic>
        <p:nvPicPr>
          <p:cNvPr id="7" name="Рисунок 6">
            <a:extLst>
              <a:ext uri="{FF2B5EF4-FFF2-40B4-BE49-F238E27FC236}">
                <a16:creationId xmlns:a16="http://schemas.microsoft.com/office/drawing/2014/main" id="{19CE7559-7679-4FA3-9370-27BDFD5CE6A6}"/>
              </a:ext>
            </a:extLst>
          </p:cNvPr>
          <p:cNvPicPr>
            <a:picLocks noChangeAspect="1"/>
          </p:cNvPicPr>
          <p:nvPr/>
        </p:nvPicPr>
        <p:blipFill rotWithShape="1">
          <a:blip r:embed="rId5"/>
          <a:srcRect l="29029" t="21942" r="21459" b="18041"/>
          <a:stretch/>
        </p:blipFill>
        <p:spPr>
          <a:xfrm>
            <a:off x="6532410" y="2548257"/>
            <a:ext cx="2412272" cy="2193046"/>
          </a:xfrm>
          <a:prstGeom prst="rect">
            <a:avLst/>
          </a:prstGeom>
        </p:spPr>
      </p:pic>
      <p:pic>
        <p:nvPicPr>
          <p:cNvPr id="12" name="Рисунок 11">
            <a:extLst>
              <a:ext uri="{FF2B5EF4-FFF2-40B4-BE49-F238E27FC236}">
                <a16:creationId xmlns:a16="http://schemas.microsoft.com/office/drawing/2014/main" id="{DB295F62-E7B5-4C5E-AB57-3AD7A21EEBD5}"/>
              </a:ext>
            </a:extLst>
          </p:cNvPr>
          <p:cNvPicPr>
            <a:picLocks noChangeAspect="1"/>
          </p:cNvPicPr>
          <p:nvPr/>
        </p:nvPicPr>
        <p:blipFill rotWithShape="1">
          <a:blip r:embed="rId6"/>
          <a:srcRect l="13683" t="14391" r="17746" b="7478"/>
          <a:stretch/>
        </p:blipFill>
        <p:spPr>
          <a:xfrm>
            <a:off x="3398396" y="2510119"/>
            <a:ext cx="2586273" cy="2210107"/>
          </a:xfrm>
          <a:prstGeom prst="rect">
            <a:avLst/>
          </a:prstGeom>
        </p:spPr>
      </p:pic>
      <p:pic>
        <p:nvPicPr>
          <p:cNvPr id="14" name="Рисунок 13">
            <a:extLst>
              <a:ext uri="{FF2B5EF4-FFF2-40B4-BE49-F238E27FC236}">
                <a16:creationId xmlns:a16="http://schemas.microsoft.com/office/drawing/2014/main" id="{2A01F12B-840F-4D71-AA8B-4AECEE007E08}"/>
              </a:ext>
            </a:extLst>
          </p:cNvPr>
          <p:cNvPicPr>
            <a:picLocks noChangeAspect="1"/>
          </p:cNvPicPr>
          <p:nvPr/>
        </p:nvPicPr>
        <p:blipFill rotWithShape="1">
          <a:blip r:embed="rId7"/>
          <a:srcRect t="21672" b="7478"/>
          <a:stretch/>
        </p:blipFill>
        <p:spPr>
          <a:xfrm>
            <a:off x="292639" y="435701"/>
            <a:ext cx="3732400" cy="1983309"/>
          </a:xfrm>
          <a:prstGeom prst="rect">
            <a:avLst/>
          </a:prstGeom>
        </p:spPr>
      </p:pic>
      <p:cxnSp>
        <p:nvCxnSpPr>
          <p:cNvPr id="24" name="Прямая со стрелкой 23">
            <a:extLst>
              <a:ext uri="{FF2B5EF4-FFF2-40B4-BE49-F238E27FC236}">
                <a16:creationId xmlns:a16="http://schemas.microsoft.com/office/drawing/2014/main" id="{F0E0C58B-7721-48D9-8033-8E2E8E9A9BF2}"/>
              </a:ext>
            </a:extLst>
          </p:cNvPr>
          <p:cNvCxnSpPr/>
          <p:nvPr/>
        </p:nvCxnSpPr>
        <p:spPr>
          <a:xfrm flipH="1">
            <a:off x="1295400" y="933450"/>
            <a:ext cx="635000" cy="4889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96A1A84C-76FB-48AE-A389-E744F26DDBF9}"/>
              </a:ext>
            </a:extLst>
          </p:cNvPr>
          <p:cNvCxnSpPr/>
          <p:nvPr/>
        </p:nvCxnSpPr>
        <p:spPr>
          <a:xfrm flipH="1" flipV="1">
            <a:off x="742950" y="1504950"/>
            <a:ext cx="1016000" cy="6032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9F78955-0D29-4C98-B5C2-3233405A2C2B}"/>
              </a:ext>
            </a:extLst>
          </p:cNvPr>
          <p:cNvSpPr txBox="1"/>
          <p:nvPr/>
        </p:nvSpPr>
        <p:spPr>
          <a:xfrm>
            <a:off x="1854201" y="717550"/>
            <a:ext cx="876300" cy="523220"/>
          </a:xfrm>
          <a:prstGeom prst="rect">
            <a:avLst/>
          </a:prstGeom>
          <a:noFill/>
        </p:spPr>
        <p:txBody>
          <a:bodyPr wrap="square" rtlCol="0">
            <a:spAutoFit/>
          </a:bodyPr>
          <a:lstStyle/>
          <a:p>
            <a:pPr algn="ctr"/>
            <a:r>
              <a:rPr lang="en-US" dirty="0">
                <a:highlight>
                  <a:srgbClr val="FFFF00"/>
                </a:highlight>
              </a:rPr>
              <a:t>Steerers</a:t>
            </a:r>
            <a:r>
              <a:rPr lang="ru-RU" dirty="0">
                <a:highlight>
                  <a:srgbClr val="FFFF00"/>
                </a:highlight>
              </a:rPr>
              <a:t> (</a:t>
            </a:r>
            <a:r>
              <a:rPr lang="en-US" dirty="0">
                <a:highlight>
                  <a:srgbClr val="FFFF00"/>
                </a:highlight>
              </a:rPr>
              <a:t>X, Y</a:t>
            </a:r>
            <a:r>
              <a:rPr lang="ru-RU" dirty="0">
                <a:highlight>
                  <a:srgbClr val="FFFF00"/>
                </a:highlight>
              </a:rPr>
              <a:t>)</a:t>
            </a:r>
          </a:p>
        </p:txBody>
      </p:sp>
      <p:cxnSp>
        <p:nvCxnSpPr>
          <p:cNvPr id="29" name="Прямая со стрелкой 28">
            <a:extLst>
              <a:ext uri="{FF2B5EF4-FFF2-40B4-BE49-F238E27FC236}">
                <a16:creationId xmlns:a16="http://schemas.microsoft.com/office/drawing/2014/main" id="{CABA5A00-9A74-4D35-BC27-EFBC8128B284}"/>
              </a:ext>
            </a:extLst>
          </p:cNvPr>
          <p:cNvCxnSpPr/>
          <p:nvPr/>
        </p:nvCxnSpPr>
        <p:spPr>
          <a:xfrm flipV="1">
            <a:off x="2538500" y="1504950"/>
            <a:ext cx="966700" cy="6032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C98BD20-2589-4275-9E9C-0E54A8FA8D5D}"/>
              </a:ext>
            </a:extLst>
          </p:cNvPr>
          <p:cNvSpPr txBox="1"/>
          <p:nvPr/>
        </p:nvSpPr>
        <p:spPr>
          <a:xfrm>
            <a:off x="1570143" y="2067596"/>
            <a:ext cx="1278236" cy="307777"/>
          </a:xfrm>
          <a:prstGeom prst="rect">
            <a:avLst/>
          </a:prstGeom>
          <a:noFill/>
        </p:spPr>
        <p:txBody>
          <a:bodyPr wrap="square" rtlCol="0">
            <a:spAutoFit/>
          </a:bodyPr>
          <a:lstStyle/>
          <a:p>
            <a:r>
              <a:rPr lang="en-US" dirty="0">
                <a:highlight>
                  <a:srgbClr val="FFFF00"/>
                </a:highlight>
              </a:rPr>
              <a:t>Quadrupoles</a:t>
            </a:r>
            <a:endParaRPr lang="ru-RU" dirty="0">
              <a:highlight>
                <a:srgbClr val="FFFF00"/>
              </a:highlight>
            </a:endParaRPr>
          </a:p>
        </p:txBody>
      </p:sp>
      <p:sp>
        <p:nvSpPr>
          <p:cNvPr id="30" name="Прямоугольник 29">
            <a:extLst>
              <a:ext uri="{FF2B5EF4-FFF2-40B4-BE49-F238E27FC236}">
                <a16:creationId xmlns:a16="http://schemas.microsoft.com/office/drawing/2014/main" id="{605AB785-33FE-45C4-969B-82F30DB48D50}"/>
              </a:ext>
            </a:extLst>
          </p:cNvPr>
          <p:cNvSpPr/>
          <p:nvPr/>
        </p:nvSpPr>
        <p:spPr>
          <a:xfrm>
            <a:off x="4804589" y="1895948"/>
            <a:ext cx="1797287" cy="307777"/>
          </a:xfrm>
          <a:prstGeom prst="rect">
            <a:avLst/>
          </a:prstGeom>
        </p:spPr>
        <p:txBody>
          <a:bodyPr wrap="none">
            <a:spAutoFit/>
          </a:bodyPr>
          <a:lstStyle/>
          <a:p>
            <a:r>
              <a:rPr lang="en-US" dirty="0">
                <a:highlight>
                  <a:srgbClr val="FFFF00"/>
                </a:highlight>
              </a:rPr>
              <a:t>Solenoidal Focusing</a:t>
            </a:r>
          </a:p>
        </p:txBody>
      </p:sp>
      <p:cxnSp>
        <p:nvCxnSpPr>
          <p:cNvPr id="36" name="Прямая со стрелкой 35">
            <a:extLst>
              <a:ext uri="{FF2B5EF4-FFF2-40B4-BE49-F238E27FC236}">
                <a16:creationId xmlns:a16="http://schemas.microsoft.com/office/drawing/2014/main" id="{0FAF74A3-9438-43E2-944C-0BC8EB1F75FB}"/>
              </a:ext>
            </a:extLst>
          </p:cNvPr>
          <p:cNvCxnSpPr/>
          <p:nvPr/>
        </p:nvCxnSpPr>
        <p:spPr>
          <a:xfrm flipV="1">
            <a:off x="5984669" y="1313722"/>
            <a:ext cx="966700" cy="6032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64691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60778</TotalTime>
  <Words>3626</Words>
  <Application>Microsoft Office PowerPoint</Application>
  <PresentationFormat>Экран (16:9)</PresentationFormat>
  <Paragraphs>416</Paragraphs>
  <Slides>35</Slides>
  <Notes>35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35</vt:i4>
      </vt:variant>
    </vt:vector>
  </HeadingPairs>
  <TitlesOfParts>
    <vt:vector size="42" baseType="lpstr">
      <vt:lpstr>Arial</vt:lpstr>
      <vt:lpstr>Calibri</vt:lpstr>
      <vt:lpstr>Lucida Sans Unicode</vt:lpstr>
      <vt:lpstr>Noto Sans Devanagari</vt:lpstr>
      <vt:lpstr>Noto Serif CJK SC</vt:lpstr>
      <vt:lpstr>Times New Roman</vt:lpstr>
      <vt:lpstr>Simple Light</vt:lpstr>
      <vt:lpstr>Linear electron accelerator LINAC-200 as a core for a new test beam facility at DLNP JINR Status report</vt:lpstr>
      <vt:lpstr>Accelerator layout</vt:lpstr>
      <vt:lpstr>Relevance</vt:lpstr>
      <vt:lpstr>Relevance</vt:lpstr>
      <vt:lpstr>Main systems of the LINAC-200 accelerator</vt:lpstr>
      <vt:lpstr>Electron Gun</vt:lpstr>
      <vt:lpstr>Acceleration &amp; RF</vt:lpstr>
      <vt:lpstr>Functional diagram of the RF system</vt:lpstr>
      <vt:lpstr>Magnetic system</vt:lpstr>
      <vt:lpstr>Focusing and Steering Magnets Control</vt:lpstr>
      <vt:lpstr>Focusing and Steering Magnets Control</vt:lpstr>
      <vt:lpstr>TANGO-based Control System</vt:lpstr>
      <vt:lpstr>Control System Concept </vt:lpstr>
      <vt:lpstr>Local Control</vt:lpstr>
      <vt:lpstr>Diagnostics</vt:lpstr>
      <vt:lpstr>Beam Diagnostics</vt:lpstr>
      <vt:lpstr>The software for data acquisition from Rigol DS1000Z and MSO/DS4000</vt:lpstr>
      <vt:lpstr>The software for data acquisition from Rigol DS1000Z and MSO/DS4000</vt:lpstr>
      <vt:lpstr>Radiation safety system &amp; Interlock and alarm system</vt:lpstr>
      <vt:lpstr>Accelerator Control Room</vt:lpstr>
      <vt:lpstr>Beam characteristics</vt:lpstr>
      <vt:lpstr>Beam characteristics</vt:lpstr>
      <vt:lpstr>Accelerator layout</vt:lpstr>
      <vt:lpstr>Beam Extraction Points</vt:lpstr>
      <vt:lpstr>Beam Extraction Points</vt:lpstr>
      <vt:lpstr> Research program</vt:lpstr>
      <vt:lpstr>Particle detectors R&amp;D</vt:lpstr>
      <vt:lpstr> Terahertz radiation source and beam diagnostics R&amp;D</vt:lpstr>
      <vt:lpstr>Education and training</vt:lpstr>
      <vt:lpstr>Applied research</vt:lpstr>
      <vt:lpstr>Nuclear physics experiments</vt:lpstr>
      <vt:lpstr>FLAP Collaboration </vt:lpstr>
      <vt:lpstr>Future prospects</vt:lpstr>
      <vt:lpstr>Conclusion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control system of the Linac-200 electron accelerator at JINR</dc:title>
  <dc:creator>Alexey Trifonov</dc:creator>
  <cp:lastModifiedBy>Alexey Trifonov</cp:lastModifiedBy>
  <cp:revision>270</cp:revision>
  <dcterms:modified xsi:type="dcterms:W3CDTF">2025-01-08T18:45:31Z</dcterms:modified>
</cp:coreProperties>
</file>