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256" r:id="rId4"/>
    <p:sldId id="266" r:id="rId5"/>
    <p:sldId id="267" r:id="rId6"/>
    <p:sldId id="269" r:id="rId7"/>
    <p:sldId id="270" r:id="rId8"/>
    <p:sldId id="271" r:id="rId9"/>
    <p:sldId id="257" r:id="rId10"/>
    <p:sldId id="268" r:id="rId11"/>
    <p:sldId id="258" r:id="rId12"/>
    <p:sldId id="259" r:id="rId13"/>
    <p:sldId id="260" r:id="rId14"/>
    <p:sldId id="261" r:id="rId15"/>
    <p:sldId id="263" r:id="rId16"/>
    <p:sldId id="272" r:id="rId17"/>
    <p:sldId id="265"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DF0D11-91B7-412F-BC66-F74D3C489A9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2933DFD1-5A41-4AEF-A0F4-4942E63C6418}">
      <dgm:prSet phldrT="[Текст]"/>
      <dgm:spPr/>
      <dgm:t>
        <a:bodyPr/>
        <a:lstStyle/>
        <a:p>
          <a:r>
            <a:rPr lang="en-US" dirty="0" smtClean="0"/>
            <a:t>Entrance window</a:t>
          </a:r>
          <a:endParaRPr lang="ru-RU" dirty="0"/>
        </a:p>
      </dgm:t>
    </dgm:pt>
    <dgm:pt modelId="{67DDCE91-E26D-4BBE-92E1-CADE8B816AAF}" type="parTrans" cxnId="{6F5F2C0C-7EAB-434B-BB67-4E7938D10D3D}">
      <dgm:prSet/>
      <dgm:spPr/>
      <dgm:t>
        <a:bodyPr/>
        <a:lstStyle/>
        <a:p>
          <a:endParaRPr lang="ru-RU"/>
        </a:p>
      </dgm:t>
    </dgm:pt>
    <dgm:pt modelId="{621D1910-E022-4367-BD92-0B76845B7090}" type="sibTrans" cxnId="{6F5F2C0C-7EAB-434B-BB67-4E7938D10D3D}">
      <dgm:prSet/>
      <dgm:spPr/>
      <dgm:t>
        <a:bodyPr/>
        <a:lstStyle/>
        <a:p>
          <a:endParaRPr lang="ru-RU"/>
        </a:p>
      </dgm:t>
    </dgm:pt>
    <dgm:pt modelId="{8A594B5B-FF48-4BFE-B540-AB265A417991}">
      <dgm:prSet phldrT="[Текст]"/>
      <dgm:spPr/>
      <dgm:t>
        <a:bodyPr/>
        <a:lstStyle/>
        <a:p>
          <a:r>
            <a:rPr lang="en-US" dirty="0" smtClean="0"/>
            <a:t>DC cage</a:t>
          </a:r>
          <a:endParaRPr lang="ru-RU" dirty="0"/>
        </a:p>
      </dgm:t>
    </dgm:pt>
    <dgm:pt modelId="{12DF2D95-890A-4901-8CC9-8D5251B01D6D}" type="parTrans" cxnId="{AED862F7-B530-4552-BEBB-F241440941E9}">
      <dgm:prSet/>
      <dgm:spPr/>
      <dgm:t>
        <a:bodyPr/>
        <a:lstStyle/>
        <a:p>
          <a:endParaRPr lang="ru-RU"/>
        </a:p>
      </dgm:t>
    </dgm:pt>
    <dgm:pt modelId="{F2FF27AA-C422-4835-8F65-3D4C8338A64D}" type="sibTrans" cxnId="{AED862F7-B530-4552-BEBB-F241440941E9}">
      <dgm:prSet/>
      <dgm:spPr/>
      <dgm:t>
        <a:bodyPr/>
        <a:lstStyle/>
        <a:p>
          <a:endParaRPr lang="ru-RU"/>
        </a:p>
      </dgm:t>
    </dgm:pt>
    <dgm:pt modelId="{95A82161-FEE6-4331-B39B-D251816F645D}">
      <dgm:prSet phldrT="[Текст]"/>
      <dgm:spPr/>
      <dgm:t>
        <a:bodyPr/>
        <a:lstStyle/>
        <a:p>
          <a:r>
            <a:rPr lang="en-US" dirty="0" smtClean="0"/>
            <a:t>RF funnel</a:t>
          </a:r>
          <a:endParaRPr lang="ru-RU" dirty="0"/>
        </a:p>
      </dgm:t>
    </dgm:pt>
    <dgm:pt modelId="{F3694246-C3AE-40C8-A84B-E22BC5C11C61}" type="parTrans" cxnId="{3800182C-E6D4-4B64-9B20-5E5C88DB7038}">
      <dgm:prSet/>
      <dgm:spPr/>
      <dgm:t>
        <a:bodyPr/>
        <a:lstStyle/>
        <a:p>
          <a:endParaRPr lang="ru-RU"/>
        </a:p>
      </dgm:t>
    </dgm:pt>
    <dgm:pt modelId="{E57FE55F-9A61-42A3-A750-57425D985B5C}" type="sibTrans" cxnId="{3800182C-E6D4-4B64-9B20-5E5C88DB7038}">
      <dgm:prSet/>
      <dgm:spPr/>
      <dgm:t>
        <a:bodyPr/>
        <a:lstStyle/>
        <a:p>
          <a:endParaRPr lang="ru-RU"/>
        </a:p>
      </dgm:t>
    </dgm:pt>
    <dgm:pt modelId="{46A01C8A-AE8B-4895-A123-F200BBAD7D59}">
      <dgm:prSet phldrT="[Текст]"/>
      <dgm:spPr/>
      <dgm:t>
        <a:bodyPr/>
        <a:lstStyle/>
        <a:p>
          <a:r>
            <a:rPr lang="en-US" dirty="0" smtClean="0"/>
            <a:t>Laval nozzle</a:t>
          </a:r>
          <a:endParaRPr lang="ru-RU" dirty="0"/>
        </a:p>
      </dgm:t>
    </dgm:pt>
    <dgm:pt modelId="{4EFABADF-ACA2-4086-90CC-BE338BEE187C}" type="parTrans" cxnId="{2D228302-96B6-4C5F-BB26-F3E984094FB9}">
      <dgm:prSet/>
      <dgm:spPr/>
      <dgm:t>
        <a:bodyPr/>
        <a:lstStyle/>
        <a:p>
          <a:endParaRPr lang="ru-RU"/>
        </a:p>
      </dgm:t>
    </dgm:pt>
    <dgm:pt modelId="{D1749D7B-E698-46CE-BC74-9795D7F630CE}" type="sibTrans" cxnId="{2D228302-96B6-4C5F-BB26-F3E984094FB9}">
      <dgm:prSet/>
      <dgm:spPr/>
      <dgm:t>
        <a:bodyPr/>
        <a:lstStyle/>
        <a:p>
          <a:endParaRPr lang="ru-RU"/>
        </a:p>
      </dgm:t>
    </dgm:pt>
    <dgm:pt modelId="{9B0519CE-D593-43B7-8FC8-634B238A1F34}">
      <dgm:prSet phldrT="[Текст]"/>
      <dgm:spPr/>
      <dgm:t>
        <a:bodyPr/>
        <a:lstStyle/>
        <a:p>
          <a:r>
            <a:rPr lang="en-US" dirty="0" smtClean="0"/>
            <a:t>RFQ</a:t>
          </a:r>
          <a:endParaRPr lang="ru-RU" dirty="0"/>
        </a:p>
      </dgm:t>
    </dgm:pt>
    <dgm:pt modelId="{58435270-CA0A-4CB7-8987-2DA7B6FD32DB}" type="parTrans" cxnId="{ABEF1E08-0BAB-48B8-BF85-64D313E539B8}">
      <dgm:prSet/>
      <dgm:spPr/>
      <dgm:t>
        <a:bodyPr/>
        <a:lstStyle/>
        <a:p>
          <a:endParaRPr lang="ru-RU"/>
        </a:p>
      </dgm:t>
    </dgm:pt>
    <dgm:pt modelId="{983666AA-CBBC-480B-9458-426B63F6F503}" type="sibTrans" cxnId="{ABEF1E08-0BAB-48B8-BF85-64D313E539B8}">
      <dgm:prSet/>
      <dgm:spPr/>
      <dgm:t>
        <a:bodyPr/>
        <a:lstStyle/>
        <a:p>
          <a:endParaRPr lang="ru-RU"/>
        </a:p>
      </dgm:t>
    </dgm:pt>
    <dgm:pt modelId="{809FEAD6-D6FE-48AB-8089-E39EC7EB481F}" type="pres">
      <dgm:prSet presAssocID="{82DF0D11-91B7-412F-BC66-F74D3C489A96}" presName="outerComposite" presStyleCnt="0">
        <dgm:presLayoutVars>
          <dgm:chMax val="5"/>
          <dgm:dir/>
          <dgm:resizeHandles val="exact"/>
        </dgm:presLayoutVars>
      </dgm:prSet>
      <dgm:spPr/>
      <dgm:t>
        <a:bodyPr/>
        <a:lstStyle/>
        <a:p>
          <a:endParaRPr lang="ru-RU"/>
        </a:p>
      </dgm:t>
    </dgm:pt>
    <dgm:pt modelId="{2ABA26B9-1B4B-4D12-80FE-C0E715AE6A6C}" type="pres">
      <dgm:prSet presAssocID="{82DF0D11-91B7-412F-BC66-F74D3C489A96}" presName="dummyMaxCanvas" presStyleCnt="0">
        <dgm:presLayoutVars/>
      </dgm:prSet>
      <dgm:spPr/>
    </dgm:pt>
    <dgm:pt modelId="{0F6032B1-0556-4B17-88C7-87E8DBCFA833}" type="pres">
      <dgm:prSet presAssocID="{82DF0D11-91B7-412F-BC66-F74D3C489A96}" presName="FiveNodes_1" presStyleLbl="node1" presStyleIdx="0" presStyleCnt="5">
        <dgm:presLayoutVars>
          <dgm:bulletEnabled val="1"/>
        </dgm:presLayoutVars>
      </dgm:prSet>
      <dgm:spPr/>
      <dgm:t>
        <a:bodyPr/>
        <a:lstStyle/>
        <a:p>
          <a:endParaRPr lang="ru-RU"/>
        </a:p>
      </dgm:t>
    </dgm:pt>
    <dgm:pt modelId="{45E11754-9A6E-428E-8B94-957650D009DA}" type="pres">
      <dgm:prSet presAssocID="{82DF0D11-91B7-412F-BC66-F74D3C489A96}" presName="FiveNodes_2" presStyleLbl="node1" presStyleIdx="1" presStyleCnt="5">
        <dgm:presLayoutVars>
          <dgm:bulletEnabled val="1"/>
        </dgm:presLayoutVars>
      </dgm:prSet>
      <dgm:spPr/>
      <dgm:t>
        <a:bodyPr/>
        <a:lstStyle/>
        <a:p>
          <a:endParaRPr lang="ru-RU"/>
        </a:p>
      </dgm:t>
    </dgm:pt>
    <dgm:pt modelId="{605B3A10-14CD-4FBB-A193-74D992C60BF2}" type="pres">
      <dgm:prSet presAssocID="{82DF0D11-91B7-412F-BC66-F74D3C489A96}" presName="FiveNodes_3" presStyleLbl="node1" presStyleIdx="2" presStyleCnt="5">
        <dgm:presLayoutVars>
          <dgm:bulletEnabled val="1"/>
        </dgm:presLayoutVars>
      </dgm:prSet>
      <dgm:spPr/>
      <dgm:t>
        <a:bodyPr/>
        <a:lstStyle/>
        <a:p>
          <a:endParaRPr lang="ru-RU"/>
        </a:p>
      </dgm:t>
    </dgm:pt>
    <dgm:pt modelId="{C5AFF234-322B-4152-91B5-CECDE2423FC0}" type="pres">
      <dgm:prSet presAssocID="{82DF0D11-91B7-412F-BC66-F74D3C489A96}" presName="FiveNodes_4" presStyleLbl="node1" presStyleIdx="3" presStyleCnt="5">
        <dgm:presLayoutVars>
          <dgm:bulletEnabled val="1"/>
        </dgm:presLayoutVars>
      </dgm:prSet>
      <dgm:spPr/>
      <dgm:t>
        <a:bodyPr/>
        <a:lstStyle/>
        <a:p>
          <a:endParaRPr lang="ru-RU"/>
        </a:p>
      </dgm:t>
    </dgm:pt>
    <dgm:pt modelId="{2B1395F4-CFD8-49A6-BC92-D0B75F3B9945}" type="pres">
      <dgm:prSet presAssocID="{82DF0D11-91B7-412F-BC66-F74D3C489A96}" presName="FiveNodes_5" presStyleLbl="node1" presStyleIdx="4" presStyleCnt="5">
        <dgm:presLayoutVars>
          <dgm:bulletEnabled val="1"/>
        </dgm:presLayoutVars>
      </dgm:prSet>
      <dgm:spPr/>
      <dgm:t>
        <a:bodyPr/>
        <a:lstStyle/>
        <a:p>
          <a:endParaRPr lang="ru-RU"/>
        </a:p>
      </dgm:t>
    </dgm:pt>
    <dgm:pt modelId="{E5EF840F-24BB-473A-91DC-ED4501904870}" type="pres">
      <dgm:prSet presAssocID="{82DF0D11-91B7-412F-BC66-F74D3C489A96}" presName="FiveConn_1-2" presStyleLbl="fgAccFollowNode1" presStyleIdx="0" presStyleCnt="4">
        <dgm:presLayoutVars>
          <dgm:bulletEnabled val="1"/>
        </dgm:presLayoutVars>
      </dgm:prSet>
      <dgm:spPr/>
      <dgm:t>
        <a:bodyPr/>
        <a:lstStyle/>
        <a:p>
          <a:endParaRPr lang="ru-RU"/>
        </a:p>
      </dgm:t>
    </dgm:pt>
    <dgm:pt modelId="{B890649E-991E-4A51-A659-6F393366AE28}" type="pres">
      <dgm:prSet presAssocID="{82DF0D11-91B7-412F-BC66-F74D3C489A96}" presName="FiveConn_2-3" presStyleLbl="fgAccFollowNode1" presStyleIdx="1" presStyleCnt="4">
        <dgm:presLayoutVars>
          <dgm:bulletEnabled val="1"/>
        </dgm:presLayoutVars>
      </dgm:prSet>
      <dgm:spPr/>
      <dgm:t>
        <a:bodyPr/>
        <a:lstStyle/>
        <a:p>
          <a:endParaRPr lang="ru-RU"/>
        </a:p>
      </dgm:t>
    </dgm:pt>
    <dgm:pt modelId="{97CF1799-F13B-4AC5-9063-57A331DC1075}" type="pres">
      <dgm:prSet presAssocID="{82DF0D11-91B7-412F-BC66-F74D3C489A96}" presName="FiveConn_3-4" presStyleLbl="fgAccFollowNode1" presStyleIdx="2" presStyleCnt="4">
        <dgm:presLayoutVars>
          <dgm:bulletEnabled val="1"/>
        </dgm:presLayoutVars>
      </dgm:prSet>
      <dgm:spPr/>
      <dgm:t>
        <a:bodyPr/>
        <a:lstStyle/>
        <a:p>
          <a:endParaRPr lang="ru-RU"/>
        </a:p>
      </dgm:t>
    </dgm:pt>
    <dgm:pt modelId="{AA03921D-CBC0-4C20-95E5-79C93554754D}" type="pres">
      <dgm:prSet presAssocID="{82DF0D11-91B7-412F-BC66-F74D3C489A96}" presName="FiveConn_4-5" presStyleLbl="fgAccFollowNode1" presStyleIdx="3" presStyleCnt="4">
        <dgm:presLayoutVars>
          <dgm:bulletEnabled val="1"/>
        </dgm:presLayoutVars>
      </dgm:prSet>
      <dgm:spPr/>
      <dgm:t>
        <a:bodyPr/>
        <a:lstStyle/>
        <a:p>
          <a:endParaRPr lang="ru-RU"/>
        </a:p>
      </dgm:t>
    </dgm:pt>
    <dgm:pt modelId="{5181603C-FA39-421A-8BCC-A30C8B81E2DC}" type="pres">
      <dgm:prSet presAssocID="{82DF0D11-91B7-412F-BC66-F74D3C489A96}" presName="FiveNodes_1_text" presStyleLbl="node1" presStyleIdx="4" presStyleCnt="5">
        <dgm:presLayoutVars>
          <dgm:bulletEnabled val="1"/>
        </dgm:presLayoutVars>
      </dgm:prSet>
      <dgm:spPr/>
      <dgm:t>
        <a:bodyPr/>
        <a:lstStyle/>
        <a:p>
          <a:endParaRPr lang="ru-RU"/>
        </a:p>
      </dgm:t>
    </dgm:pt>
    <dgm:pt modelId="{63C316F6-9E3D-4436-B02E-08CCD97E3652}" type="pres">
      <dgm:prSet presAssocID="{82DF0D11-91B7-412F-BC66-F74D3C489A96}" presName="FiveNodes_2_text" presStyleLbl="node1" presStyleIdx="4" presStyleCnt="5">
        <dgm:presLayoutVars>
          <dgm:bulletEnabled val="1"/>
        </dgm:presLayoutVars>
      </dgm:prSet>
      <dgm:spPr/>
      <dgm:t>
        <a:bodyPr/>
        <a:lstStyle/>
        <a:p>
          <a:endParaRPr lang="ru-RU"/>
        </a:p>
      </dgm:t>
    </dgm:pt>
    <dgm:pt modelId="{6532F433-DA7A-4211-847C-BD9DD6BEDAB5}" type="pres">
      <dgm:prSet presAssocID="{82DF0D11-91B7-412F-BC66-F74D3C489A96}" presName="FiveNodes_3_text" presStyleLbl="node1" presStyleIdx="4" presStyleCnt="5">
        <dgm:presLayoutVars>
          <dgm:bulletEnabled val="1"/>
        </dgm:presLayoutVars>
      </dgm:prSet>
      <dgm:spPr/>
      <dgm:t>
        <a:bodyPr/>
        <a:lstStyle/>
        <a:p>
          <a:endParaRPr lang="ru-RU"/>
        </a:p>
      </dgm:t>
    </dgm:pt>
    <dgm:pt modelId="{E5BD6B55-EC8E-472A-9561-45DDF9B68A25}" type="pres">
      <dgm:prSet presAssocID="{82DF0D11-91B7-412F-BC66-F74D3C489A96}" presName="FiveNodes_4_text" presStyleLbl="node1" presStyleIdx="4" presStyleCnt="5">
        <dgm:presLayoutVars>
          <dgm:bulletEnabled val="1"/>
        </dgm:presLayoutVars>
      </dgm:prSet>
      <dgm:spPr/>
      <dgm:t>
        <a:bodyPr/>
        <a:lstStyle/>
        <a:p>
          <a:endParaRPr lang="ru-RU"/>
        </a:p>
      </dgm:t>
    </dgm:pt>
    <dgm:pt modelId="{5C6DCBEB-D157-4DB7-96D3-ECB36DFE8E20}" type="pres">
      <dgm:prSet presAssocID="{82DF0D11-91B7-412F-BC66-F74D3C489A96}" presName="FiveNodes_5_text" presStyleLbl="node1" presStyleIdx="4" presStyleCnt="5">
        <dgm:presLayoutVars>
          <dgm:bulletEnabled val="1"/>
        </dgm:presLayoutVars>
      </dgm:prSet>
      <dgm:spPr/>
      <dgm:t>
        <a:bodyPr/>
        <a:lstStyle/>
        <a:p>
          <a:endParaRPr lang="ru-RU"/>
        </a:p>
      </dgm:t>
    </dgm:pt>
  </dgm:ptLst>
  <dgm:cxnLst>
    <dgm:cxn modelId="{DEE526CE-73FF-415F-8B6C-F94161CEE987}" type="presOf" srcId="{9B0519CE-D593-43B7-8FC8-634B238A1F34}" destId="{2B1395F4-CFD8-49A6-BC92-D0B75F3B9945}" srcOrd="0" destOrd="0" presId="urn:microsoft.com/office/officeart/2005/8/layout/vProcess5"/>
    <dgm:cxn modelId="{16CCB69B-F483-457F-B8A7-FCF137451E86}" type="presOf" srcId="{82DF0D11-91B7-412F-BC66-F74D3C489A96}" destId="{809FEAD6-D6FE-48AB-8089-E39EC7EB481F}" srcOrd="0" destOrd="0" presId="urn:microsoft.com/office/officeart/2005/8/layout/vProcess5"/>
    <dgm:cxn modelId="{6C205E9A-6481-4137-BC56-98C231AD7907}" type="presOf" srcId="{2933DFD1-5A41-4AEF-A0F4-4942E63C6418}" destId="{5181603C-FA39-421A-8BCC-A30C8B81E2DC}" srcOrd="1" destOrd="0" presId="urn:microsoft.com/office/officeart/2005/8/layout/vProcess5"/>
    <dgm:cxn modelId="{FB45B7FE-4FCA-4B8A-99DA-EA3BC498A344}" type="presOf" srcId="{46A01C8A-AE8B-4895-A123-F200BBAD7D59}" destId="{E5BD6B55-EC8E-472A-9561-45DDF9B68A25}" srcOrd="1" destOrd="0" presId="urn:microsoft.com/office/officeart/2005/8/layout/vProcess5"/>
    <dgm:cxn modelId="{3A6BB569-A4E9-40DC-A3E9-EC9BC3800ADF}" type="presOf" srcId="{621D1910-E022-4367-BD92-0B76845B7090}" destId="{E5EF840F-24BB-473A-91DC-ED4501904870}" srcOrd="0" destOrd="0" presId="urn:microsoft.com/office/officeart/2005/8/layout/vProcess5"/>
    <dgm:cxn modelId="{ABEF1E08-0BAB-48B8-BF85-64D313E539B8}" srcId="{82DF0D11-91B7-412F-BC66-F74D3C489A96}" destId="{9B0519CE-D593-43B7-8FC8-634B238A1F34}" srcOrd="4" destOrd="0" parTransId="{58435270-CA0A-4CB7-8987-2DA7B6FD32DB}" sibTransId="{983666AA-CBBC-480B-9458-426B63F6F503}"/>
    <dgm:cxn modelId="{D10929DF-FC5D-4F3B-89F6-2B4BAC9A7CE5}" type="presOf" srcId="{E57FE55F-9A61-42A3-A750-57425D985B5C}" destId="{97CF1799-F13B-4AC5-9063-57A331DC1075}" srcOrd="0" destOrd="0" presId="urn:microsoft.com/office/officeart/2005/8/layout/vProcess5"/>
    <dgm:cxn modelId="{216A14EB-DB65-442E-AB30-D17FA40E1CB7}" type="presOf" srcId="{95A82161-FEE6-4331-B39B-D251816F645D}" destId="{6532F433-DA7A-4211-847C-BD9DD6BEDAB5}" srcOrd="1" destOrd="0" presId="urn:microsoft.com/office/officeart/2005/8/layout/vProcess5"/>
    <dgm:cxn modelId="{EE0B0CAF-1430-4E9A-B7DC-94CFB5205819}" type="presOf" srcId="{D1749D7B-E698-46CE-BC74-9795D7F630CE}" destId="{AA03921D-CBC0-4C20-95E5-79C93554754D}" srcOrd="0" destOrd="0" presId="urn:microsoft.com/office/officeart/2005/8/layout/vProcess5"/>
    <dgm:cxn modelId="{6F5F2C0C-7EAB-434B-BB67-4E7938D10D3D}" srcId="{82DF0D11-91B7-412F-BC66-F74D3C489A96}" destId="{2933DFD1-5A41-4AEF-A0F4-4942E63C6418}" srcOrd="0" destOrd="0" parTransId="{67DDCE91-E26D-4BBE-92E1-CADE8B816AAF}" sibTransId="{621D1910-E022-4367-BD92-0B76845B7090}"/>
    <dgm:cxn modelId="{3800182C-E6D4-4B64-9B20-5E5C88DB7038}" srcId="{82DF0D11-91B7-412F-BC66-F74D3C489A96}" destId="{95A82161-FEE6-4331-B39B-D251816F645D}" srcOrd="2" destOrd="0" parTransId="{F3694246-C3AE-40C8-A84B-E22BC5C11C61}" sibTransId="{E57FE55F-9A61-42A3-A750-57425D985B5C}"/>
    <dgm:cxn modelId="{A2D792C2-B98C-4709-9D78-8C13AA294313}" type="presOf" srcId="{95A82161-FEE6-4331-B39B-D251816F645D}" destId="{605B3A10-14CD-4FBB-A193-74D992C60BF2}" srcOrd="0" destOrd="0" presId="urn:microsoft.com/office/officeart/2005/8/layout/vProcess5"/>
    <dgm:cxn modelId="{1E403D5A-431D-4D25-AD4C-81EE9BB35880}" type="presOf" srcId="{2933DFD1-5A41-4AEF-A0F4-4942E63C6418}" destId="{0F6032B1-0556-4B17-88C7-87E8DBCFA833}" srcOrd="0" destOrd="0" presId="urn:microsoft.com/office/officeart/2005/8/layout/vProcess5"/>
    <dgm:cxn modelId="{E119667F-8E88-4FD4-86DE-0B3DD8A85982}" type="presOf" srcId="{46A01C8A-AE8B-4895-A123-F200BBAD7D59}" destId="{C5AFF234-322B-4152-91B5-CECDE2423FC0}" srcOrd="0" destOrd="0" presId="urn:microsoft.com/office/officeart/2005/8/layout/vProcess5"/>
    <dgm:cxn modelId="{2D228302-96B6-4C5F-BB26-F3E984094FB9}" srcId="{82DF0D11-91B7-412F-BC66-F74D3C489A96}" destId="{46A01C8A-AE8B-4895-A123-F200BBAD7D59}" srcOrd="3" destOrd="0" parTransId="{4EFABADF-ACA2-4086-90CC-BE338BEE187C}" sibTransId="{D1749D7B-E698-46CE-BC74-9795D7F630CE}"/>
    <dgm:cxn modelId="{8483E852-87E2-4EE8-B6C2-93CCFC498444}" type="presOf" srcId="{8A594B5B-FF48-4BFE-B540-AB265A417991}" destId="{63C316F6-9E3D-4436-B02E-08CCD97E3652}" srcOrd="1" destOrd="0" presId="urn:microsoft.com/office/officeart/2005/8/layout/vProcess5"/>
    <dgm:cxn modelId="{E81D5E1A-C1B3-4E0A-B78D-06607E56D850}" type="presOf" srcId="{8A594B5B-FF48-4BFE-B540-AB265A417991}" destId="{45E11754-9A6E-428E-8B94-957650D009DA}" srcOrd="0" destOrd="0" presId="urn:microsoft.com/office/officeart/2005/8/layout/vProcess5"/>
    <dgm:cxn modelId="{D47005B1-1142-4A8C-86F6-BC04E0302E2D}" type="presOf" srcId="{F2FF27AA-C422-4835-8F65-3D4C8338A64D}" destId="{B890649E-991E-4A51-A659-6F393366AE28}" srcOrd="0" destOrd="0" presId="urn:microsoft.com/office/officeart/2005/8/layout/vProcess5"/>
    <dgm:cxn modelId="{AED862F7-B530-4552-BEBB-F241440941E9}" srcId="{82DF0D11-91B7-412F-BC66-F74D3C489A96}" destId="{8A594B5B-FF48-4BFE-B540-AB265A417991}" srcOrd="1" destOrd="0" parTransId="{12DF2D95-890A-4901-8CC9-8D5251B01D6D}" sibTransId="{F2FF27AA-C422-4835-8F65-3D4C8338A64D}"/>
    <dgm:cxn modelId="{FAA5F164-1C07-4506-837B-69AD2895B2D0}" type="presOf" srcId="{9B0519CE-D593-43B7-8FC8-634B238A1F34}" destId="{5C6DCBEB-D157-4DB7-96D3-ECB36DFE8E20}" srcOrd="1" destOrd="0" presId="urn:microsoft.com/office/officeart/2005/8/layout/vProcess5"/>
    <dgm:cxn modelId="{88946324-5AB9-4B04-8963-BD66C62672B7}" type="presParOf" srcId="{809FEAD6-D6FE-48AB-8089-E39EC7EB481F}" destId="{2ABA26B9-1B4B-4D12-80FE-C0E715AE6A6C}" srcOrd="0" destOrd="0" presId="urn:microsoft.com/office/officeart/2005/8/layout/vProcess5"/>
    <dgm:cxn modelId="{C0957FFA-0DB5-4987-BECC-321F4EB3755C}" type="presParOf" srcId="{809FEAD6-D6FE-48AB-8089-E39EC7EB481F}" destId="{0F6032B1-0556-4B17-88C7-87E8DBCFA833}" srcOrd="1" destOrd="0" presId="urn:microsoft.com/office/officeart/2005/8/layout/vProcess5"/>
    <dgm:cxn modelId="{99C34A96-E76C-41BE-B169-5F0F726549A6}" type="presParOf" srcId="{809FEAD6-D6FE-48AB-8089-E39EC7EB481F}" destId="{45E11754-9A6E-428E-8B94-957650D009DA}" srcOrd="2" destOrd="0" presId="urn:microsoft.com/office/officeart/2005/8/layout/vProcess5"/>
    <dgm:cxn modelId="{193EDE14-1E6C-480B-8C5B-387E881EA527}" type="presParOf" srcId="{809FEAD6-D6FE-48AB-8089-E39EC7EB481F}" destId="{605B3A10-14CD-4FBB-A193-74D992C60BF2}" srcOrd="3" destOrd="0" presId="urn:microsoft.com/office/officeart/2005/8/layout/vProcess5"/>
    <dgm:cxn modelId="{ADEECB90-CD11-4CD5-B9AD-7E2A2A557131}" type="presParOf" srcId="{809FEAD6-D6FE-48AB-8089-E39EC7EB481F}" destId="{C5AFF234-322B-4152-91B5-CECDE2423FC0}" srcOrd="4" destOrd="0" presId="urn:microsoft.com/office/officeart/2005/8/layout/vProcess5"/>
    <dgm:cxn modelId="{E77678B6-3D41-44A2-BEF5-802BACB0AA32}" type="presParOf" srcId="{809FEAD6-D6FE-48AB-8089-E39EC7EB481F}" destId="{2B1395F4-CFD8-49A6-BC92-D0B75F3B9945}" srcOrd="5" destOrd="0" presId="urn:microsoft.com/office/officeart/2005/8/layout/vProcess5"/>
    <dgm:cxn modelId="{3782E4D7-CFCA-4161-AE00-056F2FCFD56C}" type="presParOf" srcId="{809FEAD6-D6FE-48AB-8089-E39EC7EB481F}" destId="{E5EF840F-24BB-473A-91DC-ED4501904870}" srcOrd="6" destOrd="0" presId="urn:microsoft.com/office/officeart/2005/8/layout/vProcess5"/>
    <dgm:cxn modelId="{8621E10E-0DC9-4356-9152-80951F440124}" type="presParOf" srcId="{809FEAD6-D6FE-48AB-8089-E39EC7EB481F}" destId="{B890649E-991E-4A51-A659-6F393366AE28}" srcOrd="7" destOrd="0" presId="urn:microsoft.com/office/officeart/2005/8/layout/vProcess5"/>
    <dgm:cxn modelId="{FC685C9C-286E-40D5-96C9-015A630462A2}" type="presParOf" srcId="{809FEAD6-D6FE-48AB-8089-E39EC7EB481F}" destId="{97CF1799-F13B-4AC5-9063-57A331DC1075}" srcOrd="8" destOrd="0" presId="urn:microsoft.com/office/officeart/2005/8/layout/vProcess5"/>
    <dgm:cxn modelId="{232119E1-B5E2-422C-990E-C96FD1B7BBA9}" type="presParOf" srcId="{809FEAD6-D6FE-48AB-8089-E39EC7EB481F}" destId="{AA03921D-CBC0-4C20-95E5-79C93554754D}" srcOrd="9" destOrd="0" presId="urn:microsoft.com/office/officeart/2005/8/layout/vProcess5"/>
    <dgm:cxn modelId="{0D9950D1-5028-4A2F-BFEE-A7D45D05EC70}" type="presParOf" srcId="{809FEAD6-D6FE-48AB-8089-E39EC7EB481F}" destId="{5181603C-FA39-421A-8BCC-A30C8B81E2DC}" srcOrd="10" destOrd="0" presId="urn:microsoft.com/office/officeart/2005/8/layout/vProcess5"/>
    <dgm:cxn modelId="{CD027A55-183A-47C3-A03D-762DD9DE2EB6}" type="presParOf" srcId="{809FEAD6-D6FE-48AB-8089-E39EC7EB481F}" destId="{63C316F6-9E3D-4436-B02E-08CCD97E3652}" srcOrd="11" destOrd="0" presId="urn:microsoft.com/office/officeart/2005/8/layout/vProcess5"/>
    <dgm:cxn modelId="{B8AF80A7-037F-4FDC-A341-34359CD2973B}" type="presParOf" srcId="{809FEAD6-D6FE-48AB-8089-E39EC7EB481F}" destId="{6532F433-DA7A-4211-847C-BD9DD6BEDAB5}" srcOrd="12" destOrd="0" presId="urn:microsoft.com/office/officeart/2005/8/layout/vProcess5"/>
    <dgm:cxn modelId="{290DEBB9-0EE5-4CAE-8E0B-30DEC9D4AF2D}" type="presParOf" srcId="{809FEAD6-D6FE-48AB-8089-E39EC7EB481F}" destId="{E5BD6B55-EC8E-472A-9561-45DDF9B68A25}" srcOrd="13" destOrd="0" presId="urn:microsoft.com/office/officeart/2005/8/layout/vProcess5"/>
    <dgm:cxn modelId="{652FE0C1-EADA-44C7-8A21-FA55AD4FA649}" type="presParOf" srcId="{809FEAD6-D6FE-48AB-8089-E39EC7EB481F}" destId="{5C6DCBEB-D157-4DB7-96D3-ECB36DFE8E2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032B1-0556-4B17-88C7-87E8DBCFA833}">
      <dsp:nvSpPr>
        <dsp:cNvPr id="0" name=""/>
        <dsp:cNvSpPr/>
      </dsp:nvSpPr>
      <dsp:spPr>
        <a:xfrm>
          <a:off x="0" y="0"/>
          <a:ext cx="2550523" cy="397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Entrance window</a:t>
          </a:r>
          <a:endParaRPr lang="ru-RU" sz="1700" kern="1200" dirty="0"/>
        </a:p>
      </dsp:txBody>
      <dsp:txXfrm>
        <a:off x="11642" y="11642"/>
        <a:ext cx="2075100" cy="374200"/>
      </dsp:txXfrm>
    </dsp:sp>
    <dsp:sp modelId="{45E11754-9A6E-428E-8B94-957650D009DA}">
      <dsp:nvSpPr>
        <dsp:cNvPr id="0" name=""/>
        <dsp:cNvSpPr/>
      </dsp:nvSpPr>
      <dsp:spPr>
        <a:xfrm>
          <a:off x="190461" y="452690"/>
          <a:ext cx="2550523" cy="397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DC cage</a:t>
          </a:r>
          <a:endParaRPr lang="ru-RU" sz="1700" kern="1200" dirty="0"/>
        </a:p>
      </dsp:txBody>
      <dsp:txXfrm>
        <a:off x="202103" y="464332"/>
        <a:ext cx="2078413" cy="374200"/>
      </dsp:txXfrm>
    </dsp:sp>
    <dsp:sp modelId="{605B3A10-14CD-4FBB-A193-74D992C60BF2}">
      <dsp:nvSpPr>
        <dsp:cNvPr id="0" name=""/>
        <dsp:cNvSpPr/>
      </dsp:nvSpPr>
      <dsp:spPr>
        <a:xfrm>
          <a:off x="380922" y="905380"/>
          <a:ext cx="2550523" cy="397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RF funnel</a:t>
          </a:r>
          <a:endParaRPr lang="ru-RU" sz="1700" kern="1200" dirty="0"/>
        </a:p>
      </dsp:txBody>
      <dsp:txXfrm>
        <a:off x="392564" y="917022"/>
        <a:ext cx="2078413" cy="374200"/>
      </dsp:txXfrm>
    </dsp:sp>
    <dsp:sp modelId="{C5AFF234-322B-4152-91B5-CECDE2423FC0}">
      <dsp:nvSpPr>
        <dsp:cNvPr id="0" name=""/>
        <dsp:cNvSpPr/>
      </dsp:nvSpPr>
      <dsp:spPr>
        <a:xfrm>
          <a:off x="571383" y="1358071"/>
          <a:ext cx="2550523" cy="397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Laval nozzle</a:t>
          </a:r>
          <a:endParaRPr lang="ru-RU" sz="1700" kern="1200" dirty="0"/>
        </a:p>
      </dsp:txBody>
      <dsp:txXfrm>
        <a:off x="583025" y="1369713"/>
        <a:ext cx="2078413" cy="374200"/>
      </dsp:txXfrm>
    </dsp:sp>
    <dsp:sp modelId="{2B1395F4-CFD8-49A6-BC92-D0B75F3B9945}">
      <dsp:nvSpPr>
        <dsp:cNvPr id="0" name=""/>
        <dsp:cNvSpPr/>
      </dsp:nvSpPr>
      <dsp:spPr>
        <a:xfrm>
          <a:off x="761844" y="1810761"/>
          <a:ext cx="2550523" cy="3974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t>RFQ</a:t>
          </a:r>
          <a:endParaRPr lang="ru-RU" sz="1700" kern="1200" dirty="0"/>
        </a:p>
      </dsp:txBody>
      <dsp:txXfrm>
        <a:off x="773486" y="1822403"/>
        <a:ext cx="2078413" cy="374200"/>
      </dsp:txXfrm>
    </dsp:sp>
    <dsp:sp modelId="{E5EF840F-24BB-473A-91DC-ED4501904870}">
      <dsp:nvSpPr>
        <dsp:cNvPr id="0" name=""/>
        <dsp:cNvSpPr/>
      </dsp:nvSpPr>
      <dsp:spPr>
        <a:xfrm>
          <a:off x="2292158" y="290384"/>
          <a:ext cx="258364" cy="25836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ru-RU" sz="1100" kern="1200"/>
        </a:p>
      </dsp:txBody>
      <dsp:txXfrm>
        <a:off x="2350290" y="290384"/>
        <a:ext cx="142100" cy="194419"/>
      </dsp:txXfrm>
    </dsp:sp>
    <dsp:sp modelId="{B890649E-991E-4A51-A659-6F393366AE28}">
      <dsp:nvSpPr>
        <dsp:cNvPr id="0" name=""/>
        <dsp:cNvSpPr/>
      </dsp:nvSpPr>
      <dsp:spPr>
        <a:xfrm>
          <a:off x="2482619" y="743074"/>
          <a:ext cx="258364" cy="25836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ru-RU" sz="1100" kern="1200"/>
        </a:p>
      </dsp:txBody>
      <dsp:txXfrm>
        <a:off x="2540751" y="743074"/>
        <a:ext cx="142100" cy="194419"/>
      </dsp:txXfrm>
    </dsp:sp>
    <dsp:sp modelId="{97CF1799-F13B-4AC5-9063-57A331DC1075}">
      <dsp:nvSpPr>
        <dsp:cNvPr id="0" name=""/>
        <dsp:cNvSpPr/>
      </dsp:nvSpPr>
      <dsp:spPr>
        <a:xfrm>
          <a:off x="2673080" y="1189140"/>
          <a:ext cx="258364" cy="25836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ru-RU" sz="1100" kern="1200"/>
        </a:p>
      </dsp:txBody>
      <dsp:txXfrm>
        <a:off x="2731212" y="1189140"/>
        <a:ext cx="142100" cy="194419"/>
      </dsp:txXfrm>
    </dsp:sp>
    <dsp:sp modelId="{AA03921D-CBC0-4C20-95E5-79C93554754D}">
      <dsp:nvSpPr>
        <dsp:cNvPr id="0" name=""/>
        <dsp:cNvSpPr/>
      </dsp:nvSpPr>
      <dsp:spPr>
        <a:xfrm>
          <a:off x="2863542" y="1646247"/>
          <a:ext cx="258364" cy="258364"/>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ru-RU" sz="1100" kern="1200"/>
        </a:p>
      </dsp:txBody>
      <dsp:txXfrm>
        <a:off x="2921674" y="1646247"/>
        <a:ext cx="142100" cy="19441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F935F-5C5A-41EC-99BD-76CE8434C477}" type="datetimeFigureOut">
              <a:rPr lang="ru-RU" smtClean="0"/>
              <a:t>10.01.2025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CEF4D-E166-411E-823C-B0BD1ED25688}" type="slidenum">
              <a:rPr lang="ru-RU" smtClean="0"/>
              <a:t>‹#›</a:t>
            </a:fld>
            <a:endParaRPr lang="ru-RU"/>
          </a:p>
        </p:txBody>
      </p:sp>
    </p:spTree>
    <p:extLst>
      <p:ext uri="{BB962C8B-B14F-4D97-AF65-F5344CB8AC3E}">
        <p14:creationId xmlns:p14="http://schemas.microsoft.com/office/powerpoint/2010/main" val="186386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6FCEF4D-E166-411E-823C-B0BD1ED25688}" type="slidenum">
              <a:rPr lang="ru-RU" smtClean="0"/>
              <a:t>6</a:t>
            </a:fld>
            <a:endParaRPr lang="ru-RU"/>
          </a:p>
        </p:txBody>
      </p:sp>
    </p:spTree>
    <p:extLst>
      <p:ext uri="{BB962C8B-B14F-4D97-AF65-F5344CB8AC3E}">
        <p14:creationId xmlns:p14="http://schemas.microsoft.com/office/powerpoint/2010/main" val="1805780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E7BC82-F351-48DD-B3BD-5E5F43840619}" type="slidenum">
              <a:rPr lang="ru-RU" smtClean="0">
                <a:solidFill>
                  <a:prstClr val="black"/>
                </a:solidFill>
              </a:rPr>
              <a:pPr/>
              <a:t>15</a:t>
            </a:fld>
            <a:endParaRPr lang="ru-RU">
              <a:solidFill>
                <a:prstClr val="black"/>
              </a:solidFill>
            </a:endParaRPr>
          </a:p>
        </p:txBody>
      </p:sp>
    </p:spTree>
    <p:extLst>
      <p:ext uri="{BB962C8B-B14F-4D97-AF65-F5344CB8AC3E}">
        <p14:creationId xmlns:p14="http://schemas.microsoft.com/office/powerpoint/2010/main" val="205828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E7BC82-F351-48DD-B3BD-5E5F43840619}" type="slidenum">
              <a:rPr lang="ru-RU" smtClean="0">
                <a:solidFill>
                  <a:prstClr val="black"/>
                </a:solidFill>
              </a:rPr>
              <a:pPr/>
              <a:t>7</a:t>
            </a:fld>
            <a:endParaRPr lang="ru-RU">
              <a:solidFill>
                <a:prstClr val="black"/>
              </a:solidFill>
            </a:endParaRPr>
          </a:p>
        </p:txBody>
      </p:sp>
    </p:spTree>
    <p:extLst>
      <p:ext uri="{BB962C8B-B14F-4D97-AF65-F5344CB8AC3E}">
        <p14:creationId xmlns:p14="http://schemas.microsoft.com/office/powerpoint/2010/main" val="2460048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6FCEF4D-E166-411E-823C-B0BD1ED25688}" type="slidenum">
              <a:rPr lang="ru-RU" smtClean="0"/>
              <a:t>8</a:t>
            </a:fld>
            <a:endParaRPr lang="ru-RU"/>
          </a:p>
        </p:txBody>
      </p:sp>
    </p:spTree>
    <p:extLst>
      <p:ext uri="{BB962C8B-B14F-4D97-AF65-F5344CB8AC3E}">
        <p14:creationId xmlns:p14="http://schemas.microsoft.com/office/powerpoint/2010/main" val="245101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E7BC82-F351-48DD-B3BD-5E5F43840619}" type="slidenum">
              <a:rPr lang="ru-RU" smtClean="0">
                <a:solidFill>
                  <a:prstClr val="black"/>
                </a:solidFill>
              </a:rPr>
              <a:pPr/>
              <a:t>9</a:t>
            </a:fld>
            <a:endParaRPr lang="ru-RU">
              <a:solidFill>
                <a:prstClr val="black"/>
              </a:solidFill>
            </a:endParaRPr>
          </a:p>
        </p:txBody>
      </p:sp>
    </p:spTree>
    <p:extLst>
      <p:ext uri="{BB962C8B-B14F-4D97-AF65-F5344CB8AC3E}">
        <p14:creationId xmlns:p14="http://schemas.microsoft.com/office/powerpoint/2010/main" val="414801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E7BC82-F351-48DD-B3BD-5E5F43840619}"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1990620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E7BC82-F351-48DD-B3BD-5E5F43840619}"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331644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E7BC82-F351-48DD-B3BD-5E5F43840619}" type="slidenum">
              <a:rPr lang="ru-RU" smtClean="0">
                <a:solidFill>
                  <a:prstClr val="black"/>
                </a:solidFill>
              </a:rPr>
              <a:pPr/>
              <a:t>12</a:t>
            </a:fld>
            <a:endParaRPr lang="ru-RU">
              <a:solidFill>
                <a:prstClr val="black"/>
              </a:solidFill>
            </a:endParaRPr>
          </a:p>
        </p:txBody>
      </p:sp>
    </p:spTree>
    <p:extLst>
      <p:ext uri="{BB962C8B-B14F-4D97-AF65-F5344CB8AC3E}">
        <p14:creationId xmlns:p14="http://schemas.microsoft.com/office/powerpoint/2010/main" val="241508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F1E7BC82-F351-48DD-B3BD-5E5F43840619}" type="slidenum">
              <a:rPr lang="ru-RU" smtClean="0">
                <a:solidFill>
                  <a:prstClr val="black"/>
                </a:solidFill>
              </a:rPr>
              <a:pPr/>
              <a:t>13</a:t>
            </a:fld>
            <a:endParaRPr lang="ru-RU">
              <a:solidFill>
                <a:prstClr val="black"/>
              </a:solidFill>
            </a:endParaRPr>
          </a:p>
        </p:txBody>
      </p:sp>
    </p:spTree>
    <p:extLst>
      <p:ext uri="{BB962C8B-B14F-4D97-AF65-F5344CB8AC3E}">
        <p14:creationId xmlns:p14="http://schemas.microsoft.com/office/powerpoint/2010/main" val="1567969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6FCEF4D-E166-411E-823C-B0BD1ED25688}" type="slidenum">
              <a:rPr lang="ru-RU" smtClean="0"/>
              <a:t>14</a:t>
            </a:fld>
            <a:endParaRPr lang="ru-RU"/>
          </a:p>
        </p:txBody>
      </p:sp>
    </p:spTree>
    <p:extLst>
      <p:ext uri="{BB962C8B-B14F-4D97-AF65-F5344CB8AC3E}">
        <p14:creationId xmlns:p14="http://schemas.microsoft.com/office/powerpoint/2010/main" val="86374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2D806F1-99D5-406A-B905-B1FBE6FB4BF0}" type="datetimeFigureOut">
              <a:rPr lang="ru-RU" smtClean="0"/>
              <a:t>10.01.2025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1D3F99-C609-4828-B049-62505ED005B1}" type="slidenum">
              <a:rPr lang="ru-RU" smtClean="0"/>
              <a:t>‹#›</a:t>
            </a:fld>
            <a:endParaRPr lang="ru-RU"/>
          </a:p>
        </p:txBody>
      </p:sp>
    </p:spTree>
    <p:extLst>
      <p:ext uri="{BB962C8B-B14F-4D97-AF65-F5344CB8AC3E}">
        <p14:creationId xmlns:p14="http://schemas.microsoft.com/office/powerpoint/2010/main" val="150944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D806F1-99D5-406A-B905-B1FBE6FB4BF0}" type="datetimeFigureOut">
              <a:rPr lang="ru-RU" smtClean="0"/>
              <a:t>10.01.2025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1D3F99-C609-4828-B049-62505ED005B1}" type="slidenum">
              <a:rPr lang="ru-RU" smtClean="0"/>
              <a:t>‹#›</a:t>
            </a:fld>
            <a:endParaRPr lang="ru-RU"/>
          </a:p>
        </p:txBody>
      </p:sp>
    </p:spTree>
    <p:extLst>
      <p:ext uri="{BB962C8B-B14F-4D97-AF65-F5344CB8AC3E}">
        <p14:creationId xmlns:p14="http://schemas.microsoft.com/office/powerpoint/2010/main" val="190593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D806F1-99D5-406A-B905-B1FBE6FB4BF0}" type="datetimeFigureOut">
              <a:rPr lang="ru-RU" smtClean="0"/>
              <a:t>10.01.2025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1D3F99-C609-4828-B049-62505ED005B1}" type="slidenum">
              <a:rPr lang="ru-RU" smtClean="0"/>
              <a:t>‹#›</a:t>
            </a:fld>
            <a:endParaRPr lang="ru-RU"/>
          </a:p>
        </p:txBody>
      </p:sp>
    </p:spTree>
    <p:extLst>
      <p:ext uri="{BB962C8B-B14F-4D97-AF65-F5344CB8AC3E}">
        <p14:creationId xmlns:p14="http://schemas.microsoft.com/office/powerpoint/2010/main" val="1964164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0872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38513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77131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9806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57150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46957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34192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9478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D806F1-99D5-406A-B905-B1FBE6FB4BF0}" type="datetimeFigureOut">
              <a:rPr lang="ru-RU" smtClean="0"/>
              <a:t>10.01.2025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1D3F99-C609-4828-B049-62505ED005B1}" type="slidenum">
              <a:rPr lang="ru-RU" smtClean="0"/>
              <a:t>‹#›</a:t>
            </a:fld>
            <a:endParaRPr lang="ru-RU"/>
          </a:p>
        </p:txBody>
      </p:sp>
    </p:spTree>
    <p:extLst>
      <p:ext uri="{BB962C8B-B14F-4D97-AF65-F5344CB8AC3E}">
        <p14:creationId xmlns:p14="http://schemas.microsoft.com/office/powerpoint/2010/main" val="2126115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3100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11826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09542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68890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18415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07235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66799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34398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84658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5158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2D806F1-99D5-406A-B905-B1FBE6FB4BF0}" type="datetimeFigureOut">
              <a:rPr lang="ru-RU" smtClean="0"/>
              <a:t>10.01.2025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1D3F99-C609-4828-B049-62505ED005B1}" type="slidenum">
              <a:rPr lang="ru-RU" smtClean="0"/>
              <a:t>‹#›</a:t>
            </a:fld>
            <a:endParaRPr lang="ru-RU"/>
          </a:p>
        </p:txBody>
      </p:sp>
    </p:spTree>
    <p:extLst>
      <p:ext uri="{BB962C8B-B14F-4D97-AF65-F5344CB8AC3E}">
        <p14:creationId xmlns:p14="http://schemas.microsoft.com/office/powerpoint/2010/main" val="2863711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7905072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8413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1031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9663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2D806F1-99D5-406A-B905-B1FBE6FB4BF0}" type="datetimeFigureOut">
              <a:rPr lang="ru-RU" smtClean="0"/>
              <a:t>10.01.2025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1D3F99-C609-4828-B049-62505ED005B1}" type="slidenum">
              <a:rPr lang="ru-RU" smtClean="0"/>
              <a:t>‹#›</a:t>
            </a:fld>
            <a:endParaRPr lang="ru-RU"/>
          </a:p>
        </p:txBody>
      </p:sp>
    </p:spTree>
    <p:extLst>
      <p:ext uri="{BB962C8B-B14F-4D97-AF65-F5344CB8AC3E}">
        <p14:creationId xmlns:p14="http://schemas.microsoft.com/office/powerpoint/2010/main" val="321501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2D806F1-99D5-406A-B905-B1FBE6FB4BF0}" type="datetimeFigureOut">
              <a:rPr lang="ru-RU" smtClean="0"/>
              <a:t>10.01.2025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1D3F99-C609-4828-B049-62505ED005B1}" type="slidenum">
              <a:rPr lang="ru-RU" smtClean="0"/>
              <a:t>‹#›</a:t>
            </a:fld>
            <a:endParaRPr lang="ru-RU"/>
          </a:p>
        </p:txBody>
      </p:sp>
    </p:spTree>
    <p:extLst>
      <p:ext uri="{BB962C8B-B14F-4D97-AF65-F5344CB8AC3E}">
        <p14:creationId xmlns:p14="http://schemas.microsoft.com/office/powerpoint/2010/main" val="403464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2D806F1-99D5-406A-B905-B1FBE6FB4BF0}" type="datetimeFigureOut">
              <a:rPr lang="ru-RU" smtClean="0"/>
              <a:t>10.01.2025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31D3F99-C609-4828-B049-62505ED005B1}" type="slidenum">
              <a:rPr lang="ru-RU" smtClean="0"/>
              <a:t>‹#›</a:t>
            </a:fld>
            <a:endParaRPr lang="ru-RU"/>
          </a:p>
        </p:txBody>
      </p:sp>
    </p:spTree>
    <p:extLst>
      <p:ext uri="{BB962C8B-B14F-4D97-AF65-F5344CB8AC3E}">
        <p14:creationId xmlns:p14="http://schemas.microsoft.com/office/powerpoint/2010/main" val="14017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2D806F1-99D5-406A-B905-B1FBE6FB4BF0}" type="datetimeFigureOut">
              <a:rPr lang="ru-RU" smtClean="0"/>
              <a:t>10.01.2025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1D3F99-C609-4828-B049-62505ED005B1}" type="slidenum">
              <a:rPr lang="ru-RU" smtClean="0"/>
              <a:t>‹#›</a:t>
            </a:fld>
            <a:endParaRPr lang="ru-RU"/>
          </a:p>
        </p:txBody>
      </p:sp>
    </p:spTree>
    <p:extLst>
      <p:ext uri="{BB962C8B-B14F-4D97-AF65-F5344CB8AC3E}">
        <p14:creationId xmlns:p14="http://schemas.microsoft.com/office/powerpoint/2010/main" val="65992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2D806F1-99D5-406A-B905-B1FBE6FB4BF0}" type="datetimeFigureOut">
              <a:rPr lang="ru-RU" smtClean="0"/>
              <a:t>10.01.2025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1D3F99-C609-4828-B049-62505ED005B1}" type="slidenum">
              <a:rPr lang="ru-RU" smtClean="0"/>
              <a:t>‹#›</a:t>
            </a:fld>
            <a:endParaRPr lang="ru-RU"/>
          </a:p>
        </p:txBody>
      </p:sp>
    </p:spTree>
    <p:extLst>
      <p:ext uri="{BB962C8B-B14F-4D97-AF65-F5344CB8AC3E}">
        <p14:creationId xmlns:p14="http://schemas.microsoft.com/office/powerpoint/2010/main" val="220920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2D806F1-99D5-406A-B905-B1FBE6FB4BF0}" type="datetimeFigureOut">
              <a:rPr lang="ru-RU" smtClean="0"/>
              <a:t>10.01.2025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1D3F99-C609-4828-B049-62505ED005B1}" type="slidenum">
              <a:rPr lang="ru-RU" smtClean="0"/>
              <a:t>‹#›</a:t>
            </a:fld>
            <a:endParaRPr lang="ru-RU"/>
          </a:p>
        </p:txBody>
      </p:sp>
    </p:spTree>
    <p:extLst>
      <p:ext uri="{BB962C8B-B14F-4D97-AF65-F5344CB8AC3E}">
        <p14:creationId xmlns:p14="http://schemas.microsoft.com/office/powerpoint/2010/main" val="160720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806F1-99D5-406A-B905-B1FBE6FB4BF0}" type="datetimeFigureOut">
              <a:rPr lang="ru-RU" smtClean="0"/>
              <a:t>10.01.2025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D3F99-C609-4828-B049-62505ED005B1}" type="slidenum">
              <a:rPr lang="ru-RU" smtClean="0"/>
              <a:t>‹#›</a:t>
            </a:fld>
            <a:endParaRPr lang="ru-RU"/>
          </a:p>
        </p:txBody>
      </p:sp>
    </p:spTree>
    <p:extLst>
      <p:ext uri="{BB962C8B-B14F-4D97-AF65-F5344CB8AC3E}">
        <p14:creationId xmlns:p14="http://schemas.microsoft.com/office/powerpoint/2010/main" val="3635042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0818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96005-4302-46C2-888A-9BEE6F41D341}" type="datetimeFigureOut">
              <a:rPr lang="ru-RU" smtClean="0">
                <a:solidFill>
                  <a:prstClr val="black">
                    <a:tint val="75000"/>
                  </a:prstClr>
                </a:solidFill>
              </a:rPr>
              <a:pPr/>
              <a:t>10.01.2025</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C81214-F44C-415B-A221-9E0B81053C1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955239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w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7.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3.wmf"/><Relationship Id="rId18" Type="http://schemas.openxmlformats.org/officeDocument/2006/relationships/oleObject" Target="../embeddings/oleObject14.bin"/><Relationship Id="rId3" Type="http://schemas.openxmlformats.org/officeDocument/2006/relationships/notesSlide" Target="../notesSlides/notesSlide9.xml"/><Relationship Id="rId7" Type="http://schemas.openxmlformats.org/officeDocument/2006/relationships/image" Target="../media/image20.wmf"/><Relationship Id="rId12" Type="http://schemas.openxmlformats.org/officeDocument/2006/relationships/oleObject" Target="../embeddings/oleObject11.bin"/><Relationship Id="rId17" Type="http://schemas.openxmlformats.org/officeDocument/2006/relationships/image" Target="../media/image25.wmf"/><Relationship Id="rId2" Type="http://schemas.openxmlformats.org/officeDocument/2006/relationships/slideLayout" Target="../slideLayouts/slideLayout13.xml"/><Relationship Id="rId16" Type="http://schemas.openxmlformats.org/officeDocument/2006/relationships/oleObject" Target="../embeddings/oleObject13.bin"/><Relationship Id="rId1" Type="http://schemas.openxmlformats.org/officeDocument/2006/relationships/vmlDrawing" Target="../drawings/vmlDrawing6.vml"/><Relationship Id="rId6" Type="http://schemas.openxmlformats.org/officeDocument/2006/relationships/oleObject" Target="../embeddings/oleObject8.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10.bin"/><Relationship Id="rId19" Type="http://schemas.openxmlformats.org/officeDocument/2006/relationships/image" Target="../media/image26.wmf"/><Relationship Id="rId4" Type="http://schemas.openxmlformats.org/officeDocument/2006/relationships/oleObject" Target="../embeddings/oleObject7.bin"/><Relationship Id="rId9" Type="http://schemas.openxmlformats.org/officeDocument/2006/relationships/image" Target="../media/image21.wmf"/><Relationship Id="rId1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6775" y="2633133"/>
            <a:ext cx="10266891" cy="567267"/>
          </a:xfrm>
          <a:noFill/>
        </p:spPr>
        <p:txBody>
          <a:bodyPr anchor="ctr">
            <a:normAutofit/>
          </a:bodyPr>
          <a:lstStyle/>
          <a:p>
            <a:r>
              <a:rPr lang="en-US" sz="2800" b="1" dirty="0" smtClean="0">
                <a:solidFill>
                  <a:srgbClr val="0070C0"/>
                </a:solidFill>
                <a:latin typeface="+mn-lt"/>
              </a:rPr>
              <a:t>Precision mass measurement of the heaviest nuclei in </a:t>
            </a:r>
            <a:r>
              <a:rPr lang="en-US" sz="2800" b="1" dirty="0" err="1" smtClean="0">
                <a:solidFill>
                  <a:srgbClr val="0070C0"/>
                </a:solidFill>
                <a:latin typeface="+mn-lt"/>
              </a:rPr>
              <a:t>Dubna</a:t>
            </a:r>
            <a:r>
              <a:rPr lang="en-US" sz="2800" b="1" dirty="0" smtClean="0">
                <a:solidFill>
                  <a:srgbClr val="0070C0"/>
                </a:solidFill>
                <a:latin typeface="+mn-lt"/>
              </a:rPr>
              <a:t> FLNR </a:t>
            </a:r>
            <a:endParaRPr lang="ru-RU" sz="2800" b="1" dirty="0">
              <a:solidFill>
                <a:srgbClr val="0070C0"/>
              </a:solidFill>
              <a:latin typeface="+mn-lt"/>
            </a:endParaRPr>
          </a:p>
        </p:txBody>
      </p:sp>
      <p:sp>
        <p:nvSpPr>
          <p:cNvPr id="3" name="Подзаголовок 2"/>
          <p:cNvSpPr>
            <a:spLocks noGrp="1"/>
          </p:cNvSpPr>
          <p:nvPr>
            <p:ph type="subTitle" idx="1"/>
          </p:nvPr>
        </p:nvSpPr>
        <p:spPr>
          <a:xfrm>
            <a:off x="8678333" y="4930191"/>
            <a:ext cx="2455333" cy="478895"/>
          </a:xfrm>
        </p:spPr>
        <p:txBody>
          <a:bodyPr/>
          <a:lstStyle/>
          <a:p>
            <a:r>
              <a:rPr lang="en-US" dirty="0" err="1" smtClean="0">
                <a:solidFill>
                  <a:srgbClr val="0070C0"/>
                </a:solidFill>
              </a:rPr>
              <a:t>Novoselov</a:t>
            </a:r>
            <a:r>
              <a:rPr lang="en-US" dirty="0" smtClean="0">
                <a:solidFill>
                  <a:srgbClr val="0070C0"/>
                </a:solidFill>
              </a:rPr>
              <a:t>  A.S.</a:t>
            </a:r>
            <a:endParaRPr lang="ru-RU" dirty="0">
              <a:solidFill>
                <a:srgbClr val="0070C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480" y="4719638"/>
            <a:ext cx="1104183" cy="900000"/>
          </a:xfrm>
          <a:prstGeom prst="rect">
            <a:avLst/>
          </a:prstGeom>
        </p:spPr>
      </p:pic>
      <p:sp>
        <p:nvSpPr>
          <p:cNvPr id="5" name="TextBox 4"/>
          <p:cNvSpPr txBox="1"/>
          <p:nvPr/>
        </p:nvSpPr>
        <p:spPr>
          <a:xfrm>
            <a:off x="0" y="164757"/>
            <a:ext cx="12192000" cy="400110"/>
          </a:xfrm>
          <a:prstGeom prst="rect">
            <a:avLst/>
          </a:prstGeom>
          <a:solidFill>
            <a:srgbClr val="0070C0"/>
          </a:solidFill>
        </p:spPr>
        <p:txBody>
          <a:bodyPr wrap="square" rtlCol="0">
            <a:spAutoFit/>
          </a:bodyPr>
          <a:lstStyle/>
          <a:p>
            <a:pPr algn="ctr"/>
            <a:r>
              <a:rPr lang="en-US" sz="2000" dirty="0" smtClean="0">
                <a:solidFill>
                  <a:schemeClr val="bg1"/>
                </a:solidFill>
              </a:rPr>
              <a:t>60th meeting of the </a:t>
            </a:r>
            <a:r>
              <a:rPr lang="en-US" sz="2000" dirty="0" err="1" smtClean="0">
                <a:solidFill>
                  <a:schemeClr val="bg1"/>
                </a:solidFill>
              </a:rPr>
              <a:t>Programme</a:t>
            </a:r>
            <a:r>
              <a:rPr lang="en-US" sz="2000" dirty="0" smtClean="0">
                <a:solidFill>
                  <a:schemeClr val="bg1"/>
                </a:solidFill>
              </a:rPr>
              <a:t> Advisory Committee for Nuclear Physics</a:t>
            </a:r>
          </a:p>
        </p:txBody>
      </p:sp>
      <p:sp>
        <p:nvSpPr>
          <p:cNvPr id="6" name="TextBox 5"/>
          <p:cNvSpPr txBox="1"/>
          <p:nvPr/>
        </p:nvSpPr>
        <p:spPr>
          <a:xfrm>
            <a:off x="0" y="6307667"/>
            <a:ext cx="12192000" cy="400110"/>
          </a:xfrm>
          <a:prstGeom prst="rect">
            <a:avLst/>
          </a:prstGeom>
          <a:solidFill>
            <a:srgbClr val="0070C0"/>
          </a:solidFill>
        </p:spPr>
        <p:txBody>
          <a:bodyPr wrap="square" rtlCol="0">
            <a:spAutoFit/>
          </a:bodyPr>
          <a:lstStyle/>
          <a:p>
            <a:pPr algn="ctr"/>
            <a:r>
              <a:rPr lang="en-US" sz="2000" dirty="0" smtClean="0">
                <a:solidFill>
                  <a:schemeClr val="bg1"/>
                </a:solidFill>
              </a:rPr>
              <a:t>23</a:t>
            </a:r>
            <a:r>
              <a:rPr lang="en-US" sz="2000" dirty="0">
                <a:solidFill>
                  <a:schemeClr val="bg1"/>
                </a:solidFill>
              </a:rPr>
              <a:t> – </a:t>
            </a:r>
            <a:r>
              <a:rPr lang="en-US" sz="2000" dirty="0" smtClean="0">
                <a:solidFill>
                  <a:schemeClr val="bg1"/>
                </a:solidFill>
              </a:rPr>
              <a:t>24 January</a:t>
            </a:r>
            <a:r>
              <a:rPr lang="en-US" sz="2000" dirty="0" smtClean="0">
                <a:solidFill>
                  <a:schemeClr val="bg1"/>
                </a:solidFill>
              </a:rPr>
              <a:t> 2025 (</a:t>
            </a:r>
            <a:r>
              <a:rPr lang="en-US" sz="2000" dirty="0" err="1" smtClean="0">
                <a:solidFill>
                  <a:schemeClr val="bg1"/>
                </a:solidFill>
              </a:rPr>
              <a:t>Dubna</a:t>
            </a:r>
            <a:r>
              <a:rPr lang="en-US" sz="2000" dirty="0" smtClean="0">
                <a:solidFill>
                  <a:schemeClr val="bg1"/>
                </a:solidFill>
              </a:rPr>
              <a:t>, Russia)</a:t>
            </a:r>
            <a:endParaRPr lang="ru-RU" sz="2000" dirty="0">
              <a:solidFill>
                <a:schemeClr val="bg1"/>
              </a:solidFill>
            </a:endParaRPr>
          </a:p>
        </p:txBody>
      </p:sp>
    </p:spTree>
    <p:extLst>
      <p:ext uri="{BB962C8B-B14F-4D97-AF65-F5344CB8AC3E}">
        <p14:creationId xmlns:p14="http://schemas.microsoft.com/office/powerpoint/2010/main" val="3704452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12192000" cy="504000"/>
          </a:xfrm>
          <a:solidFill>
            <a:srgbClr val="0070C0"/>
          </a:solidFill>
        </p:spPr>
        <p:txBody>
          <a:bodyPr>
            <a:normAutofit/>
          </a:bodyPr>
          <a:lstStyle/>
          <a:p>
            <a:r>
              <a:rPr lang="en-US" sz="2400" dirty="0" smtClean="0">
                <a:solidFill>
                  <a:schemeClr val="bg1"/>
                </a:solidFill>
                <a:latin typeface="+mn-lt"/>
              </a:rPr>
              <a:t>	</a:t>
            </a:r>
            <a:r>
              <a:rPr lang="en-US" sz="2400" b="1" dirty="0" smtClean="0">
                <a:solidFill>
                  <a:schemeClr val="bg1"/>
                </a:solidFill>
                <a:latin typeface="+mn-lt"/>
              </a:rPr>
              <a:t>Cryogenic gas stopping cell gallery</a:t>
            </a:r>
            <a:endParaRPr lang="ru-RU" sz="2400" b="1" dirty="0">
              <a:solidFill>
                <a:schemeClr val="bg1"/>
              </a:solidFill>
              <a:latin typeface="+mn-lt"/>
            </a:endParaRPr>
          </a:p>
        </p:txBody>
      </p:sp>
      <p:sp>
        <p:nvSpPr>
          <p:cNvPr id="4" name="Номер слайда 3"/>
          <p:cNvSpPr>
            <a:spLocks noGrp="1"/>
          </p:cNvSpPr>
          <p:nvPr>
            <p:ph type="sldNum" sz="quarter" idx="12"/>
          </p:nvPr>
        </p:nvSpPr>
        <p:spPr/>
        <p:txBody>
          <a:bodyPr/>
          <a:lstStyle/>
          <a:p>
            <a:fld id="{D4C81214-F44C-415B-A221-9E0B81053C10}" type="slidenum">
              <a:rPr lang="ru-RU" sz="1800" smtClean="0">
                <a:solidFill>
                  <a:prstClr val="black">
                    <a:lumMod val="65000"/>
                    <a:lumOff val="35000"/>
                  </a:prstClr>
                </a:solidFill>
              </a:rPr>
              <a:pPr/>
              <a:t>10</a:t>
            </a:fld>
            <a:r>
              <a:rPr lang="en-US" sz="1800" dirty="0" smtClean="0">
                <a:solidFill>
                  <a:prstClr val="black">
                    <a:lumMod val="65000"/>
                    <a:lumOff val="35000"/>
                  </a:prstClr>
                </a:solidFill>
              </a:rPr>
              <a:t>/15</a:t>
            </a:r>
            <a:endParaRPr lang="ru-RU" sz="1800" dirty="0">
              <a:solidFill>
                <a:prstClr val="black">
                  <a:lumMod val="65000"/>
                  <a:lumOff val="35000"/>
                </a:prstClr>
              </a:solidFill>
            </a:endParaRPr>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1101" y="1345137"/>
            <a:ext cx="1616276" cy="216000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3672" y="1345137"/>
            <a:ext cx="2880000" cy="2160000"/>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816" y="1345137"/>
            <a:ext cx="2880000" cy="2160000"/>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3716" y="3630645"/>
            <a:ext cx="3840000" cy="2160000"/>
          </a:xfrm>
          <a:prstGeom prst="rect">
            <a:avLst/>
          </a:prstGeom>
        </p:spPr>
      </p:pic>
      <p:pic>
        <p:nvPicPr>
          <p:cNvPr id="12" name="Рисунок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816" y="3630645"/>
            <a:ext cx="3840000" cy="2160000"/>
          </a:xfrm>
          <a:prstGeom prst="rect">
            <a:avLst/>
          </a:prstGeom>
        </p:spPr>
      </p:pic>
      <p:pic>
        <p:nvPicPr>
          <p:cNvPr id="13" name="Рисунок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6244" y="1345137"/>
            <a:ext cx="2880000" cy="2160000"/>
          </a:xfrm>
          <a:prstGeom prst="rect">
            <a:avLst/>
          </a:prstGeom>
        </p:spPr>
      </p:pic>
      <p:pic>
        <p:nvPicPr>
          <p:cNvPr id="14" name="Рисунок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34025" y="3630645"/>
            <a:ext cx="3083352" cy="2160000"/>
          </a:xfrm>
          <a:prstGeom prst="rect">
            <a:avLst/>
          </a:prstGeom>
        </p:spPr>
      </p:pic>
      <p:sp>
        <p:nvSpPr>
          <p:cNvPr id="16" name="TextBox 15"/>
          <p:cNvSpPr txBox="1"/>
          <p:nvPr/>
        </p:nvSpPr>
        <p:spPr>
          <a:xfrm>
            <a:off x="5041240" y="6137538"/>
            <a:ext cx="2864951" cy="400110"/>
          </a:xfrm>
          <a:prstGeom prst="rect">
            <a:avLst/>
          </a:prstGeom>
          <a:noFill/>
        </p:spPr>
        <p:txBody>
          <a:bodyPr wrap="none" rtlCol="0">
            <a:spAutoFit/>
          </a:bodyPr>
          <a:lstStyle/>
          <a:p>
            <a:r>
              <a:rPr lang="en-US" sz="2000" dirty="0">
                <a:solidFill>
                  <a:prstClr val="black">
                    <a:lumMod val="75000"/>
                    <a:lumOff val="25000"/>
                  </a:prstClr>
                </a:solidFill>
              </a:rPr>
              <a:t>Fig. </a:t>
            </a:r>
            <a:r>
              <a:rPr lang="en-US" sz="2000" dirty="0" smtClean="0">
                <a:solidFill>
                  <a:prstClr val="black">
                    <a:lumMod val="75000"/>
                    <a:lumOff val="25000"/>
                  </a:prstClr>
                </a:solidFill>
              </a:rPr>
              <a:t>6. </a:t>
            </a:r>
            <a:r>
              <a:rPr lang="en-US" sz="2000" dirty="0">
                <a:solidFill>
                  <a:prstClr val="black">
                    <a:lumMod val="75000"/>
                    <a:lumOff val="25000"/>
                  </a:prstClr>
                </a:solidFill>
              </a:rPr>
              <a:t>Photos of the CGSC</a:t>
            </a:r>
            <a:endParaRPr lang="ru-RU" sz="2000" dirty="0">
              <a:solidFill>
                <a:prstClr val="black">
                  <a:lumMod val="75000"/>
                  <a:lumOff val="25000"/>
                </a:prstClr>
              </a:solidFill>
            </a:endParaRPr>
          </a:p>
        </p:txBody>
      </p:sp>
    </p:spTree>
    <p:extLst>
      <p:ext uri="{BB962C8B-B14F-4D97-AF65-F5344CB8AC3E}">
        <p14:creationId xmlns:p14="http://schemas.microsoft.com/office/powerpoint/2010/main" val="3211839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12192000" cy="504000"/>
          </a:xfrm>
          <a:solidFill>
            <a:srgbClr val="0070C0"/>
          </a:solidFill>
        </p:spPr>
        <p:txBody>
          <a:bodyPr>
            <a:normAutofit/>
          </a:bodyPr>
          <a:lstStyle/>
          <a:p>
            <a:r>
              <a:rPr lang="en-US" sz="2400" dirty="0" smtClean="0">
                <a:solidFill>
                  <a:schemeClr val="bg1"/>
                </a:solidFill>
                <a:latin typeface="+mn-lt"/>
              </a:rPr>
              <a:t>	</a:t>
            </a:r>
            <a:r>
              <a:rPr lang="en-US" sz="2400" b="1" dirty="0" smtClean="0">
                <a:solidFill>
                  <a:schemeClr val="bg1"/>
                </a:solidFill>
                <a:latin typeface="+mn-lt"/>
              </a:rPr>
              <a:t>Alpha source testing</a:t>
            </a:r>
            <a:endParaRPr lang="ru-RU" sz="2400" b="1" dirty="0">
              <a:solidFill>
                <a:schemeClr val="bg1"/>
              </a:solidFill>
              <a:latin typeface="+mn-lt"/>
            </a:endParaRPr>
          </a:p>
        </p:txBody>
      </p:sp>
      <p:sp>
        <p:nvSpPr>
          <p:cNvPr id="3" name="Объект 2"/>
          <p:cNvSpPr>
            <a:spLocks noGrp="1"/>
          </p:cNvSpPr>
          <p:nvPr>
            <p:ph idx="1"/>
          </p:nvPr>
        </p:nvSpPr>
        <p:spPr>
          <a:xfrm>
            <a:off x="1071033" y="5791199"/>
            <a:ext cx="6482449" cy="366497"/>
          </a:xfrm>
        </p:spPr>
        <p:txBody>
          <a:bodyPr>
            <a:normAutofit/>
          </a:bodyPr>
          <a:lstStyle/>
          <a:p>
            <a:pPr marL="0" indent="0">
              <a:buNone/>
            </a:pPr>
            <a:r>
              <a:rPr lang="en-US" sz="2000" b="1" baseline="30000" dirty="0" smtClean="0">
                <a:solidFill>
                  <a:schemeClr val="accent2"/>
                </a:solidFill>
              </a:rPr>
              <a:t>223</a:t>
            </a:r>
            <a:r>
              <a:rPr lang="en-US" sz="2000" b="1" dirty="0" smtClean="0">
                <a:solidFill>
                  <a:schemeClr val="accent2"/>
                </a:solidFill>
              </a:rPr>
              <a:t>Ra</a:t>
            </a:r>
            <a:r>
              <a:rPr lang="en-US" sz="2000" b="1" dirty="0" smtClean="0"/>
              <a:t>  </a:t>
            </a:r>
            <a:r>
              <a:rPr lang="en-US" sz="2000" dirty="0" smtClean="0"/>
              <a:t>→</a:t>
            </a:r>
            <a:r>
              <a:rPr lang="en-US" sz="2000" b="1" dirty="0" smtClean="0"/>
              <a:t>	</a:t>
            </a:r>
            <a:r>
              <a:rPr lang="en-US" sz="2000" b="1" baseline="30000" dirty="0" smtClean="0">
                <a:solidFill>
                  <a:schemeClr val="accent2"/>
                </a:solidFill>
              </a:rPr>
              <a:t>219</a:t>
            </a:r>
            <a:r>
              <a:rPr lang="en-US" sz="2000" b="1" dirty="0" smtClean="0">
                <a:solidFill>
                  <a:schemeClr val="accent2"/>
                </a:solidFill>
              </a:rPr>
              <a:t>Rn</a:t>
            </a:r>
            <a:r>
              <a:rPr lang="en-US" sz="2000" b="1" dirty="0" smtClean="0"/>
              <a:t>  </a:t>
            </a:r>
            <a:r>
              <a:rPr lang="en-US" sz="2000" dirty="0" smtClean="0"/>
              <a:t>→</a:t>
            </a:r>
            <a:r>
              <a:rPr lang="en-US" sz="2000" b="1" dirty="0"/>
              <a:t>	</a:t>
            </a:r>
            <a:r>
              <a:rPr lang="en-US" sz="2000" b="1" baseline="30000" dirty="0" smtClean="0">
                <a:solidFill>
                  <a:schemeClr val="accent2"/>
                </a:solidFill>
              </a:rPr>
              <a:t>215</a:t>
            </a:r>
            <a:r>
              <a:rPr lang="en-US" sz="2000" b="1" dirty="0" smtClean="0">
                <a:solidFill>
                  <a:schemeClr val="accent2"/>
                </a:solidFill>
              </a:rPr>
              <a:t>Po</a:t>
            </a:r>
            <a:r>
              <a:rPr lang="en-US" sz="2000" b="1" dirty="0" smtClean="0"/>
              <a:t>  </a:t>
            </a:r>
            <a:r>
              <a:rPr lang="en-US" sz="2000" dirty="0" smtClean="0"/>
              <a:t>→</a:t>
            </a:r>
            <a:r>
              <a:rPr lang="en-US" sz="2000" b="1" dirty="0"/>
              <a:t>	</a:t>
            </a:r>
            <a:r>
              <a:rPr lang="en-US" sz="2000" b="1" baseline="30000" dirty="0" smtClean="0">
                <a:solidFill>
                  <a:srgbClr val="0070C0"/>
                </a:solidFill>
              </a:rPr>
              <a:t>211</a:t>
            </a:r>
            <a:r>
              <a:rPr lang="en-US" sz="2000" b="1" dirty="0" smtClean="0">
                <a:solidFill>
                  <a:srgbClr val="0070C0"/>
                </a:solidFill>
              </a:rPr>
              <a:t>Pb</a:t>
            </a:r>
            <a:r>
              <a:rPr lang="en-US" sz="2000" b="1" dirty="0" smtClean="0"/>
              <a:t>  </a:t>
            </a:r>
            <a:r>
              <a:rPr lang="en-US" sz="2000" dirty="0" smtClean="0"/>
              <a:t>→</a:t>
            </a:r>
            <a:r>
              <a:rPr lang="en-US" sz="2000" b="1" dirty="0"/>
              <a:t>	</a:t>
            </a:r>
            <a:r>
              <a:rPr lang="en-US" sz="2000" b="1" baseline="30000" dirty="0" smtClean="0">
                <a:solidFill>
                  <a:schemeClr val="accent2"/>
                </a:solidFill>
              </a:rPr>
              <a:t>211</a:t>
            </a:r>
            <a:r>
              <a:rPr lang="en-US" sz="2000" b="1" dirty="0" smtClean="0">
                <a:solidFill>
                  <a:schemeClr val="accent2"/>
                </a:solidFill>
              </a:rPr>
              <a:t>Bi</a:t>
            </a:r>
            <a:r>
              <a:rPr lang="en-US" sz="2000" b="1" dirty="0" smtClean="0"/>
              <a:t>  </a:t>
            </a:r>
            <a:r>
              <a:rPr lang="en-US" sz="2000" dirty="0" smtClean="0"/>
              <a:t>→</a:t>
            </a:r>
            <a:r>
              <a:rPr lang="en-US" sz="2000" b="1" dirty="0"/>
              <a:t>	</a:t>
            </a:r>
            <a:r>
              <a:rPr lang="en-US" sz="2000" b="1" baseline="30000" dirty="0" smtClean="0">
                <a:solidFill>
                  <a:srgbClr val="0070C0"/>
                </a:solidFill>
              </a:rPr>
              <a:t>207</a:t>
            </a:r>
            <a:r>
              <a:rPr lang="en-US" sz="2000" b="1" dirty="0" smtClean="0">
                <a:solidFill>
                  <a:srgbClr val="0070C0"/>
                </a:solidFill>
              </a:rPr>
              <a:t>Tl</a:t>
            </a:r>
            <a:r>
              <a:rPr lang="en-US" sz="2000" b="1" dirty="0" smtClean="0"/>
              <a:t>  </a:t>
            </a:r>
            <a:r>
              <a:rPr lang="en-US" sz="2000" dirty="0" smtClean="0"/>
              <a:t>→</a:t>
            </a:r>
            <a:r>
              <a:rPr lang="en-US" sz="2000" b="1" dirty="0"/>
              <a:t>	</a:t>
            </a:r>
            <a:r>
              <a:rPr lang="en-US" sz="2000" b="1" baseline="30000" dirty="0" smtClean="0"/>
              <a:t>207</a:t>
            </a:r>
            <a:r>
              <a:rPr lang="en-US" sz="2000" b="1" dirty="0" smtClean="0"/>
              <a:t>Pb</a:t>
            </a:r>
            <a:endParaRPr lang="ru-RU" sz="2000" b="1" dirty="0"/>
          </a:p>
        </p:txBody>
      </p:sp>
      <p:sp>
        <p:nvSpPr>
          <p:cNvPr id="4" name="Номер слайда 3"/>
          <p:cNvSpPr>
            <a:spLocks noGrp="1"/>
          </p:cNvSpPr>
          <p:nvPr>
            <p:ph type="sldNum" sz="quarter" idx="12"/>
          </p:nvPr>
        </p:nvSpPr>
        <p:spPr/>
        <p:txBody>
          <a:bodyPr/>
          <a:lstStyle/>
          <a:p>
            <a:fld id="{D4C81214-F44C-415B-A221-9E0B81053C10}" type="slidenum">
              <a:rPr lang="ru-RU" sz="1800" smtClean="0">
                <a:solidFill>
                  <a:prstClr val="black">
                    <a:lumMod val="65000"/>
                    <a:lumOff val="35000"/>
                  </a:prstClr>
                </a:solidFill>
              </a:rPr>
              <a:pPr/>
              <a:t>11</a:t>
            </a:fld>
            <a:r>
              <a:rPr lang="en-US" sz="1800" dirty="0" smtClean="0">
                <a:solidFill>
                  <a:prstClr val="black">
                    <a:lumMod val="65000"/>
                    <a:lumOff val="35000"/>
                  </a:prstClr>
                </a:solidFill>
              </a:rPr>
              <a:t>/15</a:t>
            </a:r>
            <a:endParaRPr lang="ru-RU" sz="1800" dirty="0">
              <a:solidFill>
                <a:prstClr val="black">
                  <a:lumMod val="65000"/>
                  <a:lumOff val="35000"/>
                </a:prstClr>
              </a:solidFill>
            </a:endParaRPr>
          </a:p>
        </p:txBody>
      </p:sp>
      <p:pic>
        <p:nvPicPr>
          <p:cNvPr id="9" name="Рисунок 8"/>
          <p:cNvPicPr>
            <a:picLocks noChangeAspect="1"/>
          </p:cNvPicPr>
          <p:nvPr/>
        </p:nvPicPr>
        <p:blipFill>
          <a:blip r:embed="rId3"/>
          <a:stretch>
            <a:fillRect/>
          </a:stretch>
        </p:blipFill>
        <p:spPr>
          <a:xfrm>
            <a:off x="1329850" y="2036594"/>
            <a:ext cx="5857875" cy="3181350"/>
          </a:xfrm>
          <a:prstGeom prst="rect">
            <a:avLst/>
          </a:prstGeom>
        </p:spPr>
      </p:pic>
      <p:cxnSp>
        <p:nvCxnSpPr>
          <p:cNvPr id="10" name="Прямая соединительная линия 9"/>
          <p:cNvCxnSpPr/>
          <p:nvPr/>
        </p:nvCxnSpPr>
        <p:spPr>
          <a:xfrm>
            <a:off x="1792488" y="3252180"/>
            <a:ext cx="0" cy="576064"/>
          </a:xfrm>
          <a:prstGeom prst="line">
            <a:avLst/>
          </a:prstGeom>
        </p:spPr>
        <p:style>
          <a:lnRef idx="3">
            <a:schemeClr val="dk1"/>
          </a:lnRef>
          <a:fillRef idx="0">
            <a:schemeClr val="dk1"/>
          </a:fillRef>
          <a:effectRef idx="2">
            <a:schemeClr val="dk1"/>
          </a:effectRef>
          <a:fontRef idx="minor">
            <a:schemeClr val="tx1"/>
          </a:fontRef>
        </p:style>
      </p:cxnSp>
      <p:sp>
        <p:nvSpPr>
          <p:cNvPr id="11" name="Прямоугольник 10"/>
          <p:cNvSpPr/>
          <p:nvPr/>
        </p:nvSpPr>
        <p:spPr>
          <a:xfrm>
            <a:off x="1329850" y="2036594"/>
            <a:ext cx="5760640" cy="309634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solidFill>
                <a:prstClr val="black"/>
              </a:solidFill>
            </a:endParaRPr>
          </a:p>
        </p:txBody>
      </p:sp>
      <p:sp>
        <p:nvSpPr>
          <p:cNvPr id="12" name="Прямоугольник 11"/>
          <p:cNvSpPr/>
          <p:nvPr/>
        </p:nvSpPr>
        <p:spPr>
          <a:xfrm>
            <a:off x="861798" y="1568542"/>
            <a:ext cx="6696744" cy="396044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solidFill>
                <a:prstClr val="black"/>
              </a:solidFill>
            </a:endParaRPr>
          </a:p>
        </p:txBody>
      </p:sp>
      <p:cxnSp>
        <p:nvCxnSpPr>
          <p:cNvPr id="13" name="Прямая соединительная линия 12"/>
          <p:cNvCxnSpPr/>
          <p:nvPr/>
        </p:nvCxnSpPr>
        <p:spPr>
          <a:xfrm>
            <a:off x="7625136" y="3472479"/>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14" name="Прямая соединительная линия 13"/>
          <p:cNvCxnSpPr/>
          <p:nvPr/>
        </p:nvCxnSpPr>
        <p:spPr>
          <a:xfrm>
            <a:off x="7985176" y="3468204"/>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15" name="Прямая соединительная линия 14"/>
          <p:cNvCxnSpPr/>
          <p:nvPr/>
        </p:nvCxnSpPr>
        <p:spPr>
          <a:xfrm>
            <a:off x="8345216" y="3468204"/>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16" name="Прямая соединительная линия 15"/>
          <p:cNvCxnSpPr/>
          <p:nvPr/>
        </p:nvCxnSpPr>
        <p:spPr>
          <a:xfrm>
            <a:off x="8705256" y="3468204"/>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17" name="Прямая соединительная линия 16"/>
          <p:cNvCxnSpPr/>
          <p:nvPr/>
        </p:nvCxnSpPr>
        <p:spPr>
          <a:xfrm>
            <a:off x="9065296" y="3468204"/>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18" name="Прямая соединительная линия 17"/>
          <p:cNvCxnSpPr/>
          <p:nvPr/>
        </p:nvCxnSpPr>
        <p:spPr>
          <a:xfrm>
            <a:off x="9425336" y="3468204"/>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19" name="Прямая соединительная линия 18"/>
          <p:cNvCxnSpPr/>
          <p:nvPr/>
        </p:nvCxnSpPr>
        <p:spPr>
          <a:xfrm>
            <a:off x="7625136" y="3544487"/>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20" name="Прямая соединительная линия 19"/>
          <p:cNvCxnSpPr/>
          <p:nvPr/>
        </p:nvCxnSpPr>
        <p:spPr>
          <a:xfrm>
            <a:off x="7985176" y="3544446"/>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21" name="Прямая соединительная линия 20"/>
          <p:cNvCxnSpPr/>
          <p:nvPr/>
        </p:nvCxnSpPr>
        <p:spPr>
          <a:xfrm>
            <a:off x="8345216" y="3548679"/>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22" name="Прямая соединительная линия 21"/>
          <p:cNvCxnSpPr/>
          <p:nvPr/>
        </p:nvCxnSpPr>
        <p:spPr>
          <a:xfrm>
            <a:off x="8705256" y="3544487"/>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23" name="Прямая соединительная линия 22"/>
          <p:cNvCxnSpPr/>
          <p:nvPr/>
        </p:nvCxnSpPr>
        <p:spPr>
          <a:xfrm>
            <a:off x="9065296" y="3544487"/>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24" name="Прямая соединительная линия 23"/>
          <p:cNvCxnSpPr/>
          <p:nvPr/>
        </p:nvCxnSpPr>
        <p:spPr>
          <a:xfrm>
            <a:off x="9425336" y="3544487"/>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25" name="Прямая соединительная линия 24"/>
          <p:cNvCxnSpPr/>
          <p:nvPr/>
        </p:nvCxnSpPr>
        <p:spPr>
          <a:xfrm>
            <a:off x="7630196" y="3622994"/>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26" name="Прямая соединительная линия 25"/>
          <p:cNvCxnSpPr/>
          <p:nvPr/>
        </p:nvCxnSpPr>
        <p:spPr>
          <a:xfrm>
            <a:off x="7985176" y="3622994"/>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27" name="Прямая соединительная линия 26"/>
          <p:cNvCxnSpPr/>
          <p:nvPr/>
        </p:nvCxnSpPr>
        <p:spPr>
          <a:xfrm>
            <a:off x="8345216" y="3622994"/>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28" name="Прямая соединительная линия 27"/>
          <p:cNvCxnSpPr/>
          <p:nvPr/>
        </p:nvCxnSpPr>
        <p:spPr>
          <a:xfrm>
            <a:off x="8705256" y="3618719"/>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29" name="Прямая соединительная линия 28"/>
          <p:cNvCxnSpPr/>
          <p:nvPr/>
        </p:nvCxnSpPr>
        <p:spPr>
          <a:xfrm>
            <a:off x="9065296" y="3618719"/>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30" name="Прямая соединительная линия 29"/>
          <p:cNvCxnSpPr/>
          <p:nvPr/>
        </p:nvCxnSpPr>
        <p:spPr>
          <a:xfrm>
            <a:off x="9425336" y="3618719"/>
            <a:ext cx="288032" cy="0"/>
          </a:xfrm>
          <a:prstGeom prst="line">
            <a:avLst/>
          </a:prstGeom>
        </p:spPr>
        <p:style>
          <a:lnRef idx="2">
            <a:schemeClr val="dk1"/>
          </a:lnRef>
          <a:fillRef idx="0">
            <a:schemeClr val="dk1"/>
          </a:fillRef>
          <a:effectRef idx="1">
            <a:schemeClr val="dk1"/>
          </a:effectRef>
          <a:fontRef idx="minor">
            <a:schemeClr val="tx1"/>
          </a:fontRef>
        </p:style>
      </p:cxnSp>
      <p:sp>
        <p:nvSpPr>
          <p:cNvPr id="31" name="Прямоугольник 30"/>
          <p:cNvSpPr/>
          <p:nvPr/>
        </p:nvSpPr>
        <p:spPr>
          <a:xfrm>
            <a:off x="7558542" y="2972698"/>
            <a:ext cx="3018922" cy="11521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solidFill>
                <a:prstClr val="black"/>
              </a:solidFill>
            </a:endParaRPr>
          </a:p>
        </p:txBody>
      </p:sp>
      <p:cxnSp>
        <p:nvCxnSpPr>
          <p:cNvPr id="32" name="Прямая соединительная линия 31"/>
          <p:cNvCxnSpPr/>
          <p:nvPr/>
        </p:nvCxnSpPr>
        <p:spPr>
          <a:xfrm flipV="1">
            <a:off x="9860084" y="2968423"/>
            <a:ext cx="0" cy="499781"/>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Прямая соединительная линия 32"/>
          <p:cNvCxnSpPr/>
          <p:nvPr/>
        </p:nvCxnSpPr>
        <p:spPr>
          <a:xfrm flipV="1">
            <a:off x="9860084" y="3615684"/>
            <a:ext cx="0" cy="499781"/>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Прямая соединительная линия 33"/>
          <p:cNvCxnSpPr/>
          <p:nvPr/>
        </p:nvCxnSpPr>
        <p:spPr>
          <a:xfrm>
            <a:off x="10004100" y="3040431"/>
            <a:ext cx="0" cy="1008112"/>
          </a:xfrm>
          <a:prstGeom prst="line">
            <a:avLst/>
          </a:prstGeom>
        </p:spPr>
        <p:style>
          <a:lnRef idx="3">
            <a:schemeClr val="accent2"/>
          </a:lnRef>
          <a:fillRef idx="0">
            <a:schemeClr val="accent2"/>
          </a:fillRef>
          <a:effectRef idx="2">
            <a:schemeClr val="accent2"/>
          </a:effectRef>
          <a:fontRef idx="minor">
            <a:schemeClr val="tx1"/>
          </a:fontRef>
        </p:style>
      </p:cxnSp>
      <p:sp>
        <p:nvSpPr>
          <p:cNvPr id="35" name="Прямоугольник 34"/>
          <p:cNvSpPr/>
          <p:nvPr/>
        </p:nvSpPr>
        <p:spPr>
          <a:xfrm>
            <a:off x="10148116" y="3040431"/>
            <a:ext cx="288032"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a:solidFill>
                <a:prstClr val="white"/>
              </a:solidFill>
            </a:endParaRPr>
          </a:p>
        </p:txBody>
      </p:sp>
      <p:cxnSp>
        <p:nvCxnSpPr>
          <p:cNvPr id="36" name="Прямая соединительная линия 35"/>
          <p:cNvCxnSpPr/>
          <p:nvPr/>
        </p:nvCxnSpPr>
        <p:spPr>
          <a:xfrm>
            <a:off x="7265450" y="3468204"/>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37" name="Прямая соединительная линия 36"/>
          <p:cNvCxnSpPr/>
          <p:nvPr/>
        </p:nvCxnSpPr>
        <p:spPr>
          <a:xfrm>
            <a:off x="7265450" y="3540212"/>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38" name="Прямая соединительная линия 37"/>
          <p:cNvCxnSpPr/>
          <p:nvPr/>
        </p:nvCxnSpPr>
        <p:spPr>
          <a:xfrm>
            <a:off x="7270510" y="3618719"/>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39" name="Прямая соединительная линия 38"/>
          <p:cNvCxnSpPr/>
          <p:nvPr/>
        </p:nvCxnSpPr>
        <p:spPr>
          <a:xfrm>
            <a:off x="6948469" y="3468204"/>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40" name="Прямая соединительная линия 39"/>
          <p:cNvCxnSpPr/>
          <p:nvPr/>
        </p:nvCxnSpPr>
        <p:spPr>
          <a:xfrm>
            <a:off x="6948469" y="3540212"/>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41" name="Прямая соединительная линия 40"/>
          <p:cNvCxnSpPr/>
          <p:nvPr/>
        </p:nvCxnSpPr>
        <p:spPr>
          <a:xfrm>
            <a:off x="6953529" y="3618719"/>
            <a:ext cx="288032" cy="0"/>
          </a:xfrm>
          <a:prstGeom prst="line">
            <a:avLst/>
          </a:prstGeom>
        </p:spPr>
        <p:style>
          <a:lnRef idx="2">
            <a:schemeClr val="dk1"/>
          </a:lnRef>
          <a:fillRef idx="0">
            <a:schemeClr val="dk1"/>
          </a:fillRef>
          <a:effectRef idx="1">
            <a:schemeClr val="dk1"/>
          </a:effectRef>
          <a:fontRef idx="minor">
            <a:schemeClr val="tx1"/>
          </a:fontRef>
        </p:style>
      </p:cxnSp>
      <p:cxnSp>
        <p:nvCxnSpPr>
          <p:cNvPr id="42" name="Прямая со стрелкой 41"/>
          <p:cNvCxnSpPr/>
          <p:nvPr/>
        </p:nvCxnSpPr>
        <p:spPr>
          <a:xfrm>
            <a:off x="1000400" y="1316514"/>
            <a:ext cx="838869" cy="223967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3" name="TextBox 63"/>
          <p:cNvSpPr txBox="1"/>
          <p:nvPr/>
        </p:nvSpPr>
        <p:spPr>
          <a:xfrm>
            <a:off x="496344" y="956474"/>
            <a:ext cx="1008112" cy="4001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aseline="30000" dirty="0" smtClean="0">
                <a:solidFill>
                  <a:prstClr val="black"/>
                </a:solidFill>
              </a:rPr>
              <a:t>223</a:t>
            </a:r>
            <a:r>
              <a:rPr lang="en-US" sz="2000" dirty="0" smtClean="0">
                <a:solidFill>
                  <a:prstClr val="black"/>
                </a:solidFill>
              </a:rPr>
              <a:t>Ra</a:t>
            </a:r>
            <a:endParaRPr lang="ru-RU" sz="2000" dirty="0">
              <a:solidFill>
                <a:prstClr val="black"/>
              </a:solidFill>
            </a:endParaRPr>
          </a:p>
        </p:txBody>
      </p:sp>
      <p:cxnSp>
        <p:nvCxnSpPr>
          <p:cNvPr id="44" name="Прямая со стрелкой 43"/>
          <p:cNvCxnSpPr>
            <a:stCxn id="48" idx="2"/>
          </p:cNvCxnSpPr>
          <p:nvPr/>
        </p:nvCxnSpPr>
        <p:spPr>
          <a:xfrm flipH="1">
            <a:off x="8231227" y="1951387"/>
            <a:ext cx="778496" cy="142050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5" name="Прямая со стрелкой 44"/>
          <p:cNvCxnSpPr>
            <a:stCxn id="49" idx="0"/>
          </p:cNvCxnSpPr>
          <p:nvPr/>
        </p:nvCxnSpPr>
        <p:spPr>
          <a:xfrm flipV="1">
            <a:off x="8530674" y="3719311"/>
            <a:ext cx="1248326" cy="136060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6" name="Прямая со стрелкой 45"/>
          <p:cNvCxnSpPr/>
          <p:nvPr/>
        </p:nvCxnSpPr>
        <p:spPr>
          <a:xfrm>
            <a:off x="9932124" y="1930720"/>
            <a:ext cx="71976" cy="102115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7" name="Прямая со стрелкой 46"/>
          <p:cNvCxnSpPr>
            <a:stCxn id="50" idx="0"/>
          </p:cNvCxnSpPr>
          <p:nvPr/>
        </p:nvCxnSpPr>
        <p:spPr>
          <a:xfrm flipV="1">
            <a:off x="9932124" y="4188416"/>
            <a:ext cx="321009" cy="89150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8" name="TextBox 75"/>
          <p:cNvSpPr txBox="1"/>
          <p:nvPr/>
        </p:nvSpPr>
        <p:spPr>
          <a:xfrm>
            <a:off x="8671820" y="1551277"/>
            <a:ext cx="675806" cy="4001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prstClr val="black"/>
                </a:solidFill>
              </a:rPr>
              <a:t>RFQ</a:t>
            </a:r>
            <a:endParaRPr lang="ru-RU" sz="2000" dirty="0">
              <a:solidFill>
                <a:prstClr val="black"/>
              </a:solidFill>
            </a:endParaRPr>
          </a:p>
        </p:txBody>
      </p:sp>
      <p:sp>
        <p:nvSpPr>
          <p:cNvPr id="49" name="TextBox 76"/>
          <p:cNvSpPr txBox="1"/>
          <p:nvPr/>
        </p:nvSpPr>
        <p:spPr>
          <a:xfrm>
            <a:off x="7885309" y="5079920"/>
            <a:ext cx="1290730" cy="4001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prstClr val="black"/>
                </a:solidFill>
              </a:rPr>
              <a:t>Aperture</a:t>
            </a:r>
            <a:endParaRPr lang="ru-RU" sz="2000" dirty="0">
              <a:solidFill>
                <a:prstClr val="black"/>
              </a:solidFill>
            </a:endParaRPr>
          </a:p>
        </p:txBody>
      </p:sp>
      <p:sp>
        <p:nvSpPr>
          <p:cNvPr id="50" name="TextBox 77"/>
          <p:cNvSpPr txBox="1"/>
          <p:nvPr/>
        </p:nvSpPr>
        <p:spPr>
          <a:xfrm>
            <a:off x="9176039" y="5079920"/>
            <a:ext cx="1512169" cy="4001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prstClr val="black"/>
                </a:solidFill>
              </a:rPr>
              <a:t>Si detector</a:t>
            </a:r>
            <a:endParaRPr lang="ru-RU" sz="2000" dirty="0">
              <a:solidFill>
                <a:prstClr val="black"/>
              </a:solidFill>
            </a:endParaRPr>
          </a:p>
        </p:txBody>
      </p:sp>
      <p:sp>
        <p:nvSpPr>
          <p:cNvPr id="51" name="TextBox 78"/>
          <p:cNvSpPr txBox="1"/>
          <p:nvPr/>
        </p:nvSpPr>
        <p:spPr>
          <a:xfrm>
            <a:off x="9534698" y="1551277"/>
            <a:ext cx="866828" cy="4001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prstClr val="black"/>
                </a:solidFill>
              </a:rPr>
              <a:t>Al foil</a:t>
            </a:r>
            <a:endParaRPr lang="ru-RU" sz="2000" dirty="0">
              <a:solidFill>
                <a:prstClr val="black"/>
              </a:solidFill>
            </a:endParaRPr>
          </a:p>
        </p:txBody>
      </p:sp>
      <p:cxnSp>
        <p:nvCxnSpPr>
          <p:cNvPr id="52" name="Скругленная соединительная линия 51"/>
          <p:cNvCxnSpPr/>
          <p:nvPr/>
        </p:nvCxnSpPr>
        <p:spPr>
          <a:xfrm flipV="1">
            <a:off x="1936504" y="3015010"/>
            <a:ext cx="1370852" cy="427773"/>
          </a:xfrm>
          <a:prstGeom prst="curvedConnector3">
            <a:avLst>
              <a:gd name="adj1" fmla="val 50000"/>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3" name="Скругленная соединительная линия 52"/>
          <p:cNvCxnSpPr/>
          <p:nvPr/>
        </p:nvCxnSpPr>
        <p:spPr>
          <a:xfrm>
            <a:off x="1936504" y="3649619"/>
            <a:ext cx="1370852" cy="398924"/>
          </a:xfrm>
          <a:prstGeom prst="curvedConnector3">
            <a:avLst>
              <a:gd name="adj1" fmla="val 50000"/>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4" name="Скругленная соединительная линия 53"/>
          <p:cNvCxnSpPr/>
          <p:nvPr/>
        </p:nvCxnSpPr>
        <p:spPr>
          <a:xfrm>
            <a:off x="4960840" y="2589974"/>
            <a:ext cx="1541183" cy="878230"/>
          </a:xfrm>
          <a:prstGeom prst="curvedConnector3">
            <a:avLst>
              <a:gd name="adj1" fmla="val 50000"/>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5" name="Прямая со стрелкой 54"/>
          <p:cNvCxnSpPr/>
          <p:nvPr/>
        </p:nvCxnSpPr>
        <p:spPr>
          <a:xfrm>
            <a:off x="1936504" y="3548762"/>
            <a:ext cx="134391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6" name="Скругленная соединительная линия 55"/>
          <p:cNvCxnSpPr/>
          <p:nvPr/>
        </p:nvCxnSpPr>
        <p:spPr>
          <a:xfrm flipV="1">
            <a:off x="5038248" y="3649621"/>
            <a:ext cx="1444225" cy="761074"/>
          </a:xfrm>
          <a:prstGeom prst="curvedConnector3">
            <a:avLst>
              <a:gd name="adj1" fmla="val 50000"/>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7" name="Прямая со стрелкой 56"/>
          <p:cNvCxnSpPr/>
          <p:nvPr/>
        </p:nvCxnSpPr>
        <p:spPr>
          <a:xfrm>
            <a:off x="4960840" y="3548762"/>
            <a:ext cx="1763874" cy="742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8" name="Прямая со стрелкой 57"/>
          <p:cNvCxnSpPr/>
          <p:nvPr/>
        </p:nvCxnSpPr>
        <p:spPr>
          <a:xfrm>
            <a:off x="8660188" y="3548679"/>
            <a:ext cx="134391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60" name="TextBox 76"/>
          <p:cNvSpPr txBox="1"/>
          <p:nvPr/>
        </p:nvSpPr>
        <p:spPr>
          <a:xfrm>
            <a:off x="7699099" y="1568043"/>
            <a:ext cx="863562" cy="400110"/>
          </a:xfrm>
          <a:prstGeom prst="rect">
            <a:avLst/>
          </a:prstGeom>
          <a:noFill/>
        </p:spPr>
        <p:txBody>
          <a:bodyPr wrap="square" rtlCol="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solidFill>
                  <a:prstClr val="black"/>
                </a:solidFill>
              </a:rPr>
              <a:t>Nozzle</a:t>
            </a:r>
            <a:endParaRPr lang="ru-RU" sz="2000" dirty="0">
              <a:solidFill>
                <a:prstClr val="black"/>
              </a:solidFill>
            </a:endParaRPr>
          </a:p>
        </p:txBody>
      </p:sp>
      <p:cxnSp>
        <p:nvCxnSpPr>
          <p:cNvPr id="62" name="Прямая со стрелкой 61"/>
          <p:cNvCxnSpPr>
            <a:stCxn id="60" idx="2"/>
          </p:cNvCxnSpPr>
          <p:nvPr/>
        </p:nvCxnSpPr>
        <p:spPr>
          <a:xfrm flipH="1">
            <a:off x="7004315" y="1968153"/>
            <a:ext cx="1126565" cy="144716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74" name="Объект 2"/>
          <p:cNvSpPr txBox="1">
            <a:spLocks/>
          </p:cNvSpPr>
          <p:nvPr/>
        </p:nvSpPr>
        <p:spPr>
          <a:xfrm>
            <a:off x="1071033" y="6053668"/>
            <a:ext cx="6482449" cy="3664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smtClean="0">
                <a:solidFill>
                  <a:srgbClr val="ED7D31"/>
                </a:solidFill>
              </a:rPr>
              <a:t>  11,4d</a:t>
            </a:r>
            <a:r>
              <a:rPr lang="en-US" sz="1400" b="1" dirty="0" smtClean="0">
                <a:solidFill>
                  <a:prstClr val="black"/>
                </a:solidFill>
              </a:rPr>
              <a:t>            </a:t>
            </a:r>
            <a:r>
              <a:rPr lang="en-US" sz="1400" b="1" dirty="0" smtClean="0">
                <a:solidFill>
                  <a:srgbClr val="ED7D31"/>
                </a:solidFill>
              </a:rPr>
              <a:t>3,96s           1,78ms</a:t>
            </a:r>
            <a:r>
              <a:rPr lang="en-US" sz="1400" b="1" dirty="0" smtClean="0">
                <a:solidFill>
                  <a:prstClr val="black"/>
                </a:solidFill>
              </a:rPr>
              <a:t>          </a:t>
            </a:r>
            <a:r>
              <a:rPr lang="en-US" sz="1400" b="1" dirty="0" smtClean="0">
                <a:solidFill>
                  <a:srgbClr val="0070C0"/>
                </a:solidFill>
              </a:rPr>
              <a:t>36,1m</a:t>
            </a:r>
            <a:r>
              <a:rPr lang="en-US" sz="1400" b="1" dirty="0" smtClean="0">
                <a:solidFill>
                  <a:prstClr val="black"/>
                </a:solidFill>
              </a:rPr>
              <a:t>            </a:t>
            </a:r>
            <a:r>
              <a:rPr lang="en-US" sz="1400" b="1" dirty="0" smtClean="0">
                <a:solidFill>
                  <a:srgbClr val="ED7D31"/>
                </a:solidFill>
              </a:rPr>
              <a:t>2,14m</a:t>
            </a:r>
            <a:r>
              <a:rPr lang="en-US" sz="1400" b="1" dirty="0" smtClean="0">
                <a:solidFill>
                  <a:prstClr val="black"/>
                </a:solidFill>
              </a:rPr>
              <a:t>           </a:t>
            </a:r>
            <a:r>
              <a:rPr lang="en-US" sz="1400" b="1" dirty="0" smtClean="0">
                <a:solidFill>
                  <a:srgbClr val="0070C0"/>
                </a:solidFill>
              </a:rPr>
              <a:t>4,77m</a:t>
            </a:r>
            <a:r>
              <a:rPr lang="en-US" sz="1400" b="1" dirty="0" smtClean="0">
                <a:solidFill>
                  <a:prstClr val="black"/>
                </a:solidFill>
              </a:rPr>
              <a:t>            stable</a:t>
            </a:r>
            <a:endParaRPr lang="ru-RU" sz="1400" b="1" dirty="0">
              <a:solidFill>
                <a:prstClr val="black"/>
              </a:solidFill>
            </a:endParaRPr>
          </a:p>
        </p:txBody>
      </p:sp>
      <p:sp>
        <p:nvSpPr>
          <p:cNvPr id="75" name="TextBox 74"/>
          <p:cNvSpPr txBox="1"/>
          <p:nvPr/>
        </p:nvSpPr>
        <p:spPr>
          <a:xfrm>
            <a:off x="7399245" y="5791199"/>
            <a:ext cx="3841308" cy="400110"/>
          </a:xfrm>
          <a:prstGeom prst="rect">
            <a:avLst/>
          </a:prstGeom>
          <a:noFill/>
        </p:spPr>
        <p:txBody>
          <a:bodyPr wrap="none" rtlCol="0">
            <a:spAutoFit/>
          </a:bodyPr>
          <a:lstStyle/>
          <a:p>
            <a:r>
              <a:rPr lang="en-US" sz="2000" dirty="0">
                <a:solidFill>
                  <a:prstClr val="black">
                    <a:lumMod val="75000"/>
                    <a:lumOff val="25000"/>
                  </a:prstClr>
                </a:solidFill>
              </a:rPr>
              <a:t>Fig. </a:t>
            </a:r>
            <a:r>
              <a:rPr lang="en-US" sz="2000" dirty="0" smtClean="0">
                <a:solidFill>
                  <a:prstClr val="black">
                    <a:lumMod val="75000"/>
                    <a:lumOff val="25000"/>
                  </a:prstClr>
                </a:solidFill>
              </a:rPr>
              <a:t>7. </a:t>
            </a:r>
            <a:r>
              <a:rPr lang="en-US" sz="2000" dirty="0">
                <a:solidFill>
                  <a:prstClr val="black">
                    <a:lumMod val="75000"/>
                    <a:lumOff val="25000"/>
                  </a:prstClr>
                </a:solidFill>
              </a:rPr>
              <a:t>Alpha source testing scheme</a:t>
            </a:r>
            <a:endParaRPr lang="ru-RU" sz="2000" dirty="0">
              <a:solidFill>
                <a:prstClr val="black">
                  <a:lumMod val="75000"/>
                  <a:lumOff val="25000"/>
                </a:prstClr>
              </a:solidFill>
            </a:endParaRPr>
          </a:p>
        </p:txBody>
      </p:sp>
    </p:spTree>
    <p:extLst>
      <p:ext uri="{BB962C8B-B14F-4D97-AF65-F5344CB8AC3E}">
        <p14:creationId xmlns:p14="http://schemas.microsoft.com/office/powerpoint/2010/main" val="1123626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12192000" cy="504000"/>
          </a:xfrm>
          <a:solidFill>
            <a:srgbClr val="0070C0"/>
          </a:solidFill>
        </p:spPr>
        <p:txBody>
          <a:bodyPr>
            <a:normAutofit/>
          </a:bodyPr>
          <a:lstStyle/>
          <a:p>
            <a:r>
              <a:rPr lang="en-US" sz="2400" dirty="0" smtClean="0">
                <a:solidFill>
                  <a:schemeClr val="bg1"/>
                </a:solidFill>
                <a:latin typeface="+mn-lt"/>
              </a:rPr>
              <a:t>	</a:t>
            </a:r>
            <a:r>
              <a:rPr lang="en-US" sz="2400" b="1" dirty="0" smtClean="0">
                <a:solidFill>
                  <a:schemeClr val="bg1"/>
                </a:solidFill>
                <a:latin typeface="+mn-lt"/>
              </a:rPr>
              <a:t>Alpha source testing</a:t>
            </a:r>
            <a:endParaRPr lang="ru-RU" sz="2400" b="1" dirty="0">
              <a:solidFill>
                <a:schemeClr val="bg1"/>
              </a:solidFill>
              <a:latin typeface="+mn-lt"/>
            </a:endParaRPr>
          </a:p>
        </p:txBody>
      </p:sp>
      <p:sp>
        <p:nvSpPr>
          <p:cNvPr id="4" name="Номер слайда 3"/>
          <p:cNvSpPr>
            <a:spLocks noGrp="1"/>
          </p:cNvSpPr>
          <p:nvPr>
            <p:ph type="sldNum" sz="quarter" idx="12"/>
          </p:nvPr>
        </p:nvSpPr>
        <p:spPr/>
        <p:txBody>
          <a:bodyPr/>
          <a:lstStyle/>
          <a:p>
            <a:fld id="{D4C81214-F44C-415B-A221-9E0B81053C10}" type="slidenum">
              <a:rPr lang="ru-RU" sz="1800" smtClean="0">
                <a:solidFill>
                  <a:prstClr val="black">
                    <a:lumMod val="65000"/>
                    <a:lumOff val="35000"/>
                  </a:prstClr>
                </a:solidFill>
              </a:rPr>
              <a:pPr/>
              <a:t>12</a:t>
            </a:fld>
            <a:r>
              <a:rPr lang="en-US" sz="1800" dirty="0" smtClean="0">
                <a:solidFill>
                  <a:prstClr val="black">
                    <a:lumMod val="65000"/>
                    <a:lumOff val="35000"/>
                  </a:prstClr>
                </a:solidFill>
              </a:rPr>
              <a:t>/15</a:t>
            </a:r>
            <a:endParaRPr lang="ru-RU" sz="1800" dirty="0">
              <a:solidFill>
                <a:prstClr val="black">
                  <a:lumMod val="65000"/>
                  <a:lumOff val="35000"/>
                </a:prstClr>
              </a:solidFill>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866" y="1291811"/>
            <a:ext cx="4800000" cy="360000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1534" y="1291811"/>
            <a:ext cx="4800000" cy="3600000"/>
          </a:xfrm>
          <a:prstGeom prst="rect">
            <a:avLst/>
          </a:prstGeom>
        </p:spPr>
      </p:pic>
      <p:sp>
        <p:nvSpPr>
          <p:cNvPr id="9" name="TextBox 8"/>
          <p:cNvSpPr txBox="1"/>
          <p:nvPr/>
        </p:nvSpPr>
        <p:spPr>
          <a:xfrm>
            <a:off x="1049866" y="5314495"/>
            <a:ext cx="10091668" cy="707886"/>
          </a:xfrm>
          <a:prstGeom prst="rect">
            <a:avLst/>
          </a:prstGeom>
          <a:noFill/>
        </p:spPr>
        <p:txBody>
          <a:bodyPr wrap="square" rtlCol="0">
            <a:spAutoFit/>
          </a:bodyPr>
          <a:lstStyle/>
          <a:p>
            <a:r>
              <a:rPr lang="en-US" sz="2000" dirty="0">
                <a:solidFill>
                  <a:prstClr val="black">
                    <a:lumMod val="75000"/>
                    <a:lumOff val="25000"/>
                  </a:prstClr>
                </a:solidFill>
              </a:rPr>
              <a:t>Fig. </a:t>
            </a:r>
            <a:r>
              <a:rPr lang="en-US" sz="2000" dirty="0" smtClean="0">
                <a:solidFill>
                  <a:prstClr val="black">
                    <a:lumMod val="75000"/>
                    <a:lumOff val="25000"/>
                  </a:prstClr>
                </a:solidFill>
              </a:rPr>
              <a:t>8. </a:t>
            </a:r>
            <a:r>
              <a:rPr lang="en-US" sz="2000" dirty="0">
                <a:solidFill>
                  <a:prstClr val="black">
                    <a:lumMod val="75000"/>
                    <a:lumOff val="25000"/>
                  </a:prstClr>
                </a:solidFill>
              </a:rPr>
              <a:t>Detector-foil assembly (left), source holder inside DC cage of the CGSC (right).</a:t>
            </a:r>
          </a:p>
          <a:p>
            <a:r>
              <a:rPr lang="en-US" sz="2000" dirty="0">
                <a:solidFill>
                  <a:prstClr val="black">
                    <a:lumMod val="75000"/>
                    <a:lumOff val="25000"/>
                  </a:prstClr>
                </a:solidFill>
              </a:rPr>
              <a:t>Geometrical efficiency of the detector-foil assembly ~17,5% </a:t>
            </a:r>
            <a:endParaRPr lang="ru-RU" sz="2000" dirty="0">
              <a:solidFill>
                <a:prstClr val="black">
                  <a:lumMod val="75000"/>
                  <a:lumOff val="25000"/>
                </a:prstClr>
              </a:solidFill>
            </a:endParaRPr>
          </a:p>
        </p:txBody>
      </p:sp>
    </p:spTree>
    <p:extLst>
      <p:ext uri="{BB962C8B-B14F-4D97-AF65-F5344CB8AC3E}">
        <p14:creationId xmlns:p14="http://schemas.microsoft.com/office/powerpoint/2010/main" val="1708623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12192000" cy="504000"/>
          </a:xfrm>
          <a:solidFill>
            <a:srgbClr val="0070C0"/>
          </a:solidFill>
        </p:spPr>
        <p:txBody>
          <a:bodyPr>
            <a:normAutofit/>
          </a:bodyPr>
          <a:lstStyle/>
          <a:p>
            <a:r>
              <a:rPr lang="en-US" sz="2400" dirty="0" smtClean="0">
                <a:solidFill>
                  <a:schemeClr val="bg1"/>
                </a:solidFill>
                <a:latin typeface="+mn-lt"/>
              </a:rPr>
              <a:t>	</a:t>
            </a:r>
            <a:r>
              <a:rPr lang="en-US" sz="2400" b="1" dirty="0" smtClean="0">
                <a:solidFill>
                  <a:schemeClr val="bg1"/>
                </a:solidFill>
                <a:latin typeface="+mn-lt"/>
              </a:rPr>
              <a:t>First results</a:t>
            </a:r>
            <a:endParaRPr lang="ru-RU" sz="2400" b="1" dirty="0">
              <a:solidFill>
                <a:schemeClr val="bg1"/>
              </a:solidFill>
              <a:latin typeface="+mn-lt"/>
            </a:endParaRPr>
          </a:p>
        </p:txBody>
      </p:sp>
      <p:sp>
        <p:nvSpPr>
          <p:cNvPr id="3" name="Объект 2"/>
          <p:cNvSpPr>
            <a:spLocks noGrp="1"/>
          </p:cNvSpPr>
          <p:nvPr>
            <p:ph idx="1"/>
          </p:nvPr>
        </p:nvSpPr>
        <p:spPr>
          <a:xfrm>
            <a:off x="838200" y="5555225"/>
            <a:ext cx="10515600" cy="801125"/>
          </a:xfrm>
        </p:spPr>
        <p:txBody>
          <a:bodyPr>
            <a:noAutofit/>
          </a:bodyPr>
          <a:lstStyle/>
          <a:p>
            <a:pPr marL="0" indent="0">
              <a:lnSpc>
                <a:spcPct val="100000"/>
              </a:lnSpc>
              <a:spcBef>
                <a:spcPts val="0"/>
              </a:spcBef>
              <a:buNone/>
            </a:pPr>
            <a:r>
              <a:rPr lang="en-US" sz="2000" dirty="0" smtClean="0"/>
              <a:t>Fig. </a:t>
            </a:r>
            <a:r>
              <a:rPr lang="en-US" sz="2000" dirty="0" smtClean="0"/>
              <a:t>9. </a:t>
            </a:r>
            <a:r>
              <a:rPr lang="en-US" sz="2000" dirty="0" smtClean="0"/>
              <a:t>Energy spectra: source position at the d</a:t>
            </a:r>
            <a:r>
              <a:rPr lang="en-US" sz="2000" dirty="0" smtClean="0">
                <a:solidFill>
                  <a:schemeClr val="tx1">
                    <a:lumMod val="75000"/>
                    <a:lumOff val="25000"/>
                  </a:schemeClr>
                </a:solidFill>
              </a:rPr>
              <a:t>etector-foil </a:t>
            </a:r>
            <a:r>
              <a:rPr lang="en-US" sz="2000" dirty="0">
                <a:solidFill>
                  <a:schemeClr val="tx1">
                    <a:lumMod val="75000"/>
                    <a:lumOff val="25000"/>
                  </a:schemeClr>
                </a:solidFill>
              </a:rPr>
              <a:t>assembly (left</a:t>
            </a:r>
            <a:r>
              <a:rPr lang="en-US" sz="2000" dirty="0" smtClean="0">
                <a:solidFill>
                  <a:schemeClr val="tx1">
                    <a:lumMod val="75000"/>
                    <a:lumOff val="25000"/>
                  </a:schemeClr>
                </a:solidFill>
              </a:rPr>
              <a:t>) and at the holder inside of the </a:t>
            </a:r>
            <a:r>
              <a:rPr lang="en-US" sz="2000" dirty="0">
                <a:solidFill>
                  <a:schemeClr val="tx1">
                    <a:lumMod val="75000"/>
                    <a:lumOff val="25000"/>
                  </a:schemeClr>
                </a:solidFill>
              </a:rPr>
              <a:t>DC cage </a:t>
            </a:r>
            <a:r>
              <a:rPr lang="en-US" sz="2000" dirty="0" smtClean="0">
                <a:solidFill>
                  <a:schemeClr val="tx1">
                    <a:lumMod val="75000"/>
                    <a:lumOff val="25000"/>
                  </a:schemeClr>
                </a:solidFill>
              </a:rPr>
              <a:t>(</a:t>
            </a:r>
            <a:r>
              <a:rPr lang="en-US" sz="2000" dirty="0">
                <a:solidFill>
                  <a:schemeClr val="tx1">
                    <a:lumMod val="75000"/>
                    <a:lumOff val="25000"/>
                  </a:schemeClr>
                </a:solidFill>
              </a:rPr>
              <a:t>right</a:t>
            </a:r>
            <a:r>
              <a:rPr lang="en-US" sz="2000" dirty="0" smtClean="0">
                <a:solidFill>
                  <a:schemeClr val="tx1">
                    <a:lumMod val="75000"/>
                    <a:lumOff val="25000"/>
                  </a:schemeClr>
                </a:solidFill>
              </a:rPr>
              <a:t>). </a:t>
            </a:r>
            <a:r>
              <a:rPr lang="en-US" sz="2000" dirty="0" smtClean="0"/>
              <a:t>Total </a:t>
            </a:r>
            <a:r>
              <a:rPr lang="en-US" sz="2000" baseline="30000" dirty="0" smtClean="0"/>
              <a:t>223</a:t>
            </a:r>
            <a:r>
              <a:rPr lang="en-US" sz="2000" dirty="0" smtClean="0"/>
              <a:t>Ra </a:t>
            </a:r>
            <a:r>
              <a:rPr lang="en-US" sz="2000" dirty="0" smtClean="0"/>
              <a:t>lines intensity 260,7 </a:t>
            </a:r>
            <a:r>
              <a:rPr lang="en-US" sz="2000" dirty="0" err="1" smtClean="0"/>
              <a:t>Bq</a:t>
            </a:r>
            <a:r>
              <a:rPr lang="en-US" sz="2000" dirty="0" smtClean="0"/>
              <a:t> at the detector 21.06.2024.</a:t>
            </a:r>
          </a:p>
        </p:txBody>
      </p:sp>
      <p:sp>
        <p:nvSpPr>
          <p:cNvPr id="4" name="Номер слайда 3"/>
          <p:cNvSpPr>
            <a:spLocks noGrp="1"/>
          </p:cNvSpPr>
          <p:nvPr>
            <p:ph type="sldNum" sz="quarter" idx="12"/>
          </p:nvPr>
        </p:nvSpPr>
        <p:spPr/>
        <p:txBody>
          <a:bodyPr/>
          <a:lstStyle/>
          <a:p>
            <a:fld id="{D4C81214-F44C-415B-A221-9E0B81053C10}" type="slidenum">
              <a:rPr lang="ru-RU" sz="1800" smtClean="0">
                <a:solidFill>
                  <a:prstClr val="black">
                    <a:lumMod val="65000"/>
                    <a:lumOff val="35000"/>
                  </a:prstClr>
                </a:solidFill>
              </a:rPr>
              <a:pPr/>
              <a:t>13</a:t>
            </a:fld>
            <a:r>
              <a:rPr lang="en-US" sz="1800" dirty="0" smtClean="0">
                <a:solidFill>
                  <a:prstClr val="black">
                    <a:lumMod val="65000"/>
                    <a:lumOff val="35000"/>
                  </a:prstClr>
                </a:solidFill>
              </a:rPr>
              <a:t>/15</a:t>
            </a:r>
            <a:endParaRPr lang="ru-RU" sz="1800" dirty="0">
              <a:solidFill>
                <a:prstClr val="black">
                  <a:lumMod val="65000"/>
                  <a:lumOff val="35000"/>
                </a:prstClr>
              </a:solidFill>
            </a:endParaRPr>
          </a:p>
        </p:txBody>
      </p:sp>
      <p:graphicFrame>
        <p:nvGraphicFramePr>
          <p:cNvPr id="10" name="Объект 9"/>
          <p:cNvGraphicFramePr>
            <a:graphicFrameLocks noChangeAspect="1"/>
          </p:cNvGraphicFramePr>
          <p:nvPr>
            <p:extLst>
              <p:ext uri="{D42A27DB-BD31-4B8C-83A1-F6EECF244321}">
                <p14:modId xmlns:p14="http://schemas.microsoft.com/office/powerpoint/2010/main" val="3671331137"/>
              </p:ext>
            </p:extLst>
          </p:nvPr>
        </p:nvGraphicFramePr>
        <p:xfrm>
          <a:off x="554400" y="1191600"/>
          <a:ext cx="5645714" cy="4320000"/>
        </p:xfrm>
        <a:graphic>
          <a:graphicData uri="http://schemas.openxmlformats.org/presentationml/2006/ole">
            <mc:AlternateContent xmlns:mc="http://schemas.openxmlformats.org/markup-compatibility/2006">
              <mc:Choice xmlns:v="urn:schemas-microsoft-com:vml" Requires="v">
                <p:oleObj spid="_x0000_s4126" name="Graph" r:id="rId4" imgW="3920760" imgH="3000960" progId="Origin95.Graph">
                  <p:embed/>
                </p:oleObj>
              </mc:Choice>
              <mc:Fallback>
                <p:oleObj name="Graph" r:id="rId4" imgW="3920760" imgH="3000960" progId="Origin95.Graph">
                  <p:embed/>
                  <p:pic>
                    <p:nvPicPr>
                      <p:cNvPr id="0" name=""/>
                      <p:cNvPicPr/>
                      <p:nvPr/>
                    </p:nvPicPr>
                    <p:blipFill>
                      <a:blip r:embed="rId5"/>
                      <a:stretch>
                        <a:fillRect/>
                      </a:stretch>
                    </p:blipFill>
                    <p:spPr>
                      <a:xfrm>
                        <a:off x="554400" y="1191600"/>
                        <a:ext cx="5645714" cy="4320000"/>
                      </a:xfrm>
                      <a:prstGeom prst="rect">
                        <a:avLst/>
                      </a:prstGeom>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3030723455"/>
              </p:ext>
            </p:extLst>
          </p:nvPr>
        </p:nvGraphicFramePr>
        <p:xfrm>
          <a:off x="5889600" y="1191600"/>
          <a:ext cx="5645714" cy="4320000"/>
        </p:xfrm>
        <a:graphic>
          <a:graphicData uri="http://schemas.openxmlformats.org/presentationml/2006/ole">
            <mc:AlternateContent xmlns:mc="http://schemas.openxmlformats.org/markup-compatibility/2006">
              <mc:Choice xmlns:v="urn:schemas-microsoft-com:vml" Requires="v">
                <p:oleObj spid="_x0000_s4127" name="Graph" r:id="rId6" imgW="3920760" imgH="3000960" progId="Origin95.Graph">
                  <p:embed/>
                </p:oleObj>
              </mc:Choice>
              <mc:Fallback>
                <p:oleObj name="Graph" r:id="rId6" imgW="3920760" imgH="3000960" progId="Origin95.Graph">
                  <p:embed/>
                  <p:pic>
                    <p:nvPicPr>
                      <p:cNvPr id="0" name=""/>
                      <p:cNvPicPr/>
                      <p:nvPr/>
                    </p:nvPicPr>
                    <p:blipFill>
                      <a:blip r:embed="rId7"/>
                      <a:stretch>
                        <a:fillRect/>
                      </a:stretch>
                    </p:blipFill>
                    <p:spPr>
                      <a:xfrm>
                        <a:off x="5889600" y="1191600"/>
                        <a:ext cx="5645714" cy="4320000"/>
                      </a:xfrm>
                      <a:prstGeom prst="rect">
                        <a:avLst/>
                      </a:prstGeom>
                    </p:spPr>
                  </p:pic>
                </p:oleObj>
              </mc:Fallback>
            </mc:AlternateContent>
          </a:graphicData>
        </a:graphic>
      </p:graphicFrame>
    </p:spTree>
    <p:extLst>
      <p:ext uri="{BB962C8B-B14F-4D97-AF65-F5344CB8AC3E}">
        <p14:creationId xmlns:p14="http://schemas.microsoft.com/office/powerpoint/2010/main" val="3873834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ChangeAspect="1"/>
          </p:cNvGraphicFramePr>
          <p:nvPr>
            <p:extLst>
              <p:ext uri="{D42A27DB-BD31-4B8C-83A1-F6EECF244321}">
                <p14:modId xmlns:p14="http://schemas.microsoft.com/office/powerpoint/2010/main" val="3918199560"/>
              </p:ext>
            </p:extLst>
          </p:nvPr>
        </p:nvGraphicFramePr>
        <p:xfrm>
          <a:off x="3102726" y="1129952"/>
          <a:ext cx="3058095" cy="2340000"/>
        </p:xfrm>
        <a:graphic>
          <a:graphicData uri="http://schemas.openxmlformats.org/presentationml/2006/ole">
            <mc:AlternateContent xmlns:mc="http://schemas.openxmlformats.org/markup-compatibility/2006">
              <mc:Choice xmlns:v="urn:schemas-microsoft-com:vml" Requires="v">
                <p:oleObj spid="_x0000_s7271" name="Graph" r:id="rId4" imgW="3920760" imgH="3000960" progId="Origin95.Graph">
                  <p:embed/>
                </p:oleObj>
              </mc:Choice>
              <mc:Fallback>
                <p:oleObj name="Graph" r:id="rId4" imgW="3920760" imgH="3000960" progId="Origin95.Graph">
                  <p:embed/>
                  <p:pic>
                    <p:nvPicPr>
                      <p:cNvPr id="0" name=""/>
                      <p:cNvPicPr/>
                      <p:nvPr/>
                    </p:nvPicPr>
                    <p:blipFill>
                      <a:blip r:embed="rId5"/>
                      <a:stretch>
                        <a:fillRect/>
                      </a:stretch>
                    </p:blipFill>
                    <p:spPr>
                      <a:xfrm>
                        <a:off x="3102726" y="1129952"/>
                        <a:ext cx="3058095" cy="2340000"/>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4294063668"/>
              </p:ext>
            </p:extLst>
          </p:nvPr>
        </p:nvGraphicFramePr>
        <p:xfrm>
          <a:off x="3297259" y="3550778"/>
          <a:ext cx="3058095" cy="2340000"/>
        </p:xfrm>
        <a:graphic>
          <a:graphicData uri="http://schemas.openxmlformats.org/presentationml/2006/ole">
            <mc:AlternateContent xmlns:mc="http://schemas.openxmlformats.org/markup-compatibility/2006">
              <mc:Choice xmlns:v="urn:schemas-microsoft-com:vml" Requires="v">
                <p:oleObj spid="_x0000_s7272" name="Graph" r:id="rId6" imgW="3920760" imgH="3000960" progId="Origin95.Graph">
                  <p:embed/>
                </p:oleObj>
              </mc:Choice>
              <mc:Fallback>
                <p:oleObj name="Graph" r:id="rId6" imgW="3920760" imgH="3000960" progId="Origin95.Graph">
                  <p:embed/>
                  <p:pic>
                    <p:nvPicPr>
                      <p:cNvPr id="0" name=""/>
                      <p:cNvPicPr/>
                      <p:nvPr/>
                    </p:nvPicPr>
                    <p:blipFill>
                      <a:blip r:embed="rId7"/>
                      <a:stretch>
                        <a:fillRect/>
                      </a:stretch>
                    </p:blipFill>
                    <p:spPr>
                      <a:xfrm>
                        <a:off x="3297259" y="3550778"/>
                        <a:ext cx="3058095" cy="2340000"/>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3564773726"/>
              </p:ext>
            </p:extLst>
          </p:nvPr>
        </p:nvGraphicFramePr>
        <p:xfrm>
          <a:off x="6058135" y="1129952"/>
          <a:ext cx="3058095" cy="2340000"/>
        </p:xfrm>
        <a:graphic>
          <a:graphicData uri="http://schemas.openxmlformats.org/presentationml/2006/ole">
            <mc:AlternateContent xmlns:mc="http://schemas.openxmlformats.org/markup-compatibility/2006">
              <mc:Choice xmlns:v="urn:schemas-microsoft-com:vml" Requires="v">
                <p:oleObj spid="_x0000_s7273" name="Graph" r:id="rId8" imgW="3920760" imgH="3000960" progId="Origin95.Graph">
                  <p:embed/>
                </p:oleObj>
              </mc:Choice>
              <mc:Fallback>
                <p:oleObj name="Graph" r:id="rId8" imgW="3920760" imgH="3000960" progId="Origin95.Graph">
                  <p:embed/>
                  <p:pic>
                    <p:nvPicPr>
                      <p:cNvPr id="0" name=""/>
                      <p:cNvPicPr/>
                      <p:nvPr/>
                    </p:nvPicPr>
                    <p:blipFill>
                      <a:blip r:embed="rId9"/>
                      <a:stretch>
                        <a:fillRect/>
                      </a:stretch>
                    </p:blipFill>
                    <p:spPr>
                      <a:xfrm>
                        <a:off x="6058135" y="1129952"/>
                        <a:ext cx="3058095" cy="2340000"/>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4082223510"/>
              </p:ext>
            </p:extLst>
          </p:nvPr>
        </p:nvGraphicFramePr>
        <p:xfrm>
          <a:off x="6155401" y="3550778"/>
          <a:ext cx="3058095" cy="2340000"/>
        </p:xfrm>
        <a:graphic>
          <a:graphicData uri="http://schemas.openxmlformats.org/presentationml/2006/ole">
            <mc:AlternateContent xmlns:mc="http://schemas.openxmlformats.org/markup-compatibility/2006">
              <mc:Choice xmlns:v="urn:schemas-microsoft-com:vml" Requires="v">
                <p:oleObj spid="_x0000_s7274" name="Graph" r:id="rId10" imgW="3920760" imgH="3000960" progId="Origin95.Graph">
                  <p:embed/>
                </p:oleObj>
              </mc:Choice>
              <mc:Fallback>
                <p:oleObj name="Graph" r:id="rId10" imgW="3920760" imgH="3000960" progId="Origin95.Graph">
                  <p:embed/>
                  <p:pic>
                    <p:nvPicPr>
                      <p:cNvPr id="0" name=""/>
                      <p:cNvPicPr/>
                      <p:nvPr/>
                    </p:nvPicPr>
                    <p:blipFill>
                      <a:blip r:embed="rId11"/>
                      <a:stretch>
                        <a:fillRect/>
                      </a:stretch>
                    </p:blipFill>
                    <p:spPr>
                      <a:xfrm>
                        <a:off x="6155401" y="3550778"/>
                        <a:ext cx="3058095" cy="234000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2196990550"/>
              </p:ext>
            </p:extLst>
          </p:nvPr>
        </p:nvGraphicFramePr>
        <p:xfrm>
          <a:off x="9013543" y="1129952"/>
          <a:ext cx="3058095" cy="2340000"/>
        </p:xfrm>
        <a:graphic>
          <a:graphicData uri="http://schemas.openxmlformats.org/presentationml/2006/ole">
            <mc:AlternateContent xmlns:mc="http://schemas.openxmlformats.org/markup-compatibility/2006">
              <mc:Choice xmlns:v="urn:schemas-microsoft-com:vml" Requires="v">
                <p:oleObj spid="_x0000_s7275" name="Graph" r:id="rId12" imgW="3920760" imgH="3000960" progId="Origin95.Graph">
                  <p:embed/>
                </p:oleObj>
              </mc:Choice>
              <mc:Fallback>
                <p:oleObj name="Graph" r:id="rId12" imgW="3920760" imgH="3000960" progId="Origin95.Graph">
                  <p:embed/>
                  <p:pic>
                    <p:nvPicPr>
                      <p:cNvPr id="0" name=""/>
                      <p:cNvPicPr/>
                      <p:nvPr/>
                    </p:nvPicPr>
                    <p:blipFill>
                      <a:blip r:embed="rId13"/>
                      <a:stretch>
                        <a:fillRect/>
                      </a:stretch>
                    </p:blipFill>
                    <p:spPr>
                      <a:xfrm>
                        <a:off x="9013543" y="1129952"/>
                        <a:ext cx="3058095" cy="2340000"/>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28341478"/>
              </p:ext>
            </p:extLst>
          </p:nvPr>
        </p:nvGraphicFramePr>
        <p:xfrm>
          <a:off x="147317" y="1129952"/>
          <a:ext cx="3058095" cy="2340000"/>
        </p:xfrm>
        <a:graphic>
          <a:graphicData uri="http://schemas.openxmlformats.org/presentationml/2006/ole">
            <mc:AlternateContent xmlns:mc="http://schemas.openxmlformats.org/markup-compatibility/2006">
              <mc:Choice xmlns:v="urn:schemas-microsoft-com:vml" Requires="v">
                <p:oleObj spid="_x0000_s7276" name="Graph" r:id="rId14" imgW="3920760" imgH="3000960" progId="Origin95.Graph">
                  <p:embed/>
                </p:oleObj>
              </mc:Choice>
              <mc:Fallback>
                <p:oleObj name="Graph" r:id="rId14" imgW="3920760" imgH="3000960" progId="Origin95.Graph">
                  <p:embed/>
                  <p:pic>
                    <p:nvPicPr>
                      <p:cNvPr id="0" name=""/>
                      <p:cNvPicPr/>
                      <p:nvPr/>
                    </p:nvPicPr>
                    <p:blipFill>
                      <a:blip r:embed="rId15"/>
                      <a:stretch>
                        <a:fillRect/>
                      </a:stretch>
                    </p:blipFill>
                    <p:spPr>
                      <a:xfrm>
                        <a:off x="147317" y="1129952"/>
                        <a:ext cx="3058095" cy="2340000"/>
                      </a:xfrm>
                      <a:prstGeom prst="rect">
                        <a:avLst/>
                      </a:prstGeom>
                    </p:spPr>
                  </p:pic>
                </p:oleObj>
              </mc:Fallback>
            </mc:AlternateContent>
          </a:graphicData>
        </a:graphic>
      </p:graphicFrame>
      <p:sp>
        <p:nvSpPr>
          <p:cNvPr id="10" name="Заголовок 1"/>
          <p:cNvSpPr>
            <a:spLocks noGrp="1"/>
          </p:cNvSpPr>
          <p:nvPr>
            <p:ph type="title"/>
          </p:nvPr>
        </p:nvSpPr>
        <p:spPr>
          <a:xfrm>
            <a:off x="0" y="365126"/>
            <a:ext cx="12192000" cy="504000"/>
          </a:xfrm>
          <a:solidFill>
            <a:srgbClr val="0070C0"/>
          </a:solidFill>
        </p:spPr>
        <p:txBody>
          <a:bodyPr>
            <a:normAutofit/>
          </a:bodyPr>
          <a:lstStyle/>
          <a:p>
            <a:r>
              <a:rPr lang="en-US" sz="2400" dirty="0" smtClean="0">
                <a:solidFill>
                  <a:schemeClr val="bg1"/>
                </a:solidFill>
                <a:latin typeface="+mn-lt"/>
              </a:rPr>
              <a:t>	</a:t>
            </a:r>
            <a:r>
              <a:rPr lang="en-US" sz="2400" b="1" dirty="0" smtClean="0">
                <a:solidFill>
                  <a:schemeClr val="bg1"/>
                </a:solidFill>
                <a:latin typeface="+mn-lt"/>
              </a:rPr>
              <a:t>First results</a:t>
            </a:r>
            <a:endParaRPr lang="ru-RU" sz="2400" b="1" dirty="0">
              <a:solidFill>
                <a:schemeClr val="bg1"/>
              </a:solidFill>
              <a:latin typeface="+mn-lt"/>
            </a:endParaRPr>
          </a:p>
        </p:txBody>
      </p:sp>
      <p:graphicFrame>
        <p:nvGraphicFramePr>
          <p:cNvPr id="11" name="Объект 10"/>
          <p:cNvGraphicFramePr>
            <a:graphicFrameLocks noChangeAspect="1"/>
          </p:cNvGraphicFramePr>
          <p:nvPr>
            <p:extLst>
              <p:ext uri="{D42A27DB-BD31-4B8C-83A1-F6EECF244321}">
                <p14:modId xmlns:p14="http://schemas.microsoft.com/office/powerpoint/2010/main" val="3340056007"/>
              </p:ext>
            </p:extLst>
          </p:nvPr>
        </p:nvGraphicFramePr>
        <p:xfrm>
          <a:off x="9013543" y="3550778"/>
          <a:ext cx="3058095" cy="2340000"/>
        </p:xfrm>
        <a:graphic>
          <a:graphicData uri="http://schemas.openxmlformats.org/presentationml/2006/ole">
            <mc:AlternateContent xmlns:mc="http://schemas.openxmlformats.org/markup-compatibility/2006">
              <mc:Choice xmlns:v="urn:schemas-microsoft-com:vml" Requires="v">
                <p:oleObj spid="_x0000_s7277" name="Graph" r:id="rId16" imgW="3920760" imgH="3000960" progId="Origin95.Graph">
                  <p:embed/>
                </p:oleObj>
              </mc:Choice>
              <mc:Fallback>
                <p:oleObj name="Graph" r:id="rId16" imgW="3920760" imgH="3000960" progId="Origin95.Graph">
                  <p:embed/>
                  <p:pic>
                    <p:nvPicPr>
                      <p:cNvPr id="0" name=""/>
                      <p:cNvPicPr/>
                      <p:nvPr/>
                    </p:nvPicPr>
                    <p:blipFill>
                      <a:blip r:embed="rId17"/>
                      <a:stretch>
                        <a:fillRect/>
                      </a:stretch>
                    </p:blipFill>
                    <p:spPr>
                      <a:xfrm>
                        <a:off x="9013543" y="3550778"/>
                        <a:ext cx="3058095" cy="2340000"/>
                      </a:xfrm>
                      <a:prstGeom prst="rect">
                        <a:avLst/>
                      </a:prstGeom>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3768180149"/>
              </p:ext>
            </p:extLst>
          </p:nvPr>
        </p:nvGraphicFramePr>
        <p:xfrm>
          <a:off x="147317" y="3550778"/>
          <a:ext cx="3349895" cy="2340000"/>
        </p:xfrm>
        <a:graphic>
          <a:graphicData uri="http://schemas.openxmlformats.org/presentationml/2006/ole">
            <mc:AlternateContent xmlns:mc="http://schemas.openxmlformats.org/markup-compatibility/2006">
              <mc:Choice xmlns:v="urn:schemas-microsoft-com:vml" Requires="v">
                <p:oleObj spid="_x0000_s7278" name="Graph" r:id="rId18" imgW="2159640" imgH="1508760" progId="Origin95.Graph">
                  <p:embed/>
                </p:oleObj>
              </mc:Choice>
              <mc:Fallback>
                <p:oleObj name="Graph" r:id="rId18" imgW="2159640" imgH="1508760" progId="Origin95.Graph">
                  <p:embed/>
                  <p:pic>
                    <p:nvPicPr>
                      <p:cNvPr id="0" name=""/>
                      <p:cNvPicPr/>
                      <p:nvPr/>
                    </p:nvPicPr>
                    <p:blipFill>
                      <a:blip r:embed="rId19"/>
                      <a:stretch>
                        <a:fillRect/>
                      </a:stretch>
                    </p:blipFill>
                    <p:spPr>
                      <a:xfrm>
                        <a:off x="147317" y="3550778"/>
                        <a:ext cx="3349895" cy="2340000"/>
                      </a:xfrm>
                      <a:prstGeom prst="rect">
                        <a:avLst/>
                      </a:prstGeom>
                    </p:spPr>
                  </p:pic>
                </p:oleObj>
              </mc:Fallback>
            </mc:AlternateContent>
          </a:graphicData>
        </a:graphic>
      </p:graphicFrame>
      <p:sp>
        <p:nvSpPr>
          <p:cNvPr id="14" name="Номер слайда 13"/>
          <p:cNvSpPr>
            <a:spLocks noGrp="1"/>
          </p:cNvSpPr>
          <p:nvPr>
            <p:ph type="sldNum" sz="quarter" idx="12"/>
          </p:nvPr>
        </p:nvSpPr>
        <p:spPr/>
        <p:txBody>
          <a:bodyPr/>
          <a:lstStyle/>
          <a:p>
            <a:fld id="{D4C81214-F44C-415B-A221-9E0B81053C10}" type="slidenum">
              <a:rPr lang="ru-RU" sz="1800" smtClean="0">
                <a:solidFill>
                  <a:prstClr val="black">
                    <a:tint val="75000"/>
                  </a:prstClr>
                </a:solidFill>
              </a:rPr>
              <a:pPr/>
              <a:t>14</a:t>
            </a:fld>
            <a:r>
              <a:rPr lang="en-US" sz="1800" dirty="0" smtClean="0">
                <a:solidFill>
                  <a:prstClr val="black">
                    <a:tint val="75000"/>
                  </a:prstClr>
                </a:solidFill>
              </a:rPr>
              <a:t>/15</a:t>
            </a:r>
            <a:endParaRPr lang="ru-RU" sz="1800" dirty="0">
              <a:solidFill>
                <a:prstClr val="black">
                  <a:tint val="75000"/>
                </a:prstClr>
              </a:solidFill>
            </a:endParaRPr>
          </a:p>
        </p:txBody>
      </p:sp>
      <p:sp>
        <p:nvSpPr>
          <p:cNvPr id="15" name="Объект 2"/>
          <p:cNvSpPr>
            <a:spLocks noGrp="1"/>
          </p:cNvSpPr>
          <p:nvPr>
            <p:ph idx="1"/>
          </p:nvPr>
        </p:nvSpPr>
        <p:spPr>
          <a:xfrm>
            <a:off x="838200" y="6053667"/>
            <a:ext cx="10515600" cy="531283"/>
          </a:xfrm>
        </p:spPr>
        <p:txBody>
          <a:bodyPr>
            <a:noAutofit/>
          </a:bodyPr>
          <a:lstStyle/>
          <a:p>
            <a:pPr marL="0" indent="0">
              <a:lnSpc>
                <a:spcPct val="100000"/>
              </a:lnSpc>
              <a:spcBef>
                <a:spcPts val="0"/>
              </a:spcBef>
              <a:buNone/>
            </a:pPr>
            <a:r>
              <a:rPr lang="en-US" sz="2000" dirty="0" smtClean="0"/>
              <a:t>Fig. </a:t>
            </a:r>
            <a:r>
              <a:rPr lang="en-US" sz="2000" dirty="0" smtClean="0"/>
              <a:t>10</a:t>
            </a:r>
            <a:r>
              <a:rPr lang="en-US" sz="2000" dirty="0" smtClean="0"/>
              <a:t>. Examples of the parameters are measured</a:t>
            </a:r>
            <a:endParaRPr lang="en-US" sz="2000" dirty="0" smtClean="0"/>
          </a:p>
        </p:txBody>
      </p:sp>
    </p:spTree>
    <p:extLst>
      <p:ext uri="{BB962C8B-B14F-4D97-AF65-F5344CB8AC3E}">
        <p14:creationId xmlns:p14="http://schemas.microsoft.com/office/powerpoint/2010/main" val="4226753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12192000" cy="504000"/>
          </a:xfrm>
          <a:solidFill>
            <a:srgbClr val="0070C0"/>
          </a:solidFill>
        </p:spPr>
        <p:txBody>
          <a:bodyPr>
            <a:normAutofit/>
          </a:bodyPr>
          <a:lstStyle/>
          <a:p>
            <a:r>
              <a:rPr lang="en-US" sz="2400" dirty="0" smtClean="0">
                <a:solidFill>
                  <a:schemeClr val="bg1"/>
                </a:solidFill>
                <a:latin typeface="+mn-lt"/>
              </a:rPr>
              <a:t>	</a:t>
            </a:r>
            <a:r>
              <a:rPr lang="en-US" sz="2400" b="1" dirty="0" smtClean="0">
                <a:solidFill>
                  <a:schemeClr val="bg1"/>
                </a:solidFill>
                <a:latin typeface="+mn-lt"/>
              </a:rPr>
              <a:t>Conclusion</a:t>
            </a:r>
            <a:endParaRPr lang="ru-RU" sz="2400" b="1" dirty="0">
              <a:solidFill>
                <a:schemeClr val="bg1"/>
              </a:solidFill>
              <a:latin typeface="+mn-lt"/>
            </a:endParaRPr>
          </a:p>
        </p:txBody>
      </p:sp>
      <p:sp>
        <p:nvSpPr>
          <p:cNvPr id="3" name="Объект 2"/>
          <p:cNvSpPr>
            <a:spLocks noGrp="1"/>
          </p:cNvSpPr>
          <p:nvPr>
            <p:ph idx="1"/>
          </p:nvPr>
        </p:nvSpPr>
        <p:spPr>
          <a:xfrm>
            <a:off x="838200" y="1268361"/>
            <a:ext cx="10515600" cy="4908602"/>
          </a:xfrm>
        </p:spPr>
        <p:txBody>
          <a:bodyPr>
            <a:normAutofit/>
          </a:bodyPr>
          <a:lstStyle/>
          <a:p>
            <a:r>
              <a:rPr lang="en-US" sz="2400" dirty="0" smtClean="0"/>
              <a:t>First tests of the </a:t>
            </a:r>
            <a:r>
              <a:rPr lang="en-US" sz="2400" dirty="0">
                <a:solidFill>
                  <a:schemeClr val="tx1">
                    <a:lumMod val="75000"/>
                    <a:lumOff val="25000"/>
                  </a:schemeClr>
                </a:solidFill>
              </a:rPr>
              <a:t>Cryogenic gas stopping </a:t>
            </a:r>
            <a:r>
              <a:rPr lang="en-US" sz="2400" dirty="0" smtClean="0">
                <a:solidFill>
                  <a:schemeClr val="tx1">
                    <a:lumMod val="75000"/>
                    <a:lumOff val="25000"/>
                  </a:schemeClr>
                </a:solidFill>
              </a:rPr>
              <a:t>cell  with the </a:t>
            </a:r>
            <a:r>
              <a:rPr lang="en-US" sz="2400" baseline="30000" dirty="0" smtClean="0">
                <a:solidFill>
                  <a:schemeClr val="tx1">
                    <a:lumMod val="75000"/>
                    <a:lumOff val="25000"/>
                  </a:schemeClr>
                </a:solidFill>
              </a:rPr>
              <a:t>223</a:t>
            </a:r>
            <a:r>
              <a:rPr lang="en-US" sz="2400" dirty="0" smtClean="0">
                <a:solidFill>
                  <a:schemeClr val="tx1">
                    <a:lumMod val="75000"/>
                    <a:lumOff val="25000"/>
                  </a:schemeClr>
                </a:solidFill>
              </a:rPr>
              <a:t>Ra alpha source are started. The daughter products are guided trough the helium with the help of the inside structures of electrodes, extracted, filtered from gas, penetrated to the aluminum foil and registered after its alpha decays.</a:t>
            </a:r>
          </a:p>
          <a:p>
            <a:r>
              <a:rPr lang="en-US" sz="2400" dirty="0" smtClean="0"/>
              <a:t>Several dependences of normalized intensities versus voltage ranges and levels of the inside electrodes at the T=293,7K </a:t>
            </a:r>
            <a:r>
              <a:rPr lang="en-US" sz="2400" dirty="0"/>
              <a:t>are measured</a:t>
            </a:r>
            <a:r>
              <a:rPr lang="en-US" sz="2400" dirty="0" smtClean="0"/>
              <a:t>.</a:t>
            </a:r>
          </a:p>
          <a:p>
            <a:r>
              <a:rPr lang="en-US" sz="2400" dirty="0" smtClean="0"/>
              <a:t>Dependency of the helium pressure </a:t>
            </a:r>
            <a:r>
              <a:rPr lang="en-US" sz="2400" dirty="0"/>
              <a:t>at the </a:t>
            </a:r>
            <a:r>
              <a:rPr lang="en-US" sz="2400" dirty="0" smtClean="0"/>
              <a:t>T=293,7K inside the cold chamber and </a:t>
            </a:r>
            <a:r>
              <a:rPr lang="en-US" sz="2400" dirty="0"/>
              <a:t>normalized </a:t>
            </a:r>
            <a:r>
              <a:rPr lang="en-US" sz="2400" dirty="0" smtClean="0"/>
              <a:t>intensity is also done.</a:t>
            </a:r>
          </a:p>
          <a:p>
            <a:r>
              <a:rPr lang="en-US" sz="2400" dirty="0" smtClean="0"/>
              <a:t>Preliminary efficiency about 35,7% at</a:t>
            </a:r>
            <a:r>
              <a:rPr lang="ru-RU" sz="2400" dirty="0" smtClean="0"/>
              <a:t> </a:t>
            </a:r>
            <a:r>
              <a:rPr lang="en-US" sz="2400" dirty="0"/>
              <a:t>T=293,7K inside </a:t>
            </a:r>
            <a:r>
              <a:rPr lang="en-US" sz="2400" dirty="0" smtClean="0"/>
              <a:t>and the best suitable voltages was achieved.</a:t>
            </a:r>
            <a:endParaRPr lang="ru-RU" sz="2400" dirty="0" smtClean="0"/>
          </a:p>
          <a:p>
            <a:endParaRPr lang="ru-RU" sz="2400" dirty="0"/>
          </a:p>
        </p:txBody>
      </p:sp>
      <p:sp>
        <p:nvSpPr>
          <p:cNvPr id="4" name="Номер слайда 3"/>
          <p:cNvSpPr>
            <a:spLocks noGrp="1"/>
          </p:cNvSpPr>
          <p:nvPr>
            <p:ph type="sldNum" sz="quarter" idx="12"/>
          </p:nvPr>
        </p:nvSpPr>
        <p:spPr/>
        <p:txBody>
          <a:bodyPr/>
          <a:lstStyle/>
          <a:p>
            <a:fld id="{D4C81214-F44C-415B-A221-9E0B81053C10}" type="slidenum">
              <a:rPr lang="ru-RU" sz="1800" smtClean="0">
                <a:solidFill>
                  <a:prstClr val="black">
                    <a:lumMod val="65000"/>
                    <a:lumOff val="35000"/>
                  </a:prstClr>
                </a:solidFill>
              </a:rPr>
              <a:pPr/>
              <a:t>15</a:t>
            </a:fld>
            <a:r>
              <a:rPr lang="en-US" sz="1800" dirty="0" smtClean="0">
                <a:solidFill>
                  <a:prstClr val="black">
                    <a:lumMod val="65000"/>
                    <a:lumOff val="35000"/>
                  </a:prstClr>
                </a:solidFill>
              </a:rPr>
              <a:t>/15</a:t>
            </a:r>
          </a:p>
        </p:txBody>
      </p:sp>
    </p:spTree>
    <p:extLst>
      <p:ext uri="{BB962C8B-B14F-4D97-AF65-F5344CB8AC3E}">
        <p14:creationId xmlns:p14="http://schemas.microsoft.com/office/powerpoint/2010/main" val="541926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59859" y="1988840"/>
            <a:ext cx="10072282" cy="3108543"/>
          </a:xfrm>
          <a:prstGeom prst="rect">
            <a:avLst/>
          </a:prstGeom>
          <a:noFill/>
        </p:spPr>
        <p:txBody>
          <a:bodyPr wrap="square" rtlCol="0">
            <a:spAutoFit/>
          </a:bodyPr>
          <a:lstStyle/>
          <a:p>
            <a:pPr algn="just"/>
            <a:r>
              <a:rPr lang="en-US" sz="2800" b="1" dirty="0" smtClean="0">
                <a:solidFill>
                  <a:srgbClr val="0070C0"/>
                </a:solidFill>
                <a:latin typeface="Times New Roman" panose="02020603050405020304" pitchFamily="18" charset="0"/>
                <a:cs typeface="Times New Roman" panose="02020603050405020304" pitchFamily="18" charset="0"/>
              </a:rPr>
              <a:t>The p</a:t>
            </a:r>
            <a:r>
              <a:rPr lang="en-US" sz="2800" b="1" dirty="0" smtClean="0">
                <a:solidFill>
                  <a:srgbClr val="0070C0"/>
                </a:solidFill>
                <a:latin typeface="Times New Roman" panose="02020603050405020304" pitchFamily="18" charset="0"/>
                <a:cs typeface="Times New Roman" panose="02020603050405020304" pitchFamily="18" charset="0"/>
              </a:rPr>
              <a:t>recise mass measurement allow the determination of the full binding energy of the nucleus </a:t>
            </a:r>
            <a:r>
              <a:rPr lang="en-US" sz="2800" b="1" dirty="0">
                <a:solidFill>
                  <a:srgbClr val="0070C0"/>
                </a:solidFill>
                <a:latin typeface="Times New Roman" panose="02020603050405020304" pitchFamily="18" charset="0"/>
                <a:cs typeface="Times New Roman" panose="02020603050405020304" pitchFamily="18" charset="0"/>
              </a:rPr>
              <a:t>- the integral characteristic of all atomic and nuclear forces which is the key for solving the fundamental physics </a:t>
            </a:r>
            <a:r>
              <a:rPr lang="en-US" sz="2800" b="1" dirty="0" smtClean="0">
                <a:solidFill>
                  <a:srgbClr val="0070C0"/>
                </a:solidFill>
                <a:latin typeface="Times New Roman" panose="02020603050405020304" pitchFamily="18" charset="0"/>
                <a:cs typeface="Times New Roman" panose="02020603050405020304" pitchFamily="18" charset="0"/>
              </a:rPr>
              <a:t>questions. </a:t>
            </a:r>
            <a:r>
              <a:rPr lang="en-US" altLang="ru-RU" sz="2800" b="1" dirty="0" smtClean="0">
                <a:solidFill>
                  <a:srgbClr val="0070C0"/>
                </a:solidFill>
                <a:latin typeface="Times New Roman" panose="02020603050405020304" pitchFamily="18" charset="0"/>
                <a:cs typeface="Times New Roman" panose="02020603050405020304" pitchFamily="18" charset="0"/>
              </a:rPr>
              <a:t>For the </a:t>
            </a:r>
            <a:r>
              <a:rPr lang="en-US" altLang="ru-RU" sz="2800" b="1" dirty="0" smtClean="0">
                <a:solidFill>
                  <a:srgbClr val="0070C0"/>
                </a:solidFill>
                <a:latin typeface="Times New Roman" panose="02020603050405020304" pitchFamily="18" charset="0"/>
                <a:cs typeface="Times New Roman" panose="02020603050405020304" pitchFamily="18" charset="0"/>
              </a:rPr>
              <a:t>study of </a:t>
            </a:r>
            <a:r>
              <a:rPr lang="en-US" altLang="ru-RU" sz="2800" b="1" dirty="0" smtClean="0">
                <a:solidFill>
                  <a:srgbClr val="0070C0"/>
                </a:solidFill>
                <a:latin typeface="Times New Roman" panose="02020603050405020304" pitchFamily="18" charset="0"/>
                <a:cs typeface="Times New Roman" panose="02020603050405020304" pitchFamily="18" charset="0"/>
              </a:rPr>
              <a:t>proton and neutron shells </a:t>
            </a:r>
            <a:r>
              <a:rPr lang="en-US" altLang="ru-RU" sz="2800" b="1" dirty="0" smtClean="0">
                <a:solidFill>
                  <a:srgbClr val="0070C0"/>
                </a:solidFill>
                <a:latin typeface="Times New Roman" panose="02020603050405020304" pitchFamily="18" charset="0"/>
                <a:cs typeface="Times New Roman" panose="02020603050405020304" pitchFamily="18" charset="0"/>
              </a:rPr>
              <a:t>structure, </a:t>
            </a:r>
            <a:r>
              <a:rPr lang="en-US" altLang="ru-RU" sz="2800" b="1" dirty="0" smtClean="0">
                <a:solidFill>
                  <a:srgbClr val="0070C0"/>
                </a:solidFill>
                <a:latin typeface="Times New Roman" panose="02020603050405020304" pitchFamily="18" charset="0"/>
                <a:cs typeface="Times New Roman" panose="02020603050405020304" pitchFamily="18" charset="0"/>
              </a:rPr>
              <a:t>it is enough to know the nuclide mass with the relative accuracy (</a:t>
            </a:r>
            <a:r>
              <a:rPr lang="el-GR" altLang="ru-RU" sz="2800" b="1" dirty="0" smtClean="0">
                <a:solidFill>
                  <a:srgbClr val="0070C0"/>
                </a:solidFill>
                <a:latin typeface="Times New Roman" panose="02020603050405020304" pitchFamily="18" charset="0"/>
                <a:cs typeface="Times New Roman" panose="02020603050405020304" pitchFamily="18" charset="0"/>
              </a:rPr>
              <a:t>Δ</a:t>
            </a:r>
            <a:r>
              <a:rPr lang="en-US" altLang="ru-RU" sz="2800" b="1" dirty="0" smtClean="0">
                <a:solidFill>
                  <a:srgbClr val="0070C0"/>
                </a:solidFill>
                <a:latin typeface="Times New Roman" panose="02020603050405020304" pitchFamily="18" charset="0"/>
                <a:cs typeface="Times New Roman" panose="02020603050405020304" pitchFamily="18" charset="0"/>
              </a:rPr>
              <a:t>M/M) of</a:t>
            </a:r>
            <a:r>
              <a:rPr lang="ru-RU" altLang="ru-RU" sz="2800" b="1" dirty="0" smtClean="0">
                <a:solidFill>
                  <a:srgbClr val="0070C0"/>
                </a:solidFill>
                <a:latin typeface="Times New Roman" panose="02020603050405020304" pitchFamily="18" charset="0"/>
                <a:cs typeface="Times New Roman" panose="02020603050405020304" pitchFamily="18" charset="0"/>
              </a:rPr>
              <a:t> </a:t>
            </a:r>
            <a:r>
              <a:rPr lang="en-US" altLang="ru-RU" sz="2800" b="1" dirty="0" smtClean="0">
                <a:solidFill>
                  <a:srgbClr val="0070C0"/>
                </a:solidFill>
                <a:latin typeface="Times New Roman" panose="02020603050405020304" pitchFamily="18" charset="0"/>
                <a:cs typeface="Times New Roman" panose="02020603050405020304" pitchFamily="18" charset="0"/>
              </a:rPr>
              <a:t>~</a:t>
            </a:r>
            <a:r>
              <a:rPr lang="ru-RU" altLang="ru-RU" sz="2800" b="1" dirty="0" smtClean="0">
                <a:solidFill>
                  <a:srgbClr val="0070C0"/>
                </a:solidFill>
                <a:latin typeface="Times New Roman" panose="02020603050405020304" pitchFamily="18" charset="0"/>
                <a:cs typeface="Times New Roman" panose="02020603050405020304" pitchFamily="18" charset="0"/>
              </a:rPr>
              <a:t>10</a:t>
            </a:r>
            <a:r>
              <a:rPr lang="ru-RU" altLang="ru-RU" sz="2800" b="1" baseline="30000" dirty="0" smtClean="0">
                <a:solidFill>
                  <a:srgbClr val="0070C0"/>
                </a:solidFill>
                <a:latin typeface="Times New Roman" panose="02020603050405020304" pitchFamily="18" charset="0"/>
                <a:cs typeface="Times New Roman" panose="02020603050405020304" pitchFamily="18" charset="0"/>
              </a:rPr>
              <a:t>-6</a:t>
            </a:r>
            <a:r>
              <a:rPr lang="ru-RU" altLang="ru-RU" sz="2800" b="1" dirty="0" smtClean="0">
                <a:solidFill>
                  <a:srgbClr val="0070C0"/>
                </a:solidFill>
                <a:latin typeface="Times New Roman" panose="02020603050405020304" pitchFamily="18" charset="0"/>
                <a:cs typeface="Times New Roman" panose="02020603050405020304" pitchFamily="18" charset="0"/>
              </a:rPr>
              <a:t>.</a:t>
            </a:r>
          </a:p>
          <a:p>
            <a:pPr algn="just"/>
            <a:endParaRPr lang="ru-RU" altLang="ru-RU" sz="2800" dirty="0">
              <a:solidFill>
                <a:srgbClr val="0070C0"/>
              </a:solidFill>
              <a:latin typeface="Times New Roman" panose="02020603050405020304" pitchFamily="18" charset="0"/>
              <a:ea typeface="Courier New" panose="02070309020205020404" pitchFamily="49"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B31D3F99-C609-4828-B049-62505ED005B1}" type="slidenum">
              <a:rPr lang="ru-RU" sz="1800" smtClean="0"/>
              <a:t>2</a:t>
            </a:fld>
            <a:r>
              <a:rPr lang="en-US" sz="1800" dirty="0" smtClean="0"/>
              <a:t> /15</a:t>
            </a:r>
            <a:endParaRPr lang="ru-RU" sz="1800" dirty="0"/>
          </a:p>
        </p:txBody>
      </p:sp>
    </p:spTree>
    <p:extLst>
      <p:ext uri="{BB962C8B-B14F-4D97-AF65-F5344CB8AC3E}">
        <p14:creationId xmlns:p14="http://schemas.microsoft.com/office/powerpoint/2010/main" val="3835603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Объект 6"/>
          <p:cNvGraphicFramePr>
            <a:graphicFrameLocks noChangeAspect="1"/>
          </p:cNvGraphicFramePr>
          <p:nvPr>
            <p:extLst>
              <p:ext uri="{D42A27DB-BD31-4B8C-83A1-F6EECF244321}">
                <p14:modId xmlns:p14="http://schemas.microsoft.com/office/powerpoint/2010/main" val="1539165880"/>
              </p:ext>
            </p:extLst>
          </p:nvPr>
        </p:nvGraphicFramePr>
        <p:xfrm>
          <a:off x="2459807" y="1249710"/>
          <a:ext cx="7276668" cy="4320000"/>
        </p:xfrm>
        <a:graphic>
          <a:graphicData uri="http://schemas.openxmlformats.org/presentationml/2006/ole">
            <mc:AlternateContent xmlns:mc="http://schemas.openxmlformats.org/markup-compatibility/2006">
              <mc:Choice xmlns:v="urn:schemas-microsoft-com:vml" Requires="v">
                <p:oleObj spid="_x0000_s1040" name="CorelDRAW" r:id="rId3" imgW="10564920" imgH="6276240" progId="CorelDraw.Graphic.19">
                  <p:embed/>
                </p:oleObj>
              </mc:Choice>
              <mc:Fallback>
                <p:oleObj name="CorelDRAW" r:id="rId3" imgW="10564920" imgH="6276240" progId="CorelDraw.Graphic.19">
                  <p:embed/>
                  <p:pic>
                    <p:nvPicPr>
                      <p:cNvPr id="0" name=""/>
                      <p:cNvPicPr/>
                      <p:nvPr/>
                    </p:nvPicPr>
                    <p:blipFill>
                      <a:blip r:embed="rId4"/>
                      <a:stretch>
                        <a:fillRect/>
                      </a:stretch>
                    </p:blipFill>
                    <p:spPr>
                      <a:xfrm>
                        <a:off x="2459807" y="1249710"/>
                        <a:ext cx="7276668" cy="4320000"/>
                      </a:xfrm>
                      <a:prstGeom prst="rect">
                        <a:avLst/>
                      </a:prstGeom>
                    </p:spPr>
                  </p:pic>
                </p:oleObj>
              </mc:Fallback>
            </mc:AlternateContent>
          </a:graphicData>
        </a:graphic>
      </p:graphicFrame>
      <p:sp>
        <p:nvSpPr>
          <p:cNvPr id="4" name="Заголовок 1"/>
          <p:cNvSpPr txBox="1">
            <a:spLocks/>
          </p:cNvSpPr>
          <p:nvPr/>
        </p:nvSpPr>
        <p:spPr>
          <a:xfrm>
            <a:off x="0" y="365126"/>
            <a:ext cx="12192000" cy="504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chemeClr val="bg1"/>
                </a:solidFill>
                <a:latin typeface="+mn-lt"/>
              </a:rPr>
              <a:t>	The experimental setup in the new hall of the cyclotron U-400R</a:t>
            </a:r>
            <a:endParaRPr lang="ru-RU" sz="2400" b="1" dirty="0">
              <a:solidFill>
                <a:schemeClr val="bg1"/>
              </a:solidFill>
              <a:latin typeface="+mn-lt"/>
            </a:endParaRPr>
          </a:p>
        </p:txBody>
      </p:sp>
      <p:sp>
        <p:nvSpPr>
          <p:cNvPr id="2" name="Номер слайда 1"/>
          <p:cNvSpPr>
            <a:spLocks noGrp="1"/>
          </p:cNvSpPr>
          <p:nvPr>
            <p:ph type="sldNum" sz="quarter" idx="12"/>
          </p:nvPr>
        </p:nvSpPr>
        <p:spPr/>
        <p:txBody>
          <a:bodyPr/>
          <a:lstStyle/>
          <a:p>
            <a:fld id="{B31D3F99-C609-4828-B049-62505ED005B1}" type="slidenum">
              <a:rPr lang="ru-RU" sz="1800" smtClean="0"/>
              <a:t>3</a:t>
            </a:fld>
            <a:r>
              <a:rPr lang="en-US" sz="1800" dirty="0" smtClean="0"/>
              <a:t> /15</a:t>
            </a:r>
            <a:endParaRPr lang="ru-RU" sz="1800" dirty="0"/>
          </a:p>
        </p:txBody>
      </p:sp>
      <p:sp>
        <p:nvSpPr>
          <p:cNvPr id="6" name="TextBox 5"/>
          <p:cNvSpPr txBox="1"/>
          <p:nvPr/>
        </p:nvSpPr>
        <p:spPr>
          <a:xfrm>
            <a:off x="4145081" y="5956240"/>
            <a:ext cx="3901837" cy="400110"/>
          </a:xfrm>
          <a:prstGeom prst="rect">
            <a:avLst/>
          </a:prstGeom>
          <a:noFill/>
        </p:spPr>
        <p:txBody>
          <a:bodyPr wrap="none" rtlCol="0">
            <a:spAutoFit/>
          </a:bodyPr>
          <a:lstStyle/>
          <a:p>
            <a:r>
              <a:rPr lang="en-US" sz="2000" dirty="0">
                <a:solidFill>
                  <a:prstClr val="black">
                    <a:lumMod val="75000"/>
                    <a:lumOff val="25000"/>
                  </a:prstClr>
                </a:solidFill>
              </a:rPr>
              <a:t>Fig. </a:t>
            </a:r>
            <a:r>
              <a:rPr lang="en-US" sz="2000" dirty="0">
                <a:solidFill>
                  <a:prstClr val="black">
                    <a:lumMod val="75000"/>
                    <a:lumOff val="25000"/>
                  </a:prstClr>
                </a:solidFill>
              </a:rPr>
              <a:t>1. </a:t>
            </a:r>
            <a:r>
              <a:rPr lang="en-US" sz="2000" dirty="0" smtClean="0">
                <a:solidFill>
                  <a:prstClr val="black">
                    <a:lumMod val="75000"/>
                    <a:lumOff val="25000"/>
                  </a:prstClr>
                </a:solidFill>
              </a:rPr>
              <a:t>The preliminary location plan</a:t>
            </a:r>
            <a:endParaRPr lang="ru-RU" sz="2000" dirty="0">
              <a:solidFill>
                <a:prstClr val="black">
                  <a:lumMod val="75000"/>
                  <a:lumOff val="25000"/>
                </a:prstClr>
              </a:solidFill>
            </a:endParaRPr>
          </a:p>
        </p:txBody>
      </p:sp>
    </p:spTree>
    <p:extLst>
      <p:ext uri="{BB962C8B-B14F-4D97-AF65-F5344CB8AC3E}">
        <p14:creationId xmlns:p14="http://schemas.microsoft.com/office/powerpoint/2010/main" val="859075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139719" y="905620"/>
            <a:ext cx="10585176"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ru-RU" sz="2200" dirty="0"/>
              <a:t>The task of the study is to measure the masses of the heaviest </a:t>
            </a:r>
            <a:r>
              <a:rPr lang="en-US" altLang="ru-RU" sz="2200" dirty="0" smtClean="0"/>
              <a:t>atoms </a:t>
            </a:r>
          </a:p>
          <a:p>
            <a:pPr>
              <a:spcBef>
                <a:spcPct val="0"/>
              </a:spcBef>
              <a:buNone/>
            </a:pPr>
            <a:r>
              <a:rPr lang="en-US" altLang="ru-RU" sz="2200" dirty="0" smtClean="0"/>
              <a:t>with </a:t>
            </a:r>
            <a:r>
              <a:rPr lang="en-US" altLang="ru-RU" sz="2200" dirty="0"/>
              <a:t>an error of &lt; 0.2 ppm (60 </a:t>
            </a:r>
            <a:r>
              <a:rPr lang="en-US" altLang="ru-RU" sz="2200" dirty="0" err="1"/>
              <a:t>keV</a:t>
            </a:r>
            <a:r>
              <a:rPr lang="en-US" altLang="ru-RU" sz="2200" dirty="0" smtClean="0"/>
              <a:t>). </a:t>
            </a:r>
          </a:p>
          <a:p>
            <a:pPr>
              <a:spcBef>
                <a:spcPct val="0"/>
              </a:spcBef>
              <a:buNone/>
            </a:pPr>
            <a:r>
              <a:rPr lang="en-US" altLang="ru-RU" sz="2200" dirty="0"/>
              <a:t>The range of mass numbers A = 250 – 300</a:t>
            </a:r>
            <a:endParaRPr lang="en-US" altLang="ru-RU" sz="2200" b="0" dirty="0" smtClean="0">
              <a:solidFill>
                <a:srgbClr val="0000FF"/>
              </a:solidFill>
            </a:endParaRPr>
          </a:p>
          <a:p>
            <a:pPr>
              <a:spcBef>
                <a:spcPct val="0"/>
              </a:spcBef>
              <a:buNone/>
            </a:pPr>
            <a:r>
              <a:rPr lang="en-US" altLang="ru-RU" sz="2200" dirty="0" smtClean="0">
                <a:solidFill>
                  <a:srgbClr val="0000FF"/>
                </a:solidFill>
              </a:rPr>
              <a:t>	Specific </a:t>
            </a:r>
            <a:r>
              <a:rPr lang="en-US" altLang="ru-RU" sz="2200" dirty="0">
                <a:solidFill>
                  <a:srgbClr val="0000FF"/>
                </a:solidFill>
              </a:rPr>
              <a:t>conditions</a:t>
            </a:r>
            <a:r>
              <a:rPr lang="en-US" altLang="ru-RU" sz="2200" dirty="0" smtClean="0">
                <a:solidFill>
                  <a:srgbClr val="0000FF"/>
                </a:solidFill>
              </a:rPr>
              <a:t>:</a:t>
            </a:r>
          </a:p>
          <a:p>
            <a:pPr marL="285750" indent="-285750">
              <a:spcBef>
                <a:spcPct val="0"/>
              </a:spcBef>
            </a:pPr>
            <a:r>
              <a:rPr lang="en-US" altLang="ru-RU" sz="2200" dirty="0"/>
              <a:t>Simultaneous presence of 1+ and 2+ </a:t>
            </a:r>
            <a:r>
              <a:rPr lang="en-US" altLang="ru-RU" sz="2200" dirty="0" smtClean="0"/>
              <a:t>ions.</a:t>
            </a:r>
          </a:p>
          <a:p>
            <a:pPr marL="285750" indent="-285750">
              <a:spcBef>
                <a:spcPct val="0"/>
              </a:spcBef>
            </a:pPr>
            <a:r>
              <a:rPr lang="en-US" altLang="ru-RU" sz="2200" dirty="0" smtClean="0"/>
              <a:t>The </a:t>
            </a:r>
            <a:r>
              <a:rPr lang="en-US" altLang="ru-RU" sz="2200" dirty="0"/>
              <a:t>frequency of the occurrence of the ion under study is ~ 1 per </a:t>
            </a:r>
            <a:r>
              <a:rPr lang="en-US" altLang="ru-RU" sz="2200" dirty="0" smtClean="0"/>
              <a:t>day</a:t>
            </a:r>
          </a:p>
          <a:p>
            <a:pPr marL="285750" indent="-285750">
              <a:spcBef>
                <a:spcPct val="0"/>
              </a:spcBef>
            </a:pPr>
            <a:r>
              <a:rPr lang="en-US" altLang="ru-RU" sz="2200" dirty="0" smtClean="0"/>
              <a:t>The </a:t>
            </a:r>
            <a:r>
              <a:rPr lang="en-US" altLang="ru-RU" sz="2200" dirty="0"/>
              <a:t>lifetime of the ion under study is ≥ 50 </a:t>
            </a:r>
            <a:r>
              <a:rPr lang="en-US" altLang="ru-RU" sz="2200" dirty="0" err="1"/>
              <a:t>msec</a:t>
            </a:r>
            <a:endParaRPr lang="en-US" altLang="ru-RU" sz="2200" b="0" dirty="0"/>
          </a:p>
        </p:txBody>
      </p:sp>
      <p:sp>
        <p:nvSpPr>
          <p:cNvPr id="4" name="Text Box 6"/>
          <p:cNvSpPr txBox="1">
            <a:spLocks noChangeArrowheads="1"/>
          </p:cNvSpPr>
          <p:nvPr/>
        </p:nvSpPr>
        <p:spPr bwMode="auto">
          <a:xfrm>
            <a:off x="1366601" y="3360031"/>
            <a:ext cx="676499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ru-RU" sz="2200" dirty="0"/>
              <a:t>The accuracy of the mass determination depends </a:t>
            </a:r>
            <a:r>
              <a:rPr lang="en-US" altLang="ru-RU" sz="2200" dirty="0" smtClean="0"/>
              <a:t>on</a:t>
            </a:r>
          </a:p>
          <a:p>
            <a:pPr>
              <a:spcBef>
                <a:spcPct val="0"/>
              </a:spcBef>
              <a:buNone/>
            </a:pPr>
            <a:r>
              <a:rPr lang="en-US" altLang="ru-RU" sz="2200" dirty="0" smtClean="0"/>
              <a:t>- the </a:t>
            </a:r>
            <a:r>
              <a:rPr lang="en-US" altLang="ru-RU" sz="2200" dirty="0"/>
              <a:t>resolution of the analyzer by mass </a:t>
            </a:r>
            <a:r>
              <a:rPr lang="en-US" altLang="ru-RU" sz="2200" dirty="0" smtClean="0"/>
              <a:t>R</a:t>
            </a:r>
            <a:r>
              <a:rPr lang="en-US" altLang="ru-RU" sz="2200" baseline="-25000" dirty="0" smtClean="0"/>
              <a:t>m</a:t>
            </a:r>
          </a:p>
          <a:p>
            <a:pPr>
              <a:spcBef>
                <a:spcPct val="0"/>
              </a:spcBef>
              <a:buNone/>
            </a:pPr>
            <a:r>
              <a:rPr lang="ru-RU" altLang="ru-RU" sz="2200" dirty="0" smtClean="0"/>
              <a:t>- </a:t>
            </a:r>
            <a:r>
              <a:rPr lang="en-US" altLang="ru-RU" sz="2200" dirty="0" smtClean="0"/>
              <a:t>measurement </a:t>
            </a:r>
            <a:r>
              <a:rPr lang="en-US" altLang="ru-RU" sz="2200" dirty="0"/>
              <a:t>statistics </a:t>
            </a:r>
            <a:r>
              <a:rPr lang="en-US" altLang="ru-RU" sz="2200" dirty="0" smtClean="0"/>
              <a:t>N</a:t>
            </a:r>
            <a:endParaRPr lang="ru-RU" altLang="ru-RU" sz="2200" dirty="0" smtClean="0"/>
          </a:p>
          <a:p>
            <a:pPr marL="342900" indent="-342900">
              <a:spcBef>
                <a:spcPct val="0"/>
              </a:spcBef>
              <a:buFontTx/>
              <a:buChar char="-"/>
            </a:pPr>
            <a:endParaRPr lang="ru-RU" altLang="ru-RU" sz="2200" dirty="0" smtClean="0"/>
          </a:p>
          <a:p>
            <a:pPr>
              <a:spcBef>
                <a:spcPct val="0"/>
              </a:spcBef>
              <a:buNone/>
            </a:pPr>
            <a:r>
              <a:rPr lang="el-GR" altLang="ru-RU" sz="2000" dirty="0" smtClean="0"/>
              <a:t>Δ</a:t>
            </a:r>
            <a:r>
              <a:rPr lang="en-US" altLang="ru-RU" sz="2000" dirty="0" smtClean="0"/>
              <a:t>M/M </a:t>
            </a:r>
            <a:r>
              <a:rPr lang="en-US" altLang="ru-RU" sz="2000" dirty="0"/>
              <a:t>= 10</a:t>
            </a:r>
            <a:r>
              <a:rPr lang="en-US" altLang="ru-RU" sz="2000" baseline="30000" dirty="0"/>
              <a:t>-7</a:t>
            </a:r>
            <a:r>
              <a:rPr lang="en-US" altLang="ru-RU" sz="2000" dirty="0"/>
              <a:t>, N = 10  =&gt;    R</a:t>
            </a:r>
            <a:r>
              <a:rPr lang="en-US" altLang="ru-RU" sz="2000" baseline="-25000" dirty="0"/>
              <a:t>m</a:t>
            </a:r>
            <a:r>
              <a:rPr lang="en-US" altLang="ru-RU" sz="2000" dirty="0"/>
              <a:t> = 1 500 000</a:t>
            </a:r>
            <a:r>
              <a:rPr lang="en-US" altLang="ru-RU" sz="2000" baseline="30000" dirty="0"/>
              <a:t> </a:t>
            </a:r>
          </a:p>
          <a:p>
            <a:pPr marL="342900" indent="-342900">
              <a:spcBef>
                <a:spcPct val="0"/>
              </a:spcBef>
              <a:buFontTx/>
              <a:buChar char="-"/>
            </a:pPr>
            <a:endParaRPr lang="ru-RU" altLang="ru-RU" sz="2200" b="0" dirty="0"/>
          </a:p>
        </p:txBody>
      </p:sp>
      <p:sp>
        <p:nvSpPr>
          <p:cNvPr id="5" name="Rectangle 9"/>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2400"/>
          </a:p>
        </p:txBody>
      </p:sp>
      <p:graphicFrame>
        <p:nvGraphicFramePr>
          <p:cNvPr id="6" name="Object 8"/>
          <p:cNvGraphicFramePr>
            <a:graphicFrameLocks noChangeAspect="1"/>
          </p:cNvGraphicFramePr>
          <p:nvPr>
            <p:extLst>
              <p:ext uri="{D42A27DB-BD31-4B8C-83A1-F6EECF244321}">
                <p14:modId xmlns:p14="http://schemas.microsoft.com/office/powerpoint/2010/main" val="3389252539"/>
              </p:ext>
            </p:extLst>
          </p:nvPr>
        </p:nvGraphicFramePr>
        <p:xfrm>
          <a:off x="8555038" y="3776663"/>
          <a:ext cx="2444750" cy="1111250"/>
        </p:xfrm>
        <a:graphic>
          <a:graphicData uri="http://schemas.openxmlformats.org/presentationml/2006/ole">
            <mc:AlternateContent xmlns:mc="http://schemas.openxmlformats.org/markup-compatibility/2006">
              <mc:Choice xmlns:v="urn:schemas-microsoft-com:vml" Requires="v">
                <p:oleObj spid="_x0000_s5135" name="Уравнение" r:id="rId3" imgW="990360" imgH="444240" progId="Equation.3">
                  <p:embed/>
                </p:oleObj>
              </mc:Choice>
              <mc:Fallback>
                <p:oleObj name="Уравнение" r:id="rId3" imgW="990360" imgH="444240" progId="Equation.3">
                  <p:embed/>
                  <p:pic>
                    <p:nvPicPr>
                      <p:cNvPr id="0" name=""/>
                      <p:cNvPicPr>
                        <a:picLocks noChangeAspect="1" noChangeArrowheads="1"/>
                      </p:cNvPicPr>
                      <p:nvPr/>
                    </p:nvPicPr>
                    <p:blipFill>
                      <a:blip r:embed="rId4"/>
                      <a:srcRect/>
                      <a:stretch>
                        <a:fillRect/>
                      </a:stretch>
                    </p:blipFill>
                    <p:spPr bwMode="auto">
                      <a:xfrm>
                        <a:off x="8555038" y="3776663"/>
                        <a:ext cx="2444750" cy="1111250"/>
                      </a:xfrm>
                      <a:prstGeom prst="rect">
                        <a:avLst/>
                      </a:prstGeom>
                      <a:noFill/>
                      <a:ln>
                        <a:noFill/>
                      </a:ln>
                    </p:spPr>
                  </p:pic>
                </p:oleObj>
              </mc:Fallback>
            </mc:AlternateContent>
          </a:graphicData>
        </a:graphic>
      </p:graphicFrame>
      <p:sp>
        <p:nvSpPr>
          <p:cNvPr id="7" name="Text Box 10"/>
          <p:cNvSpPr txBox="1">
            <a:spLocks noChangeArrowheads="1"/>
          </p:cNvSpPr>
          <p:nvPr/>
        </p:nvSpPr>
        <p:spPr bwMode="auto">
          <a:xfrm>
            <a:off x="1366601" y="5075746"/>
            <a:ext cx="1010686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ru-RU" sz="2400" b="0" baseline="30000" dirty="0"/>
          </a:p>
          <a:p>
            <a:pPr>
              <a:spcBef>
                <a:spcPct val="0"/>
              </a:spcBef>
              <a:buNone/>
            </a:pPr>
            <a:r>
              <a:rPr lang="en-US" altLang="ru-RU" sz="2400" dirty="0">
                <a:solidFill>
                  <a:srgbClr val="FF0000"/>
                </a:solidFill>
              </a:rPr>
              <a:t>Currently, only one type of mass analyzer provides simultaneous </a:t>
            </a:r>
            <a:r>
              <a:rPr lang="en-US" altLang="ru-RU" sz="2400" dirty="0" smtClean="0">
                <a:solidFill>
                  <a:srgbClr val="FF0000"/>
                </a:solidFill>
              </a:rPr>
              <a:t>access</a:t>
            </a:r>
            <a:r>
              <a:rPr lang="ru-RU" altLang="ru-RU" sz="2400" dirty="0" smtClean="0">
                <a:solidFill>
                  <a:srgbClr val="FF0000"/>
                </a:solidFill>
              </a:rPr>
              <a:t> </a:t>
            </a:r>
          </a:p>
          <a:p>
            <a:pPr>
              <a:spcBef>
                <a:spcPct val="0"/>
              </a:spcBef>
              <a:buNone/>
            </a:pPr>
            <a:r>
              <a:rPr lang="en-US" altLang="ru-RU" sz="2400" dirty="0" smtClean="0">
                <a:solidFill>
                  <a:srgbClr val="FF0000"/>
                </a:solidFill>
              </a:rPr>
              <a:t>to </a:t>
            </a:r>
            <a:r>
              <a:rPr lang="en-US" altLang="ru-RU" sz="2400" dirty="0">
                <a:solidFill>
                  <a:srgbClr val="FF0000"/>
                </a:solidFill>
              </a:rPr>
              <a:t>a resolution of &gt; 1,000,000 with an analysis time of &lt; 0.1 </a:t>
            </a:r>
            <a:r>
              <a:rPr lang="en-US" altLang="ru-RU" sz="2400" dirty="0" smtClean="0">
                <a:solidFill>
                  <a:srgbClr val="FF0000"/>
                </a:solidFill>
              </a:rPr>
              <a:t>sec</a:t>
            </a:r>
            <a:endParaRPr lang="ru-RU" altLang="ru-RU" sz="2400" dirty="0" smtClean="0">
              <a:solidFill>
                <a:srgbClr val="FF0000"/>
              </a:solidFill>
            </a:endParaRPr>
          </a:p>
          <a:p>
            <a:pPr>
              <a:spcBef>
                <a:spcPct val="0"/>
              </a:spcBef>
              <a:buNone/>
            </a:pPr>
            <a:r>
              <a:rPr lang="en-US" altLang="ru-RU" sz="2400" dirty="0" smtClean="0">
                <a:solidFill>
                  <a:srgbClr val="FF0000"/>
                </a:solidFill>
              </a:rPr>
              <a:t>– </a:t>
            </a:r>
            <a:r>
              <a:rPr lang="en-US" altLang="ru-RU" sz="2400" dirty="0">
                <a:solidFill>
                  <a:srgbClr val="FF0000"/>
                </a:solidFill>
              </a:rPr>
              <a:t>multi-reflective time-of-flight mass analyzer</a:t>
            </a:r>
            <a:endParaRPr lang="el-GR" altLang="ru-RU" sz="2400" dirty="0">
              <a:solidFill>
                <a:srgbClr val="FF0000"/>
              </a:solidFill>
            </a:endParaRPr>
          </a:p>
        </p:txBody>
      </p:sp>
      <p:sp>
        <p:nvSpPr>
          <p:cNvPr id="8" name="Заголовок 1"/>
          <p:cNvSpPr txBox="1">
            <a:spLocks/>
          </p:cNvSpPr>
          <p:nvPr/>
        </p:nvSpPr>
        <p:spPr>
          <a:xfrm>
            <a:off x="0" y="365126"/>
            <a:ext cx="12192000" cy="504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mn-lt"/>
              </a:rPr>
              <a:t>	</a:t>
            </a:r>
            <a:r>
              <a:rPr lang="en-US" sz="2400" b="1" dirty="0" smtClean="0">
                <a:solidFill>
                  <a:schemeClr val="bg1"/>
                </a:solidFill>
                <a:latin typeface="+mn-lt"/>
              </a:rPr>
              <a:t>Mass measurement of the heaviest nuclei (atoms)</a:t>
            </a:r>
          </a:p>
        </p:txBody>
      </p:sp>
      <p:sp>
        <p:nvSpPr>
          <p:cNvPr id="9" name="Номер слайда 8"/>
          <p:cNvSpPr>
            <a:spLocks noGrp="1"/>
          </p:cNvSpPr>
          <p:nvPr>
            <p:ph type="sldNum" sz="quarter" idx="12"/>
          </p:nvPr>
        </p:nvSpPr>
        <p:spPr/>
        <p:txBody>
          <a:bodyPr/>
          <a:lstStyle/>
          <a:p>
            <a:fld id="{B31D3F99-C609-4828-B049-62505ED005B1}" type="slidenum">
              <a:rPr lang="ru-RU" sz="1800" smtClean="0"/>
              <a:t>4</a:t>
            </a:fld>
            <a:r>
              <a:rPr lang="en-US" sz="1800" dirty="0" smtClean="0"/>
              <a:t> /15</a:t>
            </a:r>
            <a:endParaRPr lang="ru-RU" sz="1800" dirty="0"/>
          </a:p>
        </p:txBody>
      </p:sp>
    </p:spTree>
    <p:extLst>
      <p:ext uri="{BB962C8B-B14F-4D97-AF65-F5344CB8AC3E}">
        <p14:creationId xmlns:p14="http://schemas.microsoft.com/office/powerpoint/2010/main" val="1799540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Группа 226"/>
          <p:cNvGrpSpPr>
            <a:grpSpLocks noChangeAspect="1"/>
          </p:cNvGrpSpPr>
          <p:nvPr/>
        </p:nvGrpSpPr>
        <p:grpSpPr>
          <a:xfrm>
            <a:off x="2500296" y="855677"/>
            <a:ext cx="7182000" cy="5040000"/>
            <a:chOff x="1487488" y="692696"/>
            <a:chExt cx="8686800" cy="6096000"/>
          </a:xfrm>
        </p:grpSpPr>
        <p:grpSp>
          <p:nvGrpSpPr>
            <p:cNvPr id="2" name="Group 428"/>
            <p:cNvGrpSpPr>
              <a:grpSpLocks noChangeAspect="1"/>
            </p:cNvGrpSpPr>
            <p:nvPr/>
          </p:nvGrpSpPr>
          <p:grpSpPr bwMode="auto">
            <a:xfrm>
              <a:off x="1487488" y="692696"/>
              <a:ext cx="8686800" cy="5903913"/>
              <a:chOff x="144" y="432"/>
              <a:chExt cx="5472" cy="3719"/>
            </a:xfrm>
          </p:grpSpPr>
          <p:sp>
            <p:nvSpPr>
              <p:cNvPr id="3" name="Rectangle 234"/>
              <p:cNvSpPr>
                <a:spLocks noChangeArrowheads="1"/>
              </p:cNvSpPr>
              <p:nvPr/>
            </p:nvSpPr>
            <p:spPr bwMode="auto">
              <a:xfrm rot="-5400000">
                <a:off x="13" y="2778"/>
                <a:ext cx="570" cy="307"/>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4" name="Rectangle 235"/>
              <p:cNvSpPr>
                <a:spLocks noChangeArrowheads="1"/>
              </p:cNvSpPr>
              <p:nvPr/>
            </p:nvSpPr>
            <p:spPr bwMode="auto">
              <a:xfrm rot="-5400000">
                <a:off x="491" y="2914"/>
                <a:ext cx="41" cy="12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5" name="Rectangle 236"/>
              <p:cNvSpPr>
                <a:spLocks noChangeArrowheads="1"/>
              </p:cNvSpPr>
              <p:nvPr/>
            </p:nvSpPr>
            <p:spPr bwMode="auto">
              <a:xfrm rot="-5400000">
                <a:off x="491" y="2833"/>
                <a:ext cx="41" cy="12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6" name="Rectangle 237"/>
              <p:cNvSpPr>
                <a:spLocks noChangeArrowheads="1"/>
              </p:cNvSpPr>
              <p:nvPr/>
            </p:nvSpPr>
            <p:spPr bwMode="auto">
              <a:xfrm rot="-5400000">
                <a:off x="674" y="2934"/>
                <a:ext cx="41" cy="8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7" name="Rectangle 238"/>
              <p:cNvSpPr>
                <a:spLocks noChangeArrowheads="1"/>
              </p:cNvSpPr>
              <p:nvPr/>
            </p:nvSpPr>
            <p:spPr bwMode="auto">
              <a:xfrm rot="-5400000">
                <a:off x="674" y="2853"/>
                <a:ext cx="41" cy="8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8" name="Rectangle 239" descr="Шпалера"/>
              <p:cNvSpPr>
                <a:spLocks noChangeArrowheads="1"/>
              </p:cNvSpPr>
              <p:nvPr/>
            </p:nvSpPr>
            <p:spPr bwMode="auto">
              <a:xfrm rot="-5400000">
                <a:off x="756" y="3097"/>
                <a:ext cx="570" cy="41"/>
              </a:xfrm>
              <a:prstGeom prst="rect">
                <a:avLst/>
              </a:prstGeom>
              <a:pattFill prst="trellis">
                <a:fgClr>
                  <a:srgbClr val="000000"/>
                </a:fgClr>
                <a:bgClr>
                  <a:srgbClr val="FFFFFF"/>
                </a:bgClr>
              </a:patt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9" name="Rectangle 240"/>
              <p:cNvSpPr>
                <a:spLocks noChangeArrowheads="1"/>
              </p:cNvSpPr>
              <p:nvPr/>
            </p:nvSpPr>
            <p:spPr bwMode="auto">
              <a:xfrm rot="-5400000">
                <a:off x="1427" y="2588"/>
                <a:ext cx="41" cy="773"/>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0" name="Rectangle 241"/>
              <p:cNvSpPr>
                <a:spLocks noChangeArrowheads="1"/>
              </p:cNvSpPr>
              <p:nvPr/>
            </p:nvSpPr>
            <p:spPr bwMode="auto">
              <a:xfrm rot="-5400000">
                <a:off x="1427" y="2507"/>
                <a:ext cx="41" cy="773"/>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1" name="Rectangle 244"/>
              <p:cNvSpPr>
                <a:spLocks noChangeArrowheads="1"/>
              </p:cNvSpPr>
              <p:nvPr/>
            </p:nvSpPr>
            <p:spPr bwMode="auto">
              <a:xfrm rot="-5400000">
                <a:off x="1793" y="2834"/>
                <a:ext cx="122" cy="40"/>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2" name="Rectangle 245"/>
              <p:cNvSpPr>
                <a:spLocks noChangeArrowheads="1"/>
              </p:cNvSpPr>
              <p:nvPr/>
            </p:nvSpPr>
            <p:spPr bwMode="auto">
              <a:xfrm rot="-5400000">
                <a:off x="1875" y="2833"/>
                <a:ext cx="122"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3" name="Rectangle 246"/>
              <p:cNvSpPr>
                <a:spLocks noChangeArrowheads="1"/>
              </p:cNvSpPr>
              <p:nvPr/>
            </p:nvSpPr>
            <p:spPr bwMode="auto">
              <a:xfrm rot="-5400000">
                <a:off x="3481" y="3097"/>
                <a:ext cx="326"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4" name="Rectangle 247"/>
              <p:cNvSpPr>
                <a:spLocks noChangeArrowheads="1"/>
              </p:cNvSpPr>
              <p:nvPr/>
            </p:nvSpPr>
            <p:spPr bwMode="auto">
              <a:xfrm rot="-5400000">
                <a:off x="3564" y="3098"/>
                <a:ext cx="326"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5" name="Rectangle 248"/>
              <p:cNvSpPr>
                <a:spLocks noChangeArrowheads="1"/>
              </p:cNvSpPr>
              <p:nvPr/>
            </p:nvSpPr>
            <p:spPr bwMode="auto">
              <a:xfrm rot="-5400000">
                <a:off x="3603" y="3341"/>
                <a:ext cx="82"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6" name="Line 249"/>
              <p:cNvSpPr>
                <a:spLocks noChangeShapeType="1"/>
              </p:cNvSpPr>
              <p:nvPr/>
            </p:nvSpPr>
            <p:spPr bwMode="auto">
              <a:xfrm rot="-5400000">
                <a:off x="3623" y="3402"/>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7" name="Line 250"/>
              <p:cNvSpPr>
                <a:spLocks noChangeShapeType="1"/>
              </p:cNvSpPr>
              <p:nvPr/>
            </p:nvSpPr>
            <p:spPr bwMode="auto">
              <a:xfrm rot="-5400000">
                <a:off x="3745" y="3402"/>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8" name="Rectangle 251"/>
              <p:cNvSpPr>
                <a:spLocks noChangeArrowheads="1"/>
              </p:cNvSpPr>
              <p:nvPr/>
            </p:nvSpPr>
            <p:spPr bwMode="auto">
              <a:xfrm rot="-5400000">
                <a:off x="2199" y="2914"/>
                <a:ext cx="41" cy="122"/>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9" name="Rectangle 252"/>
              <p:cNvSpPr>
                <a:spLocks noChangeArrowheads="1"/>
              </p:cNvSpPr>
              <p:nvPr/>
            </p:nvSpPr>
            <p:spPr bwMode="auto">
              <a:xfrm rot="-5400000">
                <a:off x="1996" y="2833"/>
                <a:ext cx="41" cy="122"/>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20" name="Line 253"/>
              <p:cNvSpPr>
                <a:spLocks noChangeShapeType="1"/>
              </p:cNvSpPr>
              <p:nvPr/>
            </p:nvSpPr>
            <p:spPr bwMode="auto">
              <a:xfrm rot="-5400000">
                <a:off x="2281" y="2874"/>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21" name="Line 254"/>
              <p:cNvSpPr>
                <a:spLocks noChangeShapeType="1"/>
              </p:cNvSpPr>
              <p:nvPr/>
            </p:nvSpPr>
            <p:spPr bwMode="auto">
              <a:xfrm rot="-5400000">
                <a:off x="2281" y="2996"/>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22" name="Rectangle 255"/>
              <p:cNvSpPr>
                <a:spLocks noChangeArrowheads="1"/>
              </p:cNvSpPr>
              <p:nvPr/>
            </p:nvSpPr>
            <p:spPr bwMode="auto">
              <a:xfrm rot="-5400000">
                <a:off x="2362" y="2873"/>
                <a:ext cx="41"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23" name="Rectangle 256"/>
              <p:cNvSpPr>
                <a:spLocks noChangeArrowheads="1"/>
              </p:cNvSpPr>
              <p:nvPr/>
            </p:nvSpPr>
            <p:spPr bwMode="auto">
              <a:xfrm rot="-5400000">
                <a:off x="2362" y="2954"/>
                <a:ext cx="41"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24" name="Line 257"/>
              <p:cNvSpPr>
                <a:spLocks noChangeShapeType="1"/>
              </p:cNvSpPr>
              <p:nvPr/>
            </p:nvSpPr>
            <p:spPr bwMode="auto">
              <a:xfrm rot="-5400000">
                <a:off x="2403" y="2874"/>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25" name="Line 258"/>
              <p:cNvSpPr>
                <a:spLocks noChangeShapeType="1"/>
              </p:cNvSpPr>
              <p:nvPr/>
            </p:nvSpPr>
            <p:spPr bwMode="auto">
              <a:xfrm rot="-5400000">
                <a:off x="2403" y="2996"/>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26" name="Rectangle 259"/>
              <p:cNvSpPr>
                <a:spLocks noChangeArrowheads="1"/>
              </p:cNvSpPr>
              <p:nvPr/>
            </p:nvSpPr>
            <p:spPr bwMode="auto">
              <a:xfrm rot="-5400000">
                <a:off x="2545" y="2812"/>
                <a:ext cx="41" cy="163"/>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27" name="Rectangle 260"/>
              <p:cNvSpPr>
                <a:spLocks noChangeArrowheads="1"/>
              </p:cNvSpPr>
              <p:nvPr/>
            </p:nvSpPr>
            <p:spPr bwMode="auto">
              <a:xfrm rot="-5400000">
                <a:off x="2545" y="2893"/>
                <a:ext cx="41" cy="163"/>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28" name="Line 261"/>
              <p:cNvSpPr>
                <a:spLocks noChangeShapeType="1"/>
              </p:cNvSpPr>
              <p:nvPr/>
            </p:nvSpPr>
            <p:spPr bwMode="auto">
              <a:xfrm rot="-5400000">
                <a:off x="2647" y="2874"/>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29" name="Line 262"/>
              <p:cNvSpPr>
                <a:spLocks noChangeShapeType="1"/>
              </p:cNvSpPr>
              <p:nvPr/>
            </p:nvSpPr>
            <p:spPr bwMode="auto">
              <a:xfrm rot="-5400000">
                <a:off x="2647" y="2996"/>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30" name="Line 263"/>
              <p:cNvSpPr>
                <a:spLocks noChangeShapeType="1"/>
              </p:cNvSpPr>
              <p:nvPr/>
            </p:nvSpPr>
            <p:spPr bwMode="auto">
              <a:xfrm rot="-5400000">
                <a:off x="2667" y="2854"/>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31" name="Line 264"/>
              <p:cNvSpPr>
                <a:spLocks noChangeShapeType="1"/>
              </p:cNvSpPr>
              <p:nvPr/>
            </p:nvSpPr>
            <p:spPr bwMode="auto">
              <a:xfrm rot="-5400000">
                <a:off x="2667" y="3016"/>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32" name="Line 265"/>
              <p:cNvSpPr>
                <a:spLocks noChangeShapeType="1"/>
              </p:cNvSpPr>
              <p:nvPr/>
            </p:nvSpPr>
            <p:spPr bwMode="auto">
              <a:xfrm rot="-5400000">
                <a:off x="2708" y="2854"/>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33" name="Line 266"/>
              <p:cNvSpPr>
                <a:spLocks noChangeShapeType="1"/>
              </p:cNvSpPr>
              <p:nvPr/>
            </p:nvSpPr>
            <p:spPr bwMode="auto">
              <a:xfrm rot="-5400000">
                <a:off x="2708" y="3016"/>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34" name="Rectangle 267"/>
              <p:cNvSpPr>
                <a:spLocks noChangeArrowheads="1"/>
              </p:cNvSpPr>
              <p:nvPr/>
            </p:nvSpPr>
            <p:spPr bwMode="auto">
              <a:xfrm rot="-5400000">
                <a:off x="2790" y="2813"/>
                <a:ext cx="122" cy="81"/>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35" name="Rectangle 268"/>
              <p:cNvSpPr>
                <a:spLocks noChangeArrowheads="1"/>
              </p:cNvSpPr>
              <p:nvPr/>
            </p:nvSpPr>
            <p:spPr bwMode="auto">
              <a:xfrm rot="-5400000">
                <a:off x="2790" y="2975"/>
                <a:ext cx="122" cy="81"/>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36" name="Rectangle 269"/>
              <p:cNvSpPr>
                <a:spLocks noChangeArrowheads="1"/>
              </p:cNvSpPr>
              <p:nvPr/>
            </p:nvSpPr>
            <p:spPr bwMode="auto">
              <a:xfrm rot="-5400000">
                <a:off x="3013" y="2712"/>
                <a:ext cx="122" cy="284"/>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37" name="Rectangle 270"/>
              <p:cNvSpPr>
                <a:spLocks noChangeArrowheads="1"/>
              </p:cNvSpPr>
              <p:nvPr/>
            </p:nvSpPr>
            <p:spPr bwMode="auto">
              <a:xfrm rot="-5400000">
                <a:off x="3013" y="2874"/>
                <a:ext cx="122" cy="284"/>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38" name="Rectangle 271"/>
              <p:cNvSpPr>
                <a:spLocks noChangeArrowheads="1"/>
              </p:cNvSpPr>
              <p:nvPr/>
            </p:nvSpPr>
            <p:spPr bwMode="auto">
              <a:xfrm rot="-5400000">
                <a:off x="3237" y="2813"/>
                <a:ext cx="122" cy="81"/>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39" name="Rectangle 272"/>
              <p:cNvSpPr>
                <a:spLocks noChangeArrowheads="1"/>
              </p:cNvSpPr>
              <p:nvPr/>
            </p:nvSpPr>
            <p:spPr bwMode="auto">
              <a:xfrm rot="-5400000">
                <a:off x="3237" y="2975"/>
                <a:ext cx="122" cy="81"/>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40" name="Line 273"/>
              <p:cNvSpPr>
                <a:spLocks noChangeShapeType="1"/>
              </p:cNvSpPr>
              <p:nvPr/>
            </p:nvSpPr>
            <p:spPr bwMode="auto">
              <a:xfrm rot="-5400000">
                <a:off x="3318" y="2854"/>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41" name="Line 274"/>
              <p:cNvSpPr>
                <a:spLocks noChangeShapeType="1"/>
              </p:cNvSpPr>
              <p:nvPr/>
            </p:nvSpPr>
            <p:spPr bwMode="auto">
              <a:xfrm rot="-5400000">
                <a:off x="3318" y="3016"/>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42" name="Line 275"/>
              <p:cNvSpPr>
                <a:spLocks noChangeShapeType="1"/>
              </p:cNvSpPr>
              <p:nvPr/>
            </p:nvSpPr>
            <p:spPr bwMode="auto">
              <a:xfrm rot="-5400000">
                <a:off x="3359" y="2854"/>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43" name="Line 276"/>
              <p:cNvSpPr>
                <a:spLocks noChangeShapeType="1"/>
              </p:cNvSpPr>
              <p:nvPr/>
            </p:nvSpPr>
            <p:spPr bwMode="auto">
              <a:xfrm rot="-5400000">
                <a:off x="3359" y="3016"/>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44" name="Line 277"/>
              <p:cNvSpPr>
                <a:spLocks noChangeShapeType="1"/>
              </p:cNvSpPr>
              <p:nvPr/>
            </p:nvSpPr>
            <p:spPr bwMode="auto">
              <a:xfrm rot="-5400000">
                <a:off x="3419" y="2874"/>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45" name="Line 278"/>
              <p:cNvSpPr>
                <a:spLocks noChangeShapeType="1"/>
              </p:cNvSpPr>
              <p:nvPr/>
            </p:nvSpPr>
            <p:spPr bwMode="auto">
              <a:xfrm rot="-5400000">
                <a:off x="3419" y="2996"/>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46" name="Rectangle 279"/>
              <p:cNvSpPr>
                <a:spLocks noChangeArrowheads="1"/>
              </p:cNvSpPr>
              <p:nvPr/>
            </p:nvSpPr>
            <p:spPr bwMode="auto">
              <a:xfrm rot="-5400000">
                <a:off x="3541" y="2914"/>
                <a:ext cx="41" cy="122"/>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47" name="Rectangle 280"/>
              <p:cNvSpPr>
                <a:spLocks noChangeArrowheads="1"/>
              </p:cNvSpPr>
              <p:nvPr/>
            </p:nvSpPr>
            <p:spPr bwMode="auto">
              <a:xfrm rot="-5400000">
                <a:off x="3541" y="2833"/>
                <a:ext cx="41" cy="122"/>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48" name="Rectangle 281"/>
              <p:cNvSpPr>
                <a:spLocks noChangeArrowheads="1"/>
              </p:cNvSpPr>
              <p:nvPr/>
            </p:nvSpPr>
            <p:spPr bwMode="auto">
              <a:xfrm rot="-5400000">
                <a:off x="3542" y="2792"/>
                <a:ext cx="204"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49" name="Rectangle 282"/>
              <p:cNvSpPr>
                <a:spLocks noChangeArrowheads="1"/>
              </p:cNvSpPr>
              <p:nvPr/>
            </p:nvSpPr>
            <p:spPr bwMode="auto">
              <a:xfrm rot="-5400000">
                <a:off x="1880" y="2991"/>
                <a:ext cx="122"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50" name="Rectangle 283"/>
              <p:cNvSpPr>
                <a:spLocks noChangeArrowheads="1"/>
              </p:cNvSpPr>
              <p:nvPr/>
            </p:nvSpPr>
            <p:spPr bwMode="auto">
              <a:xfrm rot="-5400000">
                <a:off x="3623" y="2792"/>
                <a:ext cx="204"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51" name="Rectangle 284"/>
              <p:cNvSpPr>
                <a:spLocks noChangeArrowheads="1"/>
              </p:cNvSpPr>
              <p:nvPr/>
            </p:nvSpPr>
            <p:spPr bwMode="auto">
              <a:xfrm rot="-5400000">
                <a:off x="1798" y="2994"/>
                <a:ext cx="122" cy="40"/>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52" name="Rectangle 285"/>
              <p:cNvSpPr>
                <a:spLocks noChangeArrowheads="1"/>
              </p:cNvSpPr>
              <p:nvPr/>
            </p:nvSpPr>
            <p:spPr bwMode="auto">
              <a:xfrm rot="-5400000">
                <a:off x="3907" y="2711"/>
                <a:ext cx="41" cy="366"/>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53" name="Rectangle 286"/>
              <p:cNvSpPr>
                <a:spLocks noChangeArrowheads="1"/>
              </p:cNvSpPr>
              <p:nvPr/>
            </p:nvSpPr>
            <p:spPr bwMode="auto">
              <a:xfrm rot="-5400000">
                <a:off x="3907" y="2792"/>
                <a:ext cx="41" cy="366"/>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54" name="Line 287"/>
              <p:cNvSpPr>
                <a:spLocks noChangeShapeType="1"/>
              </p:cNvSpPr>
              <p:nvPr/>
            </p:nvSpPr>
            <p:spPr bwMode="auto">
              <a:xfrm rot="-5400000">
                <a:off x="4111" y="2874"/>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55" name="Line 288"/>
              <p:cNvSpPr>
                <a:spLocks noChangeShapeType="1"/>
              </p:cNvSpPr>
              <p:nvPr/>
            </p:nvSpPr>
            <p:spPr bwMode="auto">
              <a:xfrm rot="-5400000">
                <a:off x="4111" y="2996"/>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56" name="Line 289"/>
              <p:cNvSpPr>
                <a:spLocks noChangeShapeType="1"/>
              </p:cNvSpPr>
              <p:nvPr/>
            </p:nvSpPr>
            <p:spPr bwMode="auto">
              <a:xfrm rot="-5400000">
                <a:off x="4131" y="2854"/>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57" name="Line 290"/>
              <p:cNvSpPr>
                <a:spLocks noChangeShapeType="1"/>
              </p:cNvSpPr>
              <p:nvPr/>
            </p:nvSpPr>
            <p:spPr bwMode="auto">
              <a:xfrm rot="-5400000">
                <a:off x="4131" y="3016"/>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58" name="Line 291"/>
              <p:cNvSpPr>
                <a:spLocks noChangeShapeType="1"/>
              </p:cNvSpPr>
              <p:nvPr/>
            </p:nvSpPr>
            <p:spPr bwMode="auto">
              <a:xfrm rot="-5400000">
                <a:off x="4172" y="2854"/>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59" name="Line 292"/>
              <p:cNvSpPr>
                <a:spLocks noChangeShapeType="1"/>
              </p:cNvSpPr>
              <p:nvPr/>
            </p:nvSpPr>
            <p:spPr bwMode="auto">
              <a:xfrm rot="-5400000">
                <a:off x="4172" y="3016"/>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60" name="Rectangle 293"/>
              <p:cNvSpPr>
                <a:spLocks noChangeArrowheads="1"/>
              </p:cNvSpPr>
              <p:nvPr/>
            </p:nvSpPr>
            <p:spPr bwMode="auto">
              <a:xfrm rot="-5400000">
                <a:off x="4254" y="2813"/>
                <a:ext cx="122" cy="81"/>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61" name="Rectangle 294"/>
              <p:cNvSpPr>
                <a:spLocks noChangeArrowheads="1"/>
              </p:cNvSpPr>
              <p:nvPr/>
            </p:nvSpPr>
            <p:spPr bwMode="auto">
              <a:xfrm rot="-5400000">
                <a:off x="4254" y="2975"/>
                <a:ext cx="122" cy="81"/>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62" name="Rectangle 295"/>
              <p:cNvSpPr>
                <a:spLocks noChangeArrowheads="1"/>
              </p:cNvSpPr>
              <p:nvPr/>
            </p:nvSpPr>
            <p:spPr bwMode="auto">
              <a:xfrm rot="-5400000">
                <a:off x="4478" y="2711"/>
                <a:ext cx="122" cy="285"/>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63" name="Rectangle 296"/>
              <p:cNvSpPr>
                <a:spLocks noChangeArrowheads="1"/>
              </p:cNvSpPr>
              <p:nvPr/>
            </p:nvSpPr>
            <p:spPr bwMode="auto">
              <a:xfrm rot="-5400000">
                <a:off x="4478" y="2873"/>
                <a:ext cx="122" cy="285"/>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64" name="Rectangle 297"/>
              <p:cNvSpPr>
                <a:spLocks noChangeArrowheads="1"/>
              </p:cNvSpPr>
              <p:nvPr/>
            </p:nvSpPr>
            <p:spPr bwMode="auto">
              <a:xfrm rot="-5400000">
                <a:off x="4701" y="2813"/>
                <a:ext cx="122" cy="8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65" name="Rectangle 298"/>
              <p:cNvSpPr>
                <a:spLocks noChangeArrowheads="1"/>
              </p:cNvSpPr>
              <p:nvPr/>
            </p:nvSpPr>
            <p:spPr bwMode="auto">
              <a:xfrm rot="-5400000">
                <a:off x="4701" y="2975"/>
                <a:ext cx="122" cy="8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66" name="Line 299"/>
              <p:cNvSpPr>
                <a:spLocks noChangeShapeType="1"/>
              </p:cNvSpPr>
              <p:nvPr/>
            </p:nvSpPr>
            <p:spPr bwMode="auto">
              <a:xfrm rot="-5400000">
                <a:off x="4782" y="2854"/>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67" name="Line 300"/>
              <p:cNvSpPr>
                <a:spLocks noChangeShapeType="1"/>
              </p:cNvSpPr>
              <p:nvPr/>
            </p:nvSpPr>
            <p:spPr bwMode="auto">
              <a:xfrm rot="-5400000">
                <a:off x="4782" y="3016"/>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68" name="Line 301"/>
              <p:cNvSpPr>
                <a:spLocks noChangeShapeType="1"/>
              </p:cNvSpPr>
              <p:nvPr/>
            </p:nvSpPr>
            <p:spPr bwMode="auto">
              <a:xfrm rot="-5400000">
                <a:off x="4823" y="2854"/>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69" name="Line 302"/>
              <p:cNvSpPr>
                <a:spLocks noChangeShapeType="1"/>
              </p:cNvSpPr>
              <p:nvPr/>
            </p:nvSpPr>
            <p:spPr bwMode="auto">
              <a:xfrm rot="-5400000">
                <a:off x="4823" y="3016"/>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70" name="Line 303"/>
              <p:cNvSpPr>
                <a:spLocks noChangeShapeType="1"/>
              </p:cNvSpPr>
              <p:nvPr/>
            </p:nvSpPr>
            <p:spPr bwMode="auto">
              <a:xfrm rot="-5400000">
                <a:off x="4884" y="2874"/>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71" name="Line 304"/>
              <p:cNvSpPr>
                <a:spLocks noChangeShapeType="1"/>
              </p:cNvSpPr>
              <p:nvPr/>
            </p:nvSpPr>
            <p:spPr bwMode="auto">
              <a:xfrm rot="-5400000">
                <a:off x="4884" y="2996"/>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72" name="Rectangle 305"/>
              <p:cNvSpPr>
                <a:spLocks noChangeArrowheads="1"/>
              </p:cNvSpPr>
              <p:nvPr/>
            </p:nvSpPr>
            <p:spPr bwMode="auto">
              <a:xfrm rot="-5400000">
                <a:off x="5290" y="2792"/>
                <a:ext cx="41" cy="204"/>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73" name="Rectangle 306"/>
              <p:cNvSpPr>
                <a:spLocks noChangeArrowheads="1"/>
              </p:cNvSpPr>
              <p:nvPr/>
            </p:nvSpPr>
            <p:spPr bwMode="auto">
              <a:xfrm rot="-5400000">
                <a:off x="5290" y="2873"/>
                <a:ext cx="41" cy="204"/>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74" name="Rectangle 307"/>
              <p:cNvSpPr>
                <a:spLocks noChangeArrowheads="1"/>
              </p:cNvSpPr>
              <p:nvPr/>
            </p:nvSpPr>
            <p:spPr bwMode="auto">
              <a:xfrm rot="-5400000">
                <a:off x="5311" y="2812"/>
                <a:ext cx="163"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75" name="Rectangle 308"/>
              <p:cNvSpPr>
                <a:spLocks noChangeArrowheads="1"/>
              </p:cNvSpPr>
              <p:nvPr/>
            </p:nvSpPr>
            <p:spPr bwMode="auto">
              <a:xfrm rot="-5400000">
                <a:off x="5413" y="2792"/>
                <a:ext cx="122"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76" name="Rectangle 309"/>
              <p:cNvSpPr>
                <a:spLocks noChangeArrowheads="1"/>
              </p:cNvSpPr>
              <p:nvPr/>
            </p:nvSpPr>
            <p:spPr bwMode="auto">
              <a:xfrm rot="-5400000">
                <a:off x="5351" y="2568"/>
                <a:ext cx="163" cy="204"/>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77" name="Line 310"/>
              <p:cNvSpPr>
                <a:spLocks noChangeShapeType="1"/>
              </p:cNvSpPr>
              <p:nvPr/>
            </p:nvSpPr>
            <p:spPr bwMode="auto">
              <a:xfrm rot="-5400000">
                <a:off x="3745" y="2629"/>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78" name="Line 311"/>
              <p:cNvSpPr>
                <a:spLocks noChangeShapeType="1"/>
              </p:cNvSpPr>
              <p:nvPr/>
            </p:nvSpPr>
            <p:spPr bwMode="auto">
              <a:xfrm rot="-5400000">
                <a:off x="3623" y="2629"/>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79" name="Rectangle 312"/>
              <p:cNvSpPr>
                <a:spLocks noChangeArrowheads="1"/>
              </p:cNvSpPr>
              <p:nvPr/>
            </p:nvSpPr>
            <p:spPr bwMode="auto">
              <a:xfrm rot="-5400000">
                <a:off x="1813" y="2527"/>
                <a:ext cx="163" cy="203"/>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80" name="Line 313"/>
              <p:cNvSpPr>
                <a:spLocks noChangeShapeType="1"/>
              </p:cNvSpPr>
              <p:nvPr/>
            </p:nvSpPr>
            <p:spPr bwMode="auto">
              <a:xfrm rot="-5400000">
                <a:off x="1956" y="2711"/>
                <a:ext cx="0" cy="8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81" name="Line 314"/>
              <p:cNvSpPr>
                <a:spLocks noChangeShapeType="1"/>
              </p:cNvSpPr>
              <p:nvPr/>
            </p:nvSpPr>
            <p:spPr bwMode="auto">
              <a:xfrm rot="-5400000">
                <a:off x="1834" y="2711"/>
                <a:ext cx="0" cy="8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82" name="Line 315"/>
              <p:cNvSpPr>
                <a:spLocks noChangeShapeType="1"/>
              </p:cNvSpPr>
              <p:nvPr/>
            </p:nvSpPr>
            <p:spPr bwMode="auto">
              <a:xfrm rot="16200000" flipH="1">
                <a:off x="3419" y="3362"/>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83" name="Line 316"/>
              <p:cNvSpPr>
                <a:spLocks noChangeShapeType="1"/>
              </p:cNvSpPr>
              <p:nvPr/>
            </p:nvSpPr>
            <p:spPr bwMode="auto">
              <a:xfrm rot="-5400000">
                <a:off x="3826" y="3240"/>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84" name="Rectangle 317"/>
              <p:cNvSpPr>
                <a:spLocks noChangeArrowheads="1"/>
              </p:cNvSpPr>
              <p:nvPr/>
            </p:nvSpPr>
            <p:spPr bwMode="auto">
              <a:xfrm rot="-5400000">
                <a:off x="3542" y="2507"/>
                <a:ext cx="204"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85" name="Rectangle 318"/>
              <p:cNvSpPr>
                <a:spLocks noChangeArrowheads="1"/>
              </p:cNvSpPr>
              <p:nvPr/>
            </p:nvSpPr>
            <p:spPr bwMode="auto">
              <a:xfrm rot="-5400000">
                <a:off x="3623" y="2507"/>
                <a:ext cx="204"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86" name="Line 319"/>
              <p:cNvSpPr>
                <a:spLocks noChangeShapeType="1"/>
              </p:cNvSpPr>
              <p:nvPr/>
            </p:nvSpPr>
            <p:spPr bwMode="auto">
              <a:xfrm rot="-5400000">
                <a:off x="3623" y="2345"/>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87" name="Line 320"/>
              <p:cNvSpPr>
                <a:spLocks noChangeShapeType="1"/>
              </p:cNvSpPr>
              <p:nvPr/>
            </p:nvSpPr>
            <p:spPr bwMode="auto">
              <a:xfrm rot="-5400000">
                <a:off x="3745" y="2345"/>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88" name="Rectangle 321"/>
              <p:cNvSpPr>
                <a:spLocks noChangeArrowheads="1"/>
              </p:cNvSpPr>
              <p:nvPr/>
            </p:nvSpPr>
            <p:spPr bwMode="auto">
              <a:xfrm rot="-5400000">
                <a:off x="3623" y="2303"/>
                <a:ext cx="41"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89" name="Rectangle 322"/>
              <p:cNvSpPr>
                <a:spLocks noChangeArrowheads="1"/>
              </p:cNvSpPr>
              <p:nvPr/>
            </p:nvSpPr>
            <p:spPr bwMode="auto">
              <a:xfrm rot="-5400000">
                <a:off x="3704" y="2303"/>
                <a:ext cx="41"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90" name="Line 323"/>
              <p:cNvSpPr>
                <a:spLocks noChangeShapeType="1"/>
              </p:cNvSpPr>
              <p:nvPr/>
            </p:nvSpPr>
            <p:spPr bwMode="auto">
              <a:xfrm rot="-5400000">
                <a:off x="3623" y="2223"/>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91" name="Line 324"/>
              <p:cNvSpPr>
                <a:spLocks noChangeShapeType="1"/>
              </p:cNvSpPr>
              <p:nvPr/>
            </p:nvSpPr>
            <p:spPr bwMode="auto">
              <a:xfrm rot="-5400000">
                <a:off x="3745" y="2223"/>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92" name="Line 325"/>
              <p:cNvSpPr>
                <a:spLocks noChangeShapeType="1"/>
              </p:cNvSpPr>
              <p:nvPr/>
            </p:nvSpPr>
            <p:spPr bwMode="auto">
              <a:xfrm rot="-5400000">
                <a:off x="3603" y="2121"/>
                <a:ext cx="0" cy="12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93" name="Line 326"/>
              <p:cNvSpPr>
                <a:spLocks noChangeShapeType="1"/>
              </p:cNvSpPr>
              <p:nvPr/>
            </p:nvSpPr>
            <p:spPr bwMode="auto">
              <a:xfrm rot="-5400000">
                <a:off x="3603" y="2081"/>
                <a:ext cx="0" cy="12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94" name="Line 327"/>
              <p:cNvSpPr>
                <a:spLocks noChangeShapeType="1"/>
              </p:cNvSpPr>
              <p:nvPr/>
            </p:nvSpPr>
            <p:spPr bwMode="auto">
              <a:xfrm rot="-5400000">
                <a:off x="3623" y="2019"/>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95" name="Line 328"/>
              <p:cNvSpPr>
                <a:spLocks noChangeShapeType="1"/>
              </p:cNvSpPr>
              <p:nvPr/>
            </p:nvSpPr>
            <p:spPr bwMode="auto">
              <a:xfrm rot="-5400000">
                <a:off x="3765" y="2121"/>
                <a:ext cx="0" cy="12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96" name="Line 329"/>
              <p:cNvSpPr>
                <a:spLocks noChangeShapeType="1"/>
              </p:cNvSpPr>
              <p:nvPr/>
            </p:nvSpPr>
            <p:spPr bwMode="auto">
              <a:xfrm rot="-5400000">
                <a:off x="3765" y="2081"/>
                <a:ext cx="0" cy="12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97" name="Line 330"/>
              <p:cNvSpPr>
                <a:spLocks noChangeShapeType="1"/>
              </p:cNvSpPr>
              <p:nvPr/>
            </p:nvSpPr>
            <p:spPr bwMode="auto">
              <a:xfrm rot="-5400000">
                <a:off x="3745" y="2019"/>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98" name="Rectangle 331"/>
              <p:cNvSpPr>
                <a:spLocks noChangeArrowheads="1"/>
              </p:cNvSpPr>
              <p:nvPr/>
            </p:nvSpPr>
            <p:spPr bwMode="auto">
              <a:xfrm rot="-5400000">
                <a:off x="3582" y="1734"/>
                <a:ext cx="41" cy="12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99" name="Rectangle 332"/>
              <p:cNvSpPr>
                <a:spLocks noChangeArrowheads="1"/>
              </p:cNvSpPr>
              <p:nvPr/>
            </p:nvSpPr>
            <p:spPr bwMode="auto">
              <a:xfrm rot="-5400000">
                <a:off x="3582" y="1653"/>
                <a:ext cx="41" cy="12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00" name="Rectangle 333"/>
              <p:cNvSpPr>
                <a:spLocks noChangeArrowheads="1"/>
              </p:cNvSpPr>
              <p:nvPr/>
            </p:nvSpPr>
            <p:spPr bwMode="auto">
              <a:xfrm rot="-5400000">
                <a:off x="3583" y="1572"/>
                <a:ext cx="40" cy="12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01" name="Rectangle 334"/>
              <p:cNvSpPr>
                <a:spLocks noChangeArrowheads="1"/>
              </p:cNvSpPr>
              <p:nvPr/>
            </p:nvSpPr>
            <p:spPr bwMode="auto">
              <a:xfrm rot="-5400000">
                <a:off x="3582" y="1490"/>
                <a:ext cx="41" cy="12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02" name="Rectangle 335"/>
              <p:cNvSpPr>
                <a:spLocks noChangeArrowheads="1"/>
              </p:cNvSpPr>
              <p:nvPr/>
            </p:nvSpPr>
            <p:spPr bwMode="auto">
              <a:xfrm rot="-5400000">
                <a:off x="3542" y="1369"/>
                <a:ext cx="122" cy="12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03" name="Rectangle 336"/>
              <p:cNvSpPr>
                <a:spLocks noChangeArrowheads="1"/>
              </p:cNvSpPr>
              <p:nvPr/>
            </p:nvSpPr>
            <p:spPr bwMode="auto">
              <a:xfrm rot="-5400000">
                <a:off x="3744" y="1734"/>
                <a:ext cx="41" cy="12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04" name="Rectangle 337"/>
              <p:cNvSpPr>
                <a:spLocks noChangeArrowheads="1"/>
              </p:cNvSpPr>
              <p:nvPr/>
            </p:nvSpPr>
            <p:spPr bwMode="auto">
              <a:xfrm rot="-5400000">
                <a:off x="3744" y="1653"/>
                <a:ext cx="41" cy="12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05" name="Rectangle 338"/>
              <p:cNvSpPr>
                <a:spLocks noChangeArrowheads="1"/>
              </p:cNvSpPr>
              <p:nvPr/>
            </p:nvSpPr>
            <p:spPr bwMode="auto">
              <a:xfrm rot="-5400000">
                <a:off x="3745" y="1572"/>
                <a:ext cx="40" cy="12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06" name="Rectangle 339"/>
              <p:cNvSpPr>
                <a:spLocks noChangeArrowheads="1"/>
              </p:cNvSpPr>
              <p:nvPr/>
            </p:nvSpPr>
            <p:spPr bwMode="auto">
              <a:xfrm rot="-5400000">
                <a:off x="3744" y="1490"/>
                <a:ext cx="41" cy="12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07" name="Rectangle 340"/>
              <p:cNvSpPr>
                <a:spLocks noChangeArrowheads="1"/>
              </p:cNvSpPr>
              <p:nvPr/>
            </p:nvSpPr>
            <p:spPr bwMode="auto">
              <a:xfrm rot="-5400000">
                <a:off x="3704" y="1369"/>
                <a:ext cx="122" cy="122"/>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grpSp>
            <p:nvGrpSpPr>
              <p:cNvPr id="108" name="Group 341"/>
              <p:cNvGrpSpPr>
                <a:grpSpLocks/>
              </p:cNvGrpSpPr>
              <p:nvPr/>
            </p:nvGrpSpPr>
            <p:grpSpPr bwMode="auto">
              <a:xfrm rot="5400000">
                <a:off x="3460" y="840"/>
                <a:ext cx="448" cy="284"/>
                <a:chOff x="8138" y="9381"/>
                <a:chExt cx="1243" cy="791"/>
              </a:xfrm>
            </p:grpSpPr>
            <p:sp>
              <p:nvSpPr>
                <p:cNvPr id="182" name="Rectangle 342"/>
                <p:cNvSpPr>
                  <a:spLocks noChangeArrowheads="1"/>
                </p:cNvSpPr>
                <p:nvPr/>
              </p:nvSpPr>
              <p:spPr bwMode="auto">
                <a:xfrm>
                  <a:off x="8138" y="9381"/>
                  <a:ext cx="113" cy="339"/>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83" name="Rectangle 343"/>
                <p:cNvSpPr>
                  <a:spLocks noChangeArrowheads="1"/>
                </p:cNvSpPr>
                <p:nvPr/>
              </p:nvSpPr>
              <p:spPr bwMode="auto">
                <a:xfrm>
                  <a:off x="8364" y="9381"/>
                  <a:ext cx="113" cy="339"/>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84" name="Rectangle 344"/>
                <p:cNvSpPr>
                  <a:spLocks noChangeArrowheads="1"/>
                </p:cNvSpPr>
                <p:nvPr/>
              </p:nvSpPr>
              <p:spPr bwMode="auto">
                <a:xfrm>
                  <a:off x="8590" y="9381"/>
                  <a:ext cx="113" cy="339"/>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85" name="Rectangle 345"/>
                <p:cNvSpPr>
                  <a:spLocks noChangeArrowheads="1"/>
                </p:cNvSpPr>
                <p:nvPr/>
              </p:nvSpPr>
              <p:spPr bwMode="auto">
                <a:xfrm>
                  <a:off x="8816" y="9381"/>
                  <a:ext cx="113" cy="339"/>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86" name="Rectangle 346"/>
                <p:cNvSpPr>
                  <a:spLocks noChangeArrowheads="1"/>
                </p:cNvSpPr>
                <p:nvPr/>
              </p:nvSpPr>
              <p:spPr bwMode="auto">
                <a:xfrm>
                  <a:off x="9042" y="9381"/>
                  <a:ext cx="339" cy="339"/>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87" name="Rectangle 347"/>
                <p:cNvSpPr>
                  <a:spLocks noChangeArrowheads="1"/>
                </p:cNvSpPr>
                <p:nvPr/>
              </p:nvSpPr>
              <p:spPr bwMode="auto">
                <a:xfrm>
                  <a:off x="8138" y="9833"/>
                  <a:ext cx="113" cy="339"/>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88" name="Rectangle 348"/>
                <p:cNvSpPr>
                  <a:spLocks noChangeArrowheads="1"/>
                </p:cNvSpPr>
                <p:nvPr/>
              </p:nvSpPr>
              <p:spPr bwMode="auto">
                <a:xfrm>
                  <a:off x="8364" y="9833"/>
                  <a:ext cx="113" cy="339"/>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89" name="Rectangle 349"/>
                <p:cNvSpPr>
                  <a:spLocks noChangeArrowheads="1"/>
                </p:cNvSpPr>
                <p:nvPr/>
              </p:nvSpPr>
              <p:spPr bwMode="auto">
                <a:xfrm>
                  <a:off x="8590" y="9833"/>
                  <a:ext cx="113" cy="339"/>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90" name="Rectangle 350"/>
                <p:cNvSpPr>
                  <a:spLocks noChangeArrowheads="1"/>
                </p:cNvSpPr>
                <p:nvPr/>
              </p:nvSpPr>
              <p:spPr bwMode="auto">
                <a:xfrm>
                  <a:off x="8816" y="9833"/>
                  <a:ext cx="113" cy="339"/>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91" name="Rectangle 351"/>
                <p:cNvSpPr>
                  <a:spLocks noChangeArrowheads="1"/>
                </p:cNvSpPr>
                <p:nvPr/>
              </p:nvSpPr>
              <p:spPr bwMode="auto">
                <a:xfrm>
                  <a:off x="9042" y="9833"/>
                  <a:ext cx="339" cy="339"/>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grpSp>
          <p:sp>
            <p:nvSpPr>
              <p:cNvPr id="109" name="Rectangle 352"/>
              <p:cNvSpPr>
                <a:spLocks noChangeArrowheads="1"/>
              </p:cNvSpPr>
              <p:nvPr/>
            </p:nvSpPr>
            <p:spPr bwMode="auto">
              <a:xfrm rot="-5400000">
                <a:off x="3603" y="1266"/>
                <a:ext cx="81" cy="41"/>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10" name="Rectangle 353"/>
              <p:cNvSpPr>
                <a:spLocks noChangeArrowheads="1"/>
              </p:cNvSpPr>
              <p:nvPr/>
            </p:nvSpPr>
            <p:spPr bwMode="auto">
              <a:xfrm rot="-5400000">
                <a:off x="3684" y="1266"/>
                <a:ext cx="81" cy="41"/>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11" name="Rectangle 354" descr="Светлый диагональный 1"/>
              <p:cNvSpPr>
                <a:spLocks noChangeArrowheads="1"/>
              </p:cNvSpPr>
              <p:nvPr/>
            </p:nvSpPr>
            <p:spPr bwMode="auto">
              <a:xfrm rot="-5400000">
                <a:off x="3562" y="413"/>
                <a:ext cx="244" cy="284"/>
              </a:xfrm>
              <a:prstGeom prst="rect">
                <a:avLst/>
              </a:prstGeom>
              <a:pattFill prst="ltDnDiag">
                <a:fgClr>
                  <a:srgbClr val="000000"/>
                </a:fgClr>
                <a:bgClr>
                  <a:srgbClr val="FFFFFF"/>
                </a:bgClr>
              </a:patt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12" name="Line 355"/>
              <p:cNvSpPr>
                <a:spLocks noChangeShapeType="1"/>
              </p:cNvSpPr>
              <p:nvPr/>
            </p:nvSpPr>
            <p:spPr bwMode="auto">
              <a:xfrm rot="-5400000">
                <a:off x="3583" y="636"/>
                <a:ext cx="0" cy="1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13" name="Line 356"/>
              <p:cNvSpPr>
                <a:spLocks noChangeShapeType="1"/>
              </p:cNvSpPr>
              <p:nvPr/>
            </p:nvSpPr>
            <p:spPr bwMode="auto">
              <a:xfrm rot="-5400000">
                <a:off x="3786" y="636"/>
                <a:ext cx="0" cy="1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14" name="Rectangle 357"/>
              <p:cNvSpPr>
                <a:spLocks noChangeArrowheads="1"/>
              </p:cNvSpPr>
              <p:nvPr/>
            </p:nvSpPr>
            <p:spPr bwMode="auto">
              <a:xfrm rot="-5400000">
                <a:off x="2626" y="2772"/>
                <a:ext cx="895" cy="772"/>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15" name="Rectangle 358"/>
              <p:cNvSpPr>
                <a:spLocks noChangeArrowheads="1"/>
              </p:cNvSpPr>
              <p:nvPr/>
            </p:nvSpPr>
            <p:spPr bwMode="auto">
              <a:xfrm rot="-5400000">
                <a:off x="4155" y="2661"/>
                <a:ext cx="720" cy="773"/>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16" name="Rectangle 359"/>
              <p:cNvSpPr>
                <a:spLocks noChangeArrowheads="1"/>
              </p:cNvSpPr>
              <p:nvPr/>
            </p:nvSpPr>
            <p:spPr bwMode="auto">
              <a:xfrm rot="-5400000">
                <a:off x="3636" y="2124"/>
                <a:ext cx="407" cy="672"/>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17" name="Rectangle 360"/>
              <p:cNvSpPr>
                <a:spLocks noChangeArrowheads="1"/>
              </p:cNvSpPr>
              <p:nvPr/>
            </p:nvSpPr>
            <p:spPr bwMode="auto">
              <a:xfrm rot="-5400000">
                <a:off x="3738" y="1830"/>
                <a:ext cx="204" cy="672"/>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18" name="Rectangle 361"/>
              <p:cNvSpPr>
                <a:spLocks noChangeArrowheads="1"/>
              </p:cNvSpPr>
              <p:nvPr/>
            </p:nvSpPr>
            <p:spPr bwMode="auto">
              <a:xfrm rot="16200000">
                <a:off x="3004" y="888"/>
                <a:ext cx="1627" cy="716"/>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19" name="Rectangle 362" descr="Шпалера"/>
              <p:cNvSpPr>
                <a:spLocks noChangeArrowheads="1"/>
              </p:cNvSpPr>
              <p:nvPr/>
            </p:nvSpPr>
            <p:spPr bwMode="auto">
              <a:xfrm rot="-5400000">
                <a:off x="4904" y="3057"/>
                <a:ext cx="569" cy="40"/>
              </a:xfrm>
              <a:prstGeom prst="rect">
                <a:avLst/>
              </a:prstGeom>
              <a:pattFill prst="trellis">
                <a:fgClr>
                  <a:srgbClr val="000000"/>
                </a:fgClr>
                <a:bgClr>
                  <a:srgbClr val="FFFFFF"/>
                </a:bgClr>
              </a:patt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20" name="Rectangle 363"/>
              <p:cNvSpPr>
                <a:spLocks noChangeArrowheads="1"/>
              </p:cNvSpPr>
              <p:nvPr/>
            </p:nvSpPr>
            <p:spPr bwMode="auto">
              <a:xfrm rot="-5400000">
                <a:off x="226" y="1999"/>
                <a:ext cx="1139" cy="366"/>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21" name="Rectangle 365"/>
              <p:cNvSpPr>
                <a:spLocks noChangeArrowheads="1"/>
              </p:cNvSpPr>
              <p:nvPr/>
            </p:nvSpPr>
            <p:spPr bwMode="auto">
              <a:xfrm rot="-5400000">
                <a:off x="3738" y="1638"/>
                <a:ext cx="204" cy="672"/>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22" name="Rectangle 366"/>
              <p:cNvSpPr>
                <a:spLocks noChangeArrowheads="1"/>
              </p:cNvSpPr>
              <p:nvPr/>
            </p:nvSpPr>
            <p:spPr bwMode="auto">
              <a:xfrm rot="-5400000">
                <a:off x="3562" y="3178"/>
                <a:ext cx="41" cy="163"/>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23" name="Rectangle 367"/>
              <p:cNvSpPr>
                <a:spLocks noChangeArrowheads="1"/>
              </p:cNvSpPr>
              <p:nvPr/>
            </p:nvSpPr>
            <p:spPr bwMode="auto">
              <a:xfrm rot="-5400000">
                <a:off x="3765" y="3219"/>
                <a:ext cx="41" cy="8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24" name="Rectangle 368"/>
              <p:cNvSpPr>
                <a:spLocks noChangeArrowheads="1"/>
              </p:cNvSpPr>
              <p:nvPr/>
            </p:nvSpPr>
            <p:spPr bwMode="auto">
              <a:xfrm rot="-5400000">
                <a:off x="3562" y="3259"/>
                <a:ext cx="41" cy="163"/>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25" name="Rectangle 369"/>
              <p:cNvSpPr>
                <a:spLocks noChangeArrowheads="1"/>
              </p:cNvSpPr>
              <p:nvPr/>
            </p:nvSpPr>
            <p:spPr bwMode="auto">
              <a:xfrm rot="-5400000">
                <a:off x="3765" y="3300"/>
                <a:ext cx="41" cy="8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26" name="Rectangle 370"/>
              <p:cNvSpPr>
                <a:spLocks noChangeArrowheads="1"/>
              </p:cNvSpPr>
              <p:nvPr/>
            </p:nvSpPr>
            <p:spPr bwMode="auto">
              <a:xfrm rot="-5400000">
                <a:off x="3684" y="3341"/>
                <a:ext cx="82"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27" name="Line 371"/>
              <p:cNvSpPr>
                <a:spLocks noChangeShapeType="1"/>
              </p:cNvSpPr>
              <p:nvPr/>
            </p:nvSpPr>
            <p:spPr bwMode="auto">
              <a:xfrm rot="16200000" flipH="1">
                <a:off x="3826" y="3362"/>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28" name="Rectangle 372" descr="Светлый диагональный 1"/>
              <p:cNvSpPr>
                <a:spLocks noChangeArrowheads="1"/>
              </p:cNvSpPr>
              <p:nvPr/>
            </p:nvSpPr>
            <p:spPr bwMode="auto">
              <a:xfrm rot="-5400000">
                <a:off x="3175" y="3240"/>
                <a:ext cx="204" cy="122"/>
              </a:xfrm>
              <a:prstGeom prst="rect">
                <a:avLst/>
              </a:prstGeom>
              <a:pattFill prst="ltDnDiag">
                <a:fgClr>
                  <a:srgbClr val="000000"/>
                </a:fgClr>
                <a:bgClr>
                  <a:srgbClr val="FFFFFF"/>
                </a:bgClr>
              </a:patt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29" name="Line 373"/>
              <p:cNvSpPr>
                <a:spLocks noChangeShapeType="1"/>
              </p:cNvSpPr>
              <p:nvPr/>
            </p:nvSpPr>
            <p:spPr bwMode="auto">
              <a:xfrm rot="16200000" flipH="1">
                <a:off x="3419" y="3240"/>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30" name="Rectangle 374" descr="Светлый диагональный 1"/>
              <p:cNvSpPr>
                <a:spLocks noChangeArrowheads="1"/>
              </p:cNvSpPr>
              <p:nvPr/>
            </p:nvSpPr>
            <p:spPr bwMode="auto">
              <a:xfrm rot="10800000">
                <a:off x="3542" y="3932"/>
                <a:ext cx="284" cy="162"/>
              </a:xfrm>
              <a:prstGeom prst="rect">
                <a:avLst/>
              </a:prstGeom>
              <a:pattFill prst="ltDnDiag">
                <a:fgClr>
                  <a:srgbClr val="000000"/>
                </a:fgClr>
                <a:bgClr>
                  <a:srgbClr val="FFFFFF"/>
                </a:bgClr>
              </a:patt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31" name="Line 375"/>
              <p:cNvSpPr>
                <a:spLocks noChangeShapeType="1"/>
              </p:cNvSpPr>
              <p:nvPr/>
            </p:nvSpPr>
            <p:spPr bwMode="auto">
              <a:xfrm rot="16200000" flipH="1">
                <a:off x="3359" y="3220"/>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32" name="Line 376"/>
              <p:cNvSpPr>
                <a:spLocks noChangeShapeType="1"/>
              </p:cNvSpPr>
              <p:nvPr/>
            </p:nvSpPr>
            <p:spPr bwMode="auto">
              <a:xfrm rot="16200000" flipH="1">
                <a:off x="3359" y="3382"/>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33" name="Line 377"/>
              <p:cNvSpPr>
                <a:spLocks noChangeShapeType="1"/>
              </p:cNvSpPr>
              <p:nvPr/>
            </p:nvSpPr>
            <p:spPr bwMode="auto">
              <a:xfrm rot="16200000" flipH="1">
                <a:off x="3318" y="3220"/>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34" name="Line 378"/>
              <p:cNvSpPr>
                <a:spLocks noChangeShapeType="1"/>
              </p:cNvSpPr>
              <p:nvPr/>
            </p:nvSpPr>
            <p:spPr bwMode="auto">
              <a:xfrm rot="16200000" flipH="1">
                <a:off x="3318" y="3382"/>
                <a:ext cx="12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35" name="Line 379"/>
              <p:cNvSpPr>
                <a:spLocks noChangeShapeType="1"/>
              </p:cNvSpPr>
              <p:nvPr/>
            </p:nvSpPr>
            <p:spPr bwMode="auto">
              <a:xfrm rot="-5400000">
                <a:off x="1834" y="3077"/>
                <a:ext cx="0" cy="8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36" name="Line 380"/>
              <p:cNvSpPr>
                <a:spLocks noChangeShapeType="1"/>
              </p:cNvSpPr>
              <p:nvPr/>
            </p:nvSpPr>
            <p:spPr bwMode="auto">
              <a:xfrm rot="-5400000">
                <a:off x="1956" y="3077"/>
                <a:ext cx="0" cy="8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37" name="Rectangle 381"/>
              <p:cNvSpPr>
                <a:spLocks noChangeArrowheads="1"/>
              </p:cNvSpPr>
              <p:nvPr/>
            </p:nvSpPr>
            <p:spPr bwMode="auto">
              <a:xfrm rot="-5400000">
                <a:off x="5493" y="2833"/>
                <a:ext cx="41" cy="122"/>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38" name="Rectangle 382"/>
              <p:cNvSpPr>
                <a:spLocks noChangeArrowheads="1"/>
              </p:cNvSpPr>
              <p:nvPr/>
            </p:nvSpPr>
            <p:spPr bwMode="auto">
              <a:xfrm rot="-5400000">
                <a:off x="5493" y="2914"/>
                <a:ext cx="41" cy="122"/>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39" name="Rectangle 383"/>
              <p:cNvSpPr>
                <a:spLocks noChangeArrowheads="1"/>
              </p:cNvSpPr>
              <p:nvPr/>
            </p:nvSpPr>
            <p:spPr bwMode="auto">
              <a:xfrm rot="-5400000">
                <a:off x="5413" y="2995"/>
                <a:ext cx="122"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40" name="Rectangle 384"/>
              <p:cNvSpPr>
                <a:spLocks noChangeArrowheads="1"/>
              </p:cNvSpPr>
              <p:nvPr/>
            </p:nvSpPr>
            <p:spPr bwMode="auto">
              <a:xfrm rot="-5400000">
                <a:off x="5332" y="2995"/>
                <a:ext cx="122"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41" name="Line 385"/>
              <p:cNvSpPr>
                <a:spLocks noChangeShapeType="1"/>
              </p:cNvSpPr>
              <p:nvPr/>
            </p:nvSpPr>
            <p:spPr bwMode="auto">
              <a:xfrm rot="-5400000">
                <a:off x="5372" y="3077"/>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42" name="Line 386"/>
              <p:cNvSpPr>
                <a:spLocks noChangeShapeType="1"/>
              </p:cNvSpPr>
              <p:nvPr/>
            </p:nvSpPr>
            <p:spPr bwMode="auto">
              <a:xfrm rot="-5400000">
                <a:off x="5494" y="3077"/>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43" name="Line 387"/>
              <p:cNvSpPr>
                <a:spLocks noChangeShapeType="1"/>
              </p:cNvSpPr>
              <p:nvPr/>
            </p:nvSpPr>
            <p:spPr bwMode="auto">
              <a:xfrm rot="-5400000">
                <a:off x="5575" y="2874"/>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44" name="Line 388"/>
              <p:cNvSpPr>
                <a:spLocks noChangeShapeType="1"/>
              </p:cNvSpPr>
              <p:nvPr/>
            </p:nvSpPr>
            <p:spPr bwMode="auto">
              <a:xfrm rot="-5400000">
                <a:off x="5575" y="2996"/>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45" name="Rectangle 389"/>
              <p:cNvSpPr>
                <a:spLocks noChangeArrowheads="1"/>
              </p:cNvSpPr>
              <p:nvPr/>
            </p:nvSpPr>
            <p:spPr bwMode="auto">
              <a:xfrm rot="-5400000">
                <a:off x="695" y="2991"/>
                <a:ext cx="122"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46" name="Rectangle 390"/>
              <p:cNvSpPr>
                <a:spLocks noChangeArrowheads="1"/>
              </p:cNvSpPr>
              <p:nvPr/>
            </p:nvSpPr>
            <p:spPr bwMode="auto">
              <a:xfrm rot="-5400000">
                <a:off x="695" y="2833"/>
                <a:ext cx="122"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47" name="Rectangle 391"/>
              <p:cNvSpPr>
                <a:spLocks noChangeArrowheads="1"/>
              </p:cNvSpPr>
              <p:nvPr/>
            </p:nvSpPr>
            <p:spPr bwMode="auto">
              <a:xfrm rot="-5400000">
                <a:off x="775" y="2992"/>
                <a:ext cx="122" cy="40"/>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48" name="Rectangle 392"/>
              <p:cNvSpPr>
                <a:spLocks noChangeArrowheads="1"/>
              </p:cNvSpPr>
              <p:nvPr/>
            </p:nvSpPr>
            <p:spPr bwMode="auto">
              <a:xfrm rot="-5400000">
                <a:off x="776" y="2834"/>
                <a:ext cx="122" cy="40"/>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49" name="Rectangle 393"/>
              <p:cNvSpPr>
                <a:spLocks noChangeArrowheads="1"/>
              </p:cNvSpPr>
              <p:nvPr/>
            </p:nvSpPr>
            <p:spPr bwMode="auto">
              <a:xfrm rot="-5400000">
                <a:off x="918" y="2893"/>
                <a:ext cx="41" cy="163"/>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50" name="Rectangle 394"/>
              <p:cNvSpPr>
                <a:spLocks noChangeArrowheads="1"/>
              </p:cNvSpPr>
              <p:nvPr/>
            </p:nvSpPr>
            <p:spPr bwMode="auto">
              <a:xfrm rot="-5400000">
                <a:off x="918" y="2812"/>
                <a:ext cx="41" cy="163"/>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51" name="Line 395"/>
              <p:cNvSpPr>
                <a:spLocks noChangeShapeType="1"/>
              </p:cNvSpPr>
              <p:nvPr/>
            </p:nvSpPr>
            <p:spPr bwMode="auto">
              <a:xfrm rot="-5400000">
                <a:off x="736" y="3077"/>
                <a:ext cx="0" cy="8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52" name="Line 396"/>
              <p:cNvSpPr>
                <a:spLocks noChangeShapeType="1"/>
              </p:cNvSpPr>
              <p:nvPr/>
            </p:nvSpPr>
            <p:spPr bwMode="auto">
              <a:xfrm rot="-5400000">
                <a:off x="858" y="3077"/>
                <a:ext cx="0" cy="8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53" name="Line 397"/>
              <p:cNvSpPr>
                <a:spLocks noChangeShapeType="1"/>
              </p:cNvSpPr>
              <p:nvPr/>
            </p:nvSpPr>
            <p:spPr bwMode="auto">
              <a:xfrm rot="-5400000">
                <a:off x="736" y="2711"/>
                <a:ext cx="0" cy="8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54" name="Line 398"/>
              <p:cNvSpPr>
                <a:spLocks noChangeShapeType="1"/>
              </p:cNvSpPr>
              <p:nvPr/>
            </p:nvSpPr>
            <p:spPr bwMode="auto">
              <a:xfrm rot="-5400000">
                <a:off x="858" y="2711"/>
                <a:ext cx="0" cy="8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55" name="Rectangle 399" descr="Светлый диагональный 1"/>
              <p:cNvSpPr>
                <a:spLocks noChangeArrowheads="1"/>
              </p:cNvSpPr>
              <p:nvPr/>
            </p:nvSpPr>
            <p:spPr bwMode="auto">
              <a:xfrm rot="-5400000">
                <a:off x="675" y="2446"/>
                <a:ext cx="244" cy="203"/>
              </a:xfrm>
              <a:prstGeom prst="rect">
                <a:avLst/>
              </a:prstGeom>
              <a:pattFill prst="ltDnDiag">
                <a:fgClr>
                  <a:srgbClr val="000000"/>
                </a:fgClr>
                <a:bgClr>
                  <a:srgbClr val="FFFFFF"/>
                </a:bgClr>
              </a:patt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56" name="Rectangle 400" descr="Светлый диагональный 1"/>
              <p:cNvSpPr>
                <a:spLocks noChangeArrowheads="1"/>
              </p:cNvSpPr>
              <p:nvPr/>
            </p:nvSpPr>
            <p:spPr bwMode="auto">
              <a:xfrm rot="-5400000">
                <a:off x="675" y="3219"/>
                <a:ext cx="244" cy="203"/>
              </a:xfrm>
              <a:prstGeom prst="rect">
                <a:avLst/>
              </a:prstGeom>
              <a:pattFill prst="ltDnDiag">
                <a:fgClr>
                  <a:srgbClr val="000000"/>
                </a:fgClr>
                <a:bgClr>
                  <a:srgbClr val="FFFFFF"/>
                </a:bgClr>
              </a:patt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57" name="Rectangle 401"/>
              <p:cNvSpPr>
                <a:spLocks noChangeArrowheads="1"/>
              </p:cNvSpPr>
              <p:nvPr/>
            </p:nvSpPr>
            <p:spPr bwMode="auto">
              <a:xfrm rot="-5400000">
                <a:off x="409" y="3321"/>
                <a:ext cx="773" cy="366"/>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58" name="Line 402"/>
              <p:cNvSpPr>
                <a:spLocks noChangeShapeType="1"/>
              </p:cNvSpPr>
              <p:nvPr/>
            </p:nvSpPr>
            <p:spPr bwMode="auto">
              <a:xfrm rot="-5400000">
                <a:off x="573" y="2995"/>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59" name="Line 403"/>
              <p:cNvSpPr>
                <a:spLocks noChangeShapeType="1"/>
              </p:cNvSpPr>
              <p:nvPr/>
            </p:nvSpPr>
            <p:spPr bwMode="auto">
              <a:xfrm rot="-5400000">
                <a:off x="573" y="2873"/>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60" name="Line 404"/>
              <p:cNvSpPr>
                <a:spLocks noChangeShapeType="1"/>
              </p:cNvSpPr>
              <p:nvPr/>
            </p:nvSpPr>
            <p:spPr bwMode="auto">
              <a:xfrm rot="-5400000">
                <a:off x="2077" y="2996"/>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61" name="Line 405"/>
              <p:cNvSpPr>
                <a:spLocks noChangeShapeType="1"/>
              </p:cNvSpPr>
              <p:nvPr/>
            </p:nvSpPr>
            <p:spPr bwMode="auto">
              <a:xfrm rot="-5400000">
                <a:off x="2077" y="2874"/>
                <a:ext cx="8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62" name="Rectangle 406"/>
              <p:cNvSpPr>
                <a:spLocks noChangeArrowheads="1"/>
              </p:cNvSpPr>
              <p:nvPr/>
            </p:nvSpPr>
            <p:spPr bwMode="auto">
              <a:xfrm rot="-5400000">
                <a:off x="1996" y="2914"/>
                <a:ext cx="41" cy="122"/>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63" name="Rectangle 407"/>
              <p:cNvSpPr>
                <a:spLocks noChangeArrowheads="1"/>
              </p:cNvSpPr>
              <p:nvPr/>
            </p:nvSpPr>
            <p:spPr bwMode="auto">
              <a:xfrm rot="-5400000">
                <a:off x="2199" y="2833"/>
                <a:ext cx="41" cy="122"/>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64" name="Rectangle 408"/>
              <p:cNvSpPr>
                <a:spLocks noChangeArrowheads="1"/>
              </p:cNvSpPr>
              <p:nvPr/>
            </p:nvSpPr>
            <p:spPr bwMode="auto">
              <a:xfrm rot="-5400000">
                <a:off x="3684" y="3503"/>
                <a:ext cx="81"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65" name="Rectangle 409"/>
              <p:cNvSpPr>
                <a:spLocks noChangeArrowheads="1"/>
              </p:cNvSpPr>
              <p:nvPr/>
            </p:nvSpPr>
            <p:spPr bwMode="auto">
              <a:xfrm rot="-5400000">
                <a:off x="3603" y="3503"/>
                <a:ext cx="81"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66" name="Line 410"/>
              <p:cNvSpPr>
                <a:spLocks noChangeShapeType="1"/>
              </p:cNvSpPr>
              <p:nvPr/>
            </p:nvSpPr>
            <p:spPr bwMode="auto">
              <a:xfrm rot="-5400000">
                <a:off x="3623" y="3565"/>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67" name="Line 411"/>
              <p:cNvSpPr>
                <a:spLocks noChangeShapeType="1"/>
              </p:cNvSpPr>
              <p:nvPr/>
            </p:nvSpPr>
            <p:spPr bwMode="auto">
              <a:xfrm rot="-5400000">
                <a:off x="3745" y="3565"/>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68" name="Rectangle 412"/>
              <p:cNvSpPr>
                <a:spLocks noChangeArrowheads="1"/>
              </p:cNvSpPr>
              <p:nvPr/>
            </p:nvSpPr>
            <p:spPr bwMode="auto">
              <a:xfrm rot="-5400000">
                <a:off x="3623" y="3646"/>
                <a:ext cx="41"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69" name="Rectangle 413"/>
              <p:cNvSpPr>
                <a:spLocks noChangeArrowheads="1"/>
              </p:cNvSpPr>
              <p:nvPr/>
            </p:nvSpPr>
            <p:spPr bwMode="auto">
              <a:xfrm rot="-5400000">
                <a:off x="3704" y="3646"/>
                <a:ext cx="41" cy="41"/>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70" name="Line 414"/>
              <p:cNvSpPr>
                <a:spLocks noChangeShapeType="1"/>
              </p:cNvSpPr>
              <p:nvPr/>
            </p:nvSpPr>
            <p:spPr bwMode="auto">
              <a:xfrm rot="-5400000">
                <a:off x="3623" y="3687"/>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71" name="Line 415"/>
              <p:cNvSpPr>
                <a:spLocks noChangeShapeType="1"/>
              </p:cNvSpPr>
              <p:nvPr/>
            </p:nvSpPr>
            <p:spPr bwMode="auto">
              <a:xfrm rot="-5400000">
                <a:off x="3745" y="3687"/>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72" name="Line 416"/>
              <p:cNvSpPr>
                <a:spLocks noChangeShapeType="1"/>
              </p:cNvSpPr>
              <p:nvPr/>
            </p:nvSpPr>
            <p:spPr bwMode="auto">
              <a:xfrm rot="-5400000">
                <a:off x="3603" y="3789"/>
                <a:ext cx="0" cy="12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73" name="Line 417"/>
              <p:cNvSpPr>
                <a:spLocks noChangeShapeType="1"/>
              </p:cNvSpPr>
              <p:nvPr/>
            </p:nvSpPr>
            <p:spPr bwMode="auto">
              <a:xfrm rot="-5400000">
                <a:off x="3765" y="3789"/>
                <a:ext cx="0" cy="12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74" name="Line 418"/>
              <p:cNvSpPr>
                <a:spLocks noChangeShapeType="1"/>
              </p:cNvSpPr>
              <p:nvPr/>
            </p:nvSpPr>
            <p:spPr bwMode="auto">
              <a:xfrm rot="-5400000">
                <a:off x="3603" y="3830"/>
                <a:ext cx="0" cy="12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75" name="Line 419"/>
              <p:cNvSpPr>
                <a:spLocks noChangeShapeType="1"/>
              </p:cNvSpPr>
              <p:nvPr/>
            </p:nvSpPr>
            <p:spPr bwMode="auto">
              <a:xfrm rot="-5400000">
                <a:off x="3765" y="3830"/>
                <a:ext cx="0" cy="12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76" name="Rectangle 420"/>
              <p:cNvSpPr>
                <a:spLocks noChangeArrowheads="1"/>
              </p:cNvSpPr>
              <p:nvPr/>
            </p:nvSpPr>
            <p:spPr bwMode="auto">
              <a:xfrm rot="-5400000">
                <a:off x="3302" y="3514"/>
                <a:ext cx="407" cy="868"/>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77" name="Rectangle 421" descr="Шпалера"/>
              <p:cNvSpPr>
                <a:spLocks noChangeArrowheads="1"/>
              </p:cNvSpPr>
              <p:nvPr/>
            </p:nvSpPr>
            <p:spPr bwMode="auto">
              <a:xfrm rot="10800000">
                <a:off x="3257" y="3768"/>
                <a:ext cx="569" cy="41"/>
              </a:xfrm>
              <a:prstGeom prst="rect">
                <a:avLst/>
              </a:prstGeom>
              <a:pattFill prst="trellis">
                <a:fgClr>
                  <a:srgbClr val="000000"/>
                </a:fgClr>
                <a:bgClr>
                  <a:srgbClr val="FFFFFF"/>
                </a:bgClr>
              </a:patt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78" name="Rectangle 422"/>
              <p:cNvSpPr>
                <a:spLocks noChangeArrowheads="1"/>
              </p:cNvSpPr>
              <p:nvPr/>
            </p:nvSpPr>
            <p:spPr bwMode="auto">
              <a:xfrm rot="-5400000">
                <a:off x="5046" y="2873"/>
                <a:ext cx="41" cy="204"/>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79" name="Rectangle 423"/>
              <p:cNvSpPr>
                <a:spLocks noChangeArrowheads="1"/>
              </p:cNvSpPr>
              <p:nvPr/>
            </p:nvSpPr>
            <p:spPr bwMode="auto">
              <a:xfrm rot="-5400000">
                <a:off x="5046" y="2792"/>
                <a:ext cx="41" cy="204"/>
              </a:xfrm>
              <a:prstGeom prst="rect">
                <a:avLst/>
              </a:prstGeom>
              <a:solidFill>
                <a:srgbClr val="000000"/>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180" name="Line 424"/>
              <p:cNvSpPr>
                <a:spLocks noChangeShapeType="1"/>
              </p:cNvSpPr>
              <p:nvPr/>
            </p:nvSpPr>
            <p:spPr bwMode="auto">
              <a:xfrm rot="-5400000">
                <a:off x="3627" y="1811"/>
                <a:ext cx="0" cy="8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sp>
            <p:nvSpPr>
              <p:cNvPr id="181" name="Line 425"/>
              <p:cNvSpPr>
                <a:spLocks noChangeShapeType="1"/>
              </p:cNvSpPr>
              <p:nvPr/>
            </p:nvSpPr>
            <p:spPr bwMode="auto">
              <a:xfrm rot="-5400000">
                <a:off x="3756" y="1811"/>
                <a:ext cx="0" cy="8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sz="1100"/>
              </a:p>
            </p:txBody>
          </p:sp>
        </p:grpSp>
        <p:grpSp>
          <p:nvGrpSpPr>
            <p:cNvPr id="192" name="Group 450"/>
            <p:cNvGrpSpPr>
              <a:grpSpLocks noChangeAspect="1"/>
            </p:cNvGrpSpPr>
            <p:nvPr/>
          </p:nvGrpSpPr>
          <p:grpSpPr bwMode="auto">
            <a:xfrm>
              <a:off x="1614488" y="2277021"/>
              <a:ext cx="2235200" cy="3971925"/>
              <a:chOff x="224" y="1430"/>
              <a:chExt cx="1408" cy="2502"/>
            </a:xfrm>
          </p:grpSpPr>
          <p:sp>
            <p:nvSpPr>
              <p:cNvPr id="193" name="AutoShape 429"/>
              <p:cNvSpPr>
                <a:spLocks noChangeArrowheads="1"/>
              </p:cNvSpPr>
              <p:nvPr/>
            </p:nvSpPr>
            <p:spPr bwMode="auto">
              <a:xfrm>
                <a:off x="224" y="1430"/>
                <a:ext cx="1019" cy="453"/>
              </a:xfrm>
              <a:prstGeom prst="wedgeRoundRectCallout">
                <a:avLst>
                  <a:gd name="adj1" fmla="val -45051"/>
                  <a:gd name="adj2" fmla="val 200801"/>
                  <a:gd name="adj3" fmla="val 16667"/>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ru-RU" sz="1100" dirty="0"/>
                  <a:t>Gas-filled </a:t>
                </a:r>
                <a:r>
                  <a:rPr lang="en-US" altLang="ru-RU" sz="1100" dirty="0" smtClean="0"/>
                  <a:t>cell</a:t>
                </a:r>
                <a:endParaRPr lang="ru-RU" altLang="ru-RU" sz="1100" dirty="0" smtClean="0"/>
              </a:p>
              <a:p>
                <a:pPr algn="ctr">
                  <a:spcBef>
                    <a:spcPct val="0"/>
                  </a:spcBef>
                  <a:buNone/>
                </a:pPr>
                <a:r>
                  <a:rPr lang="en-US" altLang="ru-RU" sz="1100" dirty="0" smtClean="0"/>
                  <a:t>A </a:t>
                </a:r>
                <a:r>
                  <a:rPr lang="en-US" altLang="ru-RU" sz="1100" b="0" dirty="0"/>
                  <a:t>= 266 – 294</a:t>
                </a:r>
              </a:p>
              <a:p>
                <a:pPr algn="ctr" eaLnBrk="1" hangingPunct="1">
                  <a:spcBef>
                    <a:spcPct val="0"/>
                  </a:spcBef>
                  <a:buFontTx/>
                  <a:buNone/>
                </a:pPr>
                <a:r>
                  <a:rPr lang="en-US" altLang="ru-RU" sz="1100" b="0" dirty="0"/>
                  <a:t>(1+, 2+)</a:t>
                </a:r>
                <a:endParaRPr lang="ru-RU" altLang="ru-RU" sz="1100" b="0" dirty="0"/>
              </a:p>
            </p:txBody>
          </p:sp>
          <p:sp>
            <p:nvSpPr>
              <p:cNvPr id="194" name="AutoShape 430"/>
              <p:cNvSpPr>
                <a:spLocks noChangeArrowheads="1"/>
              </p:cNvSpPr>
              <p:nvPr/>
            </p:nvSpPr>
            <p:spPr bwMode="auto">
              <a:xfrm>
                <a:off x="624" y="1968"/>
                <a:ext cx="720" cy="384"/>
              </a:xfrm>
              <a:prstGeom prst="wedgeRoundRectCallout">
                <a:avLst>
                  <a:gd name="adj1" fmla="val -22083"/>
                  <a:gd name="adj2" fmla="val 108593"/>
                  <a:gd name="adj3" fmla="val 16667"/>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ru-RU" sz="1100" dirty="0" smtClean="0"/>
                  <a:t>Current</a:t>
                </a:r>
              </a:p>
              <a:p>
                <a:pPr algn="ctr">
                  <a:spcBef>
                    <a:spcPct val="0"/>
                  </a:spcBef>
                  <a:buNone/>
                </a:pPr>
                <a:r>
                  <a:rPr lang="en-US" altLang="ru-RU" sz="1100" dirty="0" smtClean="0"/>
                  <a:t>detector</a:t>
                </a:r>
                <a:endParaRPr lang="ru-RU" altLang="ru-RU" sz="1100" b="0" dirty="0"/>
              </a:p>
            </p:txBody>
          </p:sp>
          <p:sp>
            <p:nvSpPr>
              <p:cNvPr id="195" name="AutoShape 431"/>
              <p:cNvSpPr>
                <a:spLocks noChangeArrowheads="1"/>
              </p:cNvSpPr>
              <p:nvPr/>
            </p:nvSpPr>
            <p:spPr bwMode="auto">
              <a:xfrm>
                <a:off x="336" y="3504"/>
                <a:ext cx="576" cy="346"/>
              </a:xfrm>
              <a:prstGeom prst="wedgeRoundRectCallout">
                <a:avLst>
                  <a:gd name="adj1" fmla="val 30556"/>
                  <a:gd name="adj2" fmla="val -102606"/>
                  <a:gd name="adj3" fmla="val 16667"/>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100" b="0" dirty="0"/>
                  <a:t>Si</a:t>
                </a:r>
              </a:p>
              <a:p>
                <a:pPr algn="ctr" eaLnBrk="1" hangingPunct="1">
                  <a:spcBef>
                    <a:spcPct val="0"/>
                  </a:spcBef>
                  <a:buFontTx/>
                  <a:buNone/>
                </a:pPr>
                <a:r>
                  <a:rPr lang="en-US" altLang="ru-RU" sz="1100" b="0" dirty="0" smtClean="0"/>
                  <a:t>detector</a:t>
                </a:r>
                <a:endParaRPr lang="ru-RU" altLang="ru-RU" sz="1100" b="0" dirty="0"/>
              </a:p>
            </p:txBody>
          </p:sp>
          <p:sp>
            <p:nvSpPr>
              <p:cNvPr id="196" name="AutoShape 432"/>
              <p:cNvSpPr>
                <a:spLocks noChangeArrowheads="1"/>
              </p:cNvSpPr>
              <p:nvPr/>
            </p:nvSpPr>
            <p:spPr bwMode="auto">
              <a:xfrm>
                <a:off x="1056" y="3600"/>
                <a:ext cx="576" cy="332"/>
              </a:xfrm>
              <a:prstGeom prst="wedgeRoundRectCallout">
                <a:avLst>
                  <a:gd name="adj1" fmla="val -50347"/>
                  <a:gd name="adj2" fmla="val -147569"/>
                  <a:gd name="adj3" fmla="val 16667"/>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100" b="0" dirty="0" smtClean="0"/>
                  <a:t>Gate valve</a:t>
                </a:r>
                <a:endParaRPr lang="ru-RU" altLang="ru-RU" sz="1100" b="0" dirty="0"/>
              </a:p>
            </p:txBody>
          </p:sp>
        </p:grpSp>
        <p:grpSp>
          <p:nvGrpSpPr>
            <p:cNvPr id="197" name="Group 465"/>
            <p:cNvGrpSpPr>
              <a:grpSpLocks noChangeAspect="1"/>
            </p:cNvGrpSpPr>
            <p:nvPr/>
          </p:nvGrpSpPr>
          <p:grpSpPr bwMode="auto">
            <a:xfrm>
              <a:off x="7981951" y="2565947"/>
              <a:ext cx="2133600" cy="3376613"/>
              <a:chOff x="4224" y="1617"/>
              <a:chExt cx="1344" cy="2127"/>
            </a:xfrm>
          </p:grpSpPr>
          <p:sp>
            <p:nvSpPr>
              <p:cNvPr id="198" name="Text Box 440"/>
              <p:cNvSpPr txBox="1">
                <a:spLocks noChangeArrowheads="1"/>
              </p:cNvSpPr>
              <p:nvPr/>
            </p:nvSpPr>
            <p:spPr bwMode="auto">
              <a:xfrm>
                <a:off x="4320" y="3072"/>
                <a:ext cx="33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100" b="0" dirty="0"/>
                  <a:t>10</a:t>
                </a:r>
                <a:r>
                  <a:rPr lang="ru-RU" altLang="ru-RU" sz="1100" b="0" baseline="30000" dirty="0"/>
                  <a:t>-5</a:t>
                </a:r>
              </a:p>
              <a:p>
                <a:pPr eaLnBrk="1" hangingPunct="1">
                  <a:spcBef>
                    <a:spcPct val="0"/>
                  </a:spcBef>
                  <a:buFontTx/>
                  <a:buNone/>
                </a:pPr>
                <a:r>
                  <a:rPr lang="en-US" altLang="ru-RU" sz="1100" b="0" dirty="0" err="1" smtClean="0"/>
                  <a:t>Torr</a:t>
                </a:r>
                <a:endParaRPr lang="ru-RU" altLang="ru-RU" sz="1100" b="0" dirty="0"/>
              </a:p>
            </p:txBody>
          </p:sp>
          <p:sp>
            <p:nvSpPr>
              <p:cNvPr id="199" name="AutoShape 451"/>
              <p:cNvSpPr>
                <a:spLocks noChangeArrowheads="1"/>
              </p:cNvSpPr>
              <p:nvPr/>
            </p:nvSpPr>
            <p:spPr bwMode="auto">
              <a:xfrm>
                <a:off x="4752" y="1617"/>
                <a:ext cx="816" cy="351"/>
              </a:xfrm>
              <a:prstGeom prst="wedgeRoundRectCallout">
                <a:avLst>
                  <a:gd name="adj1" fmla="val 28310"/>
                  <a:gd name="adj2" fmla="val 260417"/>
                  <a:gd name="adj3" fmla="val 16667"/>
                </a:avLst>
              </a:prstGeom>
              <a:solidFill>
                <a:srgbClr val="FF99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ru-RU" sz="1100" dirty="0" err="1"/>
                  <a:t>Calibrant</a:t>
                </a:r>
                <a:r>
                  <a:rPr lang="en-US" altLang="ru-RU" sz="1100" dirty="0"/>
                  <a:t> </a:t>
                </a:r>
                <a:r>
                  <a:rPr lang="en-US" altLang="ru-RU" sz="1100" dirty="0" smtClean="0"/>
                  <a:t>ion source</a:t>
                </a:r>
                <a:endParaRPr lang="ru-RU" altLang="ru-RU" sz="1100" b="0" dirty="0"/>
              </a:p>
            </p:txBody>
          </p:sp>
          <p:sp>
            <p:nvSpPr>
              <p:cNvPr id="200" name="AutoShape 452"/>
              <p:cNvSpPr>
                <a:spLocks noChangeArrowheads="1"/>
              </p:cNvSpPr>
              <p:nvPr/>
            </p:nvSpPr>
            <p:spPr bwMode="auto">
              <a:xfrm>
                <a:off x="4224" y="2160"/>
                <a:ext cx="768" cy="384"/>
              </a:xfrm>
              <a:prstGeom prst="wedgeRoundRectCallout">
                <a:avLst>
                  <a:gd name="adj1" fmla="val -10395"/>
                  <a:gd name="adj2" fmla="val 119316"/>
                  <a:gd name="adj3" fmla="val 16667"/>
                </a:avLst>
              </a:prstGeom>
              <a:solidFill>
                <a:srgbClr val="FF99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ru-RU" sz="1100" dirty="0" err="1"/>
                  <a:t>Quadrupole</a:t>
                </a:r>
                <a:r>
                  <a:rPr lang="ru-RU" altLang="ru-RU" sz="1100" dirty="0"/>
                  <a:t> </a:t>
                </a:r>
                <a:endParaRPr lang="en-US" altLang="ru-RU" sz="1100" dirty="0"/>
              </a:p>
              <a:p>
                <a:pPr algn="ctr">
                  <a:spcBef>
                    <a:spcPct val="0"/>
                  </a:spcBef>
                  <a:buNone/>
                </a:pPr>
                <a:r>
                  <a:rPr lang="en-US" altLang="ru-RU" sz="1100" dirty="0"/>
                  <a:t>mass filter</a:t>
                </a:r>
                <a:endParaRPr lang="ru-RU" altLang="ru-RU" sz="1100" dirty="0"/>
              </a:p>
            </p:txBody>
          </p:sp>
          <p:sp>
            <p:nvSpPr>
              <p:cNvPr id="201" name="AutoShape 453"/>
              <p:cNvSpPr>
                <a:spLocks noChangeArrowheads="1"/>
              </p:cNvSpPr>
              <p:nvPr/>
            </p:nvSpPr>
            <p:spPr bwMode="auto">
              <a:xfrm>
                <a:off x="4992" y="3430"/>
                <a:ext cx="561" cy="314"/>
              </a:xfrm>
              <a:prstGeom prst="wedgeRoundRectCallout">
                <a:avLst>
                  <a:gd name="adj1" fmla="val -19389"/>
                  <a:gd name="adj2" fmla="val -148958"/>
                  <a:gd name="adj3" fmla="val 16667"/>
                </a:avLst>
              </a:prstGeom>
              <a:solidFill>
                <a:srgbClr val="FF99CC"/>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ru-RU" sz="1100" dirty="0"/>
                  <a:t>Gate valve</a:t>
                </a:r>
                <a:endParaRPr lang="ru-RU" altLang="ru-RU" sz="1100" dirty="0"/>
              </a:p>
            </p:txBody>
          </p:sp>
        </p:grpSp>
        <p:grpSp>
          <p:nvGrpSpPr>
            <p:cNvPr id="202" name="Group 472"/>
            <p:cNvGrpSpPr>
              <a:grpSpLocks noChangeAspect="1"/>
            </p:cNvGrpSpPr>
            <p:nvPr/>
          </p:nvGrpSpPr>
          <p:grpSpPr bwMode="auto">
            <a:xfrm>
              <a:off x="5008564" y="708571"/>
              <a:ext cx="2871788" cy="3492500"/>
              <a:chOff x="2368" y="432"/>
              <a:chExt cx="1809" cy="2200"/>
            </a:xfrm>
          </p:grpSpPr>
          <p:grpSp>
            <p:nvGrpSpPr>
              <p:cNvPr id="203" name="Group 464"/>
              <p:cNvGrpSpPr>
                <a:grpSpLocks/>
              </p:cNvGrpSpPr>
              <p:nvPr/>
            </p:nvGrpSpPr>
            <p:grpSpPr bwMode="auto">
              <a:xfrm>
                <a:off x="2368" y="432"/>
                <a:ext cx="1809" cy="2200"/>
                <a:chOff x="2368" y="432"/>
                <a:chExt cx="1809" cy="2200"/>
              </a:xfrm>
            </p:grpSpPr>
            <p:sp>
              <p:nvSpPr>
                <p:cNvPr id="205" name="AutoShape 435"/>
                <p:cNvSpPr>
                  <a:spLocks noChangeArrowheads="1"/>
                </p:cNvSpPr>
                <p:nvPr/>
              </p:nvSpPr>
              <p:spPr bwMode="auto">
                <a:xfrm>
                  <a:off x="2383" y="1098"/>
                  <a:ext cx="813" cy="324"/>
                </a:xfrm>
                <a:prstGeom prst="wedgeRoundRectCallout">
                  <a:avLst>
                    <a:gd name="adj1" fmla="val 88804"/>
                    <a:gd name="adj2" fmla="val -7851"/>
                    <a:gd name="adj3" fmla="val 16667"/>
                  </a:avLst>
                </a:prstGeom>
                <a:solidFill>
                  <a:srgbClr val="FF99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100" b="0" dirty="0" smtClean="0"/>
                    <a:t>MRTOF</a:t>
                  </a:r>
                </a:p>
                <a:p>
                  <a:pPr algn="ctr">
                    <a:spcBef>
                      <a:spcPct val="0"/>
                    </a:spcBef>
                    <a:buNone/>
                  </a:pPr>
                  <a:r>
                    <a:rPr lang="en-US" altLang="ru-RU" sz="1100" dirty="0"/>
                    <a:t>analyzer</a:t>
                  </a:r>
                  <a:endParaRPr lang="ru-RU" altLang="ru-RU" sz="1100" b="0" dirty="0"/>
                </a:p>
              </p:txBody>
            </p:sp>
            <p:sp>
              <p:nvSpPr>
                <p:cNvPr id="206" name="AutoShape 436"/>
                <p:cNvSpPr>
                  <a:spLocks noChangeArrowheads="1"/>
                </p:cNvSpPr>
                <p:nvPr/>
              </p:nvSpPr>
              <p:spPr bwMode="auto">
                <a:xfrm>
                  <a:off x="2368" y="432"/>
                  <a:ext cx="896" cy="240"/>
                </a:xfrm>
                <a:prstGeom prst="wedgeRoundRectCallout">
                  <a:avLst>
                    <a:gd name="adj1" fmla="val 82815"/>
                    <a:gd name="adj2" fmla="val -16435"/>
                    <a:gd name="adj3" fmla="val 16667"/>
                  </a:avLst>
                </a:prstGeom>
                <a:solidFill>
                  <a:srgbClr val="FF99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100" b="0" dirty="0" smtClean="0"/>
                    <a:t>TOF detector</a:t>
                  </a:r>
                  <a:endParaRPr lang="ru-RU" altLang="ru-RU" sz="1100" b="0" dirty="0"/>
                </a:p>
              </p:txBody>
            </p:sp>
            <p:sp>
              <p:nvSpPr>
                <p:cNvPr id="207" name="Text Box 438"/>
                <p:cNvSpPr txBox="1">
                  <a:spLocks noChangeArrowheads="1"/>
                </p:cNvSpPr>
                <p:nvPr/>
              </p:nvSpPr>
              <p:spPr bwMode="auto">
                <a:xfrm>
                  <a:off x="3840" y="1056"/>
                  <a:ext cx="33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100" b="0" dirty="0"/>
                    <a:t>10</a:t>
                  </a:r>
                  <a:r>
                    <a:rPr lang="ru-RU" altLang="ru-RU" sz="1100" b="0" baseline="30000" dirty="0"/>
                    <a:t>-8</a:t>
                  </a:r>
                </a:p>
                <a:p>
                  <a:pPr eaLnBrk="1" hangingPunct="1">
                    <a:spcBef>
                      <a:spcPct val="0"/>
                    </a:spcBef>
                    <a:buFontTx/>
                    <a:buNone/>
                  </a:pPr>
                  <a:r>
                    <a:rPr lang="en-US" altLang="ru-RU" sz="1100" b="0" dirty="0" err="1" smtClean="0"/>
                    <a:t>Torr</a:t>
                  </a:r>
                  <a:endParaRPr lang="ru-RU" altLang="ru-RU" sz="1100" b="0" dirty="0"/>
                </a:p>
              </p:txBody>
            </p:sp>
            <p:sp>
              <p:nvSpPr>
                <p:cNvPr id="208" name="Text Box 461"/>
                <p:cNvSpPr txBox="1">
                  <a:spLocks noChangeArrowheads="1"/>
                </p:cNvSpPr>
                <p:nvPr/>
              </p:nvSpPr>
              <p:spPr bwMode="auto">
                <a:xfrm>
                  <a:off x="3792" y="2304"/>
                  <a:ext cx="33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ru-RU" altLang="ru-RU" sz="1100" b="0" dirty="0"/>
                    <a:t>10</a:t>
                  </a:r>
                  <a:r>
                    <a:rPr lang="ru-RU" altLang="ru-RU" sz="1100" b="0" baseline="30000" dirty="0"/>
                    <a:t>-3</a:t>
                  </a:r>
                </a:p>
                <a:p>
                  <a:pPr eaLnBrk="1" hangingPunct="1">
                    <a:spcBef>
                      <a:spcPct val="0"/>
                    </a:spcBef>
                    <a:buFontTx/>
                    <a:buNone/>
                  </a:pPr>
                  <a:r>
                    <a:rPr lang="en-US" altLang="ru-RU" sz="1100" b="0" dirty="0" err="1" smtClean="0"/>
                    <a:t>Torr</a:t>
                  </a:r>
                  <a:endParaRPr lang="ru-RU" altLang="ru-RU" sz="1100" b="0" dirty="0"/>
                </a:p>
              </p:txBody>
            </p:sp>
          </p:grpSp>
          <p:sp>
            <p:nvSpPr>
              <p:cNvPr id="204" name="AutoShape 437"/>
              <p:cNvSpPr>
                <a:spLocks noChangeArrowheads="1"/>
              </p:cNvSpPr>
              <p:nvPr/>
            </p:nvSpPr>
            <p:spPr bwMode="auto">
              <a:xfrm>
                <a:off x="2640" y="1725"/>
                <a:ext cx="624" cy="243"/>
              </a:xfrm>
              <a:prstGeom prst="wedgeRoundRectCallout">
                <a:avLst>
                  <a:gd name="adj1" fmla="val 110417"/>
                  <a:gd name="adj2" fmla="val 171181"/>
                  <a:gd name="adj3" fmla="val 16667"/>
                </a:avLst>
              </a:prstGeom>
              <a:solidFill>
                <a:srgbClr val="FF99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100" dirty="0" err="1"/>
                  <a:t>B</a:t>
                </a:r>
                <a:r>
                  <a:rPr lang="en-US" altLang="ru-RU" sz="1100" b="0" dirty="0" err="1" smtClean="0"/>
                  <a:t>ancher</a:t>
                </a:r>
                <a:endParaRPr lang="ru-RU" altLang="ru-RU" sz="1100" b="0" dirty="0"/>
              </a:p>
            </p:txBody>
          </p:sp>
        </p:grpSp>
        <p:grpSp>
          <p:nvGrpSpPr>
            <p:cNvPr id="209" name="Group 449"/>
            <p:cNvGrpSpPr>
              <a:grpSpLocks noChangeAspect="1"/>
            </p:cNvGrpSpPr>
            <p:nvPr/>
          </p:nvGrpSpPr>
          <p:grpSpPr bwMode="auto">
            <a:xfrm>
              <a:off x="3203576" y="2689771"/>
              <a:ext cx="3290888" cy="3671888"/>
              <a:chOff x="1248" y="1690"/>
              <a:chExt cx="2073" cy="2313"/>
            </a:xfrm>
          </p:grpSpPr>
          <p:sp>
            <p:nvSpPr>
              <p:cNvPr id="210" name="AutoShape 442"/>
              <p:cNvSpPr>
                <a:spLocks noChangeArrowheads="1"/>
              </p:cNvSpPr>
              <p:nvPr/>
            </p:nvSpPr>
            <p:spPr bwMode="auto">
              <a:xfrm>
                <a:off x="1248" y="3168"/>
                <a:ext cx="1008" cy="384"/>
              </a:xfrm>
              <a:prstGeom prst="wedgeRoundRectCallout">
                <a:avLst>
                  <a:gd name="adj1" fmla="val -29463"/>
                  <a:gd name="adj2" fmla="val -100782"/>
                  <a:gd name="adj3" fmla="val 16667"/>
                </a:avLst>
              </a:prstGeom>
              <a:solidFill>
                <a:srgbClr val="99CC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100" b="0" dirty="0" smtClean="0"/>
                  <a:t>RFQ guide</a:t>
                </a:r>
                <a:endParaRPr lang="ru-RU" altLang="ru-RU" sz="1100" b="0" dirty="0"/>
              </a:p>
              <a:p>
                <a:pPr algn="ctr" eaLnBrk="1" hangingPunct="1">
                  <a:spcBef>
                    <a:spcPct val="0"/>
                  </a:spcBef>
                  <a:buFontTx/>
                  <a:buNone/>
                </a:pPr>
                <a:r>
                  <a:rPr lang="ru-RU" altLang="ru-RU" sz="1100" b="0" dirty="0"/>
                  <a:t>2х10</a:t>
                </a:r>
                <a:r>
                  <a:rPr lang="ru-RU" altLang="ru-RU" sz="1100" b="0" baseline="30000" dirty="0"/>
                  <a:t>-2</a:t>
                </a:r>
                <a:r>
                  <a:rPr lang="ru-RU" altLang="ru-RU" sz="1100" b="0" dirty="0"/>
                  <a:t> </a:t>
                </a:r>
                <a:r>
                  <a:rPr lang="en-US" altLang="ru-RU" sz="1100" b="0" dirty="0" err="1" smtClean="0"/>
                  <a:t>Torr</a:t>
                </a:r>
                <a:r>
                  <a:rPr lang="ru-RU" altLang="ru-RU" sz="1100" b="0" dirty="0" smtClean="0"/>
                  <a:t> </a:t>
                </a:r>
                <a:r>
                  <a:rPr lang="en-US" altLang="ru-RU" sz="1100" b="0" dirty="0"/>
                  <a:t>He</a:t>
                </a:r>
                <a:endParaRPr lang="ru-RU" altLang="ru-RU" sz="1100" b="0" dirty="0"/>
              </a:p>
            </p:txBody>
          </p:sp>
          <p:sp>
            <p:nvSpPr>
              <p:cNvPr id="211" name="AutoShape 443"/>
              <p:cNvSpPr>
                <a:spLocks noChangeArrowheads="1"/>
              </p:cNvSpPr>
              <p:nvPr/>
            </p:nvSpPr>
            <p:spPr bwMode="auto">
              <a:xfrm>
                <a:off x="1488" y="1690"/>
                <a:ext cx="576" cy="326"/>
              </a:xfrm>
              <a:prstGeom prst="wedgeRoundRectCallout">
                <a:avLst>
                  <a:gd name="adj1" fmla="val -118750"/>
                  <a:gd name="adj2" fmla="val 287505"/>
                  <a:gd name="adj3" fmla="val 16667"/>
                </a:avLst>
              </a:prstGeom>
              <a:solidFill>
                <a:srgbClr val="99CC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100" b="0" dirty="0"/>
                  <a:t>CID</a:t>
                </a:r>
              </a:p>
              <a:p>
                <a:pPr algn="ctr" eaLnBrk="1" hangingPunct="1">
                  <a:spcBef>
                    <a:spcPct val="0"/>
                  </a:spcBef>
                  <a:buFontTx/>
                  <a:buNone/>
                </a:pPr>
                <a:r>
                  <a:rPr lang="en-US" altLang="ru-RU" sz="1100" b="0" dirty="0" smtClean="0"/>
                  <a:t>cell</a:t>
                </a:r>
                <a:endParaRPr lang="ru-RU" altLang="ru-RU" sz="1100" b="0" dirty="0"/>
              </a:p>
            </p:txBody>
          </p:sp>
          <p:sp>
            <p:nvSpPr>
              <p:cNvPr id="212" name="AutoShape 444"/>
              <p:cNvSpPr>
                <a:spLocks noChangeArrowheads="1"/>
              </p:cNvSpPr>
              <p:nvPr/>
            </p:nvSpPr>
            <p:spPr bwMode="auto">
              <a:xfrm>
                <a:off x="2112" y="3648"/>
                <a:ext cx="814" cy="355"/>
              </a:xfrm>
              <a:prstGeom prst="wedgeRoundRectCallout">
                <a:avLst>
                  <a:gd name="adj1" fmla="val -19525"/>
                  <a:gd name="adj2" fmla="val -232076"/>
                  <a:gd name="adj3" fmla="val 16667"/>
                </a:avLst>
              </a:prstGeom>
              <a:solidFill>
                <a:srgbClr val="99CC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ru-RU" sz="1100" dirty="0" smtClean="0"/>
                  <a:t>Charge state </a:t>
                </a:r>
                <a:r>
                  <a:rPr lang="en-US" altLang="ru-RU" sz="1100" dirty="0"/>
                  <a:t>selector</a:t>
                </a:r>
                <a:endParaRPr lang="ru-RU" altLang="ru-RU" sz="1100" b="0" dirty="0"/>
              </a:p>
            </p:txBody>
          </p:sp>
          <p:sp>
            <p:nvSpPr>
              <p:cNvPr id="213" name="AutoShape 445"/>
              <p:cNvSpPr>
                <a:spLocks noChangeArrowheads="1"/>
              </p:cNvSpPr>
              <p:nvPr/>
            </p:nvSpPr>
            <p:spPr bwMode="auto">
              <a:xfrm>
                <a:off x="2516" y="2245"/>
                <a:ext cx="805" cy="384"/>
              </a:xfrm>
              <a:prstGeom prst="wedgeRoundRectCallout">
                <a:avLst>
                  <a:gd name="adj1" fmla="val 18927"/>
                  <a:gd name="adj2" fmla="val 111718"/>
                  <a:gd name="adj3" fmla="val 16667"/>
                </a:avLst>
              </a:prstGeom>
              <a:solidFill>
                <a:srgbClr val="99CC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ru-RU" sz="1100" dirty="0" err="1" smtClean="0"/>
                  <a:t>Quadrupole</a:t>
                </a:r>
                <a:r>
                  <a:rPr lang="ru-RU" altLang="ru-RU" sz="1100" dirty="0" smtClean="0"/>
                  <a:t> </a:t>
                </a:r>
                <a:endParaRPr lang="en-US" altLang="ru-RU" sz="1100" dirty="0" smtClean="0"/>
              </a:p>
              <a:p>
                <a:pPr algn="ctr">
                  <a:spcBef>
                    <a:spcPct val="0"/>
                  </a:spcBef>
                  <a:buNone/>
                </a:pPr>
                <a:r>
                  <a:rPr lang="en-US" altLang="ru-RU" sz="1100" dirty="0" smtClean="0"/>
                  <a:t>mass </a:t>
                </a:r>
                <a:r>
                  <a:rPr lang="en-US" altLang="ru-RU" sz="1100" dirty="0"/>
                  <a:t>filter</a:t>
                </a:r>
                <a:endParaRPr lang="ru-RU" altLang="ru-RU" sz="1100" b="0" dirty="0"/>
              </a:p>
            </p:txBody>
          </p:sp>
          <p:sp>
            <p:nvSpPr>
              <p:cNvPr id="214" name="AutoShape 446"/>
              <p:cNvSpPr>
                <a:spLocks noChangeArrowheads="1"/>
              </p:cNvSpPr>
              <p:nvPr/>
            </p:nvSpPr>
            <p:spPr bwMode="auto">
              <a:xfrm>
                <a:off x="1649" y="2112"/>
                <a:ext cx="691" cy="384"/>
              </a:xfrm>
              <a:prstGeom prst="wedgeRoundRectCallout">
                <a:avLst>
                  <a:gd name="adj1" fmla="val -12719"/>
                  <a:gd name="adj2" fmla="val 87377"/>
                  <a:gd name="adj3" fmla="val 16667"/>
                </a:avLst>
              </a:prstGeom>
              <a:solidFill>
                <a:srgbClr val="99CC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100" b="0" dirty="0"/>
                  <a:t>Cs</a:t>
                </a:r>
              </a:p>
              <a:p>
                <a:pPr algn="ctr" eaLnBrk="1" hangingPunct="1">
                  <a:spcBef>
                    <a:spcPct val="0"/>
                  </a:spcBef>
                  <a:buFontTx/>
                  <a:buNone/>
                </a:pPr>
                <a:r>
                  <a:rPr lang="en-US" altLang="ru-RU" sz="1100" b="0" dirty="0" smtClean="0"/>
                  <a:t>Ion source</a:t>
                </a:r>
                <a:endParaRPr lang="ru-RU" altLang="ru-RU" sz="1100" b="0" dirty="0"/>
              </a:p>
            </p:txBody>
          </p:sp>
        </p:grpSp>
        <p:grpSp>
          <p:nvGrpSpPr>
            <p:cNvPr id="215" name="Group 470"/>
            <p:cNvGrpSpPr>
              <a:grpSpLocks noChangeAspect="1"/>
            </p:cNvGrpSpPr>
            <p:nvPr/>
          </p:nvGrpSpPr>
          <p:grpSpPr bwMode="auto">
            <a:xfrm>
              <a:off x="5145088" y="5112296"/>
              <a:ext cx="4027488" cy="1676400"/>
              <a:chOff x="2448" y="3216"/>
              <a:chExt cx="2537" cy="1056"/>
            </a:xfrm>
          </p:grpSpPr>
          <p:sp>
            <p:nvSpPr>
              <p:cNvPr id="216" name="AutoShape 466"/>
              <p:cNvSpPr>
                <a:spLocks noChangeArrowheads="1"/>
              </p:cNvSpPr>
              <p:nvPr/>
            </p:nvSpPr>
            <p:spPr bwMode="auto">
              <a:xfrm>
                <a:off x="4424" y="3819"/>
                <a:ext cx="561" cy="384"/>
              </a:xfrm>
              <a:prstGeom prst="wedgeRoundRectCallout">
                <a:avLst>
                  <a:gd name="adj1" fmla="val -160252"/>
                  <a:gd name="adj2" fmla="val 5500"/>
                  <a:gd name="adj3" fmla="val 16667"/>
                </a:avLst>
              </a:prstGeom>
              <a:solidFill>
                <a:srgbClr val="C0C0C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ru-RU" sz="1100" dirty="0"/>
                  <a:t>Si</a:t>
                </a:r>
              </a:p>
              <a:p>
                <a:pPr algn="ctr">
                  <a:spcBef>
                    <a:spcPct val="0"/>
                  </a:spcBef>
                  <a:buNone/>
                </a:pPr>
                <a:r>
                  <a:rPr lang="en-US" altLang="ru-RU" sz="1100" dirty="0"/>
                  <a:t>detector</a:t>
                </a:r>
                <a:endParaRPr lang="ru-RU" altLang="ru-RU" sz="1100" dirty="0"/>
              </a:p>
            </p:txBody>
          </p:sp>
          <p:sp>
            <p:nvSpPr>
              <p:cNvPr id="217" name="AutoShape 467"/>
              <p:cNvSpPr>
                <a:spLocks noChangeArrowheads="1"/>
              </p:cNvSpPr>
              <p:nvPr/>
            </p:nvSpPr>
            <p:spPr bwMode="auto">
              <a:xfrm>
                <a:off x="4176" y="3504"/>
                <a:ext cx="672" cy="240"/>
              </a:xfrm>
              <a:prstGeom prst="wedgeRoundRectCallout">
                <a:avLst>
                  <a:gd name="adj1" fmla="val -117708"/>
                  <a:gd name="adj2" fmla="val 19583"/>
                  <a:gd name="adj3" fmla="val 16667"/>
                </a:avLst>
              </a:prstGeom>
              <a:solidFill>
                <a:srgbClr val="C0C0C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ru-RU" sz="1100" dirty="0" err="1"/>
                  <a:t>Bancher</a:t>
                </a:r>
                <a:endParaRPr lang="ru-RU" altLang="ru-RU" sz="1100" dirty="0"/>
              </a:p>
            </p:txBody>
          </p:sp>
          <p:sp>
            <p:nvSpPr>
              <p:cNvPr id="218" name="AutoShape 468"/>
              <p:cNvSpPr>
                <a:spLocks noChangeArrowheads="1"/>
              </p:cNvSpPr>
              <p:nvPr/>
            </p:nvSpPr>
            <p:spPr bwMode="auto">
              <a:xfrm>
                <a:off x="2448" y="3216"/>
                <a:ext cx="672" cy="384"/>
              </a:xfrm>
              <a:prstGeom prst="wedgeRoundRectCallout">
                <a:avLst>
                  <a:gd name="adj1" fmla="val 73514"/>
                  <a:gd name="adj2" fmla="val -20310"/>
                  <a:gd name="adj3" fmla="val 16667"/>
                </a:avLst>
              </a:prstGeom>
              <a:solidFill>
                <a:srgbClr val="C0C0C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ru-RU" sz="1100" b="0" dirty="0"/>
                  <a:t>MS</a:t>
                </a:r>
              </a:p>
              <a:p>
                <a:pPr algn="ctr" eaLnBrk="1" hangingPunct="1">
                  <a:spcBef>
                    <a:spcPct val="0"/>
                  </a:spcBef>
                  <a:buFontTx/>
                  <a:buNone/>
                </a:pPr>
                <a:r>
                  <a:rPr lang="en-US" altLang="ru-RU" sz="1100" b="0" dirty="0" smtClean="0"/>
                  <a:t>detector</a:t>
                </a:r>
                <a:endParaRPr lang="el-GR" altLang="ru-RU" sz="1100" b="0" dirty="0"/>
              </a:p>
            </p:txBody>
          </p:sp>
          <p:sp>
            <p:nvSpPr>
              <p:cNvPr id="219" name="AutoShape 469"/>
              <p:cNvSpPr>
                <a:spLocks noChangeArrowheads="1"/>
              </p:cNvSpPr>
              <p:nvPr/>
            </p:nvSpPr>
            <p:spPr bwMode="auto">
              <a:xfrm>
                <a:off x="2928" y="3936"/>
                <a:ext cx="576" cy="336"/>
              </a:xfrm>
              <a:prstGeom prst="wedgeRoundRectCallout">
                <a:avLst>
                  <a:gd name="adj1" fmla="val 39848"/>
                  <a:gd name="adj2" fmla="val -101604"/>
                  <a:gd name="adj3" fmla="val 16667"/>
                </a:avLst>
              </a:prstGeom>
              <a:solidFill>
                <a:srgbClr val="C0C0C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ru-RU" sz="1100" dirty="0"/>
                  <a:t>Gate valve</a:t>
                </a:r>
                <a:endParaRPr lang="ru-RU" altLang="ru-RU" sz="1100" dirty="0"/>
              </a:p>
            </p:txBody>
          </p:sp>
        </p:grpSp>
        <p:sp>
          <p:nvSpPr>
            <p:cNvPr id="221" name="AutoShape 481"/>
            <p:cNvSpPr>
              <a:spLocks noChangeAspect="1" noChangeArrowheads="1"/>
            </p:cNvSpPr>
            <p:nvPr/>
          </p:nvSpPr>
          <p:spPr bwMode="auto">
            <a:xfrm rot="16200000">
              <a:off x="6232129" y="2424659"/>
              <a:ext cx="806450" cy="153988"/>
            </a:xfrm>
            <a:prstGeom prst="rightArrow">
              <a:avLst>
                <a:gd name="adj1" fmla="val 50000"/>
                <a:gd name="adj2" fmla="val 130927"/>
              </a:avLst>
            </a:prstGeom>
            <a:solidFill>
              <a:srgbClr val="80808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222" name="AutoShape 482"/>
            <p:cNvSpPr>
              <a:spLocks noChangeAspect="1" noChangeArrowheads="1"/>
            </p:cNvSpPr>
            <p:nvPr/>
          </p:nvSpPr>
          <p:spPr bwMode="auto">
            <a:xfrm>
              <a:off x="4564063" y="4318546"/>
              <a:ext cx="806450" cy="153988"/>
            </a:xfrm>
            <a:prstGeom prst="rightArrow">
              <a:avLst>
                <a:gd name="adj1" fmla="val 50000"/>
                <a:gd name="adj2" fmla="val 130927"/>
              </a:avLst>
            </a:prstGeom>
            <a:solidFill>
              <a:srgbClr val="80808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223" name="AutoShape 483"/>
            <p:cNvSpPr>
              <a:spLocks noChangeAspect="1" noChangeArrowheads="1"/>
            </p:cNvSpPr>
            <p:nvPr/>
          </p:nvSpPr>
          <p:spPr bwMode="auto">
            <a:xfrm rot="10800000">
              <a:off x="8672513" y="4088359"/>
              <a:ext cx="806450" cy="153987"/>
            </a:xfrm>
            <a:prstGeom prst="rightArrow">
              <a:avLst>
                <a:gd name="adj1" fmla="val 50000"/>
                <a:gd name="adj2" fmla="val 130928"/>
              </a:avLst>
            </a:prstGeom>
            <a:solidFill>
              <a:srgbClr val="80808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sp>
          <p:nvSpPr>
            <p:cNvPr id="224" name="AutoShape 484"/>
            <p:cNvSpPr>
              <a:spLocks noChangeAspect="1" noChangeArrowheads="1"/>
            </p:cNvSpPr>
            <p:nvPr/>
          </p:nvSpPr>
          <p:spPr bwMode="auto">
            <a:xfrm rot="5400000">
              <a:off x="7100095" y="5221040"/>
              <a:ext cx="806450" cy="153987"/>
            </a:xfrm>
            <a:prstGeom prst="rightArrow">
              <a:avLst>
                <a:gd name="adj1" fmla="val 50000"/>
                <a:gd name="adj2" fmla="val 130928"/>
              </a:avLst>
            </a:prstGeom>
            <a:solidFill>
              <a:srgbClr val="80808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ru-RU" altLang="ru-RU" sz="1100"/>
            </a:p>
          </p:txBody>
        </p:sp>
      </p:grpSp>
      <p:sp>
        <p:nvSpPr>
          <p:cNvPr id="225" name="Заголовок 1"/>
          <p:cNvSpPr txBox="1">
            <a:spLocks/>
          </p:cNvSpPr>
          <p:nvPr/>
        </p:nvSpPr>
        <p:spPr>
          <a:xfrm>
            <a:off x="0" y="119604"/>
            <a:ext cx="12192000" cy="504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mn-lt"/>
              </a:rPr>
              <a:t>	</a:t>
            </a:r>
            <a:r>
              <a:rPr lang="en-US" sz="2400" b="1" dirty="0" smtClean="0">
                <a:solidFill>
                  <a:schemeClr val="bg1"/>
                </a:solidFill>
                <a:latin typeface="+mn-lt"/>
              </a:rPr>
              <a:t>The scheme of the mass spectrometer</a:t>
            </a:r>
          </a:p>
        </p:txBody>
      </p:sp>
      <p:sp>
        <p:nvSpPr>
          <p:cNvPr id="226" name="Номер слайда 225"/>
          <p:cNvSpPr>
            <a:spLocks noGrp="1"/>
          </p:cNvSpPr>
          <p:nvPr>
            <p:ph type="sldNum" sz="quarter" idx="12"/>
          </p:nvPr>
        </p:nvSpPr>
        <p:spPr/>
        <p:txBody>
          <a:bodyPr/>
          <a:lstStyle/>
          <a:p>
            <a:fld id="{B31D3F99-C609-4828-B049-62505ED005B1}" type="slidenum">
              <a:rPr lang="ru-RU" sz="1800" smtClean="0"/>
              <a:t>5</a:t>
            </a:fld>
            <a:r>
              <a:rPr lang="en-US" sz="1800" dirty="0" smtClean="0"/>
              <a:t> /15</a:t>
            </a:r>
            <a:endParaRPr lang="ru-RU" sz="1800" dirty="0"/>
          </a:p>
        </p:txBody>
      </p:sp>
      <p:sp>
        <p:nvSpPr>
          <p:cNvPr id="228" name="TextBox 227"/>
          <p:cNvSpPr txBox="1"/>
          <p:nvPr/>
        </p:nvSpPr>
        <p:spPr>
          <a:xfrm>
            <a:off x="4049297" y="6109613"/>
            <a:ext cx="4104778" cy="400110"/>
          </a:xfrm>
          <a:prstGeom prst="rect">
            <a:avLst/>
          </a:prstGeom>
          <a:noFill/>
        </p:spPr>
        <p:txBody>
          <a:bodyPr wrap="none" rtlCol="0">
            <a:spAutoFit/>
          </a:bodyPr>
          <a:lstStyle/>
          <a:p>
            <a:r>
              <a:rPr lang="en-US" sz="2000" dirty="0">
                <a:solidFill>
                  <a:prstClr val="black">
                    <a:lumMod val="75000"/>
                    <a:lumOff val="25000"/>
                  </a:prstClr>
                </a:solidFill>
              </a:rPr>
              <a:t>Fig. 2</a:t>
            </a:r>
            <a:r>
              <a:rPr lang="en-US" sz="2000" dirty="0" smtClean="0">
                <a:solidFill>
                  <a:prstClr val="black">
                    <a:lumMod val="75000"/>
                    <a:lumOff val="25000"/>
                  </a:prstClr>
                </a:solidFill>
              </a:rPr>
              <a:t>. The scheme of the MR-TOF-MS</a:t>
            </a:r>
            <a:endParaRPr lang="ru-RU" sz="2000" dirty="0">
              <a:solidFill>
                <a:prstClr val="black">
                  <a:lumMod val="75000"/>
                  <a:lumOff val="25000"/>
                </a:prstClr>
              </a:solidFill>
            </a:endParaRPr>
          </a:p>
        </p:txBody>
      </p:sp>
    </p:spTree>
    <p:extLst>
      <p:ext uri="{BB962C8B-B14F-4D97-AF65-F5344CB8AC3E}">
        <p14:creationId xmlns:p14="http://schemas.microsoft.com/office/powerpoint/2010/main" val="3292454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Объект 2"/>
          <p:cNvGraphicFramePr>
            <a:graphicFrameLocks noChangeAspect="1"/>
          </p:cNvGraphicFramePr>
          <p:nvPr>
            <p:extLst>
              <p:ext uri="{D42A27DB-BD31-4B8C-83A1-F6EECF244321}">
                <p14:modId xmlns:p14="http://schemas.microsoft.com/office/powerpoint/2010/main" val="3514973905"/>
              </p:ext>
            </p:extLst>
          </p:nvPr>
        </p:nvGraphicFramePr>
        <p:xfrm>
          <a:off x="1432249" y="966835"/>
          <a:ext cx="9169299" cy="5040000"/>
        </p:xfrm>
        <a:graphic>
          <a:graphicData uri="http://schemas.openxmlformats.org/presentationml/2006/ole">
            <mc:AlternateContent xmlns:mc="http://schemas.openxmlformats.org/markup-compatibility/2006">
              <mc:Choice xmlns:v="urn:schemas-microsoft-com:vml" Requires="v">
                <p:oleObj spid="_x0000_s6159" name="CorelDRAW" r:id="rId4" imgW="8647130" imgH="4752533" progId="CorelDraw.Graphic.19">
                  <p:embed/>
                </p:oleObj>
              </mc:Choice>
              <mc:Fallback>
                <p:oleObj name="CorelDRAW" r:id="rId4" imgW="8647130" imgH="4752533" progId="CorelDraw.Graphic.19">
                  <p:embed/>
                  <p:pic>
                    <p:nvPicPr>
                      <p:cNvPr id="0" name=""/>
                      <p:cNvPicPr/>
                      <p:nvPr/>
                    </p:nvPicPr>
                    <p:blipFill>
                      <a:blip r:embed="rId5"/>
                      <a:stretch>
                        <a:fillRect/>
                      </a:stretch>
                    </p:blipFill>
                    <p:spPr>
                      <a:xfrm>
                        <a:off x="1432249" y="966835"/>
                        <a:ext cx="9169299" cy="5040000"/>
                      </a:xfrm>
                      <a:prstGeom prst="rect">
                        <a:avLst/>
                      </a:prstGeom>
                    </p:spPr>
                  </p:pic>
                </p:oleObj>
              </mc:Fallback>
            </mc:AlternateContent>
          </a:graphicData>
        </a:graphic>
      </p:graphicFrame>
      <p:sp>
        <p:nvSpPr>
          <p:cNvPr id="5" name="Заголовок 1"/>
          <p:cNvSpPr txBox="1">
            <a:spLocks/>
          </p:cNvSpPr>
          <p:nvPr/>
        </p:nvSpPr>
        <p:spPr>
          <a:xfrm>
            <a:off x="0" y="365126"/>
            <a:ext cx="12192000" cy="504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mn-lt"/>
              </a:rPr>
              <a:t>	</a:t>
            </a:r>
            <a:r>
              <a:rPr lang="en-US" sz="2400" b="1" dirty="0" smtClean="0">
                <a:solidFill>
                  <a:schemeClr val="bg1"/>
                </a:solidFill>
                <a:latin typeface="+mn-lt"/>
              </a:rPr>
              <a:t>More than 80% of the cores in the Z&gt;102 region are available for study</a:t>
            </a:r>
          </a:p>
        </p:txBody>
      </p:sp>
      <p:sp>
        <p:nvSpPr>
          <p:cNvPr id="2" name="Номер слайда 1"/>
          <p:cNvSpPr>
            <a:spLocks noGrp="1"/>
          </p:cNvSpPr>
          <p:nvPr>
            <p:ph type="sldNum" sz="quarter" idx="12"/>
          </p:nvPr>
        </p:nvSpPr>
        <p:spPr/>
        <p:txBody>
          <a:bodyPr/>
          <a:lstStyle/>
          <a:p>
            <a:fld id="{B31D3F99-C609-4828-B049-62505ED005B1}" type="slidenum">
              <a:rPr lang="ru-RU" sz="1800" smtClean="0"/>
              <a:t>6</a:t>
            </a:fld>
            <a:r>
              <a:rPr lang="en-US" sz="1800" dirty="0" smtClean="0"/>
              <a:t>/15</a:t>
            </a:r>
            <a:endParaRPr lang="ru-RU" sz="1800" dirty="0"/>
          </a:p>
        </p:txBody>
      </p:sp>
      <p:sp>
        <p:nvSpPr>
          <p:cNvPr id="6" name="TextBox 5"/>
          <p:cNvSpPr txBox="1"/>
          <p:nvPr/>
        </p:nvSpPr>
        <p:spPr>
          <a:xfrm>
            <a:off x="4046070" y="6156295"/>
            <a:ext cx="3979359" cy="400110"/>
          </a:xfrm>
          <a:prstGeom prst="rect">
            <a:avLst/>
          </a:prstGeom>
          <a:noFill/>
        </p:spPr>
        <p:txBody>
          <a:bodyPr wrap="none" rtlCol="0">
            <a:spAutoFit/>
          </a:bodyPr>
          <a:lstStyle/>
          <a:p>
            <a:r>
              <a:rPr lang="en-US" sz="2000" dirty="0">
                <a:solidFill>
                  <a:prstClr val="black">
                    <a:lumMod val="75000"/>
                    <a:lumOff val="25000"/>
                  </a:prstClr>
                </a:solidFill>
              </a:rPr>
              <a:t>Fig. </a:t>
            </a:r>
            <a:r>
              <a:rPr lang="en-US" sz="2000" dirty="0" smtClean="0">
                <a:solidFill>
                  <a:prstClr val="black">
                    <a:lumMod val="75000"/>
                    <a:lumOff val="25000"/>
                  </a:prstClr>
                </a:solidFill>
              </a:rPr>
              <a:t>3. </a:t>
            </a:r>
            <a:r>
              <a:rPr lang="en-US" sz="2000" dirty="0" smtClean="0"/>
              <a:t>Region of interest for research</a:t>
            </a:r>
            <a:endParaRPr lang="ru-RU" sz="2000" dirty="0">
              <a:solidFill>
                <a:prstClr val="black">
                  <a:lumMod val="75000"/>
                  <a:lumOff val="25000"/>
                </a:prstClr>
              </a:solidFill>
            </a:endParaRPr>
          </a:p>
        </p:txBody>
      </p:sp>
    </p:spTree>
    <p:extLst>
      <p:ext uri="{BB962C8B-B14F-4D97-AF65-F5344CB8AC3E}">
        <p14:creationId xmlns:p14="http://schemas.microsoft.com/office/powerpoint/2010/main" val="375613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12192000" cy="504000"/>
          </a:xfrm>
          <a:solidFill>
            <a:srgbClr val="0070C0"/>
          </a:solidFill>
        </p:spPr>
        <p:txBody>
          <a:bodyPr>
            <a:normAutofit/>
          </a:bodyPr>
          <a:lstStyle/>
          <a:p>
            <a:r>
              <a:rPr lang="en-US" sz="2400" dirty="0" smtClean="0">
                <a:solidFill>
                  <a:schemeClr val="bg1"/>
                </a:solidFill>
                <a:latin typeface="+mn-lt"/>
              </a:rPr>
              <a:t>	</a:t>
            </a:r>
            <a:r>
              <a:rPr lang="en-US" sz="2400" b="1" dirty="0" smtClean="0">
                <a:solidFill>
                  <a:schemeClr val="bg1"/>
                </a:solidFill>
                <a:latin typeface="+mn-lt"/>
              </a:rPr>
              <a:t>Cryogenic gas stopping cell structure</a:t>
            </a:r>
            <a:endParaRPr lang="ru-RU" sz="2400" b="1" dirty="0">
              <a:solidFill>
                <a:schemeClr val="bg1"/>
              </a:solidFill>
              <a:latin typeface="+mn-lt"/>
            </a:endParaRPr>
          </a:p>
        </p:txBody>
      </p:sp>
      <p:sp>
        <p:nvSpPr>
          <p:cNvPr id="4" name="Номер слайда 3"/>
          <p:cNvSpPr>
            <a:spLocks noGrp="1"/>
          </p:cNvSpPr>
          <p:nvPr>
            <p:ph type="sldNum" sz="quarter" idx="12"/>
          </p:nvPr>
        </p:nvSpPr>
        <p:spPr/>
        <p:txBody>
          <a:bodyPr/>
          <a:lstStyle/>
          <a:p>
            <a:fld id="{D4C81214-F44C-415B-A221-9E0B81053C10}" type="slidenum">
              <a:rPr lang="ru-RU" sz="1800" smtClean="0">
                <a:solidFill>
                  <a:prstClr val="black">
                    <a:lumMod val="65000"/>
                    <a:lumOff val="35000"/>
                  </a:prstClr>
                </a:solidFill>
              </a:rPr>
              <a:pPr/>
              <a:t>7</a:t>
            </a:fld>
            <a:r>
              <a:rPr lang="en-US" sz="1800" dirty="0" smtClean="0">
                <a:solidFill>
                  <a:prstClr val="black">
                    <a:lumMod val="65000"/>
                    <a:lumOff val="35000"/>
                  </a:prstClr>
                </a:solidFill>
              </a:rPr>
              <a:t>/15</a:t>
            </a:r>
            <a:endParaRPr lang="ru-RU" sz="1800" dirty="0">
              <a:solidFill>
                <a:prstClr val="black">
                  <a:lumMod val="65000"/>
                  <a:lumOff val="35000"/>
                </a:prstClr>
              </a:solidFill>
            </a:endParaRPr>
          </a:p>
        </p:txBody>
      </p:sp>
      <p:sp>
        <p:nvSpPr>
          <p:cNvPr id="5" name="Объект 2"/>
          <p:cNvSpPr>
            <a:spLocks noGrp="1"/>
          </p:cNvSpPr>
          <p:nvPr>
            <p:ph idx="1"/>
          </p:nvPr>
        </p:nvSpPr>
        <p:spPr>
          <a:xfrm>
            <a:off x="567267" y="4154514"/>
            <a:ext cx="11065933" cy="2462596"/>
          </a:xfrm>
        </p:spPr>
        <p:txBody>
          <a:bodyPr>
            <a:noAutofit/>
          </a:bodyPr>
          <a:lstStyle/>
          <a:p>
            <a:pPr marL="0" indent="0" algn="just">
              <a:lnSpc>
                <a:spcPct val="110000"/>
              </a:lnSpc>
              <a:buNone/>
            </a:pPr>
            <a:r>
              <a:rPr lang="en-US" sz="2000" dirty="0">
                <a:solidFill>
                  <a:schemeClr val="tx1">
                    <a:lumMod val="75000"/>
                    <a:lumOff val="25000"/>
                  </a:schemeClr>
                </a:solidFill>
              </a:rPr>
              <a:t>The CGSC consists of the stainless-steel outer and inner chambers. The outer chamber is at the vacuum pressure and works like the thermal insulation. It also reduces the radiation heat transfer to the inner chamber by the insulation foil. The temperature inside of the outer chamber is the room temperature (293 K). The inner chamber is filled by the helium buffer-gas and it is also platted from the outside by the copper for the homogenous distribution of the temperature. The inner chamber is cooled to the 40 K by the </a:t>
            </a:r>
            <a:r>
              <a:rPr lang="en-US" sz="2000" dirty="0" err="1">
                <a:solidFill>
                  <a:schemeClr val="tx1">
                    <a:lumMod val="75000"/>
                    <a:lumOff val="25000"/>
                  </a:schemeClr>
                </a:solidFill>
              </a:rPr>
              <a:t>cryocooler</a:t>
            </a:r>
            <a:r>
              <a:rPr lang="en-US" sz="2000" dirty="0">
                <a:solidFill>
                  <a:schemeClr val="tx1">
                    <a:lumMod val="75000"/>
                    <a:lumOff val="25000"/>
                  </a:schemeClr>
                </a:solidFill>
              </a:rPr>
              <a:t>. The set of the cylindrical and the conic electrodes are installed inside of the inner chamber.</a:t>
            </a:r>
            <a:endParaRPr lang="ru-RU" sz="2000" dirty="0">
              <a:solidFill>
                <a:schemeClr val="tx1">
                  <a:lumMod val="75000"/>
                  <a:lumOff val="25000"/>
                </a:schemeClr>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0313" y="1201103"/>
            <a:ext cx="3968438"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Схема 6"/>
          <p:cNvGraphicFramePr/>
          <p:nvPr>
            <p:extLst/>
          </p:nvPr>
        </p:nvGraphicFramePr>
        <p:xfrm>
          <a:off x="6214775" y="1201104"/>
          <a:ext cx="3312368" cy="22082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3032273" y="3681312"/>
            <a:ext cx="5010987" cy="400110"/>
          </a:xfrm>
          <a:prstGeom prst="rect">
            <a:avLst/>
          </a:prstGeom>
          <a:noFill/>
        </p:spPr>
        <p:txBody>
          <a:bodyPr wrap="none" rtlCol="0">
            <a:spAutoFit/>
          </a:bodyPr>
          <a:lstStyle/>
          <a:p>
            <a:r>
              <a:rPr lang="en-US" sz="2000" dirty="0">
                <a:solidFill>
                  <a:prstClr val="black">
                    <a:lumMod val="75000"/>
                    <a:lumOff val="25000"/>
                  </a:prstClr>
                </a:solidFill>
              </a:rPr>
              <a:t>Fig. </a:t>
            </a:r>
            <a:r>
              <a:rPr lang="en-US" sz="2000" dirty="0" smtClean="0">
                <a:solidFill>
                  <a:prstClr val="black">
                    <a:lumMod val="75000"/>
                    <a:lumOff val="25000"/>
                  </a:prstClr>
                </a:solidFill>
              </a:rPr>
              <a:t>4. </a:t>
            </a:r>
            <a:r>
              <a:rPr lang="en-US" sz="2000" dirty="0">
                <a:solidFill>
                  <a:prstClr val="black">
                    <a:lumMod val="75000"/>
                    <a:lumOff val="25000"/>
                  </a:prstClr>
                </a:solidFill>
              </a:rPr>
              <a:t>Cryogenic gas stopping cell at FLNR JINR</a:t>
            </a:r>
            <a:endParaRPr lang="ru-RU" sz="2000" dirty="0">
              <a:solidFill>
                <a:prstClr val="black">
                  <a:lumMod val="75000"/>
                  <a:lumOff val="25000"/>
                </a:prstClr>
              </a:solidFill>
            </a:endParaRPr>
          </a:p>
        </p:txBody>
      </p:sp>
    </p:spTree>
    <p:extLst>
      <p:ext uri="{BB962C8B-B14F-4D97-AF65-F5344CB8AC3E}">
        <p14:creationId xmlns:p14="http://schemas.microsoft.com/office/powerpoint/2010/main" val="2069869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4470" y="1628800"/>
            <a:ext cx="10184457" cy="3046988"/>
          </a:xfrm>
          <a:prstGeom prst="rect">
            <a:avLst/>
          </a:prstGeom>
          <a:noFill/>
        </p:spPr>
        <p:txBody>
          <a:bodyPr wrap="square" rtlCol="0">
            <a:spAutoFit/>
          </a:bodyPr>
          <a:lstStyle/>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Not influenced from any physical and/or chemical environment properties.</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No need in additional ionization.</a:t>
            </a:r>
            <a:endParaRPr lang="ru-RU"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Significantly shorter separation and extraction time in comparison to solid or </a:t>
            </a:r>
            <a:r>
              <a:rPr lang="en-US" sz="2400" dirty="0" smtClean="0">
                <a:latin typeface="Times New Roman" panose="02020603050405020304" pitchFamily="18" charset="0"/>
                <a:cs typeface="Times New Roman" panose="02020603050405020304" pitchFamily="18" charset="0"/>
              </a:rPr>
              <a:t>liquid </a:t>
            </a:r>
            <a:r>
              <a:rPr lang="en-US" sz="2400" dirty="0" smtClean="0">
                <a:latin typeface="Times New Roman" panose="02020603050405020304" pitchFamily="18" charset="0"/>
                <a:cs typeface="Times New Roman" panose="02020603050405020304" pitchFamily="18" charset="0"/>
              </a:rPr>
              <a:t>states ion catchers </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~30-40</a:t>
            </a:r>
            <a:r>
              <a:rPr lang="ru-RU"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ms</a:t>
            </a:r>
            <a:r>
              <a:rPr lang="ru-RU"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Dimensions: length 300 mm, diameter 250 mm.</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Buffer gas: helium of the highest purity </a:t>
            </a:r>
            <a:r>
              <a:rPr lang="ru-RU" sz="2400" dirty="0" smtClean="0">
                <a:latin typeface="Times New Roman" panose="02020603050405020304" pitchFamily="18" charset="0"/>
                <a:cs typeface="Times New Roman" panose="02020603050405020304" pitchFamily="18" charset="0"/>
              </a:rPr>
              <a:t>(99.99999</a:t>
            </a:r>
            <a:r>
              <a:rPr lang="ru-RU"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Work </a:t>
            </a:r>
            <a:r>
              <a:rPr lang="en-US" sz="2400" dirty="0" smtClean="0">
                <a:latin typeface="Times New Roman" panose="02020603050405020304" pitchFamily="18" charset="0"/>
                <a:cs typeface="Times New Roman" panose="02020603050405020304" pitchFamily="18" charset="0"/>
              </a:rPr>
              <a:t>pressure: P ≤ 10 mbar for the temperature T </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40 </a:t>
            </a:r>
            <a:r>
              <a:rPr lang="en-US" sz="2400" dirty="0">
                <a:latin typeface="Times New Roman" panose="02020603050405020304" pitchFamily="18" charset="0"/>
                <a:cs typeface="Times New Roman" panose="02020603050405020304" pitchFamily="18" charset="0"/>
              </a:rPr>
              <a:t>K.</a:t>
            </a:r>
          </a:p>
          <a:p>
            <a:pPr marL="457200" indent="-457200">
              <a:buFont typeface="+mj-lt"/>
              <a:buAutoNum type="arabicPeriod"/>
            </a:pPr>
            <a:r>
              <a:rPr lang="en-US" sz="2400" dirty="0" smtClean="0">
                <a:latin typeface="Times New Roman" panose="02020603050405020304" pitchFamily="18" charset="0"/>
                <a:cs typeface="Times New Roman" panose="02020603050405020304" pitchFamily="18" charset="0"/>
              </a:rPr>
              <a:t>Gas flow through the cell: ~1 </a:t>
            </a:r>
            <a:r>
              <a:rPr lang="en-US" sz="2400" dirty="0" err="1" smtClean="0">
                <a:latin typeface="Times New Roman" panose="02020603050405020304" pitchFamily="18" charset="0"/>
                <a:cs typeface="Times New Roman" panose="02020603050405020304" pitchFamily="18" charset="0"/>
              </a:rPr>
              <a:t>Torr</a:t>
            </a:r>
            <a:r>
              <a:rPr lang="en-US" sz="2400" dirty="0" smtClean="0">
                <a:latin typeface="Times New Roman" panose="02020603050405020304" pitchFamily="18" charset="0"/>
                <a:cs typeface="Times New Roman" panose="02020603050405020304" pitchFamily="18" charset="0"/>
              </a:rPr>
              <a:t>*l/</a:t>
            </a:r>
            <a:r>
              <a:rPr lang="en-US" sz="2400" dirty="0">
                <a:latin typeface="Times New Roman" panose="02020603050405020304" pitchFamily="18" charset="0"/>
                <a:cs typeface="Times New Roman" panose="02020603050405020304" pitchFamily="18" charset="0"/>
              </a:rPr>
              <a:t>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Заголовок 1"/>
          <p:cNvSpPr txBox="1">
            <a:spLocks/>
          </p:cNvSpPr>
          <p:nvPr/>
        </p:nvSpPr>
        <p:spPr>
          <a:xfrm>
            <a:off x="0" y="365126"/>
            <a:ext cx="12192000" cy="504000"/>
          </a:xfrm>
          <a:prstGeom prst="rect">
            <a:avLst/>
          </a:prstGeom>
          <a:solidFill>
            <a:srgbClr val="0070C0"/>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mn-lt"/>
              </a:rPr>
              <a:t>	</a:t>
            </a:r>
            <a:r>
              <a:rPr lang="en-US" sz="2400" b="1" dirty="0" smtClean="0">
                <a:solidFill>
                  <a:schemeClr val="bg1"/>
                </a:solidFill>
                <a:latin typeface="+mn-lt"/>
              </a:rPr>
              <a:t>Why cryogenic gas cell? </a:t>
            </a:r>
          </a:p>
        </p:txBody>
      </p:sp>
      <p:sp>
        <p:nvSpPr>
          <p:cNvPr id="2" name="Номер слайда 1"/>
          <p:cNvSpPr>
            <a:spLocks noGrp="1"/>
          </p:cNvSpPr>
          <p:nvPr>
            <p:ph type="sldNum" sz="quarter" idx="12"/>
          </p:nvPr>
        </p:nvSpPr>
        <p:spPr/>
        <p:txBody>
          <a:bodyPr/>
          <a:lstStyle/>
          <a:p>
            <a:fld id="{B31D3F99-C609-4828-B049-62505ED005B1}" type="slidenum">
              <a:rPr lang="ru-RU" sz="1800" smtClean="0"/>
              <a:t>8</a:t>
            </a:fld>
            <a:r>
              <a:rPr lang="en-US" sz="1800" dirty="0" smtClean="0"/>
              <a:t>/15</a:t>
            </a:r>
            <a:endParaRPr lang="ru-RU" sz="1800" dirty="0"/>
          </a:p>
        </p:txBody>
      </p:sp>
    </p:spTree>
    <p:extLst>
      <p:ext uri="{BB962C8B-B14F-4D97-AF65-F5344CB8AC3E}">
        <p14:creationId xmlns:p14="http://schemas.microsoft.com/office/powerpoint/2010/main" val="4091836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5126"/>
            <a:ext cx="12192000" cy="504000"/>
          </a:xfrm>
          <a:solidFill>
            <a:srgbClr val="0070C0"/>
          </a:solidFill>
        </p:spPr>
        <p:txBody>
          <a:bodyPr>
            <a:normAutofit/>
          </a:bodyPr>
          <a:lstStyle/>
          <a:p>
            <a:r>
              <a:rPr lang="en-US" sz="2400" dirty="0" smtClean="0">
                <a:solidFill>
                  <a:schemeClr val="bg1"/>
                </a:solidFill>
                <a:latin typeface="+mn-lt"/>
              </a:rPr>
              <a:t>	</a:t>
            </a:r>
            <a:r>
              <a:rPr lang="en-US" sz="2400" b="1" dirty="0" smtClean="0">
                <a:solidFill>
                  <a:schemeClr val="bg1"/>
                </a:solidFill>
                <a:latin typeface="+mn-lt"/>
              </a:rPr>
              <a:t>Cryogenic gas stopping cell principle of work</a:t>
            </a:r>
            <a:endParaRPr lang="ru-RU" sz="2400" b="1" dirty="0">
              <a:solidFill>
                <a:schemeClr val="bg1"/>
              </a:solidFill>
              <a:latin typeface="+mn-lt"/>
            </a:endParaRPr>
          </a:p>
        </p:txBody>
      </p:sp>
      <p:sp>
        <p:nvSpPr>
          <p:cNvPr id="4" name="Номер слайда 3"/>
          <p:cNvSpPr>
            <a:spLocks noGrp="1"/>
          </p:cNvSpPr>
          <p:nvPr>
            <p:ph type="sldNum" sz="quarter" idx="12"/>
          </p:nvPr>
        </p:nvSpPr>
        <p:spPr/>
        <p:txBody>
          <a:bodyPr/>
          <a:lstStyle/>
          <a:p>
            <a:fld id="{D4C81214-F44C-415B-A221-9E0B81053C10}" type="slidenum">
              <a:rPr lang="ru-RU" sz="1800" smtClean="0">
                <a:solidFill>
                  <a:prstClr val="black">
                    <a:lumMod val="65000"/>
                    <a:lumOff val="35000"/>
                  </a:prstClr>
                </a:solidFill>
              </a:rPr>
              <a:pPr/>
              <a:t>9</a:t>
            </a:fld>
            <a:r>
              <a:rPr lang="en-US" sz="1800" dirty="0" smtClean="0">
                <a:solidFill>
                  <a:prstClr val="black">
                    <a:lumMod val="65000"/>
                    <a:lumOff val="35000"/>
                  </a:prstClr>
                </a:solidFill>
              </a:rPr>
              <a:t>/15</a:t>
            </a:r>
            <a:endParaRPr lang="ru-RU" sz="1800" dirty="0">
              <a:solidFill>
                <a:prstClr val="black">
                  <a:lumMod val="65000"/>
                  <a:lumOff val="35000"/>
                </a:prstClr>
              </a:solidFill>
            </a:endParaRPr>
          </a:p>
        </p:txBody>
      </p:sp>
      <p:graphicFrame>
        <p:nvGraphicFramePr>
          <p:cNvPr id="5" name="Объект 4"/>
          <p:cNvGraphicFramePr>
            <a:graphicFrameLocks noChangeAspect="1"/>
          </p:cNvGraphicFramePr>
          <p:nvPr>
            <p:extLst/>
          </p:nvPr>
        </p:nvGraphicFramePr>
        <p:xfrm>
          <a:off x="3375025" y="1175925"/>
          <a:ext cx="5441950" cy="4873625"/>
        </p:xfrm>
        <a:graphic>
          <a:graphicData uri="http://schemas.openxmlformats.org/presentationml/2006/ole">
            <mc:AlternateContent xmlns:mc="http://schemas.openxmlformats.org/markup-compatibility/2006">
              <mc:Choice xmlns:v="urn:schemas-microsoft-com:vml" Requires="v">
                <p:oleObj spid="_x0000_s2061" name="CorelDRAW" r:id="rId4" imgW="5441676" imgH="4872854" progId="CorelDraw.Graphic.19">
                  <p:embed/>
                </p:oleObj>
              </mc:Choice>
              <mc:Fallback>
                <p:oleObj name="CorelDRAW" r:id="rId4" imgW="5441676" imgH="4872854" progId="CorelDraw.Graphic.19">
                  <p:embed/>
                  <p:pic>
                    <p:nvPicPr>
                      <p:cNvPr id="0" name=""/>
                      <p:cNvPicPr/>
                      <p:nvPr/>
                    </p:nvPicPr>
                    <p:blipFill>
                      <a:blip r:embed="rId5"/>
                      <a:stretch>
                        <a:fillRect/>
                      </a:stretch>
                    </p:blipFill>
                    <p:spPr>
                      <a:xfrm>
                        <a:off x="3375025" y="1175925"/>
                        <a:ext cx="5441950" cy="4873625"/>
                      </a:xfrm>
                      <a:prstGeom prst="rect">
                        <a:avLst/>
                      </a:prstGeom>
                    </p:spPr>
                  </p:pic>
                </p:oleObj>
              </mc:Fallback>
            </mc:AlternateContent>
          </a:graphicData>
        </a:graphic>
      </p:graphicFrame>
      <p:sp>
        <p:nvSpPr>
          <p:cNvPr id="7" name="TextBox 6"/>
          <p:cNvSpPr txBox="1"/>
          <p:nvPr/>
        </p:nvSpPr>
        <p:spPr>
          <a:xfrm>
            <a:off x="4788976" y="6321365"/>
            <a:ext cx="2614049" cy="400110"/>
          </a:xfrm>
          <a:prstGeom prst="rect">
            <a:avLst/>
          </a:prstGeom>
          <a:noFill/>
        </p:spPr>
        <p:txBody>
          <a:bodyPr wrap="none" rtlCol="0">
            <a:spAutoFit/>
          </a:bodyPr>
          <a:lstStyle/>
          <a:p>
            <a:r>
              <a:rPr lang="en-US" sz="2000" dirty="0">
                <a:solidFill>
                  <a:prstClr val="black">
                    <a:lumMod val="75000"/>
                    <a:lumOff val="25000"/>
                  </a:prstClr>
                </a:solidFill>
              </a:rPr>
              <a:t>Fig. </a:t>
            </a:r>
            <a:r>
              <a:rPr lang="en-US" sz="2000" dirty="0" smtClean="0">
                <a:solidFill>
                  <a:prstClr val="black">
                    <a:lumMod val="75000"/>
                    <a:lumOff val="25000"/>
                  </a:prstClr>
                </a:solidFill>
              </a:rPr>
              <a:t>5. </a:t>
            </a:r>
            <a:r>
              <a:rPr lang="en-US" sz="2000" dirty="0">
                <a:solidFill>
                  <a:prstClr val="black">
                    <a:lumMod val="75000"/>
                    <a:lumOff val="25000"/>
                  </a:prstClr>
                </a:solidFill>
              </a:rPr>
              <a:t>Principle of work</a:t>
            </a:r>
            <a:endParaRPr lang="ru-RU" sz="2000" dirty="0">
              <a:solidFill>
                <a:prstClr val="black">
                  <a:lumMod val="75000"/>
                  <a:lumOff val="25000"/>
                </a:prstClr>
              </a:solidFill>
            </a:endParaRPr>
          </a:p>
        </p:txBody>
      </p:sp>
    </p:spTree>
    <p:extLst>
      <p:ext uri="{BB962C8B-B14F-4D97-AF65-F5344CB8AC3E}">
        <p14:creationId xmlns:p14="http://schemas.microsoft.com/office/powerpoint/2010/main" val="1489621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3813</TotalTime>
  <Words>762</Words>
  <Application>Microsoft Office PowerPoint</Application>
  <PresentationFormat>Широкоэкранный</PresentationFormat>
  <Paragraphs>131</Paragraphs>
  <Slides>15</Slides>
  <Notes>10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3</vt:i4>
      </vt:variant>
      <vt:variant>
        <vt:lpstr>Внедренные серверы OLE</vt:lpstr>
      </vt:variant>
      <vt:variant>
        <vt:i4>4</vt:i4>
      </vt:variant>
      <vt:variant>
        <vt:lpstr>Заголовки слайдов</vt:lpstr>
      </vt:variant>
      <vt:variant>
        <vt:i4>15</vt:i4>
      </vt:variant>
    </vt:vector>
  </HeadingPairs>
  <TitlesOfParts>
    <vt:vector size="27" baseType="lpstr">
      <vt:lpstr>Arial</vt:lpstr>
      <vt:lpstr>Calibri</vt:lpstr>
      <vt:lpstr>Calibri Light</vt:lpstr>
      <vt:lpstr>Courier New</vt:lpstr>
      <vt:lpstr>Times New Roman</vt:lpstr>
      <vt:lpstr>Тема Office</vt:lpstr>
      <vt:lpstr>1_Тема Office</vt:lpstr>
      <vt:lpstr>2_Тема Office</vt:lpstr>
      <vt:lpstr>CorelDRAW</vt:lpstr>
      <vt:lpstr>Unicode Origin Graph</vt:lpstr>
      <vt:lpstr>Microsoft Equation 3.0</vt:lpstr>
      <vt:lpstr>Graph</vt:lpstr>
      <vt:lpstr>Precision mass measurement of the heaviest nuclei in Dubna FLNR </vt:lpstr>
      <vt:lpstr>Презентация PowerPoint</vt:lpstr>
      <vt:lpstr>Презентация PowerPoint</vt:lpstr>
      <vt:lpstr>Презентация PowerPoint</vt:lpstr>
      <vt:lpstr>Презентация PowerPoint</vt:lpstr>
      <vt:lpstr>Презентация PowerPoint</vt:lpstr>
      <vt:lpstr> Cryogenic gas stopping cell structure</vt:lpstr>
      <vt:lpstr>Презентация PowerPoint</vt:lpstr>
      <vt:lpstr> Cryogenic gas stopping cell principle of work</vt:lpstr>
      <vt:lpstr> Cryogenic gas stopping cell gallery</vt:lpstr>
      <vt:lpstr> Alpha source testing</vt:lpstr>
      <vt:lpstr> Alpha source testing</vt:lpstr>
      <vt:lpstr> First results</vt:lpstr>
      <vt:lpstr> First results</vt:lpstr>
      <vt:lpstr> 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mass measurement of the heaviest nuclei in Dubna FLNR</dc:title>
  <dc:creator>noval</dc:creator>
  <cp:lastModifiedBy>noval</cp:lastModifiedBy>
  <cp:revision>14</cp:revision>
  <dcterms:created xsi:type="dcterms:W3CDTF">2025-01-10T11:21:52Z</dcterms:created>
  <dcterms:modified xsi:type="dcterms:W3CDTF">2025-01-13T02:55:11Z</dcterms:modified>
</cp:coreProperties>
</file>