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9" r:id="rId1"/>
  </p:sldMasterIdLst>
  <p:notesMasterIdLst>
    <p:notesMasterId r:id="rId15"/>
  </p:notesMasterIdLst>
  <p:sldIdLst>
    <p:sldId id="256" r:id="rId2"/>
    <p:sldId id="309" r:id="rId3"/>
    <p:sldId id="310" r:id="rId4"/>
    <p:sldId id="324" r:id="rId5"/>
    <p:sldId id="325" r:id="rId6"/>
    <p:sldId id="311" r:id="rId7"/>
    <p:sldId id="794" r:id="rId8"/>
    <p:sldId id="796" r:id="rId9"/>
    <p:sldId id="797" r:id="rId10"/>
    <p:sldId id="317" r:id="rId11"/>
    <p:sldId id="798" r:id="rId12"/>
    <p:sldId id="793" r:id="rId13"/>
    <p:sldId id="79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4" autoAdjust="0"/>
    <p:restoredTop sz="94660"/>
  </p:normalViewPr>
  <p:slideViewPr>
    <p:cSldViewPr snapToGrid="0">
      <p:cViewPr>
        <p:scale>
          <a:sx n="100" d="100"/>
          <a:sy n="100" d="100"/>
        </p:scale>
        <p:origin x="1042" y="8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rr23.jinr.ru\ECR_group\&#1056;&#1072;&#1073;&#1086;&#1090;&#1072;%20&#1085;&#1072;%20DC-280%20(DECRIS-PM)\Ca\&#1056;&#1072;&#1089;&#1093;&#1086;&#1076;%20Ca4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50865070437624"/>
          <c:y val="3.8053416763509651E-2"/>
          <c:w val="0.87298114521399106"/>
          <c:h val="0.84720596648072521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dk1">
                  <a:tint val="88500"/>
                </a:schemeClr>
              </a:solidFill>
              <a:ln w="3175" cap="sq">
                <a:solidFill>
                  <a:schemeClr val="dk1">
                    <a:tint val="88500"/>
                  </a:schemeClr>
                </a:solidFill>
              </a:ln>
              <a:effectLst/>
            </c:spPr>
          </c:marker>
          <c:trendline>
            <c:spPr>
              <a:ln w="19050" cap="sq">
                <a:solidFill>
                  <a:schemeClr val="dk1">
                    <a:tint val="88500"/>
                  </a:schemeClr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0"/>
          </c:trendline>
          <c:xVal>
            <c:numRef>
              <c:f>Лист3!$R$1:$R$46</c:f>
              <c:numCache>
                <c:formatCode>General</c:formatCode>
                <c:ptCount val="46"/>
                <c:pt idx="0">
                  <c:v>20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30</c:v>
                </c:pt>
                <c:pt idx="5">
                  <c:v>30</c:v>
                </c:pt>
                <c:pt idx="6">
                  <c:v>35</c:v>
                </c:pt>
                <c:pt idx="7">
                  <c:v>35</c:v>
                </c:pt>
                <c:pt idx="8">
                  <c:v>35</c:v>
                </c:pt>
                <c:pt idx="9">
                  <c:v>35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47</c:v>
                </c:pt>
                <c:pt idx="18">
                  <c:v>47</c:v>
                </c:pt>
                <c:pt idx="19">
                  <c:v>47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58</c:v>
                </c:pt>
                <c:pt idx="24">
                  <c:v>60</c:v>
                </c:pt>
                <c:pt idx="25">
                  <c:v>60</c:v>
                </c:pt>
                <c:pt idx="26">
                  <c:v>60</c:v>
                </c:pt>
                <c:pt idx="27">
                  <c:v>60</c:v>
                </c:pt>
                <c:pt idx="28">
                  <c:v>60</c:v>
                </c:pt>
                <c:pt idx="29">
                  <c:v>73</c:v>
                </c:pt>
                <c:pt idx="30">
                  <c:v>73</c:v>
                </c:pt>
                <c:pt idx="31">
                  <c:v>77</c:v>
                </c:pt>
                <c:pt idx="32">
                  <c:v>80</c:v>
                </c:pt>
                <c:pt idx="33">
                  <c:v>87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120</c:v>
                </c:pt>
                <c:pt idx="44">
                  <c:v>130</c:v>
                </c:pt>
                <c:pt idx="45">
                  <c:v>220</c:v>
                </c:pt>
              </c:numCache>
            </c:numRef>
          </c:xVal>
          <c:yVal>
            <c:numRef>
              <c:f>Лист3!$Q$1:$Q$46</c:f>
              <c:numCache>
                <c:formatCode>General</c:formatCode>
                <c:ptCount val="46"/>
                <c:pt idx="0">
                  <c:v>0.11510574018126889</c:v>
                </c:pt>
                <c:pt idx="1">
                  <c:v>0.47916666666666669</c:v>
                </c:pt>
                <c:pt idx="2">
                  <c:v>8.1297709923664113E-2</c:v>
                </c:pt>
                <c:pt idx="3">
                  <c:v>9.1397849462365593E-2</c:v>
                </c:pt>
                <c:pt idx="4">
                  <c:v>0.30909090909090919</c:v>
                </c:pt>
                <c:pt idx="5">
                  <c:v>0.53516483516483515</c:v>
                </c:pt>
                <c:pt idx="6">
                  <c:v>0.18782051282051282</c:v>
                </c:pt>
                <c:pt idx="7">
                  <c:v>0.16</c:v>
                </c:pt>
                <c:pt idx="8">
                  <c:v>0.17150259067357509</c:v>
                </c:pt>
                <c:pt idx="9">
                  <c:v>0.19270833333333334</c:v>
                </c:pt>
                <c:pt idx="10">
                  <c:v>0.5238805970149254</c:v>
                </c:pt>
                <c:pt idx="11">
                  <c:v>0.72658227848101264</c:v>
                </c:pt>
                <c:pt idx="12">
                  <c:v>0.61415929203539832</c:v>
                </c:pt>
                <c:pt idx="13">
                  <c:v>0.58333333333333326</c:v>
                </c:pt>
                <c:pt idx="14">
                  <c:v>0.32918660287081336</c:v>
                </c:pt>
                <c:pt idx="15">
                  <c:v>0.25185185185185183</c:v>
                </c:pt>
                <c:pt idx="16">
                  <c:v>0.2926940639269407</c:v>
                </c:pt>
                <c:pt idx="17">
                  <c:v>0.41982758620689659</c:v>
                </c:pt>
                <c:pt idx="18">
                  <c:v>0.17354497354497353</c:v>
                </c:pt>
                <c:pt idx="19">
                  <c:v>0.13947368421052631</c:v>
                </c:pt>
                <c:pt idx="20">
                  <c:v>0.2699300699300699</c:v>
                </c:pt>
                <c:pt idx="21">
                  <c:v>0.19329268292682925</c:v>
                </c:pt>
                <c:pt idx="22">
                  <c:v>0.27395833333333336</c:v>
                </c:pt>
                <c:pt idx="23">
                  <c:v>0.37204968944099376</c:v>
                </c:pt>
                <c:pt idx="24">
                  <c:v>0.17628205128205129</c:v>
                </c:pt>
                <c:pt idx="25">
                  <c:v>0.5757575757575758</c:v>
                </c:pt>
                <c:pt idx="26">
                  <c:v>0.27738095238095245</c:v>
                </c:pt>
                <c:pt idx="27">
                  <c:v>0.30833333333333335</c:v>
                </c:pt>
                <c:pt idx="28">
                  <c:v>0.24345238095238098</c:v>
                </c:pt>
                <c:pt idx="29">
                  <c:v>0.40902777777777782</c:v>
                </c:pt>
                <c:pt idx="30">
                  <c:v>0.38402777777777775</c:v>
                </c:pt>
                <c:pt idx="31">
                  <c:v>0.54027777777777786</c:v>
                </c:pt>
                <c:pt idx="32">
                  <c:v>0.50211267605633803</c:v>
                </c:pt>
                <c:pt idx="33">
                  <c:v>0.65092592592592591</c:v>
                </c:pt>
                <c:pt idx="34">
                  <c:v>1.54375</c:v>
                </c:pt>
                <c:pt idx="35">
                  <c:v>1.4019999999999999</c:v>
                </c:pt>
                <c:pt idx="36">
                  <c:v>1.5645833333333332</c:v>
                </c:pt>
                <c:pt idx="37">
                  <c:v>1.86</c:v>
                </c:pt>
                <c:pt idx="38">
                  <c:v>1.7926829268292683</c:v>
                </c:pt>
                <c:pt idx="39">
                  <c:v>1.6086956521739131</c:v>
                </c:pt>
                <c:pt idx="40">
                  <c:v>2.1181818181818182</c:v>
                </c:pt>
                <c:pt idx="41">
                  <c:v>1.6629629629629632</c:v>
                </c:pt>
                <c:pt idx="42">
                  <c:v>1.0585365853658535</c:v>
                </c:pt>
                <c:pt idx="43">
                  <c:v>1.2065573770491804</c:v>
                </c:pt>
                <c:pt idx="44">
                  <c:v>1.2799999999999998</c:v>
                </c:pt>
                <c:pt idx="45">
                  <c:v>3.3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012-4374-BB38-93012AEAC6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2693760"/>
        <c:axId val="922691584"/>
      </c:scatterChart>
      <c:valAx>
        <c:axId val="922693760"/>
        <c:scaling>
          <c:orientation val="minMax"/>
          <c:min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Current, e</a:t>
                </a:r>
                <a:r>
                  <a:rPr lang="ru-RU"/>
                  <a:t>µ</a:t>
                </a:r>
                <a:r>
                  <a:rPr lang="en-US"/>
                  <a:t>A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22691584"/>
        <c:crosses val="autoZero"/>
        <c:crossBetween val="midCat"/>
        <c:majorUnit val="20"/>
      </c:valAx>
      <c:valAx>
        <c:axId val="92269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Consumption, mg/h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1.6043734756619108E-2"/>
              <c:y val="0.309574341072013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22693760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38CEC-6C09-4AA4-BA7C-8487A4F76F04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53076-2B52-40E4-997B-D9C4AE666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205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A079-41CF-4BE7-9907-8DDDB880797C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2A1037D8-CD87-42E8-8DAA-11C25A500599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312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A079-41CF-4BE7-9907-8DDDB880797C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37D8-CD87-42E8-8DAA-11C25A500599}" type="slidenum">
              <a:rPr lang="ru-RU" smtClean="0"/>
              <a:t>‹#›</a:t>
            </a:fld>
            <a:endParaRPr lang="ru-RU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8306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A079-41CF-4BE7-9907-8DDDB880797C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37D8-CD87-42E8-8DAA-11C25A500599}" type="slidenum">
              <a:rPr lang="ru-RU" smtClean="0"/>
              <a:t>‹#›</a:t>
            </a:fld>
            <a:endParaRPr lang="ru-RU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176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1767A079-41CF-4BE7-9907-8DDDB880797C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37D8-CD87-42E8-8DAA-11C25A500599}" type="slidenum">
              <a:rPr lang="ru-RU" smtClean="0"/>
              <a:t>‹#›</a:t>
            </a:fld>
            <a:endParaRPr lang="ru-RU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2121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A079-41CF-4BE7-9907-8DDDB880797C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37D8-CD87-42E8-8DAA-11C25A500599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590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A079-41CF-4BE7-9907-8DDDB880797C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37D8-CD87-42E8-8DAA-11C25A500599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6125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A079-41CF-4BE7-9907-8DDDB880797C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37D8-CD87-42E8-8DAA-11C25A500599}" type="slidenum">
              <a:rPr lang="ru-RU" smtClean="0"/>
              <a:t>‹#›</a:t>
            </a:fld>
            <a:endParaRPr lang="ru-RU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473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A079-41CF-4BE7-9907-8DDDB880797C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37D8-CD87-42E8-8DAA-11C25A500599}" type="slidenum">
              <a:rPr lang="ru-RU" smtClean="0"/>
              <a:t>‹#›</a:t>
            </a:fld>
            <a:endParaRPr lang="ru-RU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260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A079-41CF-4BE7-9907-8DDDB880797C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37D8-CD87-42E8-8DAA-11C25A500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21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A079-41CF-4BE7-9907-8DDDB880797C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37D8-CD87-42E8-8DAA-11C25A500599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0440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1767A079-41CF-4BE7-9907-8DDDB880797C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2A1037D8-CD87-42E8-8DAA-11C25A500599}" type="slidenum">
              <a:rPr lang="ru-RU" smtClean="0"/>
              <a:t>‹#›</a:t>
            </a:fld>
            <a:endParaRPr lang="ru-RU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4073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7A079-41CF-4BE7-9907-8DDDB880797C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A1037D8-CD87-42E8-8DAA-11C25A500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99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6647C0-FEE2-4DC9-A7B1-B085331FF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48662"/>
            <a:ext cx="9144000" cy="176067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Intense metallic ion beams for SHE synthesis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F9B488-83C7-4020-BA8A-356E27593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66811" y="5375083"/>
            <a:ext cx="2325189" cy="951693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en-US" dirty="0"/>
              <a:t>FLNR Ion source group</a:t>
            </a:r>
          </a:p>
          <a:p>
            <a:pPr algn="r"/>
            <a:r>
              <a:rPr lang="en-US" dirty="0" err="1"/>
              <a:t>Pugachev</a:t>
            </a:r>
            <a:r>
              <a:rPr lang="en-US" dirty="0"/>
              <a:t> D.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012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CE7007C-1FE1-4E36-A0A1-4455DFCFD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717" y="1081256"/>
            <a:ext cx="3880436" cy="2632116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45391" y="-2443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ion production using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TiF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/TiF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C2612BB-303E-424F-A12A-E7485E192790}"/>
              </a:ext>
            </a:extLst>
          </p:cNvPr>
          <p:cNvSpPr/>
          <p:nvPr/>
        </p:nvSpPr>
        <p:spPr>
          <a:xfrm>
            <a:off x="4176708" y="5019392"/>
            <a:ext cx="1414195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A1A1A"/>
                </a:solidFill>
                <a:latin typeface="YS Text"/>
              </a:rPr>
              <a:t>Hygroscopic</a:t>
            </a:r>
            <a:endParaRPr lang="ru-RU" sz="1400" dirty="0">
              <a:solidFill>
                <a:srgbClr val="1A1A1A"/>
              </a:solidFill>
              <a:latin typeface="YS Text"/>
            </a:endParaRPr>
          </a:p>
          <a:p>
            <a:r>
              <a:rPr lang="en-US" sz="1400" dirty="0" err="1">
                <a:solidFill>
                  <a:srgbClr val="1A1A1A"/>
                </a:solidFill>
                <a:latin typeface="YS Text"/>
              </a:rPr>
              <a:t>T</a:t>
            </a:r>
            <a:r>
              <a:rPr lang="en-US" sz="1400" baseline="-25000" dirty="0" err="1">
                <a:solidFill>
                  <a:srgbClr val="1A1A1A"/>
                </a:solidFill>
                <a:latin typeface="YS Text"/>
              </a:rPr>
              <a:t>evap</a:t>
            </a:r>
            <a:r>
              <a:rPr lang="ru-RU" sz="1400" baseline="-25000" dirty="0">
                <a:solidFill>
                  <a:srgbClr val="1A1A1A"/>
                </a:solidFill>
                <a:latin typeface="YS Text"/>
              </a:rPr>
              <a:t>.</a:t>
            </a:r>
            <a:r>
              <a:rPr lang="ru-RU" sz="1400" dirty="0">
                <a:solidFill>
                  <a:srgbClr val="1A1A1A"/>
                </a:solidFill>
                <a:latin typeface="YS Text"/>
              </a:rPr>
              <a:t> ~ 288 °С.</a:t>
            </a:r>
            <a:endParaRPr lang="ru-RU" sz="1400" b="0" i="0" dirty="0">
              <a:solidFill>
                <a:srgbClr val="1A1A1A"/>
              </a:solidFill>
              <a:effectLst/>
              <a:latin typeface="YS Text"/>
            </a:endParaRPr>
          </a:p>
        </p:txBody>
      </p:sp>
      <p:pic>
        <p:nvPicPr>
          <p:cNvPr id="7170" name="Picture 2" descr="https://downloader.disk.yandex.ru/preview/f48a06f38edfacb2396a1999437fdfe8b736b9e8dc520dc19b680aef1a2e9ab4/67600b31/3ZoxJ1ZuOsSh6_OUNrDZjfU8GCbYG_ah-QF1TNRr5tld0xKXn6bMGVW0NhW8ndv1j_sjcR6mebtj4bMJcMAorg%3D%3D?uid=0&amp;filename=2024-12-16%2010-10-45.JPG&amp;disposition=inline&amp;hash=&amp;limit=0&amp;content_type=image%2Fjpeg&amp;owner_uid=0&amp;tknv=v2&amp;size=2048x2048">
            <a:extLst>
              <a:ext uri="{FF2B5EF4-FFF2-40B4-BE49-F238E27FC236}">
                <a16:creationId xmlns:a16="http://schemas.microsoft.com/office/drawing/2014/main" id="{C47D5310-8E7F-4006-A138-17D80C866C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9" t="18749" r="54732" b="25537"/>
          <a:stretch/>
        </p:blipFill>
        <p:spPr bwMode="auto">
          <a:xfrm>
            <a:off x="11250534" y="3785626"/>
            <a:ext cx="663093" cy="221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4A028B2A-B3DC-469F-9D52-9C2BD55084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767883"/>
              </p:ext>
            </p:extLst>
          </p:nvPr>
        </p:nvGraphicFramePr>
        <p:xfrm>
          <a:off x="3879848" y="1720752"/>
          <a:ext cx="4318643" cy="2992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Graph" r:id="rId5" imgW="4123334" imgH="2860243" progId="Origin50.Graph">
                  <p:embed/>
                </p:oleObj>
              </mc:Choice>
              <mc:Fallback>
                <p:oleObj name="Graph" r:id="rId5" imgW="4123334" imgH="2860243" progId="Origin50.Graph">
                  <p:embed/>
                  <p:pic>
                    <p:nvPicPr>
                      <p:cNvPr id="22" name="Объект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848" y="1720752"/>
                        <a:ext cx="4318643" cy="299213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DBDDA2E-3EFB-4941-8DAE-EA7B51F7E1C9}"/>
              </a:ext>
            </a:extLst>
          </p:cNvPr>
          <p:cNvSpPr txBox="1"/>
          <p:nvPr/>
        </p:nvSpPr>
        <p:spPr>
          <a:xfrm>
            <a:off x="7197745" y="3049302"/>
            <a:ext cx="75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TiF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  <a:endParaRPr lang="ru-RU" baseline="-250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6FC2CF5-C884-4082-8301-B959FAAC4A7B}"/>
              </a:ext>
            </a:extLst>
          </p:cNvPr>
          <p:cNvSpPr/>
          <p:nvPr/>
        </p:nvSpPr>
        <p:spPr>
          <a:xfrm>
            <a:off x="7124053" y="2204231"/>
            <a:ext cx="597694" cy="20406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DD2D67-A787-4A20-BBB3-0680A65D2B71}"/>
              </a:ext>
            </a:extLst>
          </p:cNvPr>
          <p:cNvSpPr txBox="1"/>
          <p:nvPr/>
        </p:nvSpPr>
        <p:spPr>
          <a:xfrm>
            <a:off x="4607934" y="3503060"/>
            <a:ext cx="75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TiF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  <a:endParaRPr lang="ru-RU" baseline="-250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13D7054-9AAB-4D0E-A5D0-D2108EC9FB2E}"/>
              </a:ext>
            </a:extLst>
          </p:cNvPr>
          <p:cNvSpPr/>
          <p:nvPr/>
        </p:nvSpPr>
        <p:spPr>
          <a:xfrm>
            <a:off x="4683953" y="3069184"/>
            <a:ext cx="372539" cy="1175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https://downloader.disk.yandex.ru/preview/f48a06f38edfacb2396a1999437fdfe8b736b9e8dc520dc19b680aef1a2e9ab4/67600b31/3ZoxJ1ZuOsSh6_OUNrDZjfU8GCbYG_ah-QF1TNRr5tld0xKXn6bMGVW0NhW8ndv1j_sjcR6mebtj4bMJcMAorg%3D%3D?uid=0&amp;filename=2024-12-16%2010-10-45.JPG&amp;disposition=inline&amp;hash=&amp;limit=0&amp;content_type=image%2Fjpeg&amp;owner_uid=0&amp;tknv=v2&amp;size=2048x2048">
            <a:extLst>
              <a:ext uri="{FF2B5EF4-FFF2-40B4-BE49-F238E27FC236}">
                <a16:creationId xmlns:a16="http://schemas.microsoft.com/office/drawing/2014/main" id="{E4851583-BF72-442D-B0DB-1B3109C72A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05" t="18749" r="30265" b="25537"/>
          <a:stretch/>
        </p:blipFill>
        <p:spPr bwMode="auto">
          <a:xfrm rot="10800000">
            <a:off x="174078" y="4015862"/>
            <a:ext cx="561561" cy="175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119E280-4961-491D-BA77-EDDFC7E39E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1728" y="3738596"/>
            <a:ext cx="3002489" cy="23050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8B0C5C-0636-4B98-B3B3-714BA3C77A9D}"/>
              </a:ext>
            </a:extLst>
          </p:cNvPr>
          <p:cNvSpPr txBox="1"/>
          <p:nvPr/>
        </p:nvSpPr>
        <p:spPr>
          <a:xfrm>
            <a:off x="10389157" y="3738596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48</a:t>
            </a:r>
            <a:r>
              <a:rPr lang="en-US" dirty="0"/>
              <a:t>Ti</a:t>
            </a:r>
            <a:r>
              <a:rPr lang="en-US" baseline="30000" dirty="0"/>
              <a:t>9+</a:t>
            </a:r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05C66B2-F40B-44D4-903B-59E6E4CC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078" y="1113548"/>
            <a:ext cx="3702515" cy="2558270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7E24D1A-1312-4A54-B55C-ADE22F4EFDA9}"/>
              </a:ext>
            </a:extLst>
          </p:cNvPr>
          <p:cNvSpPr/>
          <p:nvPr/>
        </p:nvSpPr>
        <p:spPr>
          <a:xfrm>
            <a:off x="6052457" y="4988615"/>
            <a:ext cx="2194925" cy="58477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1A1A1A"/>
                </a:solidFill>
                <a:latin typeface="YS Text"/>
              </a:rPr>
              <a:t>T</a:t>
            </a:r>
            <a:r>
              <a:rPr lang="en-US" sz="1600" baseline="-25000" dirty="0" err="1">
                <a:solidFill>
                  <a:srgbClr val="1A1A1A"/>
                </a:solidFill>
                <a:latin typeface="YS Text"/>
              </a:rPr>
              <a:t>evap</a:t>
            </a:r>
            <a:r>
              <a:rPr lang="ru-RU" sz="1600" baseline="-25000" dirty="0">
                <a:solidFill>
                  <a:srgbClr val="1A1A1A"/>
                </a:solidFill>
                <a:latin typeface="YS Text"/>
              </a:rPr>
              <a:t>.</a:t>
            </a:r>
            <a:r>
              <a:rPr lang="ru-RU" sz="1600" dirty="0">
                <a:solidFill>
                  <a:srgbClr val="1A1A1A"/>
                </a:solidFill>
                <a:latin typeface="YS Text"/>
              </a:rPr>
              <a:t> ~900 °С</a:t>
            </a:r>
            <a:endParaRPr lang="en-US" sz="1600" dirty="0">
              <a:solidFill>
                <a:srgbClr val="1A1A1A"/>
              </a:solidFill>
              <a:latin typeface="YS Text"/>
            </a:endParaRPr>
          </a:p>
          <a:p>
            <a:r>
              <a:rPr lang="en-US" sz="1600" dirty="0">
                <a:solidFill>
                  <a:srgbClr val="1A1A1A"/>
                </a:solidFill>
                <a:latin typeface="YS Text"/>
              </a:rPr>
              <a:t>does not oxidize in air</a:t>
            </a: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C84AA52E-22F1-4799-9320-A9C85F48CA2D}"/>
              </a:ext>
            </a:extLst>
          </p:cNvPr>
          <p:cNvCxnSpPr/>
          <p:nvPr/>
        </p:nvCxnSpPr>
        <p:spPr>
          <a:xfrm flipH="1">
            <a:off x="7244613" y="4244840"/>
            <a:ext cx="178287" cy="6863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2314E9B5-9649-405A-A244-FC7B1B0E0AB5}"/>
              </a:ext>
            </a:extLst>
          </p:cNvPr>
          <p:cNvCxnSpPr>
            <a:cxnSpLocks/>
          </p:cNvCxnSpPr>
          <p:nvPr/>
        </p:nvCxnSpPr>
        <p:spPr>
          <a:xfrm flipH="1">
            <a:off x="4883806" y="4244840"/>
            <a:ext cx="12094" cy="6863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F56E009C-ED04-4998-8371-BE72DADA3C03}"/>
              </a:ext>
            </a:extLst>
          </p:cNvPr>
          <p:cNvCxnSpPr>
            <a:cxnSpLocks/>
            <a:stCxn id="5" idx="0"/>
          </p:cNvCxnSpPr>
          <p:nvPr/>
        </p:nvCxnSpPr>
        <p:spPr>
          <a:xfrm flipH="1" flipV="1">
            <a:off x="2578604" y="2204232"/>
            <a:ext cx="2305202" cy="28151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5E7EBC0-4EBD-4192-9557-A9ADEB886F93}"/>
              </a:ext>
            </a:extLst>
          </p:cNvPr>
          <p:cNvSpPr txBox="1"/>
          <p:nvPr/>
        </p:nvSpPr>
        <p:spPr>
          <a:xfrm>
            <a:off x="940526" y="4158343"/>
            <a:ext cx="28741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Low beam intensity</a:t>
            </a:r>
            <a:endParaRPr lang="ru-RU" sz="1400" b="1" dirty="0">
              <a:solidFill>
                <a:srgbClr val="FF0000"/>
              </a:solidFill>
            </a:endParaRPr>
          </a:p>
          <a:p>
            <a:endParaRPr lang="en-US" sz="14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Unstable operation mode</a:t>
            </a:r>
            <a:endParaRPr lang="ru-RU" sz="1400" b="1" dirty="0">
              <a:solidFill>
                <a:srgbClr val="FF0000"/>
              </a:solidFill>
            </a:endParaRPr>
          </a:p>
          <a:p>
            <a:endParaRPr lang="ru-RU" sz="14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Difficult to control the evaporation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76C5BBA-39E9-479B-B8A4-9F33F7B670B7}"/>
              </a:ext>
            </a:extLst>
          </p:cNvPr>
          <p:cNvSpPr/>
          <p:nvPr/>
        </p:nvSpPr>
        <p:spPr>
          <a:xfrm>
            <a:off x="3338678" y="1260354"/>
            <a:ext cx="616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TiF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3825AFA-C135-4449-B7C7-6218A9739859}"/>
              </a:ext>
            </a:extLst>
          </p:cNvPr>
          <p:cNvSpPr/>
          <p:nvPr/>
        </p:nvSpPr>
        <p:spPr>
          <a:xfrm>
            <a:off x="11359330" y="1211679"/>
            <a:ext cx="616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TiF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219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45391" y="-2443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Chromium &amp; Titanium: HT oven development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053142-B983-459A-97A5-D82ECDCD1AE8}"/>
              </a:ext>
            </a:extLst>
          </p:cNvPr>
          <p:cNvSpPr txBox="1"/>
          <p:nvPr/>
        </p:nvSpPr>
        <p:spPr>
          <a:xfrm>
            <a:off x="1045391" y="896590"/>
            <a:ext cx="5229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FLNR inductive oven (off-line tests)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5EC723-4536-4ECC-A406-C6B4BB9C51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5" t="11023" r="23090" b="30851"/>
          <a:stretch/>
        </p:blipFill>
        <p:spPr>
          <a:xfrm>
            <a:off x="5942657" y="1483532"/>
            <a:ext cx="3735001" cy="188407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0E00F73-37EF-456E-8626-A530CB65CA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1" r="36584" b="25986"/>
          <a:stretch/>
        </p:blipFill>
        <p:spPr>
          <a:xfrm rot="5400000">
            <a:off x="1530290" y="985571"/>
            <a:ext cx="1976697" cy="2880000"/>
          </a:xfrm>
          <a:prstGeom prst="rect">
            <a:avLst/>
          </a:prstGeom>
        </p:spPr>
      </p:pic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1CEFAB7B-4010-43FA-9FEF-C693DB7B2E04}"/>
              </a:ext>
            </a:extLst>
          </p:cNvPr>
          <p:cNvCxnSpPr/>
          <p:nvPr/>
        </p:nvCxnSpPr>
        <p:spPr>
          <a:xfrm flipV="1">
            <a:off x="3126138" y="2406606"/>
            <a:ext cx="3596879" cy="1802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669594B-E809-46BF-ABF6-178A6DA22124}"/>
              </a:ext>
            </a:extLst>
          </p:cNvPr>
          <p:cNvSpPr txBox="1"/>
          <p:nvPr/>
        </p:nvSpPr>
        <p:spPr>
          <a:xfrm>
            <a:off x="1237416" y="2969885"/>
            <a:ext cx="100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chemeClr val="bg1"/>
                </a:solidFill>
              </a:rPr>
              <a:t>1500</a:t>
            </a:r>
            <a:r>
              <a:rPr lang="ru-RU" b="1" u="sng" baseline="30000" dirty="0">
                <a:solidFill>
                  <a:schemeClr val="bg1"/>
                </a:solidFill>
              </a:rPr>
              <a:t>0</a:t>
            </a:r>
            <a:r>
              <a:rPr lang="ru-RU" b="1" u="sng" dirty="0">
                <a:solidFill>
                  <a:schemeClr val="bg1"/>
                </a:solidFill>
              </a:rPr>
              <a:t>С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5EFD161E-1B44-4D5D-9CDB-10298254F061}"/>
              </a:ext>
            </a:extLst>
          </p:cNvPr>
          <p:cNvCxnSpPr>
            <a:cxnSpLocks/>
          </p:cNvCxnSpPr>
          <p:nvPr/>
        </p:nvCxnSpPr>
        <p:spPr>
          <a:xfrm flipV="1">
            <a:off x="1919794" y="2558279"/>
            <a:ext cx="981344" cy="467567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4A8C1DD-0877-417E-99BE-89835D604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135" y="3436561"/>
            <a:ext cx="3266912" cy="192605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F08DFC3-E5A3-4DC9-8B30-2BBB536582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23" r="5342" b="25630"/>
          <a:stretch/>
        </p:blipFill>
        <p:spPr>
          <a:xfrm>
            <a:off x="367278" y="3727291"/>
            <a:ext cx="5616176" cy="2388601"/>
          </a:xfrm>
          <a:prstGeom prst="rect">
            <a:avLst/>
          </a:prstGeom>
        </p:spPr>
      </p:pic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B9233509-37F5-4348-942B-18C1FDE716EF}"/>
              </a:ext>
            </a:extLst>
          </p:cNvPr>
          <p:cNvCxnSpPr/>
          <p:nvPr/>
        </p:nvCxnSpPr>
        <p:spPr>
          <a:xfrm flipH="1" flipV="1">
            <a:off x="6917228" y="2425571"/>
            <a:ext cx="580852" cy="21899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">
            <a:extLst>
              <a:ext uri="{FF2B5EF4-FFF2-40B4-BE49-F238E27FC236}">
                <a16:creationId xmlns:a16="http://schemas.microsoft.com/office/drawing/2014/main" id="{FD522289-5996-412F-826E-A6C49004B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817" y="3413920"/>
            <a:ext cx="27352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 i="1" dirty="0">
                <a:solidFill>
                  <a:srgbClr val="0033CC"/>
                </a:solidFill>
                <a:latin typeface="Times New Roman" panose="02020603050405020304" pitchFamily="18" charset="0"/>
              </a:rPr>
              <a:t>Adaptation to DECRIS-PM </a:t>
            </a:r>
            <a:endParaRPr lang="ru-RU" altLang="ru-RU" sz="1800" i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12E005-6D5A-4945-9704-F18F576EB03C}"/>
              </a:ext>
            </a:extLst>
          </p:cNvPr>
          <p:cNvSpPr txBox="1"/>
          <p:nvPr/>
        </p:nvSpPr>
        <p:spPr>
          <a:xfrm>
            <a:off x="9435178" y="4811066"/>
            <a:ext cx="266973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/>
              <a:t>Outer surface of plug should be well cooled to avoid damage of permanent magnets!!</a:t>
            </a:r>
            <a:endParaRPr lang="ru-RU" dirty="0"/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E54A10D6-AD5B-44F8-AE9D-53EC2B751C62}"/>
              </a:ext>
            </a:extLst>
          </p:cNvPr>
          <p:cNvCxnSpPr/>
          <p:nvPr/>
        </p:nvCxnSpPr>
        <p:spPr>
          <a:xfrm flipH="1" flipV="1">
            <a:off x="7794172" y="4972594"/>
            <a:ext cx="1641006" cy="7837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578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CF2B62-7B9B-48C7-9308-4FED5F69E44A}"/>
              </a:ext>
            </a:extLst>
          </p:cNvPr>
          <p:cNvSpPr txBox="1"/>
          <p:nvPr/>
        </p:nvSpPr>
        <p:spPr>
          <a:xfrm>
            <a:off x="2832477" y="220865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CONCLUSION</a:t>
            </a:r>
            <a:r>
              <a:rPr lang="en-US" sz="2000" dirty="0"/>
              <a:t> and Plans for the Future*</a:t>
            </a:r>
            <a:endParaRPr lang="ru-RU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5CDD53-4398-4C63-A1AF-A0D8294033ED}"/>
              </a:ext>
            </a:extLst>
          </p:cNvPr>
          <p:cNvSpPr txBox="1"/>
          <p:nvPr/>
        </p:nvSpPr>
        <p:spPr>
          <a:xfrm>
            <a:off x="8521913" y="5707584"/>
            <a:ext cx="367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*More questions than answers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8FB0AF-0432-44C3-9FAC-8736EA8CE9A0}"/>
              </a:ext>
            </a:extLst>
          </p:cNvPr>
          <p:cNvSpPr txBox="1"/>
          <p:nvPr/>
        </p:nvSpPr>
        <p:spPr>
          <a:xfrm>
            <a:off x="819267" y="1230417"/>
            <a:ext cx="1029287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100" u="sng" dirty="0">
                <a:solidFill>
                  <a:srgbClr val="FF0000"/>
                </a:solidFill>
              </a:rPr>
              <a:t>Oven technique</a:t>
            </a:r>
            <a:r>
              <a:rPr lang="en-US" sz="2100" dirty="0"/>
              <a:t>: high currents, but the consumption of material still too high. “Hot screen” is useful for calcium, but for Cr &amp; </a:t>
            </a:r>
            <a:r>
              <a:rPr lang="en-US" sz="2100" dirty="0" err="1"/>
              <a:t>Ti</a:t>
            </a:r>
            <a:r>
              <a:rPr lang="en-US" sz="2100" dirty="0"/>
              <a:t> we need a rather high temperature. </a:t>
            </a:r>
            <a:endParaRPr lang="ru-RU" sz="2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4F2F8C-A009-489D-804E-CA5DE9DDDB78}"/>
              </a:ext>
            </a:extLst>
          </p:cNvPr>
          <p:cNvSpPr txBox="1"/>
          <p:nvPr/>
        </p:nvSpPr>
        <p:spPr>
          <a:xfrm>
            <a:off x="839437" y="2264033"/>
            <a:ext cx="102727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100" u="sng" dirty="0">
                <a:solidFill>
                  <a:srgbClr val="0033CC"/>
                </a:solidFill>
              </a:rPr>
              <a:t>MIVOC technique</a:t>
            </a:r>
            <a:r>
              <a:rPr lang="en-US" sz="2100" dirty="0">
                <a:solidFill>
                  <a:srgbClr val="0033CC"/>
                </a:solidFill>
              </a:rPr>
              <a:t>: </a:t>
            </a:r>
            <a:r>
              <a:rPr lang="en-US" sz="2100" dirty="0"/>
              <a:t>good beam stability, but low current.</a:t>
            </a:r>
          </a:p>
          <a:p>
            <a:pPr marL="357188" lvl="0" algn="just">
              <a:tabLst>
                <a:tab pos="265113" algn="l"/>
              </a:tabLst>
            </a:pPr>
            <a:r>
              <a:rPr lang="en-US" sz="2100" dirty="0"/>
              <a:t>A lot of needless species, therefore high drain current from the source, hence poor transmission. It would be useful to eliminate at least H</a:t>
            </a:r>
            <a:r>
              <a:rPr lang="en-US" sz="2100" baseline="-25000" dirty="0"/>
              <a:t>2</a:t>
            </a:r>
            <a:r>
              <a:rPr lang="en-US" sz="2100" dirty="0"/>
              <a:t>.</a:t>
            </a:r>
          </a:p>
          <a:p>
            <a:pPr marL="357188" lvl="0" algn="just">
              <a:tabLst>
                <a:tab pos="265113" algn="l"/>
              </a:tabLst>
            </a:pPr>
            <a:r>
              <a:rPr lang="en-US" sz="2100" i="1" dirty="0"/>
              <a:t>Non-Evaporable Getters </a:t>
            </a:r>
            <a:r>
              <a:rPr lang="en-US" sz="2100" i="1" dirty="0">
                <a:solidFill>
                  <a:prstClr val="black"/>
                </a:solidFill>
              </a:rPr>
              <a:t>(NEGs) pumping inside chamber?</a:t>
            </a:r>
          </a:p>
          <a:p>
            <a:pPr lvl="0" algn="just"/>
            <a:r>
              <a:rPr lang="en-US" sz="2100" baseline="-25000" dirty="0">
                <a:solidFill>
                  <a:prstClr val="black"/>
                </a:solidFill>
              </a:rPr>
              <a:t> </a:t>
            </a:r>
            <a:r>
              <a:rPr lang="en-US" sz="2100" dirty="0">
                <a:solidFill>
                  <a:prstClr val="black"/>
                </a:solidFill>
              </a:rPr>
              <a:t> </a:t>
            </a:r>
            <a:r>
              <a:rPr lang="en-US" sz="2100" dirty="0"/>
              <a:t> </a:t>
            </a:r>
            <a:endParaRPr lang="ru-RU" sz="21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1A6287-E5C2-49F3-A606-65B3F2027F10}"/>
              </a:ext>
            </a:extLst>
          </p:cNvPr>
          <p:cNvSpPr txBox="1"/>
          <p:nvPr/>
        </p:nvSpPr>
        <p:spPr>
          <a:xfrm>
            <a:off x="839436" y="4682644"/>
            <a:ext cx="101899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100" dirty="0"/>
              <a:t>Experiments with SF</a:t>
            </a:r>
            <a:r>
              <a:rPr lang="en-US" sz="2100" baseline="-25000" dirty="0"/>
              <a:t>6</a:t>
            </a:r>
            <a:r>
              <a:rPr lang="en-US" sz="2100" dirty="0"/>
              <a:t> and TiF</a:t>
            </a:r>
            <a:r>
              <a:rPr lang="en-US" sz="2100" baseline="-25000" dirty="0"/>
              <a:t>3</a:t>
            </a:r>
            <a:r>
              <a:rPr lang="en-US" sz="2100" dirty="0"/>
              <a:t> plasma look promising.</a:t>
            </a:r>
            <a:endParaRPr lang="ru-RU" sz="21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8FB0AF-0432-44C3-9FAC-8736EA8CE9A0}"/>
              </a:ext>
            </a:extLst>
          </p:cNvPr>
          <p:cNvSpPr txBox="1"/>
          <p:nvPr/>
        </p:nvSpPr>
        <p:spPr>
          <a:xfrm>
            <a:off x="819267" y="3620815"/>
            <a:ext cx="1029287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100" u="sng" dirty="0">
                <a:solidFill>
                  <a:srgbClr val="FF0000"/>
                </a:solidFill>
              </a:rPr>
              <a:t>Direct insertion technique</a:t>
            </a:r>
            <a:r>
              <a:rPr lang="en-US" sz="2100" dirty="0"/>
              <a:t>: recently we obtain good results with Aluminum beam obtained with Al</a:t>
            </a:r>
            <a:r>
              <a:rPr lang="en-US" sz="2100" baseline="-25000" dirty="0"/>
              <a:t>2</a:t>
            </a:r>
            <a:r>
              <a:rPr lang="en-US" sz="2100" dirty="0"/>
              <a:t>O</a:t>
            </a:r>
            <a:r>
              <a:rPr lang="en-US" sz="2100" baseline="-25000" dirty="0"/>
              <a:t>3 </a:t>
            </a:r>
            <a:r>
              <a:rPr lang="en-US" sz="2100" dirty="0"/>
              <a:t>rod. We are waiting the titanium ceramic to try this method.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3341119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6A989F-CF07-477C-A0B8-5248F8664F88}"/>
              </a:ext>
            </a:extLst>
          </p:cNvPr>
          <p:cNvSpPr txBox="1"/>
          <p:nvPr/>
        </p:nvSpPr>
        <p:spPr>
          <a:xfrm>
            <a:off x="3538248" y="2905780"/>
            <a:ext cx="5115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Thank you for your attention!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729184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20092" y="4258926"/>
            <a:ext cx="6351815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kern="800" dirty="0" err="1">
                <a:latin typeface="Times"/>
                <a:ea typeface="Times New Roman"/>
                <a:cs typeface="Times New Roman"/>
              </a:rPr>
              <a:t>The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heaviest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target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for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experiments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on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synthesis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of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superheavy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elements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in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heavy-ion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reactions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is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en-US" b="1" kern="800" baseline="30000" dirty="0">
                <a:solidFill>
                  <a:srgbClr val="FF0000"/>
                </a:solidFill>
                <a:latin typeface="Times"/>
                <a:ea typeface="Times New Roman"/>
                <a:cs typeface="Times New Roman"/>
              </a:rPr>
              <a:t>249</a:t>
            </a:r>
            <a:r>
              <a:rPr lang="en-US" b="1" kern="800" dirty="0">
                <a:solidFill>
                  <a:srgbClr val="FF0000"/>
                </a:solidFill>
                <a:latin typeface="Times"/>
                <a:ea typeface="Times New Roman"/>
                <a:cs typeface="Times New Roman"/>
              </a:rPr>
              <a:t>Cf</a:t>
            </a:r>
            <a:r>
              <a:rPr lang="ru-RU" b="1" kern="800" dirty="0">
                <a:solidFill>
                  <a:srgbClr val="FF0000"/>
                </a:solidFill>
                <a:latin typeface="Times"/>
                <a:ea typeface="Times New Roman"/>
                <a:cs typeface="Times New Roman"/>
              </a:rPr>
              <a:t>,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so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further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progress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in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the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synthesis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of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elements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with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Z &gt; 118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requires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the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production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of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intense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beams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of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accelerated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neutron-enriched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isotopes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,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such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ru-RU" kern="800" dirty="0" err="1">
                <a:latin typeface="Times"/>
                <a:ea typeface="Times New Roman"/>
                <a:cs typeface="Times New Roman"/>
              </a:rPr>
              <a:t>as</a:t>
            </a:r>
            <a:r>
              <a:rPr lang="ru-RU" kern="800" dirty="0">
                <a:latin typeface="Times"/>
                <a:ea typeface="Times New Roman"/>
                <a:cs typeface="Times New Roman"/>
              </a:rPr>
              <a:t> </a:t>
            </a:r>
            <a:r>
              <a:rPr lang="en-US" b="1" kern="800" baseline="30000" dirty="0">
                <a:solidFill>
                  <a:srgbClr val="FF0000"/>
                </a:solidFill>
                <a:latin typeface="Times"/>
                <a:ea typeface="Times New Roman"/>
                <a:cs typeface="Times New Roman"/>
              </a:rPr>
              <a:t>50</a:t>
            </a:r>
            <a:r>
              <a:rPr lang="en-US" b="1" kern="800" dirty="0">
                <a:solidFill>
                  <a:srgbClr val="FF0000"/>
                </a:solidFill>
                <a:latin typeface="Times"/>
                <a:ea typeface="Times New Roman"/>
                <a:cs typeface="Times New Roman"/>
              </a:rPr>
              <a:t>Ti</a:t>
            </a:r>
            <a:r>
              <a:rPr lang="en-US" kern="800" dirty="0">
                <a:solidFill>
                  <a:srgbClr val="FF0000"/>
                </a:solidFill>
                <a:latin typeface="Times"/>
                <a:ea typeface="Times New Roman"/>
                <a:cs typeface="Times New Roman"/>
              </a:rPr>
              <a:t>, </a:t>
            </a:r>
            <a:r>
              <a:rPr lang="en-US" kern="800" baseline="30000" dirty="0">
                <a:solidFill>
                  <a:srgbClr val="FF0000"/>
                </a:solidFill>
                <a:latin typeface="Times"/>
                <a:ea typeface="Times New Roman"/>
                <a:cs typeface="Times New Roman"/>
              </a:rPr>
              <a:t>54</a:t>
            </a:r>
            <a:r>
              <a:rPr lang="en-US" kern="800" dirty="0">
                <a:solidFill>
                  <a:srgbClr val="FF0000"/>
                </a:solidFill>
                <a:latin typeface="Times"/>
                <a:ea typeface="Times New Roman"/>
                <a:cs typeface="Times New Roman"/>
              </a:rPr>
              <a:t>Cr </a:t>
            </a:r>
            <a:r>
              <a:rPr lang="en-US" kern="800" baseline="30000" dirty="0">
                <a:solidFill>
                  <a:srgbClr val="FF0000"/>
                </a:solidFill>
                <a:latin typeface="Times"/>
                <a:ea typeface="Times New Roman"/>
                <a:cs typeface="Times New Roman"/>
              </a:rPr>
              <a:t>58</a:t>
            </a:r>
            <a:r>
              <a:rPr lang="en-US" kern="800" dirty="0">
                <a:solidFill>
                  <a:srgbClr val="FF0000"/>
                </a:solidFill>
                <a:latin typeface="Times"/>
                <a:ea typeface="Times New Roman"/>
                <a:cs typeface="Times New Roman"/>
              </a:rPr>
              <a:t>Fe, </a:t>
            </a:r>
            <a:r>
              <a:rPr lang="en-US" kern="800" baseline="30000" dirty="0">
                <a:solidFill>
                  <a:srgbClr val="FF0000"/>
                </a:solidFill>
                <a:latin typeface="Times"/>
                <a:ea typeface="Times New Roman"/>
                <a:cs typeface="Times New Roman"/>
              </a:rPr>
              <a:t>64</a:t>
            </a:r>
            <a:r>
              <a:rPr lang="en-US" kern="800" dirty="0">
                <a:solidFill>
                  <a:srgbClr val="FF0000"/>
                </a:solidFill>
                <a:latin typeface="Times"/>
                <a:ea typeface="Times New Roman"/>
                <a:cs typeface="Times New Roman"/>
              </a:rPr>
              <a:t>Ni, </a:t>
            </a:r>
            <a:r>
              <a:rPr lang="en-US" kern="800" dirty="0">
                <a:latin typeface="Times"/>
                <a:ea typeface="Times New Roman"/>
                <a:cs typeface="Times New Roman"/>
              </a:rPr>
              <a:t>etc. </a:t>
            </a:r>
            <a:endParaRPr lang="ru-RU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0C5EAF0-0AED-4043-9491-2F4C787682C7}"/>
              </a:ext>
            </a:extLst>
          </p:cNvPr>
          <p:cNvGrpSpPr/>
          <p:nvPr/>
        </p:nvGrpSpPr>
        <p:grpSpPr>
          <a:xfrm>
            <a:off x="3592937" y="1142051"/>
            <a:ext cx="5006123" cy="2595831"/>
            <a:chOff x="3151456" y="1098508"/>
            <a:chExt cx="5006123" cy="2595831"/>
          </a:xfrm>
        </p:grpSpPr>
        <p:cxnSp>
          <p:nvCxnSpPr>
            <p:cNvPr id="6" name="Прямая со стрелкой 5"/>
            <p:cNvCxnSpPr/>
            <p:nvPr/>
          </p:nvCxnSpPr>
          <p:spPr>
            <a:xfrm>
              <a:off x="6844071" y="2511130"/>
              <a:ext cx="546538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 flipV="1">
              <a:off x="4650584" y="2511130"/>
              <a:ext cx="936354" cy="174494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>
              <a:off x="6844071" y="3314100"/>
              <a:ext cx="533400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151456" y="3091429"/>
              <a:ext cx="2249334" cy="5232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Up to </a:t>
              </a:r>
              <a:r>
                <a:rPr lang="ru-RU" sz="2800" dirty="0">
                  <a:solidFill>
                    <a:schemeClr val="accent1">
                      <a:lumMod val="50000"/>
                    </a:schemeClr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5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pmkA</a:t>
              </a:r>
              <a:endParaRPr lang="ru-RU" sz="2800" dirty="0">
                <a:solidFill>
                  <a:schemeClr val="accent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586939" y="2095633"/>
              <a:ext cx="1194558" cy="156966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just"/>
              <a:r>
                <a:rPr lang="en-US" altLang="ja-JP" sz="2400" b="1" kern="0" baseline="30000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243</a:t>
              </a:r>
              <a:r>
                <a:rPr lang="en-US" altLang="ja-JP" sz="2400" b="1" kern="0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Am</a:t>
              </a:r>
              <a:endParaRPr lang="ru-RU" altLang="ja-JP" sz="2400" b="1" kern="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  <a:p>
              <a:pPr algn="just"/>
              <a:r>
                <a:rPr lang="en-US" altLang="ja-JP" sz="2400" b="1" kern="0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ja-JP" sz="2400" b="1" kern="0" baseline="30000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249</a:t>
              </a:r>
              <a:r>
                <a:rPr lang="en-US" altLang="ja-JP" sz="2400" b="1" kern="0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Bk</a:t>
              </a:r>
            </a:p>
            <a:p>
              <a:pPr algn="just"/>
              <a:r>
                <a:rPr lang="en-US" altLang="ja-JP" sz="2400" b="1" kern="0" baseline="30000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249-251</a:t>
              </a:r>
              <a:r>
                <a:rPr lang="en-US" altLang="ja-JP" sz="2400" b="1" kern="0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Cf</a:t>
              </a:r>
            </a:p>
            <a:p>
              <a:pPr algn="just"/>
              <a:r>
                <a:rPr lang="en-US" altLang="ja-JP" sz="2400" b="1" kern="0" baseline="30000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248</a:t>
              </a:r>
              <a:r>
                <a:rPr lang="en-US" altLang="ja-JP" sz="2400" b="1" kern="0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Cm</a:t>
              </a:r>
              <a:endParaRPr lang="ru-RU" altLang="ja-JP" sz="2400" b="1" kern="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499736" y="2863342"/>
              <a:ext cx="650625" cy="83099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ja-JP" sz="3200" b="1" kern="0" baseline="30000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120</a:t>
              </a:r>
              <a:endParaRPr lang="ru-RU" sz="32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499737" y="2095633"/>
              <a:ext cx="650625" cy="74251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ja-JP" sz="3200" b="1" kern="0" baseline="30000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119</a:t>
              </a:r>
              <a:endParaRPr lang="en-US" altLang="ja-JP" sz="3200" b="1" kern="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4650584" y="2685624"/>
              <a:ext cx="936354" cy="48456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901661" y="2280300"/>
              <a:ext cx="748923" cy="83099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ja-JP" sz="2400" b="1" kern="0" baseline="30000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50</a:t>
              </a:r>
              <a:r>
                <a:rPr lang="en-US" altLang="ja-JP" sz="2400" b="1" kern="0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Ti</a:t>
              </a:r>
              <a:endParaRPr lang="en-US" sz="2400" dirty="0">
                <a:latin typeface="Times" panose="02020603050405020304" pitchFamily="18" charset="0"/>
                <a:cs typeface="Times" panose="02020603050405020304" pitchFamily="18" charset="0"/>
              </a:endParaRPr>
            </a:p>
            <a:p>
              <a:r>
                <a:rPr lang="en-US" altLang="ja-JP" sz="2400" b="1" kern="0" baseline="30000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54</a:t>
              </a:r>
              <a:r>
                <a:rPr lang="en-US" altLang="ja-JP" sz="2400" b="1" kern="0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Cr</a:t>
              </a:r>
              <a:endParaRPr lang="ru-RU" sz="24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cxnSp>
          <p:nvCxnSpPr>
            <p:cNvPr id="15" name="Прямая соединительная линия 14"/>
            <p:cNvCxnSpPr>
              <a:stCxn id="10" idx="1"/>
              <a:endCxn id="10" idx="3"/>
            </p:cNvCxnSpPr>
            <p:nvPr/>
          </p:nvCxnSpPr>
          <p:spPr>
            <a:xfrm>
              <a:off x="5586939" y="2880463"/>
              <a:ext cx="119455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0C2B310-6A13-41AF-905C-A720D44E9B03}"/>
                </a:ext>
              </a:extLst>
            </p:cNvPr>
            <p:cNvSpPr txBox="1"/>
            <p:nvPr/>
          </p:nvSpPr>
          <p:spPr>
            <a:xfrm>
              <a:off x="3867195" y="1238932"/>
              <a:ext cx="817853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ja-JP" sz="2400" b="1" kern="0" baseline="30000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48</a:t>
              </a:r>
              <a:r>
                <a:rPr lang="en-US" altLang="ja-JP" sz="2400" b="1" kern="0" baseline="-25000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ja-JP" sz="2400" b="1" kern="0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Ca</a:t>
              </a:r>
              <a:endParaRPr lang="en-US" sz="24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A452D091-E864-4B6C-99DA-1B40BCA1C310}"/>
                </a:ext>
              </a:extLst>
            </p:cNvPr>
            <p:cNvSpPr/>
            <p:nvPr/>
          </p:nvSpPr>
          <p:spPr>
            <a:xfrm>
              <a:off x="7506954" y="1098508"/>
              <a:ext cx="650625" cy="74251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ja-JP" sz="3200" b="1" kern="0" baseline="30000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118</a:t>
              </a:r>
              <a:endParaRPr lang="en-US" altLang="ja-JP" sz="3200" b="1" kern="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cxnSp>
          <p:nvCxnSpPr>
            <p:cNvPr id="18" name="Прямая со стрелкой 17">
              <a:extLst>
                <a:ext uri="{FF2B5EF4-FFF2-40B4-BE49-F238E27FC236}">
                  <a16:creationId xmlns:a16="http://schemas.microsoft.com/office/drawing/2014/main" id="{F46605AE-E41E-4196-A4F1-DFE24C16F251}"/>
                </a:ext>
              </a:extLst>
            </p:cNvPr>
            <p:cNvCxnSpPr/>
            <p:nvPr/>
          </p:nvCxnSpPr>
          <p:spPr>
            <a:xfrm>
              <a:off x="6844070" y="1514005"/>
              <a:ext cx="546538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97B32A91-7ECB-4DAD-A623-64385CAD16F2}"/>
                </a:ext>
              </a:extLst>
            </p:cNvPr>
            <p:cNvSpPr/>
            <p:nvPr/>
          </p:nvSpPr>
          <p:spPr>
            <a:xfrm>
              <a:off x="5775290" y="1282222"/>
              <a:ext cx="817853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just"/>
              <a:r>
                <a:rPr lang="en-US" altLang="ja-JP" sz="2400" b="1" kern="0" baseline="30000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249</a:t>
              </a:r>
              <a:r>
                <a:rPr lang="en-US" altLang="ja-JP" sz="2400" b="1" kern="0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Cf</a:t>
              </a:r>
              <a:endParaRPr lang="ru-RU" altLang="ja-JP" sz="2400" b="1" kern="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cxnSp>
          <p:nvCxnSpPr>
            <p:cNvPr id="20" name="Прямая со стрелкой 19">
              <a:extLst>
                <a:ext uri="{FF2B5EF4-FFF2-40B4-BE49-F238E27FC236}">
                  <a16:creationId xmlns:a16="http://schemas.microsoft.com/office/drawing/2014/main" id="{EC3CF0A9-9016-4816-8D91-2A70045174F5}"/>
                </a:ext>
              </a:extLst>
            </p:cNvPr>
            <p:cNvCxnSpPr/>
            <p:nvPr/>
          </p:nvCxnSpPr>
          <p:spPr>
            <a:xfrm>
              <a:off x="4967645" y="1513054"/>
              <a:ext cx="546538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53C5D762-0A0A-4499-9B23-3A8E3D9B1AC4}"/>
              </a:ext>
            </a:extLst>
          </p:cNvPr>
          <p:cNvSpPr txBox="1">
            <a:spLocks/>
          </p:cNvSpPr>
          <p:nvPr/>
        </p:nvSpPr>
        <p:spPr>
          <a:xfrm>
            <a:off x="1045391" y="-2443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Ion beams for SHE synthesis</a:t>
            </a:r>
            <a:endParaRPr lang="ru-RU" sz="2400" dirty="0">
              <a:latin typeface="Tw Cen MT Condensed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2023258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4364" y="1581538"/>
            <a:ext cx="87503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 (Основной текст)"/>
              </a:rPr>
              <a:t>Low temperature oven – </a:t>
            </a:r>
            <a:r>
              <a:rPr lang="en-US" sz="2800" dirty="0">
                <a:solidFill>
                  <a:srgbClr val="FF0000"/>
                </a:solidFill>
                <a:latin typeface="Calibri (Основной текст)"/>
              </a:rPr>
              <a:t>Ca</a:t>
            </a:r>
            <a:r>
              <a:rPr lang="en-US" sz="2800" dirty="0">
                <a:latin typeface="Calibri (Основной текст)"/>
              </a:rPr>
              <a:t>, Mg, Bi, etc.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 (Основной текст)"/>
              </a:rPr>
              <a:t>High temperature oven – Fe, Al, </a:t>
            </a:r>
            <a:r>
              <a:rPr lang="en-US" sz="2800" dirty="0">
                <a:solidFill>
                  <a:srgbClr val="FF0000"/>
                </a:solidFill>
                <a:latin typeface="Calibri (Основной текст)"/>
              </a:rPr>
              <a:t>Cr</a:t>
            </a:r>
            <a:r>
              <a:rPr lang="ru-RU" sz="2800" dirty="0">
                <a:latin typeface="Calibri (Основной текст)"/>
              </a:rPr>
              <a:t>,</a:t>
            </a:r>
            <a:r>
              <a:rPr lang="en-US" sz="2800" dirty="0">
                <a:latin typeface="Calibri (Основной текст)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 (Основной текст)"/>
              </a:rPr>
              <a:t>Ti</a:t>
            </a:r>
            <a:r>
              <a:rPr lang="en-US" sz="2800" dirty="0">
                <a:latin typeface="Calibri (Основной текст)"/>
              </a:rPr>
              <a:t>, etc.</a:t>
            </a:r>
            <a:endParaRPr lang="en-US" sz="2800" u="sng" dirty="0">
              <a:latin typeface="Calibri (Основной текст)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 (Основной текст)"/>
              </a:rPr>
              <a:t>MIVOC – </a:t>
            </a:r>
            <a:r>
              <a:rPr lang="en-US" sz="2800" dirty="0">
                <a:solidFill>
                  <a:srgbClr val="FF0000"/>
                </a:solidFill>
                <a:latin typeface="Calibri (Основной текст)"/>
              </a:rPr>
              <a:t>Cr</a:t>
            </a:r>
            <a:r>
              <a:rPr lang="en-US" sz="2800" dirty="0">
                <a:latin typeface="Calibri (Основной текст)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Calibri (Основной текст)"/>
              </a:rPr>
              <a:t>Ti</a:t>
            </a:r>
            <a:r>
              <a:rPr lang="en-US" sz="2800" dirty="0">
                <a:latin typeface="Calibri (Основной текст)"/>
              </a:rPr>
              <a:t>, Al</a:t>
            </a:r>
            <a:r>
              <a:rPr lang="ru-RU" sz="2800" dirty="0">
                <a:latin typeface="Calibri (Основной текст)"/>
              </a:rPr>
              <a:t>, </a:t>
            </a:r>
            <a:r>
              <a:rPr lang="en-US" sz="2800" dirty="0" err="1">
                <a:latin typeface="Calibri (Основной текст)"/>
              </a:rPr>
              <a:t>Zr</a:t>
            </a:r>
            <a:r>
              <a:rPr lang="en-US" sz="2800" dirty="0">
                <a:latin typeface="Calibri (Основной текст)"/>
              </a:rPr>
              <a:t>, Fe, etc.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 (Основной текст)"/>
              </a:rPr>
              <a:t>Direct insertion into plasma – Al, </a:t>
            </a:r>
            <a:r>
              <a:rPr lang="en-US" sz="2800" dirty="0" err="1">
                <a:solidFill>
                  <a:srgbClr val="FF0000"/>
                </a:solidFill>
                <a:latin typeface="Calibri (Основной текст)"/>
              </a:rPr>
              <a:t>Ti</a:t>
            </a:r>
            <a:r>
              <a:rPr lang="en-US" sz="2800" dirty="0">
                <a:solidFill>
                  <a:srgbClr val="FF0000"/>
                </a:solidFill>
                <a:latin typeface="Calibri (Основной текст)"/>
              </a:rPr>
              <a:t>?, Cr?</a:t>
            </a:r>
            <a:endParaRPr lang="ru-RU" sz="2800" dirty="0">
              <a:solidFill>
                <a:srgbClr val="FF0000"/>
              </a:solidFill>
              <a:latin typeface="Calibri (Основной текст)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 (Основной текст)"/>
              </a:rPr>
              <a:t>Sputtering – Al, Ta, Cu, </a:t>
            </a:r>
            <a:r>
              <a:rPr lang="en-US" sz="2800" dirty="0" err="1">
                <a:solidFill>
                  <a:srgbClr val="FF0000"/>
                </a:solidFill>
                <a:latin typeface="Calibri (Основной текст)"/>
              </a:rPr>
              <a:t>Ti</a:t>
            </a:r>
            <a:r>
              <a:rPr lang="en-US" sz="2800" dirty="0">
                <a:solidFill>
                  <a:srgbClr val="FF0000"/>
                </a:solidFill>
                <a:latin typeface="Calibri (Основной текст)"/>
              </a:rPr>
              <a:t>?, Cr?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 (Основной текст)"/>
              </a:rPr>
              <a:t>Using alternative methods - </a:t>
            </a:r>
            <a:r>
              <a:rPr lang="en-US" sz="2800" dirty="0" err="1">
                <a:solidFill>
                  <a:srgbClr val="FF0000"/>
                </a:solidFill>
                <a:latin typeface="Calibri (Основной текст)"/>
              </a:rPr>
              <a:t>Ti</a:t>
            </a:r>
            <a:r>
              <a:rPr lang="en-US" sz="2800" dirty="0">
                <a:solidFill>
                  <a:srgbClr val="FF0000"/>
                </a:solidFill>
                <a:latin typeface="Calibri (Основной текст)"/>
              </a:rPr>
              <a:t>?</a:t>
            </a:r>
            <a:endParaRPr lang="ru-RU" sz="2800" dirty="0">
              <a:latin typeface="Calibri (Основной текст)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800" dirty="0">
              <a:latin typeface="Calibri (Основной текст)"/>
            </a:endParaRPr>
          </a:p>
        </p:txBody>
      </p:sp>
      <p:cxnSp>
        <p:nvCxnSpPr>
          <p:cNvPr id="6" name="Прямая со стрелкой 5"/>
          <p:cNvCxnSpPr>
            <a:cxnSpLocks/>
          </p:cNvCxnSpPr>
          <p:nvPr/>
        </p:nvCxnSpPr>
        <p:spPr>
          <a:xfrm flipV="1">
            <a:off x="7584077" y="1991929"/>
            <a:ext cx="1317187" cy="18663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244164" y="1730319"/>
            <a:ext cx="1576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 (Основной текст)"/>
              </a:rPr>
              <a:t>&lt; 1000 </a:t>
            </a:r>
            <a:r>
              <a:rPr lang="en-US" sz="2800" baseline="30000" dirty="0" err="1">
                <a:latin typeface="Calibri (Основной текст)"/>
              </a:rPr>
              <a:t>o</a:t>
            </a:r>
            <a:r>
              <a:rPr lang="en-US" sz="2800" dirty="0" err="1">
                <a:latin typeface="Calibri (Основной текст)"/>
              </a:rPr>
              <a:t>C</a:t>
            </a:r>
            <a:endParaRPr lang="ru-RU" sz="2800" dirty="0">
              <a:latin typeface="Calibri (Основной текст)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62521" y="3689479"/>
            <a:ext cx="1576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 (Основной текст)"/>
              </a:rPr>
              <a:t>&gt;</a:t>
            </a:r>
            <a:r>
              <a:rPr lang="ru-RU" sz="2800" dirty="0">
                <a:latin typeface="Calibri (Основной текст)"/>
              </a:rPr>
              <a:t> </a:t>
            </a:r>
            <a:r>
              <a:rPr lang="en-US" sz="2800" dirty="0">
                <a:latin typeface="Calibri (Основной текст)"/>
              </a:rPr>
              <a:t>1000 </a:t>
            </a:r>
            <a:r>
              <a:rPr lang="en-US" sz="2800" baseline="30000" dirty="0" err="1">
                <a:latin typeface="Calibri (Основной текст)"/>
              </a:rPr>
              <a:t>o</a:t>
            </a:r>
            <a:r>
              <a:rPr lang="en-US" sz="2800" dirty="0" err="1">
                <a:latin typeface="Calibri (Основной текст)"/>
              </a:rPr>
              <a:t>C</a:t>
            </a:r>
            <a:endParaRPr lang="ru-RU" sz="2800" dirty="0">
              <a:latin typeface="Calibri (Основной текст)"/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9324061" y="2607921"/>
            <a:ext cx="514119" cy="2679494"/>
          </a:xfrm>
          <a:prstGeom prst="rightBrace">
            <a:avLst>
              <a:gd name="adj1" fmla="val 63889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994A2D1-3AA2-4F9F-8847-F1FD5227B3AA}"/>
              </a:ext>
            </a:extLst>
          </p:cNvPr>
          <p:cNvSpPr/>
          <p:nvPr/>
        </p:nvSpPr>
        <p:spPr>
          <a:xfrm>
            <a:off x="537906" y="2998855"/>
            <a:ext cx="8216249" cy="5357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0F191A2-7B49-4771-A563-0DC59FAFCEC3}"/>
              </a:ext>
            </a:extLst>
          </p:cNvPr>
          <p:cNvSpPr/>
          <p:nvPr/>
        </p:nvSpPr>
        <p:spPr>
          <a:xfrm>
            <a:off x="537906" y="1669585"/>
            <a:ext cx="6941668" cy="660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EEA1B864-2471-4F03-A9D4-7D09C2692514}"/>
              </a:ext>
            </a:extLst>
          </p:cNvPr>
          <p:cNvSpPr txBox="1">
            <a:spLocks/>
          </p:cNvSpPr>
          <p:nvPr/>
        </p:nvSpPr>
        <p:spPr>
          <a:xfrm>
            <a:off x="1045391" y="-2443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Ion production methods</a:t>
            </a:r>
            <a:endParaRPr lang="ru-RU" sz="2400" dirty="0">
              <a:latin typeface="Tw Cen MT Condensed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3860828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2A0B7610-C37D-42A4-B07B-21B5BA7249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" t="1798" r="1266" b="47032"/>
          <a:stretch/>
        </p:blipFill>
        <p:spPr bwMode="auto">
          <a:xfrm>
            <a:off x="398438" y="999144"/>
            <a:ext cx="4047173" cy="182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">
            <a:extLst>
              <a:ext uri="{FF2B5EF4-FFF2-40B4-BE49-F238E27FC236}">
                <a16:creationId xmlns:a16="http://schemas.microsoft.com/office/drawing/2014/main" id="{37A83D7E-F5DA-469A-AA69-6CD856546E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" t="3770" r="7240" b="2715"/>
          <a:stretch/>
        </p:blipFill>
        <p:spPr bwMode="auto">
          <a:xfrm>
            <a:off x="1013438" y="4057530"/>
            <a:ext cx="2705839" cy="200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DD14D4C-0245-4198-AB37-F0C27BFEF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254" y="3357246"/>
            <a:ext cx="3284811" cy="648072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ABFD99F-3F4A-4475-B3DD-200392542B27}"/>
              </a:ext>
            </a:extLst>
          </p:cNvPr>
          <p:cNvSpPr/>
          <p:nvPr/>
        </p:nvSpPr>
        <p:spPr>
          <a:xfrm>
            <a:off x="1268755" y="2920141"/>
            <a:ext cx="14237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33CC"/>
                </a:solidFill>
                <a:cs typeface="Times New Roman" panose="02020603050405020304" pitchFamily="18" charset="0"/>
              </a:rPr>
              <a:t>Resistive oven</a:t>
            </a:r>
            <a:endParaRPr lang="ru-RU" sz="1600" b="1" dirty="0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FA0E8692-C22E-4EEF-8A90-914F704826FD}"/>
              </a:ext>
            </a:extLst>
          </p:cNvPr>
          <p:cNvCxnSpPr>
            <a:stCxn id="11" idx="1"/>
          </p:cNvCxnSpPr>
          <p:nvPr/>
        </p:nvCxnSpPr>
        <p:spPr>
          <a:xfrm flipV="1">
            <a:off x="654254" y="3285201"/>
            <a:ext cx="0" cy="396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849831C0-4EE4-4A30-8062-8A2A6B1FBC65}"/>
              </a:ext>
            </a:extLst>
          </p:cNvPr>
          <p:cNvCxnSpPr>
            <a:stCxn id="11" idx="3"/>
          </p:cNvCxnSpPr>
          <p:nvPr/>
        </p:nvCxnSpPr>
        <p:spPr>
          <a:xfrm flipV="1">
            <a:off x="3939065" y="3190382"/>
            <a:ext cx="0" cy="490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F42346BD-FC12-42B0-ABE8-DE2317F47868}"/>
              </a:ext>
            </a:extLst>
          </p:cNvPr>
          <p:cNvCxnSpPr/>
          <p:nvPr/>
        </p:nvCxnSpPr>
        <p:spPr>
          <a:xfrm flipV="1">
            <a:off x="654254" y="3285201"/>
            <a:ext cx="3284811" cy="1983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B9608DE-E30F-430C-AAB5-9406615035F4}"/>
              </a:ext>
            </a:extLst>
          </p:cNvPr>
          <p:cNvSpPr txBox="1"/>
          <p:nvPr/>
        </p:nvSpPr>
        <p:spPr>
          <a:xfrm>
            <a:off x="3003823" y="3021105"/>
            <a:ext cx="550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50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CE2C4DC6-772A-4CDD-97B1-970C4BEE92F0}"/>
              </a:ext>
            </a:extLst>
          </p:cNvPr>
          <p:cNvCxnSpPr/>
          <p:nvPr/>
        </p:nvCxnSpPr>
        <p:spPr>
          <a:xfrm>
            <a:off x="3939065" y="3406406"/>
            <a:ext cx="3832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271B54B1-E290-417B-9D61-0534C0D99489}"/>
              </a:ext>
            </a:extLst>
          </p:cNvPr>
          <p:cNvCxnSpPr/>
          <p:nvPr/>
        </p:nvCxnSpPr>
        <p:spPr>
          <a:xfrm>
            <a:off x="3939065" y="4005318"/>
            <a:ext cx="3832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1CF8E681-6F8A-412D-85F6-4BD664C6AF34}"/>
              </a:ext>
            </a:extLst>
          </p:cNvPr>
          <p:cNvCxnSpPr/>
          <p:nvPr/>
        </p:nvCxnSpPr>
        <p:spPr>
          <a:xfrm>
            <a:off x="4250346" y="3435832"/>
            <a:ext cx="0" cy="5694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EC639ED-1198-40D5-ABF4-03076899DF3C}"/>
              </a:ext>
            </a:extLst>
          </p:cNvPr>
          <p:cNvSpPr txBox="1"/>
          <p:nvPr/>
        </p:nvSpPr>
        <p:spPr>
          <a:xfrm rot="16200000">
            <a:off x="3979283" y="3551298"/>
            <a:ext cx="323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7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96285B6A-B9E7-46F9-9671-43FEBF178317}"/>
              </a:ext>
            </a:extLst>
          </p:cNvPr>
          <p:cNvSpPr txBox="1">
            <a:spLocks/>
          </p:cNvSpPr>
          <p:nvPr/>
        </p:nvSpPr>
        <p:spPr>
          <a:xfrm>
            <a:off x="1013438" y="-2625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Production of </a:t>
            </a:r>
            <a:r>
              <a:rPr lang="en-US" sz="2400" b="1" baseline="30000" dirty="0"/>
              <a:t>48</a:t>
            </a:r>
            <a:r>
              <a:rPr lang="en-US" sz="2400" b="1" dirty="0"/>
              <a:t>Са ion beam at the DC-280 cyclotron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CA5EB59-E53A-4CEB-A9AA-EF02C14C3E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11" b="7640"/>
          <a:stretch/>
        </p:blipFill>
        <p:spPr>
          <a:xfrm>
            <a:off x="4700693" y="1307982"/>
            <a:ext cx="7139624" cy="3499816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28ABA4A-22FC-4B90-AD84-376A5FFDD00A}"/>
              </a:ext>
            </a:extLst>
          </p:cNvPr>
          <p:cNvSpPr/>
          <p:nvPr/>
        </p:nvSpPr>
        <p:spPr>
          <a:xfrm>
            <a:off x="5524589" y="5052767"/>
            <a:ext cx="5491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8.4 </a:t>
            </a:r>
            <a:r>
              <a:rPr lang="en-US" sz="2000" b="1" dirty="0" err="1">
                <a:solidFill>
                  <a:srgbClr val="FF0000"/>
                </a:solidFill>
              </a:rPr>
              <a:t>pµA</a:t>
            </a:r>
            <a:r>
              <a:rPr lang="en-US" sz="2000" b="1" dirty="0">
                <a:solidFill>
                  <a:srgbClr val="FF0000"/>
                </a:solidFill>
              </a:rPr>
              <a:t> of </a:t>
            </a:r>
            <a:r>
              <a:rPr lang="en-US" sz="2000" b="1" baseline="30000" dirty="0">
                <a:solidFill>
                  <a:srgbClr val="FF0000"/>
                </a:solidFill>
              </a:rPr>
              <a:t>48</a:t>
            </a:r>
            <a:r>
              <a:rPr lang="en-US" sz="2000" b="1" dirty="0">
                <a:solidFill>
                  <a:srgbClr val="FF0000"/>
                </a:solidFill>
              </a:rPr>
              <a:t>Ca close to target (19.04.2024)</a:t>
            </a:r>
          </a:p>
          <a:p>
            <a:pPr algn="ctr"/>
            <a:r>
              <a:rPr lang="en-US" sz="2000" dirty="0" err="1"/>
              <a:t>Ɛ</a:t>
            </a:r>
            <a:r>
              <a:rPr lang="en-US" sz="2000" baseline="-25000" dirty="0" err="1"/>
              <a:t>acc</a:t>
            </a:r>
            <a:r>
              <a:rPr lang="en-US" sz="2000" dirty="0"/>
              <a:t>=35%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640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6EF2D9C-EFB0-4C44-AFDC-933CC3EC5735}"/>
              </a:ext>
            </a:extLst>
          </p:cNvPr>
          <p:cNvSpPr txBox="1">
            <a:spLocks/>
          </p:cNvSpPr>
          <p:nvPr/>
        </p:nvSpPr>
        <p:spPr>
          <a:xfrm>
            <a:off x="1045391" y="-2443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Calcium consumption</a:t>
            </a:r>
          </a:p>
        </p:txBody>
      </p:sp>
      <p:pic>
        <p:nvPicPr>
          <p:cNvPr id="10" name="Рисунок 1">
            <a:extLst>
              <a:ext uri="{FF2B5EF4-FFF2-40B4-BE49-F238E27FC236}">
                <a16:creationId xmlns:a16="http://schemas.microsoft.com/office/drawing/2014/main" id="{727A9AC1-4566-4ECF-B170-8C8C67A33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80" y="1151493"/>
            <a:ext cx="5137695" cy="386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1EA4A5A-4A4C-4B73-AEC0-E3A7FD7F510A}"/>
              </a:ext>
            </a:extLst>
          </p:cNvPr>
          <p:cNvSpPr/>
          <p:nvPr/>
        </p:nvSpPr>
        <p:spPr>
          <a:xfrm>
            <a:off x="1294266" y="5085229"/>
            <a:ext cx="37385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~</a:t>
            </a:r>
            <a:r>
              <a:rPr lang="ru-RU" b="1" dirty="0">
                <a:solidFill>
                  <a:srgbClr val="FF0000"/>
                </a:solidFill>
              </a:rPr>
              <a:t>24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pµA</a:t>
            </a:r>
            <a:r>
              <a:rPr lang="en-US" b="1" dirty="0">
                <a:solidFill>
                  <a:srgbClr val="FF0000"/>
                </a:solidFill>
              </a:rPr>
              <a:t> of </a:t>
            </a:r>
            <a:r>
              <a:rPr lang="en-US" b="1" baseline="30000" dirty="0">
                <a:solidFill>
                  <a:srgbClr val="FF0000"/>
                </a:solidFill>
              </a:rPr>
              <a:t>48</a:t>
            </a:r>
            <a:r>
              <a:rPr lang="en-US" b="1" dirty="0">
                <a:solidFill>
                  <a:srgbClr val="FF0000"/>
                </a:solidFill>
              </a:rPr>
              <a:t>Ca from ion source</a:t>
            </a:r>
          </a:p>
          <a:p>
            <a:pPr algn="ctr"/>
            <a:r>
              <a:rPr lang="en-US" dirty="0"/>
              <a:t>Consumption ~ 3.4 mg/h</a:t>
            </a:r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1EA4A5A-4A4C-4B73-AEC0-E3A7FD7F510A}"/>
              </a:ext>
            </a:extLst>
          </p:cNvPr>
          <p:cNvSpPr/>
          <p:nvPr/>
        </p:nvSpPr>
        <p:spPr>
          <a:xfrm>
            <a:off x="6606060" y="5085229"/>
            <a:ext cx="4300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Dependence of the consumption on the beam intensity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baseline="30000" dirty="0">
                <a:solidFill>
                  <a:srgbClr val="FF0000"/>
                </a:solidFill>
              </a:rPr>
              <a:t>48</a:t>
            </a:r>
            <a:r>
              <a:rPr lang="en-US" b="1" dirty="0">
                <a:solidFill>
                  <a:srgbClr val="FF0000"/>
                </a:solidFill>
              </a:rPr>
              <a:t>Ca</a:t>
            </a:r>
            <a:r>
              <a:rPr lang="en-US" b="1" baseline="30000" dirty="0">
                <a:solidFill>
                  <a:srgbClr val="FF0000"/>
                </a:solidFill>
              </a:rPr>
              <a:t>10+</a:t>
            </a:r>
            <a:endParaRPr lang="ru-RU" dirty="0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1229196"/>
              </p:ext>
            </p:extLst>
          </p:nvPr>
        </p:nvGraphicFramePr>
        <p:xfrm>
          <a:off x="6012530" y="1203519"/>
          <a:ext cx="5487178" cy="3811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21236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723AC5-5078-46D1-A3D9-15995A8C6A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27" t="8470" r="14792" b="32864"/>
          <a:stretch/>
        </p:blipFill>
        <p:spPr>
          <a:xfrm>
            <a:off x="9208805" y="890464"/>
            <a:ext cx="1724841" cy="227109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42A84-0950-46BC-B84D-37B01EEDA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234" y="235095"/>
            <a:ext cx="9603275" cy="515677"/>
          </a:xfrm>
        </p:spPr>
        <p:txBody>
          <a:bodyPr>
            <a:normAutofit/>
          </a:bodyPr>
          <a:lstStyle/>
          <a:p>
            <a:r>
              <a:rPr lang="en-US" sz="2400" b="1" dirty="0"/>
              <a:t>Calcium consumption</a:t>
            </a:r>
            <a:endParaRPr lang="ru-RU" sz="24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1367C0-3D0D-4FA0-B7B1-EE5105866D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98" t="30400" r="20021" b="32235"/>
          <a:stretch/>
        </p:blipFill>
        <p:spPr>
          <a:xfrm>
            <a:off x="8862670" y="3383007"/>
            <a:ext cx="2688704" cy="227109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5E1985-F9E9-40EA-96DA-C71DA2BF75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" t="21393" r="5498" b="11189"/>
          <a:stretch/>
        </p:blipFill>
        <p:spPr>
          <a:xfrm>
            <a:off x="1236664" y="1497245"/>
            <a:ext cx="4476928" cy="144950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CF0005-837D-49E9-BDC9-EBD1F12D7FA0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4" t="4188" r="1133" b="2341"/>
          <a:stretch/>
        </p:blipFill>
        <p:spPr bwMode="auto">
          <a:xfrm>
            <a:off x="1530548" y="3266298"/>
            <a:ext cx="3889160" cy="247743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77BC31-203C-48E6-B5E4-E54405691B3D}"/>
              </a:ext>
            </a:extLst>
          </p:cNvPr>
          <p:cNvSpPr/>
          <p:nvPr/>
        </p:nvSpPr>
        <p:spPr>
          <a:xfrm>
            <a:off x="1303368" y="994102"/>
            <a:ext cx="41163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Hot Ta screen (heated by microwaves)</a:t>
            </a:r>
            <a:endParaRPr lang="ru-RU" sz="1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0A3DD741-A9BB-4958-A6FC-D2C283D8DE29}"/>
              </a:ext>
            </a:extLst>
          </p:cNvPr>
          <p:cNvCxnSpPr>
            <a:cxnSpLocks/>
          </p:cNvCxnSpPr>
          <p:nvPr/>
        </p:nvCxnSpPr>
        <p:spPr>
          <a:xfrm>
            <a:off x="4563291" y="1854926"/>
            <a:ext cx="4397829" cy="1710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80F415C0-EC25-4817-ADEA-8B3247CAB11F}"/>
              </a:ext>
            </a:extLst>
          </p:cNvPr>
          <p:cNvCxnSpPr>
            <a:cxnSpLocks/>
          </p:cNvCxnSpPr>
          <p:nvPr/>
        </p:nvCxnSpPr>
        <p:spPr>
          <a:xfrm>
            <a:off x="4563291" y="1854926"/>
            <a:ext cx="4119155" cy="27257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262D23B-9579-4536-AD0B-007D27720050}"/>
              </a:ext>
            </a:extLst>
          </p:cNvPr>
          <p:cNvSpPr txBox="1"/>
          <p:nvPr/>
        </p:nvSpPr>
        <p:spPr>
          <a:xfrm>
            <a:off x="6894192" y="1755803"/>
            <a:ext cx="540533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Old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B1E77E-3FB6-401A-ACF5-3AD262385034}"/>
              </a:ext>
            </a:extLst>
          </p:cNvPr>
          <p:cNvSpPr txBox="1"/>
          <p:nvPr/>
        </p:nvSpPr>
        <p:spPr>
          <a:xfrm>
            <a:off x="6805229" y="3387088"/>
            <a:ext cx="718458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New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9094377" y="5654104"/>
            <a:ext cx="22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Tests from 16.12.24</a:t>
            </a:r>
            <a:endParaRPr lang="ru-RU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3161211" y="1332656"/>
            <a:ext cx="148046" cy="591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782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F86EFCC-4938-423E-8A54-BB9D1ACF8FD6}"/>
              </a:ext>
            </a:extLst>
          </p:cNvPr>
          <p:cNvSpPr txBox="1"/>
          <p:nvPr/>
        </p:nvSpPr>
        <p:spPr>
          <a:xfrm>
            <a:off x="595643" y="1015018"/>
            <a:ext cx="4927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33CC"/>
                </a:solidFill>
              </a:rPr>
              <a:t>MIVOC</a:t>
            </a:r>
            <a:r>
              <a:rPr lang="en-US" sz="1400" dirty="0"/>
              <a:t>: DECRIS-PM 14 GHz  (Cr - 0.9 mg/h)</a:t>
            </a:r>
            <a:endParaRPr lang="ru-RU" sz="14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0247FD9-8308-4B57-A622-6C257CDD7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45" y="1347887"/>
            <a:ext cx="4927953" cy="405194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510A165-DF73-4A87-9469-D2EED00A1DB4}"/>
              </a:ext>
            </a:extLst>
          </p:cNvPr>
          <p:cNvSpPr txBox="1"/>
          <p:nvPr/>
        </p:nvSpPr>
        <p:spPr>
          <a:xfrm>
            <a:off x="705285" y="5424923"/>
            <a:ext cx="470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February – March 2024, accelerated beam of </a:t>
            </a:r>
            <a:r>
              <a:rPr lang="en-US" sz="1400" baseline="30000" dirty="0"/>
              <a:t>54</a:t>
            </a:r>
            <a:r>
              <a:rPr lang="en-US" sz="1400" dirty="0"/>
              <a:t>Cr</a:t>
            </a:r>
            <a:r>
              <a:rPr lang="en-US" sz="1400" baseline="30000" dirty="0"/>
              <a:t>10+</a:t>
            </a:r>
            <a:r>
              <a:rPr lang="en-US" sz="1400" dirty="0"/>
              <a:t>~2.5 </a:t>
            </a:r>
            <a:r>
              <a:rPr lang="en-US" sz="1400" dirty="0" err="1"/>
              <a:t>pµA</a:t>
            </a:r>
            <a:r>
              <a:rPr lang="en-US" sz="1400" dirty="0"/>
              <a:t> at the target</a:t>
            </a:r>
            <a:endParaRPr lang="ru-RU" sz="1400" dirty="0"/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47A42A84-0950-46BC-B84D-37B01EEDA6AC}"/>
              </a:ext>
            </a:extLst>
          </p:cNvPr>
          <p:cNvSpPr txBox="1">
            <a:spLocks/>
          </p:cNvSpPr>
          <p:nvPr/>
        </p:nvSpPr>
        <p:spPr>
          <a:xfrm>
            <a:off x="1151409" y="218262"/>
            <a:ext cx="9603275" cy="5156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MIVOC - [</a:t>
            </a:r>
            <a:r>
              <a:rPr lang="en-US" sz="2400" b="1" baseline="30000" dirty="0">
                <a:solidFill>
                  <a:srgbClr val="FF0000"/>
                </a:solidFill>
              </a:rPr>
              <a:t>54</a:t>
            </a:r>
            <a:r>
              <a:rPr lang="en-US" sz="2400" b="1" dirty="0">
                <a:solidFill>
                  <a:srgbClr val="FF0000"/>
                </a:solidFill>
              </a:rPr>
              <a:t>Cr</a:t>
            </a:r>
            <a:r>
              <a:rPr lang="en-US" sz="2400" b="1" dirty="0"/>
              <a:t>(C</a:t>
            </a:r>
            <a:r>
              <a:rPr lang="en-US" sz="2400" b="1" baseline="-25000" dirty="0"/>
              <a:t>5</a:t>
            </a:r>
            <a:r>
              <a:rPr lang="en-US" sz="2400" b="1" dirty="0"/>
              <a:t>H</a:t>
            </a:r>
            <a:r>
              <a:rPr lang="en-US" sz="2400" b="1" baseline="-25000" dirty="0"/>
              <a:t>5</a:t>
            </a:r>
            <a:r>
              <a:rPr lang="en-US" sz="2400" b="1" dirty="0"/>
              <a:t>)</a:t>
            </a:r>
            <a:r>
              <a:rPr lang="en-US" sz="2400" b="1" baseline="-25000" dirty="0"/>
              <a:t>2</a:t>
            </a:r>
            <a:r>
              <a:rPr lang="en-US" sz="2400" b="1" dirty="0"/>
              <a:t>] and (CH</a:t>
            </a:r>
            <a:r>
              <a:rPr lang="en-US" sz="2400" b="1" baseline="-25000" dirty="0"/>
              <a:t>3</a:t>
            </a:r>
            <a:r>
              <a:rPr lang="en-US" sz="2400" b="1" dirty="0"/>
              <a:t>)</a:t>
            </a:r>
            <a:r>
              <a:rPr lang="en-US" sz="2400" b="1" baseline="-25000" dirty="0"/>
              <a:t>5</a:t>
            </a:r>
            <a:r>
              <a:rPr lang="en-US" sz="2400" b="1" dirty="0"/>
              <a:t>C</a:t>
            </a:r>
            <a:r>
              <a:rPr lang="en-US" sz="2400" b="1" baseline="-25000" dirty="0"/>
              <a:t>5</a:t>
            </a:r>
            <a:r>
              <a:rPr lang="en-US" sz="2400" b="1" baseline="30000" dirty="0">
                <a:solidFill>
                  <a:srgbClr val="FF0000"/>
                </a:solidFill>
              </a:rPr>
              <a:t>50</a:t>
            </a:r>
            <a:r>
              <a:rPr lang="en-US" sz="2400" b="1" dirty="0">
                <a:solidFill>
                  <a:srgbClr val="FF0000"/>
                </a:solidFill>
              </a:rPr>
              <a:t>Ti</a:t>
            </a:r>
            <a:r>
              <a:rPr lang="en-US" sz="2400" b="1" dirty="0"/>
              <a:t> (CH</a:t>
            </a:r>
            <a:r>
              <a:rPr lang="en-US" sz="2400" b="1" baseline="-25000" dirty="0"/>
              <a:t>3</a:t>
            </a:r>
            <a:r>
              <a:rPr lang="en-US" sz="2400" b="1" dirty="0"/>
              <a:t>)</a:t>
            </a:r>
            <a:r>
              <a:rPr lang="en-US" sz="2400" b="1" baseline="-25000" dirty="0"/>
              <a:t>3</a:t>
            </a:r>
            <a:endParaRPr lang="en-US" sz="2400" b="1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7850B3C-0567-4839-9DB6-B255F880E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404" y="1384871"/>
            <a:ext cx="4727986" cy="401863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1D3FBA8-F977-4B0D-AD9C-E77F2D76D7C7}"/>
              </a:ext>
            </a:extLst>
          </p:cNvPr>
          <p:cNvSpPr/>
          <p:nvPr/>
        </p:nvSpPr>
        <p:spPr>
          <a:xfrm>
            <a:off x="6668404" y="5424923"/>
            <a:ext cx="47279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May – June 2024, accelerated beam of </a:t>
            </a:r>
          </a:p>
          <a:p>
            <a:pPr algn="ctr"/>
            <a:r>
              <a:rPr lang="en-US" sz="1400" baseline="30000" dirty="0"/>
              <a:t>50</a:t>
            </a:r>
            <a:r>
              <a:rPr lang="en-US" sz="1400" dirty="0"/>
              <a:t>Ti</a:t>
            </a:r>
            <a:r>
              <a:rPr lang="en-US" sz="1400" baseline="30000" dirty="0"/>
              <a:t>9+ </a:t>
            </a:r>
            <a:r>
              <a:rPr lang="en-US" sz="1400" dirty="0"/>
              <a:t>≤ 2pµA at the target</a:t>
            </a:r>
            <a:endParaRPr lang="ru-RU" sz="1400" baseline="300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4B8A270-89F3-4A91-AB1B-12378E2C30C6}"/>
              </a:ext>
            </a:extLst>
          </p:cNvPr>
          <p:cNvSpPr/>
          <p:nvPr/>
        </p:nvSpPr>
        <p:spPr>
          <a:xfrm>
            <a:off x="6668404" y="1018001"/>
            <a:ext cx="4727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3CC"/>
                </a:solidFill>
              </a:rPr>
              <a:t>MIVOC</a:t>
            </a:r>
            <a:r>
              <a:rPr lang="en-US" sz="1400" dirty="0"/>
              <a:t>: DECRIS-PM 14 GHz (</a:t>
            </a:r>
            <a:r>
              <a:rPr lang="en-US" sz="1400" dirty="0" err="1"/>
              <a:t>Ti</a:t>
            </a:r>
            <a:r>
              <a:rPr lang="en-US" sz="1400" dirty="0"/>
              <a:t> - 0.46 mg/h)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59943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47A42A84-0950-46BC-B84D-37B01EEDA6AC}"/>
              </a:ext>
            </a:extLst>
          </p:cNvPr>
          <p:cNvSpPr txBox="1">
            <a:spLocks/>
          </p:cNvSpPr>
          <p:nvPr/>
        </p:nvSpPr>
        <p:spPr>
          <a:xfrm>
            <a:off x="1151409" y="218262"/>
            <a:ext cx="9603275" cy="5156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/>
              <a:t>Ti</a:t>
            </a:r>
            <a:r>
              <a:rPr lang="en-US" sz="2400" b="1" dirty="0"/>
              <a:t> ion production using SF</a:t>
            </a:r>
            <a:r>
              <a:rPr lang="en-US" sz="2400" b="1" baseline="-25000" dirty="0"/>
              <a:t>6</a:t>
            </a:r>
            <a:r>
              <a:rPr lang="en-US" sz="2400" b="1" dirty="0"/>
              <a:t> plasma</a:t>
            </a:r>
          </a:p>
        </p:txBody>
      </p:sp>
      <p:pic>
        <p:nvPicPr>
          <p:cNvPr id="15" name="Рисунок 1" descr="E:\Работа разное\Фото и картинки\Абстрактная модель закоротки и камеры\1.PNG">
            <a:extLst>
              <a:ext uri="{FF2B5EF4-FFF2-40B4-BE49-F238E27FC236}">
                <a16:creationId xmlns:a16="http://schemas.microsoft.com/office/drawing/2014/main" id="{D5BFC5EF-2243-4D81-8379-546BF6A99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" t="19008" r="5183" b="10271"/>
          <a:stretch>
            <a:fillRect/>
          </a:stretch>
        </p:blipFill>
        <p:spPr bwMode="auto">
          <a:xfrm>
            <a:off x="236369" y="1607272"/>
            <a:ext cx="4133145" cy="176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4">
            <a:extLst>
              <a:ext uri="{FF2B5EF4-FFF2-40B4-BE49-F238E27FC236}">
                <a16:creationId xmlns:a16="http://schemas.microsoft.com/office/drawing/2014/main" id="{EA84361E-AF8F-404B-A116-E8858EA12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62" y="1066740"/>
            <a:ext cx="25931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400" dirty="0">
                <a:latin typeface="Times New Roman" panose="02020603050405020304" pitchFamily="18" charset="0"/>
              </a:rPr>
              <a:t>ECR ion source plasma chamber</a:t>
            </a:r>
            <a:endParaRPr lang="ru-RU" altLang="ru-RU" sz="1400" dirty="0">
              <a:latin typeface="Times New Roman" panose="02020603050405020304" pitchFamily="18" charset="0"/>
            </a:endParaRP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06626E6A-5B6E-40DE-9481-A5C9B04B70C8}"/>
              </a:ext>
            </a:extLst>
          </p:cNvPr>
          <p:cNvCxnSpPr>
            <a:cxnSpLocks/>
          </p:cNvCxnSpPr>
          <p:nvPr/>
        </p:nvCxnSpPr>
        <p:spPr>
          <a:xfrm>
            <a:off x="1621773" y="1310849"/>
            <a:ext cx="53579" cy="5393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>
            <a:extLst>
              <a:ext uri="{FF2B5EF4-FFF2-40B4-BE49-F238E27FC236}">
                <a16:creationId xmlns:a16="http://schemas.microsoft.com/office/drawing/2014/main" id="{08045D81-C6CC-4F4E-8965-33D48FA35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6668" y="3359016"/>
            <a:ext cx="13673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400" dirty="0" err="1">
                <a:latin typeface="Times New Roman" panose="02020603050405020304" pitchFamily="18" charset="0"/>
              </a:rPr>
              <a:t>Ti</a:t>
            </a:r>
            <a:r>
              <a:rPr lang="en-US" altLang="ru-RU" sz="1400" dirty="0">
                <a:latin typeface="Times New Roman" panose="02020603050405020304" pitchFamily="18" charset="0"/>
              </a:rPr>
              <a:t> foil ~ 100 µm</a:t>
            </a:r>
            <a:endParaRPr lang="ru-RU" altLang="ru-RU" sz="1400" dirty="0">
              <a:latin typeface="Times New Roman" panose="02020603050405020304" pitchFamily="18" charset="0"/>
            </a:endParaRP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E1CEC51A-85DC-4A6C-8439-679747BB433B}"/>
              </a:ext>
            </a:extLst>
          </p:cNvPr>
          <p:cNvCxnSpPr>
            <a:cxnSpLocks/>
          </p:cNvCxnSpPr>
          <p:nvPr/>
        </p:nvCxnSpPr>
        <p:spPr>
          <a:xfrm flipH="1" flipV="1">
            <a:off x="1846758" y="2963988"/>
            <a:ext cx="567103" cy="4745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0B7A5475-A85A-4EE6-A033-E3FB39E1958A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4148716" y="2518114"/>
            <a:ext cx="549634" cy="307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2">
            <a:extLst>
              <a:ext uri="{FF2B5EF4-FFF2-40B4-BE49-F238E27FC236}">
                <a16:creationId xmlns:a16="http://schemas.microsoft.com/office/drawing/2014/main" id="{4214782F-20C2-4C86-9698-0DEB8A58A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8350" y="2379560"/>
            <a:ext cx="11882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600" b="1" dirty="0">
                <a:latin typeface="Times New Roman" panose="02020603050405020304" pitchFamily="18" charset="0"/>
              </a:rPr>
              <a:t>He + SF</a:t>
            </a:r>
            <a:r>
              <a:rPr lang="en-US" altLang="ru-RU" sz="1600" b="1" baseline="-25000" dirty="0">
                <a:latin typeface="Times New Roman" panose="02020603050405020304" pitchFamily="18" charset="0"/>
              </a:rPr>
              <a:t>6</a:t>
            </a:r>
            <a:endParaRPr lang="ru-RU" altLang="ru-RU" sz="1600" b="1" baseline="-25000" dirty="0">
              <a:latin typeface="Times New Roman" panose="02020603050405020304" pitchFamily="18" charset="0"/>
            </a:endParaRP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CEB95A26-4AFB-44F5-AE12-AD611FA0EEAB}"/>
              </a:ext>
            </a:extLst>
          </p:cNvPr>
          <p:cNvCxnSpPr>
            <a:cxnSpLocks/>
          </p:cNvCxnSpPr>
          <p:nvPr/>
        </p:nvCxnSpPr>
        <p:spPr>
          <a:xfrm flipH="1">
            <a:off x="4005479" y="1797138"/>
            <a:ext cx="369093" cy="4465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15">
            <a:extLst>
              <a:ext uri="{FF2B5EF4-FFF2-40B4-BE49-F238E27FC236}">
                <a16:creationId xmlns:a16="http://schemas.microsoft.com/office/drawing/2014/main" id="{42620754-7A73-4B3A-962C-00CA5E425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615" y="1587507"/>
            <a:ext cx="9584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600" b="1" dirty="0">
                <a:latin typeface="Times New Roman" panose="02020603050405020304" pitchFamily="18" charset="0"/>
              </a:rPr>
              <a:t>UHF</a:t>
            </a:r>
            <a:endParaRPr lang="ru-RU" altLang="ru-RU" sz="1600" b="1" dirty="0">
              <a:latin typeface="Times New Roman" panose="02020603050405020304" pitchFamily="18" charset="0"/>
            </a:endParaRPr>
          </a:p>
        </p:txBody>
      </p:sp>
      <p:sp>
        <p:nvSpPr>
          <p:cNvPr id="29" name="TextBox 16">
            <a:extLst>
              <a:ext uri="{FF2B5EF4-FFF2-40B4-BE49-F238E27FC236}">
                <a16:creationId xmlns:a16="http://schemas.microsoft.com/office/drawing/2014/main" id="{A57ADF58-6966-40C7-BB77-A4C58547F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669" y="3822245"/>
            <a:ext cx="1757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 dirty="0" err="1">
                <a:latin typeface="Times New Roman" panose="02020603050405020304" pitchFamily="18" charset="0"/>
              </a:rPr>
              <a:t>Ti</a:t>
            </a:r>
            <a:r>
              <a:rPr lang="en-US" altLang="ru-RU" sz="1800" dirty="0">
                <a:latin typeface="Times New Roman" panose="02020603050405020304" pitchFamily="18" charset="0"/>
              </a:rPr>
              <a:t> + F          </a:t>
            </a:r>
            <a:r>
              <a:rPr lang="en-US" altLang="ru-RU" sz="1800" dirty="0" err="1">
                <a:latin typeface="Times New Roman" panose="02020603050405020304" pitchFamily="18" charset="0"/>
              </a:rPr>
              <a:t>TiF</a:t>
            </a:r>
            <a:r>
              <a:rPr lang="en-US" altLang="ru-RU" sz="2700" baseline="-25000" dirty="0" err="1">
                <a:latin typeface="Times New Roman" panose="02020603050405020304" pitchFamily="18" charset="0"/>
              </a:rPr>
              <a:t>x</a:t>
            </a:r>
            <a:r>
              <a:rPr lang="en-US" altLang="ru-RU" sz="1800" dirty="0">
                <a:latin typeface="Times New Roman" panose="02020603050405020304" pitchFamily="18" charset="0"/>
              </a:rPr>
              <a:t>      </a:t>
            </a:r>
            <a:endParaRPr lang="ru-RU" altLang="ru-RU" sz="1800" dirty="0">
              <a:latin typeface="Times New Roman" panose="02020603050405020304" pitchFamily="18" charset="0"/>
            </a:endParaRP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45080791-A8C2-431F-B8C5-632ED66AF23F}"/>
              </a:ext>
            </a:extLst>
          </p:cNvPr>
          <p:cNvCxnSpPr>
            <a:cxnSpLocks/>
          </p:cNvCxnSpPr>
          <p:nvPr/>
        </p:nvCxnSpPr>
        <p:spPr>
          <a:xfrm>
            <a:off x="2546368" y="4037689"/>
            <a:ext cx="36236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">
            <a:extLst>
              <a:ext uri="{FF2B5EF4-FFF2-40B4-BE49-F238E27FC236}">
                <a16:creationId xmlns:a16="http://schemas.microsoft.com/office/drawing/2014/main" id="{8891C3AF-A283-48A9-9774-CFBC7B319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620" y="4301189"/>
            <a:ext cx="17037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400" dirty="0">
                <a:latin typeface="Times New Roman" panose="02020603050405020304" pitchFamily="18" charset="0"/>
              </a:rPr>
              <a:t>Volatile compounds</a:t>
            </a:r>
            <a:endParaRPr lang="ru-RU" altLang="ru-RU" sz="1400" dirty="0">
              <a:latin typeface="Times New Roman" panose="02020603050405020304" pitchFamily="18" charset="0"/>
            </a:endParaRPr>
          </a:p>
        </p:txBody>
      </p: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CB988FA2-9EDF-4D13-B08D-2B7914640BCD}"/>
              </a:ext>
            </a:extLst>
          </p:cNvPr>
          <p:cNvCxnSpPr>
            <a:cxnSpLocks/>
          </p:cNvCxnSpPr>
          <p:nvPr/>
        </p:nvCxnSpPr>
        <p:spPr>
          <a:xfrm flipV="1">
            <a:off x="3194439" y="4191577"/>
            <a:ext cx="0" cy="1807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C1DAC9D-B8B3-4A65-BAC8-A105CC81B221}"/>
              </a:ext>
            </a:extLst>
          </p:cNvPr>
          <p:cNvSpPr txBox="1"/>
          <p:nvPr/>
        </p:nvSpPr>
        <p:spPr>
          <a:xfrm>
            <a:off x="4282882" y="2772257"/>
            <a:ext cx="3405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i</a:t>
            </a:r>
            <a:r>
              <a:rPr lang="en-US" sz="1400" b="1" baseline="30000" dirty="0">
                <a:cs typeface="Times New Roman" panose="02020603050405020304" pitchFamily="18" charset="0"/>
              </a:rPr>
              <a:t>48</a:t>
            </a:r>
            <a:r>
              <a:rPr lang="en-US" sz="1400" b="1" dirty="0">
                <a:cs typeface="Times New Roman" panose="02020603050405020304" pitchFamily="18" charset="0"/>
              </a:rPr>
              <a:t>Ti ion spectrum, optimized for </a:t>
            </a:r>
            <a:r>
              <a:rPr lang="en-US" sz="1400" b="1" baseline="30000" dirty="0">
                <a:cs typeface="Times New Roman" panose="02020603050405020304" pitchFamily="18" charset="0"/>
              </a:rPr>
              <a:t>48</a:t>
            </a:r>
            <a:r>
              <a:rPr lang="en-US" sz="1400" b="1" dirty="0">
                <a:cs typeface="Times New Roman" panose="02020603050405020304" pitchFamily="18" charset="0"/>
              </a:rPr>
              <a:t>Ti</a:t>
            </a:r>
            <a:r>
              <a:rPr lang="en-US" sz="1400" b="1" baseline="30000" dirty="0">
                <a:cs typeface="Times New Roman" panose="02020603050405020304" pitchFamily="18" charset="0"/>
              </a:rPr>
              <a:t>11+</a:t>
            </a:r>
            <a:endParaRPr lang="ru-RU" sz="1400" b="1" dirty="0">
              <a:cs typeface="Times New Roman" panose="02020603050405020304" pitchFamily="18" charset="0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F25ED7DF-A402-46CD-80EF-A6F310F06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640" y="3024624"/>
            <a:ext cx="3639908" cy="2964194"/>
          </a:xfrm>
          <a:prstGeom prst="rect">
            <a:avLst/>
          </a:prstGeom>
        </p:spPr>
      </p:pic>
      <p:sp>
        <p:nvSpPr>
          <p:cNvPr id="45" name="Прямоугольник: скругленные углы 12">
            <a:extLst>
              <a:ext uri="{FF2B5EF4-FFF2-40B4-BE49-F238E27FC236}">
                <a16:creationId xmlns:a16="http://schemas.microsoft.com/office/drawing/2014/main" id="{5F6433AF-F28A-4801-9E2E-3CC554CF6A50}"/>
              </a:ext>
            </a:extLst>
          </p:cNvPr>
          <p:cNvSpPr/>
          <p:nvPr/>
        </p:nvSpPr>
        <p:spPr>
          <a:xfrm>
            <a:off x="1621773" y="3821535"/>
            <a:ext cx="2079658" cy="7521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58B6534-C2C3-4233-A8D0-39D1733DA0E1}"/>
              </a:ext>
            </a:extLst>
          </p:cNvPr>
          <p:cNvSpPr txBox="1"/>
          <p:nvPr/>
        </p:nvSpPr>
        <p:spPr>
          <a:xfrm>
            <a:off x="6422307" y="3233845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~</a:t>
            </a:r>
            <a:r>
              <a:rPr lang="en-US" sz="2000" dirty="0"/>
              <a:t>300 W</a:t>
            </a:r>
            <a:endParaRPr lang="ru-RU" sz="2000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DA353AE-3149-45F1-AAAE-7D6E54501A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50"/>
          <a:stretch/>
        </p:blipFill>
        <p:spPr>
          <a:xfrm>
            <a:off x="8099631" y="1322312"/>
            <a:ext cx="3689163" cy="286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06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47A42A84-0950-46BC-B84D-37B01EEDA6AC}"/>
              </a:ext>
            </a:extLst>
          </p:cNvPr>
          <p:cNvSpPr txBox="1">
            <a:spLocks/>
          </p:cNvSpPr>
          <p:nvPr/>
        </p:nvSpPr>
        <p:spPr>
          <a:xfrm>
            <a:off x="1151409" y="218262"/>
            <a:ext cx="9603275" cy="5156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ru-RU" sz="2400" b="1" dirty="0">
                <a:latin typeface="Times New Roman" panose="02020603050405020304" pitchFamily="18" charset="0"/>
              </a:rPr>
              <a:t>Titanium foil</a:t>
            </a:r>
            <a:r>
              <a:rPr lang="ru-RU" altLang="ru-RU" sz="2400" b="1" dirty="0">
                <a:latin typeface="Times New Roman" panose="02020603050405020304" pitchFamily="18" charset="0"/>
              </a:rPr>
              <a:t> </a:t>
            </a:r>
            <a:r>
              <a:rPr lang="en-US" altLang="ru-RU" sz="2400" b="1" dirty="0">
                <a:latin typeface="Times New Roman" panose="02020603050405020304" pitchFamily="18" charset="0"/>
              </a:rPr>
              <a:t>after operation with</a:t>
            </a:r>
            <a:r>
              <a:rPr lang="ru-RU" altLang="ru-RU" sz="2400" b="1" dirty="0">
                <a:latin typeface="Times New Roman" panose="02020603050405020304" pitchFamily="18" charset="0"/>
              </a:rPr>
              <a:t> </a:t>
            </a:r>
            <a:r>
              <a:rPr lang="en-US" altLang="ru-RU" sz="2400" b="1" dirty="0">
                <a:latin typeface="Times New Roman" panose="02020603050405020304" pitchFamily="18" charset="0"/>
              </a:rPr>
              <a:t>SF</a:t>
            </a:r>
            <a:r>
              <a:rPr lang="en-US" altLang="ru-RU" sz="2400" b="1" baseline="-25000" dirty="0">
                <a:latin typeface="Times New Roman" panose="02020603050405020304" pitchFamily="18" charset="0"/>
              </a:rPr>
              <a:t>6 </a:t>
            </a:r>
            <a:r>
              <a:rPr lang="en-US" altLang="ru-RU" sz="2400" b="1" dirty="0">
                <a:latin typeface="Times New Roman" panose="02020603050405020304" pitchFamily="18" charset="0"/>
              </a:rPr>
              <a:t>plasma</a:t>
            </a:r>
            <a:endParaRPr lang="ru-RU" altLang="ru-RU" sz="2400" b="1" dirty="0">
              <a:latin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35730" y="2560321"/>
            <a:ext cx="131959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1350" dirty="0" err="1">
                <a:solidFill>
                  <a:prstClr val="black"/>
                </a:solidFill>
                <a:cs typeface="Times New Roman" panose="02020603050405020304" pitchFamily="18" charset="0"/>
              </a:rPr>
              <a:t>S</a:t>
            </a:r>
            <a:r>
              <a:rPr lang="en-US" sz="1350" baseline="-25000" dirty="0" err="1">
                <a:solidFill>
                  <a:prstClr val="black"/>
                </a:solidFill>
                <a:cs typeface="Times New Roman" panose="02020603050405020304" pitchFamily="18" charset="0"/>
              </a:rPr>
              <a:t>eff</a:t>
            </a:r>
            <a:r>
              <a:rPr lang="ru-RU" sz="1350" baseline="-250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350" dirty="0">
                <a:solidFill>
                  <a:prstClr val="black"/>
                </a:solidFill>
                <a:cs typeface="Times New Roman" panose="02020603050405020304" pitchFamily="18" charset="0"/>
              </a:rPr>
              <a:t>≈ 600 </a:t>
            </a:r>
            <a:r>
              <a:rPr lang="en-US" sz="1350" dirty="0">
                <a:solidFill>
                  <a:prstClr val="black"/>
                </a:solidFill>
                <a:cs typeface="Times New Roman" panose="02020603050405020304" pitchFamily="18" charset="0"/>
              </a:rPr>
              <a:t>mm</a:t>
            </a:r>
            <a:r>
              <a:rPr lang="en-US" sz="1350" baseline="30000" dirty="0">
                <a:solidFill>
                  <a:prstClr val="black"/>
                </a:solidFill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250641" y="939792"/>
            <a:ext cx="1599506" cy="1645206"/>
            <a:chOff x="2735538" y="966589"/>
            <a:chExt cx="2520281" cy="2592288"/>
          </a:xfrm>
        </p:grpSpPr>
        <p:pic>
          <p:nvPicPr>
            <p:cNvPr id="21" name="Рисунок 20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2" t="19725" r="14507" b="43755"/>
            <a:stretch/>
          </p:blipFill>
          <p:spPr bwMode="auto">
            <a:xfrm>
              <a:off x="2735538" y="966589"/>
              <a:ext cx="2520281" cy="259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Прямоугольник 30"/>
            <p:cNvSpPr/>
            <p:nvPr/>
          </p:nvSpPr>
          <p:spPr>
            <a:xfrm rot="19314678">
              <a:off x="3536159" y="1433288"/>
              <a:ext cx="243003" cy="90724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 rot="1422698">
              <a:off x="3697284" y="2424704"/>
              <a:ext cx="243003" cy="90724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 rot="15753908">
              <a:off x="4522967" y="1867098"/>
              <a:ext cx="243003" cy="90724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110282" y="950108"/>
            <a:ext cx="1828008" cy="1690907"/>
            <a:chOff x="6186286" y="894581"/>
            <a:chExt cx="2880321" cy="2664297"/>
          </a:xfrm>
        </p:grpSpPr>
        <p:pic>
          <p:nvPicPr>
            <p:cNvPr id="23" name="Рисунок 22"/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13" t="7832" r="32890" b="5935"/>
            <a:stretch/>
          </p:blipFill>
          <p:spPr bwMode="auto">
            <a:xfrm>
              <a:off x="6186286" y="894581"/>
              <a:ext cx="2880321" cy="2664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Прямоугольник 33"/>
            <p:cNvSpPr/>
            <p:nvPr/>
          </p:nvSpPr>
          <p:spPr>
            <a:xfrm rot="11951195">
              <a:off x="7665516" y="2029571"/>
              <a:ext cx="138771" cy="62005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 rot="13318854">
              <a:off x="6797514" y="1766102"/>
              <a:ext cx="147974" cy="119521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 rot="9358572">
              <a:off x="8415848" y="1986375"/>
              <a:ext cx="137235" cy="10219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3316400" y="2627851"/>
            <a:ext cx="141577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1350" dirty="0" err="1">
                <a:solidFill>
                  <a:prstClr val="black"/>
                </a:solidFill>
                <a:cs typeface="Times New Roman" panose="02020603050405020304" pitchFamily="18" charset="0"/>
              </a:rPr>
              <a:t>S</a:t>
            </a:r>
            <a:r>
              <a:rPr lang="en-US" sz="1350" baseline="-25000" dirty="0" err="1">
                <a:solidFill>
                  <a:prstClr val="black"/>
                </a:solidFill>
                <a:cs typeface="Times New Roman" panose="02020603050405020304" pitchFamily="18" charset="0"/>
              </a:rPr>
              <a:t>eff</a:t>
            </a:r>
            <a:r>
              <a:rPr lang="ru-RU" sz="1350" baseline="-250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350" dirty="0">
                <a:solidFill>
                  <a:prstClr val="black"/>
                </a:solidFill>
                <a:cs typeface="Times New Roman" panose="02020603050405020304" pitchFamily="18" charset="0"/>
              </a:rPr>
              <a:t>≈ 4500 </a:t>
            </a:r>
            <a:r>
              <a:rPr lang="en-US" sz="1350" dirty="0">
                <a:solidFill>
                  <a:prstClr val="black"/>
                </a:solidFill>
                <a:cs typeface="Times New Roman" panose="02020603050405020304" pitchFamily="18" charset="0"/>
              </a:rPr>
              <a:t>mm</a:t>
            </a:r>
            <a:r>
              <a:rPr lang="en-US" sz="1350" baseline="30000" dirty="0">
                <a:solidFill>
                  <a:prstClr val="black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6182D6E0-4B16-47E0-A7A7-7135CC25CFFB}"/>
              </a:ext>
            </a:extLst>
          </p:cNvPr>
          <p:cNvSpPr/>
          <p:nvPr/>
        </p:nvSpPr>
        <p:spPr>
          <a:xfrm>
            <a:off x="1864941" y="3118763"/>
            <a:ext cx="1970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</a:t>
            </a:r>
            <a:r>
              <a:rPr lang="en-US" b="1" baseline="-25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total</a:t>
            </a:r>
            <a:r>
              <a:rPr lang="ru-RU" b="1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cs typeface="Times New Roman" panose="02020603050405020304" pitchFamily="18" charset="0"/>
              </a:rPr>
              <a:t>≈ 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51</a:t>
            </a:r>
            <a:r>
              <a:rPr lang="ru-RU" b="1" dirty="0">
                <a:solidFill>
                  <a:srgbClr val="FF0000"/>
                </a:solidFill>
                <a:cs typeface="Times New Roman" panose="02020603050405020304" pitchFamily="18" charset="0"/>
              </a:rPr>
              <a:t>00 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mm</a:t>
            </a:r>
            <a:r>
              <a:rPr lang="en-US" b="1" baseline="30000" dirty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49" name="Рисунок 48" descr="E:\Работа разное\Фото и картинки\Абстрактная модель закоротки и камеры\1.PNG">
            <a:extLst>
              <a:ext uri="{FF2B5EF4-FFF2-40B4-BE49-F238E27FC236}">
                <a16:creationId xmlns:a16="http://schemas.microsoft.com/office/drawing/2014/main" id="{8F8E5754-D6A0-4C81-AD9D-9261472DE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" t="19008" r="5183" b="10271"/>
          <a:stretch>
            <a:fillRect/>
          </a:stretch>
        </p:blipFill>
        <p:spPr bwMode="auto">
          <a:xfrm>
            <a:off x="6016545" y="880330"/>
            <a:ext cx="3645333" cy="155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7">
            <a:extLst>
              <a:ext uri="{FF2B5EF4-FFF2-40B4-BE49-F238E27FC236}">
                <a16:creationId xmlns:a16="http://schemas.microsoft.com/office/drawing/2014/main" id="{EAC9124A-EBA9-4810-B1C6-F80E244B3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1508" y="2375655"/>
            <a:ext cx="1449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 dirty="0"/>
              <a:t>Ta screen</a:t>
            </a:r>
            <a:endParaRPr lang="ru-RU" altLang="ru-RU" sz="1800" dirty="0"/>
          </a:p>
        </p:txBody>
      </p: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488FE4C9-9F9A-4ED1-B78B-EB96BC0C77C1}"/>
              </a:ext>
            </a:extLst>
          </p:cNvPr>
          <p:cNvCxnSpPr/>
          <p:nvPr/>
        </p:nvCxnSpPr>
        <p:spPr>
          <a:xfrm flipV="1">
            <a:off x="5918402" y="1920644"/>
            <a:ext cx="905426" cy="432048"/>
          </a:xfrm>
          <a:prstGeom prst="straightConnector1">
            <a:avLst/>
          </a:prstGeom>
          <a:ln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7">
            <a:extLst>
              <a:ext uri="{FF2B5EF4-FFF2-40B4-BE49-F238E27FC236}">
                <a16:creationId xmlns:a16="http://schemas.microsoft.com/office/drawing/2014/main" id="{58B8EB4B-DDD5-4BAE-9503-6CEA54095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521" y="1039756"/>
            <a:ext cx="19977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600" dirty="0" err="1"/>
              <a:t>Ti</a:t>
            </a:r>
            <a:r>
              <a:rPr lang="en-US" altLang="ru-RU" sz="1600" dirty="0"/>
              <a:t> biased-electrode</a:t>
            </a:r>
            <a:endParaRPr lang="ru-RU" altLang="ru-RU" sz="1600" dirty="0"/>
          </a:p>
        </p:txBody>
      </p: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2D913E4C-5799-414D-923D-EC97B7DC5B82}"/>
              </a:ext>
            </a:extLst>
          </p:cNvPr>
          <p:cNvCxnSpPr>
            <a:cxnSpLocks/>
          </p:cNvCxnSpPr>
          <p:nvPr/>
        </p:nvCxnSpPr>
        <p:spPr>
          <a:xfrm flipH="1">
            <a:off x="8630694" y="1310725"/>
            <a:ext cx="971016" cy="244339"/>
          </a:xfrm>
          <a:prstGeom prst="straightConnector1">
            <a:avLst/>
          </a:prstGeom>
          <a:ln w="1905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68448CC-2203-4D79-BDC6-8C36BD5851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8" t="30457" r="22968" b="26840"/>
          <a:stretch/>
        </p:blipFill>
        <p:spPr>
          <a:xfrm>
            <a:off x="9404283" y="2195845"/>
            <a:ext cx="1350401" cy="1409889"/>
          </a:xfrm>
          <a:prstGeom prst="rect">
            <a:avLst/>
          </a:prstGeom>
        </p:spPr>
      </p:pic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4AC921AD-4CAE-48A6-9CF5-546BB36559EF}"/>
              </a:ext>
            </a:extLst>
          </p:cNvPr>
          <p:cNvCxnSpPr>
            <a:cxnSpLocks/>
          </p:cNvCxnSpPr>
          <p:nvPr/>
        </p:nvCxnSpPr>
        <p:spPr>
          <a:xfrm flipH="1">
            <a:off x="10306915" y="1555064"/>
            <a:ext cx="643492" cy="1155298"/>
          </a:xfrm>
          <a:prstGeom prst="straightConnector1">
            <a:avLst/>
          </a:prstGeom>
          <a:ln w="1905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4CC23938-E843-47B7-8860-E80E67F5B385}"/>
              </a:ext>
            </a:extLst>
          </p:cNvPr>
          <p:cNvSpPr txBox="1"/>
          <p:nvPr/>
        </p:nvSpPr>
        <p:spPr>
          <a:xfrm>
            <a:off x="9111774" y="3638425"/>
            <a:ext cx="193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S</a:t>
            </a:r>
            <a:r>
              <a:rPr lang="en-US" b="1" baseline="-25000" dirty="0" err="1">
                <a:solidFill>
                  <a:srgbClr val="FF0000"/>
                </a:solidFill>
              </a:rPr>
              <a:t>total</a:t>
            </a:r>
            <a:r>
              <a:rPr lang="ru-RU" b="1" baseline="-25000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≈ 254 </a:t>
            </a:r>
            <a:r>
              <a:rPr lang="en-US" b="1" dirty="0">
                <a:solidFill>
                  <a:srgbClr val="FF0000"/>
                </a:solidFill>
              </a:rPr>
              <a:t>mm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3895273-71EF-4132-855B-77E7FD70BBF9}"/>
              </a:ext>
            </a:extLst>
          </p:cNvPr>
          <p:cNvSpPr txBox="1"/>
          <p:nvPr/>
        </p:nvSpPr>
        <p:spPr>
          <a:xfrm>
            <a:off x="2344978" y="4138594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Ti</a:t>
            </a:r>
            <a:r>
              <a:rPr lang="en-US" u="sng" baseline="30000" dirty="0"/>
              <a:t>7+</a:t>
            </a:r>
            <a:r>
              <a:rPr lang="en-US" u="sng" dirty="0"/>
              <a:t>=80 </a:t>
            </a:r>
            <a:r>
              <a:rPr lang="en-US" u="sng" dirty="0" err="1"/>
              <a:t>eµA</a:t>
            </a:r>
            <a:r>
              <a:rPr lang="en-US" u="sng" dirty="0"/>
              <a:t>;</a:t>
            </a:r>
            <a:endParaRPr lang="ru-RU" u="sng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E8A0FEA-55EC-4AAA-ACCC-EC68B1C6BCAE}"/>
              </a:ext>
            </a:extLst>
          </p:cNvPr>
          <p:cNvSpPr txBox="1"/>
          <p:nvPr/>
        </p:nvSpPr>
        <p:spPr>
          <a:xfrm>
            <a:off x="3660058" y="4132052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Ti</a:t>
            </a:r>
            <a:r>
              <a:rPr lang="en-US" u="sng" baseline="30000" dirty="0"/>
              <a:t>11+</a:t>
            </a:r>
            <a:r>
              <a:rPr lang="en-US" u="sng" dirty="0"/>
              <a:t>=70 </a:t>
            </a:r>
            <a:r>
              <a:rPr lang="en-US" u="sng" dirty="0" err="1"/>
              <a:t>eµA</a:t>
            </a:r>
            <a:endParaRPr lang="ru-RU" u="sng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11C2258-84A4-4107-857F-CEFDB58841A4}"/>
              </a:ext>
            </a:extLst>
          </p:cNvPr>
          <p:cNvSpPr txBox="1"/>
          <p:nvPr/>
        </p:nvSpPr>
        <p:spPr>
          <a:xfrm>
            <a:off x="8087917" y="4098536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Ti</a:t>
            </a:r>
            <a:r>
              <a:rPr lang="en-US" u="sng" baseline="30000" dirty="0"/>
              <a:t>7+</a:t>
            </a:r>
            <a:r>
              <a:rPr lang="en-US" u="sng" dirty="0"/>
              <a:t>=40 </a:t>
            </a:r>
            <a:r>
              <a:rPr lang="en-US" u="sng" dirty="0" err="1"/>
              <a:t>eµA</a:t>
            </a:r>
            <a:endParaRPr lang="ru-RU" u="sng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72B91EC-F8DF-470A-A0E6-8B0105DCDAC8}"/>
              </a:ext>
            </a:extLst>
          </p:cNvPr>
          <p:cNvSpPr txBox="1"/>
          <p:nvPr/>
        </p:nvSpPr>
        <p:spPr>
          <a:xfrm>
            <a:off x="9443263" y="4115446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Ti</a:t>
            </a:r>
            <a:r>
              <a:rPr lang="en-US" u="sng" baseline="30000" dirty="0"/>
              <a:t>11+</a:t>
            </a:r>
            <a:r>
              <a:rPr lang="en-US" u="sng" dirty="0"/>
              <a:t>=30 </a:t>
            </a:r>
            <a:r>
              <a:rPr lang="en-US" u="sng" dirty="0" err="1"/>
              <a:t>eµA</a:t>
            </a:r>
            <a:endParaRPr lang="ru-RU" u="sng" dirty="0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CED98F03-93A9-48D7-B7D9-9BCA0C204FD4}"/>
              </a:ext>
            </a:extLst>
          </p:cNvPr>
          <p:cNvSpPr/>
          <p:nvPr/>
        </p:nvSpPr>
        <p:spPr>
          <a:xfrm>
            <a:off x="393617" y="4153983"/>
            <a:ext cx="20842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1): </a:t>
            </a:r>
            <a:r>
              <a:rPr lang="en-US" sz="1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</a:t>
            </a:r>
            <a:r>
              <a:rPr lang="en-US" sz="1600" b="1" baseline="-25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total</a:t>
            </a:r>
            <a:r>
              <a:rPr lang="ru-RU" sz="1600" b="1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≈ </a:t>
            </a:r>
            <a:r>
              <a:rPr lang="en-US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51</a:t>
            </a:r>
            <a:r>
              <a:rPr lang="ru-RU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00 </a:t>
            </a:r>
            <a:r>
              <a:rPr lang="en-US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mm</a:t>
            </a:r>
            <a:r>
              <a:rPr lang="en-US" sz="1600" b="1" baseline="30000" dirty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2BD48D96-6460-467B-AFDB-74FE66913184}"/>
              </a:ext>
            </a:extLst>
          </p:cNvPr>
          <p:cNvSpPr/>
          <p:nvPr/>
        </p:nvSpPr>
        <p:spPr>
          <a:xfrm>
            <a:off x="6208489" y="4098869"/>
            <a:ext cx="1968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2): </a:t>
            </a:r>
            <a:r>
              <a:rPr lang="en-US" sz="1600" b="1" dirty="0" err="1">
                <a:solidFill>
                  <a:srgbClr val="FF0000"/>
                </a:solidFill>
              </a:rPr>
              <a:t>S</a:t>
            </a:r>
            <a:r>
              <a:rPr lang="en-US" sz="1600" b="1" baseline="-25000" dirty="0" err="1">
                <a:solidFill>
                  <a:srgbClr val="FF0000"/>
                </a:solidFill>
              </a:rPr>
              <a:t>total</a:t>
            </a:r>
            <a:r>
              <a:rPr lang="ru-RU" sz="1600" b="1" baseline="-25000" dirty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≈ 254 </a:t>
            </a:r>
            <a:r>
              <a:rPr lang="en-US" sz="1600" b="1" dirty="0">
                <a:solidFill>
                  <a:srgbClr val="FF0000"/>
                </a:solidFill>
              </a:rPr>
              <a:t>mm</a:t>
            </a:r>
            <a:r>
              <a:rPr lang="en-US" sz="1600" b="1" baseline="300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F0B4FC55-48AF-4EF2-8A3A-3A40A0E4D64C}"/>
              </a:ext>
            </a:extLst>
          </p:cNvPr>
          <p:cNvCxnSpPr/>
          <p:nvPr/>
        </p:nvCxnSpPr>
        <p:spPr>
          <a:xfrm>
            <a:off x="5273778" y="875262"/>
            <a:ext cx="0" cy="3186339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094093E3-606E-44FB-A8F5-4FF420D707A4}"/>
              </a:ext>
            </a:extLst>
          </p:cNvPr>
          <p:cNvCxnSpPr/>
          <p:nvPr/>
        </p:nvCxnSpPr>
        <p:spPr>
          <a:xfrm>
            <a:off x="0" y="4061601"/>
            <a:ext cx="12192000" cy="0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64440FDF-9E5D-4B5F-AE67-0822A5C62CED}"/>
              </a:ext>
            </a:extLst>
          </p:cNvPr>
          <p:cNvSpPr txBox="1"/>
          <p:nvPr/>
        </p:nvSpPr>
        <p:spPr>
          <a:xfrm>
            <a:off x="11227649" y="916645"/>
            <a:ext cx="1061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Ø 30 mm</a:t>
            </a:r>
            <a:endParaRPr lang="ru-RU" sz="16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7C59C72-6B86-40E9-8C96-E80EFA7822ED}"/>
              </a:ext>
            </a:extLst>
          </p:cNvPr>
          <p:cNvSpPr txBox="1"/>
          <p:nvPr/>
        </p:nvSpPr>
        <p:spPr>
          <a:xfrm>
            <a:off x="804824" y="871311"/>
            <a:ext cx="497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1)</a:t>
            </a:r>
            <a:endParaRPr lang="ru-RU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FC902E3-27FA-4411-9A08-D4B930FDF8FE}"/>
              </a:ext>
            </a:extLst>
          </p:cNvPr>
          <p:cNvSpPr txBox="1"/>
          <p:nvPr/>
        </p:nvSpPr>
        <p:spPr>
          <a:xfrm>
            <a:off x="5479896" y="8671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2)</a:t>
            </a:r>
            <a:endParaRPr lang="ru-RU" dirty="0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356FE494-13FC-4D0C-8703-8EB59AAE4FF2}"/>
              </a:ext>
            </a:extLst>
          </p:cNvPr>
          <p:cNvSpPr/>
          <p:nvPr/>
        </p:nvSpPr>
        <p:spPr>
          <a:xfrm>
            <a:off x="2877659" y="5015699"/>
            <a:ext cx="6150774" cy="92333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We need to find the right place and optimal surface area to ensure maximum results.</a:t>
            </a:r>
          </a:p>
          <a:p>
            <a:pPr algn="ctr"/>
            <a:r>
              <a:rPr 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Deposition of </a:t>
            </a:r>
            <a:r>
              <a:rPr lang="en-US" baseline="30000" dirty="0">
                <a:solidFill>
                  <a:prstClr val="black"/>
                </a:solidFill>
                <a:cs typeface="Times New Roman" panose="02020603050405020304" pitchFamily="18" charset="0"/>
              </a:rPr>
              <a:t>50</a:t>
            </a:r>
            <a:r>
              <a:rPr 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Ti on the substrate surface (?)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553450" y="2829881"/>
            <a:ext cx="2824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</a:t>
            </a:r>
            <a:r>
              <a:rPr lang="en-US" baseline="-25000" dirty="0" err="1"/>
              <a:t>biased</a:t>
            </a:r>
            <a:r>
              <a:rPr lang="en-US" baseline="-25000" dirty="0"/>
              <a:t>-electrode</a:t>
            </a:r>
            <a:r>
              <a:rPr lang="ru-RU" dirty="0"/>
              <a:t> </a:t>
            </a:r>
            <a:r>
              <a:rPr lang="en-US" dirty="0"/>
              <a:t>= </a:t>
            </a:r>
            <a:r>
              <a:rPr lang="ru-RU" dirty="0"/>
              <a:t>707</a:t>
            </a:r>
            <a:r>
              <a:rPr lang="en-US" dirty="0"/>
              <a:t> mm</a:t>
            </a:r>
            <a:r>
              <a:rPr lang="en-US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5666300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2159</TotalTime>
  <Words>657</Words>
  <Application>Microsoft Office PowerPoint</Application>
  <PresentationFormat>Широкоэкранный</PresentationFormat>
  <Paragraphs>107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游ゴシック</vt:lpstr>
      <vt:lpstr>Arial</vt:lpstr>
      <vt:lpstr>Calibri</vt:lpstr>
      <vt:lpstr>Calibri (Основной текст)</vt:lpstr>
      <vt:lpstr>Century Gothic</vt:lpstr>
      <vt:lpstr>Times</vt:lpstr>
      <vt:lpstr>Times New Roman</vt:lpstr>
      <vt:lpstr>Tw Cen MT Condensed (Заголовки)</vt:lpstr>
      <vt:lpstr>Wingdings</vt:lpstr>
      <vt:lpstr>YS Text</vt:lpstr>
      <vt:lpstr>Gallery</vt:lpstr>
      <vt:lpstr>Graph</vt:lpstr>
      <vt:lpstr>Intense metallic ion beams for SHE synthesis</vt:lpstr>
      <vt:lpstr>Презентация PowerPoint</vt:lpstr>
      <vt:lpstr>Презентация PowerPoint</vt:lpstr>
      <vt:lpstr>Презентация PowerPoint</vt:lpstr>
      <vt:lpstr>Презентация PowerPoint</vt:lpstr>
      <vt:lpstr>Calcium consumption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ЭЦР источников DECRIS в ОИЯИ</dc:title>
  <dc:creator>user</dc:creator>
  <cp:lastModifiedBy>user</cp:lastModifiedBy>
  <cp:revision>117</cp:revision>
  <dcterms:created xsi:type="dcterms:W3CDTF">2024-12-09T13:03:24Z</dcterms:created>
  <dcterms:modified xsi:type="dcterms:W3CDTF">2025-01-14T12:27:03Z</dcterms:modified>
</cp:coreProperties>
</file>