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84" r:id="rId5"/>
    <p:sldId id="279" r:id="rId6"/>
    <p:sldId id="272" r:id="rId7"/>
    <p:sldId id="274" r:id="rId8"/>
    <p:sldId id="261" r:id="rId9"/>
    <p:sldId id="273" r:id="rId10"/>
    <p:sldId id="263" r:id="rId11"/>
    <p:sldId id="264" r:id="rId12"/>
    <p:sldId id="265" r:id="rId13"/>
    <p:sldId id="27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10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3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0884D-C815-5559-C635-539D01FAE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5C83B4-7481-B7CD-6EDE-8DC3A1ACB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8492B1-ED86-BAB5-A590-64D03F48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A3489-5747-EF06-7CC8-9C3F1E80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3DF51-853B-FC80-6D72-42E4624F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31219-B684-21B9-28F6-52E5C66D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964DA6-B97D-983B-6E37-D1AFC5A7E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625917-3406-35F8-3E4C-D2FA728F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36B79-A18F-DAF7-1ADE-2BB838D2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D04C6-A176-F3AB-5AC9-B9672879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6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1E71EF-18C0-7917-E088-4A6B26E71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9D4D8B-4B0A-49C0-298C-50C7C5B42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43541-5173-7ED7-509D-900CD5FF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508A7-BC8C-A18B-74EB-9C315CD5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D30CCA-AE18-C77A-ED53-DAAFE5F0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2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2B7DF-83E8-5395-B3BE-B727EC1E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DC9428-CDFD-D221-AE3C-343FA7F16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141410-BCB3-3F48-9819-89BEE1FE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963D05-0400-F64A-35E7-52A693CA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0EEB20-5EA7-6B5E-872D-C92C58D7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2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A2C2B-96DC-FEF0-3943-ADDAC727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4BEA79-2F2A-3CEC-6740-8633790E6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AFF6ED-9966-DB9A-A1AC-A29F6D97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74B32-A9D9-D9F1-5E81-4040E139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4511E4-026F-6D3D-876C-5D4B26B4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D842D-E9F6-E3FD-DBD0-171EA7B8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5FA8FE-11A9-7A1C-5BEE-95D60E226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27C5CC-E671-EF23-31AF-BA67A1D3B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276AB-0684-3B54-1067-43118BC1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CFB5CB-EF26-1ECE-6E22-3E16D985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E494CC-8ED6-B87E-1107-7188DB7D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8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625D8-C998-779F-5698-8EDD2E3D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57CD1A-919C-0926-299A-85B5FDB1D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F0C25E-AC29-8C5C-2D41-EE3D30EF6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0EB41B-3E00-94D9-887F-FB149E581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BCEB59-76BD-E84B-E5D2-372F7A667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44F404-ADEA-1CE6-0723-16422283D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E1D038-4B8D-67B8-5C3C-E01099DA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52888B-E43C-1704-4A24-49088276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1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E49B7-9996-EE4B-CB72-79291144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9CAE00-C04E-7DB7-10CF-0A389AB6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7FBB3C-CEB0-CFE7-8BAC-FF3EFE250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0BB026-D32B-7C0F-FA47-5BACA3FE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5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0ACE10-056F-B0FB-EF27-139617F7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DA15D3-16E8-7C01-0882-96C76F35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F07D65-27CB-BADF-B01F-F59DA87C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8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5F305-1221-D2CA-C2CC-B658D6FE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866C05-AAFE-7C5B-4C62-67BEE79C3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E9034F-5494-6869-5086-1832A5269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FBC7E1-7764-7B49-91EF-D8697F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F5FC8C-8C37-D948-D51C-F653F5EF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D11277-3BBC-FA17-7E09-4E7CD078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0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574B4-6788-8C10-2A54-311197E9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2B6084-14A5-8DC1-874F-CBEFC758F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BF3BF4-3895-C7DE-42B3-D51B25121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74E41A-2DCD-02F5-99AC-2B909413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8039D2-770C-EED0-9537-30E1DECC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B2C198-5296-F4E9-74FD-80582BAB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2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91677-7A37-2A4A-A9EE-E487D545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48F031-C257-37F7-49C4-9F8E6593B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B6221E-5D3F-B97B-7FA0-CC21E03C3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9634D-3507-44F3-B72C-42F11E5FCF3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A79316-B9FA-7470-E2FF-61C94D5DD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23451-4D19-6779-C179-2C0128483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A988474-8D65-0552-C77F-B51B300DE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972" y="5830349"/>
            <a:ext cx="4530055" cy="1031846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60th meeting of the PAC for Nuclear Physics</a:t>
            </a:r>
            <a:b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23-24 January, 2025</a:t>
            </a:r>
            <a:b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endParaRPr lang="ru-RU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1E45ADEB-FF07-5CBF-F757-1D7AC6E5F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88036"/>
            <a:ext cx="12192000" cy="32819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9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Experimental study of multinucleon transfer reactions</a:t>
            </a:r>
            <a:br>
              <a:rPr lang="en-US" sz="39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9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collisions of heavy nuclei at CORSET setup</a:t>
            </a:r>
            <a:b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I.V. Vorobiev</a:t>
            </a:r>
            <a:r>
              <a:rPr lang="en-US" sz="1900" b="1" u="sng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E.M. Kozulin</a:t>
            </a:r>
            <a:r>
              <a:rPr lang="en-US" sz="1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G.N. Knyazheva</a:t>
            </a:r>
            <a:r>
              <a:rPr lang="en-US" sz="1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A.V. Karpov</a:t>
            </a:r>
            <a:r>
              <a:rPr lang="en-US" sz="1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A.A. Bogachev</a:t>
            </a:r>
            <a:r>
              <a:rPr lang="en-US" sz="1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K.V. Novikov</a:t>
            </a:r>
            <a:r>
              <a:rPr lang="en-US" sz="1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I.M. Itkis</a:t>
            </a:r>
            <a:r>
              <a:rPr lang="en-US" sz="1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V.V. Saiko</a:t>
            </a:r>
            <a:r>
              <a:rPr lang="en-US" sz="1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endParaRPr lang="en-US" sz="1900" i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Flerov Laboratory of Nuclear Reactions, Joint Institute for Nuclear Research (JINR), Dubna, Moscow oblast, 141980 Russia</a:t>
            </a:r>
            <a:b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Institute of Nuclear Physics, 050032 Almaty, Kazakhstan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en-US" sz="19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rc_38@jinr.ru</a:t>
            </a:r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1F179AAD-6050-4BC4-DF82-9A1C8C885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83" y="449189"/>
            <a:ext cx="1259632" cy="10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2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F48EF-FE6A-4EF4-8738-16F2DCFC2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C3170-B722-F351-B1C4-87765662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6291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 fission of excited TLF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8FF095-A2DE-F29C-7D58-41667390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7" y="1341090"/>
            <a:ext cx="4649833" cy="33147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BE82DC-FB2D-519B-3064-08F545557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060" y="1341090"/>
            <a:ext cx="6793313" cy="3314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A4CA5E-9D43-1246-26EC-FBAA101D699A}"/>
              </a:ext>
            </a:extLst>
          </p:cNvPr>
          <p:cNvSpPr txBox="1"/>
          <p:nvPr/>
        </p:nvSpPr>
        <p:spPr>
          <a:xfrm>
            <a:off x="6070842" y="971758"/>
            <a:ext cx="482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(1.11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D9E91C-32AD-7DB3-A82F-5697009DF6E0}"/>
              </a:ext>
            </a:extLst>
          </p:cNvPr>
          <p:cNvSpPr txBox="1"/>
          <p:nvPr/>
        </p:nvSpPr>
        <p:spPr>
          <a:xfrm>
            <a:off x="5251160" y="4840555"/>
            <a:ext cx="687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E.M.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Kozulin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 109, 034616 (2024)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8251CC-7F02-7E72-8055-BF07554C020A}"/>
              </a:ext>
            </a:extLst>
          </p:cNvPr>
          <p:cNvSpPr txBox="1"/>
          <p:nvPr/>
        </p:nvSpPr>
        <p:spPr>
          <a:xfrm>
            <a:off x="1712751" y="5394553"/>
            <a:ext cx="876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localization of folding angles around 180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TKE</a:t>
            </a:r>
            <a:r>
              <a:rPr lang="en-US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ff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value close to the Viola systematics proves that the detected three-body events are formed as products of the two-stage process: </a:t>
            </a:r>
            <a:r>
              <a:rPr lang="en-US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formation of 2 MNT fragments in the MNT reaction and then the sequential fission of the excited MNT fragment (TLF)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8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02A28-EEB4-4769-8F61-CF5E9A09D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ADE20-B104-639A-A53E-2965D033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6291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 distributions of primary TLFs for 2- and 3-body events</a:t>
            </a:r>
            <a:endParaRPr lang="ru-RU" sz="3600" kern="1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E1A0C-7D5D-AD1F-D537-386EB4BF6D53}"/>
              </a:ext>
            </a:extLst>
          </p:cNvPr>
          <p:cNvSpPr txBox="1"/>
          <p:nvPr/>
        </p:nvSpPr>
        <p:spPr>
          <a:xfrm>
            <a:off x="6758609" y="1030698"/>
            <a:ext cx="374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(1.85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D645C-DF5F-22B2-F13E-B2F8EF3F8C65}"/>
              </a:ext>
            </a:extLst>
          </p:cNvPr>
          <p:cNvSpPr txBox="1"/>
          <p:nvPr/>
        </p:nvSpPr>
        <p:spPr>
          <a:xfrm>
            <a:off x="1121423" y="5729726"/>
            <a:ext cx="994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heaviest primary fragment mass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found in the mass distribution for 3-body events 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primary TLFs is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874CA2-DE7F-A8B6-19AE-FBBF84152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08" y="1408587"/>
            <a:ext cx="9448019" cy="4272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AAD85D-23A7-7A39-50BD-7640ABEBD306}"/>
              </a:ext>
            </a:extLst>
          </p:cNvPr>
          <p:cNvSpPr txBox="1"/>
          <p:nvPr/>
        </p:nvSpPr>
        <p:spPr>
          <a:xfrm>
            <a:off x="1677601" y="1030698"/>
            <a:ext cx="374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(1.11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A9B84-F6AC-638D-3EA5-8F0DD23E189C}"/>
              </a:ext>
            </a:extLst>
          </p:cNvPr>
          <p:cNvSpPr txBox="1"/>
          <p:nvPr/>
        </p:nvSpPr>
        <p:spPr>
          <a:xfrm>
            <a:off x="6504956" y="6059419"/>
            <a:ext cx="4248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289 u (Z ≈ 113, Nh isotopes) </a:t>
            </a:r>
          </a:p>
          <a:p>
            <a:pPr algn="ctr"/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the cross section of a few hundred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μb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A4F2CB-BC78-F241-ABAD-47D1953F6745}"/>
              </a:ext>
            </a:extLst>
          </p:cNvPr>
          <p:cNvSpPr txBox="1"/>
          <p:nvPr/>
        </p:nvSpPr>
        <p:spPr>
          <a:xfrm>
            <a:off x="1527294" y="6063625"/>
            <a:ext cx="4248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265 u (Z ≈ 103, Lr isotopes)</a:t>
            </a:r>
          </a:p>
          <a:p>
            <a:pPr algn="ctr"/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the cross section of a few hundred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μb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9D92F5-14E5-4494-B450-6BFE346A919A}"/>
              </a:ext>
            </a:extLst>
          </p:cNvPr>
          <p:cNvCxnSpPr>
            <a:cxnSpLocks/>
          </p:cNvCxnSpPr>
          <p:nvPr/>
        </p:nvCxnSpPr>
        <p:spPr>
          <a:xfrm flipV="1">
            <a:off x="8960032" y="2599508"/>
            <a:ext cx="0" cy="239050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98298-2C73-45CF-A2FB-3E9E2813A98D}"/>
              </a:ext>
            </a:extLst>
          </p:cNvPr>
          <p:cNvCxnSpPr>
            <a:cxnSpLocks/>
          </p:cNvCxnSpPr>
          <p:nvPr/>
        </p:nvCxnSpPr>
        <p:spPr>
          <a:xfrm flipV="1">
            <a:off x="4192090" y="2560320"/>
            <a:ext cx="0" cy="243295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1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38473-2853-0700-3C6A-4B2C17A81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58BF7-C5B8-3E17-E82F-59EB2F88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6291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ru-RU" sz="3600" kern="1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3E79D-2134-26C8-2A0C-463882A3F622}"/>
              </a:ext>
            </a:extLst>
          </p:cNvPr>
          <p:cNvSpPr txBox="1"/>
          <p:nvPr/>
        </p:nvSpPr>
        <p:spPr>
          <a:xfrm>
            <a:off x="166816" y="967975"/>
            <a:ext cx="118583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investigation of MNT reactions as a possible tool to produce new isotopes of heavy and superheavy nuclei, the measurements of mass and energy distributions of fragments formed in the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136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Xe +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and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209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 +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208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Pb,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Th,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reactions have been performed. For now modified CORSET setup allows studying binary processes, as well as 3-body events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(projectile-like fragment + sequential fission of heavy MNT fragment). </a:t>
            </a:r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measurements of TKE of binary reaction fragments (via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ToF-ToF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method) allow to estimate t</a:t>
            </a:r>
            <a:r>
              <a:rPr lang="en-US" dirty="0">
                <a:latin typeface="Times New Roman" panose="02020603050405020304" pitchFamily="18" charset="0"/>
              </a:rPr>
              <a:t>he total excitation energy of composite system formed 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MNT </a:t>
            </a:r>
            <a:r>
              <a:rPr lang="en-US" dirty="0">
                <a:latin typeface="Times New Roman" panose="02020603050405020304" pitchFamily="18" charset="0"/>
              </a:rPr>
              <a:t>reaction</a:t>
            </a:r>
            <a:r>
              <a:rPr lang="ru-RU" dirty="0">
                <a:latin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</a:rPr>
              <a:t> For survived </a:t>
            </a:r>
            <a:r>
              <a:rPr lang="en-US" dirty="0" err="1">
                <a:latin typeface="Times New Roman" panose="02020603050405020304" pitchFamily="18" charset="0"/>
              </a:rPr>
              <a:t>transuranium</a:t>
            </a:r>
            <a:r>
              <a:rPr lang="en-US" dirty="0">
                <a:latin typeface="Times New Roman" panose="02020603050405020304" pitchFamily="18" charset="0"/>
              </a:rPr>
              <a:t> fragments formed in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the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209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 +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reaction</a:t>
            </a:r>
            <a:r>
              <a:rPr lang="en-US" dirty="0">
                <a:latin typeface="Times New Roman" panose="02020603050405020304" pitchFamily="18" charset="0"/>
              </a:rPr>
              <a:t> the total excitation energy is less than 70 MeV.</a:t>
            </a:r>
            <a:endParaRPr lang="ru-RU" dirty="0">
              <a:latin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</a:rPr>
              <a:t>The heaviest survived observed primary fragments have mass around 255 u (Z</a:t>
            </a:r>
            <a:r>
              <a:rPr lang="ru-RU" dirty="0">
                <a:latin typeface="Times New Roman" panose="02020603050405020304" pitchFamily="18" charset="0"/>
              </a:rPr>
              <a:t> ≈ </a:t>
            </a:r>
            <a:r>
              <a:rPr lang="en-US" dirty="0">
                <a:latin typeface="Times New Roman" panose="02020603050405020304" pitchFamily="18" charset="0"/>
              </a:rPr>
              <a:t>99-100</a:t>
            </a:r>
            <a:r>
              <a:rPr lang="ru-RU" dirty="0">
                <a:latin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</a:rPr>
              <a:t>Es – </a:t>
            </a:r>
            <a:r>
              <a:rPr lang="en-US" dirty="0" err="1">
                <a:latin typeface="Times New Roman" panose="02020603050405020304" pitchFamily="18" charset="0"/>
              </a:rPr>
              <a:t>Fm</a:t>
            </a:r>
            <a:r>
              <a:rPr lang="en-US" dirty="0">
                <a:latin typeface="Times New Roman" panose="02020603050405020304" pitchFamily="18" charset="0"/>
              </a:rPr>
              <a:t> isotopes under the assumption of unchanged charge density) formed 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136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Xe +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dirty="0">
                <a:latin typeface="Times New Roman" panose="02020603050405020304" pitchFamily="18" charset="0"/>
              </a:rPr>
              <a:t>reaction with the cross section of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about 2 </a:t>
            </a:r>
            <a:r>
              <a:rPr lang="en-US" dirty="0" err="1">
                <a:latin typeface="Times New Roman" panose="02020603050405020304" pitchFamily="18" charset="0"/>
              </a:rPr>
              <a:t>microbarns</a:t>
            </a:r>
            <a:r>
              <a:rPr lang="en-US" dirty="0">
                <a:latin typeface="Times New Roman" panose="02020603050405020304" pitchFamily="18" charset="0"/>
              </a:rPr>
              <a:t> and 257 u (Z</a:t>
            </a:r>
            <a:r>
              <a:rPr lang="ru-RU" dirty="0">
                <a:latin typeface="Times New Roman" panose="02020603050405020304" pitchFamily="18" charset="0"/>
              </a:rPr>
              <a:t> ≈ 10</a:t>
            </a:r>
            <a:r>
              <a:rPr lang="en-US" dirty="0">
                <a:latin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</a:rPr>
              <a:t>Fm – Md isotopes) formed 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209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 +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dirty="0">
                <a:latin typeface="Times New Roman" panose="02020603050405020304" pitchFamily="18" charset="0"/>
              </a:rPr>
              <a:t>reaction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with the cross section of about 30 </a:t>
            </a:r>
            <a:r>
              <a:rPr lang="en-US" dirty="0" err="1">
                <a:latin typeface="Times New Roman" panose="02020603050405020304" pitchFamily="18" charset="0"/>
              </a:rPr>
              <a:t>microbarns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</a:rPr>
              <a:t>Due to registration of 3-body events the heaviest </a:t>
            </a:r>
            <a:r>
              <a:rPr lang="en-US" dirty="0" err="1">
                <a:latin typeface="Times New Roman" panose="02020603050405020304" pitchFamily="18" charset="0"/>
              </a:rPr>
              <a:t>fissioning</a:t>
            </a:r>
            <a:r>
              <a:rPr lang="en-US" dirty="0">
                <a:latin typeface="Times New Roman" panose="02020603050405020304" pitchFamily="18" charset="0"/>
              </a:rPr>
              <a:t> TLFs have been observed, which have masses around 265 u (Z</a:t>
            </a:r>
            <a:r>
              <a:rPr lang="ru-RU" dirty="0">
                <a:latin typeface="Times New Roman" panose="02020603050405020304" pitchFamily="18" charset="0"/>
              </a:rPr>
              <a:t> ≈ 103,</a:t>
            </a:r>
            <a:r>
              <a:rPr lang="en-US" dirty="0">
                <a:latin typeface="Times New Roman" panose="02020603050405020304" pitchFamily="18" charset="0"/>
              </a:rPr>
              <a:t> Lr isotopes</a:t>
            </a:r>
            <a:r>
              <a:rPr lang="ru-RU" dirty="0">
                <a:latin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</a:rPr>
              <a:t> formed 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136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Xe +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dirty="0">
                <a:latin typeface="Times New Roman" panose="02020603050405020304" pitchFamily="18" charset="0"/>
              </a:rPr>
              <a:t>reaction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and 289 u (Z</a:t>
            </a:r>
            <a:r>
              <a:rPr lang="ru-RU" dirty="0">
                <a:latin typeface="Times New Roman" panose="02020603050405020304" pitchFamily="18" charset="0"/>
              </a:rPr>
              <a:t> ≈ 1</a:t>
            </a:r>
            <a:r>
              <a:rPr lang="en-US" dirty="0">
                <a:latin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</a:rPr>
              <a:t>3, </a:t>
            </a:r>
            <a:r>
              <a:rPr lang="en-US" dirty="0">
                <a:latin typeface="Times New Roman" panose="02020603050405020304" pitchFamily="18" charset="0"/>
              </a:rPr>
              <a:t>Nh isotopes</a:t>
            </a:r>
            <a:r>
              <a:rPr lang="ru-RU" dirty="0">
                <a:latin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</a:rPr>
              <a:t>formed 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209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 +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dirty="0">
                <a:latin typeface="Times New Roman" panose="02020603050405020304" pitchFamily="18" charset="0"/>
              </a:rPr>
              <a:t>reaction with the cross sections of a few hundred </a:t>
            </a:r>
            <a:r>
              <a:rPr lang="en-US" dirty="0" err="1">
                <a:latin typeface="Times New Roman" panose="02020603050405020304" pitchFamily="18" charset="0"/>
              </a:rPr>
              <a:t>microbarns</a:t>
            </a:r>
            <a:r>
              <a:rPr lang="en-US" dirty="0">
                <a:latin typeface="Times New Roman" panose="02020603050405020304" pitchFamily="18" charset="0"/>
              </a:rPr>
              <a:t>, i.e. </a:t>
            </a:r>
            <a:r>
              <a:rPr lang="en-US" u="sng" dirty="0">
                <a:latin typeface="Times New Roman" panose="02020603050405020304" pitchFamily="18" charset="0"/>
              </a:rPr>
              <a:t>the massive nucleon transfers</a:t>
            </a:r>
            <a:br>
              <a:rPr lang="en-US" u="sng" dirty="0">
                <a:latin typeface="Times New Roman" panose="02020603050405020304" pitchFamily="18" charset="0"/>
              </a:rPr>
            </a:br>
            <a:r>
              <a:rPr lang="en-US" u="sng" dirty="0">
                <a:latin typeface="Times New Roman" panose="02020603050405020304" pitchFamily="18" charset="0"/>
              </a:rPr>
              <a:t>from projectile to target nucleus of about </a:t>
            </a:r>
            <a:r>
              <a:rPr lang="en-US" b="1" u="sng" dirty="0">
                <a:latin typeface="Times New Roman" panose="02020603050405020304" pitchFamily="18" charset="0"/>
              </a:rPr>
              <a:t>27 u</a:t>
            </a:r>
            <a:r>
              <a:rPr lang="en-US" u="sng" dirty="0">
                <a:latin typeface="Times New Roman" panose="02020603050405020304" pitchFamily="18" charset="0"/>
              </a:rPr>
              <a:t> and </a:t>
            </a:r>
            <a:r>
              <a:rPr lang="en-US" b="1" u="sng" dirty="0">
                <a:latin typeface="Times New Roman" panose="02020603050405020304" pitchFamily="18" charset="0"/>
              </a:rPr>
              <a:t>51 u</a:t>
            </a:r>
            <a:r>
              <a:rPr lang="en-US" u="sng" dirty="0">
                <a:latin typeface="Times New Roman" panose="02020603050405020304" pitchFamily="18" charset="0"/>
              </a:rPr>
              <a:t> respectively have been observed!</a:t>
            </a:r>
            <a:endParaRPr lang="en-US" u="sng" dirty="0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96880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928EA-D93B-5DDB-3696-C5891E452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A75D4B70-B54F-E72A-CBA2-C1B8C8BF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29109"/>
            <a:ext cx="12192000" cy="1399781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9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your attention!</a:t>
            </a:r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8D92436B-6141-1AED-658E-377E2F8F1513}"/>
              </a:ext>
            </a:extLst>
          </p:cNvPr>
          <p:cNvSpPr txBox="1">
            <a:spLocks/>
          </p:cNvSpPr>
          <p:nvPr/>
        </p:nvSpPr>
        <p:spPr>
          <a:xfrm>
            <a:off x="3830972" y="5826154"/>
            <a:ext cx="4530055" cy="10318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60th meeting of the PAC for Nuclear Physics</a:t>
            </a:r>
            <a:b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23-24 January, 2025</a:t>
            </a:r>
            <a:b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720FABD2-338A-767D-5D02-3B8952E14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83" y="449189"/>
            <a:ext cx="1259632" cy="10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1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A73CA8-D9CC-4652-8F37-99812D4F0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73635-B123-4ABD-D3A5-E52A1B52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8103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Synthesis of new nuclei</a:t>
            </a:r>
            <a:endParaRPr lang="ru-RU" sz="3600" kern="1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CF2463-8FAD-4244-3BCF-F2578BC72A5E}"/>
              </a:ext>
            </a:extLst>
          </p:cNvPr>
          <p:cNvSpPr txBox="1"/>
          <p:nvPr/>
        </p:nvSpPr>
        <p:spPr>
          <a:xfrm>
            <a:off x="6174591" y="6445650"/>
            <a:ext cx="6017409" cy="46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05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G. </a:t>
            </a:r>
            <a:r>
              <a:rPr lang="en-US" sz="105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Adamian</a:t>
            </a:r>
            <a:r>
              <a:rPr lang="en-US" sz="105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Eur. Phys. J. A (2020) 56:47</a:t>
            </a:r>
            <a:br>
              <a:rPr lang="en-US" sz="105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http://nrv.jinr.ru/nrv/webnrv/map/</a:t>
            </a:r>
            <a:endParaRPr lang="ru-RU" sz="105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67754A-D657-495C-8A67-F418F89D3B5F}"/>
              </a:ext>
            </a:extLst>
          </p:cNvPr>
          <p:cNvSpPr txBox="1"/>
          <p:nvPr/>
        </p:nvSpPr>
        <p:spPr>
          <a:xfrm>
            <a:off x="6225370" y="3749371"/>
            <a:ext cx="60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126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22DBA5-DCEC-404B-82BC-D5E0EECD9F13}"/>
              </a:ext>
            </a:extLst>
          </p:cNvPr>
          <p:cNvSpPr txBox="1"/>
          <p:nvPr/>
        </p:nvSpPr>
        <p:spPr>
          <a:xfrm>
            <a:off x="4519283" y="2902412"/>
            <a:ext cx="41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82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F36425-9122-D571-8EF5-B5485BF43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1" y="695327"/>
            <a:ext cx="10980190" cy="473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44C1C6-BD21-4C98-364B-6DAB0CF2BC6C}"/>
              </a:ext>
            </a:extLst>
          </p:cNvPr>
          <p:cNvSpPr txBox="1"/>
          <p:nvPr/>
        </p:nvSpPr>
        <p:spPr>
          <a:xfrm>
            <a:off x="0" y="1445723"/>
            <a:ext cx="60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114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A307C1-1458-4304-52E0-F5112895B8BD}"/>
              </a:ext>
            </a:extLst>
          </p:cNvPr>
          <p:cNvSpPr txBox="1"/>
          <p:nvPr/>
        </p:nvSpPr>
        <p:spPr>
          <a:xfrm>
            <a:off x="8882724" y="6506602"/>
            <a:ext cx="60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184</a:t>
            </a:r>
            <a:endParaRPr lang="ru-RU" dirty="0"/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F0273713-8A05-4B1A-AB55-C80B9E185AE2}"/>
              </a:ext>
            </a:extLst>
          </p:cNvPr>
          <p:cNvGrpSpPr/>
          <p:nvPr/>
        </p:nvGrpSpPr>
        <p:grpSpPr>
          <a:xfrm>
            <a:off x="6287072" y="2386386"/>
            <a:ext cx="5730756" cy="3992781"/>
            <a:chOff x="6287072" y="2392324"/>
            <a:chExt cx="5730756" cy="3992781"/>
          </a:xfrm>
        </p:grpSpPr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869E45FC-63F1-4D37-B526-04E2A8832C0F}"/>
                </a:ext>
              </a:extLst>
            </p:cNvPr>
            <p:cNvSpPr/>
            <p:nvPr/>
          </p:nvSpPr>
          <p:spPr>
            <a:xfrm>
              <a:off x="6350807" y="2392324"/>
              <a:ext cx="5579053" cy="39927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604E88-6DB6-47DF-BF11-36385FA5DE74}"/>
                </a:ext>
              </a:extLst>
            </p:cNvPr>
            <p:cNvSpPr txBox="1"/>
            <p:nvPr/>
          </p:nvSpPr>
          <p:spPr>
            <a:xfrm>
              <a:off x="6391521" y="2430509"/>
              <a:ext cx="5497627" cy="156966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101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MultiNucleon</a:t>
              </a:r>
              <a:r>
                <a:rPr lang="en-US" sz="2400" b="1" dirty="0">
                  <a:solidFill>
                    <a:srgbClr val="0101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Transfer (MNT) reactions 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are considered as a perspective way</a:t>
              </a:r>
              <a:b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to produce new neutron-rich</a:t>
              </a:r>
              <a:b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heavy and superheavy nuclei! </a:t>
              </a:r>
              <a:endParaRPr lang="ru-RU" sz="2400" dirty="0"/>
            </a:p>
          </p:txBody>
        </p:sp>
        <p:pic>
          <p:nvPicPr>
            <p:cNvPr id="1033" name="Picture 1032">
              <a:extLst>
                <a:ext uri="{FF2B5EF4-FFF2-40B4-BE49-F238E27FC236}">
                  <a16:creationId xmlns:a16="http://schemas.microsoft.com/office/drawing/2014/main" id="{D545C043-745C-4412-8D7C-3A8BBC71F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521" y="4170412"/>
              <a:ext cx="5497627" cy="197773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35" name="TextBox 1034">
              <a:extLst>
                <a:ext uri="{FF2B5EF4-FFF2-40B4-BE49-F238E27FC236}">
                  <a16:creationId xmlns:a16="http://schemas.microsoft.com/office/drawing/2014/main" id="{0B71FF07-C7C1-4E1F-A2A3-708F8590234C}"/>
                </a:ext>
              </a:extLst>
            </p:cNvPr>
            <p:cNvSpPr txBox="1"/>
            <p:nvPr/>
          </p:nvSpPr>
          <p:spPr>
            <a:xfrm>
              <a:off x="7313859" y="5597397"/>
              <a:ext cx="79852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Target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5ED23491-4930-43D3-93B3-262867887FB6}"/>
                </a:ext>
              </a:extLst>
            </p:cNvPr>
            <p:cNvSpPr txBox="1"/>
            <p:nvPr/>
          </p:nvSpPr>
          <p:spPr>
            <a:xfrm>
              <a:off x="6287072" y="4526632"/>
              <a:ext cx="107468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Projectile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  <p:sp>
          <p:nvSpPr>
            <p:cNvPr id="1037" name="TextBox 1036">
              <a:extLst>
                <a:ext uri="{FF2B5EF4-FFF2-40B4-BE49-F238E27FC236}">
                  <a16:creationId xmlns:a16="http://schemas.microsoft.com/office/drawing/2014/main" id="{D1F015D5-97B2-4148-BFC7-57BEB76A8530}"/>
                </a:ext>
              </a:extLst>
            </p:cNvPr>
            <p:cNvSpPr txBox="1"/>
            <p:nvPr/>
          </p:nvSpPr>
          <p:spPr>
            <a:xfrm>
              <a:off x="10179977" y="4047550"/>
              <a:ext cx="18378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Projectile-like fragment (PLF)</a:t>
              </a:r>
              <a:endParaRPr lang="ru-RU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1038" name="TextBox 1037">
              <a:extLst>
                <a:ext uri="{FF2B5EF4-FFF2-40B4-BE49-F238E27FC236}">
                  <a16:creationId xmlns:a16="http://schemas.microsoft.com/office/drawing/2014/main" id="{03041E74-685B-4DCA-B367-909DE685FF90}"/>
                </a:ext>
              </a:extLst>
            </p:cNvPr>
            <p:cNvSpPr txBox="1"/>
            <p:nvPr/>
          </p:nvSpPr>
          <p:spPr>
            <a:xfrm>
              <a:off x="10179977" y="5865952"/>
              <a:ext cx="18378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(TLF)</a:t>
              </a:r>
              <a:br>
                <a:rPr lang="en-US" sz="12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r>
                <a:rPr lang="en-US" sz="12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Target-like fragment</a:t>
              </a:r>
              <a:endParaRPr lang="ru-RU" sz="12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1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49890-C5B7-3F44-4896-FB2073B07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407D7-623A-FD34-FCE0-2F65FC40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8103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Nucleosynthesis in MNT reactions</a:t>
            </a:r>
            <a:endParaRPr lang="ru-RU" sz="3600" kern="1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1AD354-F719-AA9D-59F5-55607A7BB0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32842"/>
            <a:ext cx="6007101" cy="45547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361E44-8A57-5D12-2062-F7B84667EAAE}"/>
              </a:ext>
            </a:extLst>
          </p:cNvPr>
          <p:cNvSpPr txBox="1"/>
          <p:nvPr/>
        </p:nvSpPr>
        <p:spPr>
          <a:xfrm>
            <a:off x="6095999" y="5779355"/>
            <a:ext cx="6471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Production cross sections of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transuranium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nuclei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the reactions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136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ru-RU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238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238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ru-RU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238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 and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238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ru-RU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248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Cm</a:t>
            </a:r>
            <a:b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 the interaction energy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baseline="-250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lab</a:t>
            </a:r>
            <a:r>
              <a:rPr lang="en-US" baseline="-25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≤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7.5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MeV/u.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51C5D0-B2FB-59D3-13CF-884B71A65723}"/>
              </a:ext>
            </a:extLst>
          </p:cNvPr>
          <p:cNvSpPr txBox="1"/>
          <p:nvPr/>
        </p:nvSpPr>
        <p:spPr>
          <a:xfrm>
            <a:off x="6138203" y="859703"/>
            <a:ext cx="647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Schädel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Rev. Lett. 48 (1982) 852</a:t>
            </a:r>
            <a:endParaRPr lang="ru-RU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F34362-2416-66C3-D154-25011EFA2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0977"/>
            <a:ext cx="6095999" cy="4522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FF7BF3-8EEC-9066-5547-99E336687D94}"/>
              </a:ext>
            </a:extLst>
          </p:cNvPr>
          <p:cNvSpPr txBox="1"/>
          <p:nvPr/>
        </p:nvSpPr>
        <p:spPr>
          <a:xfrm>
            <a:off x="51581" y="856606"/>
            <a:ext cx="647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G. </a:t>
            </a:r>
            <a:r>
              <a:rPr lang="en-US" sz="1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Adamian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Eur. Phys. J. A (2020) 56:47</a:t>
            </a:r>
            <a:endParaRPr lang="ru-RU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D817C-4227-93A0-30EE-2361DDA5CE70}"/>
              </a:ext>
            </a:extLst>
          </p:cNvPr>
          <p:cNvSpPr txBox="1"/>
          <p:nvPr/>
        </p:nvSpPr>
        <p:spPr>
          <a:xfrm>
            <a:off x="51581" y="5779355"/>
            <a:ext cx="6471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Chart of nuclides with all known isotopes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2020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During the years 1969–1995 the 76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neutron-rich nuclides which were discovered in MNT reactions are marked in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red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9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420BB-6692-ED43-78B7-646D6060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8694D-D008-CA39-E24D-1A9B7399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914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Experimental study of MNT reactions at CORSET setup</a:t>
            </a:r>
            <a:endParaRPr lang="da-DK" sz="3600" b="1" kern="1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6DC97-DF9F-4285-96DC-F0F6EEF7F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6" y="1267815"/>
            <a:ext cx="5014566" cy="504706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ACA64A-FF51-4504-B7E2-5B4F91411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07" y="1267815"/>
            <a:ext cx="6603247" cy="504706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D748C2C-8B16-15CD-8E35-6D0791DB2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2762"/>
              </p:ext>
            </p:extLst>
          </p:nvPr>
        </p:nvGraphicFramePr>
        <p:xfrm>
          <a:off x="7008422" y="913183"/>
          <a:ext cx="338341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569">
                  <a:extLst>
                    <a:ext uri="{9D8B030D-6E8A-4147-A177-3AD203B41FA5}">
                      <a16:colId xmlns:a16="http://schemas.microsoft.com/office/drawing/2014/main" val="2322645092"/>
                    </a:ext>
                  </a:extLst>
                </a:gridCol>
                <a:gridCol w="1157846">
                  <a:extLst>
                    <a:ext uri="{9D8B030D-6E8A-4147-A177-3AD203B41FA5}">
                      <a16:colId xmlns:a16="http://schemas.microsoft.com/office/drawing/2014/main" val="561630592"/>
                    </a:ext>
                  </a:extLst>
                </a:gridCol>
              </a:tblGrid>
              <a:tr h="3359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Measured reaction</a:t>
                      </a:r>
                      <a:endParaRPr lang="ru-RU" sz="1800" b="1" baseline="-25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</a:t>
                      </a:r>
                      <a:endParaRPr lang="ru-RU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38136302"/>
                  </a:ext>
                </a:extLst>
              </a:tr>
              <a:tr h="335906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 + 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</a:t>
                      </a:r>
                      <a:endParaRPr lang="ru-RU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 GeV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74760485"/>
                  </a:ext>
                </a:extLst>
              </a:tr>
              <a:tr h="335906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 + 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1.85 GeV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3526176"/>
                  </a:ext>
                </a:extLst>
              </a:tr>
              <a:tr h="335906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 + 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 </a:t>
                      </a:r>
                      <a:endParaRPr lang="ru-RU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 GeV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36523642"/>
                  </a:ext>
                </a:extLst>
              </a:tr>
              <a:tr h="335906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 + 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Pb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1.75 GeV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46137343"/>
                  </a:ext>
                </a:extLst>
              </a:tr>
              <a:tr h="335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 + 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1.75 GeV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810781"/>
                  </a:ext>
                </a:extLst>
              </a:tr>
            </a:tbl>
          </a:graphicData>
        </a:graphic>
      </p:graphicFrame>
      <p:pic>
        <p:nvPicPr>
          <p:cNvPr id="8" name="Picture 6">
            <a:extLst>
              <a:ext uri="{FF2B5EF4-FFF2-40B4-BE49-F238E27FC236}">
                <a16:creationId xmlns:a16="http://schemas.microsoft.com/office/drawing/2014/main" id="{6C476591-0B35-8C0F-3160-7CD9A7D8A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6" y="5183165"/>
            <a:ext cx="1259632" cy="1026874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EF3612C4-8718-454F-B5C0-A183FEB4BBA3}"/>
              </a:ext>
            </a:extLst>
          </p:cNvPr>
          <p:cNvSpPr/>
          <p:nvPr/>
        </p:nvSpPr>
        <p:spPr>
          <a:xfrm>
            <a:off x="6772279" y="1212396"/>
            <a:ext cx="3861708" cy="853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1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B2C74-C722-F154-BE22-8AEB4EEE7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22D3F-3726-3E5E-7EDB-42E2785A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914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36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Experiments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Xe,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+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energy ≈ </a:t>
            </a:r>
            <a:r>
              <a:rPr lang="ru-RU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1.4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3600" b="1" baseline="-250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600" b="1" baseline="-250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oulomb</a:t>
            </a:r>
            <a:endParaRPr lang="da-DK" sz="3600" b="1" kern="1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6E59CD-57A1-86EA-C706-2354D16D2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348"/>
            <a:ext cx="8463055" cy="5576493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6BC829C-CA43-D6B7-D40E-7370FD279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97430"/>
              </p:ext>
            </p:extLst>
          </p:nvPr>
        </p:nvGraphicFramePr>
        <p:xfrm>
          <a:off x="7218652" y="2845525"/>
          <a:ext cx="4644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32264509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56163059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639698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 + 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 + 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24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</a:t>
                      </a:r>
                      <a:endParaRPr lang="ru-RU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 GeV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1.85 GeV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76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c.m</a:t>
                      </a:r>
                      <a:r>
                        <a:rPr lang="en-US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 MeV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 MeV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6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c.m</a:t>
                      </a:r>
                      <a:r>
                        <a:rPr lang="en-US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Coulomb</a:t>
                      </a:r>
                      <a:endParaRPr lang="ru-RU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52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</a:t>
                      </a:r>
                      <a:r>
                        <a:rPr lang="en-US" sz="1600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c.m.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grazing of Ion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57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61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137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</a:t>
                      </a:r>
                      <a:r>
                        <a:rPr lang="en-US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lab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 grazing of Ion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37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34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810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</a:t>
                      </a:r>
                      <a:r>
                        <a:rPr lang="en-US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lab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 grazing of </a:t>
                      </a:r>
                      <a:r>
                        <a:rPr lang="ru-RU" sz="1600" b="1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61.5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59.2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5881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5BE1B4E-6FAC-EF21-4203-D25DE2003F12}"/>
              </a:ext>
            </a:extLst>
          </p:cNvPr>
          <p:cNvSpPr txBox="1"/>
          <p:nvPr/>
        </p:nvSpPr>
        <p:spPr>
          <a:xfrm>
            <a:off x="2343608" y="1069144"/>
            <a:ext cx="259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(1.11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E19A3-DF53-37D1-A8D3-83E9D9741727}"/>
              </a:ext>
            </a:extLst>
          </p:cNvPr>
          <p:cNvSpPr txBox="1"/>
          <p:nvPr/>
        </p:nvSpPr>
        <p:spPr>
          <a:xfrm>
            <a:off x="0" y="6211668"/>
            <a:ext cx="1921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CORSET setup,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FLNR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F8242-F634-912E-71A8-4DB532B8ABDB}"/>
              </a:ext>
            </a:extLst>
          </p:cNvPr>
          <p:cNvSpPr txBox="1"/>
          <p:nvPr/>
        </p:nvSpPr>
        <p:spPr>
          <a:xfrm>
            <a:off x="7036418" y="6488667"/>
            <a:ext cx="5155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E.M.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Kozulin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 109, 034616 (2024)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47E0159-513B-EC5F-12A8-2B429CDF82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54" y="1267814"/>
            <a:ext cx="1259632" cy="10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1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438F4-A7D3-B1CF-64A6-C48F45BCA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1A184-3976-2FC6-1E64-60C751DE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914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36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Experiments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Xe,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+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energy ≈ </a:t>
            </a:r>
            <a:r>
              <a:rPr lang="ru-RU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1.4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3600" b="1" baseline="-250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600" b="1" baseline="-250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oulomb</a:t>
            </a:r>
            <a:endParaRPr lang="da-DK" sz="3600" b="1" kern="1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F5719D1-0FFC-8ABD-64F5-B2D808460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57938"/>
              </p:ext>
            </p:extLst>
          </p:nvPr>
        </p:nvGraphicFramePr>
        <p:xfrm>
          <a:off x="8463054" y="2845525"/>
          <a:ext cx="339959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851">
                  <a:extLst>
                    <a:ext uri="{9D8B030D-6E8A-4147-A177-3AD203B41FA5}">
                      <a16:colId xmlns:a16="http://schemas.microsoft.com/office/drawing/2014/main" val="2322645092"/>
                    </a:ext>
                  </a:extLst>
                </a:gridCol>
                <a:gridCol w="1283747">
                  <a:extLst>
                    <a:ext uri="{9D8B030D-6E8A-4147-A177-3AD203B41FA5}">
                      <a16:colId xmlns:a16="http://schemas.microsoft.com/office/drawing/2014/main" val="5616305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 + 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(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μ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ru-RU" sz="1800" b="1" kern="1200" baseline="300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24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ToFE1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acceptance angle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X: ±2.8°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Y: ±2.1°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76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ToF2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acceptance angle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X: ±7.4°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Y: ±5.5°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52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Time resolution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150-200ps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137343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31CA98-5891-88EC-8365-E80728DB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895"/>
            <a:ext cx="8463053" cy="5639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5A39AC-D09B-EB85-8BF8-D4E1B2D437B2}"/>
              </a:ext>
            </a:extLst>
          </p:cNvPr>
          <p:cNvSpPr txBox="1"/>
          <p:nvPr/>
        </p:nvSpPr>
        <p:spPr>
          <a:xfrm>
            <a:off x="2343608" y="1069144"/>
            <a:ext cx="259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(1.11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24C12-CF54-B16E-F64E-5709467BA1A8}"/>
              </a:ext>
            </a:extLst>
          </p:cNvPr>
          <p:cNvSpPr txBox="1"/>
          <p:nvPr/>
        </p:nvSpPr>
        <p:spPr>
          <a:xfrm>
            <a:off x="0" y="6211668"/>
            <a:ext cx="1921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CORSET setup,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FLNR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AD8C7F-13D9-1BA1-EB45-9DE0BB6D43E5}"/>
              </a:ext>
            </a:extLst>
          </p:cNvPr>
          <p:cNvSpPr txBox="1"/>
          <p:nvPr/>
        </p:nvSpPr>
        <p:spPr>
          <a:xfrm>
            <a:off x="7036418" y="6488667"/>
            <a:ext cx="5155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E.M.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Kozulin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 109, 034616 (2024)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C2886A0-DC40-1573-2A82-5C5D8D4F8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54" y="1267814"/>
            <a:ext cx="1259632" cy="10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D13DD-4C9D-E4E5-2489-221173810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3F2B6-CF66-FD9B-C91B-26AA5F0F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8103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Mass-energy distributions of survived primary TLFs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FBE185-AB81-0211-51ED-9F7467E12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85" y="982878"/>
            <a:ext cx="7716898" cy="5181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1D8E30-2D7B-6546-337E-84D976919806}"/>
              </a:ext>
            </a:extLst>
          </p:cNvPr>
          <p:cNvSpPr txBox="1"/>
          <p:nvPr/>
        </p:nvSpPr>
        <p:spPr>
          <a:xfrm>
            <a:off x="2107695" y="6060382"/>
            <a:ext cx="8123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heaviest primary fragment mass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found in the mass distribution </a:t>
            </a:r>
            <a:r>
              <a:rPr lang="en-US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survived primary TLFs is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19479-2570-0C55-66C9-6A482E1BCF24}"/>
              </a:ext>
            </a:extLst>
          </p:cNvPr>
          <p:cNvSpPr txBox="1"/>
          <p:nvPr/>
        </p:nvSpPr>
        <p:spPr>
          <a:xfrm>
            <a:off x="6502874" y="797618"/>
            <a:ext cx="322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(1.85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3C7EA-DC4C-5D20-29A9-FFE48F8F1C85}"/>
              </a:ext>
            </a:extLst>
          </p:cNvPr>
          <p:cNvSpPr txBox="1"/>
          <p:nvPr/>
        </p:nvSpPr>
        <p:spPr>
          <a:xfrm>
            <a:off x="2596071" y="797618"/>
            <a:ext cx="322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(1.11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D411B-46BA-B886-60F3-8796E274C1C4}"/>
              </a:ext>
            </a:extLst>
          </p:cNvPr>
          <p:cNvSpPr txBox="1"/>
          <p:nvPr/>
        </p:nvSpPr>
        <p:spPr>
          <a:xfrm>
            <a:off x="2379705" y="6296924"/>
            <a:ext cx="36462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255 u (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99–100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isotopes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the cross section of about </a:t>
            </a:r>
            <a:r>
              <a:rPr lang="en-US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16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μb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B8FED1-5A25-250A-4B9D-BFE24FC8642F}"/>
              </a:ext>
            </a:extLst>
          </p:cNvPr>
          <p:cNvSpPr txBox="1"/>
          <p:nvPr/>
        </p:nvSpPr>
        <p:spPr>
          <a:xfrm>
            <a:off x="6362010" y="6296924"/>
            <a:ext cx="36462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257 u (Z ≈ 101, Fm–Md isotopes) 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the cross section of about </a:t>
            </a:r>
            <a:r>
              <a:rPr lang="en-US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 </a:t>
            </a:r>
            <a:r>
              <a:rPr lang="en-US" sz="16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μb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96740C1-9F16-D8BC-C839-AFFC1655A52C}"/>
              </a:ext>
            </a:extLst>
          </p:cNvPr>
          <p:cNvSpPr txBox="1">
            <a:spLocks/>
          </p:cNvSpPr>
          <p:nvPr/>
        </p:nvSpPr>
        <p:spPr>
          <a:xfrm>
            <a:off x="7863838" y="543813"/>
            <a:ext cx="2717075" cy="340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(before deexcitation process)</a:t>
            </a:r>
            <a:endParaRPr lang="en-US" sz="3600" b="1" kern="1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7EFDDF-6E56-495E-B714-A5A83BBE4B5B}"/>
              </a:ext>
            </a:extLst>
          </p:cNvPr>
          <p:cNvGrpSpPr/>
          <p:nvPr/>
        </p:nvGrpSpPr>
        <p:grpSpPr>
          <a:xfrm>
            <a:off x="6640286" y="4289235"/>
            <a:ext cx="2672443" cy="1278809"/>
            <a:chOff x="6640286" y="4289235"/>
            <a:chExt cx="2672443" cy="127880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FFE9C2-5F41-40DB-85C4-4F4EB35772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2729" y="4618264"/>
              <a:ext cx="0" cy="94978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BFD9B7-F830-4DFA-B518-C016EACFB2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40286" y="4637314"/>
              <a:ext cx="2672443" cy="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CB0AEE-A2E6-4A26-BF3F-204286DA91E6}"/>
                </a:ext>
              </a:extLst>
            </p:cNvPr>
            <p:cNvSpPr txBox="1"/>
            <p:nvPr/>
          </p:nvSpPr>
          <p:spPr>
            <a:xfrm>
              <a:off x="6640286" y="4289235"/>
              <a:ext cx="995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~ 200 </a:t>
              </a:r>
              <a:r>
                <a:rPr lang="en-US" sz="1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μb</a:t>
              </a:r>
              <a:endParaRPr lang="ru-RU" sz="16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6939C1-5B3D-4DEF-852E-32F2089EEBF5}"/>
              </a:ext>
            </a:extLst>
          </p:cNvPr>
          <p:cNvGrpSpPr/>
          <p:nvPr/>
        </p:nvGrpSpPr>
        <p:grpSpPr>
          <a:xfrm>
            <a:off x="2656116" y="4748798"/>
            <a:ext cx="2975427" cy="813805"/>
            <a:chOff x="2656116" y="4748798"/>
            <a:chExt cx="2975427" cy="81380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0220C18-9766-4908-B386-B7A10455E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9773" y="4754584"/>
              <a:ext cx="0" cy="80801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8D549FE-A689-4A34-9ADF-F87F84411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6116" y="4754584"/>
              <a:ext cx="297542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A59A18-0DF7-4D57-90CF-92100EAE9894}"/>
                </a:ext>
              </a:extLst>
            </p:cNvPr>
            <p:cNvSpPr txBox="1"/>
            <p:nvPr/>
          </p:nvSpPr>
          <p:spPr>
            <a:xfrm>
              <a:off x="3166091" y="4748798"/>
              <a:ext cx="995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~ 2 </a:t>
              </a:r>
              <a:r>
                <a:rPr lang="en-US" sz="16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μb</a:t>
              </a:r>
              <a:endParaRPr lang="ru-RU" sz="1600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96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E01A5-CA82-2AC1-A5E6-F8F957234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45B34-CE6D-E351-8C6C-85C6823C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6291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e</a:t>
            </a: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xcitation energies for survived primary TLFs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2766D32-0DBC-7391-F859-B5AF070ABCE1}"/>
              </a:ext>
            </a:extLst>
          </p:cNvPr>
          <p:cNvSpPr txBox="1"/>
          <p:nvPr/>
        </p:nvSpPr>
        <p:spPr bwMode="auto">
          <a:xfrm>
            <a:off x="1266740" y="5605380"/>
            <a:ext cx="6736360" cy="4286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total excitation energy may be estimated from TKE measurements: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82DE64E9-14D0-6C19-BE46-A5F777628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730106"/>
              </p:ext>
            </p:extLst>
          </p:nvPr>
        </p:nvGraphicFramePr>
        <p:xfrm>
          <a:off x="8003100" y="5580213"/>
          <a:ext cx="2863974" cy="428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1257120" imgH="203040" progId="Equation.DSMT4">
                  <p:embed/>
                </p:oleObj>
              </mc:Choice>
              <mc:Fallback>
                <p:oleObj name="Equation" r:id="rId3" imgW="1257120" imgH="2030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0745A825-1DCB-48E8-8E1F-C32070A7EA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3100" y="5580213"/>
                        <a:ext cx="2863974" cy="428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Объект 6">
            <a:extLst>
              <a:ext uri="{FF2B5EF4-FFF2-40B4-BE49-F238E27FC236}">
                <a16:creationId xmlns:a16="http://schemas.microsoft.com/office/drawing/2014/main" id="{89EB85D8-7321-DC2A-F8E2-300CB4D88692}"/>
              </a:ext>
            </a:extLst>
          </p:cNvPr>
          <p:cNvSpPr txBox="1"/>
          <p:nvPr/>
        </p:nvSpPr>
        <p:spPr bwMode="auto">
          <a:xfrm>
            <a:off x="1266740" y="5973944"/>
            <a:ext cx="9600334" cy="1025330"/>
          </a:xfrm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pPr algn="ctr"/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survived primary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transuranium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fragments the total excitation energies of composite nuclear systems</a:t>
            </a:r>
            <a:b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the reaction 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(1.85 GeV) + 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are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less than 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70 MeV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=&gt;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sufficiently good conditions for survival of such MNT fragments!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18FB58-9E74-4256-AB68-6365C11168DF}"/>
              </a:ext>
            </a:extLst>
          </p:cNvPr>
          <p:cNvSpPr/>
          <p:nvPr/>
        </p:nvSpPr>
        <p:spPr>
          <a:xfrm>
            <a:off x="4192361" y="1355271"/>
            <a:ext cx="408214" cy="370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6F7775-0C01-760D-5C28-5706D80AB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88" y="1098780"/>
            <a:ext cx="8594649" cy="42363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7116D0-2242-5637-F3DA-0A7692009691}"/>
              </a:ext>
            </a:extLst>
          </p:cNvPr>
          <p:cNvSpPr txBox="1"/>
          <p:nvPr/>
        </p:nvSpPr>
        <p:spPr>
          <a:xfrm>
            <a:off x="6485291" y="916890"/>
            <a:ext cx="322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(1.85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1B421-D05C-6BBB-A03A-D6425DA8D605}"/>
              </a:ext>
            </a:extLst>
          </p:cNvPr>
          <p:cNvSpPr txBox="1"/>
          <p:nvPr/>
        </p:nvSpPr>
        <p:spPr>
          <a:xfrm>
            <a:off x="2384036" y="907374"/>
            <a:ext cx="322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(1.11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208560-BA2C-4CB2-887C-3EF2EE68CED7}"/>
              </a:ext>
            </a:extLst>
          </p:cNvPr>
          <p:cNvSpPr/>
          <p:nvPr/>
        </p:nvSpPr>
        <p:spPr>
          <a:xfrm>
            <a:off x="9877425" y="1522850"/>
            <a:ext cx="145256" cy="12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6F0644B-7945-4ACB-A0E4-1D4782E99F16}"/>
              </a:ext>
            </a:extLst>
          </p:cNvPr>
          <p:cNvSpPr/>
          <p:nvPr/>
        </p:nvSpPr>
        <p:spPr>
          <a:xfrm>
            <a:off x="9885759" y="4654153"/>
            <a:ext cx="136922" cy="4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8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CDF80-8D1C-0C00-4732-C84AC3B3C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538C2-01AA-DCC5-BC68-C61C2036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914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36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Experiments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Xe,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+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energy ≈ </a:t>
            </a:r>
            <a:r>
              <a:rPr lang="ru-RU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1.4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3600" b="1" baseline="-250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600" b="1" baseline="-250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oulomb</a:t>
            </a:r>
            <a:endParaRPr lang="da-DK" sz="3600" b="1" kern="1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C57B68-99DD-D29D-0AAC-F6245F8C8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895"/>
            <a:ext cx="8463053" cy="5639413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9C83657-AD6A-818D-C2B8-0A124EDB7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428606"/>
              </p:ext>
            </p:extLst>
          </p:nvPr>
        </p:nvGraphicFramePr>
        <p:xfrm>
          <a:off x="8438505" y="2845525"/>
          <a:ext cx="3424147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420">
                  <a:extLst>
                    <a:ext uri="{9D8B030D-6E8A-4147-A177-3AD203B41FA5}">
                      <a16:colId xmlns:a16="http://schemas.microsoft.com/office/drawing/2014/main" val="2322645092"/>
                    </a:ext>
                  </a:extLst>
                </a:gridCol>
                <a:gridCol w="1286727">
                  <a:extLst>
                    <a:ext uri="{9D8B030D-6E8A-4147-A177-3AD203B41FA5}">
                      <a16:colId xmlns:a16="http://schemas.microsoft.com/office/drawing/2014/main" val="5616305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 + 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(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μ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ru-RU" sz="1800" b="1" kern="1200" baseline="300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24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ToFE1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acceptance angle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X: ±2.8°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Y: ±2.1°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76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ToFE3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acceptance angle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X: ±7.3°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Y: ±5.5°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52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ToFE4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acceptance angle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X: ±7.6°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Y: ±5.7°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75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Time resolution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150-200ps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0501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3786913-8DC2-F1D6-CCFC-266157ED5672}"/>
              </a:ext>
            </a:extLst>
          </p:cNvPr>
          <p:cNvSpPr txBox="1"/>
          <p:nvPr/>
        </p:nvSpPr>
        <p:spPr>
          <a:xfrm>
            <a:off x="2343608" y="1069144"/>
            <a:ext cx="259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(1.11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0BB64-268A-12D9-93D4-739FDF0FEFFA}"/>
              </a:ext>
            </a:extLst>
          </p:cNvPr>
          <p:cNvSpPr txBox="1"/>
          <p:nvPr/>
        </p:nvSpPr>
        <p:spPr>
          <a:xfrm>
            <a:off x="0" y="6211668"/>
            <a:ext cx="1921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CORSET setup,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FLNR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6B587-CFFE-52B7-24A4-1107FE7A6955}"/>
              </a:ext>
            </a:extLst>
          </p:cNvPr>
          <p:cNvSpPr txBox="1"/>
          <p:nvPr/>
        </p:nvSpPr>
        <p:spPr>
          <a:xfrm>
            <a:off x="7036418" y="6488667"/>
            <a:ext cx="5155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E.M.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Kozulin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 109, 034616 (2024)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F022702C-BFE0-24C5-A801-562D53B9AF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54" y="1267814"/>
            <a:ext cx="1259632" cy="10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33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4666</TotalTime>
  <Words>751</Words>
  <Application>Microsoft Office PowerPoint</Application>
  <PresentationFormat>Широкоэкранный</PresentationFormat>
  <Paragraphs>119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Times New Roman</vt:lpstr>
      <vt:lpstr>Wingdings</vt:lpstr>
      <vt:lpstr>Тема Office</vt:lpstr>
      <vt:lpstr>Equation</vt:lpstr>
      <vt:lpstr>60th meeting of the PAC for Nuclear Physics 23-24 January, 2025 JINR, Dubna</vt:lpstr>
      <vt:lpstr>Synthesis of new nuclei</vt:lpstr>
      <vt:lpstr>Nucleosynthesis in MNT reactions</vt:lpstr>
      <vt:lpstr>Experimental study of MNT reactions at CORSET setup</vt:lpstr>
      <vt:lpstr>Experiments 136Xe, 209Bi + 238U at energy ≈ 1.45 ECoulomb</vt:lpstr>
      <vt:lpstr>Experiments 136Xe, 209Bi + 238U at energy ≈ 1.45 ECoulomb</vt:lpstr>
      <vt:lpstr>Mass-energy distributions of survived primary TLFs</vt:lpstr>
      <vt:lpstr>Total excitation energies for survived primary TLFs</vt:lpstr>
      <vt:lpstr>Experiments 136Xe, 209Bi + 238U at energy ≈ 1.45 ECoulomb</vt:lpstr>
      <vt:lpstr>Sequential fission of excited TLF</vt:lpstr>
      <vt:lpstr>Mass distributions of primary TLFs for 2- and 3-body events</vt:lpstr>
      <vt:lpstr>Conclusion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Cеминар ЛЯР 13 февраля 2024 года, конференц-зал ЛЯР</dc:title>
  <dc:creator>Работник</dc:creator>
  <cp:lastModifiedBy>JINR</cp:lastModifiedBy>
  <cp:revision>265</cp:revision>
  <dcterms:created xsi:type="dcterms:W3CDTF">2024-02-06T10:58:14Z</dcterms:created>
  <dcterms:modified xsi:type="dcterms:W3CDTF">2025-01-13T10:38:11Z</dcterms:modified>
</cp:coreProperties>
</file>