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9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8" r:id="rId9"/>
    <p:sldId id="279" r:id="rId10"/>
    <p:sldId id="283" r:id="rId11"/>
    <p:sldId id="280" r:id="rId12"/>
    <p:sldId id="281" r:id="rId13"/>
    <p:sldId id="264" r:id="rId14"/>
    <p:sldId id="268" r:id="rId15"/>
    <p:sldId id="288" r:id="rId16"/>
    <p:sldId id="291" r:id="rId17"/>
    <p:sldId id="292" r:id="rId18"/>
    <p:sldId id="266" r:id="rId19"/>
    <p:sldId id="293" r:id="rId2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A5A"/>
    <a:srgbClr val="5C3069"/>
    <a:srgbClr val="462B62"/>
    <a:srgbClr val="DFDFDF"/>
    <a:srgbClr val="EDEDED"/>
    <a:srgbClr val="295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100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6D9D2-7E6D-4E4A-A9C7-F40B92C0BCF1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4BC62-E95A-4417-A1EA-52086F210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44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4BC62-E95A-4417-A1EA-52086F210B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9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4BC62-E95A-4417-A1EA-52086F210B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32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452D6-8C2D-45BF-A8A3-CA8DFCE9EDC6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0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63136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52015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268626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065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92556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B7F-06A7-4619-BBA8-F7414B42F534}" type="datetime1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6190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CF86-A443-4B1F-956F-C5EC75E05BF9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39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7FE-A26F-4A82-9563-1885209659EB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34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0C341-C198-4E8E-A2C5-6D74F320F109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03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FD11-A374-4AF5-89F3-3287D7A860BB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445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E839-BF17-4B74-B416-9602B92C5323}" type="datetime1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68BFD-4643-4D52-8337-3E36BB8918D1}" type="datetime1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8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A9EE-5A15-4188-B9A7-01D44A17C39A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96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FF5B-0B6F-440F-968B-72228D4B0161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7D646-5522-44EB-ADB3-621372A71699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730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E17E1-18C3-40F2-9CC0-0CB25FFAEEB0}" type="datetime1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2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72DB7F-06A7-4619-BBA8-F7414B42F534}" type="datetime1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04553-E631-4AA7-A511-2C2013EEB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4341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6.tiff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tif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tif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41" y="2624401"/>
            <a:ext cx="1846947" cy="1809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1287" y="250827"/>
            <a:ext cx="3679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 for Nuclear Research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Flerov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Nuclear Reactions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5162" y="6211669"/>
            <a:ext cx="6683604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60th meeting of the PAC for Nuclear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72" y="1435374"/>
            <a:ext cx="3191535" cy="3191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JINR Association of Young Scientists and Specialists Conference  &quot;Alushta-2021&quot; (8-15 June 2021): Overview · JINR (Indic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66" y="2624401"/>
            <a:ext cx="2171472" cy="180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666" y="5099368"/>
            <a:ext cx="10246319" cy="791810"/>
          </a:xfrm>
          <a:noFill/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anchor="ctr">
            <a:no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the properties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elements with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≥ 100.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745" y="238404"/>
            <a:ext cx="6738714" cy="159617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Fusion-evaporation cross sections for the reaction 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71" y="1539374"/>
            <a:ext cx="5464463" cy="418160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610334" y="4914670"/>
            <a:ext cx="371049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M. Wang et al., Chin. Phys. C 41, 030003 (2016). </a:t>
            </a:r>
          </a:p>
          <a:p>
            <a:r>
              <a:rPr lang="fr-FR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P. </a:t>
            </a:r>
            <a:r>
              <a:rPr lang="en-US" sz="12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Heßberger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Eur. Phys. J. A 26, 233 (2005</a:t>
            </a:r>
            <a:r>
              <a:rPr lang="en-US" sz="12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200" b="1" i="1" dirty="0" smtClean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en-GB" sz="12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Karpov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V. et all,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Lett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2018. V. 15. </a:t>
            </a:r>
            <a:r>
              <a:rPr lang="en-US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GB" sz="1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sz="12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i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0629" y="5720980"/>
            <a:ext cx="950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function for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3n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channels in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complete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reaction 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Dots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data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dashed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lines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theoretical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estimates, which were made in program NRV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8486" y="5265685"/>
            <a:ext cx="60625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4621" y="5278029"/>
            <a:ext cx="60625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25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1518110" y="1685857"/>
            <a:ext cx="4223354" cy="1647275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816" y="174733"/>
            <a:ext cx="5738152" cy="1281459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Isotopes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246,247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ru-RU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69" y="3521550"/>
            <a:ext cx="3366141" cy="2574317"/>
          </a:xfr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370962" y="273408"/>
            <a:ext cx="838199" cy="767687"/>
          </a:xfrm>
        </p:spPr>
        <p:txBody>
          <a:bodyPr/>
          <a:lstStyle/>
          <a:p>
            <a:fld id="{EAB04553-E631-4AA7-A511-2C2013EEB8AF}" type="slidenum">
              <a:rPr lang="ru-RU" smtClean="0"/>
              <a:t>11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143737"/>
              </p:ext>
            </p:extLst>
          </p:nvPr>
        </p:nvGraphicFramePr>
        <p:xfrm>
          <a:off x="6246797" y="4872893"/>
          <a:ext cx="5669558" cy="13028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0238">
                  <a:extLst>
                    <a:ext uri="{9D8B030D-6E8A-4147-A177-3AD203B41FA5}">
                      <a16:colId xmlns:a16="http://schemas.microsoft.com/office/drawing/2014/main" val="1198884540"/>
                    </a:ext>
                  </a:extLst>
                </a:gridCol>
                <a:gridCol w="1989660">
                  <a:extLst>
                    <a:ext uri="{9D8B030D-6E8A-4147-A177-3AD203B41FA5}">
                      <a16:colId xmlns:a16="http://schemas.microsoft.com/office/drawing/2014/main" val="1457390487"/>
                    </a:ext>
                  </a:extLst>
                </a:gridCol>
                <a:gridCol w="1989660">
                  <a:extLst>
                    <a:ext uri="{9D8B030D-6E8A-4147-A177-3AD203B41FA5}">
                      <a16:colId xmlns:a16="http://schemas.microsoft.com/office/drawing/2014/main" val="2443543899"/>
                    </a:ext>
                  </a:extLst>
                </a:gridCol>
              </a:tblGrid>
              <a:tr h="57137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Lifetime, </a:t>
                      </a:r>
                      <a:r>
                        <a:rPr lang="el-GR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l-GR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702324"/>
                  </a:ext>
                </a:extLst>
              </a:tr>
              <a:tr h="332294">
                <a:tc>
                  <a:txBody>
                    <a:bodyPr/>
                    <a:lstStyle/>
                    <a:p>
                      <a:pPr algn="ctr"/>
                      <a:r>
                        <a:rPr lang="ru-RU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8161, 8242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367709"/>
                  </a:ext>
                </a:extLst>
              </a:tr>
              <a:tr h="3322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373914"/>
                  </a:ext>
                </a:extLst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5999516" y="3116809"/>
            <a:ext cx="1467293" cy="69277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7358, 7392</a:t>
            </a:r>
          </a:p>
        </p:txBody>
      </p:sp>
      <p:sp>
        <p:nvSpPr>
          <p:cNvPr id="12" name="Стрелка вправо 11"/>
          <p:cNvSpPr/>
          <p:nvPr/>
        </p:nvSpPr>
        <p:spPr>
          <a:xfrm rot="7047386">
            <a:off x="7132911" y="2880665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493109"/>
              </p:ext>
            </p:extLst>
          </p:nvPr>
        </p:nvGraphicFramePr>
        <p:xfrm>
          <a:off x="6700730" y="3149820"/>
          <a:ext cx="211821" cy="207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2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00730" y="3149820"/>
                        <a:ext cx="211821" cy="207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832419" y="3139669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/>
          </a:p>
        </p:txBody>
      </p:sp>
      <p:sp>
        <p:nvSpPr>
          <p:cNvPr id="24" name="Овал 23"/>
          <p:cNvSpPr/>
          <p:nvPr/>
        </p:nvSpPr>
        <p:spPr>
          <a:xfrm>
            <a:off x="6715679" y="3368465"/>
            <a:ext cx="158097" cy="165107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764449" y="3220583"/>
            <a:ext cx="1456553" cy="69277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10.7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7060, 7170</a:t>
            </a:r>
          </a:p>
        </p:txBody>
      </p:sp>
      <p:sp>
        <p:nvSpPr>
          <p:cNvPr id="29" name="Стрелка вправо 28"/>
          <p:cNvSpPr/>
          <p:nvPr/>
        </p:nvSpPr>
        <p:spPr>
          <a:xfrm rot="7047386">
            <a:off x="9644101" y="2955200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546866" y="1956798"/>
            <a:ext cx="1484141" cy="87629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7824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 5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 с 8172</a:t>
            </a:r>
          </a:p>
        </p:txBody>
      </p:sp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30828"/>
              </p:ext>
            </p:extLst>
          </p:nvPr>
        </p:nvGraphicFramePr>
        <p:xfrm>
          <a:off x="10274513" y="2083456"/>
          <a:ext cx="193966" cy="189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3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17" name="Объект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74513" y="2083456"/>
                        <a:ext cx="193966" cy="189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0392563" y="2028506"/>
            <a:ext cx="752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7" name="Овал 36"/>
          <p:cNvSpPr/>
          <p:nvPr/>
        </p:nvSpPr>
        <p:spPr>
          <a:xfrm>
            <a:off x="10301066" y="2280521"/>
            <a:ext cx="167413" cy="147198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617517"/>
              </p:ext>
            </p:extLst>
          </p:nvPr>
        </p:nvGraphicFramePr>
        <p:xfrm>
          <a:off x="9447432" y="3256004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4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22" name="Объект 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47432" y="3256004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9578828" y="3230066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/>
          </a:p>
        </p:txBody>
      </p:sp>
      <p:sp>
        <p:nvSpPr>
          <p:cNvPr id="41" name="Овал 40"/>
          <p:cNvSpPr/>
          <p:nvPr/>
        </p:nvSpPr>
        <p:spPr>
          <a:xfrm>
            <a:off x="9460110" y="3458335"/>
            <a:ext cx="171332" cy="165107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7681171" y="305342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574261" y="318284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p1n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71404" y="2818151"/>
            <a:ext cx="144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473448" y="2804347"/>
            <a:ext cx="144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1516" y="6096054"/>
            <a:ext cx="4154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 of isotopes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6-247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242-24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received in the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Bi.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923637" y="445290"/>
            <a:ext cx="1543171" cy="11894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8530,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8741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8178</a:t>
            </a:r>
          </a:p>
        </p:txBody>
      </p:sp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832032"/>
              </p:ext>
            </p:extLst>
          </p:nvPr>
        </p:nvGraphicFramePr>
        <p:xfrm>
          <a:off x="6648409" y="472490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5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48409" y="472490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753549" y="436169"/>
            <a:ext cx="752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~100%</a:t>
            </a:r>
          </a:p>
        </p:txBody>
      </p:sp>
      <p:graphicFrame>
        <p:nvGraphicFramePr>
          <p:cNvPr id="38" name="Объект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207322"/>
              </p:ext>
            </p:extLst>
          </p:nvPr>
        </p:nvGraphicFramePr>
        <p:xfrm>
          <a:off x="6684539" y="1105999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6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4539" y="1105999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6832419" y="1047044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/>
          </a:p>
        </p:txBody>
      </p:sp>
      <p:sp>
        <p:nvSpPr>
          <p:cNvPr id="48" name="Овал 47"/>
          <p:cNvSpPr/>
          <p:nvPr/>
        </p:nvSpPr>
        <p:spPr>
          <a:xfrm>
            <a:off x="6684539" y="1281150"/>
            <a:ext cx="184010" cy="175042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212612" y="2014741"/>
            <a:ext cx="1470177" cy="76094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1.54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8198, 8242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" name="Объект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894178"/>
              </p:ext>
            </p:extLst>
          </p:nvPr>
        </p:nvGraphicFramePr>
        <p:xfrm>
          <a:off x="7940259" y="2035795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7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24" name="Объект 2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0259" y="2035795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8039346" y="1997647"/>
            <a:ext cx="7525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~1.3%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~6.8%</a:t>
            </a:r>
          </a:p>
        </p:txBody>
      </p:sp>
      <p:sp>
        <p:nvSpPr>
          <p:cNvPr id="52" name="Стрелка вправо 51"/>
          <p:cNvSpPr/>
          <p:nvPr/>
        </p:nvSpPr>
        <p:spPr>
          <a:xfrm rot="3915076">
            <a:off x="7217571" y="1739136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7966812" y="2223120"/>
            <a:ext cx="157457" cy="143094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7955460" y="2382370"/>
            <a:ext cx="168809" cy="153274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62707" y="1762862"/>
            <a:ext cx="3036355" cy="14773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formation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ru-RU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 in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in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p2n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-channel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296144" y="5432550"/>
            <a:ext cx="1213805" cy="392181"/>
          </a:xfrm>
          <a:prstGeom prst="ellipse">
            <a:avLst/>
          </a:prstGeom>
          <a:noFill/>
          <a:ln w="19050"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923638" y="1214097"/>
            <a:ext cx="492458" cy="248445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7233245" y="2322891"/>
            <a:ext cx="492458" cy="248445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548262" y="459565"/>
            <a:ext cx="1484850" cy="11894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c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416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8345, 8616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0.25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8660, 8783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8" name="Объект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973836"/>
              </p:ext>
            </p:extLst>
          </p:nvPr>
        </p:nvGraphicFramePr>
        <p:xfrm>
          <a:off x="9273033" y="486765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8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73033" y="486765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Box 68"/>
          <p:cNvSpPr txBox="1"/>
          <p:nvPr/>
        </p:nvSpPr>
        <p:spPr>
          <a:xfrm>
            <a:off x="9378173" y="450444"/>
            <a:ext cx="752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~99%</a:t>
            </a:r>
          </a:p>
        </p:txBody>
      </p:sp>
      <p:graphicFrame>
        <p:nvGraphicFramePr>
          <p:cNvPr id="70" name="Объект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915310"/>
              </p:ext>
            </p:extLst>
          </p:nvPr>
        </p:nvGraphicFramePr>
        <p:xfrm>
          <a:off x="9309163" y="1120274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9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09163" y="1120274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9457043" y="1061319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~79%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~21%</a:t>
            </a:r>
            <a:endParaRPr lang="ru-RU" sz="1050" dirty="0"/>
          </a:p>
        </p:txBody>
      </p:sp>
      <p:sp>
        <p:nvSpPr>
          <p:cNvPr id="73" name="Овал 72"/>
          <p:cNvSpPr/>
          <p:nvPr/>
        </p:nvSpPr>
        <p:spPr>
          <a:xfrm>
            <a:off x="9344485" y="1312866"/>
            <a:ext cx="144322" cy="143326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 вправо 73"/>
          <p:cNvSpPr/>
          <p:nvPr/>
        </p:nvSpPr>
        <p:spPr>
          <a:xfrm rot="3915076">
            <a:off x="9930565" y="1693543"/>
            <a:ext cx="302003" cy="171121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множение 15"/>
          <p:cNvSpPr/>
          <p:nvPr/>
        </p:nvSpPr>
        <p:spPr>
          <a:xfrm rot="20359596">
            <a:off x="9881510" y="1584952"/>
            <a:ext cx="414088" cy="36382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236" y="357470"/>
            <a:ext cx="8491348" cy="112482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Fusion-evaporation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sections for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reaction 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217" y="1597109"/>
            <a:ext cx="5144065" cy="3936426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6" y="1597108"/>
            <a:ext cx="5144064" cy="393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253" y="5648348"/>
            <a:ext cx="1107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functions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p1n, p2n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channels in the complete function reaction 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Dots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data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lines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theoretical estimates, which were made in program NRV [1].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6062" y="6540061"/>
            <a:ext cx="4991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GB" sz="14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Karpov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V. et all,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Lett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2018. V. 15. </a:t>
            </a:r>
            <a:r>
              <a:rPr lang="en-US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GB" sz="14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sz="1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i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624" y="5129276"/>
            <a:ext cx="554960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5669" y="5129276"/>
            <a:ext cx="554960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6232781" y="3577845"/>
            <a:ext cx="141897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90027" y="3411433"/>
            <a:ext cx="141897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6820" y="186043"/>
            <a:ext cx="5393956" cy="906010"/>
          </a:xfrm>
        </p:spPr>
        <p:txBody>
          <a:bodyPr/>
          <a:lstStyle/>
          <a:p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Pb→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No*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86" y="2711830"/>
            <a:ext cx="4380807" cy="3354185"/>
          </a:xfr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4056" y="911569"/>
            <a:ext cx="4368983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new big target (D= 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mm) with thickness 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690 </a:t>
            </a:r>
            <a:r>
              <a:rPr lang="el-G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dose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9.4·10</a:t>
            </a:r>
            <a:r>
              <a:rPr lang="ru-RU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received by intensity beam ≤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(DC-280)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system: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GABRIELA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8294887" y="415259"/>
                <a:ext cx="1577008" cy="786826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252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</a:p>
              <a:p>
                <a:r>
                  <a:rPr lang="en-US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2.46 </a:t>
                </a:r>
                <a14:m>
                  <m:oMath xmlns:m="http://schemas.openxmlformats.org/officeDocument/2006/math">
                    <m:r>
                      <a:rPr lang="ru-RU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с</m:t>
                    </m:r>
                  </m:oMath>
                </a14:m>
                <a:r>
                  <a:rPr lang="en-US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8372, 8415</a:t>
                </a:r>
                <a:endPara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109 </a:t>
                </a:r>
                <a:r>
                  <a:rPr lang="ru-RU" sz="1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мс</a:t>
                </a:r>
                <a:endPara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Скругленный 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887" y="415259"/>
                <a:ext cx="1577008" cy="78682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Скругленный прямоугольник 16"/>
          <p:cNvSpPr/>
          <p:nvPr/>
        </p:nvSpPr>
        <p:spPr>
          <a:xfrm>
            <a:off x="6707489" y="1456189"/>
            <a:ext cx="1587397" cy="69277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34.5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7830, 7870</a:t>
            </a:r>
          </a:p>
        </p:txBody>
      </p:sp>
      <p:sp>
        <p:nvSpPr>
          <p:cNvPr id="18" name="Стрелка вправо 17"/>
          <p:cNvSpPr/>
          <p:nvPr/>
        </p:nvSpPr>
        <p:spPr>
          <a:xfrm rot="8101164">
            <a:off x="8158075" y="1279226"/>
            <a:ext cx="302003" cy="17112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372814"/>
              </p:ext>
            </p:extLst>
          </p:nvPr>
        </p:nvGraphicFramePr>
        <p:xfrm>
          <a:off x="9048090" y="406953"/>
          <a:ext cx="275527" cy="269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8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48090" y="406953"/>
                        <a:ext cx="275527" cy="269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9225878" y="446748"/>
            <a:ext cx="7806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1.7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1" name="Овал 20"/>
          <p:cNvSpPr/>
          <p:nvPr/>
        </p:nvSpPr>
        <p:spPr>
          <a:xfrm>
            <a:off x="9101984" y="661981"/>
            <a:ext cx="157698" cy="141560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38366"/>
              </p:ext>
            </p:extLst>
          </p:nvPr>
        </p:nvGraphicFramePr>
        <p:xfrm>
          <a:off x="7486512" y="1500379"/>
          <a:ext cx="242060" cy="236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9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86512" y="1500379"/>
                        <a:ext cx="242060" cy="236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658148" y="1485124"/>
            <a:ext cx="7806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0" name="Овал 29"/>
          <p:cNvSpPr/>
          <p:nvPr/>
        </p:nvSpPr>
        <p:spPr>
          <a:xfrm>
            <a:off x="7530876" y="1702192"/>
            <a:ext cx="153331" cy="142943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9101985" y="849897"/>
            <a:ext cx="157698" cy="138543"/>
          </a:xfrm>
          <a:prstGeom prst="ellipse">
            <a:avLst/>
          </a:prstGeom>
          <a:solidFill>
            <a:srgbClr val="00B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541884" y="1881579"/>
            <a:ext cx="157456" cy="150002"/>
          </a:xfrm>
          <a:prstGeom prst="ellipse">
            <a:avLst/>
          </a:prstGeom>
          <a:solidFill>
            <a:srgbClr val="00B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013039" y="2363633"/>
            <a:ext cx="1536616" cy="69277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7174, 7209</a:t>
            </a:r>
          </a:p>
        </p:txBody>
      </p:sp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92639"/>
              </p:ext>
            </p:extLst>
          </p:nvPr>
        </p:nvGraphicFramePr>
        <p:xfrm>
          <a:off x="5703137" y="2392568"/>
          <a:ext cx="262220" cy="25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0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03137" y="2392568"/>
                        <a:ext cx="262220" cy="256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890449" y="2395170"/>
            <a:ext cx="7806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8018058">
            <a:off x="6475483" y="2174232"/>
            <a:ext cx="302003" cy="17112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04794" y="2428123"/>
            <a:ext cx="43689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 of isotope </a:t>
            </a:r>
            <a:r>
              <a:rPr lang="ru-RU" u="sng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u="sng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correlation type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·10</a:t>
            </a:r>
            <a:r>
              <a:rPr lang="ru-RU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correlation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1.7·10</a:t>
            </a:r>
            <a:r>
              <a:rPr lang="ru-RU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4588" y="6123955"/>
            <a:ext cx="5594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dimensional energy spectrum of the </a:t>
            </a:r>
            <a:r>
              <a:rPr lang="el-G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first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correlated to the </a:t>
            </a:r>
            <a:r>
              <a:rPr lang="el-G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second generation energy.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95" y="3415942"/>
            <a:ext cx="3330131" cy="2787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3524" y="6202971"/>
            <a:ext cx="3849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two targets 480 and 240 mm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0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673272" y="186672"/>
            <a:ext cx="6738714" cy="159617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Fusion-evaporation cross sections for the reaction 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70" y="1113888"/>
            <a:ext cx="5760341" cy="4408023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800785" y="4641367"/>
            <a:ext cx="3103509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[a]</a:t>
            </a:r>
            <a:r>
              <a:rPr lang="ru-RU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Belozerov</a:t>
            </a:r>
            <a:r>
              <a:rPr lang="ru-RU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 Al., European Physical Journal, A 16 (2003) </a:t>
            </a:r>
            <a:r>
              <a:rPr lang="en-US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447</a:t>
            </a:r>
          </a:p>
          <a:p>
            <a:pPr algn="just"/>
            <a:r>
              <a:rPr lang="en-GB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[b] </a:t>
            </a:r>
            <a:r>
              <a:rPr lang="en-GB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Karpov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V. et all,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Lett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2018. V. 15. 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GB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2155" y="5595474"/>
            <a:ext cx="10972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cross-section for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3n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evaporation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channels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 reaction </a:t>
            </a:r>
            <a:r>
              <a:rPr lang="ru-RU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Dots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data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dashed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lines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theoretical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estimates, which were made in program NRV [b].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816547" y="3073608"/>
            <a:ext cx="1241045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section, </a:t>
            </a:r>
            <a:r>
              <a:rPr lang="en-US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0419" y="5060305"/>
            <a:ext cx="500458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1725" y="1158372"/>
            <a:ext cx="74892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E*, MeV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5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489" y="561114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 spectroscopy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57" y="1952458"/>
            <a:ext cx="7773716" cy="3424237"/>
          </a:xfr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15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75815" y="5376695"/>
            <a:ext cx="64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 spectrum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isomeric state in 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with T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104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80500" y="5848140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in progress!</a:t>
            </a:r>
            <a:endParaRPr lang="ru-RU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47215" y="179978"/>
            <a:ext cx="4820198" cy="774627"/>
          </a:xfrm>
        </p:spPr>
        <p:txBody>
          <a:bodyPr/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Cr+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Sg*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89" y="2967294"/>
            <a:ext cx="6122324" cy="3424844"/>
          </a:xfrm>
        </p:spPr>
      </p:pic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67424" y="6392328"/>
            <a:ext cx="5717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spectrum, which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obtained in the reaction 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Cr+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Pb.</a:t>
            </a:r>
            <a:endParaRPr lang="ru-RU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71926" y="2010604"/>
            <a:ext cx="1510063" cy="7725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6.6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8790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25</a:t>
            </a:r>
            <a:r>
              <a:rPr lang="el-GR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7047386">
            <a:off x="8851578" y="1745221"/>
            <a:ext cx="302003" cy="17112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754343" y="862163"/>
            <a:ext cx="1470177" cy="760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9720, 9750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381066"/>
              </p:ext>
            </p:extLst>
          </p:nvPr>
        </p:nvGraphicFramePr>
        <p:xfrm>
          <a:off x="9481990" y="883217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4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34" name="Объект 3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81990" y="883217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600040" y="818527"/>
            <a:ext cx="752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~50%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~50%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508543" y="1070542"/>
            <a:ext cx="130903" cy="129647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420024"/>
              </p:ext>
            </p:extLst>
          </p:nvPr>
        </p:nvGraphicFramePr>
        <p:xfrm>
          <a:off x="8643989" y="2061562"/>
          <a:ext cx="141336" cy="1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5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39" name="Объект 3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43989" y="2061562"/>
                        <a:ext cx="141336" cy="138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727860" y="1995364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~0.3%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~99.6%</a:t>
            </a:r>
            <a:endParaRPr lang="ru-RU" sz="1050" dirty="0"/>
          </a:p>
        </p:txBody>
      </p:sp>
      <p:sp>
        <p:nvSpPr>
          <p:cNvPr id="18" name="Овал 17"/>
          <p:cNvSpPr/>
          <p:nvPr/>
        </p:nvSpPr>
        <p:spPr>
          <a:xfrm>
            <a:off x="8639419" y="2220899"/>
            <a:ext cx="157456" cy="147424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71899" y="2001991"/>
            <a:ext cx="1495513" cy="7725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.6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8716</a:t>
            </a:r>
            <a:endPara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25</a:t>
            </a:r>
            <a:r>
              <a:rPr lang="el-GR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7047386">
            <a:off x="7151551" y="1736608"/>
            <a:ext cx="302003" cy="17112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054316" y="853550"/>
            <a:ext cx="1470177" cy="760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9550, 9050, 9607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404731"/>
              </p:ext>
            </p:extLst>
          </p:nvPr>
        </p:nvGraphicFramePr>
        <p:xfrm>
          <a:off x="7781963" y="874604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6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81963" y="874604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900013" y="809914"/>
            <a:ext cx="7525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~70%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~10%</a:t>
            </a: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~20%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808516" y="1212313"/>
            <a:ext cx="151818" cy="163008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115248"/>
              </p:ext>
            </p:extLst>
          </p:nvPr>
        </p:nvGraphicFramePr>
        <p:xfrm>
          <a:off x="6990313" y="2030805"/>
          <a:ext cx="221102" cy="21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7" name="CorelDRAW" r:id="rId6" imgW="145281" imgH="142825" progId="CorelDraw.Graphic.23">
                  <p:embed/>
                </p:oleObj>
              </mc:Choice>
              <mc:Fallback>
                <p:oleObj name="CorelDRAW" r:id="rId6" imgW="145281" imgH="142825" progId="CorelDraw.Graphic.23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90313" y="2030805"/>
                        <a:ext cx="221102" cy="216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132772" y="2029838"/>
            <a:ext cx="7806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~48%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~41%</a:t>
            </a: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004790" y="2247685"/>
            <a:ext cx="162010" cy="162498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7803801" y="1059843"/>
            <a:ext cx="150788" cy="140797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022177" y="2439893"/>
            <a:ext cx="134829" cy="123260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55686" y="1141308"/>
            <a:ext cx="4911985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Experiment’s characteristics:</a:t>
            </a:r>
            <a:endParaRPr lang="en-US" u="sng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target </a:t>
            </a:r>
            <a:r>
              <a:rPr lang="en-US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with thickness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455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charge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is 22</a:t>
            </a:r>
            <a:r>
              <a:rPr lang="en-US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 </a:t>
            </a:r>
            <a:r>
              <a:rPr lang="el-G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beam is 268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 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experiment: to study the properties of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isotopes </a:t>
            </a:r>
            <a:r>
              <a:rPr lang="en-US" b="1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259,260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to measure the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multiplicity for isotope </a:t>
            </a:r>
            <a:r>
              <a:rPr lang="en-US" b="1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was carried out using correlation methods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system: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SFiNX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270" y="4999838"/>
            <a:ext cx="465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among the first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 the fine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 in the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6774" y="463050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3236" y="2612019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endParaRPr lang="ru-RU" i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12">
                <a:extLst>
                  <a:ext uri="{FF2B5EF4-FFF2-40B4-BE49-F238E27FC236}">
                    <a16:creationId xmlns:a16="http://schemas.microsoft.com/office/drawing/2014/main" id="{3EDC8713-E276-EE7D-5707-F8A8A66AFA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7062008"/>
                  </p:ext>
                </p:extLst>
              </p:nvPr>
            </p:nvGraphicFramePr>
            <p:xfrm>
              <a:off x="799958" y="817977"/>
              <a:ext cx="5034427" cy="54559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111640">
                      <a:extLst>
                        <a:ext uri="{9D8B030D-6E8A-4147-A177-3AD203B41FA5}">
                          <a16:colId xmlns:a16="http://schemas.microsoft.com/office/drawing/2014/main" val="192428137"/>
                        </a:ext>
                      </a:extLst>
                    </a:gridCol>
                    <a:gridCol w="2922787">
                      <a:extLst>
                        <a:ext uri="{9D8B030D-6E8A-4147-A177-3AD203B41FA5}">
                          <a16:colId xmlns:a16="http://schemas.microsoft.com/office/drawing/2014/main" val="468432115"/>
                        </a:ext>
                      </a:extLst>
                    </a:gridCol>
                  </a:tblGrid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RU" sz="2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 + </a:t>
                          </a:r>
                          <a:r>
                            <a:rPr lang="en-US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</a:t>
                          </a:r>
                          <a:endParaRPr lang="en-RU" sz="2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3037915"/>
                      </a:ext>
                    </a:extLst>
                  </a:tr>
                  <a:tr h="4685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PbS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𝜇g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ru-RU" sz="2000" baseline="30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baseline="30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𝜇m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; </a:t>
                          </a:r>
                          <a:r>
                            <a:rPr lang="en-US" sz="2000" baseline="30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r>
                            <a:rPr lang="en-US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 &gt; 99%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11385081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1/2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MeV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263±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87744877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σ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nb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~0.3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66365430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%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55±1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69070264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𝛥t, ms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– 40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444258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∑</a:t>
                          </a:r>
                          <a:r>
                            <a:rPr lang="en-US" sz="2000" b="1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SF</a:t>
                          </a:r>
                          <a:endParaRPr lang="en-RU" sz="2000" b="1" baseline="-25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171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82451210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∑</a:t>
                          </a:r>
                          <a:r>
                            <a:rPr lang="en-RU" sz="2000" b="1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447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46613674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RU" sz="200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RU" sz="2000" dirty="0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𝝂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r>
                            <a:rPr lang="en-RU" sz="2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±0.4</a:t>
                          </a:r>
                          <a:endParaRPr lang="en-RU" sz="20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61497202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RU" sz="200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RU" sz="2000" dirty="0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RU" sz="2000" baseline="-25000" dirty="0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𝝂</m:t>
                                    </m:r>
                                  </m:sub>
                                  <m:sup>
                                    <m:r>
                                      <a:rPr lang="en-US" sz="2000" b="0" i="0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RU" sz="2000" baseline="-25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8117807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received for the first time</a:t>
                          </a:r>
                          <a:endParaRPr lang="en-RU" sz="2000" b="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6327481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1/2</a:t>
                          </a:r>
                          <a:r>
                            <a:rPr lang="en-RU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ms</a:t>
                          </a:r>
                          <a:endParaRPr lang="en-RU" sz="2000" baseline="-25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~4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8226170"/>
                      </a:ext>
                    </a:extLst>
                  </a:tr>
                  <a:tr h="394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SF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 0.3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617242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12">
                <a:extLst>
                  <a:ext uri="{FF2B5EF4-FFF2-40B4-BE49-F238E27FC236}">
                    <a16:creationId xmlns:a16="http://schemas.microsoft.com/office/drawing/2014/main" id="{3EDC8713-E276-EE7D-5707-F8A8A66AFA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7062008"/>
                  </p:ext>
                </p:extLst>
              </p:nvPr>
            </p:nvGraphicFramePr>
            <p:xfrm>
              <a:off x="799958" y="817977"/>
              <a:ext cx="5034427" cy="54559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111640">
                      <a:extLst>
                        <a:ext uri="{9D8B030D-6E8A-4147-A177-3AD203B41FA5}">
                          <a16:colId xmlns:a16="http://schemas.microsoft.com/office/drawing/2014/main" val="192428137"/>
                        </a:ext>
                      </a:extLst>
                    </a:gridCol>
                    <a:gridCol w="2922787">
                      <a:extLst>
                        <a:ext uri="{9D8B030D-6E8A-4147-A177-3AD203B41FA5}">
                          <a16:colId xmlns:a16="http://schemas.microsoft.com/office/drawing/2014/main" val="468432115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RU" sz="2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 + </a:t>
                          </a:r>
                          <a:r>
                            <a:rPr lang="en-US" sz="2000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</a:t>
                          </a:r>
                          <a:endParaRPr lang="en-RU" sz="2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303791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PbS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𝜇g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ru-RU" sz="2000" baseline="30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baseline="30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𝜇m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</a:t>
                          </a:r>
                          <a:r>
                            <a:rPr lang="en-US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; </a:t>
                          </a:r>
                          <a:r>
                            <a:rPr lang="en-US" sz="2000" baseline="30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r>
                            <a:rPr lang="en-US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 &gt; 99%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1138508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1/2</a:t>
                          </a:r>
                          <a:r>
                            <a:rPr lang="en-US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MeV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263±</a:t>
                          </a:r>
                          <a:r>
                            <a:rPr lang="ru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8774487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σ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-US" sz="2000" dirty="0" err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nb</a:t>
                          </a:r>
                          <a:endParaRPr lang="en-RU" sz="2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~0.3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6636543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%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55±1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6907026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𝛥t, ms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– 40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44425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∑</a:t>
                          </a:r>
                          <a:r>
                            <a:rPr lang="en-US" sz="2000" b="1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SF</a:t>
                          </a:r>
                          <a:endParaRPr lang="en-RU" sz="2000" b="1" baseline="-25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171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8245121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∑</a:t>
                          </a:r>
                          <a:r>
                            <a:rPr lang="en-RU" sz="2000" b="1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1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447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4661367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886154" r="-138329" b="-4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r>
                            <a:rPr lang="en-RU" sz="2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±0.4</a:t>
                          </a:r>
                          <a:endParaRPr lang="en-RU" sz="20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6149720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986154" r="-138329" b="-3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811780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received for the first time</a:t>
                          </a:r>
                          <a:endParaRPr lang="en-RU" sz="2000" b="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632748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1/2</a:t>
                          </a:r>
                          <a:r>
                            <a:rPr lang="en-RU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ms</a:t>
                          </a:r>
                          <a:endParaRPr lang="en-RU" sz="2000" baseline="-25000" dirty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~4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822617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2000" baseline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RU" sz="2000" baseline="-2500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SF</a:t>
                          </a:r>
                        </a:p>
                      </a:txBody>
                      <a:tcPr anchor="ctr">
                        <a:lnR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0" dirty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 0.3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617242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ACE4A4E2-B564-FBB6-343F-6910E3626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7" t="8446" r="11476" b="4442"/>
          <a:stretch/>
        </p:blipFill>
        <p:spPr>
          <a:xfrm>
            <a:off x="6731772" y="1400408"/>
            <a:ext cx="4420145" cy="3659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57D779-2D14-1373-93D4-1D6537E0CEE2}"/>
              </a:ext>
            </a:extLst>
          </p:cNvPr>
          <p:cNvSpPr txBox="1"/>
          <p:nvPr/>
        </p:nvSpPr>
        <p:spPr>
          <a:xfrm>
            <a:off x="8860563" y="1525052"/>
            <a:ext cx="2291354" cy="400110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  <a:endParaRPr lang="ru-RU" sz="11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8241" y="5096942"/>
            <a:ext cx="539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multiplicity distribution for isotope of 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0566" y="5462926"/>
            <a:ext cx="6128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Tikhonov method of statistical regularization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successfully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for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SFiNx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 experimental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0566" y="6330374"/>
            <a:ext cx="591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R.S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Mukhin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V.N. </a:t>
            </a:r>
            <a:r>
              <a:rPr lang="en-US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Dushin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A.V. </a:t>
            </a:r>
            <a:r>
              <a:rPr lang="en-US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Eremin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 al, 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of Particles and Nuclei Letters, Vol. 18, No. </a:t>
            </a: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pp</a:t>
            </a: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439–444 (2021)</a:t>
            </a:r>
            <a:endParaRPr lang="ru-RU" sz="1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0079" y="48536"/>
            <a:ext cx="5719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neutron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 for 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17</a:t>
            </a:fld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627270" y="4260501"/>
            <a:ext cx="1467244" cy="45217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352540" y="107909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1938" y="1497411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43158" y="1745927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Res.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5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2929" y="249318"/>
            <a:ext cx="3708633" cy="742118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309662"/>
              </p:ext>
            </p:extLst>
          </p:nvPr>
        </p:nvGraphicFramePr>
        <p:xfrm>
          <a:off x="2912882" y="1104983"/>
          <a:ext cx="5806364" cy="2278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1591">
                  <a:extLst>
                    <a:ext uri="{9D8B030D-6E8A-4147-A177-3AD203B41FA5}">
                      <a16:colId xmlns:a16="http://schemas.microsoft.com/office/drawing/2014/main" val="2925744387"/>
                    </a:ext>
                  </a:extLst>
                </a:gridCol>
                <a:gridCol w="1451591">
                  <a:extLst>
                    <a:ext uri="{9D8B030D-6E8A-4147-A177-3AD203B41FA5}">
                      <a16:colId xmlns:a16="http://schemas.microsoft.com/office/drawing/2014/main" val="1127976420"/>
                    </a:ext>
                  </a:extLst>
                </a:gridCol>
                <a:gridCol w="1451591">
                  <a:extLst>
                    <a:ext uri="{9D8B030D-6E8A-4147-A177-3AD203B41FA5}">
                      <a16:colId xmlns:a16="http://schemas.microsoft.com/office/drawing/2014/main" val="3468549539"/>
                    </a:ext>
                  </a:extLst>
                </a:gridCol>
                <a:gridCol w="1451591">
                  <a:extLst>
                    <a:ext uri="{9D8B030D-6E8A-4147-A177-3AD203B41FA5}">
                      <a16:colId xmlns:a16="http://schemas.microsoft.com/office/drawing/2014/main" val="958589250"/>
                    </a:ext>
                  </a:extLst>
                </a:gridCol>
              </a:tblGrid>
              <a:tr h="4019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ru-RU" sz="16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1n</a:t>
                      </a:r>
                      <a:endParaRPr lang="ru-RU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2n</a:t>
                      </a:r>
                      <a:endParaRPr lang="ru-RU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3n</a:t>
                      </a:r>
                      <a:endParaRPr lang="ru-RU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440882"/>
                  </a:ext>
                </a:extLst>
              </a:tr>
              <a:tr h="3025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532186"/>
                  </a:ext>
                </a:extLst>
              </a:tr>
              <a:tr h="401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Ar+</a:t>
                      </a: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(мах.)</a:t>
                      </a: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(мах.)</a:t>
                      </a: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11769795"/>
                  </a:ext>
                </a:extLst>
              </a:tr>
              <a:tr h="401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 (мах.)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 (мах.)</a:t>
                      </a: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092996"/>
                  </a:ext>
                </a:extLst>
              </a:tr>
              <a:tr h="302594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p1n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p2n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785721"/>
                  </a:ext>
                </a:extLst>
              </a:tr>
              <a:tr h="401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Ar+</a:t>
                      </a:r>
                      <a:r>
                        <a:rPr kumimoji="0" lang="ru-RU" sz="16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0.86 (мах.)</a:t>
                      </a: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0.137</a:t>
                      </a: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65639743"/>
                  </a:ext>
                </a:extLst>
              </a:tr>
            </a:tbl>
          </a:graphicData>
        </a:graphic>
      </p:graphicFrame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18</a:t>
            </a:fld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967245" y="1819373"/>
            <a:ext cx="1178273" cy="424746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458252" y="1801484"/>
            <a:ext cx="1178273" cy="424746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883975" y="2958509"/>
            <a:ext cx="1178273" cy="424746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458252" y="2962469"/>
            <a:ext cx="1178273" cy="42474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06252" y="2226230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6252" y="4132016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3264" y="4036452"/>
            <a:ext cx="436898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 of isotope </a:t>
            </a:r>
            <a:r>
              <a:rPr lang="ru-RU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correlation type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·10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correlation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 ER-SF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1,7·10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06252" y="5668470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1811" y="5566812"/>
            <a:ext cx="886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properties of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study.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was observed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measured the neutron multiplicity for this isotope.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Штриховая стрелка вправо 15"/>
          <p:cNvSpPr/>
          <p:nvPr/>
        </p:nvSpPr>
        <p:spPr>
          <a:xfrm>
            <a:off x="6775186" y="4097645"/>
            <a:ext cx="1046376" cy="93791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047388" y="3966439"/>
            <a:ext cx="2726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collected statistics of the nobelium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isotopes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probably allow us to see new data.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2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21" y="1979801"/>
            <a:ext cx="5388693" cy="3020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47466">
            <a:off x="7332137" y="1257088"/>
            <a:ext cx="3758109" cy="1811591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5" descr="superheavy-science-orn.jpg">
            <a:extLst>
              <a:ext uri="{FF2B5EF4-FFF2-40B4-BE49-F238E27FC236}">
                <a16:creationId xmlns:a16="http://schemas.microsoft.com/office/drawing/2014/main" id="{A4AD19BE-9520-42CE-A5F2-FE3D628EB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18530" y="3196204"/>
            <a:ext cx="4553125" cy="3035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19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40A790-938E-48F2-8BDF-086C4467A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96" y="2985762"/>
            <a:ext cx="2143176" cy="214317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606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2498" y="2000773"/>
            <a:ext cx="6713465" cy="285949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Areas of interest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facilities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systems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Experiments for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year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60" y="1661625"/>
            <a:ext cx="3280095" cy="328009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584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5" y="1177883"/>
            <a:ext cx="12168795" cy="56468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62" y="16299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interest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3</a:t>
            </a:fld>
            <a:endParaRPr lang="ru-RU"/>
          </a:p>
        </p:txBody>
      </p:sp>
      <p:sp>
        <p:nvSpPr>
          <p:cNvPr id="4" name="Овал 3"/>
          <p:cNvSpPr/>
          <p:nvPr/>
        </p:nvSpPr>
        <p:spPr>
          <a:xfrm rot="20215128">
            <a:off x="2617016" y="2538897"/>
            <a:ext cx="10028489" cy="208934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038" y="1226672"/>
            <a:ext cx="496669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carries out in region: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u="sng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Transuranium</a:t>
            </a: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isotopes (from Po  to </a:t>
            </a:r>
            <a:r>
              <a:rPr lang="en-US" sz="1600" u="sng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nuclei (from No to Sg)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 heavy elements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5872310" y="927923"/>
            <a:ext cx="3816006" cy="803703"/>
          </a:xfrm>
          <a:prstGeom prst="wedgeRectCallout">
            <a:avLst>
              <a:gd name="adj1" fmla="val 73836"/>
              <a:gd name="adj2" fmla="val 4800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Сa+</a:t>
            </a:r>
            <a:r>
              <a:rPr lang="ru-RU" sz="1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1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286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l-GR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</a:t>
            </a:r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ru-RU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400" b="1" i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346181" y="2522126"/>
            <a:ext cx="3349109" cy="1292175"/>
          </a:xfrm>
          <a:prstGeom prst="wedgeRectCallout">
            <a:avLst>
              <a:gd name="adj1" fmla="val 50489"/>
              <a:gd name="adj2" fmla="val 69283"/>
            </a:avLst>
          </a:prstGeom>
          <a:solidFill>
            <a:schemeClr val="accent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Mg+</a:t>
            </a:r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Pu+4n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21.5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Mg+</a:t>
            </a:r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Pu+5n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0.11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Mg+</a:t>
            </a:r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Pu+4n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7695054" y="4078839"/>
            <a:ext cx="4036600" cy="1416385"/>
          </a:xfrm>
          <a:prstGeom prst="wedgeRectCallout">
            <a:avLst>
              <a:gd name="adj1" fmla="val -62544"/>
              <a:gd name="adj2" fmla="val -109342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No+2n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No+2n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µb</a:t>
            </a:r>
          </a:p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No+2n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µb</a:t>
            </a:r>
          </a:p>
          <a:p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 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Rf+2n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→ 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Db+2n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4860324" y="1888391"/>
            <a:ext cx="3009680" cy="486147"/>
          </a:xfrm>
          <a:prstGeom prst="wedgeRectCallout">
            <a:avLst>
              <a:gd name="adj1" fmla="val 19842"/>
              <a:gd name="adj2" fmla="val 240348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Bi→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Md+3n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1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9839" y="185192"/>
            <a:ext cx="3288641" cy="776948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Facilities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8" y="1818526"/>
            <a:ext cx="11826944" cy="306043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4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52088" y="110401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SHELS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5613" y="1130331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5522" y="1473758"/>
            <a:ext cx="3724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Separator for Heavy Elements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8423" y="1466714"/>
            <a:ext cx="4680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Gas-filled Recoil Analyzer and Nuclei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593954"/>
              </p:ext>
            </p:extLst>
          </p:nvPr>
        </p:nvGraphicFramePr>
        <p:xfrm>
          <a:off x="824161" y="4895736"/>
          <a:ext cx="9947478" cy="18542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315826">
                  <a:extLst>
                    <a:ext uri="{9D8B030D-6E8A-4147-A177-3AD203B41FA5}">
                      <a16:colId xmlns:a16="http://schemas.microsoft.com/office/drawing/2014/main" val="1504462922"/>
                    </a:ext>
                  </a:extLst>
                </a:gridCol>
                <a:gridCol w="3519643">
                  <a:extLst>
                    <a:ext uri="{9D8B030D-6E8A-4147-A177-3AD203B41FA5}">
                      <a16:colId xmlns:a16="http://schemas.microsoft.com/office/drawing/2014/main" val="4089994588"/>
                    </a:ext>
                  </a:extLst>
                </a:gridCol>
                <a:gridCol w="3112009">
                  <a:extLst>
                    <a:ext uri="{9D8B030D-6E8A-4147-A177-3AD203B41FA5}">
                      <a16:colId xmlns:a16="http://schemas.microsoft.com/office/drawing/2014/main" val="1626820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SHELS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113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 (He, H)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99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Transmission (</a:t>
                      </a:r>
                      <a:r>
                        <a:rPr lang="en-US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45 %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60 %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3693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Cyclotron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U-400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DC-280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47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Detection system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Digital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GABRIELA/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SFiNX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GABRIELA/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CRYOdetector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198272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39" y="1811482"/>
            <a:ext cx="7009633" cy="27482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72081" y="4559713"/>
            <a:ext cx="1005636" cy="319245"/>
          </a:xfrm>
          <a:prstGeom prst="rect">
            <a:avLst/>
          </a:prstGeom>
          <a:solidFill>
            <a:srgbClr val="5C3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716173" y="4568102"/>
            <a:ext cx="1005636" cy="319245"/>
          </a:xfrm>
          <a:prstGeom prst="rect">
            <a:avLst/>
          </a:prstGeom>
          <a:solidFill>
            <a:srgbClr val="542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1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048626" y="4314345"/>
            <a:ext cx="4748168" cy="204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704908" y="4314345"/>
            <a:ext cx="4748168" cy="2070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682" y="253242"/>
            <a:ext cx="4373815" cy="954967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systems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206" y="2170174"/>
            <a:ext cx="4251868" cy="208435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14593" y="1340920"/>
            <a:ext cx="3396384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GABRIELA-III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amma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lpha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ecoil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nvestigation with the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ectromagnetic 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nalyser</a:t>
            </a:r>
            <a:endParaRPr lang="ru-RU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0162" y="4319696"/>
            <a:ext cx="2356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the GABRIELA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4FE5F-9E5E-4AE0-B4E4-31B97C3A80DB}"/>
              </a:ext>
            </a:extLst>
          </p:cNvPr>
          <p:cNvSpPr txBox="1"/>
          <p:nvPr/>
        </p:nvSpPr>
        <p:spPr>
          <a:xfrm>
            <a:off x="1048626" y="4538175"/>
            <a:ext cx="272827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 Si-detector (</a:t>
            </a:r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DSSD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100x100mm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128x128 strips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16384 pixels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500µ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E6169-4623-49DF-A56C-9257365ABC47}"/>
              </a:ext>
            </a:extLst>
          </p:cNvPr>
          <p:cNvSpPr txBox="1"/>
          <p:nvPr/>
        </p:nvSpPr>
        <p:spPr>
          <a:xfrm>
            <a:off x="3799552" y="4536816"/>
            <a:ext cx="20727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Si-detectors 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DSSD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indent="180975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700 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E6169-4623-49DF-A56C-9257365ABC47}"/>
              </a:ext>
            </a:extLst>
          </p:cNvPr>
          <p:cNvSpPr txBox="1"/>
          <p:nvPr/>
        </p:nvSpPr>
        <p:spPr>
          <a:xfrm>
            <a:off x="1048626" y="5405864"/>
            <a:ext cx="272827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Ge-detectors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Clovers (a 4-crystal diameter 100 mm, length 70 mm)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E6169-4623-49DF-A56C-9257365ABC47}"/>
              </a:ext>
            </a:extLst>
          </p:cNvPr>
          <p:cNvSpPr txBox="1"/>
          <p:nvPr/>
        </p:nvSpPr>
        <p:spPr>
          <a:xfrm>
            <a:off x="3799552" y="5405864"/>
            <a:ext cx="20727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Time-Of-Flight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foils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(70х90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ru-RU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56156" y="1353003"/>
            <a:ext cx="3396384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SFiNX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pontaneous</a:t>
            </a:r>
            <a:r>
              <a:rPr lang="en-US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ssion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eutrons 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-rays</a:t>
            </a:r>
            <a:endParaRPr lang="ru-RU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74FE5F-9E5E-4AE0-B4E4-31B97C3A80DB}"/>
              </a:ext>
            </a:extLst>
          </p:cNvPr>
          <p:cNvSpPr txBox="1"/>
          <p:nvPr/>
        </p:nvSpPr>
        <p:spPr>
          <a:xfrm>
            <a:off x="8800307" y="4544714"/>
            <a:ext cx="272827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 Si-detector (</a:t>
            </a:r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DSSD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100x100mm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128x128 strips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16384 pixels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500µ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5E6169-4623-49DF-A56C-9257365ABC47}"/>
              </a:ext>
            </a:extLst>
          </p:cNvPr>
          <p:cNvSpPr txBox="1"/>
          <p:nvPr/>
        </p:nvSpPr>
        <p:spPr>
          <a:xfrm>
            <a:off x="8800307" y="5405864"/>
            <a:ext cx="20727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Si-detectors 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DSSSD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indent="180975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700 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74FE5F-9E5E-4AE0-B4E4-31B97C3A80DB}"/>
              </a:ext>
            </a:extLst>
          </p:cNvPr>
          <p:cNvSpPr txBox="1"/>
          <p:nvPr/>
        </p:nvSpPr>
        <p:spPr>
          <a:xfrm>
            <a:off x="6768059" y="4544952"/>
            <a:ext cx="19985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Neutron-detector </a:t>
            </a:r>
            <a:endParaRPr lang="en-US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>
              <a:buFont typeface="Arial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116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neutron counters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5E6169-4623-49DF-A56C-9257365ABC47}"/>
              </a:ext>
            </a:extLst>
          </p:cNvPr>
          <p:cNvSpPr txBox="1"/>
          <p:nvPr/>
        </p:nvSpPr>
        <p:spPr>
          <a:xfrm>
            <a:off x="6833415" y="5405864"/>
            <a:ext cx="19332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Gamma-detectors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CLLBC scintillators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3CBD101B-CA81-84AA-486A-B5C8882DE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1" r="7101" b="5787"/>
          <a:stretch/>
        </p:blipFill>
        <p:spPr>
          <a:xfrm rot="5400000">
            <a:off x="7561601" y="2354066"/>
            <a:ext cx="2084358" cy="171657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33414" y="4322262"/>
            <a:ext cx="2013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the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SFiNX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4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7819" y="694156"/>
            <a:ext cx="4896850" cy="738519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835016"/>
              </p:ext>
            </p:extLst>
          </p:nvPr>
        </p:nvGraphicFramePr>
        <p:xfrm>
          <a:off x="517132" y="2087078"/>
          <a:ext cx="11148125" cy="35039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544">
                  <a:extLst>
                    <a:ext uri="{9D8B030D-6E8A-4147-A177-3AD203B41FA5}">
                      <a16:colId xmlns:a16="http://schemas.microsoft.com/office/drawing/2014/main" val="2792186280"/>
                    </a:ext>
                  </a:extLst>
                </a:gridCol>
                <a:gridCol w="1678474">
                  <a:extLst>
                    <a:ext uri="{9D8B030D-6E8A-4147-A177-3AD203B41FA5}">
                      <a16:colId xmlns:a16="http://schemas.microsoft.com/office/drawing/2014/main" val="473274486"/>
                    </a:ext>
                  </a:extLst>
                </a:gridCol>
                <a:gridCol w="1283886">
                  <a:extLst>
                    <a:ext uri="{9D8B030D-6E8A-4147-A177-3AD203B41FA5}">
                      <a16:colId xmlns:a16="http://schemas.microsoft.com/office/drawing/2014/main" val="701096858"/>
                    </a:ext>
                  </a:extLst>
                </a:gridCol>
                <a:gridCol w="1473312">
                  <a:extLst>
                    <a:ext uri="{9D8B030D-6E8A-4147-A177-3AD203B41FA5}">
                      <a16:colId xmlns:a16="http://schemas.microsoft.com/office/drawing/2014/main" val="4165436498"/>
                    </a:ext>
                  </a:extLst>
                </a:gridCol>
                <a:gridCol w="1356149">
                  <a:extLst>
                    <a:ext uri="{9D8B030D-6E8A-4147-A177-3AD203B41FA5}">
                      <a16:colId xmlns:a16="http://schemas.microsoft.com/office/drawing/2014/main" val="2428652819"/>
                    </a:ext>
                  </a:extLst>
                </a:gridCol>
                <a:gridCol w="1225119">
                  <a:extLst>
                    <a:ext uri="{9D8B030D-6E8A-4147-A177-3AD203B41FA5}">
                      <a16:colId xmlns:a16="http://schemas.microsoft.com/office/drawing/2014/main" val="3017973408"/>
                    </a:ext>
                  </a:extLst>
                </a:gridCol>
                <a:gridCol w="1331650">
                  <a:extLst>
                    <a:ext uri="{9D8B030D-6E8A-4147-A177-3AD203B41FA5}">
                      <a16:colId xmlns:a16="http://schemas.microsoft.com/office/drawing/2014/main" val="1688516994"/>
                    </a:ext>
                  </a:extLst>
                </a:gridCol>
                <a:gridCol w="2467991">
                  <a:extLst>
                    <a:ext uri="{9D8B030D-6E8A-4147-A177-3AD203B41FA5}">
                      <a16:colId xmlns:a16="http://schemas.microsoft.com/office/drawing/2014/main" val="2053762086"/>
                    </a:ext>
                  </a:extLst>
                </a:gridCol>
              </a:tblGrid>
              <a:tr h="1583723"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Recoil nuclei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eam dose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 thickness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</a:t>
                      </a:r>
                      <a:r>
                        <a:rPr lang="ru-RU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0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l-G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Set-up/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Detector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864763"/>
                  </a:ext>
                </a:extLst>
              </a:tr>
              <a:tr h="56568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Ar+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246,247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Md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202-206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SHELS/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SFiNX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63411092"/>
                  </a:ext>
                </a:extLst>
              </a:tr>
              <a:tr h="56568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Ca+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228-231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GRAND/</a:t>
                      </a:r>
                      <a:endParaRPr lang="ru-RU" sz="1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GABRIELA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9640436"/>
                  </a:ext>
                </a:extLst>
              </a:tr>
              <a:tr h="56568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Cr+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259,260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SHELS/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SFiNX</a:t>
                      </a: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748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7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5194" y="520483"/>
            <a:ext cx="4944428" cy="800945"/>
          </a:xfrm>
        </p:spPr>
        <p:txBody>
          <a:bodyPr/>
          <a:lstStyle/>
          <a:p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Bi→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Md*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7" y="2281187"/>
            <a:ext cx="6033602" cy="2657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3044" y="2076600"/>
            <a:ext cx="5658525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Experiment’s </a:t>
            </a:r>
            <a:r>
              <a:rPr 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characteristics:</a:t>
            </a:r>
            <a:endParaRPr lang="en-US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target pure </a:t>
            </a:r>
            <a:r>
              <a:rPr lang="en-US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with thickness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526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charge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16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 </a:t>
            </a:r>
            <a:r>
              <a:rPr lang="el-G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beam is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202—206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 of the experiment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 study the properties of the isotopes </a:t>
            </a:r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246,247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 and to measure the cross-section of formation of evaporation residues for the reaction </a:t>
            </a:r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was carried out using correlation methods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system: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SFiNX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6969" y="5029544"/>
            <a:ext cx="57044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-spectrum, which was received in the reaction 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Ar+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700" y="182057"/>
            <a:ext cx="1779165" cy="1325563"/>
          </a:xfrm>
        </p:spPr>
        <p:txBody>
          <a:bodyPr/>
          <a:lstStyle/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57" y="295729"/>
            <a:ext cx="3623477" cy="2773357"/>
          </a:xfr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70" y="3592898"/>
            <a:ext cx="3623477" cy="2773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9119" y="1169383"/>
            <a:ext cx="4279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decays of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were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got in mother-daughter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ER-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of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-particles and half-lives of 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good agreement with literature data.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43422" y="1778669"/>
            <a:ext cx="1484850" cy="118949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8530,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8741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8178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217868"/>
              </p:ext>
            </p:extLst>
          </p:nvPr>
        </p:nvGraphicFramePr>
        <p:xfrm>
          <a:off x="2168193" y="1805869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" name="CorelDRAW" r:id="rId5" imgW="145281" imgH="142825" progId="CorelDraw.Graphic.23">
                  <p:embed/>
                </p:oleObj>
              </mc:Choice>
              <mc:Fallback>
                <p:oleObj name="CorelDRAW" r:id="rId5" imgW="145281" imgH="142825" progId="CorelDraw.Graphic.23">
                  <p:embed/>
                  <p:pic>
                    <p:nvPicPr>
                      <p:cNvPr id="67" name="Объект 6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8193" y="1805869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73333" y="1769548"/>
            <a:ext cx="752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~100%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787" y="3369174"/>
            <a:ext cx="1402142" cy="69277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7870, 8025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7047386">
            <a:off x="1401907" y="3072022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774455"/>
              </p:ext>
            </p:extLst>
          </p:nvPr>
        </p:nvGraphicFramePr>
        <p:xfrm>
          <a:off x="2213653" y="2438952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" name="CorelDRAW" r:id="rId5" imgW="145281" imgH="142825" progId="CorelDraw.Graphic.23">
                  <p:embed/>
                </p:oleObj>
              </mc:Choice>
              <mc:Fallback>
                <p:oleObj name="CorelDRAW" r:id="rId5" imgW="145281" imgH="142825" progId="CorelDraw.Graphic.23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13653" y="2438952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296328" y="2396630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b="1" dirty="0"/>
          </a:p>
        </p:txBody>
      </p:sp>
      <p:sp>
        <p:nvSpPr>
          <p:cNvPr id="22" name="Овал 21"/>
          <p:cNvSpPr/>
          <p:nvPr/>
        </p:nvSpPr>
        <p:spPr>
          <a:xfrm>
            <a:off x="2231410" y="2626856"/>
            <a:ext cx="130124" cy="139791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732396" y="3348120"/>
            <a:ext cx="1470177" cy="76094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1.54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8198, 8242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750575"/>
              </p:ext>
            </p:extLst>
          </p:nvPr>
        </p:nvGraphicFramePr>
        <p:xfrm>
          <a:off x="3460043" y="3369174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" name="CorelDRAW" r:id="rId7" imgW="145281" imgH="142825" progId="CorelDraw.Graphic.23">
                  <p:embed/>
                </p:oleObj>
              </mc:Choice>
              <mc:Fallback>
                <p:oleObj name="CorelDRAW" r:id="rId7" imgW="145281" imgH="142825" progId="CorelDraw.Graphic.23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0043" y="3369174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559130" y="3331026"/>
            <a:ext cx="7525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~1.3%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~6.8%</a:t>
            </a:r>
          </a:p>
        </p:txBody>
      </p:sp>
      <p:sp>
        <p:nvSpPr>
          <p:cNvPr id="26" name="Стрелка вправо 25"/>
          <p:cNvSpPr/>
          <p:nvPr/>
        </p:nvSpPr>
        <p:spPr>
          <a:xfrm rot="3915076">
            <a:off x="2737355" y="3072515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486596" y="3725657"/>
            <a:ext cx="130903" cy="143326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626808"/>
              </p:ext>
            </p:extLst>
          </p:nvPr>
        </p:nvGraphicFramePr>
        <p:xfrm>
          <a:off x="1208840" y="3412889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" name="CorelDRAW" r:id="rId5" imgW="145281" imgH="142825" progId="CorelDraw.Graphic.23">
                  <p:embed/>
                </p:oleObj>
              </mc:Choice>
              <mc:Fallback>
                <p:oleObj name="CorelDRAW" r:id="rId5" imgW="145281" imgH="142825" progId="CorelDraw.Graphic.23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8840" y="3412889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356720" y="3353934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~57%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~43%</a:t>
            </a:r>
            <a:endParaRPr lang="ru-RU" sz="1050" dirty="0"/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581155"/>
              </p:ext>
            </p:extLst>
          </p:nvPr>
        </p:nvGraphicFramePr>
        <p:xfrm>
          <a:off x="1300845" y="4679219"/>
          <a:ext cx="5127390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9130">
                  <a:extLst>
                    <a:ext uri="{9D8B030D-6E8A-4147-A177-3AD203B41FA5}">
                      <a16:colId xmlns:a16="http://schemas.microsoft.com/office/drawing/2014/main" val="986298342"/>
                    </a:ext>
                  </a:extLst>
                </a:gridCol>
                <a:gridCol w="1709130">
                  <a:extLst>
                    <a:ext uri="{9D8B030D-6E8A-4147-A177-3AD203B41FA5}">
                      <a16:colId xmlns:a16="http://schemas.microsoft.com/office/drawing/2014/main" val="791586164"/>
                    </a:ext>
                  </a:extLst>
                </a:gridCol>
                <a:gridCol w="1709130">
                  <a:extLst>
                    <a:ext uri="{9D8B030D-6E8A-4147-A177-3AD203B41FA5}">
                      <a16:colId xmlns:a16="http://schemas.microsoft.com/office/drawing/2014/main" val="666074195"/>
                    </a:ext>
                  </a:extLst>
                </a:gridCol>
              </a:tblGrid>
              <a:tr h="35810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lang="ru-RU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l-GR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Md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1.3±0.2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8543±32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8759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±31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289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16.4±3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7891±22, 7851±20, 8021±19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0534711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7489152" y="3071757"/>
            <a:ext cx="4039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isotopes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was received in the reaction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Bi.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89152" y="6307071"/>
            <a:ext cx="417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of lifetimes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246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received in the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Bi.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047" y="1261651"/>
            <a:ext cx="1537600" cy="36933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data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485543" y="3549183"/>
            <a:ext cx="130124" cy="139791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35783" y="3608138"/>
            <a:ext cx="130124" cy="139791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43422" y="2447917"/>
            <a:ext cx="1485178" cy="5200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9248" y="2418371"/>
            <a:ext cx="426757" cy="57917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248858" y="2485703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50" b="1" dirty="0"/>
          </a:p>
        </p:txBody>
      </p:sp>
      <p:graphicFrame>
        <p:nvGraphicFramePr>
          <p:cNvPr id="3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456861"/>
              </p:ext>
            </p:extLst>
          </p:nvPr>
        </p:nvGraphicFramePr>
        <p:xfrm>
          <a:off x="2137403" y="2530504"/>
          <a:ext cx="184010" cy="18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" name="CorelDRAW" r:id="rId5" imgW="145281" imgH="142825" progId="CorelDraw.Graphic.23">
                  <p:embed/>
                </p:oleObj>
              </mc:Choice>
              <mc:Fallback>
                <p:oleObj name="CorelDRAW" r:id="rId5" imgW="145281" imgH="142825" progId="CorelDraw.Graphic.23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7403" y="2530504"/>
                        <a:ext cx="184010" cy="18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Овал 39"/>
          <p:cNvSpPr/>
          <p:nvPr/>
        </p:nvSpPr>
        <p:spPr>
          <a:xfrm>
            <a:off x="2164346" y="2747745"/>
            <a:ext cx="130124" cy="139791"/>
          </a:xfrm>
          <a:prstGeom prst="ellipse">
            <a:avLst/>
          </a:prstGeom>
          <a:solidFill>
            <a:srgbClr val="FFFF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2603210" y="4229429"/>
            <a:ext cx="2024913" cy="369332"/>
          </a:xfrm>
          <a:prstGeom prst="rect">
            <a:avLst/>
          </a:prstGeom>
          <a:noFill/>
          <a:ln w="952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data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237420" y="1431725"/>
            <a:ext cx="1537600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data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759" y="325649"/>
            <a:ext cx="1644941" cy="843005"/>
          </a:xfrm>
        </p:spPr>
        <p:txBody>
          <a:bodyPr/>
          <a:lstStyle/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Объект 2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34" y="3409674"/>
            <a:ext cx="3873731" cy="2963487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4553-E631-4AA7-A511-2C2013EEB8AF}" type="slidenum">
              <a:rPr lang="ru-RU" smtClean="0"/>
              <a:t>9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4748" y="1950391"/>
            <a:ext cx="1582411" cy="11894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c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416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8345, 8616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0.25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8660, 8783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604581"/>
              </p:ext>
            </p:extLst>
          </p:nvPr>
        </p:nvGraphicFramePr>
        <p:xfrm>
          <a:off x="2042203" y="1995909"/>
          <a:ext cx="235278" cy="23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5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42203" y="1995909"/>
                        <a:ext cx="235278" cy="230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87904" y="1976821"/>
            <a:ext cx="752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~99%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730" y="3535803"/>
            <a:ext cx="1402142" cy="69277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7893,7850,7939,7745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7047386">
            <a:off x="1213234" y="3243744"/>
            <a:ext cx="302003" cy="17112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208439"/>
              </p:ext>
            </p:extLst>
          </p:nvPr>
        </p:nvGraphicFramePr>
        <p:xfrm>
          <a:off x="2025447" y="2602541"/>
          <a:ext cx="192759" cy="188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6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25447" y="2602541"/>
                        <a:ext cx="192759" cy="188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63530" y="2552145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~79%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~21%</a:t>
            </a:r>
            <a:endParaRPr lang="ru-RU" sz="1050" dirty="0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13979"/>
              </p:ext>
            </p:extLst>
          </p:nvPr>
        </p:nvGraphicFramePr>
        <p:xfrm>
          <a:off x="1015911" y="3555933"/>
          <a:ext cx="216037" cy="211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7" name="CorelDRAW" r:id="rId4" imgW="145281" imgH="142825" progId="CorelDraw.Graphic.23">
                  <p:embed/>
                </p:oleObj>
              </mc:Choice>
              <mc:Fallback>
                <p:oleObj name="CorelDRAW" r:id="rId4" imgW="145281" imgH="142825" progId="CorelDraw.Graphic.23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5911" y="3555933"/>
                        <a:ext cx="216037" cy="211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163234" y="3535803"/>
            <a:ext cx="780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~61%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~1%</a:t>
            </a:r>
            <a:endParaRPr lang="ru-RU" sz="105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93" y="239772"/>
            <a:ext cx="3856611" cy="2686639"/>
          </a:xfrm>
          <a:prstGeom prst="rect">
            <a:avLst/>
          </a:prstGeom>
        </p:spPr>
      </p:pic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211827"/>
              </p:ext>
            </p:extLst>
          </p:nvPr>
        </p:nvGraphicFramePr>
        <p:xfrm>
          <a:off x="1900734" y="4567119"/>
          <a:ext cx="5353290" cy="14324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4430">
                  <a:extLst>
                    <a:ext uri="{9D8B030D-6E8A-4147-A177-3AD203B41FA5}">
                      <a16:colId xmlns:a16="http://schemas.microsoft.com/office/drawing/2014/main" val="986298342"/>
                    </a:ext>
                  </a:extLst>
                </a:gridCol>
                <a:gridCol w="1784430">
                  <a:extLst>
                    <a:ext uri="{9D8B030D-6E8A-4147-A177-3AD203B41FA5}">
                      <a16:colId xmlns:a16="http://schemas.microsoft.com/office/drawing/2014/main" val="791586164"/>
                    </a:ext>
                  </a:extLst>
                </a:gridCol>
                <a:gridCol w="1784430">
                  <a:extLst>
                    <a:ext uri="{9D8B030D-6E8A-4147-A177-3AD203B41FA5}">
                      <a16:colId xmlns:a16="http://schemas.microsoft.com/office/drawing/2014/main" val="666074195"/>
                    </a:ext>
                  </a:extLst>
                </a:gridCol>
              </a:tblGrid>
              <a:tr h="42148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Изотоп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lang="ru-RU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l-GR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Md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1.18±0.2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8421±26,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8380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289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12±2.5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7875±35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0534711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857293" y="2881453"/>
            <a:ext cx="3968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-spectrum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isotopes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obtained in the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57293" y="6316607"/>
            <a:ext cx="4063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of lifetimes </a:t>
            </a:r>
            <a:r>
              <a:rPr lang="ru-RU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was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received in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reaction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3647" y="1696513"/>
            <a:ext cx="46071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decays of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got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mother-daughter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of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-particles and half-lives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good agreement with literature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41866" y="4102639"/>
            <a:ext cx="1871025" cy="36933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data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042203" y="2799552"/>
            <a:ext cx="157457" cy="143326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035306" y="3767273"/>
            <a:ext cx="155270" cy="143326"/>
          </a:xfrm>
          <a:prstGeom prst="ellipse">
            <a:avLst/>
          </a:prstGeom>
          <a:solidFill>
            <a:srgbClr val="92D05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7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25448</TotalTime>
  <Words>1968</Words>
  <Application>Microsoft Office PowerPoint</Application>
  <PresentationFormat>Широкоэкранный</PresentationFormat>
  <Paragraphs>425</Paragraphs>
  <Slides>19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 Math</vt:lpstr>
      <vt:lpstr>Century Gothic</vt:lpstr>
      <vt:lpstr>Times New Roman</vt:lpstr>
      <vt:lpstr>Wingdings</vt:lpstr>
      <vt:lpstr>Wingdings 3</vt:lpstr>
      <vt:lpstr>Ион</vt:lpstr>
      <vt:lpstr>CorelDRAW</vt:lpstr>
      <vt:lpstr>Study of the properties of elements with Z ≥ 100.</vt:lpstr>
      <vt:lpstr>Outlook</vt:lpstr>
      <vt:lpstr>Areas of interest</vt:lpstr>
      <vt:lpstr>Facilities</vt:lpstr>
      <vt:lpstr>Detection systems</vt:lpstr>
      <vt:lpstr>Experiments 2024</vt:lpstr>
      <vt:lpstr>40Ar+209Bi→249Md*</vt:lpstr>
      <vt:lpstr>246Md</vt:lpstr>
      <vt:lpstr>247Md</vt:lpstr>
      <vt:lpstr>Fusion-evaporation cross sections for the reaction 40Ar+209Bi</vt:lpstr>
      <vt:lpstr>Isotopes 246,247Fm in 40Ar+209Bi</vt:lpstr>
      <vt:lpstr>Fusion-evaporation cross sections for the reaction 40Ar+209Bi</vt:lpstr>
      <vt:lpstr>48Ca+206Pb→254No*</vt:lpstr>
      <vt:lpstr>Fusion-evaporation cross sections for the reaction 48Ca+206Pb</vt:lpstr>
      <vt:lpstr>Gamma spectroscopy 252mNo</vt:lpstr>
      <vt:lpstr>54Cr+207Pb→261Sg*</vt:lpstr>
      <vt:lpstr>Презентация PowerPoint</vt:lpstr>
      <vt:lpstr>Results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испарительных каналов реакций полного слияния с тяжелыми ионами, приводящих к образованию ядер с 88 ≤  Z ≤ 102.</dc:title>
  <dc:creator>Алена К</dc:creator>
  <cp:lastModifiedBy>Алена К</cp:lastModifiedBy>
  <cp:revision>287</cp:revision>
  <cp:lastPrinted>2024-07-02T07:14:39Z</cp:lastPrinted>
  <dcterms:created xsi:type="dcterms:W3CDTF">2024-06-18T07:09:43Z</dcterms:created>
  <dcterms:modified xsi:type="dcterms:W3CDTF">2025-01-21T11:22:28Z</dcterms:modified>
</cp:coreProperties>
</file>