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9144000" cy="5143500" type="screen16x9"/>
  <p:notesSz cx="6858000" cy="9144000"/>
  <p:embeddedFontLst>
    <p:embeddedFont>
      <p:font typeface="Roboto Light" panose="020B0604020202020204" charset="0"/>
      <p:regular r:id="rId17"/>
      <p:bold r:id="rId18"/>
      <p:italic r:id="rId19"/>
      <p:boldItalic r:id="rId20"/>
    </p:embeddedFont>
    <p:embeddedFont>
      <p:font typeface="Roboto" panose="02000000000000000000" pitchFamily="2" charset="0"/>
      <p:regular r:id="rId21"/>
      <p:bold r:id="rId22"/>
      <p:italic r:id="rId23"/>
      <p:boldItalic r:id="rId24"/>
    </p:embeddedFont>
    <p:embeddedFont>
      <p:font typeface="Roboto Medium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9D7D694-E47F-448B-976A-81E57A15790F}">
  <a:tblStyle styleId="{29D7D694-E47F-448B-976A-81E57A15790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432" y="-3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d3a7cbf097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d3a7cbf097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125b3956d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3125b3956d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d3a7cbf097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d3a7cbf097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3a7cbf0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d3a7cbf0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d3a7cbf097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d3a7cbf097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3a7cbf0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d3a7cbf0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3153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d3a73fd49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d3a73fd49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a503131c9d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a503131c9d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a503131c9d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a503131c9d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2d3aa0d10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2d3aa0d10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d3a7cbf097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d3a7cbf097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07c0ea0ac5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07c0ea0ac5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07c0ea0ac5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07c0ea0ac5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24614d7f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24614d7f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sr-jinr.ru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hyperlink" Target="http://nsr.jinr.int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nsr.jinr.int" TargetMode="External"/><Relationship Id="rId4" Type="http://schemas.openxmlformats.org/officeDocument/2006/relationships/hyperlink" Target="http://nsr-jinr.ru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nsr.jinr.int" TargetMode="External"/><Relationship Id="rId4" Type="http://schemas.openxmlformats.org/officeDocument/2006/relationships/hyperlink" Target="http://nsr-jinr.ru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alition-s.org/wp-content/uploads/2023/09/FairerPricingFrameworkConsultation_15Sept2023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nsr-jinr.r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gif"/><Relationship Id="rId4" Type="http://schemas.openxmlformats.org/officeDocument/2006/relationships/hyperlink" Target="http://nsr.jinr.in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698175" y="3655675"/>
            <a:ext cx="54942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On behalf of the Editorial Board</a:t>
            </a:r>
            <a:br>
              <a:rPr lang="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18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5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60</a:t>
            </a:r>
            <a:r>
              <a:rPr lang="ru" sz="1500" baseline="300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th</a:t>
            </a:r>
            <a:r>
              <a:rPr lang="ru" sz="15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meeting of the PAC for Nuclear Physics, 23 Jan 2025 </a:t>
            </a:r>
            <a:endParaRPr sz="15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cxnSp>
        <p:nvCxnSpPr>
          <p:cNvPr id="55" name="Google Shape;55;p13"/>
          <p:cNvCxnSpPr/>
          <p:nvPr/>
        </p:nvCxnSpPr>
        <p:spPr>
          <a:xfrm rot="10800000" flipH="1">
            <a:off x="661100" y="3401350"/>
            <a:ext cx="8146200" cy="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13"/>
          <p:cNvSpPr txBox="1"/>
          <p:nvPr/>
        </p:nvSpPr>
        <p:spPr>
          <a:xfrm>
            <a:off x="9867200" y="1789625"/>
            <a:ext cx="763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4015200" y="2743600"/>
            <a:ext cx="1113600" cy="401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175" y="1720975"/>
            <a:ext cx="4581550" cy="142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2"/>
          <p:cNvSpPr txBox="1">
            <a:spLocks noGrp="1"/>
          </p:cNvSpPr>
          <p:nvPr>
            <p:ph type="body" idx="1"/>
          </p:nvPr>
        </p:nvSpPr>
        <p:spPr>
          <a:xfrm>
            <a:off x="311700" y="1147325"/>
            <a:ext cx="8773800" cy="409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Journal is ready to accept papers:</a:t>
            </a:r>
            <a:r>
              <a:rPr lang="ru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- website: </a:t>
            </a:r>
            <a:r>
              <a:rPr lang="ru" sz="1600" u="sng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nsr-jinr.ru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or </a:t>
            </a:r>
            <a:r>
              <a:rPr lang="ru" sz="1600" u="sng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nsr.jinr.int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(alias)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all policies and workflow are settled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technical side is ready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9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19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Any feedback on workflow is very appreciated</a:t>
            </a:r>
            <a:r>
              <a:rPr lang="ru" sz="19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19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9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-</a:t>
            </a:r>
            <a:r>
              <a:rPr lang="ru" sz="19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</a:t>
            </a:r>
            <a: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e-mail: NSR@jinr.int</a:t>
            </a:r>
            <a:endParaRPr sz="19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Goals for current work period:</a:t>
            </a: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- continue the regular work with a second and further issues, fine-tune the publishing process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finalise the registration of the ISSN and DOI </a:t>
            </a:r>
            <a:r>
              <a:rPr lang="ru" sz="1600" dirty="0" smtClean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tag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settle down all workflow of editors and technical editors with processing the 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articles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introduce the journal to the world</a:t>
            </a:r>
            <a:endParaRPr sz="16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49" name="Google Shape;149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10</a:t>
            </a:fld>
            <a:endParaRPr/>
          </a:p>
        </p:txBody>
      </p:sp>
      <p:cxnSp>
        <p:nvCxnSpPr>
          <p:cNvPr id="150" name="Google Shape;150;p22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51" name="Google Shape;15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03900" y="1190800"/>
            <a:ext cx="1910350" cy="191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Current progress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body" idx="1"/>
          </p:nvPr>
        </p:nvSpPr>
        <p:spPr>
          <a:xfrm>
            <a:off x="311700" y="1298175"/>
            <a:ext cx="8520600" cy="39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212121"/>
                </a:solidFill>
                <a:latin typeface="Roboto Light"/>
                <a:ea typeface="Roboto Light"/>
                <a:cs typeface="Roboto Light"/>
                <a:sym typeface="Roboto Light"/>
              </a:rPr>
              <a:t>There are more registrations to complete: trademark, etc.</a:t>
            </a:r>
            <a:endParaRPr dirty="0">
              <a:solidFill>
                <a:srgbClr val="21212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212121"/>
                </a:solidFill>
                <a:latin typeface="Roboto Medium"/>
                <a:ea typeface="Roboto Medium"/>
                <a:cs typeface="Roboto Medium"/>
                <a:sym typeface="Roboto Medium"/>
              </a:rPr>
              <a:t>Indexing in:</a:t>
            </a:r>
            <a:endParaRPr sz="1700" b="1" dirty="0">
              <a:solidFill>
                <a:srgbClr val="21212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266700" lvl="0" indent="-190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-"/>
            </a:pPr>
            <a:r>
              <a:rPr lang="ru" sz="1600" dirty="0">
                <a:solidFill>
                  <a:srgbClr val="212121"/>
                </a:solidFill>
                <a:latin typeface="Roboto Light"/>
                <a:ea typeface="Roboto Light"/>
                <a:cs typeface="Roboto Light"/>
                <a:sym typeface="Roboto Light"/>
              </a:rPr>
              <a:t>Web of Science: can apply in two years of work</a:t>
            </a:r>
            <a:endParaRPr sz="1600" dirty="0">
              <a:solidFill>
                <a:srgbClr val="21212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2667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-"/>
            </a:pPr>
            <a:r>
              <a:rPr lang="ru" sz="1600" dirty="0">
                <a:solidFill>
                  <a:srgbClr val="212121"/>
                </a:solidFill>
                <a:latin typeface="Roboto Light"/>
                <a:ea typeface="Roboto Light"/>
                <a:cs typeface="Roboto Light"/>
                <a:sym typeface="Roboto Light"/>
              </a:rPr>
              <a:t>Scopus: can apply from the beginning, but it's better to fulfil the requirements first</a:t>
            </a:r>
            <a:endParaRPr sz="1600" dirty="0">
              <a:solidFill>
                <a:srgbClr val="21212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2667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Roboto Light"/>
              <a:buChar char="-"/>
            </a:pPr>
            <a:r>
              <a:rPr lang="ru" sz="1600" dirty="0">
                <a:solidFill>
                  <a:srgbClr val="212121"/>
                </a:solidFill>
                <a:latin typeface="Roboto Light"/>
                <a:ea typeface="Roboto Light"/>
                <a:cs typeface="Roboto Light"/>
                <a:sym typeface="Roboto Light"/>
              </a:rPr>
              <a:t>Higher Attestation Commission (ВАК): can apply in two years of work</a:t>
            </a:r>
            <a:endParaRPr sz="1600" dirty="0">
              <a:solidFill>
                <a:srgbClr val="21212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266700" lvl="0" indent="-190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-"/>
            </a:pPr>
            <a:r>
              <a:rPr lang="ru" sz="1600" dirty="0">
                <a:solidFill>
                  <a:srgbClr val="212121"/>
                </a:solidFill>
                <a:latin typeface="Roboto Light"/>
                <a:ea typeface="Roboto Light"/>
                <a:cs typeface="Roboto Light"/>
                <a:sym typeface="Roboto Light"/>
              </a:rPr>
              <a:t>Russian Science Citation Index: can apply after 50 articles published</a:t>
            </a:r>
            <a:br>
              <a:rPr lang="ru" sz="1600" dirty="0">
                <a:solidFill>
                  <a:srgbClr val="21212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600" dirty="0">
              <a:solidFill>
                <a:srgbClr val="21212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212121"/>
                </a:solidFill>
                <a:latin typeface="Roboto Light"/>
                <a:ea typeface="Roboto Light"/>
                <a:cs typeface="Roboto Light"/>
                <a:sym typeface="Roboto Light"/>
              </a:rPr>
              <a:t>After that, we will work on entering in Higher Attestation Commission (ВАК) analogues in Member States and other databases </a:t>
            </a:r>
            <a:endParaRPr dirty="0">
              <a:solidFill>
                <a:srgbClr val="21212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266700" lvl="0" indent="-1905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oboto Light"/>
              <a:buChar char="-"/>
            </a:pPr>
            <a:r>
              <a:rPr lang="ru" sz="1600" dirty="0">
                <a:solidFill>
                  <a:srgbClr val="212121"/>
                </a:solidFill>
                <a:latin typeface="Roboto Light"/>
                <a:ea typeface="Roboto Light"/>
                <a:cs typeface="Roboto Light"/>
                <a:sym typeface="Roboto Light"/>
              </a:rPr>
              <a:t>There is a plan to obtain equal legal status in all Member </a:t>
            </a:r>
            <a:r>
              <a:rPr lang="ru" sz="1600" dirty="0" smtClean="0">
                <a:solidFill>
                  <a:srgbClr val="212121"/>
                </a:solidFill>
                <a:latin typeface="Roboto Light"/>
                <a:ea typeface="Roboto Light"/>
                <a:cs typeface="Roboto Light"/>
                <a:sym typeface="Roboto Light"/>
              </a:rPr>
              <a:t>States</a:t>
            </a:r>
            <a:endParaRPr sz="1900" dirty="0">
              <a:solidFill>
                <a:srgbClr val="21212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58" name="Google Shape;15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11</a:t>
            </a:fld>
            <a:endParaRPr/>
          </a:p>
        </p:txBody>
      </p:sp>
      <p:cxnSp>
        <p:nvCxnSpPr>
          <p:cNvPr id="159" name="Google Shape;159;p23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0" name="Google Shape;160;p23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Further plans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body" idx="1"/>
          </p:nvPr>
        </p:nvSpPr>
        <p:spPr>
          <a:xfrm>
            <a:off x="339450" y="1556775"/>
            <a:ext cx="7639800" cy="31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Natural Science Review</a:t>
            </a:r>
            <a:r>
              <a:rPr lang="ru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</a:t>
            </a: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is a new scientific journal of JINR</a:t>
            </a: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It is ready to accept and process papers </a:t>
            </a: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266700" lvl="0" indent="-190500" algn="l" rtl="0">
              <a:spcBef>
                <a:spcPts val="1200"/>
              </a:spcBef>
              <a:spcAft>
                <a:spcPts val="0"/>
              </a:spcAft>
              <a:buSzPts val="1600"/>
              <a:buFont typeface="Roboto Light"/>
              <a:buChar char="-"/>
            </a:pP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Please consider this journal for your next publication </a:t>
            </a: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266700" lvl="0" indent="-190500" algn="l" rtl="0">
              <a:spcBef>
                <a:spcPts val="0"/>
              </a:spcBef>
              <a:spcAft>
                <a:spcPts val="0"/>
              </a:spcAft>
              <a:buSzPts val="1600"/>
              <a:buFont typeface="Roboto Light"/>
              <a:buChar char="-"/>
            </a:pP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Any feedback on workflow or ideas are very appreciated</a:t>
            </a: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i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There is a good chance that in several years it will be a decent </a:t>
            </a:r>
            <a:br>
              <a:rPr lang="ru" i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i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journal that all JINR will be proud </a:t>
            </a:r>
            <a:r>
              <a:rPr lang="ru" i="1" dirty="0" smtClean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of</a:t>
            </a: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cxnSp>
        <p:nvCxnSpPr>
          <p:cNvPr id="166" name="Google Shape;166;p24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0800" y="1017725"/>
            <a:ext cx="1910350" cy="191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7258050" y="2805100"/>
            <a:ext cx="1712688" cy="90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600" u="sng" dirty="0">
                <a:solidFill>
                  <a:srgbClr val="3D85C6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nsr-jinr.ru</a:t>
            </a: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or </a:t>
            </a:r>
            <a:r>
              <a:rPr lang="ru" sz="1600" u="sng" dirty="0">
                <a:solidFill>
                  <a:srgbClr val="3D85C6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nsr.jinr.int</a:t>
            </a: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(alias)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Takeaways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 txBox="1">
            <a:spLocks noGrp="1"/>
          </p:cNvSpPr>
          <p:nvPr>
            <p:ph type="body" idx="1"/>
          </p:nvPr>
        </p:nvSpPr>
        <p:spPr>
          <a:xfrm>
            <a:off x="268050" y="2173400"/>
            <a:ext cx="8520600" cy="33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V. A. Matveev (Editor-In-Chief, Directorate) </a:t>
            </a:r>
            <a:b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E. A. Kolganova (deputy Editor-In-Chief, BLTP)</a:t>
            </a:r>
            <a:b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S. N. Nedelko (Directorate)</a:t>
            </a:r>
            <a:b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A. S. Zhemchugov (DLNP, DSOA)</a:t>
            </a:r>
            <a:b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O. Culicov (ICD)</a:t>
            </a:r>
            <a:b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Legal Department</a:t>
            </a:r>
            <a:b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Publishing Department</a:t>
            </a:r>
            <a:b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  <a:t>Innovation and intellectual property Department</a:t>
            </a:r>
            <a:br>
              <a:rPr lang="ru" sz="1600" dirty="0">
                <a:solidFill>
                  <a:schemeClr val="dk1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L. D. Kolupaeva (DLNP)</a:t>
            </a:r>
            <a:b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A. Yu. Nezvanov (FLNP)</a:t>
            </a:r>
            <a:endParaRPr sz="1600" dirty="0">
              <a:solidFill>
                <a:schemeClr val="dk1"/>
              </a:solidFill>
              <a:highlight>
                <a:srgbClr val="FFFFFF"/>
              </a:highlight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75" name="Google Shape;17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13</a:t>
            </a:fld>
            <a:endParaRPr/>
          </a:p>
        </p:txBody>
      </p:sp>
      <p:cxnSp>
        <p:nvCxnSpPr>
          <p:cNvPr id="176" name="Google Shape;176;p25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7" name="Google Shape;177;p25"/>
          <p:cNvSpPr txBox="1"/>
          <p:nvPr/>
        </p:nvSpPr>
        <p:spPr>
          <a:xfrm>
            <a:off x="5408675" y="2447900"/>
            <a:ext cx="3322800" cy="288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D. R. Badreeva (MLIT)</a:t>
            </a:r>
            <a:b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D. R. Bulatova (Press Office)</a:t>
            </a:r>
            <a:b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V. V. </a:t>
            </a:r>
            <a: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Bytev (BLTP)</a:t>
            </a:r>
            <a:b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N. A. Davydova (MLIT)</a:t>
            </a:r>
            <a:b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R. M. </a:t>
            </a:r>
            <a:r>
              <a:rPr lang="ru" sz="1600" dirty="0">
                <a:solidFill>
                  <a:schemeClr val="dk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Iakhibbaev (BLTP)</a:t>
            </a:r>
            <a:br>
              <a:rPr lang="ru" sz="1600" dirty="0">
                <a:solidFill>
                  <a:schemeClr val="dk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O. V. Krupa (DSOA)</a:t>
            </a:r>
            <a: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D. K. Pugachev (FLNR)</a:t>
            </a:r>
            <a:b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M. M. Shandov (VBLHEP)</a:t>
            </a:r>
            <a:b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Yu. O. </a:t>
            </a:r>
            <a:r>
              <a:rPr lang="ru" sz="1600" dirty="0">
                <a:solidFill>
                  <a:schemeClr val="dk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Solovyova (Editorial Office)</a:t>
            </a:r>
            <a:endParaRPr sz="1600" dirty="0">
              <a:solidFill>
                <a:schemeClr val="dk1"/>
              </a:solidFill>
              <a:highlight>
                <a:schemeClr val="lt1"/>
              </a:highlight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78" name="Google Shape;178;p25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Credits to Working Group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355200" y="991688"/>
            <a:ext cx="8788800" cy="1101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20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Acknowledgements</a:t>
            </a:r>
            <a:endParaRPr sz="1820" b="1" dirty="0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26670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-"/>
            </a:pPr>
            <a:r>
              <a:rPr lang="ru" sz="1800" dirty="0">
                <a:solidFill>
                  <a:schemeClr val="dk1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JINR Directorate for scientific and methodological guidance</a:t>
            </a:r>
            <a:endParaRPr sz="1800" dirty="0">
              <a:solidFill>
                <a:schemeClr val="dk1"/>
              </a:solidFill>
              <a:highlight>
                <a:schemeClr val="lt1"/>
              </a:highlight>
              <a:latin typeface="Roboto Light"/>
              <a:ea typeface="Roboto Light"/>
              <a:cs typeface="Roboto Light"/>
              <a:sym typeface="Roboto Light"/>
            </a:endParaRPr>
          </a:p>
          <a:p>
            <a:pPr marL="26670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 Light"/>
              <a:buChar char="-"/>
            </a:pPr>
            <a:r>
              <a:rPr lang="ru" sz="1800" dirty="0">
                <a:solidFill>
                  <a:schemeClr val="dk1"/>
                </a:solidFill>
                <a:highlight>
                  <a:schemeClr val="lt1"/>
                </a:highlight>
                <a:latin typeface="Roboto Light"/>
                <a:ea typeface="Roboto Light"/>
                <a:cs typeface="Roboto Light"/>
                <a:sym typeface="Roboto Light"/>
              </a:rPr>
              <a:t>All JINR laboratories’ directorates for caring involvement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4"/>
          <p:cNvSpPr txBox="1">
            <a:spLocks noGrp="1"/>
          </p:cNvSpPr>
          <p:nvPr>
            <p:ph type="body" idx="1"/>
          </p:nvPr>
        </p:nvSpPr>
        <p:spPr>
          <a:xfrm>
            <a:off x="339450" y="1556775"/>
            <a:ext cx="7639800" cy="31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Natural Science Review</a:t>
            </a:r>
            <a:r>
              <a:rPr lang="ru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</a:t>
            </a: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is a new scientific journal of JINR</a:t>
            </a: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It is ready to accept and process papers </a:t>
            </a: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266700" lvl="0" indent="-190500" algn="l" rtl="0">
              <a:spcBef>
                <a:spcPts val="1200"/>
              </a:spcBef>
              <a:spcAft>
                <a:spcPts val="0"/>
              </a:spcAft>
              <a:buSzPts val="1600"/>
              <a:buFont typeface="Roboto Light"/>
              <a:buChar char="-"/>
            </a:pP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Please consider this journal for your next publication </a:t>
            </a: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266700" lvl="0" indent="-190500" algn="l" rtl="0">
              <a:spcBef>
                <a:spcPts val="0"/>
              </a:spcBef>
              <a:spcAft>
                <a:spcPts val="0"/>
              </a:spcAft>
              <a:buSzPts val="1600"/>
              <a:buFont typeface="Roboto Light"/>
              <a:buChar char="-"/>
            </a:pP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Any feedback on workflow or ideas are very appreciated</a:t>
            </a: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i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There is a good chance that in several years it will be a decent </a:t>
            </a:r>
            <a:br>
              <a:rPr lang="ru" i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i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journal that all JINR will be proud </a:t>
            </a:r>
            <a:r>
              <a:rPr lang="ru" i="1" dirty="0" smtClean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of</a:t>
            </a:r>
            <a:endParaRPr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cxnSp>
        <p:nvCxnSpPr>
          <p:cNvPr id="166" name="Google Shape;166;p24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67" name="Google Shape;16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10800" y="1017725"/>
            <a:ext cx="1910350" cy="1910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24"/>
          <p:cNvSpPr txBox="1"/>
          <p:nvPr/>
        </p:nvSpPr>
        <p:spPr>
          <a:xfrm>
            <a:off x="7258050" y="2805100"/>
            <a:ext cx="1712688" cy="904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600" u="sng" dirty="0">
                <a:solidFill>
                  <a:srgbClr val="3D85C6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nsr-jinr.ru</a:t>
            </a: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or </a:t>
            </a:r>
            <a:r>
              <a:rPr lang="ru" sz="1600" u="sng" dirty="0">
                <a:solidFill>
                  <a:srgbClr val="3D85C6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  <a:hlinkClick r:id="rId5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nsr.jinr.int</a:t>
            </a: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(alias)</a:t>
            </a:r>
            <a:endParaRPr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Takeaways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681024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4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Motivation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1"/>
          </p:nvPr>
        </p:nvSpPr>
        <p:spPr>
          <a:xfrm>
            <a:off x="311700" y="1201475"/>
            <a:ext cx="8872200" cy="12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 dirty="0">
                <a:solidFill>
                  <a:srgbClr val="6AA84F"/>
                </a:solidFill>
                <a:latin typeface="Roboto Light"/>
                <a:ea typeface="Roboto Light"/>
                <a:cs typeface="Roboto Light"/>
                <a:sym typeface="Roboto Light"/>
              </a:rPr>
              <a:t>✔ </a:t>
            </a:r>
            <a:r>
              <a:rPr lang="ru" sz="17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Approximately 4,000,000 articles in 40,000+ scientific journals worldwide per year</a:t>
            </a:r>
            <a:endParaRPr sz="17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l" rtl="0">
              <a:spcBef>
                <a:spcPts val="600"/>
              </a:spcBef>
              <a:spcAft>
                <a:spcPts val="1200"/>
              </a:spcAft>
              <a:buNone/>
            </a:pPr>
            <a:r>
              <a:rPr lang="ru" sz="1700" dirty="0">
                <a:solidFill>
                  <a:srgbClr val="CC0000"/>
                </a:solidFill>
                <a:latin typeface="Roboto Light"/>
                <a:ea typeface="Roboto Light"/>
                <a:cs typeface="Roboto Light"/>
                <a:sym typeface="Roboto Light"/>
              </a:rPr>
              <a:t>✔</a:t>
            </a:r>
            <a:r>
              <a:rPr lang="ru" sz="1700" dirty="0">
                <a:solidFill>
                  <a:srgbClr val="6AA84F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r>
              <a:rPr lang="ru" sz="17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Scientific journals are a profitable business: journal prices increase many times faster than inflation (615% / 70% over 17 years in the US)</a:t>
            </a:r>
            <a:br>
              <a:rPr lang="ru" sz="17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endParaRPr sz="17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65" name="Google Shape;65;p14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6" name="Google Shape;6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2</a:t>
            </a:fld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3469350" y="2623775"/>
            <a:ext cx="132000" cy="797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body" idx="1"/>
          </p:nvPr>
        </p:nvSpPr>
        <p:spPr>
          <a:xfrm>
            <a:off x="311700" y="2280725"/>
            <a:ext cx="4260300" cy="28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 b="1" dirty="0">
                <a:solidFill>
                  <a:srgbClr val="6AA84F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Open Access:</a:t>
            </a:r>
            <a:endParaRPr sz="1900" b="1" dirty="0">
              <a:solidFill>
                <a:srgbClr val="6AA84F"/>
              </a:solidFill>
              <a:latin typeface="Roboto" panose="02000000000000000000" pitchFamily="2" charset="0"/>
              <a:ea typeface="Roboto" panose="02000000000000000000" pitchFamily="2" charset="0"/>
              <a:cs typeface="Roboto Medium"/>
              <a:sym typeface="Roboto Medium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– A global trend towards open access to scientific articles instead of traditional subscription access</a:t>
            </a:r>
            <a:endParaRPr sz="17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– In keeping with the spirit of science,</a:t>
            </a:r>
            <a:br>
              <a:rPr lang="ru" sz="17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7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all the scientific achievements should be publicly available without commercial or military restrictions</a:t>
            </a:r>
            <a:endParaRPr sz="17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" sz="17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– Open access increases the visibility and impact of scientific papers, </a:t>
            </a:r>
            <a:r>
              <a:rPr lang="ru" sz="1700" dirty="0" smtClean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leading </a:t>
            </a:r>
            <a:r>
              <a:rPr lang="ru" sz="17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to faster knowledge transfer and accelerating scientific and technological progress</a:t>
            </a:r>
            <a:endParaRPr sz="17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69" name="Google Shape;69;p14"/>
          <p:cNvSpPr txBox="1">
            <a:spLocks noGrp="1"/>
          </p:cNvSpPr>
          <p:nvPr>
            <p:ph type="body" idx="1"/>
          </p:nvPr>
        </p:nvSpPr>
        <p:spPr>
          <a:xfrm>
            <a:off x="4571999" y="2280725"/>
            <a:ext cx="4351663" cy="286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50" b="1" dirty="0">
                <a:solidFill>
                  <a:srgbClr val="CC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Hybrid Open Access:</a:t>
            </a:r>
            <a:endParaRPr sz="1450" b="1" dirty="0">
              <a:solidFill>
                <a:srgbClr val="CC0000"/>
              </a:solidFill>
              <a:latin typeface="Roboto" panose="02000000000000000000" pitchFamily="2" charset="0"/>
              <a:ea typeface="Roboto" panose="02000000000000000000" pitchFamily="2" charset="0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45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– Many libraries and academic organizations cannot afford to pay for journal subscriptions, exacerbating global inequalities between developed and developing countries</a:t>
            </a:r>
            <a:endParaRPr sz="145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45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– Hybrid models shift publication costs to authors, creating a financial barrier for researchers</a:t>
            </a:r>
            <a:endParaRPr sz="145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1200"/>
              </a:spcAft>
              <a:buNone/>
            </a:pPr>
            <a:r>
              <a:rPr lang="ru" sz="145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– The trend towards lower quality of Open Access publications due to publishers' interest in more publications</a:t>
            </a:r>
            <a:endParaRPr sz="145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4572000" y="4663225"/>
            <a:ext cx="4351662" cy="5324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b="1" dirty="0" smtClean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A ne</a:t>
            </a:r>
            <a:r>
              <a:rPr lang="en-US" b="1" dirty="0" smtClean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</a:t>
            </a:r>
            <a:r>
              <a:rPr lang="ru" b="1" dirty="0" smtClean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ru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Diamond Open Access </a:t>
            </a:r>
            <a:r>
              <a:rPr lang="ru" b="1" dirty="0" smtClean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journal </a:t>
            </a:r>
            <a:r>
              <a:rPr lang="ru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is a </a:t>
            </a:r>
            <a:r>
              <a:rPr lang="ru" b="1" dirty="0" smtClean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solution</a:t>
            </a:r>
            <a:r>
              <a:rPr lang="ru" b="1" dirty="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!</a:t>
            </a:r>
            <a:endParaRPr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New journal for JINR Member States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76" name="Google Shape;76;p15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3</a:t>
            </a:fld>
            <a:endParaRPr/>
          </a:p>
        </p:txBody>
      </p:sp>
      <p:sp>
        <p:nvSpPr>
          <p:cNvPr id="78" name="Google Shape;78;p15"/>
          <p:cNvSpPr/>
          <p:nvPr/>
        </p:nvSpPr>
        <p:spPr>
          <a:xfrm>
            <a:off x="3469350" y="2623775"/>
            <a:ext cx="132000" cy="797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5"/>
          <p:cNvSpPr txBox="1">
            <a:spLocks noGrp="1"/>
          </p:cNvSpPr>
          <p:nvPr>
            <p:ph type="body" idx="1"/>
          </p:nvPr>
        </p:nvSpPr>
        <p:spPr>
          <a:xfrm>
            <a:off x="311700" y="1201475"/>
            <a:ext cx="4260300" cy="394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50" b="1" dirty="0">
                <a:solidFill>
                  <a:srgbClr val="00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Establishment Prerequisites:</a:t>
            </a:r>
            <a:endParaRPr sz="1450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/>
              <a:sym typeface="Roboto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– Wide discussion of the problem (</a:t>
            </a:r>
            <a:r>
              <a:rPr lang="ru" sz="15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G20-CSAR,</a:t>
            </a:r>
            <a:r>
              <a:rPr lang="en-US" sz="15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en-US" sz="15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500" dirty="0" smtClean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EU </a:t>
            </a:r>
            <a:r>
              <a:rPr lang="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Council, UNESCO)</a:t>
            </a:r>
            <a:endParaRPr sz="15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– JINR Member States have only a few national journals from Q3-Q4 in high-energy and nuclear physics (Russia, Kazakhstan)</a:t>
            </a:r>
            <a:endParaRPr sz="15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– Most of the English-language versions of highly rated journals belong to Pleiades Publishing (USA) and Turpion Ltd (UK)</a:t>
            </a:r>
            <a:endParaRPr sz="15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– Geopolitical risks may affect the publication activity of researchers from these countries</a:t>
            </a:r>
            <a:endParaRPr sz="15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80" name="Google Shape;80;p15"/>
          <p:cNvSpPr txBox="1">
            <a:spLocks noGrp="1"/>
          </p:cNvSpPr>
          <p:nvPr>
            <p:ph type="body" idx="1"/>
          </p:nvPr>
        </p:nvSpPr>
        <p:spPr>
          <a:xfrm>
            <a:off x="4572000" y="1201375"/>
            <a:ext cx="4327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5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Gold OA publications in the JINR Member States</a:t>
            </a:r>
            <a:r>
              <a:rPr lang="ru" sz="1450" b="1" baseline="30000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r>
              <a:rPr lang="ru" sz="1450" b="1" dirty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45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1" name="Google Shape;81;p15"/>
          <p:cNvSpPr txBox="1"/>
          <p:nvPr/>
        </p:nvSpPr>
        <p:spPr>
          <a:xfrm>
            <a:off x="4571999" y="4663225"/>
            <a:ext cx="4327501" cy="309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Aft>
                <a:spcPts val="0"/>
              </a:spcAft>
              <a:buNone/>
            </a:pPr>
            <a:r>
              <a:rPr lang="ru" sz="900" baseline="30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*</a:t>
            </a:r>
            <a:r>
              <a:rPr lang="ru" sz="9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Plan S. </a:t>
            </a:r>
            <a:r>
              <a:rPr lang="ru" sz="900" u="sng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Developing a globally fair pricing model for academic publishing</a:t>
            </a:r>
            <a:r>
              <a:rPr lang="ru" sz="9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. 2023.</a:t>
            </a:r>
            <a:endParaRPr sz="9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graphicFrame>
        <p:nvGraphicFramePr>
          <p:cNvPr id="82" name="Google Shape;82;p15"/>
          <p:cNvGraphicFramePr/>
          <p:nvPr/>
        </p:nvGraphicFramePr>
        <p:xfrm>
          <a:off x="4662125" y="1561950"/>
          <a:ext cx="4090200" cy="1859000"/>
        </p:xfrm>
        <a:graphic>
          <a:graphicData uri="http://schemas.openxmlformats.org/drawingml/2006/table">
            <a:tbl>
              <a:tblPr>
                <a:noFill/>
                <a:tableStyleId>{29D7D694-E47F-448B-976A-81E57A15790F}</a:tableStyleId>
              </a:tblPr>
              <a:tblGrid>
                <a:gridCol w="102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Russia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40,749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Uzbekistan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1,066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Egypt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19,519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Azerbaijan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712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Romania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9,067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Cuba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658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Vietnam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4,719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Georgia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530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Slovakia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3,184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Armenia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463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Kazakhstan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2,551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Mongolia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442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Bulgaria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2,261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rgbClr val="99999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North Korea</a:t>
                      </a:r>
                      <a:endParaRPr sz="1200">
                        <a:solidFill>
                          <a:srgbClr val="99999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rgbClr val="999999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110</a:t>
                      </a:r>
                      <a:endParaRPr sz="1200">
                        <a:solidFill>
                          <a:srgbClr val="999999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Belarus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1,587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83" name="Google Shape;83;p15"/>
          <p:cNvGraphicFramePr/>
          <p:nvPr/>
        </p:nvGraphicFramePr>
        <p:xfrm>
          <a:off x="4662125" y="3966100"/>
          <a:ext cx="4090200" cy="697125"/>
        </p:xfrm>
        <a:graphic>
          <a:graphicData uri="http://schemas.openxmlformats.org/drawingml/2006/table">
            <a:tbl>
              <a:tblPr>
                <a:noFill/>
                <a:tableStyleId>{29D7D694-E47F-448B-976A-81E57A15790F}</a:tableStyleId>
              </a:tblPr>
              <a:tblGrid>
                <a:gridCol w="1022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2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25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Germany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55,329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Hungary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5,723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Italy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49,913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Serbia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4,461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23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latin typeface="Roboto"/>
                          <a:ea typeface="Roboto"/>
                          <a:cs typeface="Roboto"/>
                          <a:sym typeface="Roboto"/>
                        </a:rPr>
                        <a:t>South Africa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" sz="1200">
                          <a:solidFill>
                            <a:schemeClr val="dk1"/>
                          </a:solidFill>
                          <a:latin typeface="Roboto"/>
                          <a:ea typeface="Roboto"/>
                          <a:cs typeface="Roboto"/>
                          <a:sym typeface="Roboto"/>
                        </a:rPr>
                        <a:t>12,239</a:t>
                      </a: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36000" marR="18000" marT="18000" marB="1800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4" name="Google Shape;84;p15"/>
          <p:cNvSpPr txBox="1">
            <a:spLocks noGrp="1"/>
          </p:cNvSpPr>
          <p:nvPr>
            <p:ph type="body" idx="1"/>
          </p:nvPr>
        </p:nvSpPr>
        <p:spPr>
          <a:xfrm>
            <a:off x="4572000" y="3613513"/>
            <a:ext cx="43275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450" b="1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JINR Associate Members</a:t>
            </a:r>
            <a:r>
              <a:rPr lang="ru" sz="1450" b="1" baseline="30000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*</a:t>
            </a:r>
            <a:r>
              <a:rPr lang="ru" sz="1450" b="1" dirty="0" smtClea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endParaRPr sz="1450" b="1" dirty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New journal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90" name="Google Shape;90;p16"/>
          <p:cNvSpPr txBox="1">
            <a:spLocks noGrp="1"/>
          </p:cNvSpPr>
          <p:nvPr>
            <p:ph type="body" idx="1"/>
          </p:nvPr>
        </p:nvSpPr>
        <p:spPr>
          <a:xfrm>
            <a:off x="311700" y="1319550"/>
            <a:ext cx="8520600" cy="392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ru" sz="2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2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</a:t>
            </a:r>
            <a:r>
              <a:rPr lang="ru" sz="1700" i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PEPAN </a:t>
            </a:r>
            <a: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(since 1970) </a:t>
            </a:r>
            <a:b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</a:t>
            </a:r>
            <a:r>
              <a:rPr lang="ru" sz="1700" i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PEPAN Letters</a:t>
            </a:r>
            <a: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(since 1984) </a:t>
            </a:r>
            <a:b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</a:t>
            </a:r>
            <a:r>
              <a:rPr lang="ru" sz="1700" i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Natural Science Review</a:t>
            </a:r>
            <a:r>
              <a:rPr lang="ru" sz="2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2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2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2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Concept proposal:</a:t>
            </a:r>
            <a:r>
              <a:rPr lang="ru" sz="2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20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9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</a:t>
            </a:r>
            <a: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- Analytical work and proposal preparations during 2023</a:t>
            </a:r>
            <a:b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JINR Science and Technology Council (Dec 2023) - approved</a:t>
            </a:r>
            <a:b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7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JINR Committee of Plenipotentiaries (Mar 2024) - approved</a:t>
            </a:r>
            <a:r>
              <a:rPr lang="ru" sz="16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1600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endParaRPr sz="1900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cxnSp>
        <p:nvCxnSpPr>
          <p:cNvPr id="91" name="Google Shape;91;p16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2" name="Google Shape;9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4</a:t>
            </a:fld>
            <a:endParaRPr/>
          </a:p>
        </p:txBody>
      </p:sp>
      <p:sp>
        <p:nvSpPr>
          <p:cNvPr id="93" name="Google Shape;93;p16"/>
          <p:cNvSpPr/>
          <p:nvPr/>
        </p:nvSpPr>
        <p:spPr>
          <a:xfrm>
            <a:off x="3337146" y="1790075"/>
            <a:ext cx="329700" cy="572700"/>
          </a:xfrm>
          <a:prstGeom prst="bracePair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3337146" y="1709375"/>
            <a:ext cx="132000" cy="7971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6"/>
          <p:cNvSpPr txBox="1"/>
          <p:nvPr/>
        </p:nvSpPr>
        <p:spPr>
          <a:xfrm>
            <a:off x="3796046" y="1753175"/>
            <a:ext cx="521575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English versions belong to </a:t>
            </a:r>
            <a:r>
              <a:rPr lang="ru" sz="1500" i="1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Pleiades Publishing</a:t>
            </a:r>
            <a:r>
              <a:rPr lang="ru" sz="15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</a:t>
            </a:r>
            <a:br>
              <a:rPr lang="ru" sz="15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ru" sz="15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All reforms are nearly </a:t>
            </a:r>
            <a:r>
              <a:rPr lang="ru" sz="1500" u="sng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impossible</a:t>
            </a:r>
            <a:r>
              <a:rPr lang="ru" sz="1500" dirty="0">
                <a:solidFill>
                  <a:schemeClr val="accent2"/>
                </a:solidFill>
                <a:latin typeface="Roboto Light"/>
                <a:ea typeface="Roboto Light"/>
                <a:cs typeface="Roboto Light"/>
                <a:sym typeface="Roboto Light"/>
              </a:rPr>
              <a:t> due to existing contract</a:t>
            </a:r>
            <a:endParaRPr sz="1500" dirty="0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311700" y="1201475"/>
            <a:ext cx="4062900" cy="65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8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JINR scientific journals:</a:t>
            </a:r>
            <a:r>
              <a:rPr lang="ru" sz="1800" b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</a:t>
            </a:r>
            <a:endParaRPr sz="11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1" name="Google Shape;101;p17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2" name="Google Shape;10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5</a:t>
            </a:fld>
            <a:endParaRPr/>
          </a:p>
        </p:txBody>
      </p:sp>
      <p:sp>
        <p:nvSpPr>
          <p:cNvPr id="103" name="Google Shape;103;p17"/>
          <p:cNvSpPr/>
          <p:nvPr/>
        </p:nvSpPr>
        <p:spPr>
          <a:xfrm>
            <a:off x="3150525" y="1431535"/>
            <a:ext cx="204900" cy="8025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9875" y="1060650"/>
            <a:ext cx="2911488" cy="3996174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>
            <a:spLocks noGrp="1"/>
          </p:cNvSpPr>
          <p:nvPr>
            <p:ph type="body" idx="1"/>
          </p:nvPr>
        </p:nvSpPr>
        <p:spPr>
          <a:xfrm>
            <a:off x="473925" y="1725328"/>
            <a:ext cx="5558100" cy="281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24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Decree no. 559</a:t>
            </a:r>
            <a:r>
              <a:rPr lang="ru" sz="1824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</a:t>
            </a:r>
            <a:r>
              <a:rPr lang="ru" sz="1824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(11.07.2024) initiated the creation of the journal</a:t>
            </a:r>
            <a:endParaRPr sz="1824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– These days, the </a:t>
            </a:r>
            <a:r>
              <a:rPr lang="ru" sz="1500" i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Natural Science Review </a:t>
            </a:r>
            <a: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is accepting papers </a:t>
            </a:r>
            <a:endParaRPr sz="15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– The first issue closed with 7 articles in December 2024</a:t>
            </a:r>
            <a:endParaRPr sz="15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– The second issue is open until the end of March 2025</a:t>
            </a:r>
            <a:b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Decree no. 1024</a:t>
            </a:r>
            <a:r>
              <a:rPr lang="ru" sz="16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(10.12.2024) - Journal Regulations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Decree no. 1044</a:t>
            </a:r>
            <a:r>
              <a:rPr lang="ru" sz="16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(16.12.2024) - Editorial </a:t>
            </a:r>
            <a:r>
              <a:rPr lang="ru" sz="1600" dirty="0" smtClean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Board</a:t>
            </a:r>
            <a:endParaRPr sz="15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New journal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8"/>
          <p:cNvSpPr txBox="1">
            <a:spLocks noGrp="1"/>
          </p:cNvSpPr>
          <p:nvPr>
            <p:ph type="body" idx="1"/>
          </p:nvPr>
        </p:nvSpPr>
        <p:spPr>
          <a:xfrm>
            <a:off x="268925" y="1485325"/>
            <a:ext cx="92634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online journal, no hard copy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scientific articles, reviews, intellectual products,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  TDR/CDR’s are accepted for publication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- 4 issues per year, English language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accepting only top quality articles (no matter how many)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free for readers and authors (Diamond Open Access)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easy to adapt to modern trends as JINR is a publisher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various sections: historical and jubilee reviews, etc.</a:t>
            </a:r>
            <a: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sz="15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- 2 weeks for one round of review (but good quality of reviewing is a priority)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- 1 week for editing after being accepted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putting on the website in the current open issue = publishing</a:t>
            </a:r>
            <a:endParaRPr sz="16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12" name="Google Shape;11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6</a:t>
            </a:fld>
            <a:endParaRPr/>
          </a:p>
        </p:txBody>
      </p:sp>
      <p:cxnSp>
        <p:nvCxnSpPr>
          <p:cNvPr id="113" name="Google Shape;113;p18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4" name="Google Shape;114;p18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Workflow</a:t>
            </a:r>
            <a:endParaRPr sz="30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410850" y="1093850"/>
            <a:ext cx="3000000" cy="475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accent2"/>
                </a:solidFill>
                <a:latin typeface="Roboto Medium"/>
                <a:ea typeface="Roboto Medium"/>
                <a:cs typeface="Roboto Medium"/>
                <a:sym typeface="Roboto Medium"/>
              </a:rPr>
              <a:t>Key concepts:</a:t>
            </a:r>
            <a:endParaRPr sz="1300" b="1" dirty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6" name="Google Shape;116;p18"/>
          <p:cNvSpPr txBox="1"/>
          <p:nvPr/>
        </p:nvSpPr>
        <p:spPr>
          <a:xfrm>
            <a:off x="410850" y="3432550"/>
            <a:ext cx="3462300" cy="766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accent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dirty="0">
                <a:solidFill>
                  <a:schemeClr val="accent2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Prompt publication process:</a:t>
            </a:r>
            <a:endParaRPr sz="1300" b="1" dirty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117" name="Google Shape;11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4723" y="1311100"/>
            <a:ext cx="3137577" cy="230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body" idx="1"/>
          </p:nvPr>
        </p:nvSpPr>
        <p:spPr>
          <a:xfrm>
            <a:off x="322800" y="1147325"/>
            <a:ext cx="8706300" cy="399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Physics</a:t>
            </a:r>
            <a:r>
              <a:rPr lang="ru" sz="15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: </a:t>
            </a:r>
            <a:r>
              <a:rPr lang="ru" sz="15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High Energy Physics (Theory and Experiment), Condensed Matter Physics </a:t>
            </a:r>
            <a:br>
              <a:rPr lang="ru" sz="15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5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(Theory and Experiment), Nuclear Physics (Theory and Experiment), Low Temperature Physics, </a:t>
            </a:r>
            <a:br>
              <a:rPr lang="ru" sz="15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5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Astronomy and Astrophysics, Accelerator Physics, Instruments and Methods, etc.</a:t>
            </a:r>
            <a:endParaRPr sz="15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Mathematical and Computer Sciences</a:t>
            </a:r>
            <a:r>
              <a:rPr lang="ru" sz="15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: </a:t>
            </a:r>
            <a:r>
              <a:rPr lang="ru" sz="15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Statistical Methods, Mathematical Modelling, </a:t>
            </a:r>
            <a:br>
              <a:rPr lang="ru" sz="15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5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Numerical Methods, Information Technology and Software, etc.</a:t>
            </a:r>
            <a:endParaRPr sz="15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Chemistry</a:t>
            </a:r>
            <a:r>
              <a:rPr lang="ru" sz="15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: </a:t>
            </a:r>
            <a:r>
              <a:rPr lang="ru" sz="15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Radiochemistry, etc.</a:t>
            </a:r>
            <a:endParaRPr sz="15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Life Sciences</a:t>
            </a:r>
            <a:r>
              <a:rPr lang="ru" sz="15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: </a:t>
            </a:r>
            <a:r>
              <a:rPr lang="ru" sz="1500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Biology, Nuclear Medicine, Ecology and Radiobiology, etc.</a:t>
            </a:r>
            <a:endParaRPr sz="1500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Earth and Environmental Sciences</a:t>
            </a:r>
            <a:endParaRPr sz="1500" b="1" dirty="0">
              <a:solidFill>
                <a:srgbClr val="333333"/>
              </a:solidFill>
              <a:latin typeface="Roboto" panose="02000000000000000000" pitchFamily="2" charset="0"/>
              <a:ea typeface="Roboto" panose="02000000000000000000" pitchFamily="2" charset="0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b="1" dirty="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Interdisciplinary Research</a:t>
            </a:r>
            <a:endParaRPr sz="1500" b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 Medium"/>
              <a:sym typeface="Roboto Medium"/>
            </a:endParaRPr>
          </a:p>
          <a:p>
            <a:pPr marL="0" lvl="0" indent="0" algn="l" rtl="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700" i="1" dirty="0">
                <a:solidFill>
                  <a:schemeClr val="accent2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  The list of possible topics is not full</a:t>
            </a:r>
            <a:endParaRPr sz="1700" i="1" dirty="0">
              <a:solidFill>
                <a:schemeClr val="accent2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23" name="Google Shape;12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7</a:t>
            </a:fld>
            <a:endParaRPr/>
          </a:p>
        </p:txBody>
      </p:sp>
      <p:cxnSp>
        <p:nvCxnSpPr>
          <p:cNvPr id="124" name="Google Shape;124;p19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5" name="Google Shape;125;p19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Journal Topics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 txBox="1">
            <a:spLocks noGrp="1"/>
          </p:cNvSpPr>
          <p:nvPr>
            <p:ph type="body" idx="1"/>
          </p:nvPr>
        </p:nvSpPr>
        <p:spPr>
          <a:xfrm>
            <a:off x="311700" y="1075600"/>
            <a:ext cx="8709300" cy="417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Editor-In-Chief</a:t>
            </a:r>
            <a:r>
              <a:rPr lang="ru" sz="17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</a:t>
            </a:r>
            <a:r>
              <a:rPr lang="ru" sz="17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is V. A. Matveev</a:t>
            </a:r>
            <a:endParaRPr sz="17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Deputy Editor-In-Chief</a:t>
            </a:r>
            <a:r>
              <a:rPr lang="ru" sz="17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"/>
                <a:sym typeface="Roboto"/>
              </a:rPr>
              <a:t> </a:t>
            </a:r>
            <a:r>
              <a:rPr lang="ru" sz="17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is E. A. </a:t>
            </a:r>
            <a:r>
              <a:rPr lang="ru" sz="1700" dirty="0" smtClean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Kolganova</a:t>
            </a:r>
            <a:endParaRPr lang="en-US" sz="17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Medium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b="1" dirty="0" smtClean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International </a:t>
            </a:r>
            <a:r>
              <a:rPr lang="ru" sz="17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Scientific Advisory Board</a:t>
            </a:r>
            <a:r>
              <a:rPr lang="ru" sz="17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/>
            </a:r>
            <a:br>
              <a:rPr lang="ru" sz="17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G. V. Trubnikov (co-chair), </a:t>
            </a:r>
            <a:r>
              <a:rPr lang="ru" sz="1600" dirty="0">
                <a:solidFill>
                  <a:srgbClr val="21212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Yu. T. Oganessian 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(co-chair), V. A. Matveev, </a:t>
            </a:r>
            <a:r>
              <a:rPr lang="ru" sz="16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D. I. Kazakov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V. D. Kekelidze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</a:t>
            </a:r>
            <a:r>
              <a:rPr lang="ru" sz="16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I. N. Meshkov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V. G. Riabov (PNPI), S. V. Troitsky (INR)</a:t>
            </a:r>
            <a:endParaRPr sz="16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Editorial Board</a:t>
            </a:r>
            <a:r>
              <a:rPr lang="ru" sz="17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/>
            </a:r>
            <a:br>
              <a:rPr lang="ru" sz="17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I. Ya. Aref'eva (MI),  A. V. Boreyko, </a:t>
            </a:r>
            <a:r>
              <a:rPr lang="ru" sz="1600" dirty="0">
                <a:solidFill>
                  <a:srgbClr val="212121"/>
                </a:solidFill>
                <a:highlight>
                  <a:schemeClr val="lt1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V. V. Braguta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D. S. Gorbunov (INR), </a:t>
            </a:r>
            <a:r>
              <a:rPr lang="ru" sz="16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R. V. Jolos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A. V. Karpov, 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V. T. Kim (PNPI), E. E. </a:t>
            </a:r>
            <a:r>
              <a:rPr lang="ru" sz="16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Kolomeitsev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 Yu. N. Kopatch</a:t>
            </a:r>
            <a:r>
              <a:rPr lang="ru" sz="16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V. V. Korenkov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 </a:t>
            </a:r>
            <a:r>
              <a:rPr lang="ru" sz="16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N. Kučerka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</a:t>
            </a:r>
            <a:r>
              <a:rPr lang="ru" sz="16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V. A. Lebedev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</a:t>
            </a:r>
            <a:b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R. Lednický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A. G. </a:t>
            </a:r>
            <a:r>
              <a:rPr lang="ru" sz="16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Olshevsky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, </a:t>
            </a:r>
            <a:r>
              <a:rPr lang="ru" sz="1600" dirty="0">
                <a:solidFill>
                  <a:srgbClr val="212121"/>
                </a:solidFill>
                <a:highlight>
                  <a:srgbClr val="FFFFFF"/>
                </a:highlight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V. N. Shvetsov, </a:t>
            </a: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A. S. Zhemchugov </a:t>
            </a:r>
            <a:endParaRPr sz="1600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700" b="1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Technical editors</a:t>
            </a:r>
            <a:r>
              <a:rPr lang="ru" sz="17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/>
            </a:r>
            <a:br>
              <a:rPr lang="ru" sz="17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</a:br>
            <a:r>
              <a:rPr lang="ru" sz="1600" dirty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JINR Publishing Department staff, PEPAN Editorial </a:t>
            </a:r>
            <a:r>
              <a:rPr lang="ru" sz="1600" dirty="0" smtClean="0">
                <a:solidFill>
                  <a:srgbClr val="21212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Office</a:t>
            </a:r>
            <a:endParaRPr sz="1700" i="1" dirty="0">
              <a:solidFill>
                <a:srgbClr val="21212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31" name="Google Shape;13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8</a:t>
            </a:fld>
            <a:endParaRPr/>
          </a:p>
        </p:txBody>
      </p:sp>
      <p:cxnSp>
        <p:nvCxnSpPr>
          <p:cNvPr id="132" name="Google Shape;132;p20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3" name="Google Shape;133;p20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Structure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4" name="Google Shape;134;p20"/>
          <p:cNvSpPr txBox="1"/>
          <p:nvPr/>
        </p:nvSpPr>
        <p:spPr>
          <a:xfrm>
            <a:off x="311700" y="4610425"/>
            <a:ext cx="3000000" cy="613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1700" i="1" dirty="0">
                <a:solidFill>
                  <a:srgbClr val="212121"/>
                </a:solidFill>
                <a:latin typeface="Roboto Light"/>
                <a:ea typeface="Roboto Light"/>
                <a:cs typeface="Roboto Light"/>
                <a:sym typeface="Roboto Light"/>
              </a:rPr>
              <a:t>This list is being updated</a:t>
            </a:r>
            <a:endParaRPr dirty="0">
              <a:solidFill>
                <a:srgbClr val="2121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" name="Google Shape;139;p21"/>
          <p:cNvCxnSpPr/>
          <p:nvPr/>
        </p:nvCxnSpPr>
        <p:spPr>
          <a:xfrm>
            <a:off x="410850" y="973100"/>
            <a:ext cx="8377800" cy="18600"/>
          </a:xfrm>
          <a:prstGeom prst="straightConnector1">
            <a:avLst/>
          </a:prstGeom>
          <a:noFill/>
          <a:ln w="28575" cap="flat" cmpd="sng">
            <a:solidFill>
              <a:srgbClr val="0B539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" name="Google Shape;140;p21"/>
          <p:cNvSpPr txBox="1">
            <a:spLocks noGrp="1"/>
          </p:cNvSpPr>
          <p:nvPr>
            <p:ph type="title"/>
          </p:nvPr>
        </p:nvSpPr>
        <p:spPr>
          <a:xfrm>
            <a:off x="311700" y="2447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ru" sz="2820" i="1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Current progress</a:t>
            </a:r>
            <a:endParaRPr sz="2820" i="1">
              <a:solidFill>
                <a:schemeClr val="accen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" name="Google Shape;141;p21"/>
          <p:cNvSpPr txBox="1">
            <a:spLocks noGrp="1"/>
          </p:cNvSpPr>
          <p:nvPr>
            <p:ph type="body" idx="1"/>
          </p:nvPr>
        </p:nvSpPr>
        <p:spPr>
          <a:xfrm>
            <a:off x="311700" y="1147325"/>
            <a:ext cx="5047500" cy="306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Medium"/>
                <a:sym typeface="Roboto Medium"/>
              </a:rPr>
              <a:t>Journal is ready to accept papers:</a:t>
            </a:r>
            <a:r>
              <a:rPr lang="ru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/>
            </a:r>
            <a:br>
              <a:rPr lang="ru" b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</a:t>
            </a: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- website: </a:t>
            </a:r>
            <a:r>
              <a:rPr lang="ru" sz="1600" u="sng" dirty="0">
                <a:solidFill>
                  <a:srgbClr val="3D85C6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nsr-jinr.ru</a:t>
            </a: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or </a:t>
            </a:r>
            <a:r>
              <a:rPr lang="ru" sz="1600" u="sng" dirty="0">
                <a:solidFill>
                  <a:srgbClr val="3D85C6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nsr.jinr.int</a:t>
            </a: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(alias)</a:t>
            </a:r>
            <a:b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all policies and workflow are settled</a:t>
            </a:r>
            <a:b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600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   - technical side is ready</a:t>
            </a:r>
            <a:endParaRPr sz="1500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 sz="1500" i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Several articles were already reviewed and </a:t>
            </a:r>
            <a:br>
              <a:rPr lang="ru" sz="1500" i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500" i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accepted for publication. Several more </a:t>
            </a:r>
            <a:br>
              <a:rPr lang="ru" sz="1500" i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</a:br>
            <a:r>
              <a:rPr lang="ru" sz="1500" i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are still reviewing</a:t>
            </a:r>
            <a:endParaRPr sz="1500" i="1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" sz="1500" i="1" dirty="0">
                <a:solidFill>
                  <a:schemeClr val="dk1"/>
                </a:solidFill>
                <a:latin typeface="Roboto" panose="02000000000000000000" pitchFamily="2" charset="0"/>
                <a:ea typeface="Roboto" panose="02000000000000000000" pitchFamily="2" charset="0"/>
                <a:cs typeface="Roboto Light"/>
                <a:sym typeface="Roboto Light"/>
              </a:rPr>
              <a:t>So far, 1 issue with 7 articles is on the website</a:t>
            </a:r>
            <a:endParaRPr sz="1500" i="1" dirty="0">
              <a:solidFill>
                <a:schemeClr val="dk1"/>
              </a:solidFill>
              <a:latin typeface="Roboto" panose="02000000000000000000" pitchFamily="2" charset="0"/>
              <a:ea typeface="Roboto" panose="02000000000000000000" pitchFamily="2" charset="0"/>
              <a:cs typeface="Roboto Light"/>
              <a:sym typeface="Roboto Light"/>
            </a:endParaRPr>
          </a:p>
        </p:txBody>
      </p:sp>
      <p:sp>
        <p:nvSpPr>
          <p:cNvPr id="142" name="Google Shape;14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9</a:t>
            </a:fld>
            <a:endParaRPr/>
          </a:p>
        </p:txBody>
      </p:sp>
      <p:pic>
        <p:nvPicPr>
          <p:cNvPr id="143" name="Google Shape;143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8250" y="1317063"/>
            <a:ext cx="4460400" cy="25093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597</Words>
  <Application>Microsoft Office PowerPoint</Application>
  <PresentationFormat>Экран (16:9)</PresentationFormat>
  <Paragraphs>140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Roboto Light</vt:lpstr>
      <vt:lpstr>Roboto</vt:lpstr>
      <vt:lpstr>Roboto Medium</vt:lpstr>
      <vt:lpstr>Simple Light</vt:lpstr>
      <vt:lpstr>Презентация PowerPoint</vt:lpstr>
      <vt:lpstr>Motivation</vt:lpstr>
      <vt:lpstr>New journal for JINR Member States</vt:lpstr>
      <vt:lpstr>New journal</vt:lpstr>
      <vt:lpstr>New journal</vt:lpstr>
      <vt:lpstr>Workflow</vt:lpstr>
      <vt:lpstr>Journal Topics</vt:lpstr>
      <vt:lpstr>Structure</vt:lpstr>
      <vt:lpstr>Current progress</vt:lpstr>
      <vt:lpstr>Current progress</vt:lpstr>
      <vt:lpstr>Further plans</vt:lpstr>
      <vt:lpstr>Takeaways</vt:lpstr>
      <vt:lpstr>Credits to Working Group</vt:lpstr>
      <vt:lpstr>Takeaways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Dr. Alexander Nezvanov</cp:lastModifiedBy>
  <cp:revision>13</cp:revision>
  <dcterms:modified xsi:type="dcterms:W3CDTF">2025-01-23T05:24:16Z</dcterms:modified>
</cp:coreProperties>
</file>