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1" r:id="rId4"/>
    <p:sldId id="257" r:id="rId5"/>
    <p:sldId id="279" r:id="rId6"/>
    <p:sldId id="269" r:id="rId7"/>
    <p:sldId id="276" r:id="rId8"/>
    <p:sldId id="27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CC1D7-0817-487A-BF5D-F86B5D562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969B4A-5EA2-4ABF-BB54-D70F43F9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8AED5-9A9F-4EAD-8CEA-719F050E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F73A8-71D1-42EB-8EED-93C2A030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DE0A9-78D0-41BD-BFF4-B7F4C864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8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E377C-FD14-4181-B404-4F698C82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6921C6-5747-46EC-8A41-2A594E2D2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7E5E72-618B-4231-9AC6-15AD0ABE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A33AB-6212-470F-9697-CE816FF7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87DB1-7488-44AE-A726-064E68BD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8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04FCD3-BE0D-43C3-B605-9C9FA3A89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C46B86-1F12-4B44-B67D-05B9F496D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320E9-B19C-4374-BEA5-4E2A6C58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8E01D-137C-42B2-91E6-24F46582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78EA9-6779-4F78-9AD3-D6688E0E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4D324-2D8E-4602-90B1-E8F08CC7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4098A-6525-45D9-87E3-84D7ABD03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5DFDA-A687-4C84-BC4F-A69FC6E9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90DD0-7111-4D52-AC21-AAB8187F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BDF70-E546-4FC7-AC02-16301B4E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4F2A5-275E-4CAA-BDB6-32BA7675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13B3D9-BFD6-4F33-8951-FF60C42F0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4C018-18C5-42BA-B4EB-9ADCB649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8F680-CE56-46C4-97D2-E74DE70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2738F-AB84-4135-9F30-56B7D61C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2A154-2046-461E-B8A9-FA8B8232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61B26-20C1-4734-82EE-02F757882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3CC05-0A4D-4C65-B5FD-4ECAB0563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229F44-24EA-4942-BA1B-6BDDF7E1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B4D117-418D-4F5A-9826-58A1D225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DD0FE4-B9F1-45AC-9AB6-52F6EA65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8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FA56-F69D-4FFE-B2FF-CE65F72F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48BC4B-81E8-4D62-A374-3539601E1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577BE-944F-4DA4-967E-DC13541CF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4F9F18-73B1-4371-AF6F-EC250CB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1BCEDC-C0D3-40FE-8E7D-210AF0B29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631C59-97B1-4B48-B3BA-0E69F457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8A6034-A544-407D-A0A0-1CAEED01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C7918D-DC3A-4906-AF3A-670F0BBA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7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410B3-CC96-4D30-BBB8-4C40DCA8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F158F-86E6-4BC9-9319-9B1F287D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D08429-DF9A-4E68-93AA-ACEAC8AB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573D04-DC08-4817-9C03-213851BF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9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66B16E-6AAF-445A-A375-7139DFDD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422DF5-B6B7-437F-A1F0-6706CCAE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6DA95B-F7A3-49F9-852A-8367FD01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6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E87FC-9C08-45D1-848D-DCCEF7AD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A4A47-7BF0-43FA-BB2F-776375FD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9BB54-24D0-4C51-937A-F2596418F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B6570-9DC0-41B7-BD8A-029FFE67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E6B519-E7A4-410B-BC8E-834C6F53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188DCD-4547-4804-9CE2-8C74C54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5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0931C-419E-4014-BC2E-3CDA30B5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2B59E2-6199-41F0-A183-98237C127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86AAFC-9EF7-4B40-9CD8-E5D3238B1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1BA218-0ECC-4D20-98DD-816367FE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14B6F-8588-4A10-8EA8-832EA24C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78C8CD-33E3-4E08-BD9C-83E1EF28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7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D8DB3-859B-491A-A7DC-8CBD3C06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B6293-98A9-4E8F-8A67-4C700ACBB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5007A-8CCF-4567-84AB-619C8DB1B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91ED7-E9B7-4C76-8574-086ACF0B235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DDD91-77B6-45CD-A08D-B249B203A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CA7C4-FE51-41D4-9240-48F9BE277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FB4C-5B80-4B38-8AB5-985DF876F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0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559/SITITO.18.202201.39-46" TargetMode="External"/><Relationship Id="rId7" Type="http://schemas.openxmlformats.org/officeDocument/2006/relationships/hyperlink" Target="https://doi.org/10.1134/S1547477124701383" TargetMode="External"/><Relationship Id="rId2" Type="http://schemas.openxmlformats.org/officeDocument/2006/relationships/hyperlink" Target="https://doi.org/10.25559/SITITO.019.202303.581-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34/S1063779624030511" TargetMode="External"/><Relationship Id="rId5" Type="http://schemas.openxmlformats.org/officeDocument/2006/relationships/hyperlink" Target="https://doi.org/10.25559/SITITO.17.202101.724" TargetMode="External"/><Relationship Id="rId4" Type="http://schemas.openxmlformats.org/officeDocument/2006/relationships/hyperlink" Target="https://doi.org/10.25559/SITITO.18.202201.47-5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44004-EFB1-4D4B-AD3C-469EE3738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Noto Serif CJK SC"/>
                <a:cs typeface="Noto Sans Devanagari"/>
              </a:rPr>
              <a:t>Программный комплекс для автоматизированного сбора и систематизации научных публикаций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971DFB-6272-45CB-AC2E-BD4FAD348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923306"/>
          </a:xfrm>
        </p:spPr>
        <p:txBody>
          <a:bodyPr>
            <a:normAutofit/>
          </a:bodyPr>
          <a:lstStyle/>
          <a:p>
            <a:r>
              <a:rPr lang="ru-RU" sz="1400" dirty="0"/>
              <a:t>Кондратьев А. О.</a:t>
            </a:r>
          </a:p>
          <a:p>
            <a:r>
              <a:rPr lang="ru-RU" sz="1400" dirty="0"/>
              <a:t>младший научный сотрудник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DB06A97-4275-49A4-9B20-641F3E0E4BA1}"/>
              </a:ext>
            </a:extLst>
          </p:cNvPr>
          <p:cNvSpPr txBox="1">
            <a:spLocks/>
          </p:cNvSpPr>
          <p:nvPr/>
        </p:nvSpPr>
        <p:spPr>
          <a:xfrm>
            <a:off x="1524000" y="6533222"/>
            <a:ext cx="9144000" cy="28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ОИЯИ, ЛИТ им. М. Г. Мещерякова, 2024г.</a:t>
            </a:r>
          </a:p>
        </p:txBody>
      </p:sp>
    </p:spTree>
    <p:extLst>
      <p:ext uri="{BB962C8B-B14F-4D97-AF65-F5344CB8AC3E}">
        <p14:creationId xmlns:p14="http://schemas.microsoft.com/office/powerpoint/2010/main" val="290201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A31C6-9F30-4F83-A60D-40F29002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D7B0D-1F56-4B47-AAE5-F2AD61B57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цифровых репозиториев публикаций как информационных систем, обеспечивающих доступность результатов научных исследований, сегодня невозможно переоценить. Особенно актуальны развитие и модернизация их функционала для автоматизированного сбора библиографических метаданных. В ОИЯИ отсутствие институционального цифрового репозитория подчеркивает важность решения этой проблемы. Эффективный доступ к актуальной информации о научных публикациях сотрудников, аффилированных с ОИЯИ, критически важен для оценки интеллектуального потенциала Института. Автоматизированные системы позволяют существенно сократить дублирование и ручной ввод данных о публикациях, упростить доступ к научной информации и повысить эффективность ее анализа. Современный репозиторий интегрирует данные из доверенных источников данных в единую систему, обеспечивает долговременное хранение и удобный доступ к информационным активам Института.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98BBF03-E0C3-4ED0-9DAE-155CA6B8AF73}"/>
              </a:ext>
            </a:extLst>
          </p:cNvPr>
          <p:cNvSpPr txBox="1"/>
          <p:nvPr/>
        </p:nvSpPr>
        <p:spPr>
          <a:xfrm>
            <a:off x="9646835" y="5331669"/>
            <a:ext cx="2890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 HEP: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eLibrary: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39,174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Scopus: </a:t>
            </a:r>
            <a:r>
              <a:rPr lang="en-US" dirty="0">
                <a:solidFill>
                  <a:srgbClr val="3437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36,008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062058-DB02-4C58-B03A-54240E00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62" y="537463"/>
            <a:ext cx="8308641" cy="4933398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F50EFEE-60C0-4EAF-8838-224B5FCA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38" y="78485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800" b="1" kern="100" dirty="0">
                <a:latin typeface="Times New Roman" panose="02020603050405020304" pitchFamily="18" charset="0"/>
              </a:rPr>
              <a:t>Внешние источники сбора метаданных публикаций.</a:t>
            </a:r>
            <a:endParaRPr lang="ru-RU" sz="18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47FB84F-A3FE-4B90-9894-7B939852079D}"/>
              </a:ext>
            </a:extLst>
          </p:cNvPr>
          <p:cNvCxnSpPr>
            <a:cxnSpLocks/>
          </p:cNvCxnSpPr>
          <p:nvPr/>
        </p:nvCxnSpPr>
        <p:spPr>
          <a:xfrm>
            <a:off x="2833001" y="2276116"/>
            <a:ext cx="5769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33D844-42F3-4E31-A994-5F7C0C99A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728" y="910276"/>
            <a:ext cx="5422541" cy="39653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FED2C-0567-4D12-A2CA-6B3C96A27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302" y="3509766"/>
            <a:ext cx="6461533" cy="320129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6B1BA9-27DD-4E28-9A71-1F18BC109DC6}"/>
              </a:ext>
            </a:extLst>
          </p:cNvPr>
          <p:cNvCxnSpPr/>
          <p:nvPr/>
        </p:nvCxnSpPr>
        <p:spPr>
          <a:xfrm>
            <a:off x="4267200" y="4257675"/>
            <a:ext cx="3523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FE49D1-4184-460C-9B10-A7C7360B81DF}"/>
              </a:ext>
            </a:extLst>
          </p:cNvPr>
          <p:cNvCxnSpPr/>
          <p:nvPr/>
        </p:nvCxnSpPr>
        <p:spPr>
          <a:xfrm>
            <a:off x="10260694" y="2845316"/>
            <a:ext cx="3523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65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7E36D-4397-49B7-9F64-89BD322C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03" y="155990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 за последний год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b="1" kern="100" dirty="0">
                <a:effectLst/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</a:br>
            <a:r>
              <a:rPr lang="ru-RU" sz="1600" b="1" kern="100" dirty="0">
                <a:effectLst/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  <a:t>Программный комплекс для автоматизированного сбора и систематизации научных публикаций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  <a:t>(1/2).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CA13E7-88BF-4315-A2C2-E7AC886C522C}"/>
              </a:ext>
            </a:extLst>
          </p:cNvPr>
          <p:cNvGrpSpPr/>
          <p:nvPr/>
        </p:nvGrpSpPr>
        <p:grpSpPr>
          <a:xfrm>
            <a:off x="918914" y="890649"/>
            <a:ext cx="10354171" cy="5869421"/>
            <a:chOff x="1117393" y="1218249"/>
            <a:chExt cx="9957214" cy="5537863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4F2BC399-D045-4C22-A1B3-36FA267CF209}"/>
                </a:ext>
              </a:extLst>
            </p:cNvPr>
            <p:cNvSpPr/>
            <p:nvPr/>
          </p:nvSpPr>
          <p:spPr>
            <a:xfrm>
              <a:off x="1117393" y="1218250"/>
              <a:ext cx="4905676" cy="553786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15D53C83-E019-452D-BC33-F09064CC4BE3}"/>
                </a:ext>
              </a:extLst>
            </p:cNvPr>
            <p:cNvSpPr/>
            <p:nvPr/>
          </p:nvSpPr>
          <p:spPr>
            <a:xfrm>
              <a:off x="6168931" y="1218249"/>
              <a:ext cx="4905676" cy="553786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8F44571A-3CA1-4657-8183-8F2EA9EE6F8F}"/>
                </a:ext>
              </a:extLst>
            </p:cNvPr>
            <p:cNvSpPr/>
            <p:nvPr/>
          </p:nvSpPr>
          <p:spPr>
            <a:xfrm>
              <a:off x="1429648" y="1401285"/>
              <a:ext cx="1122610" cy="34636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Scopus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F05FE841-B436-4BD1-9AEC-7F76D4E6AC79}"/>
                </a:ext>
              </a:extLst>
            </p:cNvPr>
            <p:cNvSpPr/>
            <p:nvPr/>
          </p:nvSpPr>
          <p:spPr>
            <a:xfrm>
              <a:off x="3046886" y="1401285"/>
              <a:ext cx="1122610" cy="34636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eLibrary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863D564-8286-4CB8-A122-666951D29F83}"/>
                </a:ext>
              </a:extLst>
            </p:cNvPr>
            <p:cNvSpPr/>
            <p:nvPr/>
          </p:nvSpPr>
          <p:spPr>
            <a:xfrm>
              <a:off x="4643622" y="1401287"/>
              <a:ext cx="1122610" cy="34636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Inspire HEP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4BB5A4A-3F33-4133-8F46-076743F7420A}"/>
                </a:ext>
              </a:extLst>
            </p:cNvPr>
            <p:cNvSpPr/>
            <p:nvPr/>
          </p:nvSpPr>
          <p:spPr>
            <a:xfrm>
              <a:off x="1429648" y="2544023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Сборщик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Scopus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52487FA-44AD-467D-B72F-2D34FD60F204}"/>
                </a:ext>
              </a:extLst>
            </p:cNvPr>
            <p:cNvSpPr/>
            <p:nvPr/>
          </p:nvSpPr>
          <p:spPr>
            <a:xfrm>
              <a:off x="3046886" y="2544023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Сборщик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eLibrary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F8D403DE-D5D9-46DF-8CB9-DC306371CA9E}"/>
                </a:ext>
              </a:extLst>
            </p:cNvPr>
            <p:cNvSpPr/>
            <p:nvPr/>
          </p:nvSpPr>
          <p:spPr>
            <a:xfrm>
              <a:off x="4643622" y="2544023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Сборщик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Inspire HEP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1A166B3-F3E2-4DC5-BEDB-420D520A7ABF}"/>
                </a:ext>
              </a:extLst>
            </p:cNvPr>
            <p:cNvSpPr/>
            <p:nvPr/>
          </p:nvSpPr>
          <p:spPr>
            <a:xfrm>
              <a:off x="1429648" y="5512090"/>
              <a:ext cx="4336584" cy="111125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База данных</a:t>
              </a:r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ru-RU" sz="1200" dirty="0">
                  <a:solidFill>
                    <a:schemeClr val="tx2"/>
                  </a:solidFill>
                </a:rPr>
                <a:t>с уникальными публикациями</a:t>
              </a:r>
            </a:p>
          </p:txBody>
        </p:sp>
        <p:sp>
          <p:nvSpPr>
            <p:cNvPr id="14" name="Стрелка: вниз 13">
              <a:extLst>
                <a:ext uri="{FF2B5EF4-FFF2-40B4-BE49-F238E27FC236}">
                  <a16:creationId xmlns:a16="http://schemas.microsoft.com/office/drawing/2014/main" id="{BA25DEB4-353E-4711-8C1F-1C544AEF6996}"/>
                </a:ext>
              </a:extLst>
            </p:cNvPr>
            <p:cNvSpPr/>
            <p:nvPr/>
          </p:nvSpPr>
          <p:spPr>
            <a:xfrm>
              <a:off x="1837017" y="1769636"/>
              <a:ext cx="307872" cy="731158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5" name="Стрелка: вниз 14">
              <a:extLst>
                <a:ext uri="{FF2B5EF4-FFF2-40B4-BE49-F238E27FC236}">
                  <a16:creationId xmlns:a16="http://schemas.microsoft.com/office/drawing/2014/main" id="{EF9793D2-6BF5-40DA-BBF2-129FDF907CCF}"/>
                </a:ext>
              </a:extLst>
            </p:cNvPr>
            <p:cNvSpPr/>
            <p:nvPr/>
          </p:nvSpPr>
          <p:spPr>
            <a:xfrm>
              <a:off x="5050991" y="1769636"/>
              <a:ext cx="307872" cy="731157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B5A0F6-F7A2-4F5F-9549-35B1489C1C17}"/>
                </a:ext>
              </a:extLst>
            </p:cNvPr>
            <p:cNvSpPr txBox="1"/>
            <p:nvPr/>
          </p:nvSpPr>
          <p:spPr>
            <a:xfrm>
              <a:off x="2486169" y="1875682"/>
              <a:ext cx="2244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Получение метаданных и полных текстов</a:t>
              </a:r>
            </a:p>
          </p:txBody>
        </p:sp>
        <p:sp>
          <p:nvSpPr>
            <p:cNvPr id="17" name="Стрелка: вниз 16">
              <a:extLst>
                <a:ext uri="{FF2B5EF4-FFF2-40B4-BE49-F238E27FC236}">
                  <a16:creationId xmlns:a16="http://schemas.microsoft.com/office/drawing/2014/main" id="{9231D4EC-90E0-4E0E-8511-E825BE0EB1D9}"/>
                </a:ext>
              </a:extLst>
            </p:cNvPr>
            <p:cNvSpPr/>
            <p:nvPr/>
          </p:nvSpPr>
          <p:spPr>
            <a:xfrm>
              <a:off x="3454255" y="2242709"/>
              <a:ext cx="307872" cy="258084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1D04670-107B-44EF-8256-4E7F82C5D8AF}"/>
                </a:ext>
              </a:extLst>
            </p:cNvPr>
            <p:cNvSpPr/>
            <p:nvPr/>
          </p:nvSpPr>
          <p:spPr>
            <a:xfrm>
              <a:off x="3521831" y="1769636"/>
              <a:ext cx="172720" cy="19304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3955E2-D08F-45FA-8DE7-C0C0778024D3}"/>
                </a:ext>
              </a:extLst>
            </p:cNvPr>
            <p:cNvSpPr txBox="1"/>
            <p:nvPr/>
          </p:nvSpPr>
          <p:spPr>
            <a:xfrm>
              <a:off x="2540367" y="3366719"/>
              <a:ext cx="22440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/>
                <a:t>Добавление метаданных и ссылок на полные тексты в базу данных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F63FC8E-46F5-4983-8E7B-C95D9501990B}"/>
                </a:ext>
              </a:extLst>
            </p:cNvPr>
            <p:cNvSpPr/>
            <p:nvPr/>
          </p:nvSpPr>
          <p:spPr>
            <a:xfrm>
              <a:off x="3521831" y="3166618"/>
              <a:ext cx="172720" cy="19304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7A68CA57-9637-4B8D-94BA-ABDA82922E9F}"/>
                </a:ext>
              </a:extLst>
            </p:cNvPr>
            <p:cNvSpPr/>
            <p:nvPr/>
          </p:nvSpPr>
          <p:spPr>
            <a:xfrm>
              <a:off x="3454255" y="3824099"/>
              <a:ext cx="307872" cy="258084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2" name="Стрелка: вниз 21">
              <a:extLst>
                <a:ext uri="{FF2B5EF4-FFF2-40B4-BE49-F238E27FC236}">
                  <a16:creationId xmlns:a16="http://schemas.microsoft.com/office/drawing/2014/main" id="{159FA300-16D4-439E-99AA-F82FD69CE4FF}"/>
                </a:ext>
              </a:extLst>
            </p:cNvPr>
            <p:cNvSpPr/>
            <p:nvPr/>
          </p:nvSpPr>
          <p:spPr>
            <a:xfrm>
              <a:off x="1837563" y="3176070"/>
              <a:ext cx="307872" cy="90302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3" name="Стрелка: вниз 22">
              <a:extLst>
                <a:ext uri="{FF2B5EF4-FFF2-40B4-BE49-F238E27FC236}">
                  <a16:creationId xmlns:a16="http://schemas.microsoft.com/office/drawing/2014/main" id="{E45B767D-2E74-448D-8342-8E14F4603A22}"/>
                </a:ext>
              </a:extLst>
            </p:cNvPr>
            <p:cNvSpPr/>
            <p:nvPr/>
          </p:nvSpPr>
          <p:spPr>
            <a:xfrm>
              <a:off x="5050991" y="3181681"/>
              <a:ext cx="307872" cy="903026"/>
            </a:xfrm>
            <a:prstGeom prst="downArrow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4" name="Стрелка: вниз 23">
              <a:extLst>
                <a:ext uri="{FF2B5EF4-FFF2-40B4-BE49-F238E27FC236}">
                  <a16:creationId xmlns:a16="http://schemas.microsoft.com/office/drawing/2014/main" id="{48C5EDC4-7C42-48E0-8D37-057BFA4EFC12}"/>
                </a:ext>
              </a:extLst>
            </p:cNvPr>
            <p:cNvSpPr/>
            <p:nvPr/>
          </p:nvSpPr>
          <p:spPr>
            <a:xfrm>
              <a:off x="1429648" y="4786807"/>
              <a:ext cx="4336583" cy="676036"/>
            </a:xfrm>
            <a:prstGeom prst="downArrow">
              <a:avLst>
                <a:gd name="adj1" fmla="val 50000"/>
                <a:gd name="adj2" fmla="val 100000"/>
              </a:avLst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2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2C3B4F-12AD-4AB1-A402-6318F55C1B4C}"/>
                </a:ext>
              </a:extLst>
            </p:cNvPr>
            <p:cNvSpPr txBox="1"/>
            <p:nvPr/>
          </p:nvSpPr>
          <p:spPr>
            <a:xfrm>
              <a:off x="2486169" y="4791445"/>
              <a:ext cx="22440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0" strike="noStrike" spc="-1" dirty="0">
                  <a:solidFill>
                    <a:schemeClr val="tx2"/>
                  </a:solidFill>
                  <a:latin typeface="Arial"/>
                </a:rPr>
                <a:t>Создание уникальной записи публикации и добавление её в базу данных</a:t>
              </a: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F5D70908-1018-4080-B2F8-E27317EF0212}"/>
                </a:ext>
              </a:extLst>
            </p:cNvPr>
            <p:cNvSpPr/>
            <p:nvPr/>
          </p:nvSpPr>
          <p:spPr>
            <a:xfrm>
              <a:off x="6729507" y="1263822"/>
              <a:ext cx="3876427" cy="30122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" dirty="0">
                  <a:solidFill>
                    <a:schemeClr val="tx1"/>
                  </a:solidFill>
                </a:rPr>
                <a:t>PIN - 2</a:t>
              </a:r>
              <a:endParaRPr lang="ru-RU" sz="960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2CC2AD5-D3C9-4A19-8856-9F29BE7B585A}"/>
                </a:ext>
              </a:extLst>
            </p:cNvPr>
            <p:cNvSpPr/>
            <p:nvPr/>
          </p:nvSpPr>
          <p:spPr>
            <a:xfrm>
              <a:off x="7795923" y="3230778"/>
              <a:ext cx="3255817" cy="174702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6">
                    <a:lumMod val="20000"/>
                    <a:lumOff val="80000"/>
                  </a:schemeClr>
                </a:gs>
                <a:gs pos="8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D8A6A715-7A7F-4E21-914A-53BEEDE6D3F5}"/>
                </a:ext>
              </a:extLst>
            </p:cNvPr>
            <p:cNvSpPr/>
            <p:nvPr/>
          </p:nvSpPr>
          <p:spPr>
            <a:xfrm>
              <a:off x="7795923" y="1842496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синхронизации с </a:t>
              </a:r>
              <a:r>
                <a:rPr lang="en-US" sz="960" dirty="0">
                  <a:solidFill>
                    <a:schemeClr val="tx1"/>
                  </a:solidFill>
                </a:rPr>
                <a:t>pin.jinr.ru</a:t>
              </a:r>
              <a:endParaRPr lang="ru-RU" sz="960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093CB3D-CC72-4DDE-90D8-2837EB9566DF}"/>
                </a:ext>
              </a:extLst>
            </p:cNvPr>
            <p:cNvSpPr/>
            <p:nvPr/>
          </p:nvSpPr>
          <p:spPr>
            <a:xfrm>
              <a:off x="9907966" y="3389367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Профили сотрудников</a:t>
              </a: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7A4F7702-D756-44BE-8983-9D418641375A}"/>
                </a:ext>
              </a:extLst>
            </p:cNvPr>
            <p:cNvSpPr/>
            <p:nvPr/>
          </p:nvSpPr>
          <p:spPr>
            <a:xfrm>
              <a:off x="7821965" y="4141348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Коллекция публикаций</a:t>
              </a: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EC1BF213-1301-42AF-82FE-0C7A93059797}"/>
                </a:ext>
              </a:extLst>
            </p:cNvPr>
            <p:cNvSpPr/>
            <p:nvPr/>
          </p:nvSpPr>
          <p:spPr>
            <a:xfrm>
              <a:off x="9903518" y="4134764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Коллекция публикаций, загруженных сотрудниками</a:t>
              </a:r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DA8AA2F-2D76-4A4F-A842-9D09BC039F26}"/>
                </a:ext>
              </a:extLst>
            </p:cNvPr>
            <p:cNvSpPr/>
            <p:nvPr/>
          </p:nvSpPr>
          <p:spPr>
            <a:xfrm>
              <a:off x="7821965" y="3389367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Коллекция профилей</a:t>
              </a:r>
            </a:p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авторов</a:t>
              </a: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A4A28D72-9BF7-4F54-97B9-3546E520B4DD}"/>
                </a:ext>
              </a:extLst>
            </p:cNvPr>
            <p:cNvSpPr/>
            <p:nvPr/>
          </p:nvSpPr>
          <p:spPr>
            <a:xfrm>
              <a:off x="9907966" y="1842497"/>
              <a:ext cx="1102212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создания профиля сотрудника</a:t>
              </a: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5F075C6E-1129-45FA-A6A4-B375BBBE6BF3}"/>
                </a:ext>
              </a:extLst>
            </p:cNvPr>
            <p:cNvSpPr/>
            <p:nvPr/>
          </p:nvSpPr>
          <p:spPr>
            <a:xfrm>
              <a:off x="9598486" y="5227316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смены коллекции для публикации</a:t>
              </a:r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F02A8E98-2B4E-4084-9A13-86821F157749}"/>
                </a:ext>
              </a:extLst>
            </p:cNvPr>
            <p:cNvSpPr/>
            <p:nvPr/>
          </p:nvSpPr>
          <p:spPr>
            <a:xfrm>
              <a:off x="8545313" y="6024355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tx1"/>
                  </a:solidFill>
                </a:rPr>
                <a:t>Модуль удаления данных из коллекции</a:t>
              </a:r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430C0FBA-9147-4E8E-A03E-FC49FD713248}"/>
                </a:ext>
              </a:extLst>
            </p:cNvPr>
            <p:cNvSpPr/>
            <p:nvPr/>
          </p:nvSpPr>
          <p:spPr>
            <a:xfrm>
              <a:off x="6364967" y="5752021"/>
              <a:ext cx="1106660" cy="63138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6"/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60" dirty="0">
                  <a:solidFill>
                    <a:schemeClr val="tx1"/>
                  </a:solidFill>
                </a:rPr>
                <a:t>Модуль добавления публикации</a:t>
              </a:r>
            </a:p>
          </p:txBody>
        </p:sp>
        <p:sp>
          <p:nvSpPr>
            <p:cNvPr id="41" name="Стрелка: вниз 40">
              <a:extLst>
                <a:ext uri="{FF2B5EF4-FFF2-40B4-BE49-F238E27FC236}">
                  <a16:creationId xmlns:a16="http://schemas.microsoft.com/office/drawing/2014/main" id="{30D20479-0165-4568-B5FA-8402090872FE}"/>
                </a:ext>
              </a:extLst>
            </p:cNvPr>
            <p:cNvSpPr/>
            <p:nvPr/>
          </p:nvSpPr>
          <p:spPr>
            <a:xfrm>
              <a:off x="8216923" y="1616532"/>
              <a:ext cx="257525" cy="130448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Стрелка: вниз 42">
              <a:extLst>
                <a:ext uri="{FF2B5EF4-FFF2-40B4-BE49-F238E27FC236}">
                  <a16:creationId xmlns:a16="http://schemas.microsoft.com/office/drawing/2014/main" id="{03C64519-BFD5-4A50-BC72-DDAF00D9AE6A}"/>
                </a:ext>
              </a:extLst>
            </p:cNvPr>
            <p:cNvSpPr/>
            <p:nvPr/>
          </p:nvSpPr>
          <p:spPr>
            <a:xfrm>
              <a:off x="10348409" y="2534180"/>
              <a:ext cx="257525" cy="793035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вниз 43">
              <a:extLst>
                <a:ext uri="{FF2B5EF4-FFF2-40B4-BE49-F238E27FC236}">
                  <a16:creationId xmlns:a16="http://schemas.microsoft.com/office/drawing/2014/main" id="{252C6188-CFA9-4632-BA91-453C68104BEC}"/>
                </a:ext>
              </a:extLst>
            </p:cNvPr>
            <p:cNvSpPr/>
            <p:nvPr/>
          </p:nvSpPr>
          <p:spPr>
            <a:xfrm>
              <a:off x="8220211" y="2534180"/>
              <a:ext cx="257525" cy="793035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Стрелка: вниз 46">
              <a:extLst>
                <a:ext uri="{FF2B5EF4-FFF2-40B4-BE49-F238E27FC236}">
                  <a16:creationId xmlns:a16="http://schemas.microsoft.com/office/drawing/2014/main" id="{DC8A5B5B-6F2E-4804-998A-47E19185143F}"/>
                </a:ext>
              </a:extLst>
            </p:cNvPr>
            <p:cNvSpPr/>
            <p:nvPr/>
          </p:nvSpPr>
          <p:spPr>
            <a:xfrm>
              <a:off x="10348409" y="4804854"/>
              <a:ext cx="257525" cy="370411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Стрелка: изогнутая 47">
              <a:extLst>
                <a:ext uri="{FF2B5EF4-FFF2-40B4-BE49-F238E27FC236}">
                  <a16:creationId xmlns:a16="http://schemas.microsoft.com/office/drawing/2014/main" id="{EABC221C-718A-4F48-8A2B-BB1685A6B3AA}"/>
                </a:ext>
              </a:extLst>
            </p:cNvPr>
            <p:cNvSpPr/>
            <p:nvPr/>
          </p:nvSpPr>
          <p:spPr>
            <a:xfrm rot="5400000" flipH="1" flipV="1">
              <a:off x="8649801" y="4690721"/>
              <a:ext cx="793035" cy="1039566"/>
            </a:xfrm>
            <a:prstGeom prst="bentArrow">
              <a:avLst>
                <a:gd name="adj1" fmla="val 21157"/>
                <a:gd name="adj2" fmla="val 22245"/>
                <a:gd name="adj3" fmla="val 33968"/>
                <a:gd name="adj4" fmla="val 23738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9B415DC-1FC9-459A-AAAA-2F12886ACD33}"/>
                </a:ext>
              </a:extLst>
            </p:cNvPr>
            <p:cNvSpPr txBox="1"/>
            <p:nvPr/>
          </p:nvSpPr>
          <p:spPr>
            <a:xfrm>
              <a:off x="9150932" y="4728449"/>
              <a:ext cx="6992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Dspace</a:t>
              </a:r>
              <a:endParaRPr lang="ru-RU" sz="1100" dirty="0"/>
            </a:p>
          </p:txBody>
        </p:sp>
        <p:sp>
          <p:nvSpPr>
            <p:cNvPr id="50" name="Стрелка: изогнутая 49">
              <a:extLst>
                <a:ext uri="{FF2B5EF4-FFF2-40B4-BE49-F238E27FC236}">
                  <a16:creationId xmlns:a16="http://schemas.microsoft.com/office/drawing/2014/main" id="{D770916E-34FB-4666-BC49-4B2089A8E8CD}"/>
                </a:ext>
              </a:extLst>
            </p:cNvPr>
            <p:cNvSpPr/>
            <p:nvPr/>
          </p:nvSpPr>
          <p:spPr>
            <a:xfrm rot="16200000" flipV="1">
              <a:off x="7355175" y="4987559"/>
              <a:ext cx="1322039" cy="974891"/>
            </a:xfrm>
            <a:prstGeom prst="bentArrow">
              <a:avLst>
                <a:gd name="adj1" fmla="val 20312"/>
                <a:gd name="adj2" fmla="val 22006"/>
                <a:gd name="adj3" fmla="val 32619"/>
                <a:gd name="adj4" fmla="val 19186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0000">
                  <a:schemeClr val="accent6">
                    <a:lumMod val="40000"/>
                    <a:lumOff val="60000"/>
                  </a:schemeClr>
                </a:gs>
                <a:gs pos="78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" name="Стрелка: вправо 50">
              <a:extLst>
                <a:ext uri="{FF2B5EF4-FFF2-40B4-BE49-F238E27FC236}">
                  <a16:creationId xmlns:a16="http://schemas.microsoft.com/office/drawing/2014/main" id="{BA7212E5-1AF8-48C3-BFDB-9CD532362E1F}"/>
                </a:ext>
              </a:extLst>
            </p:cNvPr>
            <p:cNvSpPr/>
            <p:nvPr/>
          </p:nvSpPr>
          <p:spPr>
            <a:xfrm>
              <a:off x="5801942" y="5841654"/>
              <a:ext cx="553089" cy="45212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65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B5992DDB-B109-44F9-B148-AA13B33AB49E}"/>
                </a:ext>
              </a:extLst>
            </p:cNvPr>
            <p:cNvSpPr/>
            <p:nvPr/>
          </p:nvSpPr>
          <p:spPr>
            <a:xfrm>
              <a:off x="1355790" y="4091626"/>
              <a:ext cx="4467912" cy="67452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D546A867-5BF1-4E3D-AB26-DE24C63C0188}"/>
                </a:ext>
              </a:extLst>
            </p:cNvPr>
            <p:cNvSpPr/>
            <p:nvPr/>
          </p:nvSpPr>
          <p:spPr>
            <a:xfrm>
              <a:off x="1429648" y="4141348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База данных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Scopus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5BA01307-5497-4D78-BBBB-CFD3C57EB189}"/>
                </a:ext>
              </a:extLst>
            </p:cNvPr>
            <p:cNvSpPr/>
            <p:nvPr/>
          </p:nvSpPr>
          <p:spPr>
            <a:xfrm>
              <a:off x="3046886" y="4141348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База данных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eLibrary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BDC5BB46-703E-4CDA-8073-56DA51E3EA2F}"/>
                </a:ext>
              </a:extLst>
            </p:cNvPr>
            <p:cNvSpPr/>
            <p:nvPr/>
          </p:nvSpPr>
          <p:spPr>
            <a:xfrm>
              <a:off x="4643622" y="4141348"/>
              <a:ext cx="1122610" cy="58881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База данных </a:t>
              </a:r>
              <a:r>
                <a:rPr lang="ru-RU" sz="1200">
                  <a:solidFill>
                    <a:schemeClr val="tx2"/>
                  </a:solidFill>
                </a:rPr>
                <a:t>для </a:t>
              </a:r>
              <a:r>
                <a:rPr lang="en-US" sz="1200" dirty="0">
                  <a:solidFill>
                    <a:schemeClr val="tx2"/>
                  </a:solidFill>
                </a:rPr>
                <a:t>Inspire HEP</a:t>
              </a:r>
              <a:endParaRPr lang="ru-RU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676AD2C-631C-4EA9-8613-FC0ADDD5F98D}"/>
              </a:ext>
            </a:extLst>
          </p:cNvPr>
          <p:cNvSpPr/>
          <p:nvPr/>
        </p:nvSpPr>
        <p:spPr>
          <a:xfrm>
            <a:off x="4578725" y="1077084"/>
            <a:ext cx="1167364" cy="3685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0C344A-AAF3-4B55-AAB2-09738C85EE4A}"/>
              </a:ext>
            </a:extLst>
          </p:cNvPr>
          <p:cNvSpPr/>
          <p:nvPr/>
        </p:nvSpPr>
        <p:spPr>
          <a:xfrm>
            <a:off x="4578725" y="2295799"/>
            <a:ext cx="1167364" cy="6240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260EC54-FA98-469A-92FE-B0B9412F03AE}"/>
              </a:ext>
            </a:extLst>
          </p:cNvPr>
          <p:cNvSpPr/>
          <p:nvPr/>
        </p:nvSpPr>
        <p:spPr>
          <a:xfrm>
            <a:off x="2918333" y="1084644"/>
            <a:ext cx="1167364" cy="3685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E34958D1-B99D-44C7-AD88-12886B938981}"/>
              </a:ext>
            </a:extLst>
          </p:cNvPr>
          <p:cNvSpPr/>
          <p:nvPr/>
        </p:nvSpPr>
        <p:spPr>
          <a:xfrm rot="10800000">
            <a:off x="6661114" y="1370602"/>
            <a:ext cx="267792" cy="420010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ECA6BB59-ADE7-4AD7-8AE5-30C4EB4F018D}"/>
              </a:ext>
            </a:extLst>
          </p:cNvPr>
          <p:cNvSpPr/>
          <p:nvPr/>
        </p:nvSpPr>
        <p:spPr>
          <a:xfrm>
            <a:off x="2889337" y="2281433"/>
            <a:ext cx="1203356" cy="636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55853D76-2F44-4623-872B-6DF173A8742B}"/>
              </a:ext>
            </a:extLst>
          </p:cNvPr>
          <p:cNvSpPr/>
          <p:nvPr/>
        </p:nvSpPr>
        <p:spPr>
          <a:xfrm>
            <a:off x="1253880" y="1076976"/>
            <a:ext cx="1154234" cy="3735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FC30B29-4C69-4AE7-9361-71BF37361A42}"/>
              </a:ext>
            </a:extLst>
          </p:cNvPr>
          <p:cNvSpPr/>
          <p:nvPr/>
        </p:nvSpPr>
        <p:spPr>
          <a:xfrm>
            <a:off x="6906869" y="3612115"/>
            <a:ext cx="933044" cy="66918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13500000" scaled="1"/>
            <a:tileRect/>
          </a:gradFill>
          <a:ln>
            <a:solidFill>
              <a:schemeClr val="accent6"/>
            </a:solidFill>
          </a:ln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dirty="0">
                <a:solidFill>
                  <a:schemeClr val="tx1"/>
                </a:solidFill>
              </a:rPr>
              <a:t>Модуль поиска авторов</a:t>
            </a:r>
          </a:p>
        </p:txBody>
      </p:sp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488D4149-7103-48DD-9D03-E84A6AC74382}"/>
              </a:ext>
            </a:extLst>
          </p:cNvPr>
          <p:cNvSpPr/>
          <p:nvPr/>
        </p:nvSpPr>
        <p:spPr>
          <a:xfrm>
            <a:off x="7761676" y="3586733"/>
            <a:ext cx="303182" cy="219654"/>
          </a:xfrm>
          <a:prstGeom prst="left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78000">
                <a:schemeClr val="accent3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: влево-вправо 66">
            <a:extLst>
              <a:ext uri="{FF2B5EF4-FFF2-40B4-BE49-F238E27FC236}">
                <a16:creationId xmlns:a16="http://schemas.microsoft.com/office/drawing/2014/main" id="{82274173-787F-4C41-AAFC-AF246FAE3766}"/>
              </a:ext>
            </a:extLst>
          </p:cNvPr>
          <p:cNvSpPr/>
          <p:nvPr/>
        </p:nvSpPr>
        <p:spPr>
          <a:xfrm>
            <a:off x="7761676" y="4073859"/>
            <a:ext cx="303182" cy="219654"/>
          </a:xfrm>
          <a:prstGeom prst="left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78000">
                <a:schemeClr val="accent3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: вниз 69">
            <a:extLst>
              <a:ext uri="{FF2B5EF4-FFF2-40B4-BE49-F238E27FC236}">
                <a16:creationId xmlns:a16="http://schemas.microsoft.com/office/drawing/2014/main" id="{30C3848B-D3D3-4F22-8184-9764E74F9511}"/>
              </a:ext>
            </a:extLst>
          </p:cNvPr>
          <p:cNvSpPr/>
          <p:nvPr/>
        </p:nvSpPr>
        <p:spPr>
          <a:xfrm rot="10800000">
            <a:off x="7206731" y="1370602"/>
            <a:ext cx="267792" cy="2171003"/>
          </a:xfrm>
          <a:prstGeom prst="downArrow">
            <a:avLst/>
          </a:prstGeom>
          <a:gradFill flip="none" rotWithShape="1">
            <a:gsLst>
              <a:gs pos="0">
                <a:srgbClr val="FFFFFF"/>
              </a:gs>
              <a:gs pos="33000">
                <a:schemeClr val="accent2">
                  <a:lumMod val="40000"/>
                  <a:lumOff val="60000"/>
                </a:schemeClr>
              </a:gs>
              <a:gs pos="59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C63BD6B6-4BE3-43B4-88FA-3897B677D6A4}"/>
              </a:ext>
            </a:extLst>
          </p:cNvPr>
          <p:cNvSpPr/>
          <p:nvPr/>
        </p:nvSpPr>
        <p:spPr>
          <a:xfrm>
            <a:off x="1236148" y="2281432"/>
            <a:ext cx="1182301" cy="6360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9F769B35-6E51-42BA-9804-4096E277DF50}"/>
              </a:ext>
            </a:extLst>
          </p:cNvPr>
          <p:cNvSpPr/>
          <p:nvPr/>
        </p:nvSpPr>
        <p:spPr>
          <a:xfrm>
            <a:off x="1173603" y="3913257"/>
            <a:ext cx="4654739" cy="7596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992F102-89BB-45FD-B856-893872C285D0}"/>
              </a:ext>
            </a:extLst>
          </p:cNvPr>
          <p:cNvSpPr/>
          <p:nvPr/>
        </p:nvSpPr>
        <p:spPr>
          <a:xfrm>
            <a:off x="1233285" y="5419674"/>
            <a:ext cx="4530129" cy="11996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4A1DFB6-CE97-4475-BA8F-508D9DAF7132}"/>
              </a:ext>
            </a:extLst>
          </p:cNvPr>
          <p:cNvSpPr/>
          <p:nvPr/>
        </p:nvSpPr>
        <p:spPr>
          <a:xfrm>
            <a:off x="6361528" y="5673292"/>
            <a:ext cx="1175269" cy="6906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: вниз 74">
            <a:extLst>
              <a:ext uri="{FF2B5EF4-FFF2-40B4-BE49-F238E27FC236}">
                <a16:creationId xmlns:a16="http://schemas.microsoft.com/office/drawing/2014/main" id="{0B7CA432-DD1C-4E92-A86F-980EE73B6B05}"/>
              </a:ext>
            </a:extLst>
          </p:cNvPr>
          <p:cNvSpPr/>
          <p:nvPr/>
        </p:nvSpPr>
        <p:spPr>
          <a:xfrm rot="10800000">
            <a:off x="9739925" y="1352989"/>
            <a:ext cx="267792" cy="3731587"/>
          </a:xfrm>
          <a:prstGeom prst="downArrow">
            <a:avLst/>
          </a:prstGeom>
          <a:gradFill flip="none" rotWithShape="1">
            <a:gsLst>
              <a:gs pos="0">
                <a:srgbClr val="FFFFFF"/>
              </a:gs>
              <a:gs pos="33000">
                <a:schemeClr val="accent2">
                  <a:lumMod val="40000"/>
                  <a:lumOff val="60000"/>
                </a:schemeClr>
              </a:gs>
              <a:gs pos="59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FD47CFA4-9A9F-4B86-9D79-F489425FF585}"/>
              </a:ext>
            </a:extLst>
          </p:cNvPr>
          <p:cNvSpPr/>
          <p:nvPr/>
        </p:nvSpPr>
        <p:spPr>
          <a:xfrm>
            <a:off x="7824371" y="1532514"/>
            <a:ext cx="1193171" cy="7034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E2BA252E-5BF7-4814-B9D7-98587B232850}"/>
              </a:ext>
            </a:extLst>
          </p:cNvPr>
          <p:cNvSpPr/>
          <p:nvPr/>
        </p:nvSpPr>
        <p:spPr>
          <a:xfrm>
            <a:off x="9733157" y="5120432"/>
            <a:ext cx="1160698" cy="7034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10B1DDF-3701-48CC-B083-9C9E36394780}"/>
              </a:ext>
            </a:extLst>
          </p:cNvPr>
          <p:cNvSpPr/>
          <p:nvPr/>
        </p:nvSpPr>
        <p:spPr>
          <a:xfrm>
            <a:off x="6894174" y="3581065"/>
            <a:ext cx="944381" cy="7034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ED8EC0FF-FB32-4A29-A70A-CA09C99AD542}"/>
              </a:ext>
            </a:extLst>
          </p:cNvPr>
          <p:cNvSpPr/>
          <p:nvPr/>
        </p:nvSpPr>
        <p:spPr>
          <a:xfrm>
            <a:off x="10048783" y="1521455"/>
            <a:ext cx="1157304" cy="7034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D4995422-DCB5-4D4A-AE85-0075E25CC04C}"/>
              </a:ext>
            </a:extLst>
          </p:cNvPr>
          <p:cNvSpPr/>
          <p:nvPr/>
        </p:nvSpPr>
        <p:spPr>
          <a:xfrm>
            <a:off x="8636431" y="5967351"/>
            <a:ext cx="1157304" cy="7034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2" grpId="0" animBg="1"/>
      <p:bldP spid="63" grpId="0" animBg="1"/>
      <p:bldP spid="64" grpId="0" animBg="1"/>
      <p:bldP spid="65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032F6B2-D214-4C87-9640-A9222BE4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03" y="155990"/>
            <a:ext cx="10515600" cy="648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 за последний год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b="1" kern="100" dirty="0">
                <a:effectLst/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</a:br>
            <a:r>
              <a:rPr lang="ru-RU" sz="1600" b="1" kern="100" dirty="0">
                <a:effectLst/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  <a:t>Программный комплекс для автоматизированного сбора и систематизации научных публикаций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  <a:t>(2/2).</a:t>
            </a:r>
            <a:br>
              <a:rPr lang="en-US" sz="1600" b="1" kern="100" dirty="0">
                <a:effectLst/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</a:br>
            <a:r>
              <a:rPr lang="ru-RU" sz="1600" b="1" kern="100" dirty="0">
                <a:effectLst/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  <a:t>За период 2019 – 2024 гг.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4D881DCC-50A1-4088-8C30-DB65216C35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920750"/>
          <a:ext cx="10515597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7813018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617937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03986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InspireHEP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eLibrary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27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27748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 данных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уникальными публикациями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374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4155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Dspace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4201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2973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B81D89-DED9-4505-BB2F-91530978367F}"/>
              </a:ext>
            </a:extLst>
          </p:cNvPr>
          <p:cNvSpPr txBox="1"/>
          <p:nvPr/>
        </p:nvSpPr>
        <p:spPr>
          <a:xfrm>
            <a:off x="3928615" y="6301900"/>
            <a:ext cx="431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pubrepo.jinr.ru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182685-50ED-4D84-AF41-E11A2B8E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" y="4074341"/>
            <a:ext cx="12192000" cy="22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9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55612A-23E3-471E-A843-20CA6E4BC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4802"/>
            <a:ext cx="10515600" cy="581697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  <a:tabLst>
                <a:tab pos="50292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новых модулей и алгоритмов автоматизации сбора и систематизации научных публикаций для цифрового репозитория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Dspace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  <a:tabLst>
                <a:tab pos="50292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новых внешних источников для получения более полного объема публикаций ОИЯИ;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  <a:tabLst>
                <a:tab pos="50292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обновление существующих модулей и алгоритмов;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  <a:tabLst>
                <a:tab pos="50292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идентификации авторов публикаций для корректной привязки к профилям сотрудников ОИЯИ (авторов) в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Dspace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23D4CD-BE8B-4506-B58C-01F58D3B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48" y="116467"/>
            <a:ext cx="10515600" cy="64833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работ на следующий год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6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E5FA5-42B4-423F-AC5E-E678D9DB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публикаций в научных ц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итируемых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журналах 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3239C-8A8B-407E-BED8-D6ADF3C85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Андрей Кондратьев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Алексей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Бондяков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Автоматизированный сбор и систематизация публикаций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системы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– 2024 – 49-51.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А.С.Бондяков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Т.Н.Заикина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А.О.Кондратьев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И.К.Некрасова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И.А.Филозова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Г.В.Шестакова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и оценка производительности системы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DSpace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информационные технологии и ИТ-образование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Том 19 – 2023 –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581-587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DOI: </a:t>
            </a:r>
            <a:r>
              <a:rPr lang="ru-RU" sz="1200" u="sng" dirty="0">
                <a:solidFill>
                  <a:srgbClr val="007AB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https://doi.org/10.25559/SITITO.019.202303.581-587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Бондяков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А.С.,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Кондратьев А.О.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Сравнительные характеристики платформ контейнеризации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Docker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Singularity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Современные информационные технологии и ИТ-образование – № 2, Том 19 – 2023 – 292-297.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Бондяков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А.С.,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Кондратьев А.О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Кулиев А.Г. – Создание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грид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-сайта и его интеграция в вычислительную инфраструктуру ATLAS – Современные информационные технологии и ИТ-образование – № 1, Том 18 – 2023 – 39-46. DOI: </a:t>
            </a:r>
            <a:r>
              <a:rPr lang="ru-RU" sz="1200" u="sng" dirty="0">
                <a:solidFill>
                  <a:srgbClr val="007AB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https://doi.org/10.25559/SITITO.18.202201.39-46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Бондяков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А.С.,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Кондратьев А.О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– Программный комплекс для распределённой системы управления TANGO – Современные информационные технологии и ИТ-образование – №1, Том 18 – 2022 – 47-53. DOI: </a:t>
            </a:r>
            <a:r>
              <a:rPr lang="ru-RU" sz="1200" u="sng" dirty="0">
                <a:solidFill>
                  <a:srgbClr val="007AB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https://doi.org/10.25559/SITITO.18.202201.47-53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А.С.Бондяков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А.О.Кондратьев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Управление распределенными программными комплексами – Открытые системы – № 4 – 2022 – 13-15. </a:t>
            </a:r>
            <a:r>
              <a:rPr lang="ru-RU" sz="1200" dirty="0">
                <a:solidFill>
                  <a:srgbClr val="43464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DOI: 10.51793/OS.2022.17.39.005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Алексей Сергеевич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Бондяков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Назим Али-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оглы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Гусейнов, Джейхун Акиф-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оглы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Кулиев,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Андрей Олегович Кондратьев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Миграция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грид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-сервиса CREAM-CE – СИСТЕМНЫЙ АДМИНИСТРАТОР – № 3, Том 220 – 2021 – 78-80.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Алексей Сергеевич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Бондяков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Андрей Олегович Кондратьев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Модификация и миграция компонентов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грид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-сайта – №1, Том 17 – 2021 – Современные информационные технологии и ИТ-образование – 2021 – 44-51. DOI: </a:t>
            </a:r>
            <a:r>
              <a:rPr lang="ru-RU" sz="1200" u="sng" dirty="0">
                <a:solidFill>
                  <a:srgbClr val="009D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https://doi.org/10.25559/SITITO.17.202101.724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Kondratyev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Bondyakov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Algorithm of the Operation of the Structural Elements of the TANGO Distributed Control System – Physics of Particles and Nuclei – 2024 – № 3,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55 – 375-377. DOI </a:t>
            </a:r>
            <a:r>
              <a:rPr lang="en-US" sz="1200" u="sng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https://doi.org/10.1134/S1063779624030511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Filozova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Shestakova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Kondratyev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Bondyakov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Zaikina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Nekrasova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--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DSpace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PLATFORM FOR DIGITAL REPOSITORY OF JINR PUBLICATIONS –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Pepan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Letters –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 – 2024 – 797–799. DOI: </a:t>
            </a:r>
            <a:r>
              <a:rPr lang="en-US" sz="1200" u="sng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https://doi.org/10.1134/S1547477124701383</a:t>
            </a:r>
            <a:endParaRPr lang="en-US" sz="1200" u="sng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Kondratyev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Bondyakov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JIRA PLUGIN FOR THE ALICE INSTANCE – CEUR Workshop Proceedings – Vol-3041– 2021 – 185-189. DOI: 10.54546/MLIT.2021.20.42.001</a:t>
            </a:r>
          </a:p>
          <a:p>
            <a:pPr marL="536575" lvl="3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276 публикаций в коллаборации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CERN ALICE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3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5A353-215E-475E-B3CF-EE6F5A37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научных мероприятиях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(2020 – 2024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2B3C9-0C91-45C1-A829-B55C64CD6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-2023 –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работы структурных элементов распределенной системы управления TANGO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JINR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2023. –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Устный доклад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GRID-2021 –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JIRA plugin for ALICE instance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JINR. – 2021. –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Устный доклад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3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C48DC-9DB9-421F-87AA-D041C932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4235993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938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Программный комплекс для автоматизированного сбора и систематизации научных публикаций</vt:lpstr>
      <vt:lpstr>Актуальность работы</vt:lpstr>
      <vt:lpstr>Внешние источники сбора метаданных публикаций.</vt:lpstr>
      <vt:lpstr>Выполненные работы за последний год. Программный комплекс для автоматизированного сбора и систематизации научных публикаций(1/2).</vt:lpstr>
      <vt:lpstr>Выполненные работы за последний год. Программный комплекс для автоматизированного сбора и систематизации научных публикаций(2/2). За период 2019 – 2024 гг.</vt:lpstr>
      <vt:lpstr>План работ на следующий год</vt:lpstr>
      <vt:lpstr>Список публикаций в научных цитируемых журналах </vt:lpstr>
      <vt:lpstr>Участие в научных мероприятиях (2020 – 2024 гг) 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akondrat</dc:creator>
  <cp:lastModifiedBy>akondrat</cp:lastModifiedBy>
  <cp:revision>70</cp:revision>
  <dcterms:created xsi:type="dcterms:W3CDTF">2024-04-24T06:09:26Z</dcterms:created>
  <dcterms:modified xsi:type="dcterms:W3CDTF">2024-12-11T05:58:20Z</dcterms:modified>
</cp:coreProperties>
</file>