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2" r:id="rId14"/>
    <p:sldId id="283"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4" r:id="rId28"/>
  </p:sldIdLst>
  <p:sldSz cx="9144000" cy="6858000" type="screen4x3"/>
  <p:notesSz cx="6858000" cy="9144000"/>
  <p:embeddedFontLst>
    <p:embeddedFont>
      <p:font typeface="Calibri" pitchFamily="34" charset="0"/>
      <p:regular r:id="rId30"/>
      <p:bold r:id="rId31"/>
      <p:italic r:id="rId32"/>
      <p:boldItalic r:id="rId33"/>
    </p:embeddedFont>
    <p:embeddedFont>
      <p:font typeface="PT Sans Caption" charset="-52"/>
      <p:regular r:id="rId34"/>
      <p:bold r:id="rId35"/>
    </p:embeddedFont>
    <p:embeddedFont>
      <p:font typeface="Gisha" pitchFamily="34" charset="-79"/>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40">
          <p15:clr>
            <a:srgbClr val="A4A3A4"/>
          </p15:clr>
        </p15:guide>
        <p15:guide id="2" pos="283">
          <p15:clr>
            <a:srgbClr val="9AA0A6"/>
          </p15:clr>
        </p15:guide>
        <p15:guide id="3" orient="horz" pos="3866">
          <p15:clr>
            <a:srgbClr val="9AA0A6"/>
          </p15:clr>
        </p15:guide>
        <p15:guide id="4" pos="54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1B4082"/>
    <a:srgbClr val="CC3399"/>
    <a:srgbClr val="FF00FF"/>
    <a:srgbClr val="C855CB"/>
    <a:srgbClr val="74AC8A"/>
    <a:srgbClr val="B3CEFB"/>
    <a:srgbClr val="C9D7E4"/>
    <a:srgbClr val="CFE2F3"/>
    <a:srgbClr val="EEEE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p:scale>
          <a:sx n="125" d="100"/>
          <a:sy n="125" d="100"/>
        </p:scale>
        <p:origin x="-1666" y="5"/>
      </p:cViewPr>
      <p:guideLst>
        <p:guide orient="horz" pos="340"/>
        <p:guide orient="horz" pos="3867"/>
        <p:guide pos="283"/>
        <p:guide pos="54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0e320575a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30e320575af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0e320575a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30e320575af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0b081fa49b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0b081fa49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0d7a283eeb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0d7a283e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xmlns="" id="{2058DAA0-7B3A-B83A-4247-321278D95C19}"/>
            </a:ext>
          </a:extLst>
        </p:cNvPr>
        <p:cNvGrpSpPr/>
        <p:nvPr/>
      </p:nvGrpSpPr>
      <p:grpSpPr>
        <a:xfrm>
          <a:off x="0" y="0"/>
          <a:ext cx="0" cy="0"/>
          <a:chOff x="0" y="0"/>
          <a:chExt cx="0" cy="0"/>
        </a:xfrm>
      </p:grpSpPr>
      <p:sp>
        <p:nvSpPr>
          <p:cNvPr id="355" name="Google Shape;355;g30d7a283eeb_0_9:notes">
            <a:extLst>
              <a:ext uri="{FF2B5EF4-FFF2-40B4-BE49-F238E27FC236}">
                <a16:creationId xmlns:a16="http://schemas.microsoft.com/office/drawing/2014/main" xmlns="" id="{BCAF699D-4AB7-7D5B-70A7-00EAAE7F2E1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0d7a283eeb_0_9:notes">
            <a:extLst>
              <a:ext uri="{FF2B5EF4-FFF2-40B4-BE49-F238E27FC236}">
                <a16:creationId xmlns:a16="http://schemas.microsoft.com/office/drawing/2014/main" xmlns="" id="{44E346BA-7F6F-9717-6ECF-0F61EB1222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1578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d2e8ce030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2d2e8ce030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d2e8ce030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2d2e8ce0307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d2e8ce030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2d2e8ce030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fe10cad1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2fe10cad1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d2e8ce030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d2e8ce0307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0e320575a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30e320575af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0e320575a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30e320575af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fd98dc14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2fd98dc14e1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fd98dc14e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2fd98dc14e1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d98dc14e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2fd98dc14e1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fe76ac4fb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2fe76ac4fb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fbee154aa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g2fbee154aa8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0e320575af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g30e320575af_0_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0e3a9b67d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30e3a9b67d7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0a7461e0b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30a7461e0b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0a7461e0b5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3ffb6e8a7_0_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d3ffb6e8a7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d3ffb6e8a7_0_2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b081fa49b_0_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0b081fa49b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0b081fa49b_0_3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448beaf98_0_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d448beaf9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d448beaf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d448beaf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d448beaf98_0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d448beaf9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0cedebfbe3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0cedebfbe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5"/>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2"/>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2"/>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2"/>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2"/>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4"/>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4"/>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5"/>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816688" y="1214851"/>
            <a:ext cx="3207000" cy="4123500"/>
          </a:xfrm>
          <a:prstGeom prst="roundRect">
            <a:avLst>
              <a:gd name="adj" fmla="val 16667"/>
            </a:avLst>
          </a:prstGeom>
          <a:no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4"/>
          <p:cNvSpPr/>
          <p:nvPr/>
        </p:nvSpPr>
        <p:spPr>
          <a:xfrm>
            <a:off x="4184013" y="1214851"/>
            <a:ext cx="4143300" cy="4123500"/>
          </a:xfrm>
          <a:prstGeom prst="roundRect">
            <a:avLst>
              <a:gd name="adj" fmla="val 16667"/>
            </a:avLst>
          </a:prstGeom>
          <a:solidFill>
            <a:srgbClr val="CFE2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Группа 2">
            <a:extLst>
              <a:ext uri="{FF2B5EF4-FFF2-40B4-BE49-F238E27FC236}">
                <a16:creationId xmlns:a16="http://schemas.microsoft.com/office/drawing/2014/main" xmlns="" id="{9D3D9797-2FB8-5F7B-F26B-D978B8D768B0}"/>
              </a:ext>
            </a:extLst>
          </p:cNvPr>
          <p:cNvGrpSpPr/>
          <p:nvPr/>
        </p:nvGrpSpPr>
        <p:grpSpPr>
          <a:xfrm>
            <a:off x="4426488" y="1957188"/>
            <a:ext cx="3505200" cy="2659475"/>
            <a:chOff x="4426488" y="2103025"/>
            <a:chExt cx="3505200" cy="2659476"/>
          </a:xfrm>
        </p:grpSpPr>
        <p:sp>
          <p:nvSpPr>
            <p:cNvPr id="62" name="Google Shape;62;p14"/>
            <p:cNvSpPr txBox="1"/>
            <p:nvPr/>
          </p:nvSpPr>
          <p:spPr>
            <a:xfrm>
              <a:off x="4426488" y="2103025"/>
              <a:ext cx="3125700" cy="21736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900" b="1" dirty="0">
                  <a:solidFill>
                    <a:schemeClr val="dk1"/>
                  </a:solidFill>
                  <a:latin typeface="Calibri"/>
                  <a:ea typeface="Calibri"/>
                  <a:cs typeface="Calibri"/>
                  <a:sym typeface="Calibri"/>
                </a:rPr>
                <a:t>Modeling the survival rate of a heterogeneous population of neural stem cells in response to irradiation with </a:t>
              </a:r>
              <a:r>
                <a:rPr lang="ru" sz="1900" b="1" baseline="30000" dirty="0">
                  <a:solidFill>
                    <a:schemeClr val="dk1"/>
                  </a:solidFill>
                  <a:latin typeface="Calibri"/>
                  <a:ea typeface="Calibri"/>
                  <a:cs typeface="Calibri"/>
                  <a:sym typeface="Calibri"/>
                </a:rPr>
                <a:t>56</a:t>
              </a:r>
              <a:r>
                <a:rPr lang="ru" sz="1900" b="1" dirty="0">
                  <a:solidFill>
                    <a:schemeClr val="dk1"/>
                  </a:solidFill>
                  <a:latin typeface="Calibri"/>
                  <a:ea typeface="Calibri"/>
                  <a:cs typeface="Calibri"/>
                  <a:sym typeface="Calibri"/>
                </a:rPr>
                <a:t>Fe particles</a:t>
              </a:r>
              <a:endParaRPr sz="1900" b="1" dirty="0">
                <a:solidFill>
                  <a:schemeClr val="dk1"/>
                </a:solidFill>
                <a:latin typeface="Calibri"/>
                <a:ea typeface="Calibri"/>
                <a:cs typeface="Calibri"/>
                <a:sym typeface="Calibri"/>
              </a:endParaRPr>
            </a:p>
          </p:txBody>
        </p:sp>
        <p:sp>
          <p:nvSpPr>
            <p:cNvPr id="63" name="Google Shape;63;p14"/>
            <p:cNvSpPr txBox="1"/>
            <p:nvPr/>
          </p:nvSpPr>
          <p:spPr>
            <a:xfrm>
              <a:off x="4426488" y="4074651"/>
              <a:ext cx="3505200" cy="6878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ru" sz="1200" dirty="0">
                  <a:solidFill>
                    <a:schemeClr val="dk1"/>
                  </a:solidFill>
                  <a:latin typeface="Times New Roman"/>
                  <a:ea typeface="Times New Roman"/>
                  <a:cs typeface="Times New Roman"/>
                  <a:sym typeface="Times New Roman"/>
                </a:rPr>
                <a:t>Glebov A.A., Kolesnikova E.A., Bugay A.N.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9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sz="900" dirty="0">
                  <a:solidFill>
                    <a:schemeClr val="dk1"/>
                  </a:solidFill>
                  <a:latin typeface="Times New Roman"/>
                  <a:ea typeface="Times New Roman"/>
                  <a:cs typeface="Times New Roman"/>
                  <a:sym typeface="Times New Roman"/>
                </a:rPr>
                <a:t>E-mail:  glebov.atth@gmail.com</a:t>
              </a:r>
              <a:endParaRPr sz="1200" dirty="0">
                <a:solidFill>
                  <a:schemeClr val="dk1"/>
                </a:solidFill>
                <a:latin typeface="Times New Roman"/>
                <a:ea typeface="Times New Roman"/>
                <a:cs typeface="Times New Roman"/>
                <a:sym typeface="Times New Roman"/>
              </a:endParaRPr>
            </a:p>
          </p:txBody>
        </p:sp>
      </p:grpSp>
      <p:grpSp>
        <p:nvGrpSpPr>
          <p:cNvPr id="4" name="Группа 3">
            <a:extLst>
              <a:ext uri="{FF2B5EF4-FFF2-40B4-BE49-F238E27FC236}">
                <a16:creationId xmlns:a16="http://schemas.microsoft.com/office/drawing/2014/main" xmlns="" id="{E55592FA-3701-A63A-8A6E-B6E664367D8F}"/>
              </a:ext>
            </a:extLst>
          </p:cNvPr>
          <p:cNvGrpSpPr/>
          <p:nvPr/>
        </p:nvGrpSpPr>
        <p:grpSpPr>
          <a:xfrm>
            <a:off x="1209911" y="2005416"/>
            <a:ext cx="2420561" cy="2326600"/>
            <a:chOff x="1214714" y="1851581"/>
            <a:chExt cx="2420561" cy="2326600"/>
          </a:xfrm>
        </p:grpSpPr>
        <p:pic>
          <p:nvPicPr>
            <p:cNvPr id="64" name="Google Shape;64;p14"/>
            <p:cNvPicPr preferRelativeResize="0"/>
            <p:nvPr/>
          </p:nvPicPr>
          <p:blipFill rotWithShape="1">
            <a:blip r:embed="rId3">
              <a:alphaModFix/>
            </a:blip>
            <a:srcRect t="14199" b="14192"/>
            <a:stretch/>
          </p:blipFill>
          <p:spPr>
            <a:xfrm>
              <a:off x="1214714" y="1851581"/>
              <a:ext cx="1120725" cy="802550"/>
            </a:xfrm>
            <a:prstGeom prst="rect">
              <a:avLst/>
            </a:prstGeom>
            <a:noFill/>
            <a:ln>
              <a:noFill/>
            </a:ln>
          </p:spPr>
        </p:pic>
        <p:pic>
          <p:nvPicPr>
            <p:cNvPr id="65" name="Google Shape;65;p14"/>
            <p:cNvPicPr preferRelativeResize="0"/>
            <p:nvPr/>
          </p:nvPicPr>
          <p:blipFill rotWithShape="1">
            <a:blip r:embed="rId4">
              <a:alphaModFix/>
            </a:blip>
            <a:srcRect l="1013" t="-6394" r="81657" b="-6383"/>
            <a:stretch/>
          </p:blipFill>
          <p:spPr>
            <a:xfrm>
              <a:off x="2664113" y="1871744"/>
              <a:ext cx="971162" cy="762225"/>
            </a:xfrm>
            <a:prstGeom prst="rect">
              <a:avLst/>
            </a:prstGeom>
            <a:noFill/>
            <a:ln>
              <a:noFill/>
            </a:ln>
          </p:spPr>
        </p:pic>
        <p:sp>
          <p:nvSpPr>
            <p:cNvPr id="66" name="Google Shape;66;p14"/>
            <p:cNvSpPr txBox="1"/>
            <p:nvPr/>
          </p:nvSpPr>
          <p:spPr>
            <a:xfrm>
              <a:off x="1264438" y="2885550"/>
              <a:ext cx="2311500" cy="1292631"/>
            </a:xfrm>
            <a:prstGeom prst="rect">
              <a:avLst/>
            </a:prstGeom>
            <a:noFill/>
            <a:ln>
              <a:noFill/>
            </a:ln>
          </p:spPr>
          <p:txBody>
            <a:bodyPr spcFirstLastPara="1" wrap="square" lIns="91425" tIns="91425" rIns="91425" bIns="91425" anchor="t" anchorCtr="0">
              <a:spAutoFit/>
            </a:bodyPr>
            <a:lstStyle/>
            <a:p>
              <a:pPr lvl="0" algn="ctr"/>
              <a:r>
                <a:rPr lang="en-US" sz="1800" b="1" dirty="0" smtClean="0">
                  <a:latin typeface="Times New Roman"/>
                  <a:ea typeface="Times New Roman"/>
                  <a:cs typeface="Times New Roman"/>
                  <a:sym typeface="Times New Roman"/>
                </a:rPr>
                <a:t>Competition for the JINR Awards for Young Scientists and Specialists</a:t>
              </a:r>
              <a:endParaRPr lang="en-US" sz="1800" b="1" dirty="0">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p:nvPr/>
        </p:nvSpPr>
        <p:spPr>
          <a:xfrm>
            <a:off x="816688" y="1214851"/>
            <a:ext cx="3207000" cy="4123500"/>
          </a:xfrm>
          <a:prstGeom prst="roundRect">
            <a:avLst>
              <a:gd name="adj" fmla="val 16667"/>
            </a:avLst>
          </a:prstGeom>
          <a:solidFill>
            <a:srgbClr val="CFE2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23"/>
          <p:cNvSpPr/>
          <p:nvPr/>
        </p:nvSpPr>
        <p:spPr>
          <a:xfrm>
            <a:off x="4184013" y="1214851"/>
            <a:ext cx="4143300" cy="4123500"/>
          </a:xfrm>
          <a:prstGeom prst="roundRect">
            <a:avLst>
              <a:gd name="adj" fmla="val 16667"/>
            </a:avLst>
          </a:prstGeom>
          <a:no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4" name="Google Shape;324;p23"/>
          <p:cNvPicPr preferRelativeResize="0"/>
          <p:nvPr/>
        </p:nvPicPr>
        <p:blipFill>
          <a:blip r:embed="rId3">
            <a:alphaModFix/>
          </a:blip>
          <a:stretch>
            <a:fillRect/>
          </a:stretch>
        </p:blipFill>
        <p:spPr>
          <a:xfrm>
            <a:off x="4535043" y="2003777"/>
            <a:ext cx="3441249" cy="2545651"/>
          </a:xfrm>
          <a:prstGeom prst="rect">
            <a:avLst/>
          </a:prstGeom>
          <a:noFill/>
          <a:ln>
            <a:noFill/>
          </a:ln>
        </p:spPr>
      </p:pic>
      <p:sp>
        <p:nvSpPr>
          <p:cNvPr id="4" name="Google Shape;72;p15">
            <a:extLst>
              <a:ext uri="{FF2B5EF4-FFF2-40B4-BE49-F238E27FC236}">
                <a16:creationId xmlns:a16="http://schemas.microsoft.com/office/drawing/2014/main" xmlns="" id="{C5A0E69A-D387-CA5F-B18A-C19C02DF9164}"/>
              </a:ext>
            </a:extLst>
          </p:cNvPr>
          <p:cNvSpPr txBox="1"/>
          <p:nvPr/>
        </p:nvSpPr>
        <p:spPr>
          <a:xfrm>
            <a:off x="1472038" y="1207738"/>
            <a:ext cx="1896300" cy="4130615"/>
          </a:xfrm>
          <a:prstGeom prst="rect">
            <a:avLst/>
          </a:prstGeom>
          <a:noFill/>
          <a:ln w="6350" cmpd="sng">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900" b="1" dirty="0">
                <a:ln w="6350">
                  <a:noFill/>
                </a:ln>
                <a:solidFill>
                  <a:schemeClr val="tx1">
                    <a:lumMod val="50000"/>
                    <a:lumOff val="50000"/>
                  </a:schemeClr>
                </a:solidFill>
                <a:latin typeface="Calibri"/>
                <a:ea typeface="Calibri"/>
                <a:cs typeface="Calibri"/>
                <a:sym typeface="Calibri"/>
              </a:rPr>
              <a:t>INTRODUCTION</a:t>
            </a: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rgbClr val="0070C0"/>
                </a:solidFill>
                <a:latin typeface="Calibri"/>
                <a:ea typeface="Calibri"/>
                <a:cs typeface="Calibri"/>
                <a:sym typeface="Calibri"/>
              </a:rPr>
              <a:t>MODELING</a:t>
            </a:r>
            <a:r>
              <a:rPr lang="en-GB" sz="1900" b="1" dirty="0">
                <a:ln w="6350">
                  <a:noFill/>
                </a:ln>
                <a:solidFill>
                  <a:schemeClr val="tx1">
                    <a:lumMod val="50000"/>
                    <a:lumOff val="50000"/>
                  </a:schemeClr>
                </a:solidFill>
                <a:latin typeface="Calibri"/>
                <a:ea typeface="Calibri"/>
                <a:cs typeface="Calibri"/>
                <a:sym typeface="Calibri"/>
              </a:rPr>
              <a:t> </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RESULTS</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CONCLUSION</a:t>
            </a:r>
            <a:endParaRPr sz="1900" b="1" dirty="0">
              <a:ln w="6350">
                <a:noFill/>
              </a:ln>
              <a:solidFill>
                <a:schemeClr val="tx1">
                  <a:lumMod val="50000"/>
                  <a:lumOff val="50000"/>
                </a:schemeClr>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24"/>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31" name="Google Shape;331;p24"/>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OLD APPROACH FOR MODELING OF NSC POPULATION</a:t>
            </a:r>
            <a:endParaRPr sz="1600" b="1">
              <a:solidFill>
                <a:schemeClr val="dk1"/>
              </a:solidFill>
              <a:latin typeface="PT Sans Caption"/>
              <a:ea typeface="PT Sans Caption"/>
              <a:cs typeface="PT Sans Caption"/>
              <a:sym typeface="PT Sans Caption"/>
            </a:endParaRPr>
          </a:p>
        </p:txBody>
      </p:sp>
      <p:cxnSp>
        <p:nvCxnSpPr>
          <p:cNvPr id="332" name="Google Shape;332;p24"/>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pic>
        <p:nvPicPr>
          <p:cNvPr id="333" name="Google Shape;333;p24"/>
          <p:cNvPicPr preferRelativeResize="0"/>
          <p:nvPr/>
        </p:nvPicPr>
        <p:blipFill rotWithShape="1">
          <a:blip r:embed="rId3">
            <a:alphaModFix/>
          </a:blip>
          <a:srcRect l="3328" r="49654" b="9140"/>
          <a:stretch/>
        </p:blipFill>
        <p:spPr>
          <a:xfrm>
            <a:off x="4821567" y="1950984"/>
            <a:ext cx="3262474" cy="1970251"/>
          </a:xfrm>
          <a:prstGeom prst="rect">
            <a:avLst/>
          </a:prstGeom>
          <a:noFill/>
          <a:ln>
            <a:noFill/>
          </a:ln>
        </p:spPr>
      </p:pic>
      <p:grpSp>
        <p:nvGrpSpPr>
          <p:cNvPr id="334" name="Google Shape;334;p24"/>
          <p:cNvGrpSpPr/>
          <p:nvPr/>
        </p:nvGrpSpPr>
        <p:grpSpPr>
          <a:xfrm>
            <a:off x="587342" y="1937256"/>
            <a:ext cx="3754200" cy="1016230"/>
            <a:chOff x="864000" y="2195593"/>
            <a:chExt cx="3754200" cy="1016230"/>
          </a:xfrm>
        </p:grpSpPr>
        <p:sp>
          <p:nvSpPr>
            <p:cNvPr id="335" name="Google Shape;335;p24"/>
            <p:cNvSpPr txBox="1"/>
            <p:nvPr/>
          </p:nvSpPr>
          <p:spPr>
            <a:xfrm>
              <a:off x="864000" y="2867913"/>
              <a:ext cx="3754200" cy="34391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 sz="900" i="1">
                  <a:latin typeface="Times New Roman"/>
                  <a:ea typeface="Times New Roman"/>
                  <a:cs typeface="Times New Roman"/>
                  <a:sym typeface="Times New Roman"/>
                </a:rPr>
                <a:t>Equation of dynamic of NSCs population [</a:t>
              </a:r>
              <a:r>
                <a:rPr lang="ru" sz="900" i="1">
                  <a:solidFill>
                    <a:srgbClr val="222222"/>
                  </a:solidFill>
                  <a:highlight>
                    <a:schemeClr val="lt1"/>
                  </a:highlight>
                  <a:latin typeface="Times New Roman"/>
                  <a:ea typeface="Times New Roman"/>
                  <a:cs typeface="Times New Roman"/>
                  <a:sym typeface="Times New Roman"/>
                </a:rPr>
                <a:t>Cacao2016</a:t>
              </a:r>
              <a:r>
                <a:rPr lang="ru" sz="900" i="1">
                  <a:latin typeface="Times New Roman"/>
                  <a:ea typeface="Times New Roman"/>
                  <a:cs typeface="Times New Roman"/>
                  <a:sym typeface="Times New Roman"/>
                </a:rPr>
                <a:t>]</a:t>
              </a:r>
              <a:endParaRPr sz="900" i="1">
                <a:solidFill>
                  <a:srgbClr val="000000"/>
                </a:solidFill>
                <a:latin typeface="Times New Roman"/>
                <a:ea typeface="Times New Roman"/>
                <a:cs typeface="Times New Roman"/>
                <a:sym typeface="Times New Roman"/>
              </a:endParaRPr>
            </a:p>
          </p:txBody>
        </p:sp>
        <p:grpSp>
          <p:nvGrpSpPr>
            <p:cNvPr id="336" name="Google Shape;336;p24"/>
            <p:cNvGrpSpPr/>
            <p:nvPr/>
          </p:nvGrpSpPr>
          <p:grpSpPr>
            <a:xfrm>
              <a:off x="1492800" y="2236694"/>
              <a:ext cx="2496600" cy="645000"/>
              <a:chOff x="1492800" y="2222919"/>
              <a:chExt cx="2496600" cy="645000"/>
            </a:xfrm>
          </p:grpSpPr>
          <p:pic>
            <p:nvPicPr>
              <p:cNvPr id="337" name="Google Shape;337;p24"/>
              <p:cNvPicPr preferRelativeResize="0"/>
              <p:nvPr/>
            </p:nvPicPr>
            <p:blipFill rotWithShape="1">
              <a:blip r:embed="rId4">
                <a:alphaModFix/>
              </a:blip>
              <a:srcRect/>
              <a:stretch/>
            </p:blipFill>
            <p:spPr>
              <a:xfrm>
                <a:off x="1829163" y="2347325"/>
                <a:ext cx="1823875" cy="451275"/>
              </a:xfrm>
              <a:prstGeom prst="rect">
                <a:avLst/>
              </a:prstGeom>
              <a:noFill/>
              <a:ln>
                <a:noFill/>
              </a:ln>
            </p:spPr>
          </p:pic>
          <p:sp>
            <p:nvSpPr>
              <p:cNvPr id="338" name="Google Shape;338;p24"/>
              <p:cNvSpPr/>
              <p:nvPr/>
            </p:nvSpPr>
            <p:spPr>
              <a:xfrm>
                <a:off x="1492800" y="2222919"/>
                <a:ext cx="2496600" cy="645000"/>
              </a:xfrm>
              <a:prstGeom prst="rect">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39" name="Google Shape;339;p24"/>
            <p:cNvSpPr txBox="1"/>
            <p:nvPr/>
          </p:nvSpPr>
          <p:spPr>
            <a:xfrm>
              <a:off x="3314650" y="2195593"/>
              <a:ext cx="707100" cy="27696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ru" sz="600" i="1" dirty="0">
                  <a:solidFill>
                    <a:srgbClr val="6D9EEB"/>
                  </a:solidFill>
                  <a:latin typeface="PT Sans Caption"/>
                  <a:ea typeface="PT Sans Caption"/>
                  <a:cs typeface="PT Sans Caption"/>
                  <a:sym typeface="PT Sans Caption"/>
                </a:rPr>
                <a:t>quiescent</a:t>
              </a:r>
              <a:endParaRPr sz="600" i="1" dirty="0">
                <a:solidFill>
                  <a:srgbClr val="6D9EEB"/>
                </a:solidFill>
                <a:latin typeface="PT Sans Caption"/>
                <a:ea typeface="PT Sans Caption"/>
                <a:cs typeface="PT Sans Caption"/>
                <a:sym typeface="PT Sans Caption"/>
              </a:endParaRPr>
            </a:p>
          </p:txBody>
        </p:sp>
        <p:sp>
          <p:nvSpPr>
            <p:cNvPr id="340" name="Google Shape;340;p24"/>
            <p:cNvSpPr txBox="1"/>
            <p:nvPr/>
          </p:nvSpPr>
          <p:spPr>
            <a:xfrm>
              <a:off x="3103600" y="2625929"/>
              <a:ext cx="707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a:solidFill>
                    <a:srgbClr val="CC0000"/>
                  </a:solidFill>
                  <a:latin typeface="PT Sans Caption"/>
                  <a:ea typeface="PT Sans Caption"/>
                  <a:cs typeface="PT Sans Caption"/>
                  <a:sym typeface="PT Sans Caption"/>
                </a:rPr>
                <a:t>proliferation</a:t>
              </a:r>
              <a:endParaRPr sz="600" i="1">
                <a:solidFill>
                  <a:srgbClr val="CC0000"/>
                </a:solidFill>
                <a:latin typeface="PT Sans Caption"/>
                <a:ea typeface="PT Sans Caption"/>
                <a:cs typeface="PT Sans Caption"/>
                <a:sym typeface="PT Sans Caption"/>
              </a:endParaRPr>
            </a:p>
          </p:txBody>
        </p:sp>
        <p:sp>
          <p:nvSpPr>
            <p:cNvPr id="341" name="Google Shape;341;p24"/>
            <p:cNvSpPr txBox="1"/>
            <p:nvPr/>
          </p:nvSpPr>
          <p:spPr>
            <a:xfrm>
              <a:off x="2470825" y="2625929"/>
              <a:ext cx="707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a:solidFill>
                    <a:srgbClr val="999999"/>
                  </a:solidFill>
                  <a:latin typeface="PT Sans Caption"/>
                  <a:ea typeface="PT Sans Caption"/>
                  <a:cs typeface="PT Sans Caption"/>
                  <a:sym typeface="PT Sans Caption"/>
                </a:rPr>
                <a:t>activation</a:t>
              </a:r>
              <a:endParaRPr sz="600" i="1">
                <a:solidFill>
                  <a:srgbClr val="999999"/>
                </a:solidFill>
                <a:latin typeface="PT Sans Caption"/>
                <a:ea typeface="PT Sans Caption"/>
                <a:cs typeface="PT Sans Caption"/>
                <a:sym typeface="PT Sans Caption"/>
              </a:endParaRPr>
            </a:p>
          </p:txBody>
        </p:sp>
      </p:grpSp>
      <p:grpSp>
        <p:nvGrpSpPr>
          <p:cNvPr id="342" name="Google Shape;342;p24"/>
          <p:cNvGrpSpPr/>
          <p:nvPr/>
        </p:nvGrpSpPr>
        <p:grpSpPr>
          <a:xfrm>
            <a:off x="587342" y="3174915"/>
            <a:ext cx="3754200" cy="1016221"/>
            <a:chOff x="4750800" y="2195592"/>
            <a:chExt cx="3754200" cy="1016218"/>
          </a:xfrm>
        </p:grpSpPr>
        <p:sp>
          <p:nvSpPr>
            <p:cNvPr id="343" name="Google Shape;343;p24"/>
            <p:cNvSpPr txBox="1"/>
            <p:nvPr/>
          </p:nvSpPr>
          <p:spPr>
            <a:xfrm>
              <a:off x="4750800" y="2867901"/>
              <a:ext cx="3754200" cy="34390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 sz="900" i="1">
                  <a:solidFill>
                    <a:schemeClr val="dk1"/>
                  </a:solidFill>
                  <a:latin typeface="Times New Roman"/>
                  <a:ea typeface="Times New Roman"/>
                  <a:cs typeface="Times New Roman"/>
                  <a:sym typeface="Times New Roman"/>
                </a:rPr>
                <a:t>Equation of dynamic of NSCs population</a:t>
              </a:r>
              <a:r>
                <a:rPr lang="ru" sz="900" i="1">
                  <a:latin typeface="Times New Roman"/>
                  <a:ea typeface="Times New Roman"/>
                  <a:cs typeface="Times New Roman"/>
                  <a:sym typeface="Times New Roman"/>
                </a:rPr>
                <a:t> [</a:t>
              </a:r>
              <a:r>
                <a:rPr lang="ru" sz="900" i="1">
                  <a:solidFill>
                    <a:srgbClr val="222222"/>
                  </a:solidFill>
                  <a:highlight>
                    <a:schemeClr val="lt1"/>
                  </a:highlight>
                  <a:latin typeface="Times New Roman"/>
                  <a:ea typeface="Times New Roman"/>
                  <a:cs typeface="Times New Roman"/>
                  <a:sym typeface="Times New Roman"/>
                </a:rPr>
                <a:t>Glebov2022</a:t>
              </a:r>
              <a:r>
                <a:rPr lang="ru" sz="900" i="1">
                  <a:latin typeface="Times New Roman"/>
                  <a:ea typeface="Times New Roman"/>
                  <a:cs typeface="Times New Roman"/>
                  <a:sym typeface="Times New Roman"/>
                </a:rPr>
                <a:t>]</a:t>
              </a:r>
              <a:endParaRPr sz="900" i="1">
                <a:solidFill>
                  <a:srgbClr val="000000"/>
                </a:solidFill>
                <a:latin typeface="Times New Roman"/>
                <a:ea typeface="Times New Roman"/>
                <a:cs typeface="Times New Roman"/>
                <a:sym typeface="Times New Roman"/>
              </a:endParaRPr>
            </a:p>
          </p:txBody>
        </p:sp>
        <p:grpSp>
          <p:nvGrpSpPr>
            <p:cNvPr id="344" name="Google Shape;344;p24"/>
            <p:cNvGrpSpPr/>
            <p:nvPr/>
          </p:nvGrpSpPr>
          <p:grpSpPr>
            <a:xfrm>
              <a:off x="5379600" y="2236694"/>
              <a:ext cx="2496600" cy="645000"/>
              <a:chOff x="5397638" y="2271913"/>
              <a:chExt cx="2496600" cy="645000"/>
            </a:xfrm>
          </p:grpSpPr>
          <p:pic>
            <p:nvPicPr>
              <p:cNvPr id="345" name="Google Shape;345;p24"/>
              <p:cNvPicPr preferRelativeResize="0"/>
              <p:nvPr/>
            </p:nvPicPr>
            <p:blipFill rotWithShape="1">
              <a:blip r:embed="rId5">
                <a:alphaModFix/>
              </a:blip>
              <a:srcRect/>
              <a:stretch/>
            </p:blipFill>
            <p:spPr>
              <a:xfrm>
                <a:off x="6085987" y="2392134"/>
                <a:ext cx="1119902" cy="451275"/>
              </a:xfrm>
              <a:prstGeom prst="rect">
                <a:avLst/>
              </a:prstGeom>
              <a:noFill/>
              <a:ln>
                <a:noFill/>
              </a:ln>
            </p:spPr>
          </p:pic>
          <p:sp>
            <p:nvSpPr>
              <p:cNvPr id="346" name="Google Shape;346;p24"/>
              <p:cNvSpPr/>
              <p:nvPr/>
            </p:nvSpPr>
            <p:spPr>
              <a:xfrm>
                <a:off x="5397638" y="2271913"/>
                <a:ext cx="2496600" cy="645000"/>
              </a:xfrm>
              <a:prstGeom prst="rect">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47" name="Google Shape;347;p24"/>
            <p:cNvSpPr txBox="1"/>
            <p:nvPr/>
          </p:nvSpPr>
          <p:spPr>
            <a:xfrm>
              <a:off x="7199575" y="2195592"/>
              <a:ext cx="707100" cy="276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ru" sz="600" i="1" dirty="0">
                  <a:solidFill>
                    <a:srgbClr val="6D9EEB"/>
                  </a:solidFill>
                  <a:latin typeface="PT Sans Caption"/>
                  <a:ea typeface="PT Sans Caption"/>
                  <a:cs typeface="PT Sans Caption"/>
                  <a:sym typeface="PT Sans Caption"/>
                </a:rPr>
                <a:t>quiescent</a:t>
              </a:r>
              <a:endParaRPr sz="600" i="1" dirty="0">
                <a:solidFill>
                  <a:srgbClr val="6D9EEB"/>
                </a:solidFill>
                <a:latin typeface="PT Sans Caption"/>
                <a:ea typeface="PT Sans Caption"/>
                <a:cs typeface="PT Sans Caption"/>
                <a:sym typeface="PT Sans Caption"/>
              </a:endParaRPr>
            </a:p>
          </p:txBody>
        </p:sp>
        <p:sp>
          <p:nvSpPr>
            <p:cNvPr id="348" name="Google Shape;348;p24"/>
            <p:cNvSpPr txBox="1"/>
            <p:nvPr/>
          </p:nvSpPr>
          <p:spPr>
            <a:xfrm>
              <a:off x="6663700" y="2625927"/>
              <a:ext cx="707100" cy="276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a:solidFill>
                    <a:srgbClr val="999999"/>
                  </a:solidFill>
                  <a:latin typeface="PT Sans Caption"/>
                  <a:ea typeface="PT Sans Caption"/>
                  <a:cs typeface="PT Sans Caption"/>
                  <a:sym typeface="PT Sans Caption"/>
                </a:rPr>
                <a:t>activation</a:t>
              </a:r>
              <a:endParaRPr sz="600" i="1">
                <a:solidFill>
                  <a:srgbClr val="999999"/>
                </a:solidFill>
                <a:latin typeface="PT Sans Caption"/>
                <a:ea typeface="PT Sans Caption"/>
                <a:cs typeface="PT Sans Caption"/>
                <a:sym typeface="PT Sans Caption"/>
              </a:endParaRPr>
            </a:p>
          </p:txBody>
        </p:sp>
      </p:grpSp>
      <p:sp>
        <p:nvSpPr>
          <p:cNvPr id="349" name="Google Shape;349;p24"/>
          <p:cNvSpPr txBox="1"/>
          <p:nvPr/>
        </p:nvSpPr>
        <p:spPr>
          <a:xfrm>
            <a:off x="815792" y="4339403"/>
            <a:ext cx="7373400" cy="65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000" i="1" dirty="0">
                <a:solidFill>
                  <a:schemeClr val="dk1"/>
                </a:solidFill>
                <a:latin typeface="Calibri"/>
                <a:ea typeface="Calibri"/>
                <a:cs typeface="Calibri"/>
                <a:sym typeface="Calibri"/>
              </a:rPr>
              <a:t>The results of modeling the </a:t>
            </a:r>
            <a:r>
              <a:rPr lang="en-GB" sz="1000" i="1" dirty="0">
                <a:solidFill>
                  <a:schemeClr val="dk1"/>
                </a:solidFill>
                <a:latin typeface="Calibri"/>
                <a:ea typeface="Calibri"/>
                <a:cs typeface="Calibri"/>
                <a:sym typeface="Calibri"/>
              </a:rPr>
              <a:t>part</a:t>
            </a:r>
            <a:r>
              <a:rPr lang="ru" sz="1000" i="1" dirty="0">
                <a:solidFill>
                  <a:schemeClr val="dk1"/>
                </a:solidFill>
                <a:latin typeface="Calibri"/>
                <a:ea typeface="Calibri"/>
                <a:cs typeface="Calibri"/>
                <a:sym typeface="Calibri"/>
              </a:rPr>
              <a:t> of surviving neural stem cells after </a:t>
            </a:r>
            <a:r>
              <a:rPr lang="ru" sz="1000" i="1" baseline="30000" dirty="0">
                <a:solidFill>
                  <a:schemeClr val="dk1"/>
                </a:solidFill>
                <a:latin typeface="Calibri"/>
                <a:ea typeface="Calibri"/>
                <a:cs typeface="Calibri"/>
                <a:sym typeface="Calibri"/>
              </a:rPr>
              <a:t>56</a:t>
            </a:r>
            <a:r>
              <a:rPr lang="ru" sz="1000" i="1" dirty="0">
                <a:solidFill>
                  <a:schemeClr val="dk1"/>
                </a:solidFill>
                <a:latin typeface="Calibri"/>
                <a:ea typeface="Calibri"/>
                <a:cs typeface="Calibri"/>
                <a:sym typeface="Calibri"/>
              </a:rPr>
              <a:t>Fe irradiation with dose 1 Gy. Experimental data takes from [DeCar</a:t>
            </a:r>
            <a:r>
              <a:rPr lang="en-GB" sz="1000" i="1" dirty="0">
                <a:solidFill>
                  <a:schemeClr val="dk1"/>
                </a:solidFill>
                <a:latin typeface="Calibri"/>
                <a:ea typeface="Calibri"/>
                <a:cs typeface="Calibri"/>
                <a:sym typeface="Calibri"/>
              </a:rPr>
              <a:t>o</a:t>
            </a:r>
            <a:r>
              <a:rPr lang="ru" sz="1000" i="1" dirty="0">
                <a:solidFill>
                  <a:schemeClr val="dk1"/>
                </a:solidFill>
                <a:latin typeface="Calibri"/>
                <a:ea typeface="Calibri"/>
                <a:cs typeface="Calibri"/>
                <a:sym typeface="Calibri"/>
              </a:rPr>
              <a:t>lis2014]. Population dynamic are calculated based on a model of a neurogenesis [Glebov2022].</a:t>
            </a:r>
            <a:endParaRPr sz="1000" i="1" dirty="0">
              <a:solidFill>
                <a:schemeClr val="dk1"/>
              </a:solidFill>
              <a:latin typeface="Calibri"/>
              <a:ea typeface="Calibri"/>
              <a:cs typeface="Calibri"/>
              <a:sym typeface="Calibri"/>
            </a:endParaRPr>
          </a:p>
        </p:txBody>
      </p:sp>
      <p:sp>
        <p:nvSpPr>
          <p:cNvPr id="350" name="Google Shape;350;p24"/>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Equation is taken from:</a:t>
            </a:r>
            <a:r>
              <a:rPr lang="ru" sz="800" i="1" dirty="0">
                <a:solidFill>
                  <a:schemeClr val="dk1"/>
                </a:solidFill>
                <a:latin typeface="Calibri"/>
                <a:ea typeface="Calibri"/>
                <a:cs typeface="Calibri"/>
                <a:sym typeface="Calibri"/>
              </a:rPr>
              <a:t> </a:t>
            </a:r>
            <a:r>
              <a:rPr lang="ru" sz="800" i="1" dirty="0">
                <a:solidFill>
                  <a:srgbClr val="222222"/>
                </a:solidFill>
                <a:highlight>
                  <a:srgbClr val="FFFFFF"/>
                </a:highlight>
                <a:latin typeface="Calibri"/>
                <a:ea typeface="Calibri"/>
                <a:cs typeface="Calibri"/>
                <a:sym typeface="Calibri"/>
              </a:rPr>
              <a:t>Cacao, Eliedonna, et al. Radiation research 186.6 (2016): 624-637. // Glebov, A. A., et al. Physics of Particles and Nuclei Letters 19.4 (2022): 422-433.</a:t>
            </a:r>
            <a:endParaRPr sz="100" i="1"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Experimental data  is taken from: </a:t>
            </a:r>
            <a:r>
              <a:rPr lang="ru" sz="800" i="1" dirty="0">
                <a:solidFill>
                  <a:srgbClr val="222222"/>
                </a:solidFill>
                <a:highlight>
                  <a:srgbClr val="FFFFFF"/>
                </a:highlight>
                <a:latin typeface="Calibri"/>
                <a:ea typeface="Calibri"/>
                <a:cs typeface="Calibri"/>
                <a:sym typeface="Calibri"/>
              </a:rPr>
              <a:t>DeCarolis, Nathan A., et al. Life sciences in space research 2 (2014): 70-79.</a:t>
            </a:r>
            <a:endParaRPr sz="200" i="1" dirty="0">
              <a:solidFill>
                <a:schemeClr val="dk1"/>
              </a:solidFill>
              <a:highlight>
                <a:srgbClr val="FFFFFF"/>
              </a:highlight>
              <a:latin typeface="Calibri"/>
              <a:ea typeface="Calibri"/>
              <a:cs typeface="Calibri"/>
              <a:sym typeface="Calibri"/>
            </a:endParaRPr>
          </a:p>
        </p:txBody>
      </p:sp>
      <p:sp>
        <p:nvSpPr>
          <p:cNvPr id="351" name="Google Shape;351;p24"/>
          <p:cNvSpPr txBox="1"/>
          <p:nvPr/>
        </p:nvSpPr>
        <p:spPr>
          <a:xfrm rot="-5400000">
            <a:off x="3816893" y="2774543"/>
            <a:ext cx="1627451"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900" b="1" dirty="0">
                <a:solidFill>
                  <a:schemeClr val="dk1"/>
                </a:solidFill>
                <a:latin typeface="Times New Roman"/>
                <a:ea typeface="Times New Roman"/>
                <a:cs typeface="Times New Roman"/>
                <a:sym typeface="Times New Roman"/>
              </a:rPr>
              <a:t>Part</a:t>
            </a:r>
            <a:r>
              <a:rPr lang="ru" sz="900" b="1" dirty="0">
                <a:solidFill>
                  <a:schemeClr val="dk1"/>
                </a:solidFill>
                <a:latin typeface="Times New Roman"/>
                <a:ea typeface="Times New Roman"/>
                <a:cs typeface="Times New Roman"/>
                <a:sym typeface="Times New Roman"/>
              </a:rPr>
              <a:t> of surviving NSC</a:t>
            </a:r>
            <a:endParaRPr sz="900" b="1" dirty="0">
              <a:solidFill>
                <a:schemeClr val="dk1"/>
              </a:solidFill>
              <a:latin typeface="Times New Roman"/>
              <a:ea typeface="Times New Roman"/>
              <a:cs typeface="Times New Roman"/>
              <a:sym typeface="Times New Roman"/>
            </a:endParaRPr>
          </a:p>
        </p:txBody>
      </p:sp>
      <p:sp>
        <p:nvSpPr>
          <p:cNvPr id="352" name="Google Shape;352;p24"/>
          <p:cNvSpPr txBox="1"/>
          <p:nvPr/>
        </p:nvSpPr>
        <p:spPr>
          <a:xfrm>
            <a:off x="5822354" y="3921235"/>
            <a:ext cx="12609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dirty="0">
                <a:solidFill>
                  <a:schemeClr val="dk1"/>
                </a:solidFill>
                <a:latin typeface="Times New Roman"/>
                <a:ea typeface="Times New Roman"/>
                <a:cs typeface="Times New Roman"/>
                <a:sym typeface="Times New Roman"/>
              </a:rPr>
              <a:t>Day after irradiation</a:t>
            </a:r>
            <a:endParaRPr sz="900" b="1" dirty="0">
              <a:solidFill>
                <a:schemeClr val="dk1"/>
              </a:solidFill>
              <a:latin typeface="Times New Roman"/>
              <a:ea typeface="Times New Roman"/>
              <a:cs typeface="Times New Roman"/>
              <a:sym typeface="Times New Roman"/>
            </a:endParaRPr>
          </a:p>
        </p:txBody>
      </p:sp>
      <p:sp>
        <p:nvSpPr>
          <p:cNvPr id="353" name="Google Shape;353;p24"/>
          <p:cNvSpPr txBox="1"/>
          <p:nvPr/>
        </p:nvSpPr>
        <p:spPr>
          <a:xfrm>
            <a:off x="8604003" y="6138002"/>
            <a:ext cx="349877"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11</a:t>
            </a:r>
            <a:endParaRPr sz="600" dirty="0">
              <a:latin typeface="PT Sans Caption"/>
              <a:ea typeface="PT Sans Caption"/>
              <a:cs typeface="PT Sans Caption"/>
              <a:sym typeface="PT Sans Captio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59" name="Google Shape;359;p25"/>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DIFFERENT TYPES OF NEURAL STEM CELLS </a:t>
            </a:r>
            <a:endParaRPr sz="1600" b="1">
              <a:solidFill>
                <a:schemeClr val="dk1"/>
              </a:solidFill>
              <a:latin typeface="PT Sans Caption"/>
              <a:ea typeface="PT Sans Caption"/>
              <a:cs typeface="PT Sans Caption"/>
              <a:sym typeface="PT Sans Caption"/>
            </a:endParaRPr>
          </a:p>
        </p:txBody>
      </p:sp>
      <p:cxnSp>
        <p:nvCxnSpPr>
          <p:cNvPr id="360" name="Google Shape;360;p25"/>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grpSp>
        <p:nvGrpSpPr>
          <p:cNvPr id="362" name="Google Shape;362;p25"/>
          <p:cNvGrpSpPr/>
          <p:nvPr/>
        </p:nvGrpSpPr>
        <p:grpSpPr>
          <a:xfrm>
            <a:off x="874029" y="2237651"/>
            <a:ext cx="3270792" cy="1688024"/>
            <a:chOff x="942786" y="2324753"/>
            <a:chExt cx="3270792" cy="1688024"/>
          </a:xfrm>
        </p:grpSpPr>
        <p:pic>
          <p:nvPicPr>
            <p:cNvPr id="363" name="Google Shape;363;p25"/>
            <p:cNvPicPr preferRelativeResize="0"/>
            <p:nvPr/>
          </p:nvPicPr>
          <p:blipFill rotWithShape="1">
            <a:blip r:embed="rId3">
              <a:alphaModFix/>
            </a:blip>
            <a:srcRect l="2141" t="3984" r="53245"/>
            <a:stretch/>
          </p:blipFill>
          <p:spPr>
            <a:xfrm>
              <a:off x="942786" y="2324753"/>
              <a:ext cx="1505178" cy="1688024"/>
            </a:xfrm>
            <a:prstGeom prst="rect">
              <a:avLst/>
            </a:prstGeom>
            <a:noFill/>
            <a:ln>
              <a:noFill/>
            </a:ln>
          </p:spPr>
        </p:pic>
        <p:pic>
          <p:nvPicPr>
            <p:cNvPr id="364" name="Google Shape;364;p25"/>
            <p:cNvPicPr preferRelativeResize="0"/>
            <p:nvPr/>
          </p:nvPicPr>
          <p:blipFill rotWithShape="1">
            <a:blip r:embed="rId3">
              <a:alphaModFix/>
            </a:blip>
            <a:srcRect l="50958" t="3984"/>
            <a:stretch/>
          </p:blipFill>
          <p:spPr>
            <a:xfrm>
              <a:off x="2558974" y="2324753"/>
              <a:ext cx="1654604" cy="1688024"/>
            </a:xfrm>
            <a:prstGeom prst="rect">
              <a:avLst/>
            </a:prstGeom>
            <a:noFill/>
            <a:ln>
              <a:noFill/>
            </a:ln>
          </p:spPr>
        </p:pic>
      </p:grpSp>
      <p:sp>
        <p:nvSpPr>
          <p:cNvPr id="365" name="Google Shape;365;p25"/>
          <p:cNvSpPr txBox="1"/>
          <p:nvPr/>
        </p:nvSpPr>
        <p:spPr>
          <a:xfrm>
            <a:off x="1602075" y="1760979"/>
            <a:ext cx="1860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a:solidFill>
                  <a:schemeClr val="dk1"/>
                </a:solidFill>
                <a:latin typeface="Calibri"/>
                <a:ea typeface="Calibri"/>
                <a:cs typeface="Calibri"/>
                <a:sym typeface="Calibri"/>
              </a:rPr>
              <a:t>Differences in morphology</a:t>
            </a:r>
            <a:endParaRPr sz="1200">
              <a:solidFill>
                <a:schemeClr val="dk1"/>
              </a:solidFill>
              <a:latin typeface="Calibri"/>
              <a:ea typeface="Calibri"/>
              <a:cs typeface="Calibri"/>
              <a:sym typeface="Calibri"/>
            </a:endParaRPr>
          </a:p>
        </p:txBody>
      </p:sp>
      <p:sp>
        <p:nvSpPr>
          <p:cNvPr id="368" name="Google Shape;368;p25"/>
          <p:cNvSpPr txBox="1"/>
          <p:nvPr/>
        </p:nvSpPr>
        <p:spPr>
          <a:xfrm>
            <a:off x="738675" y="4125187"/>
            <a:ext cx="3541500" cy="65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ru" sz="1000" i="1" dirty="0">
                <a:solidFill>
                  <a:schemeClr val="dk1"/>
                </a:solidFill>
                <a:latin typeface="Calibri"/>
                <a:ea typeface="Calibri"/>
                <a:cs typeface="Calibri"/>
                <a:sym typeface="Calibri"/>
              </a:rPr>
              <a:t>Confocal maximal projection micrographs of types </a:t>
            </a:r>
            <a:r>
              <a:rPr lang="ru" sz="1000" dirty="0">
                <a:solidFill>
                  <a:schemeClr val="dk1"/>
                </a:solidFill>
                <a:latin typeface="Calibri"/>
                <a:ea typeface="Calibri"/>
                <a:cs typeface="Calibri"/>
                <a:sym typeface="Calibri"/>
              </a:rPr>
              <a:t>α</a:t>
            </a:r>
            <a:r>
              <a:rPr lang="ru" sz="1000" i="1" dirty="0">
                <a:solidFill>
                  <a:schemeClr val="dk1"/>
                </a:solidFill>
                <a:latin typeface="Calibri"/>
                <a:ea typeface="Calibri"/>
                <a:cs typeface="Calibri"/>
                <a:sym typeface="Calibri"/>
              </a:rPr>
              <a:t> and </a:t>
            </a:r>
            <a:r>
              <a:rPr lang="ru" sz="1000" dirty="0">
                <a:solidFill>
                  <a:schemeClr val="dk1"/>
                </a:solidFill>
                <a:latin typeface="Calibri"/>
                <a:ea typeface="Calibri"/>
                <a:cs typeface="Calibri"/>
                <a:sym typeface="Calibri"/>
              </a:rPr>
              <a:t>β</a:t>
            </a:r>
            <a:r>
              <a:rPr lang="ru" sz="1000" i="1" dirty="0">
                <a:solidFill>
                  <a:schemeClr val="dk1"/>
                </a:solidFill>
                <a:latin typeface="Calibri"/>
                <a:ea typeface="Calibri"/>
                <a:cs typeface="Calibri"/>
                <a:sym typeface="Calibri"/>
              </a:rPr>
              <a:t> neural stem cells </a:t>
            </a:r>
            <a:r>
              <a:rPr lang="en-GB" sz="1000" i="1" dirty="0">
                <a:solidFill>
                  <a:schemeClr val="dk1"/>
                </a:solidFill>
                <a:latin typeface="Calibri"/>
                <a:ea typeface="Calibri"/>
                <a:cs typeface="Calibri"/>
                <a:sym typeface="Calibri"/>
              </a:rPr>
              <a:t>in</a:t>
            </a:r>
            <a:r>
              <a:rPr lang="ru" sz="1000" i="1" dirty="0">
                <a:solidFill>
                  <a:schemeClr val="dk1"/>
                </a:solidFill>
                <a:latin typeface="Calibri"/>
                <a:ea typeface="Calibri"/>
                <a:cs typeface="Calibri"/>
                <a:sym typeface="Calibri"/>
              </a:rPr>
              <a:t> Nestin-GFP mice.</a:t>
            </a:r>
            <a:endParaRPr sz="1000" i="1" dirty="0">
              <a:solidFill>
                <a:schemeClr val="dk1"/>
              </a:solidFill>
              <a:latin typeface="Calibri"/>
              <a:ea typeface="Calibri"/>
              <a:cs typeface="Calibri"/>
              <a:sym typeface="Calibri"/>
            </a:endParaRPr>
          </a:p>
        </p:txBody>
      </p:sp>
      <p:sp>
        <p:nvSpPr>
          <p:cNvPr id="370" name="Google Shape;370;p25"/>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dirty="0">
                <a:latin typeface="PT Sans Caption"/>
                <a:ea typeface="PT Sans Caption"/>
                <a:cs typeface="PT Sans Caption"/>
                <a:sym typeface="PT Sans Caption"/>
              </a:rPr>
              <a:t>1</a:t>
            </a:r>
            <a:r>
              <a:rPr lang="en-GB" sz="600" dirty="0">
                <a:latin typeface="PT Sans Caption"/>
                <a:ea typeface="PT Sans Caption"/>
                <a:cs typeface="PT Sans Caption"/>
                <a:sym typeface="PT Sans Caption"/>
              </a:rPr>
              <a:t>2</a:t>
            </a:r>
            <a:endParaRPr sz="600" dirty="0">
              <a:latin typeface="PT Sans Caption"/>
              <a:ea typeface="PT Sans Caption"/>
              <a:cs typeface="PT Sans Caption"/>
              <a:sym typeface="PT Sans Caption"/>
            </a:endParaRPr>
          </a:p>
        </p:txBody>
      </p:sp>
      <p:sp>
        <p:nvSpPr>
          <p:cNvPr id="371" name="Google Shape;371;p25"/>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Left picture is taken from:</a:t>
            </a:r>
            <a:r>
              <a:rPr lang="ru" sz="800" i="1" dirty="0">
                <a:solidFill>
                  <a:schemeClr val="dk1"/>
                </a:solidFill>
                <a:latin typeface="Calibri"/>
                <a:ea typeface="Calibri"/>
                <a:cs typeface="Calibri"/>
                <a:sym typeface="Calibri"/>
              </a:rPr>
              <a:t> </a:t>
            </a:r>
            <a:r>
              <a:rPr lang="ru" sz="800" i="1" dirty="0">
                <a:solidFill>
                  <a:srgbClr val="222222"/>
                </a:solidFill>
                <a:highlight>
                  <a:srgbClr val="FFFFFF"/>
                </a:highlight>
                <a:latin typeface="Calibri"/>
                <a:ea typeface="Calibri"/>
                <a:cs typeface="Calibri"/>
                <a:sym typeface="Calibri"/>
              </a:rPr>
              <a:t>Gebara, Elias, et al. Stem cells 34.4 (2016): 997-1010.</a:t>
            </a:r>
            <a:endParaRPr sz="100" i="1"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Right picture is taken from: </a:t>
            </a:r>
            <a:r>
              <a:rPr lang="ru" sz="800" i="1" dirty="0">
                <a:solidFill>
                  <a:srgbClr val="222222"/>
                </a:solidFill>
                <a:highlight>
                  <a:srgbClr val="FFFFFF"/>
                </a:highlight>
                <a:latin typeface="Calibri"/>
                <a:ea typeface="Calibri"/>
                <a:cs typeface="Calibri"/>
                <a:sym typeface="Calibri"/>
              </a:rPr>
              <a:t>Bottes, Sara, et al. Nature neuroscience 24.2 (2021): 225-233.</a:t>
            </a:r>
            <a:endParaRPr sz="100" i="1" dirty="0">
              <a:solidFill>
                <a:schemeClr val="dk1"/>
              </a:solidFill>
              <a:highlight>
                <a:srgbClr val="FFFFFF"/>
              </a:highlight>
              <a:latin typeface="Calibri"/>
              <a:ea typeface="Calibri"/>
              <a:cs typeface="Calibri"/>
              <a:sym typeface="Calibri"/>
            </a:endParaRPr>
          </a:p>
        </p:txBody>
      </p:sp>
      <p:sp>
        <p:nvSpPr>
          <p:cNvPr id="5" name="Google Shape;369;p25">
            <a:extLst>
              <a:ext uri="{FF2B5EF4-FFF2-40B4-BE49-F238E27FC236}">
                <a16:creationId xmlns:a16="http://schemas.microsoft.com/office/drawing/2014/main" xmlns="" id="{15E44EAB-1542-9F5A-339A-E297F7A221A7}"/>
              </a:ext>
            </a:extLst>
          </p:cNvPr>
          <p:cNvSpPr txBox="1"/>
          <p:nvPr/>
        </p:nvSpPr>
        <p:spPr>
          <a:xfrm>
            <a:off x="4696362" y="4114309"/>
            <a:ext cx="3541500" cy="892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u" sz="1000" i="1" dirty="0">
                <a:solidFill>
                  <a:schemeClr val="dk1"/>
                </a:solidFill>
                <a:latin typeface="Calibri"/>
                <a:ea typeface="Calibri"/>
                <a:cs typeface="Calibri"/>
                <a:sym typeface="Calibri"/>
              </a:rPr>
              <a:t>Time (days) between first and last division in each lineage of Gli1- and Ascl1-targeted R </a:t>
            </a:r>
            <a:r>
              <a:rPr lang="ru" sz="1000" i="1" dirty="0" smtClean="0">
                <a:solidFill>
                  <a:schemeClr val="dk1"/>
                </a:solidFill>
                <a:latin typeface="Calibri"/>
                <a:ea typeface="Calibri"/>
                <a:cs typeface="Calibri"/>
                <a:sym typeface="Calibri"/>
              </a:rPr>
              <a:t>cells</a:t>
            </a:r>
            <a:r>
              <a:rPr lang="en-US" sz="1000" i="1" dirty="0" smtClean="0">
                <a:solidFill>
                  <a:schemeClr val="dk1"/>
                </a:solidFill>
                <a:latin typeface="Calibri"/>
                <a:ea typeface="Calibri"/>
                <a:cs typeface="Calibri"/>
                <a:sym typeface="Calibri"/>
              </a:rPr>
              <a:t> (NSC)</a:t>
            </a:r>
            <a:r>
              <a:rPr lang="ru" sz="1000" i="1" dirty="0" smtClean="0">
                <a:solidFill>
                  <a:schemeClr val="dk1"/>
                </a:solidFill>
                <a:latin typeface="Calibri"/>
                <a:ea typeface="Calibri"/>
                <a:cs typeface="Calibri"/>
                <a:sym typeface="Calibri"/>
              </a:rPr>
              <a:t>. </a:t>
            </a:r>
            <a:r>
              <a:rPr lang="ru" sz="1000" i="1" dirty="0">
                <a:solidFill>
                  <a:schemeClr val="dk1"/>
                </a:solidFill>
                <a:latin typeface="Calibri"/>
                <a:ea typeface="Calibri"/>
                <a:cs typeface="Calibri"/>
                <a:sym typeface="Calibri"/>
              </a:rPr>
              <a:t>Triangles depict clones where R cells were still present at the end of the imaging. Red circles depict R cells showing long-term self-renewal. The dashed line represents a long-term self-renewal threshold.</a:t>
            </a:r>
            <a:endParaRPr sz="1000" i="1" dirty="0">
              <a:solidFill>
                <a:schemeClr val="dk1"/>
              </a:solidFill>
              <a:latin typeface="Calibri"/>
              <a:ea typeface="Calibri"/>
              <a:cs typeface="Calibri"/>
              <a:sym typeface="Calibri"/>
            </a:endParaRPr>
          </a:p>
        </p:txBody>
      </p:sp>
      <p:pic>
        <p:nvPicPr>
          <p:cNvPr id="6" name="Google Shape;386;p26">
            <a:extLst>
              <a:ext uri="{FF2B5EF4-FFF2-40B4-BE49-F238E27FC236}">
                <a16:creationId xmlns:a16="http://schemas.microsoft.com/office/drawing/2014/main" xmlns="" id="{41E0C09A-BFFE-B7D9-8117-24EE96CF82CF}"/>
              </a:ext>
            </a:extLst>
          </p:cNvPr>
          <p:cNvPicPr preferRelativeResize="0"/>
          <p:nvPr/>
        </p:nvPicPr>
        <p:blipFill rotWithShape="1">
          <a:blip r:embed="rId4">
            <a:alphaModFix/>
          </a:blip>
          <a:srcRect t="3753" b="8334"/>
          <a:stretch/>
        </p:blipFill>
        <p:spPr>
          <a:xfrm>
            <a:off x="5363417" y="2180389"/>
            <a:ext cx="2345949" cy="1780751"/>
          </a:xfrm>
          <a:prstGeom prst="rect">
            <a:avLst/>
          </a:prstGeom>
          <a:noFill/>
          <a:ln>
            <a:noFill/>
          </a:ln>
        </p:spPr>
      </p:pic>
      <p:sp>
        <p:nvSpPr>
          <p:cNvPr id="7" name="Google Shape;385;p26">
            <a:extLst>
              <a:ext uri="{FF2B5EF4-FFF2-40B4-BE49-F238E27FC236}">
                <a16:creationId xmlns:a16="http://schemas.microsoft.com/office/drawing/2014/main" xmlns="" id="{C17F44B8-2169-E2DD-30B6-531E267E3D19}"/>
              </a:ext>
            </a:extLst>
          </p:cNvPr>
          <p:cNvSpPr txBox="1"/>
          <p:nvPr/>
        </p:nvSpPr>
        <p:spPr>
          <a:xfrm>
            <a:off x="4974664" y="1760979"/>
            <a:ext cx="3123446"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Differences in rate of dividing</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xmlns="" id="{5AB100EB-485E-D12D-1426-7859D88B78A9}"/>
            </a:ext>
          </a:extLst>
        </p:cNvPr>
        <p:cNvGrpSpPr/>
        <p:nvPr/>
      </p:nvGrpSpPr>
      <p:grpSpPr>
        <a:xfrm>
          <a:off x="0" y="0"/>
          <a:ext cx="0" cy="0"/>
          <a:chOff x="0" y="0"/>
          <a:chExt cx="0" cy="0"/>
        </a:xfrm>
      </p:grpSpPr>
      <p:grpSp>
        <p:nvGrpSpPr>
          <p:cNvPr id="362" name="Google Shape;362;p25">
            <a:extLst>
              <a:ext uri="{FF2B5EF4-FFF2-40B4-BE49-F238E27FC236}">
                <a16:creationId xmlns:a16="http://schemas.microsoft.com/office/drawing/2014/main" xmlns="" id="{F20AFB0C-4A10-3C0B-79E1-693D61A19B09}"/>
              </a:ext>
            </a:extLst>
          </p:cNvPr>
          <p:cNvGrpSpPr/>
          <p:nvPr/>
        </p:nvGrpSpPr>
        <p:grpSpPr>
          <a:xfrm>
            <a:off x="874029" y="2237651"/>
            <a:ext cx="3270792" cy="1688024"/>
            <a:chOff x="942786" y="2324753"/>
            <a:chExt cx="3270792" cy="1688024"/>
          </a:xfrm>
        </p:grpSpPr>
        <p:pic>
          <p:nvPicPr>
            <p:cNvPr id="363" name="Google Shape;363;p25">
              <a:extLst>
                <a:ext uri="{FF2B5EF4-FFF2-40B4-BE49-F238E27FC236}">
                  <a16:creationId xmlns:a16="http://schemas.microsoft.com/office/drawing/2014/main" xmlns="" id="{7D9D231F-0609-174E-7295-61DFDC68F2D2}"/>
                </a:ext>
              </a:extLst>
            </p:cNvPr>
            <p:cNvPicPr preferRelativeResize="0"/>
            <p:nvPr/>
          </p:nvPicPr>
          <p:blipFill rotWithShape="1">
            <a:blip r:embed="rId3">
              <a:alphaModFix/>
            </a:blip>
            <a:srcRect l="2141" t="3984" r="53245"/>
            <a:stretch/>
          </p:blipFill>
          <p:spPr>
            <a:xfrm>
              <a:off x="942786" y="2324753"/>
              <a:ext cx="1505178" cy="1688024"/>
            </a:xfrm>
            <a:prstGeom prst="rect">
              <a:avLst/>
            </a:prstGeom>
            <a:noFill/>
            <a:ln>
              <a:noFill/>
            </a:ln>
          </p:spPr>
        </p:pic>
        <p:pic>
          <p:nvPicPr>
            <p:cNvPr id="364" name="Google Shape;364;p25">
              <a:extLst>
                <a:ext uri="{FF2B5EF4-FFF2-40B4-BE49-F238E27FC236}">
                  <a16:creationId xmlns:a16="http://schemas.microsoft.com/office/drawing/2014/main" xmlns="" id="{3B17FEE7-7D6D-B1BE-9D3C-74018C32B83C}"/>
                </a:ext>
              </a:extLst>
            </p:cNvPr>
            <p:cNvPicPr preferRelativeResize="0"/>
            <p:nvPr/>
          </p:nvPicPr>
          <p:blipFill rotWithShape="1">
            <a:blip r:embed="rId3">
              <a:alphaModFix/>
            </a:blip>
            <a:srcRect l="50958" t="3984"/>
            <a:stretch/>
          </p:blipFill>
          <p:spPr>
            <a:xfrm>
              <a:off x="2558974" y="2324753"/>
              <a:ext cx="1654604" cy="1688024"/>
            </a:xfrm>
            <a:prstGeom prst="rect">
              <a:avLst/>
            </a:prstGeom>
            <a:noFill/>
            <a:ln>
              <a:noFill/>
            </a:ln>
          </p:spPr>
        </p:pic>
      </p:grpSp>
      <p:sp>
        <p:nvSpPr>
          <p:cNvPr id="4" name="Google Shape;377;p26">
            <a:extLst>
              <a:ext uri="{FF2B5EF4-FFF2-40B4-BE49-F238E27FC236}">
                <a16:creationId xmlns:a16="http://schemas.microsoft.com/office/drawing/2014/main" xmlns="" id="{4D388843-831F-F0ED-B098-790593E2EFFB}"/>
              </a:ext>
            </a:extLst>
          </p:cNvPr>
          <p:cNvSpPr/>
          <p:nvPr/>
        </p:nvSpPr>
        <p:spPr>
          <a:xfrm>
            <a:off x="4528904" y="1585626"/>
            <a:ext cx="3876425" cy="3592961"/>
          </a:xfrm>
          <a:prstGeom prst="rect">
            <a:avLst/>
          </a:prstGeom>
          <a:solidFill>
            <a:schemeClr val="lt1"/>
          </a:solidFill>
          <a:ln w="19050" cap="flat" cmpd="sng">
            <a:solidFill>
              <a:schemeClr val="bg1"/>
            </a:solidFill>
            <a:prstDash val="solid"/>
            <a:round/>
            <a:headEnd type="none" w="sm" len="sm"/>
            <a:tailEnd type="none" w="sm" len="sm"/>
            <a:extLst>
              <a:ext uri="{C807C97D-BFC1-408E-A445-0C87EB9F89A2}">
                <ask:lineSketchStyleProps xmlns:ask="http://schemas.microsoft.com/office/drawing/2018/sketchyshapes" xmlns="" sd="981765707">
                  <a:custGeom>
                    <a:avLst/>
                    <a:gdLst>
                      <a:gd name="connsiteX0" fmla="*/ 0 w 3876425"/>
                      <a:gd name="connsiteY0" fmla="*/ 0 h 3592961"/>
                      <a:gd name="connsiteX1" fmla="*/ 3876425 w 3876425"/>
                      <a:gd name="connsiteY1" fmla="*/ 0 h 3592961"/>
                      <a:gd name="connsiteX2" fmla="*/ 3876425 w 3876425"/>
                      <a:gd name="connsiteY2" fmla="*/ 3592961 h 3592961"/>
                      <a:gd name="connsiteX3" fmla="*/ 0 w 3876425"/>
                      <a:gd name="connsiteY3" fmla="*/ 3592961 h 3592961"/>
                      <a:gd name="connsiteX4" fmla="*/ 0 w 3876425"/>
                      <a:gd name="connsiteY4" fmla="*/ 0 h 3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425" h="3592961" fill="none" extrusionOk="0">
                        <a:moveTo>
                          <a:pt x="0" y="0"/>
                        </a:moveTo>
                        <a:cubicBezTo>
                          <a:pt x="1104970" y="-33775"/>
                          <a:pt x="3436095" y="138873"/>
                          <a:pt x="3876425" y="0"/>
                        </a:cubicBezTo>
                        <a:cubicBezTo>
                          <a:pt x="3802654" y="390068"/>
                          <a:pt x="3720542" y="2794234"/>
                          <a:pt x="3876425" y="3592961"/>
                        </a:cubicBezTo>
                        <a:cubicBezTo>
                          <a:pt x="2122291" y="3455631"/>
                          <a:pt x="980232" y="3455105"/>
                          <a:pt x="0" y="3592961"/>
                        </a:cubicBezTo>
                        <a:cubicBezTo>
                          <a:pt x="152408" y="2594737"/>
                          <a:pt x="73868" y="583833"/>
                          <a:pt x="0" y="0"/>
                        </a:cubicBezTo>
                        <a:close/>
                      </a:path>
                      <a:path w="3876425" h="3592961" stroke="0" extrusionOk="0">
                        <a:moveTo>
                          <a:pt x="0" y="0"/>
                        </a:moveTo>
                        <a:cubicBezTo>
                          <a:pt x="1577205" y="-101487"/>
                          <a:pt x="2801630" y="-162162"/>
                          <a:pt x="3876425" y="0"/>
                        </a:cubicBezTo>
                        <a:cubicBezTo>
                          <a:pt x="3937138" y="748829"/>
                          <a:pt x="3815353" y="2156690"/>
                          <a:pt x="3876425" y="3592961"/>
                        </a:cubicBezTo>
                        <a:cubicBezTo>
                          <a:pt x="2084065" y="3643026"/>
                          <a:pt x="959500" y="3434512"/>
                          <a:pt x="0" y="3592961"/>
                        </a:cubicBezTo>
                        <a:cubicBezTo>
                          <a:pt x="-24452" y="2814859"/>
                          <a:pt x="-67663" y="713319"/>
                          <a:pt x="0" y="0"/>
                        </a:cubicBezTo>
                        <a:close/>
                      </a:path>
                    </a:pathLst>
                  </a:custGeom>
                  <ask:type>
                    <ask:lineSketchNone/>
                  </ask:type>
                </ask:lineSketchStyleProps>
              </a:ext>
            </a:extLst>
          </a:ln>
          <a:effectLst>
            <a:glow rad="63500">
              <a:schemeClr val="accent1">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25">
            <a:extLst>
              <a:ext uri="{FF2B5EF4-FFF2-40B4-BE49-F238E27FC236}">
                <a16:creationId xmlns:a16="http://schemas.microsoft.com/office/drawing/2014/main" xmlns="" id="{A91DA3AA-2362-0C68-A764-BF7CFF64ADD3}"/>
              </a:ext>
            </a:extLst>
          </p:cNvPr>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59" name="Google Shape;359;p25">
            <a:extLst>
              <a:ext uri="{FF2B5EF4-FFF2-40B4-BE49-F238E27FC236}">
                <a16:creationId xmlns:a16="http://schemas.microsoft.com/office/drawing/2014/main" xmlns="" id="{50864954-50A6-2575-B649-5339D21D54C3}"/>
              </a:ext>
            </a:extLst>
          </p:cNvPr>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DIFFERENT TYPES OF NEURAL STEM CELLS </a:t>
            </a:r>
            <a:endParaRPr sz="1600" b="1">
              <a:solidFill>
                <a:schemeClr val="dk1"/>
              </a:solidFill>
              <a:latin typeface="PT Sans Caption"/>
              <a:ea typeface="PT Sans Caption"/>
              <a:cs typeface="PT Sans Caption"/>
              <a:sym typeface="PT Sans Caption"/>
            </a:endParaRPr>
          </a:p>
        </p:txBody>
      </p:sp>
      <p:cxnSp>
        <p:nvCxnSpPr>
          <p:cNvPr id="360" name="Google Shape;360;p25">
            <a:extLst>
              <a:ext uri="{FF2B5EF4-FFF2-40B4-BE49-F238E27FC236}">
                <a16:creationId xmlns:a16="http://schemas.microsoft.com/office/drawing/2014/main" xmlns="" id="{A2C29554-E3E8-F175-4527-2E20FFDE239D}"/>
              </a:ext>
            </a:extLst>
          </p:cNvPr>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368" name="Google Shape;368;p25">
            <a:extLst>
              <a:ext uri="{FF2B5EF4-FFF2-40B4-BE49-F238E27FC236}">
                <a16:creationId xmlns:a16="http://schemas.microsoft.com/office/drawing/2014/main" xmlns="" id="{43442BBD-76D9-16CB-A814-D620F56A3D48}"/>
              </a:ext>
            </a:extLst>
          </p:cNvPr>
          <p:cNvSpPr txBox="1"/>
          <p:nvPr/>
        </p:nvSpPr>
        <p:spPr>
          <a:xfrm>
            <a:off x="738675" y="4125187"/>
            <a:ext cx="3541500" cy="65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ru" sz="1000" i="1" dirty="0">
                <a:solidFill>
                  <a:schemeClr val="dk1"/>
                </a:solidFill>
                <a:latin typeface="Calibri"/>
                <a:ea typeface="Calibri"/>
                <a:cs typeface="Calibri"/>
                <a:sym typeface="Calibri"/>
              </a:rPr>
              <a:t>Confocal maximal projection micrographs of types </a:t>
            </a:r>
            <a:r>
              <a:rPr lang="ru" sz="1000" dirty="0">
                <a:solidFill>
                  <a:schemeClr val="dk1"/>
                </a:solidFill>
                <a:latin typeface="Calibri"/>
                <a:ea typeface="Calibri"/>
                <a:cs typeface="Calibri"/>
                <a:sym typeface="Calibri"/>
              </a:rPr>
              <a:t>α</a:t>
            </a:r>
            <a:r>
              <a:rPr lang="ru" sz="1000" i="1" dirty="0">
                <a:solidFill>
                  <a:schemeClr val="dk1"/>
                </a:solidFill>
                <a:latin typeface="Calibri"/>
                <a:ea typeface="Calibri"/>
                <a:cs typeface="Calibri"/>
                <a:sym typeface="Calibri"/>
              </a:rPr>
              <a:t> and </a:t>
            </a:r>
            <a:r>
              <a:rPr lang="ru" sz="1000" dirty="0">
                <a:solidFill>
                  <a:schemeClr val="dk1"/>
                </a:solidFill>
                <a:latin typeface="Calibri"/>
                <a:ea typeface="Calibri"/>
                <a:cs typeface="Calibri"/>
                <a:sym typeface="Calibri"/>
              </a:rPr>
              <a:t>β</a:t>
            </a:r>
            <a:r>
              <a:rPr lang="ru" sz="1000" i="1" dirty="0">
                <a:solidFill>
                  <a:schemeClr val="dk1"/>
                </a:solidFill>
                <a:latin typeface="Calibri"/>
                <a:ea typeface="Calibri"/>
                <a:cs typeface="Calibri"/>
                <a:sym typeface="Calibri"/>
              </a:rPr>
              <a:t> neural stem cells </a:t>
            </a:r>
            <a:r>
              <a:rPr lang="en-GB" sz="1000" i="1" dirty="0">
                <a:solidFill>
                  <a:schemeClr val="dk1"/>
                </a:solidFill>
                <a:latin typeface="Calibri"/>
                <a:ea typeface="Calibri"/>
                <a:cs typeface="Calibri"/>
                <a:sym typeface="Calibri"/>
              </a:rPr>
              <a:t>in</a:t>
            </a:r>
            <a:r>
              <a:rPr lang="ru" sz="1000" i="1" dirty="0">
                <a:solidFill>
                  <a:schemeClr val="dk1"/>
                </a:solidFill>
                <a:latin typeface="Calibri"/>
                <a:ea typeface="Calibri"/>
                <a:cs typeface="Calibri"/>
                <a:sym typeface="Calibri"/>
              </a:rPr>
              <a:t> Nestin-GFP mice.</a:t>
            </a:r>
            <a:endParaRPr sz="1000" i="1" dirty="0">
              <a:solidFill>
                <a:schemeClr val="dk1"/>
              </a:solidFill>
              <a:latin typeface="Calibri"/>
              <a:ea typeface="Calibri"/>
              <a:cs typeface="Calibri"/>
              <a:sym typeface="Calibri"/>
            </a:endParaRPr>
          </a:p>
        </p:txBody>
      </p:sp>
      <p:sp>
        <p:nvSpPr>
          <p:cNvPr id="370" name="Google Shape;370;p25">
            <a:extLst>
              <a:ext uri="{FF2B5EF4-FFF2-40B4-BE49-F238E27FC236}">
                <a16:creationId xmlns:a16="http://schemas.microsoft.com/office/drawing/2014/main" xmlns="" id="{45AAE983-8E0C-5804-1D9A-A205C95480FB}"/>
              </a:ext>
            </a:extLst>
          </p:cNvPr>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dirty="0">
                <a:latin typeface="PT Sans Caption"/>
                <a:ea typeface="PT Sans Caption"/>
                <a:cs typeface="PT Sans Caption"/>
                <a:sym typeface="PT Sans Caption"/>
              </a:rPr>
              <a:t>13</a:t>
            </a:r>
            <a:endParaRPr sz="600" dirty="0">
              <a:latin typeface="PT Sans Caption"/>
              <a:ea typeface="PT Sans Caption"/>
              <a:cs typeface="PT Sans Caption"/>
              <a:sym typeface="PT Sans Caption"/>
            </a:endParaRPr>
          </a:p>
        </p:txBody>
      </p:sp>
      <p:sp>
        <p:nvSpPr>
          <p:cNvPr id="371" name="Google Shape;371;p25">
            <a:extLst>
              <a:ext uri="{FF2B5EF4-FFF2-40B4-BE49-F238E27FC236}">
                <a16:creationId xmlns:a16="http://schemas.microsoft.com/office/drawing/2014/main" xmlns="" id="{9F670879-CA2F-431A-4449-6DE107B9B8DC}"/>
              </a:ext>
            </a:extLst>
          </p:cNvPr>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a:solidFill>
                  <a:schemeClr val="dk1"/>
                </a:solidFill>
                <a:latin typeface="Calibri"/>
                <a:ea typeface="Calibri"/>
                <a:cs typeface="Calibri"/>
                <a:sym typeface="Calibri"/>
              </a:rPr>
              <a:t>Left picture is taken from:</a:t>
            </a:r>
            <a:r>
              <a:rPr lang="ru" sz="800" i="1">
                <a:solidFill>
                  <a:schemeClr val="dk1"/>
                </a:solidFill>
                <a:latin typeface="Calibri"/>
                <a:ea typeface="Calibri"/>
                <a:cs typeface="Calibri"/>
                <a:sym typeface="Calibri"/>
              </a:rPr>
              <a:t> </a:t>
            </a:r>
            <a:r>
              <a:rPr lang="ru" sz="800" i="1">
                <a:solidFill>
                  <a:srgbClr val="222222"/>
                </a:solidFill>
                <a:highlight>
                  <a:srgbClr val="FFFFFF"/>
                </a:highlight>
                <a:latin typeface="Calibri"/>
                <a:ea typeface="Calibri"/>
                <a:cs typeface="Calibri"/>
                <a:sym typeface="Calibri"/>
              </a:rPr>
              <a:t>Gebara, Elias, et al. Stem cells 34.4 (2016): 997-1010.</a:t>
            </a:r>
            <a:endParaRPr sz="100" i="1">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a:solidFill>
                  <a:schemeClr val="dk1"/>
                </a:solidFill>
                <a:latin typeface="Calibri"/>
                <a:ea typeface="Calibri"/>
                <a:cs typeface="Calibri"/>
                <a:sym typeface="Calibri"/>
              </a:rPr>
              <a:t>Right picture is taken from: </a:t>
            </a:r>
            <a:r>
              <a:rPr lang="ru" sz="800" i="1">
                <a:solidFill>
                  <a:srgbClr val="222222"/>
                </a:solidFill>
                <a:highlight>
                  <a:srgbClr val="FFFFFF"/>
                </a:highlight>
                <a:latin typeface="Calibri"/>
                <a:ea typeface="Calibri"/>
                <a:cs typeface="Calibri"/>
                <a:sym typeface="Calibri"/>
              </a:rPr>
              <a:t>Bottes, Sara, et al. Nature neuroscience 24.2 (2021): 225-233.</a:t>
            </a:r>
            <a:endParaRPr sz="100" i="1">
              <a:solidFill>
                <a:schemeClr val="dk1"/>
              </a:solidFill>
              <a:highlight>
                <a:srgbClr val="FFFFFF"/>
              </a:highlight>
              <a:latin typeface="Calibri"/>
              <a:ea typeface="Calibri"/>
              <a:cs typeface="Calibri"/>
              <a:sym typeface="Calibri"/>
            </a:endParaRPr>
          </a:p>
        </p:txBody>
      </p:sp>
      <p:sp>
        <p:nvSpPr>
          <p:cNvPr id="369" name="Google Shape;369;p25">
            <a:extLst>
              <a:ext uri="{FF2B5EF4-FFF2-40B4-BE49-F238E27FC236}">
                <a16:creationId xmlns:a16="http://schemas.microsoft.com/office/drawing/2014/main" xmlns="" id="{097694E9-8976-2978-F321-BEEBDA7F9F2C}"/>
              </a:ext>
            </a:extLst>
          </p:cNvPr>
          <p:cNvSpPr txBox="1"/>
          <p:nvPr/>
        </p:nvSpPr>
        <p:spPr>
          <a:xfrm>
            <a:off x="4696362" y="4114309"/>
            <a:ext cx="3541500" cy="892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u" sz="1000" i="1" dirty="0">
                <a:solidFill>
                  <a:schemeClr val="dk1"/>
                </a:solidFill>
                <a:latin typeface="Calibri"/>
                <a:ea typeface="Calibri"/>
                <a:cs typeface="Calibri"/>
                <a:sym typeface="Calibri"/>
              </a:rPr>
              <a:t>Time (days) between first and last division in each lineage of Gli1- and Ascl1-targeted R </a:t>
            </a:r>
            <a:r>
              <a:rPr lang="ru" sz="1000" i="1" dirty="0" smtClean="0">
                <a:solidFill>
                  <a:schemeClr val="dk1"/>
                </a:solidFill>
                <a:latin typeface="Calibri"/>
                <a:ea typeface="Calibri"/>
                <a:cs typeface="Calibri"/>
                <a:sym typeface="Calibri"/>
              </a:rPr>
              <a:t>cells</a:t>
            </a:r>
            <a:r>
              <a:rPr lang="en-US" sz="1000" i="1" dirty="0" smtClean="0">
                <a:solidFill>
                  <a:schemeClr val="dk1"/>
                </a:solidFill>
                <a:latin typeface="Calibri"/>
                <a:ea typeface="Calibri"/>
                <a:cs typeface="Calibri"/>
                <a:sym typeface="Calibri"/>
              </a:rPr>
              <a:t> (NSC)</a:t>
            </a:r>
            <a:r>
              <a:rPr lang="ru" sz="1000" i="1" dirty="0" smtClean="0">
                <a:solidFill>
                  <a:schemeClr val="dk1"/>
                </a:solidFill>
                <a:latin typeface="Calibri"/>
                <a:ea typeface="Calibri"/>
                <a:cs typeface="Calibri"/>
                <a:sym typeface="Calibri"/>
              </a:rPr>
              <a:t>. </a:t>
            </a:r>
            <a:r>
              <a:rPr lang="ru" sz="1000" i="1" dirty="0">
                <a:solidFill>
                  <a:schemeClr val="dk1"/>
                </a:solidFill>
                <a:latin typeface="Calibri"/>
                <a:ea typeface="Calibri"/>
                <a:cs typeface="Calibri"/>
                <a:sym typeface="Calibri"/>
              </a:rPr>
              <a:t>Triangles depict clones where R cells were still present at the end of the imaging. Red circles depict R cells showing long-term self-renewal. The dashed line represents a long-term self-renewal threshold.</a:t>
            </a:r>
            <a:endParaRPr sz="1000" i="1" dirty="0">
              <a:solidFill>
                <a:schemeClr val="dk1"/>
              </a:solidFill>
              <a:latin typeface="Calibri"/>
              <a:ea typeface="Calibri"/>
              <a:cs typeface="Calibri"/>
              <a:sym typeface="Calibri"/>
            </a:endParaRPr>
          </a:p>
        </p:txBody>
      </p:sp>
      <p:pic>
        <p:nvPicPr>
          <p:cNvPr id="2" name="Google Shape;386;p26">
            <a:extLst>
              <a:ext uri="{FF2B5EF4-FFF2-40B4-BE49-F238E27FC236}">
                <a16:creationId xmlns:a16="http://schemas.microsoft.com/office/drawing/2014/main" xmlns="" id="{48AC48EE-031F-6831-CFB4-1D830158336B}"/>
              </a:ext>
            </a:extLst>
          </p:cNvPr>
          <p:cNvPicPr preferRelativeResize="0"/>
          <p:nvPr/>
        </p:nvPicPr>
        <p:blipFill rotWithShape="1">
          <a:blip r:embed="rId4">
            <a:alphaModFix/>
          </a:blip>
          <a:srcRect t="3753" b="8334"/>
          <a:stretch/>
        </p:blipFill>
        <p:spPr>
          <a:xfrm>
            <a:off x="5363417" y="2180389"/>
            <a:ext cx="2345949" cy="1780751"/>
          </a:xfrm>
          <a:prstGeom prst="rect">
            <a:avLst/>
          </a:prstGeom>
          <a:noFill/>
          <a:ln>
            <a:noFill/>
          </a:ln>
        </p:spPr>
      </p:pic>
      <p:sp>
        <p:nvSpPr>
          <p:cNvPr id="5" name="Google Shape;365;p25">
            <a:extLst>
              <a:ext uri="{FF2B5EF4-FFF2-40B4-BE49-F238E27FC236}">
                <a16:creationId xmlns:a16="http://schemas.microsoft.com/office/drawing/2014/main" xmlns="" id="{4D49D9F1-9498-1046-A97F-7C894A3B3410}"/>
              </a:ext>
            </a:extLst>
          </p:cNvPr>
          <p:cNvSpPr txBox="1"/>
          <p:nvPr/>
        </p:nvSpPr>
        <p:spPr>
          <a:xfrm>
            <a:off x="1602075" y="1760979"/>
            <a:ext cx="1860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a:solidFill>
                  <a:schemeClr val="dk1"/>
                </a:solidFill>
                <a:latin typeface="Calibri"/>
                <a:ea typeface="Calibri"/>
                <a:cs typeface="Calibri"/>
                <a:sym typeface="Calibri"/>
              </a:rPr>
              <a:t>Differences in morphology</a:t>
            </a:r>
            <a:endParaRPr sz="1200">
              <a:solidFill>
                <a:schemeClr val="dk1"/>
              </a:solidFill>
              <a:latin typeface="Calibri"/>
              <a:ea typeface="Calibri"/>
              <a:cs typeface="Calibri"/>
              <a:sym typeface="Calibri"/>
            </a:endParaRPr>
          </a:p>
        </p:txBody>
      </p:sp>
      <p:sp>
        <p:nvSpPr>
          <p:cNvPr id="6" name="Google Shape;385;p26">
            <a:extLst>
              <a:ext uri="{FF2B5EF4-FFF2-40B4-BE49-F238E27FC236}">
                <a16:creationId xmlns:a16="http://schemas.microsoft.com/office/drawing/2014/main" xmlns="" id="{5B938AD2-0ACB-BF27-5E2F-EABAE9F0EF8E}"/>
              </a:ext>
            </a:extLst>
          </p:cNvPr>
          <p:cNvSpPr txBox="1"/>
          <p:nvPr/>
        </p:nvSpPr>
        <p:spPr>
          <a:xfrm>
            <a:off x="4974664" y="1760979"/>
            <a:ext cx="3123446"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Differences in rate of dividing</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2250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7"/>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01" name="Google Shape;401;p27"/>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dirty="0">
                <a:solidFill>
                  <a:schemeClr val="dk1"/>
                </a:solidFill>
                <a:latin typeface="PT Sans Caption"/>
                <a:ea typeface="PT Sans Caption"/>
                <a:cs typeface="PT Sans Caption"/>
                <a:sym typeface="PT Sans Caption"/>
              </a:rPr>
              <a:t>DIFFERENCES IN </a:t>
            </a:r>
            <a:r>
              <a:rPr lang="ru" sz="1600" b="1" dirty="0" smtClean="0">
                <a:solidFill>
                  <a:schemeClr val="dk1"/>
                </a:solidFill>
                <a:latin typeface="PT Sans Caption"/>
                <a:ea typeface="PT Sans Caption"/>
                <a:cs typeface="PT Sans Caption"/>
                <a:sym typeface="PT Sans Caption"/>
              </a:rPr>
              <a:t>RATE </a:t>
            </a:r>
            <a:r>
              <a:rPr lang="ru" sz="1600" b="1" dirty="0">
                <a:solidFill>
                  <a:schemeClr val="dk1"/>
                </a:solidFill>
                <a:latin typeface="PT Sans Caption"/>
                <a:ea typeface="PT Sans Caption"/>
                <a:cs typeface="PT Sans Caption"/>
                <a:sym typeface="PT Sans Caption"/>
              </a:rPr>
              <a:t>OF DIVIDING</a:t>
            </a:r>
            <a:endParaRPr sz="1600" b="1" dirty="0">
              <a:solidFill>
                <a:schemeClr val="dk1"/>
              </a:solidFill>
              <a:latin typeface="PT Sans Caption"/>
              <a:ea typeface="PT Sans Caption"/>
              <a:cs typeface="PT Sans Caption"/>
              <a:sym typeface="PT Sans Caption"/>
            </a:endParaRPr>
          </a:p>
        </p:txBody>
      </p:sp>
      <p:cxnSp>
        <p:nvCxnSpPr>
          <p:cNvPr id="402" name="Google Shape;402;p27"/>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403" name="Google Shape;403;p27"/>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a:latin typeface="PT Sans Caption"/>
                <a:ea typeface="PT Sans Caption"/>
                <a:cs typeface="PT Sans Caption"/>
                <a:sym typeface="PT Sans Caption"/>
              </a:rPr>
              <a:t>14</a:t>
            </a:r>
            <a:endParaRPr sz="600">
              <a:latin typeface="PT Sans Caption"/>
              <a:ea typeface="PT Sans Caption"/>
              <a:cs typeface="PT Sans Caption"/>
              <a:sym typeface="PT Sans Caption"/>
            </a:endParaRPr>
          </a:p>
        </p:txBody>
      </p:sp>
      <p:sp>
        <p:nvSpPr>
          <p:cNvPr id="404" name="Google Shape;404;p27"/>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a:solidFill>
                  <a:schemeClr val="dk1"/>
                </a:solidFill>
                <a:latin typeface="Calibri"/>
                <a:ea typeface="Calibri"/>
                <a:cs typeface="Calibri"/>
                <a:sym typeface="Calibri"/>
              </a:rPr>
              <a:t>Picture A is taken from: </a:t>
            </a:r>
            <a:r>
              <a:rPr lang="ru" sz="800" i="1">
                <a:solidFill>
                  <a:srgbClr val="222222"/>
                </a:solidFill>
                <a:highlight>
                  <a:schemeClr val="lt1"/>
                </a:highlight>
                <a:latin typeface="Calibri"/>
                <a:ea typeface="Calibri"/>
                <a:cs typeface="Calibri"/>
                <a:sym typeface="Calibri"/>
              </a:rPr>
              <a:t>Bottes, Sara, et al. Nature neuroscience 24.2 (2021): 225-233.</a:t>
            </a:r>
            <a:endParaRPr sz="100" i="1">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a:solidFill>
                  <a:schemeClr val="dk1"/>
                </a:solidFill>
                <a:latin typeface="Calibri"/>
                <a:ea typeface="Calibri"/>
                <a:cs typeface="Calibri"/>
                <a:sym typeface="Calibri"/>
              </a:rPr>
              <a:t>Picture B is taken from: </a:t>
            </a:r>
            <a:r>
              <a:rPr lang="ru" sz="800" i="1">
                <a:solidFill>
                  <a:srgbClr val="222222"/>
                </a:solidFill>
                <a:highlight>
                  <a:srgbClr val="FFFFFF"/>
                </a:highlight>
                <a:latin typeface="Calibri"/>
                <a:ea typeface="Calibri"/>
                <a:cs typeface="Calibri"/>
                <a:sym typeface="Calibri"/>
              </a:rPr>
              <a:t>Pilz, Gregor-Alexander, et al. Science 359.6376 (2018): 658-662.</a:t>
            </a:r>
            <a:endParaRPr sz="100" i="1">
              <a:solidFill>
                <a:schemeClr val="dk1"/>
              </a:solidFill>
              <a:highlight>
                <a:srgbClr val="FFFFFF"/>
              </a:highlight>
              <a:latin typeface="Calibri"/>
              <a:ea typeface="Calibri"/>
              <a:cs typeface="Calibri"/>
              <a:sym typeface="Calibri"/>
            </a:endParaRPr>
          </a:p>
        </p:txBody>
      </p:sp>
      <p:pic>
        <p:nvPicPr>
          <p:cNvPr id="405" name="Google Shape;405;p27"/>
          <p:cNvPicPr preferRelativeResize="0"/>
          <p:nvPr/>
        </p:nvPicPr>
        <p:blipFill>
          <a:blip r:embed="rId3">
            <a:alphaModFix/>
          </a:blip>
          <a:stretch>
            <a:fillRect/>
          </a:stretch>
        </p:blipFill>
        <p:spPr>
          <a:xfrm>
            <a:off x="3053650" y="1331084"/>
            <a:ext cx="5399351" cy="3090643"/>
          </a:xfrm>
          <a:prstGeom prst="rect">
            <a:avLst/>
          </a:prstGeom>
          <a:noFill/>
          <a:ln>
            <a:noFill/>
          </a:ln>
        </p:spPr>
      </p:pic>
      <p:pic>
        <p:nvPicPr>
          <p:cNvPr id="406" name="Google Shape;406;p27"/>
          <p:cNvPicPr preferRelativeResize="0"/>
          <p:nvPr/>
        </p:nvPicPr>
        <p:blipFill>
          <a:blip r:embed="rId4">
            <a:alphaModFix/>
          </a:blip>
          <a:stretch>
            <a:fillRect/>
          </a:stretch>
        </p:blipFill>
        <p:spPr>
          <a:xfrm>
            <a:off x="3335875" y="4532257"/>
            <a:ext cx="4834901" cy="981051"/>
          </a:xfrm>
          <a:prstGeom prst="rect">
            <a:avLst/>
          </a:prstGeom>
          <a:noFill/>
          <a:ln>
            <a:noFill/>
          </a:ln>
        </p:spPr>
      </p:pic>
      <p:sp>
        <p:nvSpPr>
          <p:cNvPr id="407" name="Google Shape;407;p27"/>
          <p:cNvSpPr txBox="1"/>
          <p:nvPr/>
        </p:nvSpPr>
        <p:spPr>
          <a:xfrm>
            <a:off x="617675" y="1387275"/>
            <a:ext cx="2329500"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i="1">
                <a:latin typeface="Calibri"/>
                <a:ea typeface="Calibri"/>
                <a:cs typeface="Calibri"/>
                <a:sym typeface="Calibri"/>
              </a:rPr>
              <a:t>Adult mice were implanted with a cortical window that left the hippocampal formation intact and allowed for two-photon imaging. Only R cells were analyzed as a starting population. </a:t>
            </a:r>
            <a:endParaRPr sz="1000" i="1">
              <a:latin typeface="Calibri"/>
              <a:ea typeface="Calibri"/>
              <a:cs typeface="Calibri"/>
              <a:sym typeface="Calibri"/>
            </a:endParaRPr>
          </a:p>
          <a:p>
            <a:pPr marL="0" lvl="0" indent="0" algn="l" rtl="0">
              <a:spcBef>
                <a:spcPts val="0"/>
              </a:spcBef>
              <a:spcAft>
                <a:spcPts val="0"/>
              </a:spcAft>
              <a:buNone/>
            </a:pPr>
            <a:endParaRPr sz="1000" i="1">
              <a:latin typeface="Calibri"/>
              <a:ea typeface="Calibri"/>
              <a:cs typeface="Calibri"/>
              <a:sym typeface="Calibri"/>
            </a:endParaRPr>
          </a:p>
          <a:p>
            <a:pPr marL="0" lvl="0" indent="0" algn="l" rtl="0">
              <a:spcBef>
                <a:spcPts val="0"/>
              </a:spcBef>
              <a:spcAft>
                <a:spcPts val="0"/>
              </a:spcAft>
              <a:buNone/>
            </a:pPr>
            <a:r>
              <a:rPr lang="ru" sz="1000" i="1">
                <a:latin typeface="Calibri"/>
                <a:ea typeface="Calibri"/>
                <a:cs typeface="Calibri"/>
                <a:sym typeface="Calibri"/>
              </a:rPr>
              <a:t>Individual clones were imaged every ~12 to 24 hours (unless otherwise indicated) and followed for up to 60-115 days. Imaged clones were characterized on the basis of behavioral and morphological criteria, allowing for the construction of individual lineage trees. After imaging, the final fate of progeny was confirmed using immunohistochemistry.</a:t>
            </a:r>
            <a:endParaRPr sz="1000" i="1">
              <a:latin typeface="Calibri"/>
              <a:ea typeface="Calibri"/>
              <a:cs typeface="Calibri"/>
              <a:sym typeface="Calibri"/>
            </a:endParaRPr>
          </a:p>
          <a:p>
            <a:pPr marL="0" lvl="0" indent="0" algn="l" rtl="0">
              <a:spcBef>
                <a:spcPts val="0"/>
              </a:spcBef>
              <a:spcAft>
                <a:spcPts val="0"/>
              </a:spcAft>
              <a:buNone/>
            </a:pPr>
            <a:endParaRPr sz="1000" i="1">
              <a:latin typeface="Calibri"/>
              <a:ea typeface="Calibri"/>
              <a:cs typeface="Calibri"/>
              <a:sym typeface="Calibri"/>
            </a:endParaRPr>
          </a:p>
          <a:p>
            <a:pPr marL="0" lvl="0" indent="0" algn="l" rtl="0">
              <a:spcBef>
                <a:spcPts val="0"/>
              </a:spcBef>
              <a:spcAft>
                <a:spcPts val="0"/>
              </a:spcAft>
              <a:buNone/>
            </a:pPr>
            <a:r>
              <a:rPr lang="ru" sz="1000" b="1" i="1">
                <a:solidFill>
                  <a:schemeClr val="dk1"/>
                </a:solidFill>
                <a:latin typeface="Calibri"/>
                <a:ea typeface="Calibri"/>
                <a:cs typeface="Calibri"/>
                <a:sym typeface="Calibri"/>
              </a:rPr>
              <a:t>(A) </a:t>
            </a:r>
            <a:r>
              <a:rPr lang="ru" sz="1000" i="1">
                <a:solidFill>
                  <a:schemeClr val="dk1"/>
                </a:solidFill>
                <a:latin typeface="Calibri"/>
                <a:ea typeface="Calibri"/>
                <a:cs typeface="Calibri"/>
                <a:sym typeface="Calibri"/>
              </a:rPr>
              <a:t>Explanatory scheme of the different parameters extracted from lineage data of the imaged clones.</a:t>
            </a:r>
            <a:endParaRPr sz="1000" i="1">
              <a:solidFill>
                <a:schemeClr val="dk1"/>
              </a:solidFill>
              <a:latin typeface="Calibri"/>
              <a:ea typeface="Calibri"/>
              <a:cs typeface="Calibri"/>
              <a:sym typeface="Calibri"/>
            </a:endParaRPr>
          </a:p>
          <a:p>
            <a:pPr marL="0" lvl="0" indent="0" algn="l" rtl="0">
              <a:spcBef>
                <a:spcPts val="0"/>
              </a:spcBef>
              <a:spcAft>
                <a:spcPts val="0"/>
              </a:spcAft>
              <a:buNone/>
            </a:pPr>
            <a:endParaRPr sz="1000" i="1">
              <a:solidFill>
                <a:schemeClr val="dk1"/>
              </a:solidFill>
              <a:latin typeface="Calibri"/>
              <a:ea typeface="Calibri"/>
              <a:cs typeface="Calibri"/>
              <a:sym typeface="Calibri"/>
            </a:endParaRPr>
          </a:p>
          <a:p>
            <a:pPr marL="0" lvl="0" indent="0" algn="l" rtl="0">
              <a:spcBef>
                <a:spcPts val="0"/>
              </a:spcBef>
              <a:spcAft>
                <a:spcPts val="0"/>
              </a:spcAft>
              <a:buNone/>
            </a:pPr>
            <a:r>
              <a:rPr lang="ru" sz="1000" b="1" i="1">
                <a:solidFill>
                  <a:schemeClr val="dk1"/>
                </a:solidFill>
                <a:latin typeface="Calibri"/>
                <a:ea typeface="Calibri"/>
                <a:cs typeface="Calibri"/>
                <a:sym typeface="Calibri"/>
              </a:rPr>
              <a:t>(B) </a:t>
            </a:r>
            <a:r>
              <a:rPr lang="ru" sz="1000" i="1">
                <a:solidFill>
                  <a:schemeClr val="dk1"/>
                </a:solidFill>
                <a:latin typeface="Calibri"/>
                <a:ea typeface="Calibri"/>
                <a:cs typeface="Calibri"/>
                <a:sym typeface="Calibri"/>
              </a:rPr>
              <a:t>Selected imaging time points for two R cells (respectively indicated with open and filled arrowheads) over the course of 1 months.</a:t>
            </a:r>
            <a:endParaRPr sz="1000" i="1">
              <a:latin typeface="Calibri"/>
              <a:ea typeface="Calibri"/>
              <a:cs typeface="Calibri"/>
              <a:sym typeface="Calibri"/>
            </a:endParaRPr>
          </a:p>
        </p:txBody>
      </p:sp>
      <p:sp>
        <p:nvSpPr>
          <p:cNvPr id="408" name="Google Shape;408;p27"/>
          <p:cNvSpPr txBox="1"/>
          <p:nvPr/>
        </p:nvSpPr>
        <p:spPr>
          <a:xfrm>
            <a:off x="3369738" y="1451451"/>
            <a:ext cx="3231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b="1">
                <a:solidFill>
                  <a:schemeClr val="dk1"/>
                </a:solidFill>
                <a:latin typeface="Calibri"/>
                <a:ea typeface="Calibri"/>
                <a:cs typeface="Calibri"/>
                <a:sym typeface="Calibri"/>
              </a:rPr>
              <a:t>A</a:t>
            </a:r>
            <a:endParaRPr/>
          </a:p>
        </p:txBody>
      </p:sp>
      <p:sp>
        <p:nvSpPr>
          <p:cNvPr id="409" name="Google Shape;409;p27"/>
          <p:cNvSpPr txBox="1"/>
          <p:nvPr/>
        </p:nvSpPr>
        <p:spPr>
          <a:xfrm>
            <a:off x="3369738" y="4532251"/>
            <a:ext cx="3231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b="1">
                <a:solidFill>
                  <a:schemeClr val="dk1"/>
                </a:solidFill>
                <a:latin typeface="Calibri"/>
                <a:ea typeface="Calibri"/>
                <a:cs typeface="Calibri"/>
                <a:sym typeface="Calibri"/>
              </a:rPr>
              <a:t>B</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7"/>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97" name="Google Shape;397;p27"/>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MODELING OF A HETEROGENEOUS POPULATION OF NSC</a:t>
            </a:r>
            <a:endParaRPr sz="1600" b="1">
              <a:solidFill>
                <a:schemeClr val="dk1"/>
              </a:solidFill>
              <a:latin typeface="PT Sans Caption"/>
              <a:ea typeface="PT Sans Caption"/>
              <a:cs typeface="PT Sans Caption"/>
              <a:sym typeface="PT Sans Caption"/>
            </a:endParaRPr>
          </a:p>
        </p:txBody>
      </p:sp>
      <p:cxnSp>
        <p:nvCxnSpPr>
          <p:cNvPr id="398" name="Google Shape;398;p27"/>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399" name="Google Shape;399;p27"/>
          <p:cNvSpPr txBox="1"/>
          <p:nvPr/>
        </p:nvSpPr>
        <p:spPr>
          <a:xfrm>
            <a:off x="860985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dirty="0" smtClean="0">
                <a:latin typeface="PT Sans Caption"/>
                <a:ea typeface="PT Sans Caption"/>
                <a:cs typeface="PT Sans Caption"/>
                <a:sym typeface="PT Sans Caption"/>
              </a:rPr>
              <a:t>15</a:t>
            </a:r>
            <a:endParaRPr sz="600" dirty="0">
              <a:latin typeface="PT Sans Caption"/>
              <a:ea typeface="PT Sans Caption"/>
              <a:cs typeface="PT Sans Caption"/>
              <a:sym typeface="PT Sans Caption"/>
            </a:endParaRPr>
          </a:p>
        </p:txBody>
      </p:sp>
      <p:grpSp>
        <p:nvGrpSpPr>
          <p:cNvPr id="3" name="Группа 2">
            <a:extLst>
              <a:ext uri="{FF2B5EF4-FFF2-40B4-BE49-F238E27FC236}">
                <a16:creationId xmlns:a16="http://schemas.microsoft.com/office/drawing/2014/main" xmlns="" id="{B590A734-15F6-058A-5567-5B9B3202CFC8}"/>
              </a:ext>
            </a:extLst>
          </p:cNvPr>
          <p:cNvGrpSpPr/>
          <p:nvPr/>
        </p:nvGrpSpPr>
        <p:grpSpPr>
          <a:xfrm>
            <a:off x="613350" y="1329075"/>
            <a:ext cx="7917300" cy="4857637"/>
            <a:chOff x="534150" y="1256651"/>
            <a:chExt cx="7917300" cy="4857637"/>
          </a:xfrm>
        </p:grpSpPr>
        <p:grpSp>
          <p:nvGrpSpPr>
            <p:cNvPr id="2" name="Группа 1">
              <a:extLst>
                <a:ext uri="{FF2B5EF4-FFF2-40B4-BE49-F238E27FC236}">
                  <a16:creationId xmlns:a16="http://schemas.microsoft.com/office/drawing/2014/main" xmlns="" id="{02327C3F-099D-C728-A184-B5CA7B85E367}"/>
                </a:ext>
              </a:extLst>
            </p:cNvPr>
            <p:cNvGrpSpPr/>
            <p:nvPr/>
          </p:nvGrpSpPr>
          <p:grpSpPr>
            <a:xfrm>
              <a:off x="534150" y="1256651"/>
              <a:ext cx="5646737" cy="4444630"/>
              <a:chOff x="732882" y="1350135"/>
              <a:chExt cx="5363118" cy="4221389"/>
            </a:xfrm>
          </p:grpSpPr>
          <p:pic>
            <p:nvPicPr>
              <p:cNvPr id="401" name="Google Shape;401;p27"/>
              <p:cNvPicPr preferRelativeResize="0"/>
              <p:nvPr/>
            </p:nvPicPr>
            <p:blipFill>
              <a:blip r:embed="rId3">
                <a:alphaModFix/>
              </a:blip>
              <a:stretch>
                <a:fillRect/>
              </a:stretch>
            </p:blipFill>
            <p:spPr>
              <a:xfrm>
                <a:off x="802702" y="1624032"/>
                <a:ext cx="5223478" cy="3864043"/>
              </a:xfrm>
              <a:prstGeom prst="rect">
                <a:avLst/>
              </a:prstGeom>
              <a:noFill/>
              <a:ln>
                <a:noFill/>
              </a:ln>
            </p:spPr>
          </p:pic>
          <p:sp>
            <p:nvSpPr>
              <p:cNvPr id="402" name="Google Shape;402;p27"/>
              <p:cNvSpPr/>
              <p:nvPr/>
            </p:nvSpPr>
            <p:spPr>
              <a:xfrm>
                <a:off x="732882" y="3122044"/>
                <a:ext cx="1691359" cy="1504948"/>
              </a:xfrm>
              <a:prstGeom prst="rect">
                <a:avLst/>
              </a:prstGeom>
              <a:noFill/>
              <a:ln w="9525" cap="flat" cmpd="sng">
                <a:solidFill>
                  <a:srgbClr val="F6B26B"/>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3" name="Google Shape;403;p27"/>
              <p:cNvSpPr/>
              <p:nvPr/>
            </p:nvSpPr>
            <p:spPr>
              <a:xfrm>
                <a:off x="2593131" y="3122044"/>
                <a:ext cx="1662118" cy="1504948"/>
              </a:xfrm>
              <a:prstGeom prst="rect">
                <a:avLst/>
              </a:prstGeom>
              <a:noFill/>
              <a:ln w="9525" cap="flat" cmpd="sng">
                <a:solidFill>
                  <a:srgbClr val="C27BA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4" name="Google Shape;404;p27"/>
              <p:cNvSpPr/>
              <p:nvPr/>
            </p:nvSpPr>
            <p:spPr>
              <a:xfrm>
                <a:off x="4381648" y="3122044"/>
                <a:ext cx="1714352" cy="1504948"/>
              </a:xfrm>
              <a:prstGeom prst="rect">
                <a:avLst/>
              </a:prstGeom>
              <a:noFill/>
              <a:ln w="9525" cap="flat" cmpd="sng">
                <a:solidFill>
                  <a:srgbClr val="93C47D"/>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5" name="Google Shape;405;p27"/>
              <p:cNvSpPr txBox="1"/>
              <p:nvPr/>
            </p:nvSpPr>
            <p:spPr>
              <a:xfrm>
                <a:off x="1839845" y="2915095"/>
                <a:ext cx="753286"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dirty="0">
                    <a:solidFill>
                      <a:schemeClr val="accent4">
                        <a:lumMod val="75000"/>
                      </a:schemeClr>
                    </a:solidFill>
                    <a:latin typeface="PT Sans Caption"/>
                    <a:ea typeface="PT Sans Caption"/>
                    <a:cs typeface="PT Sans Caption"/>
                    <a:sym typeface="PT Sans Caption"/>
                  </a:rPr>
                  <a:t>fast division</a:t>
                </a:r>
                <a:r>
                  <a:rPr lang="en-GB" sz="600" i="1" dirty="0">
                    <a:solidFill>
                      <a:schemeClr val="accent4">
                        <a:lumMod val="75000"/>
                      </a:schemeClr>
                    </a:solidFill>
                    <a:latin typeface="PT Sans Caption"/>
                    <a:ea typeface="PT Sans Caption"/>
                    <a:cs typeface="PT Sans Caption"/>
                    <a:sym typeface="PT Sans Caption"/>
                  </a:rPr>
                  <a:t>s</a:t>
                </a:r>
                <a:endParaRPr sz="600" i="1" dirty="0">
                  <a:solidFill>
                    <a:schemeClr val="accent4">
                      <a:lumMod val="75000"/>
                    </a:schemeClr>
                  </a:solidFill>
                  <a:latin typeface="PT Sans Caption"/>
                  <a:ea typeface="PT Sans Caption"/>
                  <a:cs typeface="PT Sans Caption"/>
                  <a:sym typeface="PT Sans Caption"/>
                </a:endParaRPr>
              </a:p>
            </p:txBody>
          </p:sp>
          <p:sp>
            <p:nvSpPr>
              <p:cNvPr id="406" name="Google Shape;406;p27"/>
              <p:cNvSpPr txBox="1"/>
              <p:nvPr/>
            </p:nvSpPr>
            <p:spPr>
              <a:xfrm>
                <a:off x="3721089" y="2915096"/>
                <a:ext cx="753286"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dirty="0">
                    <a:solidFill>
                      <a:srgbClr val="CC3399"/>
                    </a:solidFill>
                    <a:latin typeface="PT Sans Caption"/>
                    <a:ea typeface="PT Sans Caption"/>
                    <a:cs typeface="PT Sans Caption"/>
                    <a:sym typeface="PT Sans Caption"/>
                  </a:rPr>
                  <a:t>resting cells</a:t>
                </a:r>
                <a:endParaRPr sz="600" i="1" dirty="0">
                  <a:solidFill>
                    <a:srgbClr val="CC3399"/>
                  </a:solidFill>
                  <a:latin typeface="PT Sans Caption"/>
                  <a:ea typeface="PT Sans Caption"/>
                  <a:cs typeface="PT Sans Caption"/>
                  <a:sym typeface="PT Sans Caption"/>
                </a:endParaRPr>
              </a:p>
            </p:txBody>
          </p:sp>
          <p:sp>
            <p:nvSpPr>
              <p:cNvPr id="408" name="Google Shape;408;p27"/>
              <p:cNvSpPr/>
              <p:nvPr/>
            </p:nvSpPr>
            <p:spPr>
              <a:xfrm>
                <a:off x="2593131" y="1559171"/>
                <a:ext cx="1632877" cy="425374"/>
              </a:xfrm>
              <a:prstGeom prst="rect">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9" name="Google Shape;409;p27"/>
              <p:cNvSpPr txBox="1"/>
              <p:nvPr/>
            </p:nvSpPr>
            <p:spPr>
              <a:xfrm>
                <a:off x="3602953" y="1350135"/>
                <a:ext cx="778693"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i="1" dirty="0">
                    <a:solidFill>
                      <a:srgbClr val="0070C0"/>
                    </a:solidFill>
                    <a:latin typeface="PT Sans Caption"/>
                    <a:ea typeface="PT Sans Caption"/>
                    <a:cs typeface="PT Sans Caption"/>
                    <a:sym typeface="PT Sans Caption"/>
                  </a:rPr>
                  <a:t>q</a:t>
                </a:r>
                <a:r>
                  <a:rPr lang="ru" sz="600" i="1" dirty="0">
                    <a:solidFill>
                      <a:srgbClr val="0070C0"/>
                    </a:solidFill>
                    <a:latin typeface="PT Sans Caption"/>
                    <a:ea typeface="PT Sans Caption"/>
                    <a:cs typeface="PT Sans Caption"/>
                    <a:sym typeface="PT Sans Caption"/>
                  </a:rPr>
                  <a:t>uiescen</a:t>
                </a:r>
                <a:r>
                  <a:rPr lang="en-GB" sz="600" i="1" dirty="0">
                    <a:solidFill>
                      <a:srgbClr val="0070C0"/>
                    </a:solidFill>
                    <a:latin typeface="PT Sans Caption"/>
                    <a:ea typeface="PT Sans Caption"/>
                    <a:cs typeface="PT Sans Caption"/>
                    <a:sym typeface="PT Sans Caption"/>
                  </a:rPr>
                  <a:t>t cells</a:t>
                </a:r>
                <a:endParaRPr sz="600" i="1" dirty="0">
                  <a:solidFill>
                    <a:srgbClr val="0070C0"/>
                  </a:solidFill>
                  <a:latin typeface="PT Sans Caption"/>
                  <a:ea typeface="PT Sans Caption"/>
                  <a:cs typeface="PT Sans Caption"/>
                  <a:sym typeface="PT Sans Caption"/>
                </a:endParaRPr>
              </a:p>
            </p:txBody>
          </p:sp>
          <p:sp>
            <p:nvSpPr>
              <p:cNvPr id="410" name="Google Shape;410;p27"/>
              <p:cNvSpPr/>
              <p:nvPr/>
            </p:nvSpPr>
            <p:spPr>
              <a:xfrm>
                <a:off x="2593131" y="5286727"/>
                <a:ext cx="1632877" cy="284797"/>
              </a:xfrm>
              <a:prstGeom prst="rect">
                <a:avLst/>
              </a:prstGeom>
              <a:noFill/>
              <a:ln w="9525" cap="flat" cmpd="sng">
                <a:solidFill>
                  <a:srgbClr val="E0666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06666"/>
                  </a:solidFill>
                </a:endParaRPr>
              </a:p>
            </p:txBody>
          </p:sp>
          <p:sp>
            <p:nvSpPr>
              <p:cNvPr id="411" name="Google Shape;411;p27"/>
              <p:cNvSpPr txBox="1"/>
              <p:nvPr/>
            </p:nvSpPr>
            <p:spPr>
              <a:xfrm>
                <a:off x="3370558" y="5010716"/>
                <a:ext cx="727174"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dirty="0">
                    <a:solidFill>
                      <a:srgbClr val="E06666"/>
                    </a:solidFill>
                    <a:latin typeface="PT Sans Caption"/>
                    <a:ea typeface="PT Sans Caption"/>
                    <a:cs typeface="PT Sans Caption"/>
                    <a:sym typeface="PT Sans Caption"/>
                  </a:rPr>
                  <a:t>apoptosis</a:t>
                </a:r>
                <a:endParaRPr sz="600" i="1" dirty="0">
                  <a:solidFill>
                    <a:srgbClr val="E06666"/>
                  </a:solidFill>
                  <a:latin typeface="PT Sans Caption"/>
                  <a:ea typeface="PT Sans Caption"/>
                  <a:cs typeface="PT Sans Caption"/>
                  <a:sym typeface="PT Sans Caption"/>
                </a:endParaRPr>
              </a:p>
            </p:txBody>
          </p:sp>
          <p:sp>
            <p:nvSpPr>
              <p:cNvPr id="412" name="Google Shape;412;p27"/>
              <p:cNvSpPr txBox="1"/>
              <p:nvPr/>
            </p:nvSpPr>
            <p:spPr>
              <a:xfrm>
                <a:off x="4381647" y="1890150"/>
                <a:ext cx="809456"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dirty="0">
                    <a:solidFill>
                      <a:srgbClr val="CC0000"/>
                    </a:solidFill>
                    <a:latin typeface="PT Sans Caption"/>
                    <a:ea typeface="PT Sans Caption"/>
                    <a:cs typeface="PT Sans Caption"/>
                    <a:sym typeface="PT Sans Caption"/>
                  </a:rPr>
                  <a:t>proliferation</a:t>
                </a:r>
                <a:endParaRPr sz="600" i="1" dirty="0">
                  <a:solidFill>
                    <a:srgbClr val="CC0000"/>
                  </a:solidFill>
                  <a:latin typeface="PT Sans Caption"/>
                  <a:ea typeface="PT Sans Caption"/>
                  <a:cs typeface="PT Sans Caption"/>
                  <a:sym typeface="PT Sans Caption"/>
                </a:endParaRPr>
              </a:p>
            </p:txBody>
          </p:sp>
          <p:sp>
            <p:nvSpPr>
              <p:cNvPr id="413" name="Google Shape;413;p27"/>
              <p:cNvSpPr txBox="1"/>
              <p:nvPr/>
            </p:nvSpPr>
            <p:spPr>
              <a:xfrm>
                <a:off x="3392873" y="1970501"/>
                <a:ext cx="656431" cy="263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i="1" dirty="0">
                    <a:solidFill>
                      <a:schemeClr val="bg2">
                        <a:lumMod val="60000"/>
                        <a:lumOff val="40000"/>
                      </a:schemeClr>
                    </a:solidFill>
                    <a:latin typeface="PT Sans Caption"/>
                    <a:ea typeface="PT Sans Caption"/>
                    <a:cs typeface="PT Sans Caption"/>
                    <a:sym typeface="PT Sans Caption"/>
                  </a:rPr>
                  <a:t>activation</a:t>
                </a:r>
                <a:endParaRPr dirty="0">
                  <a:solidFill>
                    <a:schemeClr val="bg2">
                      <a:lumMod val="60000"/>
                      <a:lumOff val="40000"/>
                    </a:schemeClr>
                  </a:solidFill>
                </a:endParaRPr>
              </a:p>
            </p:txBody>
          </p:sp>
        </p:grpSp>
        <p:sp>
          <p:nvSpPr>
            <p:cNvPr id="400" name="Google Shape;400;p27"/>
            <p:cNvSpPr txBox="1"/>
            <p:nvPr/>
          </p:nvSpPr>
          <p:spPr>
            <a:xfrm>
              <a:off x="6432750" y="1766974"/>
              <a:ext cx="2018700" cy="43473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i="1" dirty="0">
                  <a:solidFill>
                    <a:schemeClr val="dk1"/>
                  </a:solidFill>
                  <a:latin typeface="Calibri"/>
                  <a:ea typeface="Calibri"/>
                  <a:cs typeface="Calibri"/>
                  <a:sym typeface="Calibri"/>
                </a:rPr>
                <a:t>A scheme of the process of division of neural stem cells, where:</a:t>
              </a: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r>
                <a:rPr lang="ru" sz="1000" i="1" dirty="0">
                  <a:solidFill>
                    <a:schemeClr val="dk1"/>
                  </a:solidFill>
                  <a:latin typeface="Calibri"/>
                  <a:ea typeface="Calibri"/>
                  <a:cs typeface="Calibri"/>
                  <a:sym typeface="Calibri"/>
                </a:rPr>
                <a:t>Q - quiescence cells</a:t>
              </a: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endParaRPr sz="1000" i="1" dirty="0">
                <a:solidFill>
                  <a:schemeClr val="dk1"/>
                </a:solidFill>
                <a:latin typeface="Calibri"/>
                <a:ea typeface="Calibri"/>
                <a:cs typeface="Calibri"/>
                <a:sym typeface="Calibri"/>
              </a:endParaRPr>
            </a:p>
            <a:p>
              <a:r>
                <a:rPr lang="en-US"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1</a:t>
              </a:r>
              <a:r>
                <a:rPr lang="en-US" sz="1000" i="1" dirty="0" smtClean="0">
                  <a:solidFill>
                    <a:schemeClr val="dk1"/>
                  </a:solidFill>
                  <a:latin typeface="Calibri"/>
                  <a:ea typeface="Calibri"/>
                  <a:cs typeface="Calibri"/>
                  <a:sym typeface="Calibri"/>
                </a:rPr>
                <a:t>, A</a:t>
              </a:r>
              <a:r>
                <a:rPr lang="en-US" sz="1000" i="1" baseline="-25000" dirty="0" smtClean="0">
                  <a:solidFill>
                    <a:schemeClr val="dk1"/>
                  </a:solidFill>
                  <a:latin typeface="Calibri"/>
                  <a:ea typeface="Calibri"/>
                  <a:cs typeface="Calibri"/>
                  <a:sym typeface="Calibri"/>
                </a:rPr>
                <a:t>12</a:t>
              </a:r>
              <a:r>
                <a:rPr lang="en-US" sz="1000" i="1" dirty="0" smtClean="0">
                  <a:solidFill>
                    <a:schemeClr val="dk1"/>
                  </a:solidFill>
                  <a:latin typeface="Calibri"/>
                  <a:ea typeface="Calibri"/>
                  <a:cs typeface="Calibri"/>
                  <a:sym typeface="Calibri"/>
                </a:rPr>
                <a:t> – active cells</a:t>
              </a:r>
            </a:p>
            <a:p>
              <a:pPr marL="0" lvl="0" indent="0" algn="l" rtl="0">
                <a:spcBef>
                  <a:spcPts val="0"/>
                </a:spcBef>
                <a:spcAft>
                  <a:spcPts val="0"/>
                </a:spcAft>
                <a:buNone/>
              </a:pPr>
              <a:endParaRPr lang="en-US" sz="1000" i="1" dirty="0" smtClean="0">
                <a:solidFill>
                  <a:schemeClr val="dk1"/>
                </a:solidFill>
                <a:latin typeface="Calibri"/>
                <a:ea typeface="Calibri"/>
                <a:cs typeface="Calibri"/>
                <a:sym typeface="Calibri"/>
              </a:endParaRPr>
            </a:p>
            <a:p>
              <a:pPr lvl="0"/>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2a</a:t>
              </a:r>
              <a:r>
                <a:rPr lang="ru" sz="1000" i="1" dirty="0" smtClean="0">
                  <a:solidFill>
                    <a:schemeClr val="dk1"/>
                  </a:solidFill>
                  <a:latin typeface="Calibri"/>
                  <a:ea typeface="Calibri"/>
                  <a:cs typeface="Calibri"/>
                  <a:sym typeface="Calibri"/>
                </a:rPr>
                <a:t> </a:t>
              </a:r>
              <a:r>
                <a:rPr lang="en-US" sz="1000" i="1" dirty="0" smtClean="0">
                  <a:solidFill>
                    <a:schemeClr val="dk1"/>
                  </a:solidFill>
                  <a:latin typeface="Calibri"/>
                  <a:ea typeface="Calibri"/>
                  <a:cs typeface="Calibri"/>
                  <a:sym typeface="Calibri"/>
                </a:rPr>
                <a:t>, </a:t>
              </a:r>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23a</a:t>
              </a:r>
              <a:r>
                <a:rPr lang="en-US" sz="1000" i="1" dirty="0" smtClean="0">
                  <a:solidFill>
                    <a:schemeClr val="dk1"/>
                  </a:solidFill>
                  <a:latin typeface="Calibri"/>
                  <a:ea typeface="Calibri"/>
                  <a:cs typeface="Calibri"/>
                  <a:sym typeface="Calibri"/>
                </a:rPr>
                <a:t> ,</a:t>
              </a:r>
              <a:r>
                <a:rPr lang="ru" sz="1000" i="1" dirty="0" smtClean="0">
                  <a:solidFill>
                    <a:schemeClr val="dk1"/>
                  </a:solidFill>
                  <a:latin typeface="Calibri"/>
                  <a:ea typeface="Calibri"/>
                  <a:cs typeface="Calibri"/>
                  <a:sym typeface="Calibri"/>
                </a:rPr>
                <a:t> A</a:t>
              </a:r>
              <a:r>
                <a:rPr lang="en-US" sz="1000" i="1" baseline="-25000" dirty="0" smtClean="0">
                  <a:solidFill>
                    <a:schemeClr val="dk1"/>
                  </a:solidFill>
                  <a:latin typeface="Calibri"/>
                  <a:ea typeface="Calibri"/>
                  <a:cs typeface="Calibri"/>
                  <a:sym typeface="Calibri"/>
                </a:rPr>
                <a:t>3a</a:t>
              </a:r>
              <a:r>
                <a:rPr lang="ru" sz="1000" i="1" dirty="0" smtClean="0">
                  <a:solidFill>
                    <a:schemeClr val="dk1"/>
                  </a:solidFill>
                  <a:latin typeface="Calibri"/>
                  <a:ea typeface="Calibri"/>
                  <a:cs typeface="Calibri"/>
                  <a:sym typeface="Calibri"/>
                </a:rPr>
                <a:t> </a:t>
              </a:r>
              <a:r>
                <a:rPr lang="ru" sz="1000" i="1" dirty="0">
                  <a:solidFill>
                    <a:schemeClr val="dk1"/>
                  </a:solidFill>
                  <a:latin typeface="Calibri"/>
                  <a:ea typeface="Calibri"/>
                  <a:cs typeface="Calibri"/>
                  <a:sym typeface="Calibri"/>
                </a:rPr>
                <a:t>- active fast divid</a:t>
              </a:r>
              <a:r>
                <a:rPr lang="en-GB" sz="1000" i="1" dirty="0" err="1">
                  <a:solidFill>
                    <a:schemeClr val="dk1"/>
                  </a:solidFill>
                  <a:latin typeface="Calibri"/>
                  <a:ea typeface="Calibri"/>
                  <a:cs typeface="Calibri"/>
                  <a:sym typeface="Calibri"/>
                </a:rPr>
                <a:t>ing</a:t>
              </a:r>
              <a:r>
                <a:rPr lang="ru" sz="1000" i="1" dirty="0">
                  <a:solidFill>
                    <a:schemeClr val="dk1"/>
                  </a:solidFill>
                  <a:latin typeface="Calibri"/>
                  <a:ea typeface="Calibri"/>
                  <a:cs typeface="Calibri"/>
                  <a:sym typeface="Calibri"/>
                </a:rPr>
                <a:t> cells</a:t>
              </a: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endParaRPr sz="1000" i="1" dirty="0">
                <a:solidFill>
                  <a:schemeClr val="dk1"/>
                </a:solidFill>
                <a:latin typeface="Calibri"/>
                <a:ea typeface="Calibri"/>
                <a:cs typeface="Calibri"/>
                <a:sym typeface="Calibri"/>
              </a:endParaRPr>
            </a:p>
            <a:p>
              <a:pPr lvl="0"/>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2lt</a:t>
              </a:r>
              <a:r>
                <a:rPr lang="ru" sz="1000" i="1" dirty="0" smtClean="0">
                  <a:solidFill>
                    <a:schemeClr val="dk1"/>
                  </a:solidFill>
                  <a:latin typeface="Calibri"/>
                  <a:ea typeface="Calibri"/>
                  <a:cs typeface="Calibri"/>
                  <a:sym typeface="Calibri"/>
                </a:rPr>
                <a:t> </a:t>
              </a:r>
              <a:r>
                <a:rPr lang="en-US" sz="1000" i="1" dirty="0" smtClean="0">
                  <a:solidFill>
                    <a:schemeClr val="dk1"/>
                  </a:solidFill>
                  <a:latin typeface="Calibri"/>
                  <a:ea typeface="Calibri"/>
                  <a:cs typeface="Calibri"/>
                  <a:sym typeface="Calibri"/>
                </a:rPr>
                <a:t>, </a:t>
              </a:r>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23lt</a:t>
              </a:r>
              <a:r>
                <a:rPr lang="en-US" sz="1000" i="1" dirty="0" smtClean="0">
                  <a:solidFill>
                    <a:schemeClr val="dk1"/>
                  </a:solidFill>
                  <a:latin typeface="Calibri"/>
                  <a:ea typeface="Calibri"/>
                  <a:cs typeface="Calibri"/>
                  <a:sym typeface="Calibri"/>
                </a:rPr>
                <a:t> ,</a:t>
              </a:r>
              <a:r>
                <a:rPr lang="ru" sz="1000" i="1" dirty="0" smtClean="0">
                  <a:solidFill>
                    <a:schemeClr val="dk1"/>
                  </a:solidFill>
                  <a:latin typeface="Calibri"/>
                  <a:ea typeface="Calibri"/>
                  <a:cs typeface="Calibri"/>
                  <a:sym typeface="Calibri"/>
                </a:rPr>
                <a:t> A</a:t>
              </a:r>
              <a:r>
                <a:rPr lang="en-US" sz="1000" i="1" baseline="-25000" dirty="0" smtClean="0">
                  <a:solidFill>
                    <a:schemeClr val="dk1"/>
                  </a:solidFill>
                  <a:latin typeface="Calibri"/>
                  <a:ea typeface="Calibri"/>
                  <a:cs typeface="Calibri"/>
                  <a:sym typeface="Calibri"/>
                </a:rPr>
                <a:t>3lt</a:t>
              </a:r>
              <a:r>
                <a:rPr lang="ru" sz="1000" i="1" dirty="0" smtClean="0">
                  <a:solidFill>
                    <a:schemeClr val="dk1"/>
                  </a:solidFill>
                  <a:latin typeface="Calibri"/>
                  <a:ea typeface="Calibri"/>
                  <a:cs typeface="Calibri"/>
                  <a:sym typeface="Calibri"/>
                </a:rPr>
                <a:t> </a:t>
              </a:r>
              <a:r>
                <a:rPr lang="ru" sz="1000" i="1" dirty="0">
                  <a:solidFill>
                    <a:schemeClr val="dk1"/>
                  </a:solidFill>
                  <a:latin typeface="Calibri"/>
                  <a:ea typeface="Calibri"/>
                  <a:cs typeface="Calibri"/>
                  <a:sym typeface="Calibri"/>
                </a:rPr>
                <a:t>- active </a:t>
              </a:r>
              <a:r>
                <a:rPr lang="en-GB" sz="1000" i="1" dirty="0">
                  <a:solidFill>
                    <a:schemeClr val="dk1"/>
                  </a:solidFill>
                  <a:latin typeface="Calibri"/>
                  <a:ea typeface="Calibri"/>
                  <a:cs typeface="Calibri"/>
                  <a:sym typeface="Calibri"/>
                </a:rPr>
                <a:t>slow</a:t>
              </a:r>
              <a:r>
                <a:rPr lang="ru" sz="1000" i="1" dirty="0">
                  <a:solidFill>
                    <a:schemeClr val="dk1"/>
                  </a:solidFill>
                  <a:latin typeface="Calibri"/>
                  <a:ea typeface="Calibri"/>
                  <a:cs typeface="Calibri"/>
                  <a:sym typeface="Calibri"/>
                </a:rPr>
                <a:t> divid</a:t>
              </a:r>
              <a:r>
                <a:rPr lang="en-GB" sz="1000" i="1" dirty="0" err="1">
                  <a:solidFill>
                    <a:schemeClr val="dk1"/>
                  </a:solidFill>
                  <a:latin typeface="Calibri"/>
                  <a:ea typeface="Calibri"/>
                  <a:cs typeface="Calibri"/>
                  <a:sym typeface="Calibri"/>
                </a:rPr>
                <a:t>ing</a:t>
              </a:r>
              <a:r>
                <a:rPr lang="ru" sz="1000" i="1" dirty="0">
                  <a:solidFill>
                    <a:schemeClr val="dk1"/>
                  </a:solidFill>
                  <a:latin typeface="Calibri"/>
                  <a:ea typeface="Calibri"/>
                  <a:cs typeface="Calibri"/>
                  <a:sym typeface="Calibri"/>
                </a:rPr>
                <a:t> cells</a:t>
              </a: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endParaRPr sz="1000" i="1" dirty="0">
                <a:solidFill>
                  <a:schemeClr val="dk1"/>
                </a:solidFill>
                <a:latin typeface="Calibri"/>
                <a:ea typeface="Calibri"/>
                <a:cs typeface="Calibri"/>
                <a:sym typeface="Calibri"/>
              </a:endParaRPr>
            </a:p>
            <a:p>
              <a:pPr marL="0" lvl="0" indent="0" algn="l" rtl="0">
                <a:spcBef>
                  <a:spcPts val="0"/>
                </a:spcBef>
                <a:spcAft>
                  <a:spcPts val="0"/>
                </a:spcAft>
                <a:buNone/>
              </a:pPr>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2rt</a:t>
              </a:r>
              <a:r>
                <a:rPr lang="ru" sz="1000" i="1" dirty="0" smtClean="0">
                  <a:solidFill>
                    <a:schemeClr val="dk1"/>
                  </a:solidFill>
                  <a:latin typeface="Calibri"/>
                  <a:ea typeface="Calibri"/>
                  <a:cs typeface="Calibri"/>
                  <a:sym typeface="Calibri"/>
                </a:rPr>
                <a:t> </a:t>
              </a:r>
              <a:r>
                <a:rPr lang="ru" sz="1000" i="1" dirty="0">
                  <a:solidFill>
                    <a:schemeClr val="dk1"/>
                  </a:solidFill>
                  <a:latin typeface="Calibri"/>
                  <a:ea typeface="Calibri"/>
                  <a:cs typeface="Calibri"/>
                  <a:sym typeface="Calibri"/>
                </a:rPr>
                <a:t>- resting </a:t>
              </a:r>
              <a:r>
                <a:rPr lang="ru" sz="1000" i="1" dirty="0" smtClean="0">
                  <a:solidFill>
                    <a:schemeClr val="dk1"/>
                  </a:solidFill>
                  <a:latin typeface="Calibri"/>
                  <a:ea typeface="Calibri"/>
                  <a:cs typeface="Calibri"/>
                  <a:sym typeface="Calibri"/>
                </a:rPr>
                <a:t>cells</a:t>
              </a:r>
              <a:endParaRPr lang="en-US" sz="1000" i="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000" i="1" dirty="0" smtClean="0">
                <a:solidFill>
                  <a:schemeClr val="dk1"/>
                </a:solidFill>
                <a:latin typeface="Calibri"/>
                <a:ea typeface="Calibri"/>
                <a:cs typeface="Calibri"/>
                <a:sym typeface="Calibri"/>
              </a:endParaRPr>
            </a:p>
            <a:p>
              <a:r>
                <a:rPr lang="ru" sz="1000" i="1" dirty="0" smtClean="0">
                  <a:solidFill>
                    <a:schemeClr val="dk1"/>
                  </a:solidFill>
                  <a:latin typeface="Calibri"/>
                  <a:ea typeface="Calibri"/>
                  <a:cs typeface="Calibri"/>
                  <a:sym typeface="Calibri"/>
                </a:rPr>
                <a:t>A</a:t>
              </a:r>
              <a:r>
                <a:rPr lang="en-US" sz="1000" i="1" baseline="-25000" dirty="0" smtClean="0">
                  <a:solidFill>
                    <a:schemeClr val="dk1"/>
                  </a:solidFill>
                  <a:latin typeface="Calibri"/>
                  <a:ea typeface="Calibri"/>
                  <a:cs typeface="Calibri"/>
                  <a:sym typeface="Calibri"/>
                </a:rPr>
                <a:t>4</a:t>
              </a:r>
              <a:r>
                <a:rPr lang="ru" sz="1000" i="1" dirty="0" smtClean="0">
                  <a:solidFill>
                    <a:schemeClr val="dk1"/>
                  </a:solidFill>
                  <a:latin typeface="Calibri"/>
                  <a:ea typeface="Calibri"/>
                  <a:cs typeface="Calibri"/>
                  <a:sym typeface="Calibri"/>
                </a:rPr>
                <a:t> – </a:t>
              </a:r>
              <a:r>
                <a:rPr lang="en-US" sz="1000" i="1" dirty="0" smtClean="0">
                  <a:solidFill>
                    <a:schemeClr val="dk1"/>
                  </a:solidFill>
                  <a:latin typeface="Calibri"/>
                  <a:ea typeface="Calibri"/>
                  <a:cs typeface="Calibri"/>
                  <a:sym typeface="Calibri"/>
                </a:rPr>
                <a:t>non-dividing</a:t>
              </a:r>
              <a:r>
                <a:rPr lang="ru" sz="1000" i="1" dirty="0" smtClean="0">
                  <a:solidFill>
                    <a:schemeClr val="dk1"/>
                  </a:solidFill>
                  <a:latin typeface="Calibri"/>
                  <a:ea typeface="Calibri"/>
                  <a:cs typeface="Calibri"/>
                  <a:sym typeface="Calibri"/>
                </a:rPr>
                <a:t> cells</a:t>
              </a:r>
              <a:endParaRPr lang="en-US" sz="1000" i="1" dirty="0" smtClean="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ru" sz="1000" i="1" dirty="0" smtClean="0">
                  <a:solidFill>
                    <a:schemeClr val="dk1"/>
                  </a:solidFill>
                  <a:latin typeface="Calibri"/>
                  <a:ea typeface="Calibri"/>
                  <a:cs typeface="Calibri"/>
                  <a:sym typeface="Calibri"/>
                </a:rPr>
                <a:t>Calculation </a:t>
              </a:r>
              <a:r>
                <a:rPr lang="ru" sz="1000" i="1" dirty="0">
                  <a:solidFill>
                    <a:schemeClr val="dk1"/>
                  </a:solidFill>
                  <a:latin typeface="Calibri"/>
                  <a:ea typeface="Calibri"/>
                  <a:cs typeface="Calibri"/>
                  <a:sym typeface="Calibri"/>
                </a:rPr>
                <a:t>of dynamics were performed for adult mice starting from the sixtieth day of life.</a:t>
              </a:r>
              <a:endParaRPr sz="1000" i="1"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ru" sz="1000" i="1" dirty="0">
                  <a:solidFill>
                    <a:schemeClr val="dk1"/>
                  </a:solidFill>
                  <a:latin typeface="Calibri"/>
                  <a:ea typeface="Calibri"/>
                  <a:cs typeface="Calibri"/>
                  <a:sym typeface="Calibri"/>
                </a:rPr>
                <a:t>The initial number of cells in population Q was 1, while the numbers of cells in the remaining populations were 0.</a:t>
              </a:r>
              <a:endParaRPr sz="1000" i="1" dirty="0">
                <a:solidFill>
                  <a:schemeClr val="dk1"/>
                </a:solidFill>
                <a:latin typeface="Calibri"/>
                <a:ea typeface="Calibri"/>
                <a:cs typeface="Calibri"/>
                <a:sym typeface="Calibri"/>
              </a:endParaRPr>
            </a:p>
          </p:txBody>
        </p:sp>
      </p:grpSp>
      <p:sp>
        <p:nvSpPr>
          <p:cNvPr id="407" name="Google Shape;407;p27"/>
          <p:cNvSpPr txBox="1"/>
          <p:nvPr/>
        </p:nvSpPr>
        <p:spPr>
          <a:xfrm>
            <a:off x="5613189" y="2976798"/>
            <a:ext cx="958838"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i="1" dirty="0">
                <a:solidFill>
                  <a:srgbClr val="74AC8A"/>
                </a:solidFill>
                <a:latin typeface="PT Sans Caption"/>
                <a:ea typeface="PT Sans Caption"/>
                <a:cs typeface="PT Sans Caption"/>
                <a:sym typeface="PT Sans Caption"/>
              </a:rPr>
              <a:t>slow</a:t>
            </a:r>
            <a:r>
              <a:rPr lang="ru" sz="600" i="1" dirty="0">
                <a:solidFill>
                  <a:srgbClr val="74AC8A"/>
                </a:solidFill>
                <a:latin typeface="PT Sans Caption"/>
                <a:ea typeface="PT Sans Caption"/>
                <a:cs typeface="PT Sans Caption"/>
                <a:sym typeface="PT Sans Caption"/>
              </a:rPr>
              <a:t> division</a:t>
            </a:r>
            <a:r>
              <a:rPr lang="en-GB" sz="600" i="1" dirty="0">
                <a:solidFill>
                  <a:srgbClr val="74AC8A"/>
                </a:solidFill>
                <a:latin typeface="PT Sans Caption"/>
                <a:ea typeface="PT Sans Caption"/>
                <a:cs typeface="PT Sans Caption"/>
                <a:sym typeface="PT Sans Caption"/>
              </a:rPr>
              <a:t>s</a:t>
            </a:r>
            <a:endParaRPr sz="600" i="1" dirty="0">
              <a:solidFill>
                <a:srgbClr val="74AC8A"/>
              </a:solidFill>
              <a:latin typeface="PT Sans Caption"/>
              <a:ea typeface="PT Sans Caption"/>
              <a:cs typeface="PT Sans Caption"/>
              <a:sym typeface="PT Sans Captio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8"/>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28"/>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21" name="Google Shape;421;p28"/>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MODELING OF A HETEROGENEOUS POPULATION OF NSC</a:t>
            </a:r>
            <a:endParaRPr sz="1600" b="1">
              <a:solidFill>
                <a:schemeClr val="dk1"/>
              </a:solidFill>
              <a:latin typeface="PT Sans Caption"/>
              <a:ea typeface="PT Sans Caption"/>
              <a:cs typeface="PT Sans Caption"/>
              <a:sym typeface="PT Sans Caption"/>
            </a:endParaRPr>
          </a:p>
        </p:txBody>
      </p:sp>
      <p:cxnSp>
        <p:nvCxnSpPr>
          <p:cNvPr id="422" name="Google Shape;422;p28"/>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423" name="Google Shape;423;p28"/>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dirty="0" smtClean="0">
                <a:latin typeface="PT Sans Caption"/>
                <a:ea typeface="PT Sans Caption"/>
                <a:cs typeface="PT Sans Caption"/>
                <a:sym typeface="PT Sans Caption"/>
              </a:rPr>
              <a:t>16</a:t>
            </a:r>
            <a:endParaRPr sz="600" dirty="0">
              <a:latin typeface="PT Sans Caption"/>
              <a:ea typeface="PT Sans Caption"/>
              <a:cs typeface="PT Sans Caption"/>
              <a:sym typeface="PT Sans Caption"/>
            </a:endParaRPr>
          </a:p>
        </p:txBody>
      </p:sp>
      <p:sp>
        <p:nvSpPr>
          <p:cNvPr id="424" name="Google Shape;424;p28"/>
          <p:cNvSpPr txBox="1"/>
          <p:nvPr/>
        </p:nvSpPr>
        <p:spPr>
          <a:xfrm>
            <a:off x="1080150" y="1319875"/>
            <a:ext cx="21153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b="1">
                <a:solidFill>
                  <a:schemeClr val="dk1"/>
                </a:solidFill>
                <a:latin typeface="Calibri"/>
                <a:ea typeface="Calibri"/>
                <a:cs typeface="Calibri"/>
                <a:sym typeface="Calibri"/>
              </a:rPr>
              <a:t>Rate of processes:</a:t>
            </a:r>
            <a:endParaRPr sz="1000" b="1">
              <a:latin typeface="Calibri"/>
              <a:ea typeface="Calibri"/>
              <a:cs typeface="Calibri"/>
              <a:sym typeface="Calibri"/>
            </a:endParaRPr>
          </a:p>
        </p:txBody>
      </p:sp>
      <p:sp>
        <p:nvSpPr>
          <p:cNvPr id="425" name="Google Shape;425;p28"/>
          <p:cNvSpPr txBox="1"/>
          <p:nvPr/>
        </p:nvSpPr>
        <p:spPr>
          <a:xfrm>
            <a:off x="1080150" y="3308525"/>
            <a:ext cx="22365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b="1">
                <a:solidFill>
                  <a:schemeClr val="dk1"/>
                </a:solidFill>
                <a:latin typeface="Calibri"/>
                <a:ea typeface="Calibri"/>
                <a:cs typeface="Calibri"/>
                <a:sym typeface="Calibri"/>
              </a:rPr>
              <a:t>Proportion of cell formed:</a:t>
            </a:r>
            <a:endParaRPr sz="1000" b="1">
              <a:solidFill>
                <a:schemeClr val="dk1"/>
              </a:solidFill>
              <a:latin typeface="Calibri"/>
              <a:ea typeface="Calibri"/>
              <a:cs typeface="Calibri"/>
              <a:sym typeface="Calibri"/>
            </a:endParaRPr>
          </a:p>
        </p:txBody>
      </p:sp>
      <p:pic>
        <p:nvPicPr>
          <p:cNvPr id="426" name="Google Shape;426;p28"/>
          <p:cNvPicPr preferRelativeResize="0"/>
          <p:nvPr/>
        </p:nvPicPr>
        <p:blipFill rotWithShape="1">
          <a:blip r:embed="rId3">
            <a:alphaModFix/>
          </a:blip>
          <a:srcRect/>
          <a:stretch/>
        </p:blipFill>
        <p:spPr>
          <a:xfrm>
            <a:off x="1704625" y="1805251"/>
            <a:ext cx="991900" cy="1147800"/>
          </a:xfrm>
          <a:prstGeom prst="rect">
            <a:avLst/>
          </a:prstGeom>
          <a:noFill/>
          <a:ln>
            <a:noFill/>
          </a:ln>
        </p:spPr>
      </p:pic>
      <p:grpSp>
        <p:nvGrpSpPr>
          <p:cNvPr id="427" name="Google Shape;427;p28"/>
          <p:cNvGrpSpPr/>
          <p:nvPr/>
        </p:nvGrpSpPr>
        <p:grpSpPr>
          <a:xfrm>
            <a:off x="3040575" y="1727301"/>
            <a:ext cx="4916100" cy="1303539"/>
            <a:chOff x="2964375" y="1727300"/>
            <a:chExt cx="4916100" cy="1303537"/>
          </a:xfrm>
        </p:grpSpPr>
        <p:sp>
          <p:nvSpPr>
            <p:cNvPr id="428" name="Google Shape;428;p28"/>
            <p:cNvSpPr txBox="1"/>
            <p:nvPr/>
          </p:nvSpPr>
          <p:spPr>
            <a:xfrm>
              <a:off x="2964375" y="1727300"/>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activation rate of first division of NSC</a:t>
              </a:r>
              <a:endParaRPr sz="1000">
                <a:solidFill>
                  <a:schemeClr val="dk1"/>
                </a:solidFill>
                <a:latin typeface="Calibri"/>
                <a:ea typeface="Calibri"/>
                <a:cs typeface="Calibri"/>
                <a:sym typeface="Calibri"/>
              </a:endParaRPr>
            </a:p>
          </p:txBody>
        </p:sp>
        <p:sp>
          <p:nvSpPr>
            <p:cNvPr id="429" name="Google Shape;429;p28"/>
            <p:cNvSpPr txBox="1"/>
            <p:nvPr/>
          </p:nvSpPr>
          <p:spPr>
            <a:xfrm>
              <a:off x="2964375" y="1968553"/>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rate of cell cycle of NSC</a:t>
              </a:r>
              <a:endParaRPr sz="1000">
                <a:solidFill>
                  <a:schemeClr val="dk1"/>
                </a:solidFill>
                <a:latin typeface="Calibri"/>
                <a:ea typeface="Calibri"/>
                <a:cs typeface="Calibri"/>
                <a:sym typeface="Calibri"/>
              </a:endParaRPr>
            </a:p>
          </p:txBody>
        </p:sp>
        <p:sp>
          <p:nvSpPr>
            <p:cNvPr id="430" name="Google Shape;430;p28"/>
            <p:cNvSpPr txBox="1"/>
            <p:nvPr/>
          </p:nvSpPr>
          <p:spPr>
            <a:xfrm>
              <a:off x="2964375" y="2209807"/>
              <a:ext cx="4888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activation rate of second and third division of fast dividing NSC</a:t>
              </a:r>
              <a:endParaRPr sz="1000">
                <a:solidFill>
                  <a:schemeClr val="dk1"/>
                </a:solidFill>
                <a:latin typeface="Calibri"/>
                <a:ea typeface="Calibri"/>
                <a:cs typeface="Calibri"/>
                <a:sym typeface="Calibri"/>
              </a:endParaRPr>
            </a:p>
          </p:txBody>
        </p:sp>
        <p:sp>
          <p:nvSpPr>
            <p:cNvPr id="431" name="Google Shape;431;p28"/>
            <p:cNvSpPr txBox="1"/>
            <p:nvPr/>
          </p:nvSpPr>
          <p:spPr>
            <a:xfrm>
              <a:off x="2964375" y="2451058"/>
              <a:ext cx="49161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dirty="0">
                  <a:solidFill>
                    <a:schemeClr val="dk1"/>
                  </a:solidFill>
                  <a:latin typeface="Calibri"/>
                  <a:ea typeface="Calibri"/>
                  <a:cs typeface="Calibri"/>
                  <a:sym typeface="Calibri"/>
                </a:rPr>
                <a:t>activation rate of second and third division of </a:t>
              </a:r>
              <a:r>
                <a:rPr lang="en-GB" sz="1000" dirty="0">
                  <a:solidFill>
                    <a:schemeClr val="dk1"/>
                  </a:solidFill>
                  <a:latin typeface="Calibri"/>
                  <a:ea typeface="Calibri"/>
                  <a:cs typeface="Calibri"/>
                  <a:sym typeface="Calibri"/>
                </a:rPr>
                <a:t>slow</a:t>
              </a:r>
              <a:r>
                <a:rPr lang="ru" sz="1000" dirty="0">
                  <a:solidFill>
                    <a:schemeClr val="dk1"/>
                  </a:solidFill>
                  <a:latin typeface="Calibri"/>
                  <a:ea typeface="Calibri"/>
                  <a:cs typeface="Calibri"/>
                  <a:sym typeface="Calibri"/>
                </a:rPr>
                <a:t> dividing NSC</a:t>
              </a:r>
              <a:endParaRPr sz="1000" dirty="0">
                <a:solidFill>
                  <a:schemeClr val="dk1"/>
                </a:solidFill>
                <a:latin typeface="Calibri"/>
                <a:ea typeface="Calibri"/>
                <a:cs typeface="Calibri"/>
                <a:sym typeface="Calibri"/>
              </a:endParaRPr>
            </a:p>
          </p:txBody>
        </p:sp>
        <p:sp>
          <p:nvSpPr>
            <p:cNvPr id="432" name="Google Shape;432;p28"/>
            <p:cNvSpPr txBox="1"/>
            <p:nvPr/>
          </p:nvSpPr>
          <p:spPr>
            <a:xfrm>
              <a:off x="2964375" y="2692313"/>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rate of apoptosis</a:t>
              </a:r>
              <a:endParaRPr sz="1000">
                <a:solidFill>
                  <a:schemeClr val="dk1"/>
                </a:solidFill>
                <a:latin typeface="Calibri"/>
                <a:ea typeface="Calibri"/>
                <a:cs typeface="Calibri"/>
                <a:sym typeface="Calibri"/>
              </a:endParaRPr>
            </a:p>
          </p:txBody>
        </p:sp>
      </p:grpSp>
      <p:pic>
        <p:nvPicPr>
          <p:cNvPr id="433" name="Google Shape;433;p28"/>
          <p:cNvPicPr preferRelativeResize="0"/>
          <p:nvPr/>
        </p:nvPicPr>
        <p:blipFill rotWithShape="1">
          <a:blip r:embed="rId4">
            <a:alphaModFix/>
          </a:blip>
          <a:srcRect l="32034" t="15597" r="38869"/>
          <a:stretch/>
        </p:blipFill>
        <p:spPr>
          <a:xfrm>
            <a:off x="1704629" y="3757375"/>
            <a:ext cx="1574149" cy="1485000"/>
          </a:xfrm>
          <a:prstGeom prst="rect">
            <a:avLst/>
          </a:prstGeom>
          <a:noFill/>
          <a:ln>
            <a:noFill/>
          </a:ln>
        </p:spPr>
      </p:pic>
      <p:grpSp>
        <p:nvGrpSpPr>
          <p:cNvPr id="434" name="Google Shape;434;p28"/>
          <p:cNvGrpSpPr/>
          <p:nvPr/>
        </p:nvGrpSpPr>
        <p:grpSpPr>
          <a:xfrm>
            <a:off x="3040575" y="3697739"/>
            <a:ext cx="4916100" cy="1585187"/>
            <a:chOff x="3116775" y="3697738"/>
            <a:chExt cx="4916100" cy="1585187"/>
          </a:xfrm>
        </p:grpSpPr>
        <p:sp>
          <p:nvSpPr>
            <p:cNvPr id="435" name="Google Shape;435;p28"/>
            <p:cNvSpPr txBox="1"/>
            <p:nvPr/>
          </p:nvSpPr>
          <p:spPr>
            <a:xfrm>
              <a:off x="3116775" y="3697738"/>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newborn NSC</a:t>
              </a:r>
              <a:endParaRPr sz="1000">
                <a:solidFill>
                  <a:schemeClr val="dk1"/>
                </a:solidFill>
                <a:latin typeface="Calibri"/>
                <a:ea typeface="Calibri"/>
                <a:cs typeface="Calibri"/>
                <a:sym typeface="Calibri"/>
              </a:endParaRPr>
            </a:p>
          </p:txBody>
        </p:sp>
        <p:sp>
          <p:nvSpPr>
            <p:cNvPr id="436" name="Google Shape;436;p28"/>
            <p:cNvSpPr txBox="1"/>
            <p:nvPr/>
          </p:nvSpPr>
          <p:spPr>
            <a:xfrm>
              <a:off x="3116775" y="3905517"/>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NSC after first division</a:t>
              </a:r>
              <a:endParaRPr sz="1000">
                <a:solidFill>
                  <a:schemeClr val="dk1"/>
                </a:solidFill>
                <a:latin typeface="Calibri"/>
                <a:ea typeface="Calibri"/>
                <a:cs typeface="Calibri"/>
                <a:sym typeface="Calibri"/>
              </a:endParaRPr>
            </a:p>
          </p:txBody>
        </p:sp>
        <p:sp>
          <p:nvSpPr>
            <p:cNvPr id="437" name="Google Shape;437;p28"/>
            <p:cNvSpPr txBox="1"/>
            <p:nvPr/>
          </p:nvSpPr>
          <p:spPr>
            <a:xfrm>
              <a:off x="3116775" y="4113293"/>
              <a:ext cx="4888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active fast dividing NSC</a:t>
              </a:r>
              <a:endParaRPr sz="1000">
                <a:solidFill>
                  <a:schemeClr val="dk1"/>
                </a:solidFill>
                <a:latin typeface="Calibri"/>
                <a:ea typeface="Calibri"/>
                <a:cs typeface="Calibri"/>
                <a:sym typeface="Calibri"/>
              </a:endParaRPr>
            </a:p>
          </p:txBody>
        </p:sp>
        <p:sp>
          <p:nvSpPr>
            <p:cNvPr id="438" name="Google Shape;438;p28"/>
            <p:cNvSpPr txBox="1"/>
            <p:nvPr/>
          </p:nvSpPr>
          <p:spPr>
            <a:xfrm>
              <a:off x="3116775" y="4321070"/>
              <a:ext cx="49161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dirty="0">
                  <a:solidFill>
                    <a:schemeClr val="dk1"/>
                  </a:solidFill>
                  <a:latin typeface="Calibri"/>
                  <a:ea typeface="Calibri"/>
                  <a:cs typeface="Calibri"/>
                  <a:sym typeface="Calibri"/>
                </a:rPr>
                <a:t>proportion of active </a:t>
              </a:r>
              <a:r>
                <a:rPr lang="en-GB" sz="1000" dirty="0">
                  <a:solidFill>
                    <a:schemeClr val="dk1"/>
                  </a:solidFill>
                  <a:latin typeface="Calibri"/>
                  <a:ea typeface="Calibri"/>
                  <a:cs typeface="Calibri"/>
                  <a:sym typeface="Calibri"/>
                </a:rPr>
                <a:t>slow</a:t>
              </a:r>
              <a:r>
                <a:rPr lang="ru" sz="1000" dirty="0">
                  <a:solidFill>
                    <a:schemeClr val="dk1"/>
                  </a:solidFill>
                  <a:latin typeface="Calibri"/>
                  <a:ea typeface="Calibri"/>
                  <a:cs typeface="Calibri"/>
                  <a:sym typeface="Calibri"/>
                </a:rPr>
                <a:t> dividing NSC</a:t>
              </a:r>
              <a:endParaRPr sz="1000" dirty="0">
                <a:solidFill>
                  <a:schemeClr val="dk1"/>
                </a:solidFill>
                <a:latin typeface="Calibri"/>
                <a:ea typeface="Calibri"/>
                <a:cs typeface="Calibri"/>
                <a:sym typeface="Calibri"/>
              </a:endParaRPr>
            </a:p>
          </p:txBody>
        </p:sp>
        <p:sp>
          <p:nvSpPr>
            <p:cNvPr id="439" name="Google Shape;439;p28"/>
            <p:cNvSpPr txBox="1"/>
            <p:nvPr/>
          </p:nvSpPr>
          <p:spPr>
            <a:xfrm>
              <a:off x="3116775" y="4528848"/>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resting NSC</a:t>
              </a:r>
              <a:endParaRPr sz="1000">
                <a:solidFill>
                  <a:schemeClr val="dk1"/>
                </a:solidFill>
                <a:latin typeface="Calibri"/>
                <a:ea typeface="Calibri"/>
                <a:cs typeface="Calibri"/>
                <a:sym typeface="Calibri"/>
              </a:endParaRPr>
            </a:p>
          </p:txBody>
        </p:sp>
        <p:sp>
          <p:nvSpPr>
            <p:cNvPr id="440" name="Google Shape;440;p28"/>
            <p:cNvSpPr txBox="1"/>
            <p:nvPr/>
          </p:nvSpPr>
          <p:spPr>
            <a:xfrm>
              <a:off x="3116775" y="4736625"/>
              <a:ext cx="49161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NSC after second division</a:t>
              </a:r>
              <a:endParaRPr sz="1000">
                <a:solidFill>
                  <a:schemeClr val="dk1"/>
                </a:solidFill>
                <a:latin typeface="Calibri"/>
                <a:ea typeface="Calibri"/>
                <a:cs typeface="Calibri"/>
                <a:sym typeface="Calibri"/>
              </a:endParaRPr>
            </a:p>
          </p:txBody>
        </p:sp>
        <p:sp>
          <p:nvSpPr>
            <p:cNvPr id="441" name="Google Shape;441;p28"/>
            <p:cNvSpPr txBox="1"/>
            <p:nvPr/>
          </p:nvSpPr>
          <p:spPr>
            <a:xfrm>
              <a:off x="3116775" y="4944401"/>
              <a:ext cx="4189500" cy="338524"/>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Font typeface="Calibri"/>
                <a:buChar char="-"/>
              </a:pPr>
              <a:r>
                <a:rPr lang="ru" sz="1000">
                  <a:solidFill>
                    <a:schemeClr val="dk1"/>
                  </a:solidFill>
                  <a:latin typeface="Calibri"/>
                  <a:ea typeface="Calibri"/>
                  <a:cs typeface="Calibri"/>
                  <a:sym typeface="Calibri"/>
                </a:rPr>
                <a:t>proportion of NSC after third division</a:t>
              </a:r>
              <a:endParaRPr sz="1000">
                <a:solidFill>
                  <a:schemeClr val="dk1"/>
                </a:solidFill>
                <a:latin typeface="Calibri"/>
                <a:ea typeface="Calibri"/>
                <a:cs typeface="Calibri"/>
                <a:sym typeface="Calibri"/>
              </a:endParaRPr>
            </a:p>
          </p:txBody>
        </p:sp>
      </p:grpSp>
      <p:sp>
        <p:nvSpPr>
          <p:cNvPr id="442" name="Google Shape;442;p28"/>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The rate of processes and the proportion of cells formed is taken from:</a:t>
            </a:r>
            <a:r>
              <a:rPr lang="ru" sz="800" i="1" dirty="0">
                <a:solidFill>
                  <a:schemeClr val="dk1"/>
                </a:solidFill>
                <a:latin typeface="Calibri"/>
                <a:ea typeface="Calibri"/>
                <a:cs typeface="Calibri"/>
                <a:sym typeface="Calibri"/>
              </a:rPr>
              <a:t> </a:t>
            </a:r>
            <a:r>
              <a:rPr lang="ru" sz="800" i="1" dirty="0">
                <a:solidFill>
                  <a:srgbClr val="222222"/>
                </a:solidFill>
                <a:highlight>
                  <a:srgbClr val="FFFFFF"/>
                </a:highlight>
                <a:latin typeface="Calibri"/>
                <a:ea typeface="Calibri"/>
                <a:cs typeface="Calibri"/>
                <a:sym typeface="Calibri"/>
              </a:rPr>
              <a:t>Wu, Yicheng, et al. Nature Aging 3.4 (2023): 380-390.</a:t>
            </a:r>
            <a:endParaRPr sz="100" i="1"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Duration of the NSC cell cycle is taken from: </a:t>
            </a:r>
            <a:r>
              <a:rPr lang="ru" sz="800" i="1" dirty="0">
                <a:solidFill>
                  <a:srgbClr val="222222"/>
                </a:solidFill>
                <a:highlight>
                  <a:srgbClr val="FFFFFF"/>
                </a:highlight>
                <a:latin typeface="Calibri"/>
                <a:ea typeface="Calibri"/>
                <a:cs typeface="Calibri"/>
                <a:sym typeface="Calibri"/>
              </a:rPr>
              <a:t>Brandt, Moritz D., et al. Stem cells 30.12 (2012): 2843-2847.</a:t>
            </a:r>
            <a:endParaRPr sz="100" i="1" dirty="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9"/>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CALCULATED SURVIVAL OF NEURAL STEM CELLS </a:t>
            </a:r>
            <a:endParaRPr sz="1600" b="1">
              <a:solidFill>
                <a:schemeClr val="dk1"/>
              </a:solidFill>
              <a:latin typeface="PT Sans Caption"/>
              <a:ea typeface="PT Sans Caption"/>
              <a:cs typeface="PT Sans Caption"/>
              <a:sym typeface="PT Sans Caption"/>
            </a:endParaRPr>
          </a:p>
        </p:txBody>
      </p:sp>
      <p:cxnSp>
        <p:nvCxnSpPr>
          <p:cNvPr id="448" name="Google Shape;448;p29"/>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450" name="Google Shape;450;p29"/>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dirty="0" smtClean="0">
                <a:latin typeface="PT Sans Caption"/>
                <a:ea typeface="PT Sans Caption"/>
                <a:cs typeface="PT Sans Caption"/>
                <a:sym typeface="PT Sans Caption"/>
              </a:rPr>
              <a:t>1</a:t>
            </a:r>
            <a:r>
              <a:rPr lang="en-US" sz="600" dirty="0" smtClean="0">
                <a:latin typeface="PT Sans Caption"/>
                <a:ea typeface="PT Sans Caption"/>
                <a:cs typeface="PT Sans Caption"/>
                <a:sym typeface="PT Sans Caption"/>
              </a:rPr>
              <a:t>7</a:t>
            </a:r>
            <a:endParaRPr sz="600" dirty="0">
              <a:latin typeface="PT Sans Caption"/>
              <a:ea typeface="PT Sans Caption"/>
              <a:cs typeface="PT Sans Caption"/>
              <a:sym typeface="PT Sans Caption"/>
            </a:endParaRPr>
          </a:p>
        </p:txBody>
      </p:sp>
      <p:sp>
        <p:nvSpPr>
          <p:cNvPr id="455" name="Google Shape;455;p29"/>
          <p:cNvSpPr txBox="1"/>
          <p:nvPr/>
        </p:nvSpPr>
        <p:spPr>
          <a:xfrm>
            <a:off x="450000" y="5583900"/>
            <a:ext cx="81540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800" b="1" i="1" dirty="0">
                <a:latin typeface="Calibri"/>
                <a:ea typeface="Calibri"/>
                <a:cs typeface="Calibri"/>
                <a:sym typeface="Calibri"/>
              </a:rPr>
              <a:t>Experimental data is taken from:</a:t>
            </a:r>
            <a:endParaRPr sz="800" i="1" dirty="0">
              <a:solidFill>
                <a:srgbClr val="000000"/>
              </a:solidFill>
            </a:endParaRPr>
          </a:p>
          <a:p>
            <a:pPr marL="0" lvl="0" indent="0" algn="l" rtl="0">
              <a:spcBef>
                <a:spcPts val="0"/>
              </a:spcBef>
              <a:spcAft>
                <a:spcPts val="0"/>
              </a:spcAft>
              <a:buNone/>
            </a:pPr>
            <a:r>
              <a:rPr lang="ru" sz="800" i="1" dirty="0">
                <a:solidFill>
                  <a:srgbClr val="222222"/>
                </a:solidFill>
                <a:highlight>
                  <a:schemeClr val="lt1"/>
                </a:highlight>
                <a:latin typeface="Calibri"/>
                <a:ea typeface="Calibri"/>
                <a:cs typeface="Calibri"/>
                <a:sym typeface="Calibri"/>
              </a:rPr>
              <a:t>green dots	</a:t>
            </a:r>
            <a:r>
              <a:rPr lang="ru" sz="800" i="1" dirty="0">
                <a:solidFill>
                  <a:srgbClr val="222222"/>
                </a:solidFill>
                <a:highlight>
                  <a:srgbClr val="FFFFFF"/>
                </a:highlight>
                <a:latin typeface="Calibri"/>
                <a:ea typeface="Calibri"/>
                <a:cs typeface="Calibri"/>
                <a:sym typeface="Calibri"/>
              </a:rPr>
              <a:t>	Encinas, Juan M., et al. Cell stem cell 8.5 (2011): 566-579.</a:t>
            </a:r>
            <a:endParaRPr sz="800" i="1" dirty="0">
              <a:solidFill>
                <a:srgbClr val="000000"/>
              </a:solidFill>
              <a:latin typeface="Calibri"/>
              <a:ea typeface="Calibri"/>
              <a:cs typeface="Calibri"/>
              <a:sym typeface="Calibri"/>
            </a:endParaRPr>
          </a:p>
          <a:p>
            <a:pPr marL="0" lvl="0" indent="0" algn="l" rtl="0">
              <a:spcBef>
                <a:spcPts val="0"/>
              </a:spcBef>
              <a:spcAft>
                <a:spcPts val="0"/>
              </a:spcAft>
              <a:buNone/>
            </a:pPr>
            <a:r>
              <a:rPr lang="ru" sz="800" i="1" dirty="0">
                <a:solidFill>
                  <a:srgbClr val="222222"/>
                </a:solidFill>
                <a:highlight>
                  <a:schemeClr val="lt1"/>
                </a:highlight>
                <a:latin typeface="Calibri"/>
                <a:ea typeface="Calibri"/>
                <a:cs typeface="Calibri"/>
                <a:sym typeface="Calibri"/>
              </a:rPr>
              <a:t>blue dots	</a:t>
            </a:r>
            <a:r>
              <a:rPr lang="ru" sz="800" i="1" dirty="0">
                <a:solidFill>
                  <a:srgbClr val="222222"/>
                </a:solidFill>
                <a:highlight>
                  <a:srgbClr val="FFFFFF"/>
                </a:highlight>
                <a:latin typeface="Calibri"/>
                <a:ea typeface="Calibri"/>
                <a:cs typeface="Calibri"/>
                <a:sym typeface="Calibri"/>
              </a:rPr>
              <a:t> 	Ziebell, Frederik, et al. Development 145.1 (2018): dev153544</a:t>
            </a:r>
            <a:r>
              <a:rPr lang="ru" sz="800" dirty="0">
                <a:solidFill>
                  <a:srgbClr val="222222"/>
                </a:solidFill>
                <a:highlight>
                  <a:srgbClr val="FFFFFF"/>
                </a:highlight>
                <a:latin typeface="Calibri"/>
                <a:ea typeface="Calibri"/>
                <a:cs typeface="Calibri"/>
                <a:sym typeface="Calibri"/>
              </a:rPr>
              <a:t>.</a:t>
            </a:r>
            <a:endParaRPr sz="400" b="1" i="1" dirty="0">
              <a:solidFill>
                <a:srgbClr val="000000"/>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ECFFD79D-A3D2-99B8-D343-58A89C7AE720}"/>
              </a:ext>
            </a:extLst>
          </p:cNvPr>
          <p:cNvGrpSpPr/>
          <p:nvPr/>
        </p:nvGrpSpPr>
        <p:grpSpPr>
          <a:xfrm>
            <a:off x="973650" y="1321575"/>
            <a:ext cx="7196700" cy="3867900"/>
            <a:chOff x="973650" y="1321575"/>
            <a:chExt cx="7196700" cy="3867900"/>
          </a:xfrm>
        </p:grpSpPr>
        <p:sp>
          <p:nvSpPr>
            <p:cNvPr id="449" name="Google Shape;449;p29"/>
            <p:cNvSpPr txBox="1"/>
            <p:nvPr/>
          </p:nvSpPr>
          <p:spPr>
            <a:xfrm>
              <a:off x="973650" y="4758375"/>
              <a:ext cx="7196700" cy="431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Results of modeling the part of surviving neural stem cells depending on age. </a:t>
              </a:r>
              <a:endParaRPr sz="1000" i="1">
                <a:solidFill>
                  <a:schemeClr val="dk1"/>
                </a:solidFill>
                <a:latin typeface="Calibri"/>
                <a:ea typeface="Calibri"/>
                <a:cs typeface="Calibri"/>
                <a:sym typeface="Calibri"/>
              </a:endParaRPr>
            </a:p>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Left - taking into account the homogeneity of neural stem cells, right - taking into account the heterogeneity of neural stem cells.</a:t>
              </a:r>
              <a:endParaRPr sz="1000" i="1">
                <a:solidFill>
                  <a:schemeClr val="dk1"/>
                </a:solidFill>
                <a:latin typeface="Calibri"/>
                <a:ea typeface="Calibri"/>
                <a:cs typeface="Calibri"/>
                <a:sym typeface="Calibri"/>
              </a:endParaRPr>
            </a:p>
          </p:txBody>
        </p:sp>
        <p:sp>
          <p:nvSpPr>
            <p:cNvPr id="451" name="Google Shape;451;p29"/>
            <p:cNvSpPr txBox="1"/>
            <p:nvPr/>
          </p:nvSpPr>
          <p:spPr>
            <a:xfrm>
              <a:off x="15307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HOMOGENEITY MODEL OF NSC</a:t>
              </a:r>
              <a:endParaRPr sz="1000" i="1">
                <a:solidFill>
                  <a:schemeClr val="dk1"/>
                </a:solidFill>
                <a:latin typeface="Calibri"/>
                <a:ea typeface="Calibri"/>
                <a:cs typeface="Calibri"/>
                <a:sym typeface="Calibri"/>
              </a:endParaRPr>
            </a:p>
          </p:txBody>
        </p:sp>
        <p:sp>
          <p:nvSpPr>
            <p:cNvPr id="452" name="Google Shape;452;p29"/>
            <p:cNvSpPr txBox="1"/>
            <p:nvPr/>
          </p:nvSpPr>
          <p:spPr>
            <a:xfrm>
              <a:off x="50273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HETEROGENEITY MODEL OF NSC</a:t>
              </a:r>
              <a:endParaRPr sz="1000" i="1">
                <a:solidFill>
                  <a:schemeClr val="dk1"/>
                </a:solidFill>
                <a:latin typeface="Calibri"/>
                <a:ea typeface="Calibri"/>
                <a:cs typeface="Calibri"/>
                <a:sym typeface="Calibri"/>
              </a:endParaRPr>
            </a:p>
          </p:txBody>
        </p:sp>
        <p:pic>
          <p:nvPicPr>
            <p:cNvPr id="453" name="Google Shape;453;p29"/>
            <p:cNvPicPr preferRelativeResize="0"/>
            <p:nvPr/>
          </p:nvPicPr>
          <p:blipFill rotWithShape="1">
            <a:blip r:embed="rId3">
              <a:alphaModFix/>
            </a:blip>
            <a:srcRect t="690" b="700"/>
            <a:stretch/>
          </p:blipFill>
          <p:spPr>
            <a:xfrm>
              <a:off x="1102514" y="2344783"/>
              <a:ext cx="6938972" cy="2168434"/>
            </a:xfrm>
            <a:prstGeom prst="rect">
              <a:avLst/>
            </a:prstGeom>
            <a:noFill/>
            <a:ln>
              <a:noFill/>
            </a:ln>
          </p:spPr>
        </p:pic>
        <p:sp>
          <p:nvSpPr>
            <p:cNvPr id="454" name="Google Shape;454;p29"/>
            <p:cNvSpPr txBox="1"/>
            <p:nvPr/>
          </p:nvSpPr>
          <p:spPr>
            <a:xfrm>
              <a:off x="1397100" y="13215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100" b="1">
                  <a:solidFill>
                    <a:schemeClr val="dk1"/>
                  </a:solidFill>
                  <a:latin typeface="Calibri"/>
                  <a:ea typeface="Calibri"/>
                  <a:cs typeface="Calibri"/>
                  <a:sym typeface="Calibri"/>
                </a:rPr>
                <a:t>AGE-RELATED DYNAMICS OF NEURAL STEM CELLS SURVIVING</a:t>
              </a:r>
              <a:endParaRPr sz="1100" b="1">
                <a:solidFill>
                  <a:schemeClr val="dk1"/>
                </a:solidFill>
                <a:latin typeface="Calibri"/>
                <a:ea typeface="Calibri"/>
                <a:cs typeface="Calibri"/>
                <a:sym typeface="Calibri"/>
              </a:endParaRPr>
            </a:p>
          </p:txBody>
        </p:sp>
        <p:sp>
          <p:nvSpPr>
            <p:cNvPr id="456" name="Google Shape;456;p29"/>
            <p:cNvSpPr txBox="1"/>
            <p:nvPr/>
          </p:nvSpPr>
          <p:spPr>
            <a:xfrm rot="16200000">
              <a:off x="441450" y="3115934"/>
              <a:ext cx="15882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457" name="Google Shape;457;p29"/>
            <p:cNvSpPr txBox="1"/>
            <p:nvPr/>
          </p:nvSpPr>
          <p:spPr>
            <a:xfrm>
              <a:off x="2345650" y="4284675"/>
              <a:ext cx="12609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Age, [day]</a:t>
              </a:r>
              <a:endParaRPr sz="900" b="1">
                <a:solidFill>
                  <a:schemeClr val="dk1"/>
                </a:solidFill>
                <a:latin typeface="Times New Roman"/>
                <a:ea typeface="Times New Roman"/>
                <a:cs typeface="Times New Roman"/>
                <a:sym typeface="Times New Roman"/>
              </a:endParaRPr>
            </a:p>
          </p:txBody>
        </p:sp>
        <p:sp>
          <p:nvSpPr>
            <p:cNvPr id="458" name="Google Shape;458;p29"/>
            <p:cNvSpPr txBox="1"/>
            <p:nvPr/>
          </p:nvSpPr>
          <p:spPr>
            <a:xfrm>
              <a:off x="5842250" y="4284675"/>
              <a:ext cx="12609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Age, [day]</a:t>
              </a:r>
              <a:endParaRPr sz="900" b="1">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30"/>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65" name="Google Shape;465;p30"/>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dirty="0">
                <a:solidFill>
                  <a:schemeClr val="dk1"/>
                </a:solidFill>
                <a:latin typeface="PT Sans Caption"/>
                <a:ea typeface="PT Sans Caption"/>
                <a:cs typeface="PT Sans Caption"/>
                <a:sym typeface="PT Sans Caption"/>
              </a:rPr>
              <a:t>MODELING OF RESPONSE</a:t>
            </a:r>
            <a:r>
              <a:rPr lang="en-GB" sz="1600" b="1" dirty="0">
                <a:solidFill>
                  <a:schemeClr val="dk1"/>
                </a:solidFill>
                <a:latin typeface="PT Sans Caption"/>
                <a:ea typeface="PT Sans Caption"/>
                <a:cs typeface="PT Sans Caption"/>
                <a:sym typeface="PT Sans Caption"/>
              </a:rPr>
              <a:t> TO </a:t>
            </a:r>
            <a:r>
              <a:rPr lang="ru" sz="1600" b="1" dirty="0">
                <a:solidFill>
                  <a:schemeClr val="dk1"/>
                </a:solidFill>
                <a:latin typeface="PT Sans Caption"/>
                <a:ea typeface="PT Sans Caption"/>
                <a:cs typeface="PT Sans Caption"/>
                <a:sym typeface="PT Sans Caption"/>
              </a:rPr>
              <a:t>RADIATION</a:t>
            </a:r>
            <a:endParaRPr sz="1600" b="1" dirty="0">
              <a:solidFill>
                <a:schemeClr val="dk1"/>
              </a:solidFill>
              <a:latin typeface="PT Sans Caption"/>
              <a:ea typeface="PT Sans Caption"/>
              <a:cs typeface="PT Sans Caption"/>
              <a:sym typeface="PT Sans Caption"/>
            </a:endParaRPr>
          </a:p>
        </p:txBody>
      </p:sp>
      <p:cxnSp>
        <p:nvCxnSpPr>
          <p:cNvPr id="466" name="Google Shape;466;p30"/>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467" name="Google Shape;467;p30"/>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dirty="0" smtClean="0">
                <a:latin typeface="PT Sans Caption"/>
                <a:ea typeface="PT Sans Caption"/>
                <a:cs typeface="PT Sans Caption"/>
                <a:sym typeface="PT Sans Caption"/>
              </a:rPr>
              <a:t>1</a:t>
            </a:r>
            <a:r>
              <a:rPr lang="en-US" sz="600" dirty="0" smtClean="0">
                <a:latin typeface="PT Sans Caption"/>
                <a:ea typeface="PT Sans Caption"/>
                <a:cs typeface="PT Sans Caption"/>
                <a:sym typeface="PT Sans Caption"/>
              </a:rPr>
              <a:t>8</a:t>
            </a:r>
            <a:endParaRPr sz="600" dirty="0">
              <a:latin typeface="PT Sans Caption"/>
              <a:ea typeface="PT Sans Caption"/>
              <a:cs typeface="PT Sans Caption"/>
              <a:sym typeface="PT Sans Caption"/>
            </a:endParaRPr>
          </a:p>
        </p:txBody>
      </p:sp>
      <p:sp>
        <p:nvSpPr>
          <p:cNvPr id="485" name="Google Shape;485;p30"/>
          <p:cNvSpPr txBox="1"/>
          <p:nvPr/>
        </p:nvSpPr>
        <p:spPr>
          <a:xfrm>
            <a:off x="450000" y="5830202"/>
            <a:ext cx="8154000" cy="32621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Transcriptomic studies is taken from: </a:t>
            </a:r>
            <a:r>
              <a:rPr lang="ru" sz="800" dirty="0">
                <a:solidFill>
                  <a:srgbClr val="222222"/>
                </a:solidFill>
                <a:highlight>
                  <a:srgbClr val="FFFFFF"/>
                </a:highlight>
                <a:latin typeface="Calibri"/>
                <a:ea typeface="Calibri"/>
                <a:cs typeface="Calibri"/>
                <a:sym typeface="Calibri"/>
              </a:rPr>
              <a:t>Shin, Jaehoon, et al. </a:t>
            </a:r>
            <a:r>
              <a:rPr lang="ru" sz="800" i="1" dirty="0">
                <a:solidFill>
                  <a:srgbClr val="222222"/>
                </a:solidFill>
                <a:highlight>
                  <a:srgbClr val="FFFFFF"/>
                </a:highlight>
                <a:latin typeface="Calibri"/>
                <a:ea typeface="Calibri"/>
                <a:cs typeface="Calibri"/>
                <a:sym typeface="Calibri"/>
              </a:rPr>
              <a:t>Cell stem cell</a:t>
            </a:r>
            <a:r>
              <a:rPr lang="ru" sz="800" dirty="0">
                <a:solidFill>
                  <a:srgbClr val="222222"/>
                </a:solidFill>
                <a:highlight>
                  <a:srgbClr val="FFFFFF"/>
                </a:highlight>
                <a:latin typeface="Calibri"/>
                <a:ea typeface="Calibri"/>
                <a:cs typeface="Calibri"/>
                <a:sym typeface="Calibri"/>
              </a:rPr>
              <a:t> 17.3 (2015): 360-372.</a:t>
            </a:r>
            <a:endParaRPr sz="400" i="1" dirty="0">
              <a:solidFill>
                <a:schemeClr val="dk1"/>
              </a:solidFill>
              <a:highlight>
                <a:srgbClr val="FFFFFF"/>
              </a:highlight>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38E66D23-B304-01FA-5BFD-7758DB075B6A}"/>
              </a:ext>
            </a:extLst>
          </p:cNvPr>
          <p:cNvGrpSpPr/>
          <p:nvPr/>
        </p:nvGrpSpPr>
        <p:grpSpPr>
          <a:xfrm>
            <a:off x="697464" y="1404601"/>
            <a:ext cx="7749075" cy="4243931"/>
            <a:chOff x="602400" y="1404600"/>
            <a:chExt cx="7749075" cy="4243931"/>
          </a:xfrm>
        </p:grpSpPr>
        <p:sp>
          <p:nvSpPr>
            <p:cNvPr id="468" name="Google Shape;468;p30"/>
            <p:cNvSpPr txBox="1"/>
            <p:nvPr/>
          </p:nvSpPr>
          <p:spPr>
            <a:xfrm>
              <a:off x="602400" y="1404600"/>
              <a:ext cx="38445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b="1" dirty="0">
                  <a:solidFill>
                    <a:schemeClr val="dk1"/>
                  </a:solidFill>
                  <a:latin typeface="Calibri"/>
                  <a:ea typeface="Calibri"/>
                  <a:cs typeface="Calibri"/>
                  <a:sym typeface="Calibri"/>
                </a:rPr>
                <a:t>Cell response</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ru" sz="1200" dirty="0">
                  <a:solidFill>
                    <a:schemeClr val="dk1"/>
                  </a:solidFill>
                  <a:latin typeface="Calibri"/>
                  <a:ea typeface="Calibri"/>
                  <a:cs typeface="Calibri"/>
                  <a:sym typeface="Calibri"/>
                </a:rPr>
                <a:t>The initial number of cells after irradiation was calculated based on the age-dependent dynamics of the NSC number at 0 Gy. The exponential term in the equation takes into account the instantaneous death of cells after irradiation.</a:t>
              </a:r>
              <a:endParaRPr sz="1200" dirty="0">
                <a:solidFill>
                  <a:schemeClr val="dk1"/>
                </a:solidFill>
                <a:latin typeface="Calibri"/>
                <a:ea typeface="Calibri"/>
                <a:cs typeface="Calibri"/>
                <a:sym typeface="Calibri"/>
              </a:endParaRPr>
            </a:p>
          </p:txBody>
        </p:sp>
        <p:grpSp>
          <p:nvGrpSpPr>
            <p:cNvPr id="469" name="Google Shape;469;p30"/>
            <p:cNvGrpSpPr/>
            <p:nvPr/>
          </p:nvGrpSpPr>
          <p:grpSpPr>
            <a:xfrm>
              <a:off x="699031" y="2642700"/>
              <a:ext cx="3651238" cy="2402852"/>
              <a:chOff x="790025" y="1956900"/>
              <a:chExt cx="3651238" cy="2402852"/>
            </a:xfrm>
          </p:grpSpPr>
          <p:sp>
            <p:nvSpPr>
              <p:cNvPr id="470" name="Google Shape;470;p30"/>
              <p:cNvSpPr/>
              <p:nvPr/>
            </p:nvSpPr>
            <p:spPr>
              <a:xfrm>
                <a:off x="3022563" y="3727750"/>
                <a:ext cx="14187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 sz="1000" dirty="0">
                    <a:solidFill>
                      <a:schemeClr val="accent1"/>
                    </a:solidFill>
                    <a:latin typeface="Times New Roman"/>
                    <a:ea typeface="Times New Roman"/>
                    <a:cs typeface="Times New Roman"/>
                    <a:sym typeface="Times New Roman"/>
                  </a:rPr>
                  <a:t>characteristic dose</a:t>
                </a:r>
                <a:endParaRPr lang="en-GB" sz="1000" dirty="0">
                  <a:solidFill>
                    <a:schemeClr val="accent1"/>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000" dirty="0">
                    <a:solidFill>
                      <a:schemeClr val="tx1"/>
                    </a:solidFill>
                    <a:latin typeface="Times New Roman"/>
                    <a:ea typeface="Times New Roman"/>
                    <a:cs typeface="Times New Roman"/>
                    <a:sym typeface="Times New Roman"/>
                  </a:rPr>
                  <a:t>(dose at with 37% of cell is survived)</a:t>
                </a:r>
                <a:r>
                  <a:rPr lang="ru" sz="1000" dirty="0">
                    <a:solidFill>
                      <a:schemeClr val="tx1"/>
                    </a:solidFill>
                    <a:latin typeface="Times New Roman"/>
                    <a:ea typeface="Times New Roman"/>
                    <a:cs typeface="Times New Roman"/>
                    <a:sym typeface="Times New Roman"/>
                  </a:rPr>
                  <a:t> </a:t>
                </a:r>
                <a:endParaRPr sz="1000" i="1" dirty="0">
                  <a:solidFill>
                    <a:schemeClr val="tx1"/>
                  </a:solidFill>
                  <a:latin typeface="Times New Roman"/>
                  <a:ea typeface="Times New Roman"/>
                  <a:cs typeface="Times New Roman"/>
                  <a:sym typeface="Times New Roman"/>
                </a:endParaRPr>
              </a:p>
            </p:txBody>
          </p:sp>
          <p:pic>
            <p:nvPicPr>
              <p:cNvPr id="471" name="Google Shape;471;p30"/>
              <p:cNvPicPr preferRelativeResize="0"/>
              <p:nvPr/>
            </p:nvPicPr>
            <p:blipFill rotWithShape="1">
              <a:blip r:embed="rId3">
                <a:alphaModFix/>
              </a:blip>
              <a:srcRect t="2024" b="2024"/>
              <a:stretch/>
            </p:blipFill>
            <p:spPr>
              <a:xfrm>
                <a:off x="927225" y="2720401"/>
                <a:ext cx="3075342" cy="595500"/>
              </a:xfrm>
              <a:prstGeom prst="rect">
                <a:avLst/>
              </a:prstGeom>
              <a:noFill/>
              <a:ln>
                <a:noFill/>
              </a:ln>
            </p:spPr>
          </p:pic>
          <p:sp>
            <p:nvSpPr>
              <p:cNvPr id="472" name="Google Shape;472;p30"/>
              <p:cNvSpPr txBox="1"/>
              <p:nvPr/>
            </p:nvSpPr>
            <p:spPr>
              <a:xfrm>
                <a:off x="790025" y="3559563"/>
                <a:ext cx="11913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number of cells</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in population X </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after irradiation </a:t>
                </a:r>
                <a:endParaRPr sz="1300"/>
              </a:p>
            </p:txBody>
          </p:sp>
          <p:sp>
            <p:nvSpPr>
              <p:cNvPr id="473" name="Google Shape;473;p30"/>
              <p:cNvSpPr txBox="1"/>
              <p:nvPr/>
            </p:nvSpPr>
            <p:spPr>
              <a:xfrm>
                <a:off x="2004450" y="3559563"/>
                <a:ext cx="117090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number of cells</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ru" sz="1000">
                    <a:solidFill>
                      <a:schemeClr val="dk1"/>
                    </a:solidFill>
                    <a:latin typeface="Times New Roman"/>
                    <a:ea typeface="Times New Roman"/>
                    <a:cs typeface="Times New Roman"/>
                    <a:sym typeface="Times New Roman"/>
                  </a:rPr>
                  <a:t>in population X</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before irradiation </a:t>
                </a:r>
                <a:endParaRPr sz="1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000">
                  <a:solidFill>
                    <a:schemeClr val="dk1"/>
                  </a:solidFill>
                  <a:latin typeface="Times New Roman"/>
                  <a:ea typeface="Times New Roman"/>
                  <a:cs typeface="Times New Roman"/>
                  <a:sym typeface="Times New Roman"/>
                </a:endParaRPr>
              </a:p>
            </p:txBody>
          </p:sp>
          <p:sp>
            <p:nvSpPr>
              <p:cNvPr id="474" name="Google Shape;474;p30"/>
              <p:cNvSpPr txBox="1"/>
              <p:nvPr/>
            </p:nvSpPr>
            <p:spPr>
              <a:xfrm>
                <a:off x="3146475" y="1956900"/>
                <a:ext cx="1170900"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absorbed dose</a:t>
                </a:r>
                <a:endParaRPr sz="1000">
                  <a:solidFill>
                    <a:schemeClr val="dk1"/>
                  </a:solidFill>
                  <a:latin typeface="Times New Roman"/>
                  <a:ea typeface="Times New Roman"/>
                  <a:cs typeface="Times New Roman"/>
                  <a:sym typeface="Times New Roman"/>
                </a:endParaRPr>
              </a:p>
            </p:txBody>
          </p:sp>
          <p:cxnSp>
            <p:nvCxnSpPr>
              <p:cNvPr id="475" name="Google Shape;475;p30"/>
              <p:cNvCxnSpPr/>
              <p:nvPr/>
            </p:nvCxnSpPr>
            <p:spPr>
              <a:xfrm>
                <a:off x="1385675" y="3315900"/>
                <a:ext cx="0" cy="2622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30"/>
              <p:cNvCxnSpPr/>
              <p:nvPr/>
            </p:nvCxnSpPr>
            <p:spPr>
              <a:xfrm>
                <a:off x="2589900" y="3292575"/>
                <a:ext cx="0" cy="262200"/>
              </a:xfrm>
              <a:prstGeom prst="straightConnector1">
                <a:avLst/>
              </a:prstGeom>
              <a:noFill/>
              <a:ln w="9525" cap="flat" cmpd="sng">
                <a:solidFill>
                  <a:schemeClr val="dk2"/>
                </a:solidFill>
                <a:prstDash val="solid"/>
                <a:round/>
                <a:headEnd type="none" w="med" len="med"/>
                <a:tailEnd type="none" w="med" len="med"/>
              </a:ln>
            </p:spPr>
          </p:cxnSp>
          <p:cxnSp>
            <p:nvCxnSpPr>
              <p:cNvPr id="477" name="Google Shape;477;p30"/>
              <p:cNvCxnSpPr/>
              <p:nvPr/>
            </p:nvCxnSpPr>
            <p:spPr>
              <a:xfrm>
                <a:off x="3731913" y="3411875"/>
                <a:ext cx="0" cy="26220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30"/>
              <p:cNvCxnSpPr/>
              <p:nvPr/>
            </p:nvCxnSpPr>
            <p:spPr>
              <a:xfrm>
                <a:off x="3731925" y="2320950"/>
                <a:ext cx="0" cy="262200"/>
              </a:xfrm>
              <a:prstGeom prst="straightConnector1">
                <a:avLst/>
              </a:prstGeom>
              <a:noFill/>
              <a:ln w="9525" cap="flat" cmpd="sng">
                <a:solidFill>
                  <a:schemeClr val="dk2"/>
                </a:solidFill>
                <a:prstDash val="solid"/>
                <a:round/>
                <a:headEnd type="none" w="med" len="med"/>
                <a:tailEnd type="none" w="med" len="med"/>
              </a:ln>
            </p:spPr>
          </p:cxnSp>
        </p:grpSp>
        <p:sp>
          <p:nvSpPr>
            <p:cNvPr id="479" name="Google Shape;479;p30"/>
            <p:cNvSpPr txBox="1"/>
            <p:nvPr/>
          </p:nvSpPr>
          <p:spPr>
            <a:xfrm>
              <a:off x="4948575" y="1404600"/>
              <a:ext cx="3402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b="1">
                  <a:solidFill>
                    <a:schemeClr val="dk1"/>
                  </a:solidFill>
                  <a:latin typeface="Calibri"/>
                  <a:ea typeface="Calibri"/>
                  <a:cs typeface="Calibri"/>
                  <a:sym typeface="Calibri"/>
                </a:rPr>
                <a:t>Microenvironment response</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ru" sz="1200">
                  <a:solidFill>
                    <a:schemeClr val="dk1"/>
                  </a:solidFill>
                  <a:latin typeface="Calibri"/>
                  <a:ea typeface="Calibri"/>
                  <a:cs typeface="Calibri"/>
                  <a:sym typeface="Calibri"/>
                </a:rPr>
                <a:t>We found that changing the rate of the first division activation significantly modifies the dynamic curve. Therefore, we fitted this parameter depending on the absorbed dose of radiation.</a:t>
              </a:r>
              <a:endParaRPr sz="1200">
                <a:solidFill>
                  <a:schemeClr val="dk1"/>
                </a:solidFill>
                <a:latin typeface="Calibri"/>
                <a:ea typeface="Calibri"/>
                <a:cs typeface="Calibri"/>
                <a:sym typeface="Calibri"/>
              </a:endParaRPr>
            </a:p>
          </p:txBody>
        </p:sp>
        <p:grpSp>
          <p:nvGrpSpPr>
            <p:cNvPr id="480" name="Google Shape;480;p30"/>
            <p:cNvGrpSpPr/>
            <p:nvPr/>
          </p:nvGrpSpPr>
          <p:grpSpPr>
            <a:xfrm>
              <a:off x="5284900" y="2718890"/>
              <a:ext cx="2730250" cy="1323260"/>
              <a:chOff x="5350975" y="1867390"/>
              <a:chExt cx="2730250" cy="1323260"/>
            </a:xfrm>
          </p:grpSpPr>
          <p:pic>
            <p:nvPicPr>
              <p:cNvPr id="481" name="Google Shape;481;p30"/>
              <p:cNvPicPr preferRelativeResize="0"/>
              <p:nvPr/>
            </p:nvPicPr>
            <p:blipFill>
              <a:blip r:embed="rId4">
                <a:alphaModFix/>
              </a:blip>
              <a:stretch>
                <a:fillRect/>
              </a:stretch>
            </p:blipFill>
            <p:spPr>
              <a:xfrm>
                <a:off x="5350975" y="2628975"/>
                <a:ext cx="2730250" cy="561675"/>
              </a:xfrm>
              <a:prstGeom prst="rect">
                <a:avLst/>
              </a:prstGeom>
              <a:noFill/>
              <a:ln>
                <a:noFill/>
              </a:ln>
            </p:spPr>
          </p:pic>
          <p:sp>
            <p:nvSpPr>
              <p:cNvPr id="482" name="Google Shape;482;p30"/>
              <p:cNvSpPr txBox="1"/>
              <p:nvPr/>
            </p:nvSpPr>
            <p:spPr>
              <a:xfrm>
                <a:off x="5695703" y="1867390"/>
                <a:ext cx="14337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accent1"/>
                    </a:solidFill>
                    <a:latin typeface="Times New Roman"/>
                    <a:ea typeface="Times New Roman"/>
                    <a:cs typeface="Times New Roman"/>
                    <a:sym typeface="Times New Roman"/>
                  </a:rPr>
                  <a:t>rate of first division activation</a:t>
                </a:r>
                <a:endParaRPr sz="1000">
                  <a:solidFill>
                    <a:schemeClr val="accent1"/>
                  </a:solidFill>
                  <a:latin typeface="Times New Roman"/>
                  <a:ea typeface="Times New Roman"/>
                  <a:cs typeface="Times New Roman"/>
                  <a:sym typeface="Times New Roman"/>
                </a:endParaRPr>
              </a:p>
            </p:txBody>
          </p:sp>
          <p:cxnSp>
            <p:nvCxnSpPr>
              <p:cNvPr id="483" name="Google Shape;483;p30"/>
              <p:cNvCxnSpPr/>
              <p:nvPr/>
            </p:nvCxnSpPr>
            <p:spPr>
              <a:xfrm>
                <a:off x="6412538" y="2404050"/>
                <a:ext cx="0" cy="262200"/>
              </a:xfrm>
              <a:prstGeom prst="straightConnector1">
                <a:avLst/>
              </a:prstGeom>
              <a:noFill/>
              <a:ln w="9525" cap="flat" cmpd="sng">
                <a:solidFill>
                  <a:schemeClr val="dk2"/>
                </a:solidFill>
                <a:prstDash val="solid"/>
                <a:round/>
                <a:headEnd type="none" w="med" len="med"/>
                <a:tailEnd type="none" w="med" len="med"/>
              </a:ln>
            </p:spPr>
          </p:cxnSp>
        </p:grpSp>
        <p:sp>
          <p:nvSpPr>
            <p:cNvPr id="484" name="Google Shape;484;p30"/>
            <p:cNvSpPr txBox="1"/>
            <p:nvPr/>
          </p:nvSpPr>
          <p:spPr>
            <a:xfrm>
              <a:off x="4948575" y="4355900"/>
              <a:ext cx="34029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a:solidFill>
                    <a:schemeClr val="dk1"/>
                  </a:solidFill>
                  <a:latin typeface="Calibri"/>
                  <a:ea typeface="Calibri"/>
                  <a:cs typeface="Calibri"/>
                  <a:sym typeface="Calibri"/>
                </a:rPr>
                <a:t>Transcriptomic studies have shown that quiescent NSCs are actively integrating signals from their microenvironment. Activation of NSCs leads to a shut down of their ability to respond to external stimuli, switching the expression of genes from the membrane to the nucleus.</a:t>
              </a:r>
              <a:endParaRPr sz="1200">
                <a:latin typeface="Calibri"/>
                <a:ea typeface="Calibri"/>
                <a:cs typeface="Calibri"/>
                <a:sym typeface="Calibri"/>
              </a:endParaRPr>
            </a:p>
          </p:txBody>
        </p:sp>
        <p:sp>
          <p:nvSpPr>
            <p:cNvPr id="486" name="Google Shape;486;p30"/>
            <p:cNvSpPr/>
            <p:nvPr/>
          </p:nvSpPr>
          <p:spPr>
            <a:xfrm>
              <a:off x="6189550" y="3615250"/>
              <a:ext cx="304200" cy="313500"/>
            </a:xfrm>
            <a:prstGeom prst="rect">
              <a:avLst/>
            </a:prstGeom>
            <a:noFill/>
            <a:ln w="9525" cap="flat" cmpd="sng">
              <a:solidFill>
                <a:srgbClr val="4A86E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p30"/>
            <p:cNvSpPr/>
            <p:nvPr/>
          </p:nvSpPr>
          <p:spPr>
            <a:xfrm>
              <a:off x="3452225" y="3707350"/>
              <a:ext cx="375300" cy="293700"/>
            </a:xfrm>
            <a:prstGeom prst="rect">
              <a:avLst/>
            </a:prstGeom>
            <a:noFill/>
            <a:ln w="9525" cap="flat" cmpd="sng">
              <a:solidFill>
                <a:srgbClr val="4A86E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pSp>
        <p:nvGrpSpPr>
          <p:cNvPr id="498" name="Google Shape;498;p31"/>
          <p:cNvGrpSpPr/>
          <p:nvPr/>
        </p:nvGrpSpPr>
        <p:grpSpPr>
          <a:xfrm>
            <a:off x="4872185" y="1530476"/>
            <a:ext cx="2766956" cy="3492251"/>
            <a:chOff x="4918775" y="1530475"/>
            <a:chExt cx="2766956" cy="3492250"/>
          </a:xfrm>
        </p:grpSpPr>
        <p:pic>
          <p:nvPicPr>
            <p:cNvPr id="499" name="Google Shape;499;p31"/>
            <p:cNvPicPr preferRelativeResize="0"/>
            <p:nvPr/>
          </p:nvPicPr>
          <p:blipFill rotWithShape="1">
            <a:blip r:embed="rId3">
              <a:alphaModFix/>
            </a:blip>
            <a:srcRect l="51532" r="1393" b="6820"/>
            <a:stretch/>
          </p:blipFill>
          <p:spPr>
            <a:xfrm>
              <a:off x="4918775" y="3375350"/>
              <a:ext cx="2766956" cy="1647375"/>
            </a:xfrm>
            <a:prstGeom prst="rect">
              <a:avLst/>
            </a:prstGeom>
            <a:noFill/>
            <a:ln>
              <a:noFill/>
            </a:ln>
          </p:spPr>
        </p:pic>
        <p:pic>
          <p:nvPicPr>
            <p:cNvPr id="500" name="Google Shape;500;p31"/>
            <p:cNvPicPr preferRelativeResize="0"/>
            <p:nvPr/>
          </p:nvPicPr>
          <p:blipFill rotWithShape="1">
            <a:blip r:embed="rId3">
              <a:alphaModFix/>
            </a:blip>
            <a:srcRect l="3314" r="51473" b="6820"/>
            <a:stretch/>
          </p:blipFill>
          <p:spPr>
            <a:xfrm>
              <a:off x="4973441" y="1530475"/>
              <a:ext cx="2657623" cy="1647375"/>
            </a:xfrm>
            <a:prstGeom prst="rect">
              <a:avLst/>
            </a:prstGeom>
            <a:noFill/>
            <a:ln>
              <a:noFill/>
            </a:ln>
          </p:spPr>
        </p:pic>
      </p:grpSp>
      <p:sp>
        <p:nvSpPr>
          <p:cNvPr id="5" name="Google Shape;318;p23">
            <a:extLst>
              <a:ext uri="{FF2B5EF4-FFF2-40B4-BE49-F238E27FC236}">
                <a16:creationId xmlns:a16="http://schemas.microsoft.com/office/drawing/2014/main" xmlns="" id="{C73AECC4-D250-C896-D7AA-9C2FC98957CB}"/>
              </a:ext>
            </a:extLst>
          </p:cNvPr>
          <p:cNvSpPr/>
          <p:nvPr/>
        </p:nvSpPr>
        <p:spPr>
          <a:xfrm>
            <a:off x="816688" y="1214851"/>
            <a:ext cx="3207000" cy="4123500"/>
          </a:xfrm>
          <a:prstGeom prst="roundRect">
            <a:avLst>
              <a:gd name="adj" fmla="val 16667"/>
            </a:avLst>
          </a:prstGeom>
          <a:solidFill>
            <a:srgbClr val="CFE2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321;p23">
            <a:extLst>
              <a:ext uri="{FF2B5EF4-FFF2-40B4-BE49-F238E27FC236}">
                <a16:creationId xmlns:a16="http://schemas.microsoft.com/office/drawing/2014/main" xmlns="" id="{4DC4708F-8E02-0C09-1888-FB4499F18C0C}"/>
              </a:ext>
            </a:extLst>
          </p:cNvPr>
          <p:cNvSpPr/>
          <p:nvPr/>
        </p:nvSpPr>
        <p:spPr>
          <a:xfrm>
            <a:off x="4184013" y="1214851"/>
            <a:ext cx="4143300" cy="4123500"/>
          </a:xfrm>
          <a:prstGeom prst="roundRect">
            <a:avLst>
              <a:gd name="adj" fmla="val 16667"/>
            </a:avLst>
          </a:prstGeom>
          <a:no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72;p15">
            <a:extLst>
              <a:ext uri="{FF2B5EF4-FFF2-40B4-BE49-F238E27FC236}">
                <a16:creationId xmlns:a16="http://schemas.microsoft.com/office/drawing/2014/main" xmlns="" id="{9B83C5D1-0137-B79D-1ED1-16E5ABE7939B}"/>
              </a:ext>
            </a:extLst>
          </p:cNvPr>
          <p:cNvSpPr txBox="1"/>
          <p:nvPr/>
        </p:nvSpPr>
        <p:spPr>
          <a:xfrm>
            <a:off x="1472038" y="1207738"/>
            <a:ext cx="1896300" cy="4130615"/>
          </a:xfrm>
          <a:prstGeom prst="rect">
            <a:avLst/>
          </a:prstGeom>
          <a:noFill/>
          <a:ln w="6350" cmpd="sng">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900" b="1" dirty="0">
                <a:ln w="6350">
                  <a:noFill/>
                </a:ln>
                <a:solidFill>
                  <a:schemeClr val="tx1">
                    <a:lumMod val="50000"/>
                    <a:lumOff val="50000"/>
                  </a:schemeClr>
                </a:solidFill>
                <a:latin typeface="Calibri"/>
                <a:ea typeface="Calibri"/>
                <a:cs typeface="Calibri"/>
                <a:sym typeface="Calibri"/>
              </a:rPr>
              <a:t>INTRODUCTION</a:t>
            </a: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MODELING </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rgbClr val="0070C0"/>
                </a:solidFill>
                <a:latin typeface="Calibri"/>
                <a:ea typeface="Calibri"/>
                <a:cs typeface="Calibri"/>
                <a:sym typeface="Calibri"/>
              </a:rPr>
              <a:t>RESULTS</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CONCLUSION</a:t>
            </a:r>
            <a:endParaRPr sz="1900" b="1" dirty="0">
              <a:ln w="6350">
                <a:noFill/>
              </a:ln>
              <a:solidFill>
                <a:schemeClr val="tx1">
                  <a:lumMod val="50000"/>
                  <a:lumOff val="50000"/>
                </a:schemeClr>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816688" y="1214851"/>
            <a:ext cx="3207000" cy="4123500"/>
          </a:xfrm>
          <a:prstGeom prst="roundRect">
            <a:avLst>
              <a:gd name="adj" fmla="val 16667"/>
            </a:avLst>
          </a:prstGeom>
          <a:solidFill>
            <a:srgbClr val="CFE2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5"/>
          <p:cNvSpPr txBox="1"/>
          <p:nvPr/>
        </p:nvSpPr>
        <p:spPr>
          <a:xfrm>
            <a:off x="1472038" y="1207738"/>
            <a:ext cx="1896300" cy="4130615"/>
          </a:xfrm>
          <a:prstGeom prst="rect">
            <a:avLst/>
          </a:prstGeom>
          <a:noFill/>
          <a:ln w="6350" cmpd="sng">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900" b="1" dirty="0">
                <a:ln w="6350">
                  <a:noFill/>
                </a:ln>
                <a:solidFill>
                  <a:srgbClr val="0070C0"/>
                </a:solidFill>
                <a:latin typeface="Calibri"/>
                <a:ea typeface="Calibri"/>
                <a:cs typeface="Calibri"/>
                <a:sym typeface="Calibri"/>
              </a:rPr>
              <a:t>INTRODUCTION</a:t>
            </a: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MODELING </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RESULTS</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CONCLUSION</a:t>
            </a:r>
            <a:endParaRPr sz="1900" b="1" dirty="0">
              <a:ln w="6350">
                <a:noFill/>
              </a:ln>
              <a:solidFill>
                <a:schemeClr val="tx1">
                  <a:lumMod val="50000"/>
                  <a:lumOff val="50000"/>
                </a:schemeClr>
              </a:solidFill>
              <a:latin typeface="Calibri"/>
              <a:ea typeface="Calibri"/>
              <a:cs typeface="Calibri"/>
              <a:sym typeface="Calibri"/>
            </a:endParaRPr>
          </a:p>
        </p:txBody>
      </p:sp>
      <p:sp>
        <p:nvSpPr>
          <p:cNvPr id="74" name="Google Shape;74;p15"/>
          <p:cNvSpPr/>
          <p:nvPr/>
        </p:nvSpPr>
        <p:spPr>
          <a:xfrm>
            <a:off x="4184013" y="1214851"/>
            <a:ext cx="4143300" cy="4123500"/>
          </a:xfrm>
          <a:prstGeom prst="roundRect">
            <a:avLst>
              <a:gd name="adj" fmla="val 16667"/>
            </a:avLst>
          </a:prstGeom>
          <a:no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7" name="Google Shape;77;p15"/>
          <p:cNvGrpSpPr/>
          <p:nvPr/>
        </p:nvGrpSpPr>
        <p:grpSpPr>
          <a:xfrm>
            <a:off x="4648694" y="2036761"/>
            <a:ext cx="3242984" cy="2474319"/>
            <a:chOff x="651950" y="1634657"/>
            <a:chExt cx="3546959" cy="2706243"/>
          </a:xfrm>
        </p:grpSpPr>
        <p:pic>
          <p:nvPicPr>
            <p:cNvPr id="78" name="Google Shape;78;p15"/>
            <p:cNvPicPr preferRelativeResize="0"/>
            <p:nvPr/>
          </p:nvPicPr>
          <p:blipFill rotWithShape="1">
            <a:blip r:embed="rId3">
              <a:alphaModFix/>
            </a:blip>
            <a:srcRect b="-1306"/>
            <a:stretch/>
          </p:blipFill>
          <p:spPr>
            <a:xfrm>
              <a:off x="651950" y="2349154"/>
              <a:ext cx="2402550" cy="1991746"/>
            </a:xfrm>
            <a:prstGeom prst="rect">
              <a:avLst/>
            </a:prstGeom>
            <a:noFill/>
            <a:ln>
              <a:noFill/>
            </a:ln>
          </p:spPr>
        </p:pic>
        <p:sp>
          <p:nvSpPr>
            <p:cNvPr id="79" name="Google Shape;79;p15"/>
            <p:cNvSpPr/>
            <p:nvPr/>
          </p:nvSpPr>
          <p:spPr>
            <a:xfrm>
              <a:off x="3710768" y="25392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p:nvPr/>
          </p:nvSpPr>
          <p:spPr>
            <a:xfrm>
              <a:off x="3247853" y="20532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5"/>
            <p:cNvSpPr/>
            <p:nvPr/>
          </p:nvSpPr>
          <p:spPr>
            <a:xfrm>
              <a:off x="3651521" y="3291634"/>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5"/>
            <p:cNvSpPr/>
            <p:nvPr/>
          </p:nvSpPr>
          <p:spPr>
            <a:xfrm>
              <a:off x="2969021" y="27389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5"/>
            <p:cNvSpPr/>
            <p:nvPr/>
          </p:nvSpPr>
          <p:spPr>
            <a:xfrm>
              <a:off x="3054504" y="1810284"/>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5"/>
            <p:cNvSpPr/>
            <p:nvPr/>
          </p:nvSpPr>
          <p:spPr>
            <a:xfrm>
              <a:off x="3383056" y="245370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5"/>
            <p:cNvSpPr/>
            <p:nvPr/>
          </p:nvSpPr>
          <p:spPr>
            <a:xfrm>
              <a:off x="3710753" y="2156471"/>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5"/>
            <p:cNvSpPr/>
            <p:nvPr/>
          </p:nvSpPr>
          <p:spPr>
            <a:xfrm>
              <a:off x="3588480" y="291712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5"/>
            <p:cNvSpPr/>
            <p:nvPr/>
          </p:nvSpPr>
          <p:spPr>
            <a:xfrm>
              <a:off x="2709128" y="2187470"/>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5"/>
            <p:cNvSpPr/>
            <p:nvPr/>
          </p:nvSpPr>
          <p:spPr>
            <a:xfrm>
              <a:off x="3932814" y="2633705"/>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5"/>
            <p:cNvSpPr/>
            <p:nvPr/>
          </p:nvSpPr>
          <p:spPr>
            <a:xfrm>
              <a:off x="2709128" y="1948470"/>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5"/>
            <p:cNvSpPr/>
            <p:nvPr/>
          </p:nvSpPr>
          <p:spPr>
            <a:xfrm>
              <a:off x="3468538" y="172478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5"/>
            <p:cNvSpPr/>
            <p:nvPr/>
          </p:nvSpPr>
          <p:spPr>
            <a:xfrm>
              <a:off x="3333336" y="2831630"/>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5"/>
            <p:cNvSpPr/>
            <p:nvPr/>
          </p:nvSpPr>
          <p:spPr>
            <a:xfrm>
              <a:off x="3112448" y="24692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5"/>
            <p:cNvSpPr/>
            <p:nvPr/>
          </p:nvSpPr>
          <p:spPr>
            <a:xfrm>
              <a:off x="3139987" y="319575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5"/>
            <p:cNvSpPr txBox="1"/>
            <p:nvPr/>
          </p:nvSpPr>
          <p:spPr>
            <a:xfrm>
              <a:off x="3548809" y="1634657"/>
              <a:ext cx="650100" cy="50490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95" name="Google Shape;95;p15"/>
            <p:cNvSpPr/>
            <p:nvPr/>
          </p:nvSpPr>
          <p:spPr>
            <a:xfrm rot="2078343">
              <a:off x="3029506" y="1850384"/>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5"/>
            <p:cNvSpPr/>
            <p:nvPr/>
          </p:nvSpPr>
          <p:spPr>
            <a:xfrm rot="2078343">
              <a:off x="3166272" y="2613414"/>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5"/>
            <p:cNvSpPr/>
            <p:nvPr/>
          </p:nvSpPr>
          <p:spPr>
            <a:xfrm rot="2078343">
              <a:off x="3874891" y="224707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5"/>
            <p:cNvSpPr/>
            <p:nvPr/>
          </p:nvSpPr>
          <p:spPr>
            <a:xfrm rot="2078343">
              <a:off x="2410684" y="1782884"/>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2"/>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CALCULATED SURVIVAL OF NEURAL STEM CELLS </a:t>
            </a:r>
            <a:endParaRPr sz="1600" b="1">
              <a:solidFill>
                <a:schemeClr val="dk1"/>
              </a:solidFill>
              <a:latin typeface="PT Sans Caption"/>
              <a:ea typeface="PT Sans Caption"/>
              <a:cs typeface="PT Sans Caption"/>
              <a:sym typeface="PT Sans Caption"/>
            </a:endParaRPr>
          </a:p>
        </p:txBody>
      </p:sp>
      <p:cxnSp>
        <p:nvCxnSpPr>
          <p:cNvPr id="506" name="Google Shape;506;p32"/>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508" name="Google Shape;508;p32"/>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20</a:t>
            </a:r>
            <a:endParaRPr sz="600" dirty="0">
              <a:latin typeface="PT Sans Caption"/>
              <a:ea typeface="PT Sans Caption"/>
              <a:cs typeface="PT Sans Caption"/>
              <a:sym typeface="PT Sans Caption"/>
            </a:endParaRPr>
          </a:p>
        </p:txBody>
      </p:sp>
      <p:sp>
        <p:nvSpPr>
          <p:cNvPr id="517" name="Google Shape;517;p32"/>
          <p:cNvSpPr txBox="1"/>
          <p:nvPr/>
        </p:nvSpPr>
        <p:spPr>
          <a:xfrm>
            <a:off x="450000" y="5830200"/>
            <a:ext cx="81540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ru" sz="800" b="1" i="1">
                <a:solidFill>
                  <a:schemeClr val="dk1"/>
                </a:solidFill>
                <a:latin typeface="Calibri"/>
                <a:ea typeface="Calibri"/>
                <a:cs typeface="Calibri"/>
                <a:sym typeface="Calibri"/>
              </a:rPr>
              <a:t>Experimental data is taken from: </a:t>
            </a:r>
            <a:r>
              <a:rPr lang="ru" sz="800" i="1">
                <a:solidFill>
                  <a:srgbClr val="222222"/>
                </a:solidFill>
                <a:highlight>
                  <a:srgbClr val="FFFFFF"/>
                </a:highlight>
                <a:latin typeface="Calibri"/>
                <a:ea typeface="Calibri"/>
                <a:cs typeface="Calibri"/>
                <a:sym typeface="Calibri"/>
              </a:rPr>
              <a:t>DeCarolis, Nathan A., et al. Life sciences in space research 2 (2014): 70-79.</a:t>
            </a:r>
            <a:endParaRPr sz="800" b="1" i="1">
              <a:solidFill>
                <a:schemeClr val="dk1"/>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F63DF9C8-20CC-A58E-C3CA-CFFD786C8B6C}"/>
              </a:ext>
            </a:extLst>
          </p:cNvPr>
          <p:cNvGrpSpPr/>
          <p:nvPr/>
        </p:nvGrpSpPr>
        <p:grpSpPr>
          <a:xfrm>
            <a:off x="894239" y="1321577"/>
            <a:ext cx="7355525" cy="4173075"/>
            <a:chOff x="973650" y="1321575"/>
            <a:chExt cx="7355525" cy="4173075"/>
          </a:xfrm>
        </p:grpSpPr>
        <p:sp>
          <p:nvSpPr>
            <p:cNvPr id="507" name="Google Shape;507;p32"/>
            <p:cNvSpPr txBox="1"/>
            <p:nvPr/>
          </p:nvSpPr>
          <p:spPr>
            <a:xfrm>
              <a:off x="973650" y="4805550"/>
              <a:ext cx="7196700" cy="68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The results of modeling the part of surviving neural stem cells after </a:t>
              </a:r>
              <a:r>
                <a:rPr lang="ru" sz="1000" i="1" baseline="30000">
                  <a:solidFill>
                    <a:schemeClr val="dk1"/>
                  </a:solidFill>
                  <a:latin typeface="Calibri"/>
                  <a:ea typeface="Calibri"/>
                  <a:cs typeface="Calibri"/>
                  <a:sym typeface="Calibri"/>
                </a:rPr>
                <a:t>56</a:t>
              </a:r>
              <a:r>
                <a:rPr lang="ru" sz="1000" i="1">
                  <a:solidFill>
                    <a:schemeClr val="dk1"/>
                  </a:solidFill>
                  <a:latin typeface="Calibri"/>
                  <a:ea typeface="Calibri"/>
                  <a:cs typeface="Calibri"/>
                  <a:sym typeface="Calibri"/>
                </a:rPr>
                <a:t>Fe irradiation. On the left - taking into account the homogeneity of the NSC, on the right - taking into account the heterogeneity of the NSC. D</a:t>
              </a:r>
              <a:r>
                <a:rPr lang="ru" sz="1000" i="1" baseline="-25000">
                  <a:solidFill>
                    <a:schemeClr val="dk1"/>
                  </a:solidFill>
                  <a:latin typeface="Calibri"/>
                  <a:ea typeface="Calibri"/>
                  <a:cs typeface="Calibri"/>
                  <a:sym typeface="Calibri"/>
                </a:rPr>
                <a:t>37</a:t>
              </a:r>
              <a:r>
                <a:rPr lang="ru" sz="1000" i="1">
                  <a:solidFill>
                    <a:schemeClr val="dk1"/>
                  </a:solidFill>
                  <a:latin typeface="Calibri"/>
                  <a:ea typeface="Calibri"/>
                  <a:cs typeface="Calibri"/>
                  <a:sym typeface="Calibri"/>
                </a:rPr>
                <a:t> is the characteristic dose of NSCs, t</a:t>
              </a:r>
              <a:r>
                <a:rPr lang="ru" sz="1000" i="1" baseline="-25000">
                  <a:solidFill>
                    <a:schemeClr val="dk1"/>
                  </a:solidFill>
                  <a:latin typeface="Calibri"/>
                  <a:ea typeface="Calibri"/>
                  <a:cs typeface="Calibri"/>
                  <a:sym typeface="Calibri"/>
                </a:rPr>
                <a:t>fd</a:t>
              </a:r>
              <a:r>
                <a:rPr lang="ru" sz="1000" i="1">
                  <a:solidFill>
                    <a:schemeClr val="dk1"/>
                  </a:solidFill>
                  <a:latin typeface="Calibri"/>
                  <a:ea typeface="Calibri"/>
                  <a:cs typeface="Calibri"/>
                  <a:sym typeface="Calibri"/>
                </a:rPr>
                <a:t> is the rate of the first division activation.</a:t>
              </a:r>
              <a:endParaRPr sz="1000" i="1">
                <a:solidFill>
                  <a:schemeClr val="dk1"/>
                </a:solidFill>
                <a:latin typeface="Calibri"/>
                <a:ea typeface="Calibri"/>
                <a:cs typeface="Calibri"/>
                <a:sym typeface="Calibri"/>
              </a:endParaRPr>
            </a:p>
          </p:txBody>
        </p:sp>
        <p:sp>
          <p:nvSpPr>
            <p:cNvPr id="509" name="Google Shape;509;p32"/>
            <p:cNvSpPr txBox="1"/>
            <p:nvPr/>
          </p:nvSpPr>
          <p:spPr>
            <a:xfrm>
              <a:off x="15307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HOMOGENEITY MODEL OF NSC</a:t>
              </a:r>
              <a:endParaRPr sz="1000" i="1">
                <a:solidFill>
                  <a:schemeClr val="dk1"/>
                </a:solidFill>
                <a:latin typeface="Calibri"/>
                <a:ea typeface="Calibri"/>
                <a:cs typeface="Calibri"/>
                <a:sym typeface="Calibri"/>
              </a:endParaRPr>
            </a:p>
          </p:txBody>
        </p:sp>
        <p:sp>
          <p:nvSpPr>
            <p:cNvPr id="510" name="Google Shape;510;p32"/>
            <p:cNvSpPr txBox="1"/>
            <p:nvPr/>
          </p:nvSpPr>
          <p:spPr>
            <a:xfrm>
              <a:off x="50273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HETEROGENEITY MODEL OF NSC</a:t>
              </a:r>
              <a:endParaRPr sz="1000" i="1">
                <a:solidFill>
                  <a:schemeClr val="dk1"/>
                </a:solidFill>
                <a:latin typeface="Calibri"/>
                <a:ea typeface="Calibri"/>
                <a:cs typeface="Calibri"/>
                <a:sym typeface="Calibri"/>
              </a:endParaRPr>
            </a:p>
          </p:txBody>
        </p:sp>
        <p:pic>
          <p:nvPicPr>
            <p:cNvPr id="511" name="Google Shape;511;p32"/>
            <p:cNvPicPr preferRelativeResize="0"/>
            <p:nvPr/>
          </p:nvPicPr>
          <p:blipFill rotWithShape="1">
            <a:blip r:embed="rId3">
              <a:alphaModFix/>
            </a:blip>
            <a:srcRect/>
            <a:stretch/>
          </p:blipFill>
          <p:spPr>
            <a:xfrm>
              <a:off x="1102514" y="2344783"/>
              <a:ext cx="6938972" cy="2168434"/>
            </a:xfrm>
            <a:prstGeom prst="rect">
              <a:avLst/>
            </a:prstGeom>
            <a:noFill/>
            <a:ln>
              <a:noFill/>
            </a:ln>
          </p:spPr>
        </p:pic>
        <p:sp>
          <p:nvSpPr>
            <p:cNvPr id="512" name="Google Shape;512;p32"/>
            <p:cNvSpPr txBox="1"/>
            <p:nvPr/>
          </p:nvSpPr>
          <p:spPr>
            <a:xfrm>
              <a:off x="6858164" y="3582975"/>
              <a:ext cx="1095586" cy="5541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ru" sz="800" b="1" i="1" dirty="0">
                  <a:solidFill>
                    <a:schemeClr val="dk1"/>
                  </a:solidFill>
                  <a:latin typeface="Calibri"/>
                  <a:ea typeface="Calibri"/>
                  <a:cs typeface="Calibri"/>
                  <a:sym typeface="Calibri"/>
                </a:rPr>
                <a:t>D</a:t>
              </a:r>
              <a:r>
                <a:rPr lang="ru" sz="800" b="1" i="1" baseline="-25000" dirty="0">
                  <a:solidFill>
                    <a:schemeClr val="dk1"/>
                  </a:solidFill>
                  <a:latin typeface="Calibri"/>
                  <a:ea typeface="Calibri"/>
                  <a:cs typeface="Calibri"/>
                  <a:sym typeface="Calibri"/>
                </a:rPr>
                <a:t>37</a:t>
              </a:r>
              <a:r>
                <a:rPr lang="ru" sz="800" b="1" i="1" dirty="0">
                  <a:solidFill>
                    <a:schemeClr val="dk1"/>
                  </a:solidFill>
                  <a:latin typeface="Calibri"/>
                  <a:ea typeface="Calibri"/>
                  <a:cs typeface="Calibri"/>
                  <a:sym typeface="Calibri"/>
                </a:rPr>
                <a:t> = </a:t>
              </a:r>
              <a:r>
                <a:rPr lang="en-US" sz="800" b="1" i="1" dirty="0" smtClean="0">
                  <a:solidFill>
                    <a:schemeClr val="dk1"/>
                  </a:solidFill>
                  <a:latin typeface="Calibri"/>
                  <a:ea typeface="Calibri"/>
                  <a:cs typeface="Calibri"/>
                  <a:sym typeface="Calibri"/>
                </a:rPr>
                <a:t>- (cells not die)</a:t>
              </a:r>
              <a:endParaRPr sz="800" b="1" i="1" dirty="0">
                <a:solidFill>
                  <a:schemeClr val="dk1"/>
                </a:solidFill>
                <a:latin typeface="Calibri"/>
                <a:ea typeface="Calibri"/>
                <a:cs typeface="Calibri"/>
                <a:sym typeface="Calibri"/>
              </a:endParaRPr>
            </a:p>
            <a:p>
              <a:pPr marL="0" lvl="0" indent="0" algn="l" rtl="0">
                <a:spcBef>
                  <a:spcPts val="0"/>
                </a:spcBef>
                <a:spcAft>
                  <a:spcPts val="0"/>
                </a:spcAft>
                <a:buNone/>
              </a:pPr>
              <a:r>
                <a:rPr lang="ru" sz="800" b="1" i="1" dirty="0">
                  <a:solidFill>
                    <a:schemeClr val="dk1"/>
                  </a:solidFill>
                  <a:latin typeface="Calibri"/>
                  <a:ea typeface="Calibri"/>
                  <a:cs typeface="Calibri"/>
                  <a:sym typeface="Calibri"/>
                </a:rPr>
                <a:t>t</a:t>
              </a:r>
              <a:r>
                <a:rPr lang="ru" sz="800" b="1" i="1" baseline="-25000" dirty="0">
                  <a:solidFill>
                    <a:schemeClr val="dk1"/>
                  </a:solidFill>
                  <a:latin typeface="Calibri"/>
                  <a:ea typeface="Calibri"/>
                  <a:cs typeface="Calibri"/>
                  <a:sym typeface="Calibri"/>
                </a:rPr>
                <a:t>fd</a:t>
              </a:r>
              <a:r>
                <a:rPr lang="ru" sz="800" b="1" i="1" dirty="0">
                  <a:solidFill>
                    <a:schemeClr val="dk1"/>
                  </a:solidFill>
                  <a:latin typeface="Calibri"/>
                  <a:ea typeface="Calibri"/>
                  <a:cs typeface="Calibri"/>
                  <a:sym typeface="Calibri"/>
                </a:rPr>
                <a:t>= 1/15 day</a:t>
              </a:r>
              <a:r>
                <a:rPr lang="ru" sz="800" b="1" i="1" baseline="30000" dirty="0">
                  <a:solidFill>
                    <a:schemeClr val="dk1"/>
                  </a:solidFill>
                  <a:latin typeface="Calibri"/>
                  <a:ea typeface="Calibri"/>
                  <a:cs typeface="Calibri"/>
                  <a:sym typeface="Calibri"/>
                </a:rPr>
                <a:t>-1</a:t>
              </a:r>
              <a:endParaRPr sz="800" b="1" i="1" baseline="30000" dirty="0">
                <a:solidFill>
                  <a:schemeClr val="dk1"/>
                </a:solidFill>
                <a:latin typeface="Calibri"/>
                <a:ea typeface="Calibri"/>
                <a:cs typeface="Calibri"/>
                <a:sym typeface="Calibri"/>
              </a:endParaRPr>
            </a:p>
          </p:txBody>
        </p:sp>
        <p:sp>
          <p:nvSpPr>
            <p:cNvPr id="513" name="Google Shape;513;p32"/>
            <p:cNvSpPr txBox="1"/>
            <p:nvPr/>
          </p:nvSpPr>
          <p:spPr>
            <a:xfrm>
              <a:off x="3298100" y="3638919"/>
              <a:ext cx="112776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800" b="1" i="1" dirty="0">
                  <a:solidFill>
                    <a:schemeClr val="dk1"/>
                  </a:solidFill>
                  <a:latin typeface="Calibri"/>
                  <a:ea typeface="Calibri"/>
                  <a:cs typeface="Calibri"/>
                  <a:sym typeface="Calibri"/>
                </a:rPr>
                <a:t>D</a:t>
              </a:r>
              <a:r>
                <a:rPr lang="ru" sz="800" b="1" i="1" baseline="-25000" dirty="0">
                  <a:solidFill>
                    <a:schemeClr val="dk1"/>
                  </a:solidFill>
                  <a:latin typeface="Calibri"/>
                  <a:ea typeface="Calibri"/>
                  <a:cs typeface="Calibri"/>
                  <a:sym typeface="Calibri"/>
                </a:rPr>
                <a:t>37</a:t>
              </a:r>
              <a:r>
                <a:rPr lang="ru" sz="800" b="1" i="1" dirty="0">
                  <a:solidFill>
                    <a:schemeClr val="dk1"/>
                  </a:solidFill>
                  <a:latin typeface="Calibri"/>
                  <a:ea typeface="Calibri"/>
                  <a:cs typeface="Calibri"/>
                  <a:sym typeface="Calibri"/>
                </a:rPr>
                <a:t> = </a:t>
              </a:r>
              <a:r>
                <a:rPr lang="en-US" sz="800" b="1" i="1" dirty="0" smtClean="0">
                  <a:solidFill>
                    <a:schemeClr val="dk1"/>
                  </a:solidFill>
                  <a:latin typeface="Calibri"/>
                  <a:ea typeface="Calibri"/>
                  <a:cs typeface="Calibri"/>
                  <a:sym typeface="Calibri"/>
                </a:rPr>
                <a:t> - (cells not die)</a:t>
              </a:r>
              <a:endParaRPr sz="800" b="1" i="1" dirty="0">
                <a:solidFill>
                  <a:schemeClr val="dk1"/>
                </a:solidFill>
                <a:latin typeface="Calibri"/>
                <a:ea typeface="Calibri"/>
                <a:cs typeface="Calibri"/>
                <a:sym typeface="Calibri"/>
              </a:endParaRPr>
            </a:p>
          </p:txBody>
        </p:sp>
        <p:sp>
          <p:nvSpPr>
            <p:cNvPr id="514" name="Google Shape;514;p32"/>
            <p:cNvSpPr txBox="1"/>
            <p:nvPr/>
          </p:nvSpPr>
          <p:spPr>
            <a:xfrm>
              <a:off x="1397100" y="13215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 sz="1100" b="1">
                  <a:solidFill>
                    <a:schemeClr val="dk1"/>
                  </a:solidFill>
                  <a:latin typeface="Calibri"/>
                  <a:ea typeface="Calibri"/>
                  <a:cs typeface="Calibri"/>
                  <a:sym typeface="Calibri"/>
                </a:rPr>
                <a:t>SHORT- AND MEDIUM-TERM SURVIVAL OF NSC AFTER </a:t>
              </a:r>
              <a:r>
                <a:rPr lang="ru" sz="1100" b="1" baseline="30000">
                  <a:solidFill>
                    <a:schemeClr val="dk1"/>
                  </a:solidFill>
                  <a:latin typeface="Calibri"/>
                  <a:ea typeface="Calibri"/>
                  <a:cs typeface="Calibri"/>
                  <a:sym typeface="Calibri"/>
                </a:rPr>
                <a:t>56</a:t>
              </a:r>
              <a:r>
                <a:rPr lang="ru" sz="1100" b="1">
                  <a:solidFill>
                    <a:schemeClr val="dk1"/>
                  </a:solidFill>
                  <a:latin typeface="Calibri"/>
                  <a:ea typeface="Calibri"/>
                  <a:cs typeface="Calibri"/>
                  <a:sym typeface="Calibri"/>
                </a:rPr>
                <a:t>FE PARTICLE IRRADIATION</a:t>
              </a:r>
              <a:endParaRPr sz="1100" b="1">
                <a:solidFill>
                  <a:schemeClr val="dk1"/>
                </a:solidFill>
                <a:latin typeface="Calibri"/>
                <a:ea typeface="Calibri"/>
                <a:cs typeface="Calibri"/>
                <a:sym typeface="Calibri"/>
              </a:endParaRPr>
            </a:p>
            <a:p>
              <a:pPr marL="0" lvl="0" indent="0" algn="ctr" rtl="0">
                <a:spcBef>
                  <a:spcPts val="0"/>
                </a:spcBef>
                <a:spcAft>
                  <a:spcPts val="0"/>
                </a:spcAft>
                <a:buNone/>
              </a:pPr>
              <a:r>
                <a:rPr lang="ru" sz="1100" i="1">
                  <a:solidFill>
                    <a:schemeClr val="dk1"/>
                  </a:solidFill>
                  <a:latin typeface="Calibri"/>
                  <a:ea typeface="Calibri"/>
                  <a:cs typeface="Calibri"/>
                  <a:sym typeface="Calibri"/>
                </a:rPr>
                <a:t>E = 1000 MeV/nucleon, LET = 148 keV/μm</a:t>
              </a:r>
              <a:endParaRPr sz="1100" b="1">
                <a:solidFill>
                  <a:schemeClr val="dk1"/>
                </a:solidFill>
                <a:latin typeface="Calibri"/>
                <a:ea typeface="Calibri"/>
                <a:cs typeface="Calibri"/>
                <a:sym typeface="Calibri"/>
              </a:endParaRPr>
            </a:p>
          </p:txBody>
        </p:sp>
        <p:sp>
          <p:nvSpPr>
            <p:cNvPr id="515" name="Google Shape;515;p32"/>
            <p:cNvSpPr txBox="1"/>
            <p:nvPr/>
          </p:nvSpPr>
          <p:spPr>
            <a:xfrm>
              <a:off x="7908275" y="2990100"/>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1"/>
                </a:solidFill>
                <a:latin typeface="Times New Roman"/>
                <a:ea typeface="Times New Roman"/>
                <a:cs typeface="Times New Roman"/>
                <a:sym typeface="Times New Roman"/>
              </a:endParaRPr>
            </a:p>
          </p:txBody>
        </p:sp>
        <p:sp>
          <p:nvSpPr>
            <p:cNvPr id="516" name="Google Shape;516;p32"/>
            <p:cNvSpPr txBox="1"/>
            <p:nvPr/>
          </p:nvSpPr>
          <p:spPr>
            <a:xfrm>
              <a:off x="4376773" y="2907515"/>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1"/>
                </a:solidFill>
                <a:latin typeface="Times New Roman"/>
                <a:ea typeface="Times New Roman"/>
                <a:cs typeface="Times New Roman"/>
                <a:sym typeface="Times New Roman"/>
              </a:endParaRPr>
            </a:p>
          </p:txBody>
        </p:sp>
        <p:sp>
          <p:nvSpPr>
            <p:cNvPr id="518" name="Google Shape;518;p32"/>
            <p:cNvSpPr txBox="1"/>
            <p:nvPr/>
          </p:nvSpPr>
          <p:spPr>
            <a:xfrm rot="-5400000">
              <a:off x="270600" y="3074925"/>
              <a:ext cx="17775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519" name="Google Shape;519;p32"/>
            <p:cNvSpPr txBox="1"/>
            <p:nvPr/>
          </p:nvSpPr>
          <p:spPr>
            <a:xfrm>
              <a:off x="1530700" y="4284675"/>
              <a:ext cx="29148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520" name="Google Shape;520;p32"/>
            <p:cNvSpPr txBox="1"/>
            <p:nvPr/>
          </p:nvSpPr>
          <p:spPr>
            <a:xfrm>
              <a:off x="5027300" y="4284675"/>
              <a:ext cx="29265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18" name="Прямоугольник 17"/>
            <p:cNvSpPr/>
            <p:nvPr/>
          </p:nvSpPr>
          <p:spPr>
            <a:xfrm>
              <a:off x="4376773" y="2745968"/>
              <a:ext cx="360996" cy="200055"/>
            </a:xfrm>
            <a:prstGeom prst="rect">
              <a:avLst/>
            </a:prstGeom>
          </p:spPr>
          <p:txBody>
            <a:bodyPr wrap="none">
              <a:spAutoFit/>
            </a:bodyPr>
            <a:lstStyle/>
            <a:p>
              <a:pPr lvl="0"/>
              <a:r>
                <a:rPr lang="en-US" sz="700" dirty="0">
                  <a:solidFill>
                    <a:schemeClr val="dk1"/>
                  </a:solidFill>
                  <a:latin typeface="Times New Roman"/>
                  <a:ea typeface="Times New Roman"/>
                  <a:cs typeface="Times New Roman"/>
                  <a:sym typeface="Times New Roman"/>
                </a:rPr>
                <a:t>0 </a:t>
              </a:r>
              <a:r>
                <a:rPr lang="en-US" sz="700" dirty="0" err="1">
                  <a:solidFill>
                    <a:schemeClr val="dk1"/>
                  </a:solidFill>
                  <a:latin typeface="Times New Roman"/>
                  <a:ea typeface="Times New Roman"/>
                  <a:cs typeface="Times New Roman"/>
                  <a:sym typeface="Times New Roman"/>
                </a:rPr>
                <a:t>Gy</a:t>
              </a:r>
              <a:endParaRPr lang="en-US" sz="700" dirty="0">
                <a:solidFill>
                  <a:schemeClr val="dk1"/>
                </a:solidFill>
                <a:latin typeface="Times New Roman"/>
                <a:ea typeface="Times New Roman"/>
                <a:cs typeface="Times New Roman"/>
                <a:sym typeface="Times New Roman"/>
              </a:endParaRPr>
            </a:p>
          </p:txBody>
        </p:sp>
        <p:sp>
          <p:nvSpPr>
            <p:cNvPr id="19" name="Прямоугольник 18"/>
            <p:cNvSpPr/>
            <p:nvPr/>
          </p:nvSpPr>
          <p:spPr>
            <a:xfrm>
              <a:off x="7908275" y="2828868"/>
              <a:ext cx="360996" cy="200055"/>
            </a:xfrm>
            <a:prstGeom prst="rect">
              <a:avLst/>
            </a:prstGeom>
          </p:spPr>
          <p:txBody>
            <a:bodyPr wrap="none">
              <a:spAutoFit/>
            </a:bodyPr>
            <a:lstStyle/>
            <a:p>
              <a:pPr lvl="0"/>
              <a:r>
                <a:rPr lang="en-US" sz="700" dirty="0">
                  <a:solidFill>
                    <a:schemeClr val="dk1"/>
                  </a:solidFill>
                  <a:latin typeface="Times New Roman"/>
                  <a:ea typeface="Times New Roman"/>
                  <a:cs typeface="Times New Roman"/>
                  <a:sym typeface="Times New Roman"/>
                </a:rPr>
                <a:t>0 </a:t>
              </a:r>
              <a:r>
                <a:rPr lang="en-US" sz="700" dirty="0" err="1">
                  <a:solidFill>
                    <a:schemeClr val="dk1"/>
                  </a:solidFill>
                  <a:latin typeface="Times New Roman"/>
                  <a:ea typeface="Times New Roman"/>
                  <a:cs typeface="Times New Roman"/>
                  <a:sym typeface="Times New Roman"/>
                </a:rPr>
                <a:t>Gy</a:t>
              </a:r>
              <a:endParaRPr lang="en-US" sz="700" dirty="0">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3"/>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CALCULATED SURVIVAL OF NEURAL STEM CELLS </a:t>
            </a:r>
            <a:endParaRPr sz="1600" b="1">
              <a:solidFill>
                <a:schemeClr val="dk1"/>
              </a:solidFill>
              <a:latin typeface="PT Sans Caption"/>
              <a:ea typeface="PT Sans Caption"/>
              <a:cs typeface="PT Sans Caption"/>
              <a:sym typeface="PT Sans Caption"/>
            </a:endParaRPr>
          </a:p>
        </p:txBody>
      </p:sp>
      <p:cxnSp>
        <p:nvCxnSpPr>
          <p:cNvPr id="526" name="Google Shape;526;p33"/>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528" name="Google Shape;528;p33"/>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21</a:t>
            </a:r>
            <a:endParaRPr sz="600" dirty="0">
              <a:latin typeface="PT Sans Caption"/>
              <a:ea typeface="PT Sans Caption"/>
              <a:cs typeface="PT Sans Caption"/>
              <a:sym typeface="PT Sans Caption"/>
            </a:endParaRPr>
          </a:p>
        </p:txBody>
      </p:sp>
      <p:sp>
        <p:nvSpPr>
          <p:cNvPr id="540" name="Google Shape;540;p33"/>
          <p:cNvSpPr txBox="1"/>
          <p:nvPr/>
        </p:nvSpPr>
        <p:spPr>
          <a:xfrm>
            <a:off x="450000" y="5830200"/>
            <a:ext cx="81540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ru" sz="800" b="1" i="1">
                <a:solidFill>
                  <a:schemeClr val="dk1"/>
                </a:solidFill>
                <a:latin typeface="Calibri"/>
                <a:ea typeface="Calibri"/>
                <a:cs typeface="Calibri"/>
                <a:sym typeface="Calibri"/>
              </a:rPr>
              <a:t>Experimental data is taken from: </a:t>
            </a:r>
            <a:r>
              <a:rPr lang="ru" sz="800" i="1">
                <a:solidFill>
                  <a:srgbClr val="222222"/>
                </a:solidFill>
                <a:highlight>
                  <a:srgbClr val="FFFFFF"/>
                </a:highlight>
                <a:latin typeface="Calibri"/>
                <a:ea typeface="Calibri"/>
                <a:cs typeface="Calibri"/>
                <a:sym typeface="Calibri"/>
              </a:rPr>
              <a:t>DeCarolis, Nathan A., et al. Life sciences in space research 2 (2014): 70-79.</a:t>
            </a:r>
            <a:endParaRPr sz="800" b="1" i="1">
              <a:solidFill>
                <a:schemeClr val="dk1"/>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713B15BB-4376-387A-8CC6-6FE32DB7AFF5}"/>
              </a:ext>
            </a:extLst>
          </p:cNvPr>
          <p:cNvGrpSpPr/>
          <p:nvPr/>
        </p:nvGrpSpPr>
        <p:grpSpPr>
          <a:xfrm>
            <a:off x="894239" y="1321577"/>
            <a:ext cx="7355525" cy="4173075"/>
            <a:chOff x="973650" y="1321575"/>
            <a:chExt cx="7355525" cy="4173075"/>
          </a:xfrm>
        </p:grpSpPr>
        <p:sp>
          <p:nvSpPr>
            <p:cNvPr id="527" name="Google Shape;527;p33"/>
            <p:cNvSpPr txBox="1"/>
            <p:nvPr/>
          </p:nvSpPr>
          <p:spPr>
            <a:xfrm>
              <a:off x="973650" y="4805550"/>
              <a:ext cx="7196700" cy="68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The results of modeling the part of surviving neural stem cells after </a:t>
              </a:r>
              <a:r>
                <a:rPr lang="ru" sz="1000" i="1" baseline="30000">
                  <a:solidFill>
                    <a:schemeClr val="dk1"/>
                  </a:solidFill>
                  <a:latin typeface="Calibri"/>
                  <a:ea typeface="Calibri"/>
                  <a:cs typeface="Calibri"/>
                  <a:sym typeface="Calibri"/>
                </a:rPr>
                <a:t>56</a:t>
              </a:r>
              <a:r>
                <a:rPr lang="ru" sz="1000" i="1">
                  <a:solidFill>
                    <a:schemeClr val="dk1"/>
                  </a:solidFill>
                  <a:latin typeface="Calibri"/>
                  <a:ea typeface="Calibri"/>
                  <a:cs typeface="Calibri"/>
                  <a:sym typeface="Calibri"/>
                </a:rPr>
                <a:t>Fe irradiation. On the left - taking into account the homogeneity of the NSC, on the right - taking into account the heterogeneity of the NSC. D</a:t>
              </a:r>
              <a:r>
                <a:rPr lang="ru" sz="1000" i="1" baseline="-25000">
                  <a:solidFill>
                    <a:schemeClr val="dk1"/>
                  </a:solidFill>
                  <a:latin typeface="Calibri"/>
                  <a:ea typeface="Calibri"/>
                  <a:cs typeface="Calibri"/>
                  <a:sym typeface="Calibri"/>
                </a:rPr>
                <a:t>37</a:t>
              </a:r>
              <a:r>
                <a:rPr lang="ru" sz="1000" i="1">
                  <a:solidFill>
                    <a:schemeClr val="dk1"/>
                  </a:solidFill>
                  <a:latin typeface="Calibri"/>
                  <a:ea typeface="Calibri"/>
                  <a:cs typeface="Calibri"/>
                  <a:sym typeface="Calibri"/>
                </a:rPr>
                <a:t> is the characteristic dose of NSCs, t</a:t>
              </a:r>
              <a:r>
                <a:rPr lang="ru" sz="1000" i="1" baseline="-25000">
                  <a:solidFill>
                    <a:schemeClr val="dk1"/>
                  </a:solidFill>
                  <a:latin typeface="Calibri"/>
                  <a:ea typeface="Calibri"/>
                  <a:cs typeface="Calibri"/>
                  <a:sym typeface="Calibri"/>
                </a:rPr>
                <a:t>fd</a:t>
              </a:r>
              <a:r>
                <a:rPr lang="ru" sz="1000" i="1">
                  <a:solidFill>
                    <a:schemeClr val="dk1"/>
                  </a:solidFill>
                  <a:latin typeface="Calibri"/>
                  <a:ea typeface="Calibri"/>
                  <a:cs typeface="Calibri"/>
                  <a:sym typeface="Calibri"/>
                </a:rPr>
                <a:t> is the rate of the first division activation.</a:t>
              </a:r>
              <a:endParaRPr sz="1000" i="1">
                <a:solidFill>
                  <a:schemeClr val="dk1"/>
                </a:solidFill>
                <a:latin typeface="Calibri"/>
                <a:ea typeface="Calibri"/>
                <a:cs typeface="Calibri"/>
                <a:sym typeface="Calibri"/>
              </a:endParaRPr>
            </a:p>
          </p:txBody>
        </p:sp>
        <p:sp>
          <p:nvSpPr>
            <p:cNvPr id="529" name="Google Shape;529;p33"/>
            <p:cNvSpPr txBox="1"/>
            <p:nvPr/>
          </p:nvSpPr>
          <p:spPr>
            <a:xfrm>
              <a:off x="15307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HOMOGENEITY MODEL OF NSC</a:t>
              </a:r>
              <a:endParaRPr sz="1000" i="1">
                <a:solidFill>
                  <a:schemeClr val="dk1"/>
                </a:solidFill>
                <a:latin typeface="Calibri"/>
                <a:ea typeface="Calibri"/>
                <a:cs typeface="Calibri"/>
                <a:sym typeface="Calibri"/>
              </a:endParaRPr>
            </a:p>
          </p:txBody>
        </p:sp>
        <p:sp>
          <p:nvSpPr>
            <p:cNvPr id="530" name="Google Shape;530;p33"/>
            <p:cNvSpPr txBox="1"/>
            <p:nvPr/>
          </p:nvSpPr>
          <p:spPr>
            <a:xfrm>
              <a:off x="50273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HETEROGENEITY MODEL OF NSC</a:t>
              </a:r>
              <a:endParaRPr sz="1000" i="1">
                <a:solidFill>
                  <a:schemeClr val="dk1"/>
                </a:solidFill>
                <a:latin typeface="Calibri"/>
                <a:ea typeface="Calibri"/>
                <a:cs typeface="Calibri"/>
                <a:sym typeface="Calibri"/>
              </a:endParaRPr>
            </a:p>
          </p:txBody>
        </p:sp>
        <p:pic>
          <p:nvPicPr>
            <p:cNvPr id="531" name="Google Shape;531;p33"/>
            <p:cNvPicPr preferRelativeResize="0"/>
            <p:nvPr/>
          </p:nvPicPr>
          <p:blipFill rotWithShape="1">
            <a:blip r:embed="rId3">
              <a:alphaModFix/>
            </a:blip>
            <a:srcRect/>
            <a:stretch/>
          </p:blipFill>
          <p:spPr>
            <a:xfrm>
              <a:off x="1102514" y="2344783"/>
              <a:ext cx="6938972" cy="2168434"/>
            </a:xfrm>
            <a:prstGeom prst="rect">
              <a:avLst/>
            </a:prstGeom>
            <a:noFill/>
            <a:ln>
              <a:noFill/>
            </a:ln>
          </p:spPr>
        </p:pic>
        <p:sp>
          <p:nvSpPr>
            <p:cNvPr id="532" name="Google Shape;532;p33"/>
            <p:cNvSpPr txBox="1"/>
            <p:nvPr/>
          </p:nvSpPr>
          <p:spPr>
            <a:xfrm>
              <a:off x="7043550" y="3582975"/>
              <a:ext cx="910200" cy="5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800" b="1" i="1">
                  <a:solidFill>
                    <a:schemeClr val="dk1"/>
                  </a:solidFill>
                  <a:latin typeface="Calibri"/>
                  <a:ea typeface="Calibri"/>
                  <a:cs typeface="Calibri"/>
                  <a:sym typeface="Calibri"/>
                </a:rPr>
                <a:t>D</a:t>
              </a:r>
              <a:r>
                <a:rPr lang="ru" sz="800" b="1" i="1" baseline="-25000">
                  <a:solidFill>
                    <a:schemeClr val="dk1"/>
                  </a:solidFill>
                  <a:latin typeface="Calibri"/>
                  <a:ea typeface="Calibri"/>
                  <a:cs typeface="Calibri"/>
                  <a:sym typeface="Calibri"/>
                </a:rPr>
                <a:t>37</a:t>
              </a:r>
              <a:r>
                <a:rPr lang="ru" sz="800" b="1" i="1">
                  <a:solidFill>
                    <a:schemeClr val="dk1"/>
                  </a:solidFill>
                  <a:latin typeface="Calibri"/>
                  <a:ea typeface="Calibri"/>
                  <a:cs typeface="Calibri"/>
                  <a:sym typeface="Calibri"/>
                </a:rPr>
                <a:t> = 1.6 Gy    </a:t>
              </a:r>
              <a:endParaRPr sz="800" b="1" i="1">
                <a:solidFill>
                  <a:schemeClr val="dk1"/>
                </a:solidFill>
                <a:latin typeface="Calibri"/>
                <a:ea typeface="Calibri"/>
                <a:cs typeface="Calibri"/>
                <a:sym typeface="Calibri"/>
              </a:endParaRPr>
            </a:p>
            <a:p>
              <a:pPr marL="0" lvl="0" indent="0" algn="l" rtl="0">
                <a:spcBef>
                  <a:spcPts val="0"/>
                </a:spcBef>
                <a:spcAft>
                  <a:spcPts val="0"/>
                </a:spcAft>
                <a:buNone/>
              </a:pPr>
              <a:r>
                <a:rPr lang="ru" sz="800" b="1" i="1">
                  <a:solidFill>
                    <a:schemeClr val="dk1"/>
                  </a:solidFill>
                  <a:latin typeface="Calibri"/>
                  <a:ea typeface="Calibri"/>
                  <a:cs typeface="Calibri"/>
                  <a:sym typeface="Calibri"/>
                </a:rPr>
                <a:t>t</a:t>
              </a:r>
              <a:r>
                <a:rPr lang="ru" sz="800" b="1" i="1" baseline="-25000">
                  <a:solidFill>
                    <a:schemeClr val="dk1"/>
                  </a:solidFill>
                  <a:latin typeface="Calibri"/>
                  <a:ea typeface="Calibri"/>
                  <a:cs typeface="Calibri"/>
                  <a:sym typeface="Calibri"/>
                </a:rPr>
                <a:t>fd</a:t>
              </a:r>
              <a:r>
                <a:rPr lang="ru" sz="800" b="1" i="1">
                  <a:solidFill>
                    <a:schemeClr val="dk1"/>
                  </a:solidFill>
                  <a:latin typeface="Calibri"/>
                  <a:ea typeface="Calibri"/>
                  <a:cs typeface="Calibri"/>
                  <a:sym typeface="Calibri"/>
                </a:rPr>
                <a:t>= 1/100 day</a:t>
              </a:r>
              <a:r>
                <a:rPr lang="ru" sz="800" b="1" i="1" baseline="30000">
                  <a:solidFill>
                    <a:schemeClr val="dk1"/>
                  </a:solidFill>
                  <a:latin typeface="Calibri"/>
                  <a:ea typeface="Calibri"/>
                  <a:cs typeface="Calibri"/>
                  <a:sym typeface="Calibri"/>
                </a:rPr>
                <a:t>-1</a:t>
              </a:r>
              <a:endParaRPr sz="800" b="1" i="1" baseline="30000">
                <a:solidFill>
                  <a:schemeClr val="dk1"/>
                </a:solidFill>
                <a:latin typeface="Calibri"/>
                <a:ea typeface="Calibri"/>
                <a:cs typeface="Calibri"/>
                <a:sym typeface="Calibri"/>
              </a:endParaRPr>
            </a:p>
          </p:txBody>
        </p:sp>
        <p:sp>
          <p:nvSpPr>
            <p:cNvPr id="533" name="Google Shape;533;p33"/>
            <p:cNvSpPr txBox="1"/>
            <p:nvPr/>
          </p:nvSpPr>
          <p:spPr>
            <a:xfrm>
              <a:off x="3511300" y="3705975"/>
              <a:ext cx="9102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800" b="1" i="1">
                  <a:solidFill>
                    <a:schemeClr val="dk1"/>
                  </a:solidFill>
                  <a:latin typeface="Calibri"/>
                  <a:ea typeface="Calibri"/>
                  <a:cs typeface="Calibri"/>
                  <a:sym typeface="Calibri"/>
                </a:rPr>
                <a:t>D</a:t>
              </a:r>
              <a:r>
                <a:rPr lang="ru" sz="800" b="1" i="1" baseline="-25000">
                  <a:solidFill>
                    <a:schemeClr val="dk1"/>
                  </a:solidFill>
                  <a:latin typeface="Calibri"/>
                  <a:ea typeface="Calibri"/>
                  <a:cs typeface="Calibri"/>
                  <a:sym typeface="Calibri"/>
                </a:rPr>
                <a:t>37</a:t>
              </a:r>
              <a:r>
                <a:rPr lang="ru" sz="800" b="1" i="1">
                  <a:solidFill>
                    <a:schemeClr val="dk1"/>
                  </a:solidFill>
                  <a:latin typeface="Calibri"/>
                  <a:ea typeface="Calibri"/>
                  <a:cs typeface="Calibri"/>
                  <a:sym typeface="Calibri"/>
                </a:rPr>
                <a:t> = 1.6 Gy</a:t>
              </a:r>
              <a:endParaRPr sz="800" b="1" i="1">
                <a:solidFill>
                  <a:schemeClr val="dk1"/>
                </a:solidFill>
                <a:latin typeface="Calibri"/>
                <a:ea typeface="Calibri"/>
                <a:cs typeface="Calibri"/>
                <a:sym typeface="Calibri"/>
              </a:endParaRPr>
            </a:p>
          </p:txBody>
        </p:sp>
        <p:sp>
          <p:nvSpPr>
            <p:cNvPr id="534" name="Google Shape;534;p33"/>
            <p:cNvSpPr txBox="1"/>
            <p:nvPr/>
          </p:nvSpPr>
          <p:spPr>
            <a:xfrm>
              <a:off x="1397100" y="13215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100" b="1">
                  <a:solidFill>
                    <a:schemeClr val="dk1"/>
                  </a:solidFill>
                  <a:latin typeface="Calibri"/>
                  <a:ea typeface="Calibri"/>
                  <a:cs typeface="Calibri"/>
                  <a:sym typeface="Calibri"/>
                </a:rPr>
                <a:t>SHORT- AND MEDIUM-TERM SURVIVAL OF NSC AFTER </a:t>
              </a:r>
              <a:r>
                <a:rPr lang="ru" sz="1100" b="1" baseline="30000">
                  <a:solidFill>
                    <a:schemeClr val="dk1"/>
                  </a:solidFill>
                  <a:latin typeface="Calibri"/>
                  <a:ea typeface="Calibri"/>
                  <a:cs typeface="Calibri"/>
                  <a:sym typeface="Calibri"/>
                </a:rPr>
                <a:t>56</a:t>
              </a:r>
              <a:r>
                <a:rPr lang="ru" sz="1100" b="1">
                  <a:solidFill>
                    <a:schemeClr val="dk1"/>
                  </a:solidFill>
                  <a:latin typeface="Calibri"/>
                  <a:ea typeface="Calibri"/>
                  <a:cs typeface="Calibri"/>
                  <a:sym typeface="Calibri"/>
                </a:rPr>
                <a:t>FE PARTICLE IRRADIATION</a:t>
              </a:r>
              <a:endParaRPr sz="1100" b="1">
                <a:solidFill>
                  <a:schemeClr val="dk1"/>
                </a:solidFill>
                <a:latin typeface="Calibri"/>
                <a:ea typeface="Calibri"/>
                <a:cs typeface="Calibri"/>
                <a:sym typeface="Calibri"/>
              </a:endParaRPr>
            </a:p>
            <a:p>
              <a:pPr marL="0" lvl="0" indent="0" algn="ctr" rtl="0">
                <a:spcBef>
                  <a:spcPts val="0"/>
                </a:spcBef>
                <a:spcAft>
                  <a:spcPts val="0"/>
                </a:spcAft>
                <a:buNone/>
              </a:pPr>
              <a:r>
                <a:rPr lang="ru" sz="1100" i="1">
                  <a:solidFill>
                    <a:schemeClr val="dk1"/>
                  </a:solidFill>
                  <a:latin typeface="Calibri"/>
                  <a:ea typeface="Calibri"/>
                  <a:cs typeface="Calibri"/>
                  <a:sym typeface="Calibri"/>
                </a:rPr>
                <a:t>E = 300 MeV/nucleon, LET = 240 keV/μm</a:t>
              </a:r>
              <a:endParaRPr sz="1100" b="1">
                <a:solidFill>
                  <a:schemeClr val="dk1"/>
                </a:solidFill>
                <a:latin typeface="Calibri"/>
                <a:ea typeface="Calibri"/>
                <a:cs typeface="Calibri"/>
                <a:sym typeface="Calibri"/>
              </a:endParaRPr>
            </a:p>
          </p:txBody>
        </p:sp>
        <p:sp>
          <p:nvSpPr>
            <p:cNvPr id="535" name="Google Shape;535;p33"/>
            <p:cNvSpPr txBox="1"/>
            <p:nvPr/>
          </p:nvSpPr>
          <p:spPr>
            <a:xfrm>
              <a:off x="7908275" y="3066300"/>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2"/>
                </a:solidFill>
                <a:latin typeface="Times New Roman"/>
                <a:ea typeface="Times New Roman"/>
                <a:cs typeface="Times New Roman"/>
                <a:sym typeface="Times New Roman"/>
              </a:endParaRPr>
            </a:p>
          </p:txBody>
        </p:sp>
        <p:sp>
          <p:nvSpPr>
            <p:cNvPr id="536" name="Google Shape;536;p33"/>
            <p:cNvSpPr txBox="1"/>
            <p:nvPr/>
          </p:nvSpPr>
          <p:spPr>
            <a:xfrm>
              <a:off x="4381300" y="3339950"/>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2"/>
                </a:solidFill>
                <a:latin typeface="Times New Roman"/>
                <a:ea typeface="Times New Roman"/>
                <a:cs typeface="Times New Roman"/>
                <a:sym typeface="Times New Roman"/>
              </a:endParaRPr>
            </a:p>
          </p:txBody>
        </p:sp>
        <p:sp>
          <p:nvSpPr>
            <p:cNvPr id="537" name="Google Shape;537;p33"/>
            <p:cNvSpPr txBox="1"/>
            <p:nvPr/>
          </p:nvSpPr>
          <p:spPr>
            <a:xfrm rot="-5400000">
              <a:off x="270600" y="3074925"/>
              <a:ext cx="17775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538" name="Google Shape;538;p33"/>
            <p:cNvSpPr txBox="1"/>
            <p:nvPr/>
          </p:nvSpPr>
          <p:spPr>
            <a:xfrm>
              <a:off x="1530700" y="4284675"/>
              <a:ext cx="29148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539" name="Google Shape;539;p33"/>
            <p:cNvSpPr txBox="1"/>
            <p:nvPr/>
          </p:nvSpPr>
          <p:spPr>
            <a:xfrm>
              <a:off x="5027300" y="4284675"/>
              <a:ext cx="29265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18" name="Прямоугольник 17"/>
            <p:cNvSpPr/>
            <p:nvPr/>
          </p:nvSpPr>
          <p:spPr>
            <a:xfrm>
              <a:off x="4381300" y="2847562"/>
              <a:ext cx="360996" cy="200055"/>
            </a:xfrm>
            <a:prstGeom prst="rect">
              <a:avLst/>
            </a:prstGeom>
          </p:spPr>
          <p:txBody>
            <a:bodyPr wrap="none">
              <a:spAutoFit/>
            </a:bodyPr>
            <a:lstStyle/>
            <a:p>
              <a:pPr lvl="0"/>
              <a:r>
                <a:rPr lang="en-US" sz="700" dirty="0">
                  <a:solidFill>
                    <a:schemeClr val="dk1"/>
                  </a:solidFill>
                  <a:latin typeface="Times New Roman"/>
                  <a:ea typeface="Times New Roman"/>
                  <a:cs typeface="Times New Roman"/>
                  <a:sym typeface="Times New Roman"/>
                </a:rPr>
                <a:t>0 </a:t>
              </a:r>
              <a:r>
                <a:rPr lang="en-US" sz="700" dirty="0" err="1">
                  <a:solidFill>
                    <a:schemeClr val="dk1"/>
                  </a:solidFill>
                  <a:latin typeface="Times New Roman"/>
                  <a:ea typeface="Times New Roman"/>
                  <a:cs typeface="Times New Roman"/>
                  <a:sym typeface="Times New Roman"/>
                </a:rPr>
                <a:t>Gy</a:t>
              </a:r>
              <a:endParaRPr lang="en-US" sz="700" dirty="0">
                <a:solidFill>
                  <a:schemeClr val="dk1"/>
                </a:solidFill>
                <a:latin typeface="Times New Roman"/>
                <a:ea typeface="Times New Roman"/>
                <a:cs typeface="Times New Roman"/>
                <a:sym typeface="Times New Roman"/>
              </a:endParaRPr>
            </a:p>
          </p:txBody>
        </p:sp>
        <p:sp>
          <p:nvSpPr>
            <p:cNvPr id="19" name="Google Shape;536;p33"/>
            <p:cNvSpPr txBox="1"/>
            <p:nvPr/>
          </p:nvSpPr>
          <p:spPr>
            <a:xfrm>
              <a:off x="7908275" y="2789400"/>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dirty="0">
                  <a:solidFill>
                    <a:schemeClr val="dk1"/>
                  </a:solidFill>
                  <a:latin typeface="Times New Roman"/>
                  <a:ea typeface="Times New Roman"/>
                  <a:cs typeface="Times New Roman"/>
                  <a:sym typeface="Times New Roman"/>
                </a:rPr>
                <a:t>0</a:t>
              </a:r>
              <a:r>
                <a:rPr lang="ru" sz="700" dirty="0">
                  <a:solidFill>
                    <a:schemeClr val="dk1"/>
                  </a:solidFill>
                  <a:latin typeface="Times New Roman"/>
                  <a:ea typeface="Times New Roman"/>
                  <a:cs typeface="Times New Roman"/>
                  <a:sym typeface="Times New Roman"/>
                </a:rPr>
                <a:t> Gy</a:t>
              </a:r>
              <a:endParaRPr sz="700" dirty="0">
                <a:solidFill>
                  <a:schemeClr val="dk2"/>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4"/>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CALCULATED SURVIVAL OF NEURAL STEM CELLS </a:t>
            </a:r>
            <a:endParaRPr sz="1600" b="1">
              <a:solidFill>
                <a:schemeClr val="dk1"/>
              </a:solidFill>
              <a:latin typeface="PT Sans Caption"/>
              <a:ea typeface="PT Sans Caption"/>
              <a:cs typeface="PT Sans Caption"/>
              <a:sym typeface="PT Sans Caption"/>
            </a:endParaRPr>
          </a:p>
        </p:txBody>
      </p:sp>
      <p:cxnSp>
        <p:nvCxnSpPr>
          <p:cNvPr id="546" name="Google Shape;546;p34"/>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548" name="Google Shape;548;p34"/>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22</a:t>
            </a:r>
            <a:endParaRPr sz="600" dirty="0">
              <a:latin typeface="PT Sans Caption"/>
              <a:ea typeface="PT Sans Caption"/>
              <a:cs typeface="PT Sans Caption"/>
              <a:sym typeface="PT Sans Caption"/>
            </a:endParaRPr>
          </a:p>
        </p:txBody>
      </p:sp>
      <p:sp>
        <p:nvSpPr>
          <p:cNvPr id="560" name="Google Shape;560;p34"/>
          <p:cNvSpPr txBox="1"/>
          <p:nvPr/>
        </p:nvSpPr>
        <p:spPr>
          <a:xfrm>
            <a:off x="450000" y="5830200"/>
            <a:ext cx="81540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ru" sz="800" b="1" i="1">
                <a:solidFill>
                  <a:schemeClr val="dk1"/>
                </a:solidFill>
                <a:latin typeface="Calibri"/>
                <a:ea typeface="Calibri"/>
                <a:cs typeface="Calibri"/>
                <a:sym typeface="Calibri"/>
              </a:rPr>
              <a:t>Experimental data is taken from: </a:t>
            </a:r>
            <a:r>
              <a:rPr lang="ru" sz="800" i="1">
                <a:solidFill>
                  <a:srgbClr val="222222"/>
                </a:solidFill>
                <a:highlight>
                  <a:srgbClr val="FFFFFF"/>
                </a:highlight>
                <a:latin typeface="Calibri"/>
                <a:ea typeface="Calibri"/>
                <a:cs typeface="Calibri"/>
                <a:sym typeface="Calibri"/>
              </a:rPr>
              <a:t>Rivera, Phillip D., et al. Radiation research 180.6 (2013): 658-667.</a:t>
            </a:r>
            <a:endParaRPr sz="800" b="1" i="1">
              <a:solidFill>
                <a:schemeClr val="dk1"/>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C3B7BCAA-DA12-1097-B169-6CD9420AE938}"/>
              </a:ext>
            </a:extLst>
          </p:cNvPr>
          <p:cNvGrpSpPr/>
          <p:nvPr/>
        </p:nvGrpSpPr>
        <p:grpSpPr>
          <a:xfrm>
            <a:off x="895289" y="1321577"/>
            <a:ext cx="7353425" cy="4173075"/>
            <a:chOff x="973650" y="1321575"/>
            <a:chExt cx="7353425" cy="4173075"/>
          </a:xfrm>
        </p:grpSpPr>
        <p:sp>
          <p:nvSpPr>
            <p:cNvPr id="547" name="Google Shape;547;p34"/>
            <p:cNvSpPr txBox="1"/>
            <p:nvPr/>
          </p:nvSpPr>
          <p:spPr>
            <a:xfrm>
              <a:off x="973650" y="4805550"/>
              <a:ext cx="7196700" cy="68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The results of modeling the part of surviving neural stem cells after </a:t>
              </a:r>
              <a:r>
                <a:rPr lang="ru" sz="1000" i="1" baseline="30000">
                  <a:solidFill>
                    <a:schemeClr val="dk1"/>
                  </a:solidFill>
                  <a:latin typeface="Calibri"/>
                  <a:ea typeface="Calibri"/>
                  <a:cs typeface="Calibri"/>
                  <a:sym typeface="Calibri"/>
                </a:rPr>
                <a:t>56</a:t>
              </a:r>
              <a:r>
                <a:rPr lang="ru" sz="1000" i="1">
                  <a:solidFill>
                    <a:schemeClr val="dk1"/>
                  </a:solidFill>
                  <a:latin typeface="Calibri"/>
                  <a:ea typeface="Calibri"/>
                  <a:cs typeface="Calibri"/>
                  <a:sym typeface="Calibri"/>
                </a:rPr>
                <a:t>Fe irradiation. On the left - taking into account the homogeneity of the NSC, on the right - taking into account the heterogeneity of the NSC. D</a:t>
              </a:r>
              <a:r>
                <a:rPr lang="ru" sz="1000" i="1" baseline="-25000">
                  <a:solidFill>
                    <a:schemeClr val="dk1"/>
                  </a:solidFill>
                  <a:latin typeface="Calibri"/>
                  <a:ea typeface="Calibri"/>
                  <a:cs typeface="Calibri"/>
                  <a:sym typeface="Calibri"/>
                </a:rPr>
                <a:t>37</a:t>
              </a:r>
              <a:r>
                <a:rPr lang="ru" sz="1000" i="1">
                  <a:solidFill>
                    <a:schemeClr val="dk1"/>
                  </a:solidFill>
                  <a:latin typeface="Calibri"/>
                  <a:ea typeface="Calibri"/>
                  <a:cs typeface="Calibri"/>
                  <a:sym typeface="Calibri"/>
                </a:rPr>
                <a:t> is the characteristic dose of NSCs, t</a:t>
              </a:r>
              <a:r>
                <a:rPr lang="ru" sz="1000" i="1" baseline="-25000">
                  <a:solidFill>
                    <a:schemeClr val="dk1"/>
                  </a:solidFill>
                  <a:latin typeface="Calibri"/>
                  <a:ea typeface="Calibri"/>
                  <a:cs typeface="Calibri"/>
                  <a:sym typeface="Calibri"/>
                </a:rPr>
                <a:t>fd</a:t>
              </a:r>
              <a:r>
                <a:rPr lang="ru" sz="1000" i="1">
                  <a:solidFill>
                    <a:schemeClr val="dk1"/>
                  </a:solidFill>
                  <a:latin typeface="Calibri"/>
                  <a:ea typeface="Calibri"/>
                  <a:cs typeface="Calibri"/>
                  <a:sym typeface="Calibri"/>
                </a:rPr>
                <a:t> is the rate of the first division activation.</a:t>
              </a:r>
              <a:endParaRPr sz="1000" i="1">
                <a:solidFill>
                  <a:schemeClr val="dk1"/>
                </a:solidFill>
                <a:latin typeface="Calibri"/>
                <a:ea typeface="Calibri"/>
                <a:cs typeface="Calibri"/>
                <a:sym typeface="Calibri"/>
              </a:endParaRPr>
            </a:p>
          </p:txBody>
        </p:sp>
        <p:sp>
          <p:nvSpPr>
            <p:cNvPr id="549" name="Google Shape;549;p34"/>
            <p:cNvSpPr txBox="1"/>
            <p:nvPr/>
          </p:nvSpPr>
          <p:spPr>
            <a:xfrm>
              <a:off x="15307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HOMOGENEITY MODEL OF NSC</a:t>
              </a:r>
              <a:endParaRPr sz="1000" i="1">
                <a:solidFill>
                  <a:schemeClr val="dk1"/>
                </a:solidFill>
                <a:latin typeface="Calibri"/>
                <a:ea typeface="Calibri"/>
                <a:cs typeface="Calibri"/>
                <a:sym typeface="Calibri"/>
              </a:endParaRPr>
            </a:p>
          </p:txBody>
        </p:sp>
        <p:sp>
          <p:nvSpPr>
            <p:cNvPr id="550" name="Google Shape;550;p34"/>
            <p:cNvSpPr txBox="1"/>
            <p:nvPr/>
          </p:nvSpPr>
          <p:spPr>
            <a:xfrm>
              <a:off x="5027300" y="18981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HETEROGENEITY MODEL OF NSC</a:t>
              </a:r>
              <a:endParaRPr sz="1000" i="1">
                <a:solidFill>
                  <a:schemeClr val="dk1"/>
                </a:solidFill>
                <a:latin typeface="Calibri"/>
                <a:ea typeface="Calibri"/>
                <a:cs typeface="Calibri"/>
                <a:sym typeface="Calibri"/>
              </a:endParaRPr>
            </a:p>
          </p:txBody>
        </p:sp>
        <p:pic>
          <p:nvPicPr>
            <p:cNvPr id="551" name="Google Shape;551;p34"/>
            <p:cNvPicPr preferRelativeResize="0"/>
            <p:nvPr/>
          </p:nvPicPr>
          <p:blipFill rotWithShape="1">
            <a:blip r:embed="rId3">
              <a:alphaModFix/>
            </a:blip>
            <a:srcRect/>
            <a:stretch/>
          </p:blipFill>
          <p:spPr>
            <a:xfrm>
              <a:off x="1102514" y="2344783"/>
              <a:ext cx="6938972" cy="2168434"/>
            </a:xfrm>
            <a:prstGeom prst="rect">
              <a:avLst/>
            </a:prstGeom>
            <a:noFill/>
            <a:ln>
              <a:noFill/>
            </a:ln>
          </p:spPr>
        </p:pic>
        <p:sp>
          <p:nvSpPr>
            <p:cNvPr id="552" name="Google Shape;552;p34"/>
            <p:cNvSpPr txBox="1"/>
            <p:nvPr/>
          </p:nvSpPr>
          <p:spPr>
            <a:xfrm>
              <a:off x="7043550" y="3582975"/>
              <a:ext cx="910200" cy="5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800" b="1" i="1">
                  <a:solidFill>
                    <a:schemeClr val="dk1"/>
                  </a:solidFill>
                  <a:latin typeface="Calibri"/>
                  <a:ea typeface="Calibri"/>
                  <a:cs typeface="Calibri"/>
                  <a:sym typeface="Calibri"/>
                </a:rPr>
                <a:t>D</a:t>
              </a:r>
              <a:r>
                <a:rPr lang="ru" sz="800" b="1" i="1" baseline="-25000">
                  <a:solidFill>
                    <a:schemeClr val="dk1"/>
                  </a:solidFill>
                  <a:latin typeface="Calibri"/>
                  <a:ea typeface="Calibri"/>
                  <a:cs typeface="Calibri"/>
                  <a:sym typeface="Calibri"/>
                </a:rPr>
                <a:t>37</a:t>
              </a:r>
              <a:r>
                <a:rPr lang="ru" sz="800" b="1" i="1">
                  <a:solidFill>
                    <a:schemeClr val="dk1"/>
                  </a:solidFill>
                  <a:latin typeface="Calibri"/>
                  <a:ea typeface="Calibri"/>
                  <a:cs typeface="Calibri"/>
                  <a:sym typeface="Calibri"/>
                </a:rPr>
                <a:t> = 3.5 Gy    </a:t>
              </a:r>
              <a:endParaRPr sz="800" b="1" i="1">
                <a:solidFill>
                  <a:schemeClr val="dk1"/>
                </a:solidFill>
                <a:latin typeface="Calibri"/>
                <a:ea typeface="Calibri"/>
                <a:cs typeface="Calibri"/>
                <a:sym typeface="Calibri"/>
              </a:endParaRPr>
            </a:p>
            <a:p>
              <a:pPr marL="0" lvl="0" indent="0" algn="l" rtl="0">
                <a:spcBef>
                  <a:spcPts val="0"/>
                </a:spcBef>
                <a:spcAft>
                  <a:spcPts val="0"/>
                </a:spcAft>
                <a:buNone/>
              </a:pPr>
              <a:r>
                <a:rPr lang="ru" sz="800" b="1" i="1">
                  <a:solidFill>
                    <a:schemeClr val="dk1"/>
                  </a:solidFill>
                  <a:latin typeface="Calibri"/>
                  <a:ea typeface="Calibri"/>
                  <a:cs typeface="Calibri"/>
                  <a:sym typeface="Calibri"/>
                </a:rPr>
                <a:t>t</a:t>
              </a:r>
              <a:r>
                <a:rPr lang="ru" sz="800" b="1" i="1" baseline="-25000">
                  <a:solidFill>
                    <a:schemeClr val="dk1"/>
                  </a:solidFill>
                  <a:latin typeface="Calibri"/>
                  <a:ea typeface="Calibri"/>
                  <a:cs typeface="Calibri"/>
                  <a:sym typeface="Calibri"/>
                </a:rPr>
                <a:t>fd</a:t>
              </a:r>
              <a:r>
                <a:rPr lang="ru" sz="800" b="1" i="1">
                  <a:solidFill>
                    <a:schemeClr val="dk1"/>
                  </a:solidFill>
                  <a:latin typeface="Calibri"/>
                  <a:ea typeface="Calibri"/>
                  <a:cs typeface="Calibri"/>
                  <a:sym typeface="Calibri"/>
                </a:rPr>
                <a:t>= 1/50 day</a:t>
              </a:r>
              <a:r>
                <a:rPr lang="ru" sz="800" b="1" i="1" baseline="30000">
                  <a:solidFill>
                    <a:schemeClr val="dk1"/>
                  </a:solidFill>
                  <a:latin typeface="Calibri"/>
                  <a:ea typeface="Calibri"/>
                  <a:cs typeface="Calibri"/>
                  <a:sym typeface="Calibri"/>
                </a:rPr>
                <a:t>-1</a:t>
              </a:r>
              <a:endParaRPr sz="800" b="1" i="1" baseline="30000">
                <a:solidFill>
                  <a:schemeClr val="dk1"/>
                </a:solidFill>
                <a:latin typeface="Calibri"/>
                <a:ea typeface="Calibri"/>
                <a:cs typeface="Calibri"/>
                <a:sym typeface="Calibri"/>
              </a:endParaRPr>
            </a:p>
          </p:txBody>
        </p:sp>
        <p:sp>
          <p:nvSpPr>
            <p:cNvPr id="553" name="Google Shape;553;p34"/>
            <p:cNvSpPr txBox="1"/>
            <p:nvPr/>
          </p:nvSpPr>
          <p:spPr>
            <a:xfrm>
              <a:off x="3511300" y="3705975"/>
              <a:ext cx="9102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800" b="1" i="1">
                  <a:solidFill>
                    <a:schemeClr val="dk1"/>
                  </a:solidFill>
                  <a:latin typeface="Calibri"/>
                  <a:ea typeface="Calibri"/>
                  <a:cs typeface="Calibri"/>
                  <a:sym typeface="Calibri"/>
                </a:rPr>
                <a:t>D</a:t>
              </a:r>
              <a:r>
                <a:rPr lang="ru" sz="800" b="1" i="1" baseline="-25000">
                  <a:solidFill>
                    <a:schemeClr val="dk1"/>
                  </a:solidFill>
                  <a:latin typeface="Calibri"/>
                  <a:ea typeface="Calibri"/>
                  <a:cs typeface="Calibri"/>
                  <a:sym typeface="Calibri"/>
                </a:rPr>
                <a:t>37</a:t>
              </a:r>
              <a:r>
                <a:rPr lang="ru" sz="800" b="1" i="1">
                  <a:solidFill>
                    <a:schemeClr val="dk1"/>
                  </a:solidFill>
                  <a:latin typeface="Calibri"/>
                  <a:ea typeface="Calibri"/>
                  <a:cs typeface="Calibri"/>
                  <a:sym typeface="Calibri"/>
                </a:rPr>
                <a:t> = 3.5 Gy</a:t>
              </a:r>
              <a:endParaRPr sz="800" b="1" i="1">
                <a:solidFill>
                  <a:schemeClr val="dk1"/>
                </a:solidFill>
                <a:latin typeface="Calibri"/>
                <a:ea typeface="Calibri"/>
                <a:cs typeface="Calibri"/>
                <a:sym typeface="Calibri"/>
              </a:endParaRPr>
            </a:p>
          </p:txBody>
        </p:sp>
        <p:sp>
          <p:nvSpPr>
            <p:cNvPr id="554" name="Google Shape;554;p34"/>
            <p:cNvSpPr txBox="1"/>
            <p:nvPr/>
          </p:nvSpPr>
          <p:spPr>
            <a:xfrm>
              <a:off x="1397100" y="13215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100" b="1">
                  <a:solidFill>
                    <a:schemeClr val="dk1"/>
                  </a:solidFill>
                  <a:latin typeface="Calibri"/>
                  <a:ea typeface="Calibri"/>
                  <a:cs typeface="Calibri"/>
                  <a:sym typeface="Calibri"/>
                </a:rPr>
                <a:t>SHORT- AND MEDIUM-TERM SURVIVAL OF NSC AFTER </a:t>
              </a:r>
              <a:r>
                <a:rPr lang="ru" sz="1100" b="1" baseline="30000">
                  <a:solidFill>
                    <a:schemeClr val="dk1"/>
                  </a:solidFill>
                  <a:latin typeface="Calibri"/>
                  <a:ea typeface="Calibri"/>
                  <a:cs typeface="Calibri"/>
                  <a:sym typeface="Calibri"/>
                </a:rPr>
                <a:t>56</a:t>
              </a:r>
              <a:r>
                <a:rPr lang="ru" sz="1100" b="1">
                  <a:solidFill>
                    <a:schemeClr val="dk1"/>
                  </a:solidFill>
                  <a:latin typeface="Calibri"/>
                  <a:ea typeface="Calibri"/>
                  <a:cs typeface="Calibri"/>
                  <a:sym typeface="Calibri"/>
                </a:rPr>
                <a:t>FE PARTICLE IRRADIATION </a:t>
              </a:r>
              <a:endParaRPr sz="1100" b="1">
                <a:solidFill>
                  <a:schemeClr val="dk1"/>
                </a:solidFill>
                <a:latin typeface="Calibri"/>
                <a:ea typeface="Calibri"/>
                <a:cs typeface="Calibri"/>
                <a:sym typeface="Calibri"/>
              </a:endParaRPr>
            </a:p>
            <a:p>
              <a:pPr marL="0" lvl="0" indent="0" algn="ctr" rtl="0">
                <a:spcBef>
                  <a:spcPts val="0"/>
                </a:spcBef>
                <a:spcAft>
                  <a:spcPts val="0"/>
                </a:spcAft>
                <a:buNone/>
              </a:pPr>
              <a:r>
                <a:rPr lang="ru" sz="1100" i="1">
                  <a:solidFill>
                    <a:schemeClr val="dk1"/>
                  </a:solidFill>
                  <a:latin typeface="Calibri"/>
                  <a:ea typeface="Calibri"/>
                  <a:cs typeface="Calibri"/>
                  <a:sym typeface="Calibri"/>
                </a:rPr>
                <a:t>E = 300 MeV/nucleon, LET = 240 keV/μm</a:t>
              </a:r>
              <a:endParaRPr sz="1100" b="1">
                <a:solidFill>
                  <a:schemeClr val="dk1"/>
                </a:solidFill>
                <a:latin typeface="Calibri"/>
                <a:ea typeface="Calibri"/>
                <a:cs typeface="Calibri"/>
                <a:sym typeface="Calibri"/>
              </a:endParaRPr>
            </a:p>
          </p:txBody>
        </p:sp>
        <p:sp>
          <p:nvSpPr>
            <p:cNvPr id="555" name="Google Shape;555;p34"/>
            <p:cNvSpPr txBox="1"/>
            <p:nvPr/>
          </p:nvSpPr>
          <p:spPr>
            <a:xfrm>
              <a:off x="7906175" y="3105559"/>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2"/>
                </a:solidFill>
                <a:latin typeface="Times New Roman"/>
                <a:ea typeface="Times New Roman"/>
                <a:cs typeface="Times New Roman"/>
                <a:sym typeface="Times New Roman"/>
              </a:endParaRPr>
            </a:p>
          </p:txBody>
        </p:sp>
        <p:sp>
          <p:nvSpPr>
            <p:cNvPr id="556" name="Google Shape;556;p34"/>
            <p:cNvSpPr txBox="1"/>
            <p:nvPr/>
          </p:nvSpPr>
          <p:spPr>
            <a:xfrm>
              <a:off x="4381300" y="3111350"/>
              <a:ext cx="4209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700" dirty="0">
                  <a:solidFill>
                    <a:schemeClr val="dk1"/>
                  </a:solidFill>
                  <a:latin typeface="Times New Roman"/>
                  <a:ea typeface="Times New Roman"/>
                  <a:cs typeface="Times New Roman"/>
                  <a:sym typeface="Times New Roman"/>
                </a:rPr>
                <a:t>1 Gy</a:t>
              </a:r>
              <a:endParaRPr sz="700" dirty="0">
                <a:solidFill>
                  <a:schemeClr val="dk2"/>
                </a:solidFill>
                <a:latin typeface="Times New Roman"/>
                <a:ea typeface="Times New Roman"/>
                <a:cs typeface="Times New Roman"/>
                <a:sym typeface="Times New Roman"/>
              </a:endParaRPr>
            </a:p>
          </p:txBody>
        </p:sp>
        <p:sp>
          <p:nvSpPr>
            <p:cNvPr id="557" name="Google Shape;557;p34"/>
            <p:cNvSpPr txBox="1"/>
            <p:nvPr/>
          </p:nvSpPr>
          <p:spPr>
            <a:xfrm rot="-5400000">
              <a:off x="270600" y="3074925"/>
              <a:ext cx="17775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558" name="Google Shape;558;p34"/>
            <p:cNvSpPr txBox="1"/>
            <p:nvPr/>
          </p:nvSpPr>
          <p:spPr>
            <a:xfrm>
              <a:off x="1530700" y="4284675"/>
              <a:ext cx="29148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559" name="Google Shape;559;p34"/>
            <p:cNvSpPr txBox="1"/>
            <p:nvPr/>
          </p:nvSpPr>
          <p:spPr>
            <a:xfrm>
              <a:off x="5027300" y="4284675"/>
              <a:ext cx="29265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18" name="Прямоугольник 17"/>
            <p:cNvSpPr/>
            <p:nvPr/>
          </p:nvSpPr>
          <p:spPr>
            <a:xfrm>
              <a:off x="4381300" y="2833598"/>
              <a:ext cx="360996" cy="200055"/>
            </a:xfrm>
            <a:prstGeom prst="rect">
              <a:avLst/>
            </a:prstGeom>
          </p:spPr>
          <p:txBody>
            <a:bodyPr wrap="none">
              <a:spAutoFit/>
            </a:bodyPr>
            <a:lstStyle/>
            <a:p>
              <a:pPr lvl="0"/>
              <a:r>
                <a:rPr lang="en-US" sz="700" dirty="0">
                  <a:solidFill>
                    <a:schemeClr val="dk1"/>
                  </a:solidFill>
                  <a:latin typeface="Times New Roman"/>
                  <a:ea typeface="Times New Roman"/>
                  <a:cs typeface="Times New Roman"/>
                  <a:sym typeface="Times New Roman"/>
                </a:rPr>
                <a:t>0 </a:t>
              </a:r>
              <a:r>
                <a:rPr lang="en-US" sz="700" dirty="0" err="1">
                  <a:solidFill>
                    <a:schemeClr val="dk1"/>
                  </a:solidFill>
                  <a:latin typeface="Times New Roman"/>
                  <a:ea typeface="Times New Roman"/>
                  <a:cs typeface="Times New Roman"/>
                  <a:sym typeface="Times New Roman"/>
                </a:rPr>
                <a:t>Gy</a:t>
              </a:r>
              <a:endParaRPr lang="en-US" sz="700" dirty="0">
                <a:solidFill>
                  <a:schemeClr val="dk2"/>
                </a:solidFill>
                <a:latin typeface="Times New Roman"/>
                <a:ea typeface="Times New Roman"/>
                <a:cs typeface="Times New Roman"/>
                <a:sym typeface="Times New Roman"/>
              </a:endParaRPr>
            </a:p>
          </p:txBody>
        </p:sp>
        <p:sp>
          <p:nvSpPr>
            <p:cNvPr id="19" name="Прямоугольник 18"/>
            <p:cNvSpPr/>
            <p:nvPr/>
          </p:nvSpPr>
          <p:spPr>
            <a:xfrm>
              <a:off x="7906175" y="2829788"/>
              <a:ext cx="360996" cy="200055"/>
            </a:xfrm>
            <a:prstGeom prst="rect">
              <a:avLst/>
            </a:prstGeom>
          </p:spPr>
          <p:txBody>
            <a:bodyPr wrap="none">
              <a:spAutoFit/>
            </a:bodyPr>
            <a:lstStyle/>
            <a:p>
              <a:pPr lvl="0"/>
              <a:r>
                <a:rPr lang="en-US" sz="700" dirty="0">
                  <a:solidFill>
                    <a:schemeClr val="dk1"/>
                  </a:solidFill>
                  <a:latin typeface="Times New Roman"/>
                  <a:ea typeface="Times New Roman"/>
                  <a:cs typeface="Times New Roman"/>
                  <a:sym typeface="Times New Roman"/>
                </a:rPr>
                <a:t>0 </a:t>
              </a:r>
              <a:r>
                <a:rPr lang="en-US" sz="700" dirty="0" err="1">
                  <a:solidFill>
                    <a:schemeClr val="dk1"/>
                  </a:solidFill>
                  <a:latin typeface="Times New Roman"/>
                  <a:ea typeface="Times New Roman"/>
                  <a:cs typeface="Times New Roman"/>
                  <a:sym typeface="Times New Roman"/>
                </a:rPr>
                <a:t>Gy</a:t>
              </a:r>
              <a:endParaRPr lang="en-US" sz="700" dirty="0">
                <a:solidFill>
                  <a:schemeClr val="dk2"/>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5"/>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a:solidFill>
                  <a:schemeClr val="dk1"/>
                </a:solidFill>
                <a:latin typeface="PT Sans Caption"/>
                <a:ea typeface="PT Sans Caption"/>
                <a:cs typeface="PT Sans Caption"/>
                <a:sym typeface="PT Sans Caption"/>
              </a:rPr>
              <a:t>CALCULATED SURVIVAL OF NEURAL STEM CELLS </a:t>
            </a:r>
            <a:endParaRPr sz="1600" b="1">
              <a:solidFill>
                <a:schemeClr val="dk1"/>
              </a:solidFill>
              <a:latin typeface="PT Sans Caption"/>
              <a:ea typeface="PT Sans Caption"/>
              <a:cs typeface="PT Sans Caption"/>
              <a:sym typeface="PT Sans Caption"/>
            </a:endParaRPr>
          </a:p>
        </p:txBody>
      </p:sp>
      <p:cxnSp>
        <p:nvCxnSpPr>
          <p:cNvPr id="566" name="Google Shape;566;p35"/>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567" name="Google Shape;567;p35"/>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23</a:t>
            </a:r>
            <a:endParaRPr sz="600" dirty="0">
              <a:latin typeface="PT Sans Caption"/>
              <a:ea typeface="PT Sans Caption"/>
              <a:cs typeface="PT Sans Caption"/>
              <a:sym typeface="PT Sans Caption"/>
            </a:endParaRPr>
          </a:p>
        </p:txBody>
      </p:sp>
      <p:sp>
        <p:nvSpPr>
          <p:cNvPr id="583" name="Google Shape;583;p35"/>
          <p:cNvSpPr txBox="1"/>
          <p:nvPr/>
        </p:nvSpPr>
        <p:spPr>
          <a:xfrm>
            <a:off x="450000" y="5463900"/>
            <a:ext cx="81540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ru" sz="800" b="1" i="1">
                <a:solidFill>
                  <a:schemeClr val="dk1"/>
                </a:solidFill>
                <a:latin typeface="Calibri"/>
                <a:ea typeface="Calibri"/>
                <a:cs typeface="Calibri"/>
                <a:sym typeface="Calibri"/>
              </a:rPr>
              <a:t>Experimental data is taken from: </a:t>
            </a:r>
            <a:endParaRPr sz="800" b="1"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ru" sz="800" i="1">
                <a:solidFill>
                  <a:srgbClr val="222222"/>
                </a:solidFill>
                <a:highlight>
                  <a:srgbClr val="FFFFFF"/>
                </a:highlight>
                <a:latin typeface="Calibri"/>
                <a:ea typeface="Calibri"/>
                <a:cs typeface="Calibri"/>
                <a:sym typeface="Calibri"/>
              </a:rPr>
              <a:t>Left picture 	green dots 	</a:t>
            </a:r>
            <a:r>
              <a:rPr lang="ru" sz="800" b="1" i="1">
                <a:solidFill>
                  <a:schemeClr val="dk1"/>
                </a:solidFill>
                <a:latin typeface="Calibri"/>
                <a:ea typeface="Calibri"/>
                <a:cs typeface="Calibri"/>
                <a:sym typeface="Calibri"/>
              </a:rPr>
              <a:t> </a:t>
            </a:r>
            <a:r>
              <a:rPr lang="ru" sz="800" i="1">
                <a:solidFill>
                  <a:srgbClr val="222222"/>
                </a:solidFill>
                <a:highlight>
                  <a:schemeClr val="lt1"/>
                </a:highlight>
                <a:latin typeface="Calibri"/>
                <a:ea typeface="Calibri"/>
                <a:cs typeface="Calibri"/>
                <a:sym typeface="Calibri"/>
              </a:rPr>
              <a:t>DeCarolis, Nathan A., et al. Life sciences in space research 2 (2014): 70-79.</a:t>
            </a:r>
            <a:endParaRPr sz="800" b="1"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ru" sz="800" i="1">
                <a:solidFill>
                  <a:srgbClr val="222222"/>
                </a:solidFill>
                <a:highlight>
                  <a:schemeClr val="lt1"/>
                </a:highlight>
                <a:latin typeface="Calibri"/>
                <a:ea typeface="Calibri"/>
                <a:cs typeface="Calibri"/>
                <a:sym typeface="Calibri"/>
              </a:rPr>
              <a:t>Right picture 	green squares	</a:t>
            </a:r>
            <a:r>
              <a:rPr lang="ru" sz="800" b="1" i="1">
                <a:solidFill>
                  <a:schemeClr val="dk1"/>
                </a:solidFill>
                <a:latin typeface="Calibri"/>
                <a:ea typeface="Calibri"/>
                <a:cs typeface="Calibri"/>
                <a:sym typeface="Calibri"/>
              </a:rPr>
              <a:t> </a:t>
            </a:r>
            <a:r>
              <a:rPr lang="ru" sz="800" i="1">
                <a:solidFill>
                  <a:srgbClr val="222222"/>
                </a:solidFill>
                <a:highlight>
                  <a:schemeClr val="lt1"/>
                </a:highlight>
                <a:latin typeface="Calibri"/>
                <a:ea typeface="Calibri"/>
                <a:cs typeface="Calibri"/>
                <a:sym typeface="Calibri"/>
              </a:rPr>
              <a:t>Rivera, Phillip D., et al. Radiation research 180.6 (2013): 658-667.</a:t>
            </a:r>
            <a:endParaRPr sz="800" b="1" i="1">
              <a:solidFill>
                <a:schemeClr val="dk1"/>
              </a:solidFill>
              <a:latin typeface="Calibri"/>
              <a:ea typeface="Calibri"/>
              <a:cs typeface="Calibri"/>
              <a:sym typeface="Calibri"/>
            </a:endParaRPr>
          </a:p>
          <a:p>
            <a:pPr marL="0" lvl="0" indent="457200" algn="l" rtl="0">
              <a:spcBef>
                <a:spcPts val="0"/>
              </a:spcBef>
              <a:spcAft>
                <a:spcPts val="0"/>
              </a:spcAft>
              <a:buClr>
                <a:schemeClr val="dk1"/>
              </a:buClr>
              <a:buFont typeface="Arial"/>
              <a:buNone/>
            </a:pPr>
            <a:r>
              <a:rPr lang="ru" sz="800" i="1">
                <a:solidFill>
                  <a:srgbClr val="222222"/>
                </a:solidFill>
                <a:highlight>
                  <a:schemeClr val="lt1"/>
                </a:highlight>
                <a:latin typeface="Calibri"/>
                <a:ea typeface="Calibri"/>
                <a:cs typeface="Calibri"/>
                <a:sym typeface="Calibri"/>
              </a:rPr>
              <a:t>	green dots 	</a:t>
            </a:r>
            <a:r>
              <a:rPr lang="ru" sz="800" b="1" i="1">
                <a:solidFill>
                  <a:schemeClr val="dk1"/>
                </a:solidFill>
                <a:latin typeface="Calibri"/>
                <a:ea typeface="Calibri"/>
                <a:cs typeface="Calibri"/>
                <a:sym typeface="Calibri"/>
              </a:rPr>
              <a:t> </a:t>
            </a:r>
            <a:r>
              <a:rPr lang="ru" sz="800" i="1">
                <a:solidFill>
                  <a:srgbClr val="222222"/>
                </a:solidFill>
                <a:highlight>
                  <a:schemeClr val="lt1"/>
                </a:highlight>
                <a:latin typeface="Calibri"/>
                <a:ea typeface="Calibri"/>
                <a:cs typeface="Calibri"/>
                <a:sym typeface="Calibri"/>
              </a:rPr>
              <a:t>DeCarolis, Nathan A., et al. Life sciences in space research 2 (2014): 70-79.</a:t>
            </a:r>
            <a:endParaRPr sz="800" b="1" i="1">
              <a:solidFill>
                <a:schemeClr val="dk1"/>
              </a:solidFill>
              <a:latin typeface="Calibri"/>
              <a:ea typeface="Calibri"/>
              <a:cs typeface="Calibri"/>
              <a:sym typeface="Calibri"/>
            </a:endParaRPr>
          </a:p>
        </p:txBody>
      </p:sp>
      <p:grpSp>
        <p:nvGrpSpPr>
          <p:cNvPr id="3" name="Группа 2">
            <a:extLst>
              <a:ext uri="{FF2B5EF4-FFF2-40B4-BE49-F238E27FC236}">
                <a16:creationId xmlns:a16="http://schemas.microsoft.com/office/drawing/2014/main" xmlns="" id="{0CBB8F5C-3A78-209A-11B6-5BA3DC4E7557}"/>
              </a:ext>
            </a:extLst>
          </p:cNvPr>
          <p:cNvGrpSpPr/>
          <p:nvPr/>
        </p:nvGrpSpPr>
        <p:grpSpPr>
          <a:xfrm>
            <a:off x="752120" y="1245377"/>
            <a:ext cx="7639763" cy="4096875"/>
            <a:chOff x="833400" y="1245375"/>
            <a:chExt cx="7639763" cy="4096875"/>
          </a:xfrm>
        </p:grpSpPr>
        <p:sp>
          <p:nvSpPr>
            <p:cNvPr id="568" name="Google Shape;568;p35"/>
            <p:cNvSpPr txBox="1"/>
            <p:nvPr/>
          </p:nvSpPr>
          <p:spPr>
            <a:xfrm>
              <a:off x="1530700" y="18219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 sz="1000" i="1">
                  <a:solidFill>
                    <a:schemeClr val="dk1"/>
                  </a:solidFill>
                  <a:latin typeface="Calibri"/>
                  <a:ea typeface="Calibri"/>
                  <a:cs typeface="Calibri"/>
                  <a:sym typeface="Calibri"/>
                </a:rPr>
                <a:t>E = 1000 MeV/nucleon, LET = 148 keV/μm</a:t>
              </a:r>
              <a:endParaRPr sz="900" i="1">
                <a:solidFill>
                  <a:schemeClr val="dk1"/>
                </a:solidFill>
                <a:latin typeface="Calibri"/>
                <a:ea typeface="Calibri"/>
                <a:cs typeface="Calibri"/>
                <a:sym typeface="Calibri"/>
              </a:endParaRPr>
            </a:p>
          </p:txBody>
        </p:sp>
        <p:sp>
          <p:nvSpPr>
            <p:cNvPr id="569" name="Google Shape;569;p35"/>
            <p:cNvSpPr txBox="1"/>
            <p:nvPr/>
          </p:nvSpPr>
          <p:spPr>
            <a:xfrm>
              <a:off x="5027300" y="1821950"/>
              <a:ext cx="2890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 sz="1000" i="1">
                  <a:solidFill>
                    <a:schemeClr val="dk1"/>
                  </a:solidFill>
                  <a:latin typeface="Calibri"/>
                  <a:ea typeface="Calibri"/>
                  <a:cs typeface="Calibri"/>
                  <a:sym typeface="Calibri"/>
                </a:rPr>
                <a:t>E = 300 MeV/nucleon, LET = 240 keV/μm</a:t>
              </a:r>
              <a:endParaRPr sz="900" i="1">
                <a:solidFill>
                  <a:schemeClr val="dk1"/>
                </a:solidFill>
                <a:latin typeface="Calibri"/>
                <a:ea typeface="Calibri"/>
                <a:cs typeface="Calibri"/>
                <a:sym typeface="Calibri"/>
              </a:endParaRPr>
            </a:p>
          </p:txBody>
        </p:sp>
        <p:sp>
          <p:nvSpPr>
            <p:cNvPr id="570" name="Google Shape;570;p35"/>
            <p:cNvSpPr txBox="1"/>
            <p:nvPr/>
          </p:nvSpPr>
          <p:spPr>
            <a:xfrm>
              <a:off x="1397100" y="12453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100" b="1">
                  <a:solidFill>
                    <a:schemeClr val="dk1"/>
                  </a:solidFill>
                  <a:latin typeface="Calibri"/>
                  <a:ea typeface="Calibri"/>
                  <a:cs typeface="Calibri"/>
                  <a:sym typeface="Calibri"/>
                </a:rPr>
                <a:t>SHORT- AND MEDIUM-TERM SURVIVAL OF NSC AFTER </a:t>
              </a:r>
              <a:r>
                <a:rPr lang="ru" sz="1100" b="1" baseline="30000">
                  <a:solidFill>
                    <a:schemeClr val="dk1"/>
                  </a:solidFill>
                  <a:latin typeface="Calibri"/>
                  <a:ea typeface="Calibri"/>
                  <a:cs typeface="Calibri"/>
                  <a:sym typeface="Calibri"/>
                </a:rPr>
                <a:t>56</a:t>
              </a:r>
              <a:r>
                <a:rPr lang="ru" sz="1100" b="1">
                  <a:solidFill>
                    <a:schemeClr val="dk1"/>
                  </a:solidFill>
                  <a:latin typeface="Calibri"/>
                  <a:ea typeface="Calibri"/>
                  <a:cs typeface="Calibri"/>
                  <a:sym typeface="Calibri"/>
                </a:rPr>
                <a:t>FE PARTICLE IRRADIATION</a:t>
              </a:r>
              <a:endParaRPr sz="1100" b="1">
                <a:solidFill>
                  <a:schemeClr val="dk1"/>
                </a:solidFill>
                <a:latin typeface="Calibri"/>
                <a:ea typeface="Calibri"/>
                <a:cs typeface="Calibri"/>
                <a:sym typeface="Calibri"/>
              </a:endParaRPr>
            </a:p>
          </p:txBody>
        </p:sp>
        <p:sp>
          <p:nvSpPr>
            <p:cNvPr id="571" name="Google Shape;571;p35"/>
            <p:cNvSpPr txBox="1"/>
            <p:nvPr/>
          </p:nvSpPr>
          <p:spPr>
            <a:xfrm>
              <a:off x="1476100" y="1611816"/>
              <a:ext cx="2945400"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i="1">
                  <a:solidFill>
                    <a:schemeClr val="dk1"/>
                  </a:solidFill>
                  <a:latin typeface="Times New Roman"/>
                  <a:ea typeface="Times New Roman"/>
                  <a:cs typeface="Times New Roman"/>
                  <a:sym typeface="Times New Roman"/>
                </a:rPr>
                <a:t>Nestin-GFP</a:t>
              </a:r>
              <a:endParaRPr/>
            </a:p>
          </p:txBody>
        </p:sp>
        <p:sp>
          <p:nvSpPr>
            <p:cNvPr id="572" name="Google Shape;572;p35"/>
            <p:cNvSpPr txBox="1"/>
            <p:nvPr/>
          </p:nvSpPr>
          <p:spPr>
            <a:xfrm>
              <a:off x="5060425" y="1611816"/>
              <a:ext cx="2945400"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i="1">
                  <a:solidFill>
                    <a:schemeClr val="dk1"/>
                  </a:solidFill>
                  <a:latin typeface="Times New Roman"/>
                  <a:ea typeface="Times New Roman"/>
                  <a:cs typeface="Times New Roman"/>
                  <a:sym typeface="Times New Roman"/>
                </a:rPr>
                <a:t>Nestin-CreER</a:t>
              </a:r>
              <a:r>
                <a:rPr lang="ru" sz="1000" i="1" baseline="30000">
                  <a:solidFill>
                    <a:schemeClr val="dk1"/>
                  </a:solidFill>
                  <a:latin typeface="Times New Roman"/>
                  <a:ea typeface="Times New Roman"/>
                  <a:cs typeface="Times New Roman"/>
                  <a:sym typeface="Times New Roman"/>
                </a:rPr>
                <a:t>T2</a:t>
              </a:r>
              <a:r>
                <a:rPr lang="ru" sz="1000" i="1">
                  <a:solidFill>
                    <a:schemeClr val="dk1"/>
                  </a:solidFill>
                  <a:latin typeface="Times New Roman"/>
                  <a:ea typeface="Times New Roman"/>
                  <a:cs typeface="Times New Roman"/>
                  <a:sym typeface="Times New Roman"/>
                </a:rPr>
                <a:t>/R26R:YFP</a:t>
              </a:r>
              <a:endParaRPr/>
            </a:p>
          </p:txBody>
        </p:sp>
        <p:sp>
          <p:nvSpPr>
            <p:cNvPr id="573" name="Google Shape;573;p35"/>
            <p:cNvSpPr txBox="1"/>
            <p:nvPr/>
          </p:nvSpPr>
          <p:spPr>
            <a:xfrm>
              <a:off x="833400" y="4653150"/>
              <a:ext cx="7477200" cy="68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ru" sz="1000" i="1">
                  <a:solidFill>
                    <a:schemeClr val="dk1"/>
                  </a:solidFill>
                  <a:latin typeface="Calibri"/>
                  <a:ea typeface="Calibri"/>
                  <a:cs typeface="Calibri"/>
                  <a:sym typeface="Calibri"/>
                </a:rPr>
                <a:t>The results of modeling the part of surviving neural stem cells after irradiation with iron particles, taking into account the heterogeneity of NSCs. On the left - for transgenic Nestin-GFP mice, on the right - for transgenic Nestin-CreER</a:t>
              </a:r>
              <a:r>
                <a:rPr lang="ru" sz="1000" i="1" baseline="30000">
                  <a:solidFill>
                    <a:schemeClr val="dk1"/>
                  </a:solidFill>
                  <a:latin typeface="Calibri"/>
                  <a:ea typeface="Calibri"/>
                  <a:cs typeface="Calibri"/>
                  <a:sym typeface="Calibri"/>
                </a:rPr>
                <a:t>T2</a:t>
              </a:r>
              <a:r>
                <a:rPr lang="ru" sz="1000" i="1">
                  <a:solidFill>
                    <a:schemeClr val="dk1"/>
                  </a:solidFill>
                  <a:latin typeface="Calibri"/>
                  <a:ea typeface="Calibri"/>
                  <a:cs typeface="Calibri"/>
                  <a:sym typeface="Calibri"/>
                </a:rPr>
                <a:t>/R26R:YFP mice. The green curve for all presented graphs corresponds to a dose of 1 Gy. D</a:t>
              </a:r>
              <a:r>
                <a:rPr lang="ru" sz="1000" i="1" baseline="-25000">
                  <a:solidFill>
                    <a:schemeClr val="dk1"/>
                  </a:solidFill>
                  <a:latin typeface="Calibri"/>
                  <a:ea typeface="Calibri"/>
                  <a:cs typeface="Calibri"/>
                  <a:sym typeface="Calibri"/>
                </a:rPr>
                <a:t>37</a:t>
              </a:r>
              <a:r>
                <a:rPr lang="ru" sz="1000" i="1">
                  <a:solidFill>
                    <a:schemeClr val="dk1"/>
                  </a:solidFill>
                  <a:latin typeface="Calibri"/>
                  <a:ea typeface="Calibri"/>
                  <a:cs typeface="Calibri"/>
                  <a:sym typeface="Calibri"/>
                </a:rPr>
                <a:t> is the characteristic dose of NSCs, t</a:t>
              </a:r>
              <a:r>
                <a:rPr lang="ru" sz="1000" i="1" baseline="-25000">
                  <a:solidFill>
                    <a:schemeClr val="dk1"/>
                  </a:solidFill>
                  <a:latin typeface="Calibri"/>
                  <a:ea typeface="Calibri"/>
                  <a:cs typeface="Calibri"/>
                  <a:sym typeface="Calibri"/>
                </a:rPr>
                <a:t>fd</a:t>
              </a:r>
              <a:r>
                <a:rPr lang="ru" sz="1000" i="1">
                  <a:solidFill>
                    <a:schemeClr val="dk1"/>
                  </a:solidFill>
                  <a:latin typeface="Calibri"/>
                  <a:ea typeface="Calibri"/>
                  <a:cs typeface="Calibri"/>
                  <a:sym typeface="Calibri"/>
                </a:rPr>
                <a:t> is the activation rate of the first division of neural stem cells.</a:t>
              </a:r>
              <a:endParaRPr sz="1000" i="1">
                <a:solidFill>
                  <a:schemeClr val="dk1"/>
                </a:solidFill>
                <a:latin typeface="Calibri"/>
                <a:ea typeface="Calibri"/>
                <a:cs typeface="Calibri"/>
                <a:sym typeface="Calibri"/>
              </a:endParaRPr>
            </a:p>
          </p:txBody>
        </p:sp>
        <p:pic>
          <p:nvPicPr>
            <p:cNvPr id="574" name="Google Shape;574;p35"/>
            <p:cNvPicPr preferRelativeResize="0"/>
            <p:nvPr/>
          </p:nvPicPr>
          <p:blipFill rotWithShape="1">
            <a:blip r:embed="rId3">
              <a:alphaModFix/>
            </a:blip>
            <a:srcRect l="1380" r="1390"/>
            <a:stretch/>
          </p:blipFill>
          <p:spPr>
            <a:xfrm>
              <a:off x="1143350" y="2286850"/>
              <a:ext cx="7009700" cy="2168449"/>
            </a:xfrm>
            <a:prstGeom prst="rect">
              <a:avLst/>
            </a:prstGeom>
            <a:noFill/>
            <a:ln>
              <a:noFill/>
            </a:ln>
          </p:spPr>
        </p:pic>
        <p:sp>
          <p:nvSpPr>
            <p:cNvPr id="575" name="Google Shape;575;p35"/>
            <p:cNvSpPr txBox="1"/>
            <p:nvPr/>
          </p:nvSpPr>
          <p:spPr>
            <a:xfrm>
              <a:off x="6300613" y="3424016"/>
              <a:ext cx="2172550" cy="5541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ru" sz="800" b="1" i="1" dirty="0">
                  <a:solidFill>
                    <a:schemeClr val="dk1"/>
                  </a:solidFill>
                  <a:latin typeface="Calibri"/>
                  <a:ea typeface="Calibri"/>
                  <a:cs typeface="Calibri"/>
                  <a:sym typeface="Calibri"/>
                </a:rPr>
                <a:t>  D</a:t>
              </a:r>
              <a:r>
                <a:rPr lang="ru" sz="800" b="1" i="1" baseline="-25000" dirty="0">
                  <a:solidFill>
                    <a:schemeClr val="dk1"/>
                  </a:solidFill>
                  <a:latin typeface="Calibri"/>
                  <a:ea typeface="Calibri"/>
                  <a:cs typeface="Calibri"/>
                  <a:sym typeface="Calibri"/>
                </a:rPr>
                <a:t>37</a:t>
              </a:r>
              <a:r>
                <a:rPr lang="ru" sz="800" b="1" i="1" dirty="0">
                  <a:solidFill>
                    <a:schemeClr val="dk1"/>
                  </a:solidFill>
                  <a:latin typeface="Calibri"/>
                  <a:ea typeface="Calibri"/>
                  <a:cs typeface="Calibri"/>
                  <a:sym typeface="Calibri"/>
                </a:rPr>
                <a:t>	 t</a:t>
              </a:r>
              <a:r>
                <a:rPr lang="ru" sz="800" b="1" i="1" baseline="-25000" dirty="0">
                  <a:solidFill>
                    <a:schemeClr val="dk1"/>
                  </a:solidFill>
                  <a:latin typeface="Calibri"/>
                  <a:ea typeface="Calibri"/>
                  <a:cs typeface="Calibri"/>
                  <a:sym typeface="Calibri"/>
                </a:rPr>
                <a:t>fd</a:t>
              </a:r>
              <a:r>
                <a:rPr lang="ru" sz="800" b="1" i="1" dirty="0">
                  <a:solidFill>
                    <a:schemeClr val="dk1"/>
                  </a:solidFill>
                  <a:latin typeface="Calibri"/>
                  <a:ea typeface="Calibri"/>
                  <a:cs typeface="Calibri"/>
                  <a:sym typeface="Calibri"/>
                </a:rPr>
                <a:t>	</a:t>
              </a:r>
              <a:endParaRPr sz="800" b="1" i="1" dirty="0">
                <a:solidFill>
                  <a:schemeClr val="dk1"/>
                </a:solidFill>
                <a:latin typeface="Calibri"/>
                <a:ea typeface="Calibri"/>
                <a:cs typeface="Calibri"/>
                <a:sym typeface="Calibri"/>
              </a:endParaRPr>
            </a:p>
            <a:p>
              <a:r>
                <a:rPr lang="en-GB" sz="800" b="1" i="1" dirty="0">
                  <a:solidFill>
                    <a:schemeClr val="dk1"/>
                  </a:solidFill>
                  <a:latin typeface="Calibri"/>
                  <a:ea typeface="Calibri"/>
                  <a:cs typeface="Calibri"/>
                  <a:sym typeface="Calibri"/>
                </a:rPr>
                <a:t>Control       -     	</a:t>
              </a:r>
              <a:r>
                <a:rPr lang="ru" sz="800" b="1" i="1" dirty="0">
                  <a:solidFill>
                    <a:schemeClr val="dk1"/>
                  </a:solidFill>
                  <a:latin typeface="Calibri"/>
                  <a:ea typeface="Calibri"/>
                  <a:cs typeface="Calibri"/>
                  <a:sym typeface="Calibri"/>
                </a:rPr>
                <a:t> 1/</a:t>
              </a:r>
              <a:r>
                <a:rPr lang="en-GB" sz="800" b="1" i="1" dirty="0">
                  <a:solidFill>
                    <a:schemeClr val="dk1"/>
                  </a:solidFill>
                  <a:latin typeface="Calibri"/>
                  <a:ea typeface="Calibri"/>
                  <a:cs typeface="Calibri"/>
                  <a:sym typeface="Calibri"/>
                </a:rPr>
                <a:t>25</a:t>
              </a:r>
              <a:r>
                <a:rPr lang="ru" sz="800" b="1" i="1" dirty="0">
                  <a:solidFill>
                    <a:schemeClr val="dk1"/>
                  </a:solidFill>
                  <a:latin typeface="Calibri"/>
                  <a:ea typeface="Calibri"/>
                  <a:cs typeface="Calibri"/>
                  <a:sym typeface="Calibri"/>
                </a:rPr>
                <a:t> day</a:t>
              </a:r>
              <a:r>
                <a:rPr lang="ru" sz="800" b="1" i="1" baseline="30000" dirty="0">
                  <a:solidFill>
                    <a:schemeClr val="dk1"/>
                  </a:solidFill>
                  <a:latin typeface="Calibri"/>
                  <a:ea typeface="Calibri"/>
                  <a:cs typeface="Calibri"/>
                  <a:sym typeface="Calibri"/>
                </a:rPr>
                <a:t>-1</a:t>
              </a:r>
              <a:endParaRPr lang="en-GB" sz="800" b="1" i="1" dirty="0">
                <a:solidFill>
                  <a:schemeClr val="dk1"/>
                </a:solidFill>
                <a:latin typeface="Calibri"/>
                <a:ea typeface="Calibri"/>
                <a:cs typeface="Calibri"/>
                <a:sym typeface="Calibri"/>
              </a:endParaRPr>
            </a:p>
            <a:p>
              <a:pPr marL="0" lvl="0" indent="0" algn="l" rtl="0">
                <a:spcBef>
                  <a:spcPts val="0"/>
                </a:spcBef>
                <a:spcAft>
                  <a:spcPts val="0"/>
                </a:spcAft>
                <a:buNone/>
              </a:pPr>
              <a:r>
                <a:rPr lang="ru" sz="800" b="1" i="1" dirty="0">
                  <a:solidFill>
                    <a:schemeClr val="dk1"/>
                  </a:solidFill>
                  <a:latin typeface="Calibri"/>
                  <a:ea typeface="Calibri"/>
                  <a:cs typeface="Calibri"/>
                  <a:sym typeface="Calibri"/>
                </a:rPr>
                <a:t>Curve 2</a:t>
              </a:r>
              <a:r>
                <a:rPr lang="en-GB" sz="800" b="1" i="1" dirty="0">
                  <a:solidFill>
                    <a:schemeClr val="dk1"/>
                  </a:solidFill>
                  <a:latin typeface="Calibri"/>
                  <a:ea typeface="Calibri"/>
                  <a:cs typeface="Calibri"/>
                  <a:sym typeface="Calibri"/>
                </a:rPr>
                <a:t>        </a:t>
              </a:r>
              <a:r>
                <a:rPr lang="ru" sz="800" b="1" i="1" dirty="0">
                  <a:solidFill>
                    <a:schemeClr val="dk1"/>
                  </a:solidFill>
                  <a:latin typeface="Calibri"/>
                  <a:ea typeface="Calibri"/>
                  <a:cs typeface="Calibri"/>
                  <a:sym typeface="Calibri"/>
                </a:rPr>
                <a:t>3.5 Gy	 1/50 day</a:t>
              </a:r>
              <a:r>
                <a:rPr lang="ru" sz="800" b="1" i="1" baseline="30000" dirty="0">
                  <a:solidFill>
                    <a:schemeClr val="dk1"/>
                  </a:solidFill>
                  <a:latin typeface="Calibri"/>
                  <a:ea typeface="Calibri"/>
                  <a:cs typeface="Calibri"/>
                  <a:sym typeface="Calibri"/>
                </a:rPr>
                <a:t>-1</a:t>
              </a:r>
              <a:endParaRPr sz="800" b="1" i="1" dirty="0">
                <a:solidFill>
                  <a:schemeClr val="dk1"/>
                </a:solidFill>
                <a:latin typeface="Calibri"/>
                <a:ea typeface="Calibri"/>
                <a:cs typeface="Calibri"/>
                <a:sym typeface="Calibri"/>
              </a:endParaRPr>
            </a:p>
            <a:p>
              <a:pPr marL="0" lvl="0" indent="0" algn="l" rtl="0">
                <a:spcBef>
                  <a:spcPts val="0"/>
                </a:spcBef>
                <a:spcAft>
                  <a:spcPts val="0"/>
                </a:spcAft>
                <a:buNone/>
              </a:pPr>
              <a:r>
                <a:rPr lang="ru" sz="800" b="1" i="1" dirty="0">
                  <a:solidFill>
                    <a:schemeClr val="dk1"/>
                  </a:solidFill>
                  <a:latin typeface="Calibri"/>
                  <a:ea typeface="Calibri"/>
                  <a:cs typeface="Calibri"/>
                  <a:sym typeface="Calibri"/>
                </a:rPr>
                <a:t>Curve 3</a:t>
              </a:r>
              <a:r>
                <a:rPr lang="en-GB" sz="800" b="1" i="1" dirty="0">
                  <a:solidFill>
                    <a:schemeClr val="dk1"/>
                  </a:solidFill>
                  <a:latin typeface="Calibri"/>
                  <a:ea typeface="Calibri"/>
                  <a:cs typeface="Calibri"/>
                  <a:sym typeface="Calibri"/>
                </a:rPr>
                <a:t>        </a:t>
              </a:r>
              <a:r>
                <a:rPr lang="ru" sz="800" b="1" i="1" dirty="0">
                  <a:solidFill>
                    <a:schemeClr val="dk1"/>
                  </a:solidFill>
                  <a:latin typeface="Calibri"/>
                  <a:ea typeface="Calibri"/>
                  <a:cs typeface="Calibri"/>
                  <a:sym typeface="Calibri"/>
                </a:rPr>
                <a:t>1.6 Gy	 1/100 day</a:t>
              </a:r>
              <a:r>
                <a:rPr lang="ru" sz="800" b="1" i="1" baseline="30000" dirty="0">
                  <a:solidFill>
                    <a:schemeClr val="dk1"/>
                  </a:solidFill>
                  <a:latin typeface="Calibri"/>
                  <a:ea typeface="Calibri"/>
                  <a:cs typeface="Calibri"/>
                  <a:sym typeface="Calibri"/>
                </a:rPr>
                <a:t>-1</a:t>
              </a:r>
              <a:endParaRPr sz="800" b="1" i="1" baseline="30000" dirty="0">
                <a:solidFill>
                  <a:schemeClr val="dk1"/>
                </a:solidFill>
                <a:latin typeface="Calibri"/>
                <a:ea typeface="Calibri"/>
                <a:cs typeface="Calibri"/>
                <a:sym typeface="Calibri"/>
              </a:endParaRPr>
            </a:p>
          </p:txBody>
        </p:sp>
        <p:sp>
          <p:nvSpPr>
            <p:cNvPr id="576" name="Google Shape;576;p35"/>
            <p:cNvSpPr txBox="1"/>
            <p:nvPr/>
          </p:nvSpPr>
          <p:spPr>
            <a:xfrm>
              <a:off x="1808850" y="3016775"/>
              <a:ext cx="3231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dirty="0">
                  <a:solidFill>
                    <a:schemeClr val="dk1"/>
                  </a:solidFill>
                  <a:latin typeface="Times New Roman"/>
                  <a:ea typeface="Times New Roman"/>
                  <a:cs typeface="Times New Roman"/>
                  <a:sym typeface="Times New Roman"/>
                </a:rPr>
                <a:t>1</a:t>
              </a:r>
              <a:endParaRPr sz="900" dirty="0">
                <a:solidFill>
                  <a:schemeClr val="dk1"/>
                </a:solidFill>
                <a:latin typeface="Times New Roman"/>
                <a:ea typeface="Times New Roman"/>
                <a:cs typeface="Times New Roman"/>
                <a:sym typeface="Times New Roman"/>
              </a:endParaRPr>
            </a:p>
          </p:txBody>
        </p:sp>
        <p:sp>
          <p:nvSpPr>
            <p:cNvPr id="577" name="Google Shape;577;p35"/>
            <p:cNvSpPr txBox="1"/>
            <p:nvPr/>
          </p:nvSpPr>
          <p:spPr>
            <a:xfrm>
              <a:off x="5298250" y="2934263"/>
              <a:ext cx="3231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a:solidFill>
                    <a:schemeClr val="dk1"/>
                  </a:solidFill>
                  <a:latin typeface="Times New Roman"/>
                  <a:ea typeface="Times New Roman"/>
                  <a:cs typeface="Times New Roman"/>
                  <a:sym typeface="Times New Roman"/>
                </a:rPr>
                <a:t>2</a:t>
              </a:r>
              <a:endParaRPr sz="900">
                <a:solidFill>
                  <a:schemeClr val="dk1"/>
                </a:solidFill>
                <a:latin typeface="Times New Roman"/>
                <a:ea typeface="Times New Roman"/>
                <a:cs typeface="Times New Roman"/>
                <a:sym typeface="Times New Roman"/>
              </a:endParaRPr>
            </a:p>
          </p:txBody>
        </p:sp>
        <p:sp>
          <p:nvSpPr>
            <p:cNvPr id="578" name="Google Shape;578;p35"/>
            <p:cNvSpPr txBox="1"/>
            <p:nvPr/>
          </p:nvSpPr>
          <p:spPr>
            <a:xfrm>
              <a:off x="5365175" y="3370589"/>
              <a:ext cx="3231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a:solidFill>
                    <a:schemeClr val="dk1"/>
                  </a:solidFill>
                  <a:latin typeface="Times New Roman"/>
                  <a:ea typeface="Times New Roman"/>
                  <a:cs typeface="Times New Roman"/>
                  <a:sym typeface="Times New Roman"/>
                </a:rPr>
                <a:t>3</a:t>
              </a:r>
              <a:endParaRPr sz="900">
                <a:solidFill>
                  <a:schemeClr val="dk1"/>
                </a:solidFill>
                <a:latin typeface="Times New Roman"/>
                <a:ea typeface="Times New Roman"/>
                <a:cs typeface="Times New Roman"/>
                <a:sym typeface="Times New Roman"/>
              </a:endParaRPr>
            </a:p>
          </p:txBody>
        </p:sp>
        <p:sp>
          <p:nvSpPr>
            <p:cNvPr id="579" name="Google Shape;579;p35"/>
            <p:cNvSpPr txBox="1"/>
            <p:nvPr/>
          </p:nvSpPr>
          <p:spPr>
            <a:xfrm>
              <a:off x="2763125" y="3475763"/>
              <a:ext cx="2071112" cy="553968"/>
            </a:xfrm>
            <a:prstGeom prst="rect">
              <a:avLst/>
            </a:prstGeom>
            <a:noFill/>
            <a:ln>
              <a:noFill/>
            </a:ln>
          </p:spPr>
          <p:txBody>
            <a:bodyPr spcFirstLastPara="1" wrap="square" lIns="91425" tIns="91425" rIns="91425" bIns="91425" anchor="t" anchorCtr="0">
              <a:spAutoFit/>
            </a:bodyPr>
            <a:lstStyle/>
            <a:p>
              <a:pPr marL="457200" lvl="0" indent="0" rtl="0">
                <a:spcBef>
                  <a:spcPts val="0"/>
                </a:spcBef>
                <a:spcAft>
                  <a:spcPts val="0"/>
                </a:spcAft>
                <a:buNone/>
              </a:pPr>
              <a:r>
                <a:rPr lang="ru" sz="800" b="1" i="1" dirty="0">
                  <a:solidFill>
                    <a:schemeClr val="dk1"/>
                  </a:solidFill>
                  <a:latin typeface="Calibri"/>
                  <a:ea typeface="Calibri"/>
                  <a:cs typeface="Calibri"/>
                  <a:sym typeface="Calibri"/>
                </a:rPr>
                <a:t>D</a:t>
              </a:r>
              <a:r>
                <a:rPr lang="ru" sz="800" b="1" i="1" baseline="-25000" dirty="0">
                  <a:solidFill>
                    <a:schemeClr val="dk1"/>
                  </a:solidFill>
                  <a:latin typeface="Calibri"/>
                  <a:ea typeface="Calibri"/>
                  <a:cs typeface="Calibri"/>
                  <a:sym typeface="Calibri"/>
                </a:rPr>
                <a:t>37</a:t>
              </a:r>
              <a:r>
                <a:rPr lang="ru" sz="800" b="1" i="1" dirty="0">
                  <a:solidFill>
                    <a:schemeClr val="dk1"/>
                  </a:solidFill>
                  <a:latin typeface="Calibri"/>
                  <a:ea typeface="Calibri"/>
                  <a:cs typeface="Calibri"/>
                  <a:sym typeface="Calibri"/>
                </a:rPr>
                <a:t>	 t</a:t>
              </a:r>
              <a:r>
                <a:rPr lang="ru" sz="800" b="1" i="1" baseline="-25000" dirty="0">
                  <a:solidFill>
                    <a:schemeClr val="dk1"/>
                  </a:solidFill>
                  <a:latin typeface="Calibri"/>
                  <a:ea typeface="Calibri"/>
                  <a:cs typeface="Calibri"/>
                  <a:sym typeface="Calibri"/>
                </a:rPr>
                <a:t>fd</a:t>
              </a:r>
              <a:r>
                <a:rPr lang="ru" sz="800" b="1" i="1" dirty="0">
                  <a:solidFill>
                    <a:schemeClr val="dk1"/>
                  </a:solidFill>
                  <a:latin typeface="Calibri"/>
                  <a:ea typeface="Calibri"/>
                  <a:cs typeface="Calibri"/>
                  <a:sym typeface="Calibri"/>
                </a:rPr>
                <a:t>	</a:t>
              </a:r>
              <a:endParaRPr sz="800" b="1" i="1" dirty="0">
                <a:solidFill>
                  <a:schemeClr val="dk1"/>
                </a:solidFill>
                <a:latin typeface="Calibri"/>
                <a:ea typeface="Calibri"/>
                <a:cs typeface="Calibri"/>
                <a:sym typeface="Calibri"/>
              </a:endParaRPr>
            </a:p>
            <a:p>
              <a:pPr marL="0" lvl="0" indent="0" rtl="0">
                <a:spcBef>
                  <a:spcPts val="0"/>
                </a:spcBef>
                <a:spcAft>
                  <a:spcPts val="0"/>
                </a:spcAft>
                <a:buNone/>
              </a:pPr>
              <a:r>
                <a:rPr lang="en-GB" sz="800" b="1" i="1" dirty="0">
                  <a:solidFill>
                    <a:schemeClr val="dk1"/>
                  </a:solidFill>
                  <a:latin typeface="Calibri"/>
                  <a:ea typeface="Calibri"/>
                  <a:cs typeface="Calibri"/>
                  <a:sym typeface="Calibri"/>
                </a:rPr>
                <a:t>Control       -     	</a:t>
              </a:r>
              <a:r>
                <a:rPr lang="ru" sz="800" b="1" i="1" dirty="0">
                  <a:solidFill>
                    <a:schemeClr val="dk1"/>
                  </a:solidFill>
                  <a:latin typeface="Calibri"/>
                  <a:ea typeface="Calibri"/>
                  <a:cs typeface="Calibri"/>
                  <a:sym typeface="Calibri"/>
                </a:rPr>
                <a:t> 1/</a:t>
              </a:r>
              <a:r>
                <a:rPr lang="en-GB" sz="800" b="1" i="1" dirty="0">
                  <a:solidFill>
                    <a:schemeClr val="dk1"/>
                  </a:solidFill>
                  <a:latin typeface="Calibri"/>
                  <a:ea typeface="Calibri"/>
                  <a:cs typeface="Calibri"/>
                  <a:sym typeface="Calibri"/>
                </a:rPr>
                <a:t>25</a:t>
              </a:r>
              <a:r>
                <a:rPr lang="ru" sz="800" b="1" i="1" dirty="0">
                  <a:solidFill>
                    <a:schemeClr val="dk1"/>
                  </a:solidFill>
                  <a:latin typeface="Calibri"/>
                  <a:ea typeface="Calibri"/>
                  <a:cs typeface="Calibri"/>
                  <a:sym typeface="Calibri"/>
                </a:rPr>
                <a:t> day</a:t>
              </a:r>
              <a:r>
                <a:rPr lang="ru" sz="800" b="1" i="1" baseline="30000" dirty="0">
                  <a:solidFill>
                    <a:schemeClr val="dk1"/>
                  </a:solidFill>
                  <a:latin typeface="Calibri"/>
                  <a:ea typeface="Calibri"/>
                  <a:cs typeface="Calibri"/>
                  <a:sym typeface="Calibri"/>
                </a:rPr>
                <a:t>-1</a:t>
              </a:r>
              <a:endParaRPr lang="en-GB" sz="800" b="1" i="1" dirty="0">
                <a:solidFill>
                  <a:schemeClr val="dk1"/>
                </a:solidFill>
                <a:latin typeface="Calibri"/>
                <a:ea typeface="Calibri"/>
                <a:cs typeface="Calibri"/>
                <a:sym typeface="Calibri"/>
              </a:endParaRPr>
            </a:p>
            <a:p>
              <a:pPr marL="0" lvl="0" indent="0" rtl="0">
                <a:spcBef>
                  <a:spcPts val="0"/>
                </a:spcBef>
                <a:spcAft>
                  <a:spcPts val="0"/>
                </a:spcAft>
                <a:buNone/>
              </a:pPr>
              <a:r>
                <a:rPr lang="ru" sz="800" b="1" i="1" dirty="0">
                  <a:solidFill>
                    <a:schemeClr val="dk1"/>
                  </a:solidFill>
                  <a:latin typeface="Calibri"/>
                  <a:ea typeface="Calibri"/>
                  <a:cs typeface="Calibri"/>
                  <a:sym typeface="Calibri"/>
                </a:rPr>
                <a:t>Curve 1</a:t>
              </a:r>
              <a:r>
                <a:rPr lang="en-GB" sz="800" b="1" i="1" dirty="0">
                  <a:solidFill>
                    <a:schemeClr val="dk1"/>
                  </a:solidFill>
                  <a:latin typeface="Calibri"/>
                  <a:ea typeface="Calibri"/>
                  <a:cs typeface="Calibri"/>
                  <a:sym typeface="Calibri"/>
                </a:rPr>
                <a:t>      </a:t>
              </a:r>
              <a:r>
                <a:rPr lang="en-US" sz="800" b="1" i="1" dirty="0" smtClean="0">
                  <a:solidFill>
                    <a:schemeClr val="dk1"/>
                  </a:solidFill>
                  <a:latin typeface="Calibri"/>
                  <a:ea typeface="Calibri"/>
                  <a:cs typeface="Calibri"/>
                  <a:sym typeface="Calibri"/>
                </a:rPr>
                <a:t>- </a:t>
              </a:r>
              <a:r>
                <a:rPr lang="ru" sz="800" b="1" i="1" dirty="0">
                  <a:solidFill>
                    <a:schemeClr val="dk1"/>
                  </a:solidFill>
                  <a:latin typeface="Calibri"/>
                  <a:ea typeface="Calibri"/>
                  <a:cs typeface="Calibri"/>
                  <a:sym typeface="Calibri"/>
                </a:rPr>
                <a:t>	 1/15 day</a:t>
              </a:r>
              <a:r>
                <a:rPr lang="ru" sz="800" b="1" i="1" baseline="30000" dirty="0">
                  <a:solidFill>
                    <a:schemeClr val="dk1"/>
                  </a:solidFill>
                  <a:latin typeface="Calibri"/>
                  <a:ea typeface="Calibri"/>
                  <a:cs typeface="Calibri"/>
                  <a:sym typeface="Calibri"/>
                </a:rPr>
                <a:t>-1</a:t>
              </a:r>
              <a:endParaRPr dirty="0"/>
            </a:p>
          </p:txBody>
        </p:sp>
        <p:sp>
          <p:nvSpPr>
            <p:cNvPr id="580" name="Google Shape;580;p35"/>
            <p:cNvSpPr txBox="1"/>
            <p:nvPr/>
          </p:nvSpPr>
          <p:spPr>
            <a:xfrm rot="-5400000">
              <a:off x="246450" y="3016775"/>
              <a:ext cx="17775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581" name="Google Shape;581;p35"/>
            <p:cNvSpPr txBox="1"/>
            <p:nvPr/>
          </p:nvSpPr>
          <p:spPr>
            <a:xfrm>
              <a:off x="1518700" y="4211675"/>
              <a:ext cx="29148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582" name="Google Shape;582;p35"/>
            <p:cNvSpPr txBox="1"/>
            <p:nvPr/>
          </p:nvSpPr>
          <p:spPr>
            <a:xfrm>
              <a:off x="5069875" y="4211675"/>
              <a:ext cx="2926500" cy="323135"/>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Day after irradiation</a:t>
              </a:r>
              <a:endParaRPr sz="900" b="1">
                <a:solidFill>
                  <a:schemeClr val="dk1"/>
                </a:solidFill>
                <a:latin typeface="Times New Roman"/>
                <a:ea typeface="Times New Roman"/>
                <a:cs typeface="Times New Roman"/>
                <a:sym typeface="Times New Roman"/>
              </a:endParaRPr>
            </a:p>
          </p:txBody>
        </p:sp>
        <p:sp>
          <p:nvSpPr>
            <p:cNvPr id="21" name="Прямоугольник 20"/>
            <p:cNvSpPr/>
            <p:nvPr/>
          </p:nvSpPr>
          <p:spPr>
            <a:xfrm>
              <a:off x="3886830" y="2665512"/>
              <a:ext cx="511679" cy="230832"/>
            </a:xfrm>
            <a:prstGeom prst="rect">
              <a:avLst/>
            </a:prstGeom>
          </p:spPr>
          <p:txBody>
            <a:bodyPr wrap="none">
              <a:spAutoFit/>
            </a:bodyPr>
            <a:lstStyle/>
            <a:p>
              <a:r>
                <a:rPr lang="en-US" sz="900" dirty="0">
                  <a:solidFill>
                    <a:schemeClr val="dk1"/>
                  </a:solidFill>
                  <a:latin typeface="Times New Roman"/>
                  <a:cs typeface="Times New Roman"/>
                  <a:sym typeface="Times New Roman"/>
                </a:rPr>
                <a:t>control</a:t>
              </a:r>
              <a:endParaRPr lang="ru-RU" sz="900" dirty="0"/>
            </a:p>
          </p:txBody>
        </p:sp>
        <p:sp>
          <p:nvSpPr>
            <p:cNvPr id="22" name="Прямоугольник 21"/>
            <p:cNvSpPr/>
            <p:nvPr/>
          </p:nvSpPr>
          <p:spPr>
            <a:xfrm>
              <a:off x="7437750" y="2685832"/>
              <a:ext cx="511679" cy="230832"/>
            </a:xfrm>
            <a:prstGeom prst="rect">
              <a:avLst/>
            </a:prstGeom>
          </p:spPr>
          <p:txBody>
            <a:bodyPr wrap="none">
              <a:spAutoFit/>
            </a:bodyPr>
            <a:lstStyle/>
            <a:p>
              <a:r>
                <a:rPr lang="en-US" sz="900" dirty="0">
                  <a:solidFill>
                    <a:schemeClr val="dk1"/>
                  </a:solidFill>
                  <a:latin typeface="Times New Roman"/>
                  <a:cs typeface="Times New Roman"/>
                  <a:sym typeface="Times New Roman"/>
                </a:rPr>
                <a:t>control</a:t>
              </a:r>
              <a:endParaRPr lang="ru-RU" sz="9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6"/>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dirty="0">
                <a:solidFill>
                  <a:schemeClr val="dk1"/>
                </a:solidFill>
                <a:latin typeface="PT Sans Caption"/>
                <a:ea typeface="PT Sans Caption"/>
                <a:cs typeface="PT Sans Caption"/>
                <a:sym typeface="PT Sans Caption"/>
              </a:rPr>
              <a:t>CALCULATED SURVIVAL OF NEURAL STEM CELLS </a:t>
            </a:r>
            <a:endParaRPr sz="1600" b="1" dirty="0">
              <a:solidFill>
                <a:schemeClr val="dk1"/>
              </a:solidFill>
              <a:latin typeface="PT Sans Caption"/>
              <a:ea typeface="PT Sans Caption"/>
              <a:cs typeface="PT Sans Caption"/>
              <a:sym typeface="PT Sans Caption"/>
            </a:endParaRPr>
          </a:p>
        </p:txBody>
      </p:sp>
      <p:cxnSp>
        <p:nvCxnSpPr>
          <p:cNvPr id="589" name="Google Shape;589;p36"/>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590" name="Google Shape;590;p36"/>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24</a:t>
            </a:r>
            <a:endParaRPr sz="600" dirty="0">
              <a:latin typeface="PT Sans Caption"/>
              <a:ea typeface="PT Sans Caption"/>
              <a:cs typeface="PT Sans Caption"/>
              <a:sym typeface="PT Sans Caption"/>
            </a:endParaRPr>
          </a:p>
        </p:txBody>
      </p:sp>
      <p:sp>
        <p:nvSpPr>
          <p:cNvPr id="591" name="Google Shape;591;p36"/>
          <p:cNvSpPr txBox="1"/>
          <p:nvPr/>
        </p:nvSpPr>
        <p:spPr>
          <a:xfrm>
            <a:off x="450000" y="5588000"/>
            <a:ext cx="8159400" cy="5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The results of modeling the part of surviving neural stem cells after </a:t>
            </a:r>
            <a:r>
              <a:rPr lang="ru" sz="1000" i="1" baseline="30000">
                <a:solidFill>
                  <a:schemeClr val="dk1"/>
                </a:solidFill>
                <a:latin typeface="Calibri"/>
                <a:ea typeface="Calibri"/>
                <a:cs typeface="Calibri"/>
                <a:sym typeface="Calibri"/>
              </a:rPr>
              <a:t>56</a:t>
            </a:r>
            <a:r>
              <a:rPr lang="ru" sz="1000" i="1">
                <a:solidFill>
                  <a:schemeClr val="dk1"/>
                </a:solidFill>
                <a:latin typeface="Calibri"/>
                <a:ea typeface="Calibri"/>
                <a:cs typeface="Calibri"/>
                <a:sym typeface="Calibri"/>
              </a:rPr>
              <a:t>Fe irradiation. On the left - taking into account the homogeneity of the NSC, on the right - taking into account the heterogeneity of the NSC. The green curve for all presented graphs corresponds to a dose of 1 Gy.</a:t>
            </a:r>
            <a:endParaRPr sz="1000" i="1">
              <a:solidFill>
                <a:schemeClr val="dk1"/>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FF0957A1-8A56-4932-F0B5-0A77AF4BAEA1}"/>
              </a:ext>
            </a:extLst>
          </p:cNvPr>
          <p:cNvGrpSpPr/>
          <p:nvPr/>
        </p:nvGrpSpPr>
        <p:grpSpPr>
          <a:xfrm>
            <a:off x="856478" y="1066405"/>
            <a:ext cx="7431044" cy="4557583"/>
            <a:chOff x="932800" y="1129775"/>
            <a:chExt cx="7431044" cy="4557582"/>
          </a:xfrm>
        </p:grpSpPr>
        <p:grpSp>
          <p:nvGrpSpPr>
            <p:cNvPr id="592" name="Google Shape;592;p36"/>
            <p:cNvGrpSpPr/>
            <p:nvPr/>
          </p:nvGrpSpPr>
          <p:grpSpPr>
            <a:xfrm>
              <a:off x="1084956" y="1510775"/>
              <a:ext cx="7278888" cy="4055513"/>
              <a:chOff x="1098763" y="1510775"/>
              <a:chExt cx="7278888" cy="4055513"/>
            </a:xfrm>
          </p:grpSpPr>
          <p:sp>
            <p:nvSpPr>
              <p:cNvPr id="593" name="Google Shape;593;p36"/>
              <p:cNvSpPr txBox="1"/>
              <p:nvPr/>
            </p:nvSpPr>
            <p:spPr>
              <a:xfrm>
                <a:off x="1476025" y="1510775"/>
                <a:ext cx="24402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HOMOGENEITY MODEL OF NSC</a:t>
                </a:r>
                <a:endParaRPr sz="1000" i="1">
                  <a:solidFill>
                    <a:schemeClr val="dk1"/>
                  </a:solidFill>
                  <a:latin typeface="Calibri"/>
                  <a:ea typeface="Calibri"/>
                  <a:cs typeface="Calibri"/>
                  <a:sym typeface="Calibri"/>
                </a:endParaRPr>
              </a:p>
            </p:txBody>
          </p:sp>
          <p:sp>
            <p:nvSpPr>
              <p:cNvPr id="594" name="Google Shape;594;p36"/>
              <p:cNvSpPr txBox="1"/>
              <p:nvPr/>
            </p:nvSpPr>
            <p:spPr>
              <a:xfrm>
                <a:off x="4286825" y="1510775"/>
                <a:ext cx="23604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000" i="1">
                    <a:solidFill>
                      <a:schemeClr val="dk1"/>
                    </a:solidFill>
                    <a:latin typeface="Calibri"/>
                    <a:ea typeface="Calibri"/>
                    <a:cs typeface="Calibri"/>
                    <a:sym typeface="Calibri"/>
                  </a:rPr>
                  <a:t>HETEROGENEITY MODEL OF NSC</a:t>
                </a:r>
                <a:endParaRPr sz="900" i="1">
                  <a:solidFill>
                    <a:schemeClr val="dk1"/>
                  </a:solidFill>
                  <a:latin typeface="Calibri"/>
                  <a:ea typeface="Calibri"/>
                  <a:cs typeface="Calibri"/>
                  <a:sym typeface="Calibri"/>
                </a:endParaRPr>
              </a:p>
            </p:txBody>
          </p:sp>
          <p:pic>
            <p:nvPicPr>
              <p:cNvPr id="595" name="Google Shape;595;p36"/>
              <p:cNvPicPr preferRelativeResize="0"/>
              <p:nvPr/>
            </p:nvPicPr>
            <p:blipFill>
              <a:blip r:embed="rId3">
                <a:alphaModFix/>
              </a:blip>
              <a:stretch>
                <a:fillRect/>
              </a:stretch>
            </p:blipFill>
            <p:spPr>
              <a:xfrm>
                <a:off x="1098763" y="1901788"/>
                <a:ext cx="5727273" cy="1171740"/>
              </a:xfrm>
              <a:prstGeom prst="rect">
                <a:avLst/>
              </a:prstGeom>
              <a:noFill/>
              <a:ln>
                <a:noFill/>
              </a:ln>
            </p:spPr>
          </p:pic>
          <p:pic>
            <p:nvPicPr>
              <p:cNvPr id="596" name="Google Shape;596;p36"/>
              <p:cNvPicPr preferRelativeResize="0"/>
              <p:nvPr/>
            </p:nvPicPr>
            <p:blipFill>
              <a:blip r:embed="rId4">
                <a:alphaModFix/>
              </a:blip>
              <a:stretch>
                <a:fillRect/>
              </a:stretch>
            </p:blipFill>
            <p:spPr>
              <a:xfrm>
                <a:off x="1098763" y="4394548"/>
                <a:ext cx="5727273" cy="1171740"/>
              </a:xfrm>
              <a:prstGeom prst="rect">
                <a:avLst/>
              </a:prstGeom>
              <a:noFill/>
              <a:ln>
                <a:noFill/>
              </a:ln>
            </p:spPr>
          </p:pic>
          <p:pic>
            <p:nvPicPr>
              <p:cNvPr id="597" name="Google Shape;597;p36"/>
              <p:cNvPicPr preferRelativeResize="0"/>
              <p:nvPr/>
            </p:nvPicPr>
            <p:blipFill>
              <a:blip r:embed="rId5">
                <a:alphaModFix/>
              </a:blip>
              <a:stretch>
                <a:fillRect/>
              </a:stretch>
            </p:blipFill>
            <p:spPr>
              <a:xfrm>
                <a:off x="1098763" y="3124277"/>
                <a:ext cx="5727273" cy="1171740"/>
              </a:xfrm>
              <a:prstGeom prst="rect">
                <a:avLst/>
              </a:prstGeom>
              <a:noFill/>
              <a:ln>
                <a:noFill/>
              </a:ln>
            </p:spPr>
          </p:pic>
          <p:sp>
            <p:nvSpPr>
              <p:cNvPr id="598" name="Google Shape;598;p36"/>
              <p:cNvSpPr txBox="1"/>
              <p:nvPr/>
            </p:nvSpPr>
            <p:spPr>
              <a:xfrm>
                <a:off x="7011150" y="4600050"/>
                <a:ext cx="1366500" cy="60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 sz="900">
                    <a:solidFill>
                      <a:schemeClr val="dk1"/>
                    </a:solidFill>
                    <a:latin typeface="Calibri"/>
                    <a:ea typeface="Calibri"/>
                    <a:cs typeface="Calibri"/>
                    <a:sym typeface="Calibri"/>
                  </a:rPr>
                  <a:t>Nestin-CreER</a:t>
                </a:r>
                <a:r>
                  <a:rPr lang="ru" sz="900" baseline="30000">
                    <a:solidFill>
                      <a:schemeClr val="dk1"/>
                    </a:solidFill>
                    <a:latin typeface="Calibri"/>
                    <a:ea typeface="Calibri"/>
                    <a:cs typeface="Calibri"/>
                    <a:sym typeface="Calibri"/>
                  </a:rPr>
                  <a:t>T2</a:t>
                </a:r>
                <a:r>
                  <a:rPr lang="ru" sz="900">
                    <a:solidFill>
                      <a:schemeClr val="dk1"/>
                    </a:solidFill>
                    <a:latin typeface="Calibri"/>
                    <a:ea typeface="Calibri"/>
                    <a:cs typeface="Calibri"/>
                    <a:sym typeface="Calibri"/>
                  </a:rPr>
                  <a:t>/R26R:YFP</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ru" sz="900" i="1">
                    <a:solidFill>
                      <a:schemeClr val="dk1"/>
                    </a:solidFill>
                    <a:latin typeface="Calibri"/>
                    <a:ea typeface="Calibri"/>
                    <a:cs typeface="Calibri"/>
                    <a:sym typeface="Calibri"/>
                  </a:rPr>
                  <a:t>E = 300 MeV/nucleon</a:t>
                </a:r>
                <a:endParaRPr sz="900" i="1">
                  <a:solidFill>
                    <a:schemeClr val="dk1"/>
                  </a:solidFill>
                  <a:latin typeface="Calibri"/>
                  <a:ea typeface="Calibri"/>
                  <a:cs typeface="Calibri"/>
                  <a:sym typeface="Calibri"/>
                </a:endParaRPr>
              </a:p>
              <a:p>
                <a:pPr marL="0" lvl="0" indent="0" algn="l" rtl="0">
                  <a:spcBef>
                    <a:spcPts val="0"/>
                  </a:spcBef>
                  <a:spcAft>
                    <a:spcPts val="0"/>
                  </a:spcAft>
                  <a:buNone/>
                </a:pPr>
                <a:r>
                  <a:rPr lang="ru" sz="900" i="1">
                    <a:solidFill>
                      <a:schemeClr val="dk1"/>
                    </a:solidFill>
                    <a:latin typeface="Calibri"/>
                    <a:ea typeface="Calibri"/>
                    <a:cs typeface="Calibri"/>
                    <a:sym typeface="Calibri"/>
                  </a:rPr>
                  <a:t>LET = 240 keV/μm</a:t>
                </a:r>
                <a:endParaRPr sz="900" i="1">
                  <a:solidFill>
                    <a:schemeClr val="dk1"/>
                  </a:solidFill>
                  <a:latin typeface="Calibri"/>
                  <a:ea typeface="Calibri"/>
                  <a:cs typeface="Calibri"/>
                  <a:sym typeface="Calibri"/>
                </a:endParaRPr>
              </a:p>
            </p:txBody>
          </p:sp>
          <p:sp>
            <p:nvSpPr>
              <p:cNvPr id="599" name="Google Shape;599;p36"/>
              <p:cNvSpPr txBox="1"/>
              <p:nvPr/>
            </p:nvSpPr>
            <p:spPr>
              <a:xfrm>
                <a:off x="7022400" y="2247400"/>
                <a:ext cx="1247700"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ru" sz="900">
                    <a:solidFill>
                      <a:schemeClr val="dk1"/>
                    </a:solidFill>
                    <a:latin typeface="Calibri"/>
                    <a:ea typeface="Calibri"/>
                    <a:cs typeface="Calibri"/>
                    <a:sym typeface="Calibri"/>
                  </a:rPr>
                  <a:t>Nestin-GFP</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ru" sz="900" i="1">
                    <a:solidFill>
                      <a:schemeClr val="dk1"/>
                    </a:solidFill>
                    <a:latin typeface="Calibri"/>
                    <a:ea typeface="Calibri"/>
                    <a:cs typeface="Calibri"/>
                    <a:sym typeface="Calibri"/>
                  </a:rPr>
                  <a:t>E = 1000 MeV/nucleon</a:t>
                </a:r>
                <a:endParaRPr sz="900" i="1">
                  <a:solidFill>
                    <a:schemeClr val="dk1"/>
                  </a:solidFill>
                  <a:latin typeface="Calibri"/>
                  <a:ea typeface="Calibri"/>
                  <a:cs typeface="Calibri"/>
                  <a:sym typeface="Calibri"/>
                </a:endParaRPr>
              </a:p>
              <a:p>
                <a:pPr marL="0" lvl="0" indent="0" algn="l" rtl="0">
                  <a:spcBef>
                    <a:spcPts val="0"/>
                  </a:spcBef>
                  <a:spcAft>
                    <a:spcPts val="0"/>
                  </a:spcAft>
                  <a:buNone/>
                </a:pPr>
                <a:r>
                  <a:rPr lang="ru" sz="900" i="1">
                    <a:solidFill>
                      <a:schemeClr val="dk1"/>
                    </a:solidFill>
                    <a:latin typeface="Calibri"/>
                    <a:ea typeface="Calibri"/>
                    <a:cs typeface="Calibri"/>
                    <a:sym typeface="Calibri"/>
                  </a:rPr>
                  <a:t>LET = 148 keV/μm</a:t>
                </a:r>
                <a:endParaRPr sz="700" i="1">
                  <a:solidFill>
                    <a:schemeClr val="dk1"/>
                  </a:solidFill>
                  <a:latin typeface="Calibri"/>
                  <a:ea typeface="Calibri"/>
                  <a:cs typeface="Calibri"/>
                  <a:sym typeface="Calibri"/>
                </a:endParaRPr>
              </a:p>
            </p:txBody>
          </p:sp>
          <p:sp>
            <p:nvSpPr>
              <p:cNvPr id="600" name="Google Shape;600;p36"/>
              <p:cNvSpPr txBox="1"/>
              <p:nvPr/>
            </p:nvSpPr>
            <p:spPr>
              <a:xfrm>
                <a:off x="7011150" y="3423725"/>
                <a:ext cx="1366500" cy="5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900">
                    <a:solidFill>
                      <a:schemeClr val="dk1"/>
                    </a:solidFill>
                    <a:latin typeface="Calibri"/>
                    <a:ea typeface="Calibri"/>
                    <a:cs typeface="Calibri"/>
                    <a:sym typeface="Calibri"/>
                  </a:rPr>
                  <a:t>Nestin-CreER</a:t>
                </a:r>
                <a:r>
                  <a:rPr lang="ru" sz="900" baseline="30000">
                    <a:solidFill>
                      <a:schemeClr val="dk1"/>
                    </a:solidFill>
                    <a:latin typeface="Calibri"/>
                    <a:ea typeface="Calibri"/>
                    <a:cs typeface="Calibri"/>
                    <a:sym typeface="Calibri"/>
                  </a:rPr>
                  <a:t>T2</a:t>
                </a:r>
                <a:r>
                  <a:rPr lang="ru" sz="900">
                    <a:solidFill>
                      <a:schemeClr val="dk1"/>
                    </a:solidFill>
                    <a:latin typeface="Calibri"/>
                    <a:ea typeface="Calibri"/>
                    <a:cs typeface="Calibri"/>
                    <a:sym typeface="Calibri"/>
                  </a:rPr>
                  <a:t>/R26R:YFP</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ru" sz="900" i="1">
                    <a:solidFill>
                      <a:schemeClr val="dk1"/>
                    </a:solidFill>
                    <a:latin typeface="Calibri"/>
                    <a:ea typeface="Calibri"/>
                    <a:cs typeface="Calibri"/>
                    <a:sym typeface="Calibri"/>
                  </a:rPr>
                  <a:t>E = 300 MeV/nucleon</a:t>
                </a:r>
                <a:endParaRPr sz="900" i="1">
                  <a:solidFill>
                    <a:schemeClr val="dk1"/>
                  </a:solidFill>
                  <a:latin typeface="Calibri"/>
                  <a:ea typeface="Calibri"/>
                  <a:cs typeface="Calibri"/>
                  <a:sym typeface="Calibri"/>
                </a:endParaRPr>
              </a:p>
              <a:p>
                <a:pPr marL="0" lvl="0" indent="0" algn="l" rtl="0">
                  <a:spcBef>
                    <a:spcPts val="0"/>
                  </a:spcBef>
                  <a:spcAft>
                    <a:spcPts val="0"/>
                  </a:spcAft>
                  <a:buNone/>
                </a:pPr>
                <a:r>
                  <a:rPr lang="ru" sz="900" i="1">
                    <a:solidFill>
                      <a:schemeClr val="dk1"/>
                    </a:solidFill>
                    <a:latin typeface="Calibri"/>
                    <a:ea typeface="Calibri"/>
                    <a:cs typeface="Calibri"/>
                    <a:sym typeface="Calibri"/>
                  </a:rPr>
                  <a:t>LET = 240 keV/μm</a:t>
                </a:r>
                <a:endParaRPr sz="900" i="1">
                  <a:solidFill>
                    <a:schemeClr val="dk1"/>
                  </a:solidFill>
                  <a:latin typeface="Calibri"/>
                  <a:ea typeface="Calibri"/>
                  <a:cs typeface="Calibri"/>
                  <a:sym typeface="Calibri"/>
                </a:endParaRPr>
              </a:p>
            </p:txBody>
          </p:sp>
        </p:grpSp>
        <p:sp>
          <p:nvSpPr>
            <p:cNvPr id="601" name="Google Shape;601;p36"/>
            <p:cNvSpPr txBox="1"/>
            <p:nvPr/>
          </p:nvSpPr>
          <p:spPr>
            <a:xfrm>
              <a:off x="1397100" y="1129775"/>
              <a:ext cx="634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100" b="1">
                  <a:solidFill>
                    <a:schemeClr val="dk1"/>
                  </a:solidFill>
                  <a:latin typeface="Calibri"/>
                  <a:ea typeface="Calibri"/>
                  <a:cs typeface="Calibri"/>
                  <a:sym typeface="Calibri"/>
                </a:rPr>
                <a:t>LONG-TERM SURVIVAL OF NSC AFTER </a:t>
              </a:r>
              <a:r>
                <a:rPr lang="ru" sz="1100" b="1" baseline="30000">
                  <a:solidFill>
                    <a:schemeClr val="dk1"/>
                  </a:solidFill>
                  <a:latin typeface="Calibri"/>
                  <a:ea typeface="Calibri"/>
                  <a:cs typeface="Calibri"/>
                  <a:sym typeface="Calibri"/>
                </a:rPr>
                <a:t>56</a:t>
              </a:r>
              <a:r>
                <a:rPr lang="ru" sz="1100" b="1">
                  <a:solidFill>
                    <a:schemeClr val="dk1"/>
                  </a:solidFill>
                  <a:latin typeface="Calibri"/>
                  <a:ea typeface="Calibri"/>
                  <a:cs typeface="Calibri"/>
                  <a:sym typeface="Calibri"/>
                </a:rPr>
                <a:t>FE PARTICLE IRRADIATION</a:t>
              </a:r>
              <a:endParaRPr sz="1100" b="1">
                <a:solidFill>
                  <a:schemeClr val="dk1"/>
                </a:solidFill>
                <a:latin typeface="Calibri"/>
                <a:ea typeface="Calibri"/>
                <a:cs typeface="Calibri"/>
                <a:sym typeface="Calibri"/>
              </a:endParaRPr>
            </a:p>
          </p:txBody>
        </p:sp>
        <p:sp>
          <p:nvSpPr>
            <p:cNvPr id="602" name="Google Shape;602;p36"/>
            <p:cNvSpPr txBox="1"/>
            <p:nvPr/>
          </p:nvSpPr>
          <p:spPr>
            <a:xfrm rot="-5400000">
              <a:off x="-659300" y="3479800"/>
              <a:ext cx="35073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900" b="1">
                  <a:solidFill>
                    <a:schemeClr val="dk1"/>
                  </a:solidFill>
                  <a:latin typeface="Times New Roman"/>
                  <a:ea typeface="Times New Roman"/>
                  <a:cs typeface="Times New Roman"/>
                  <a:sym typeface="Times New Roman"/>
                </a:rPr>
                <a:t>Part of surviving NSC</a:t>
              </a:r>
              <a:endParaRPr sz="900" b="1">
                <a:solidFill>
                  <a:schemeClr val="dk1"/>
                </a:solidFill>
                <a:latin typeface="Times New Roman"/>
                <a:ea typeface="Times New Roman"/>
                <a:cs typeface="Times New Roman"/>
                <a:sym typeface="Times New Roman"/>
              </a:endParaRPr>
            </a:p>
          </p:txBody>
        </p:sp>
        <p:sp>
          <p:nvSpPr>
            <p:cNvPr id="603" name="Google Shape;603;p36"/>
            <p:cNvSpPr txBox="1"/>
            <p:nvPr/>
          </p:nvSpPr>
          <p:spPr>
            <a:xfrm>
              <a:off x="1457375" y="5395000"/>
              <a:ext cx="2459700" cy="292357"/>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700" b="1">
                  <a:solidFill>
                    <a:schemeClr val="dk1"/>
                  </a:solidFill>
                  <a:latin typeface="Times New Roman"/>
                  <a:ea typeface="Times New Roman"/>
                  <a:cs typeface="Times New Roman"/>
                  <a:sym typeface="Times New Roman"/>
                </a:rPr>
                <a:t>Day after irradiation</a:t>
              </a:r>
              <a:endParaRPr sz="700" b="1">
                <a:solidFill>
                  <a:schemeClr val="dk1"/>
                </a:solidFill>
                <a:latin typeface="Times New Roman"/>
                <a:ea typeface="Times New Roman"/>
                <a:cs typeface="Times New Roman"/>
                <a:sym typeface="Times New Roman"/>
              </a:endParaRPr>
            </a:p>
          </p:txBody>
        </p:sp>
        <p:sp>
          <p:nvSpPr>
            <p:cNvPr id="604" name="Google Shape;604;p36"/>
            <p:cNvSpPr txBox="1"/>
            <p:nvPr/>
          </p:nvSpPr>
          <p:spPr>
            <a:xfrm>
              <a:off x="4270075" y="5395000"/>
              <a:ext cx="2459700" cy="292357"/>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700" b="1">
                  <a:solidFill>
                    <a:schemeClr val="dk1"/>
                  </a:solidFill>
                  <a:latin typeface="Times New Roman"/>
                  <a:ea typeface="Times New Roman"/>
                  <a:cs typeface="Times New Roman"/>
                  <a:sym typeface="Times New Roman"/>
                </a:rPr>
                <a:t>Day after irradiation</a:t>
              </a:r>
              <a:endParaRPr sz="700" b="1">
                <a:solidFill>
                  <a:schemeClr val="dk1"/>
                </a:solidFill>
                <a:latin typeface="Times New Roman"/>
                <a:ea typeface="Times New Roman"/>
                <a:cs typeface="Times New Roman"/>
                <a:sym typeface="Times New Roman"/>
              </a:endParaRPr>
            </a:p>
          </p:txBody>
        </p:sp>
        <p:sp>
          <p:nvSpPr>
            <p:cNvPr id="605" name="Google Shape;605;p36"/>
            <p:cNvSpPr txBox="1"/>
            <p:nvPr/>
          </p:nvSpPr>
          <p:spPr>
            <a:xfrm>
              <a:off x="1542550" y="4136900"/>
              <a:ext cx="4778100" cy="29235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00" b="1">
                <a:solidFill>
                  <a:schemeClr val="dk1"/>
                </a:solidFill>
                <a:latin typeface="Times New Roman"/>
                <a:ea typeface="Times New Roman"/>
                <a:cs typeface="Times New Roman"/>
                <a:sym typeface="Times New Roman"/>
              </a:endParaRPr>
            </a:p>
          </p:txBody>
        </p:sp>
        <p:sp>
          <p:nvSpPr>
            <p:cNvPr id="606" name="Google Shape;606;p36"/>
            <p:cNvSpPr/>
            <p:nvPr/>
          </p:nvSpPr>
          <p:spPr>
            <a:xfrm>
              <a:off x="1988450" y="2932800"/>
              <a:ext cx="4249500" cy="17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pSp>
        <p:nvGrpSpPr>
          <p:cNvPr id="617" name="Google Shape;617;p37"/>
          <p:cNvGrpSpPr/>
          <p:nvPr/>
        </p:nvGrpSpPr>
        <p:grpSpPr>
          <a:xfrm>
            <a:off x="5346430" y="1537938"/>
            <a:ext cx="1818475" cy="3477329"/>
            <a:chOff x="5510164" y="1512194"/>
            <a:chExt cx="1818475" cy="3477329"/>
          </a:xfrm>
        </p:grpSpPr>
        <p:pic>
          <p:nvPicPr>
            <p:cNvPr id="618" name="Google Shape;618;p37"/>
            <p:cNvPicPr preferRelativeResize="0"/>
            <p:nvPr/>
          </p:nvPicPr>
          <p:blipFill>
            <a:blip r:embed="rId3">
              <a:alphaModFix/>
            </a:blip>
            <a:stretch>
              <a:fillRect/>
            </a:stretch>
          </p:blipFill>
          <p:spPr>
            <a:xfrm>
              <a:off x="5510164" y="3713048"/>
              <a:ext cx="1818475" cy="1276475"/>
            </a:xfrm>
            <a:prstGeom prst="rect">
              <a:avLst/>
            </a:prstGeom>
            <a:noFill/>
            <a:ln>
              <a:noFill/>
            </a:ln>
          </p:spPr>
        </p:pic>
        <p:grpSp>
          <p:nvGrpSpPr>
            <p:cNvPr id="619" name="Google Shape;619;p37"/>
            <p:cNvGrpSpPr/>
            <p:nvPr/>
          </p:nvGrpSpPr>
          <p:grpSpPr>
            <a:xfrm>
              <a:off x="5937348" y="1512194"/>
              <a:ext cx="1111536" cy="1172557"/>
              <a:chOff x="952335" y="1775907"/>
              <a:chExt cx="1111536" cy="1172557"/>
            </a:xfrm>
          </p:grpSpPr>
          <p:sp>
            <p:nvSpPr>
              <p:cNvPr id="620" name="Google Shape;620;p37"/>
              <p:cNvSpPr/>
              <p:nvPr/>
            </p:nvSpPr>
            <p:spPr>
              <a:xfrm>
                <a:off x="1422805" y="27371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7"/>
              <p:cNvSpPr/>
              <p:nvPr/>
            </p:nvSpPr>
            <p:spPr>
              <a:xfrm>
                <a:off x="1000416" y="21215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7"/>
              <p:cNvSpPr/>
              <p:nvPr/>
            </p:nvSpPr>
            <p:spPr>
              <a:xfrm>
                <a:off x="1508309" y="228513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7"/>
              <p:cNvSpPr/>
              <p:nvPr/>
            </p:nvSpPr>
            <p:spPr>
              <a:xfrm>
                <a:off x="1235393" y="2567718"/>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7"/>
              <p:cNvSpPr/>
              <p:nvPr/>
            </p:nvSpPr>
            <p:spPr>
              <a:xfrm>
                <a:off x="1926741" y="261414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5" name="Google Shape;625;p37"/>
              <p:cNvSpPr/>
              <p:nvPr/>
            </p:nvSpPr>
            <p:spPr>
              <a:xfrm>
                <a:off x="977393" y="18024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6" name="Google Shape;626;p37"/>
              <p:cNvSpPr/>
              <p:nvPr/>
            </p:nvSpPr>
            <p:spPr>
              <a:xfrm>
                <a:off x="1897314" y="224789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7" name="Google Shape;627;p37"/>
              <p:cNvSpPr/>
              <p:nvPr/>
            </p:nvSpPr>
            <p:spPr>
              <a:xfrm>
                <a:off x="1333501" y="186603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8" name="Google Shape;628;p37"/>
              <p:cNvSpPr/>
              <p:nvPr/>
            </p:nvSpPr>
            <p:spPr>
              <a:xfrm>
                <a:off x="1258785" y="21215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9" name="Google Shape;629;p37"/>
              <p:cNvSpPr txBox="1"/>
              <p:nvPr/>
            </p:nvSpPr>
            <p:spPr>
              <a:xfrm>
                <a:off x="1413771" y="1775907"/>
                <a:ext cx="6501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630" name="Google Shape;630;p37"/>
              <p:cNvSpPr/>
              <p:nvPr/>
            </p:nvSpPr>
            <p:spPr>
              <a:xfrm rot="2078343">
                <a:off x="952335" y="2205177"/>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1" name="Google Shape;631;p37"/>
              <p:cNvSpPr/>
              <p:nvPr/>
            </p:nvSpPr>
            <p:spPr>
              <a:xfrm rot="2078343">
                <a:off x="1739854" y="238832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32" name="Google Shape;632;p37"/>
            <p:cNvSpPr/>
            <p:nvPr/>
          </p:nvSpPr>
          <p:spPr>
            <a:xfrm rot="5400000">
              <a:off x="6147302" y="3084364"/>
              <a:ext cx="544200" cy="217800"/>
            </a:xfrm>
            <a:prstGeom prst="leftRightArrow">
              <a:avLst>
                <a:gd name="adj1" fmla="val 50000"/>
                <a:gd name="adj2" fmla="val 50000"/>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 name="Google Shape;318;p23">
            <a:extLst>
              <a:ext uri="{FF2B5EF4-FFF2-40B4-BE49-F238E27FC236}">
                <a16:creationId xmlns:a16="http://schemas.microsoft.com/office/drawing/2014/main" xmlns="" id="{5A98DC05-4A05-3183-C043-CB47CD032201}"/>
              </a:ext>
            </a:extLst>
          </p:cNvPr>
          <p:cNvSpPr/>
          <p:nvPr/>
        </p:nvSpPr>
        <p:spPr>
          <a:xfrm>
            <a:off x="816688" y="1214851"/>
            <a:ext cx="3207000" cy="4123500"/>
          </a:xfrm>
          <a:prstGeom prst="roundRect">
            <a:avLst>
              <a:gd name="adj" fmla="val 16667"/>
            </a:avLst>
          </a:prstGeom>
          <a:solidFill>
            <a:srgbClr val="CFE2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321;p23">
            <a:extLst>
              <a:ext uri="{FF2B5EF4-FFF2-40B4-BE49-F238E27FC236}">
                <a16:creationId xmlns:a16="http://schemas.microsoft.com/office/drawing/2014/main" xmlns="" id="{AD7780B5-808C-100D-6563-270207965E3A}"/>
              </a:ext>
            </a:extLst>
          </p:cNvPr>
          <p:cNvSpPr/>
          <p:nvPr/>
        </p:nvSpPr>
        <p:spPr>
          <a:xfrm>
            <a:off x="4184013" y="1214851"/>
            <a:ext cx="4143300" cy="4123500"/>
          </a:xfrm>
          <a:prstGeom prst="roundRect">
            <a:avLst>
              <a:gd name="adj" fmla="val 16667"/>
            </a:avLst>
          </a:prstGeom>
          <a:no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72;p15">
            <a:extLst>
              <a:ext uri="{FF2B5EF4-FFF2-40B4-BE49-F238E27FC236}">
                <a16:creationId xmlns:a16="http://schemas.microsoft.com/office/drawing/2014/main" xmlns="" id="{EAF98019-F538-7269-6DF8-5E9120B79775}"/>
              </a:ext>
            </a:extLst>
          </p:cNvPr>
          <p:cNvSpPr txBox="1"/>
          <p:nvPr/>
        </p:nvSpPr>
        <p:spPr>
          <a:xfrm>
            <a:off x="1472038" y="1207738"/>
            <a:ext cx="1896300" cy="4130615"/>
          </a:xfrm>
          <a:prstGeom prst="rect">
            <a:avLst/>
          </a:prstGeom>
          <a:noFill/>
          <a:ln w="6350" cmpd="sng">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900" b="1" dirty="0">
                <a:ln w="6350">
                  <a:noFill/>
                </a:ln>
                <a:solidFill>
                  <a:schemeClr val="tx1">
                    <a:lumMod val="50000"/>
                    <a:lumOff val="50000"/>
                  </a:schemeClr>
                </a:solidFill>
                <a:latin typeface="Calibri"/>
                <a:ea typeface="Calibri"/>
                <a:cs typeface="Calibri"/>
                <a:sym typeface="Calibri"/>
              </a:rPr>
              <a:t>INTRODUCTION</a:t>
            </a: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rgbClr val="0070C0"/>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MODELING </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chemeClr val="tx1">
                    <a:lumMod val="50000"/>
                    <a:lumOff val="50000"/>
                  </a:schemeClr>
                </a:solidFill>
                <a:latin typeface="Calibri"/>
                <a:ea typeface="Calibri"/>
                <a:cs typeface="Calibri"/>
                <a:sym typeface="Calibri"/>
              </a:rPr>
              <a:t>RESULTS</a:t>
            </a: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endParaRPr lang="en-GB" sz="1900" b="1" dirty="0">
              <a:ln w="6350">
                <a:noFill/>
              </a:ln>
              <a:solidFill>
                <a:schemeClr val="tx1">
                  <a:lumMod val="50000"/>
                  <a:lumOff val="50000"/>
                </a:schemeClr>
              </a:solidFill>
              <a:latin typeface="Calibri"/>
              <a:ea typeface="Calibri"/>
              <a:cs typeface="Calibri"/>
              <a:sym typeface="Calibri"/>
            </a:endParaRPr>
          </a:p>
          <a:p>
            <a:pPr marL="0" lvl="0" indent="0" algn="ctr" rtl="0">
              <a:spcBef>
                <a:spcPts val="0"/>
              </a:spcBef>
              <a:spcAft>
                <a:spcPts val="0"/>
              </a:spcAft>
              <a:buNone/>
            </a:pPr>
            <a:r>
              <a:rPr lang="en-GB" sz="1900" b="1" dirty="0">
                <a:ln w="6350">
                  <a:noFill/>
                </a:ln>
                <a:solidFill>
                  <a:srgbClr val="0070C0"/>
                </a:solidFill>
                <a:latin typeface="Calibri"/>
                <a:ea typeface="Calibri"/>
                <a:cs typeface="Calibri"/>
                <a:sym typeface="Calibri"/>
              </a:rPr>
              <a:t>CONCLUSION</a:t>
            </a:r>
            <a:endParaRPr sz="1900" b="1" dirty="0">
              <a:ln w="6350">
                <a:noFill/>
              </a:ln>
              <a:solidFill>
                <a:srgbClr val="0070C0"/>
              </a:solidFill>
              <a:latin typeface="Calibri"/>
              <a:ea typeface="Calibri"/>
              <a:cs typeface="Calibri"/>
              <a:sym typeface="Calibri"/>
            </a:endParaRPr>
          </a:p>
        </p:txBody>
      </p:sp>
      <p:sp>
        <p:nvSpPr>
          <p:cNvPr id="9" name="TextBox 8">
            <a:extLst>
              <a:ext uri="{FF2B5EF4-FFF2-40B4-BE49-F238E27FC236}">
                <a16:creationId xmlns:a16="http://schemas.microsoft.com/office/drawing/2014/main" xmlns="" id="{00AC8021-BB88-4F94-3C25-55E9A9ADC395}"/>
              </a:ext>
            </a:extLst>
          </p:cNvPr>
          <p:cNvSpPr txBox="1"/>
          <p:nvPr/>
        </p:nvSpPr>
        <p:spPr>
          <a:xfrm>
            <a:off x="6328724" y="3014231"/>
            <a:ext cx="462045" cy="369332"/>
          </a:xfrm>
          <a:prstGeom prst="rect">
            <a:avLst/>
          </a:prstGeom>
          <a:noFill/>
        </p:spPr>
        <p:txBody>
          <a:bodyPr wrap="square" rtlCol="0">
            <a:spAutoFit/>
          </a:bodyPr>
          <a:lstStyle/>
          <a:p>
            <a:pPr algn="ctr"/>
            <a:r>
              <a:rPr lang="en-GB" sz="1800" i="1" dirty="0">
                <a:latin typeface="Times New Roman" panose="02020603050405020304" pitchFamily="18" charset="0"/>
                <a:cs typeface="Times New Roman" panose="02020603050405020304" pitchFamily="18" charset="0"/>
              </a:rPr>
              <a:t>dx</a:t>
            </a:r>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38"/>
          <p:cNvGrpSpPr/>
          <p:nvPr/>
        </p:nvGrpSpPr>
        <p:grpSpPr>
          <a:xfrm>
            <a:off x="4754488" y="1599823"/>
            <a:ext cx="3125700" cy="1725300"/>
            <a:chOff x="4761700" y="1596582"/>
            <a:chExt cx="3125700" cy="1725300"/>
          </a:xfrm>
        </p:grpSpPr>
        <p:sp>
          <p:nvSpPr>
            <p:cNvPr id="638" name="Google Shape;638;p38"/>
            <p:cNvSpPr/>
            <p:nvPr/>
          </p:nvSpPr>
          <p:spPr>
            <a:xfrm>
              <a:off x="4761700" y="1596582"/>
              <a:ext cx="3125700" cy="17253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9" name="Google Shape;639;p38"/>
            <p:cNvSpPr txBox="1"/>
            <p:nvPr/>
          </p:nvSpPr>
          <p:spPr>
            <a:xfrm>
              <a:off x="4824550" y="1720482"/>
              <a:ext cx="3000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dirty="0">
                  <a:solidFill>
                    <a:schemeClr val="dk1"/>
                  </a:solidFill>
                  <a:latin typeface="Calibri"/>
                  <a:ea typeface="Calibri"/>
                  <a:cs typeface="Calibri"/>
                  <a:sym typeface="Calibri"/>
                </a:rPr>
                <a:t>2.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ru" sz="1200" dirty="0">
                  <a:solidFill>
                    <a:schemeClr val="dk1"/>
                  </a:solidFill>
                  <a:latin typeface="Calibri"/>
                  <a:ea typeface="Calibri"/>
                  <a:cs typeface="Calibri"/>
                  <a:sym typeface="Calibri"/>
                </a:rPr>
                <a:t>The dependence of the first division activation rate parameter on the dose allows us to reproduce experimental data on the number of neural stem cells after irradiation with iron particles of different energies</a:t>
              </a:r>
              <a:endParaRPr sz="1200" dirty="0">
                <a:solidFill>
                  <a:schemeClr val="dk1"/>
                </a:solidFill>
                <a:latin typeface="Calibri"/>
                <a:ea typeface="Calibri"/>
                <a:cs typeface="Calibri"/>
                <a:sym typeface="Calibri"/>
              </a:endParaRPr>
            </a:p>
          </p:txBody>
        </p:sp>
      </p:grpSp>
      <p:grpSp>
        <p:nvGrpSpPr>
          <p:cNvPr id="640" name="Google Shape;640;p38"/>
          <p:cNvGrpSpPr/>
          <p:nvPr/>
        </p:nvGrpSpPr>
        <p:grpSpPr>
          <a:xfrm>
            <a:off x="1263813" y="3529579"/>
            <a:ext cx="3125700" cy="1725300"/>
            <a:chOff x="784075" y="3674107"/>
            <a:chExt cx="3125700" cy="1725300"/>
          </a:xfrm>
        </p:grpSpPr>
        <p:sp>
          <p:nvSpPr>
            <p:cNvPr id="641" name="Google Shape;641;p38"/>
            <p:cNvSpPr/>
            <p:nvPr/>
          </p:nvSpPr>
          <p:spPr>
            <a:xfrm>
              <a:off x="784075" y="3674107"/>
              <a:ext cx="3125700" cy="17253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2" name="Google Shape;642;p38"/>
            <p:cNvSpPr txBox="1"/>
            <p:nvPr/>
          </p:nvSpPr>
          <p:spPr>
            <a:xfrm>
              <a:off x="846925" y="3890258"/>
              <a:ext cx="3000000" cy="1292631"/>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dirty="0">
                  <a:solidFill>
                    <a:schemeClr val="dk1"/>
                  </a:solidFill>
                  <a:latin typeface="Calibri"/>
                  <a:ea typeface="Calibri"/>
                  <a:cs typeface="Calibri"/>
                  <a:sym typeface="Calibri"/>
                </a:rPr>
                <a:t>3.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ru" sz="1200" dirty="0">
                  <a:solidFill>
                    <a:schemeClr val="dk1"/>
                  </a:solidFill>
                  <a:latin typeface="Calibri"/>
                  <a:ea typeface="Calibri"/>
                  <a:cs typeface="Calibri"/>
                  <a:sym typeface="Calibri"/>
                </a:rPr>
                <a:t>Depending on the energy of the particles, neural stem cells can restore their numbers by accelerating the entry into division or preserving cell divisions</a:t>
              </a:r>
              <a:endParaRPr dirty="0">
                <a:solidFill>
                  <a:schemeClr val="dk1"/>
                </a:solidFill>
              </a:endParaRPr>
            </a:p>
          </p:txBody>
        </p:sp>
      </p:grpSp>
      <p:grpSp>
        <p:nvGrpSpPr>
          <p:cNvPr id="643" name="Google Shape;643;p38"/>
          <p:cNvGrpSpPr/>
          <p:nvPr/>
        </p:nvGrpSpPr>
        <p:grpSpPr>
          <a:xfrm>
            <a:off x="4754488" y="3532882"/>
            <a:ext cx="3125700" cy="1725301"/>
            <a:chOff x="4826859" y="4412700"/>
            <a:chExt cx="3125700" cy="1725300"/>
          </a:xfrm>
        </p:grpSpPr>
        <p:sp>
          <p:nvSpPr>
            <p:cNvPr id="644" name="Google Shape;644;p38"/>
            <p:cNvSpPr txBox="1"/>
            <p:nvPr/>
          </p:nvSpPr>
          <p:spPr>
            <a:xfrm>
              <a:off x="5441559" y="5421051"/>
              <a:ext cx="1896300" cy="4770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900" b="1">
                  <a:solidFill>
                    <a:schemeClr val="lt1"/>
                  </a:solidFill>
                  <a:latin typeface="Calibri"/>
                  <a:ea typeface="Calibri"/>
                  <a:cs typeface="Calibri"/>
                  <a:sym typeface="Calibri"/>
                </a:rPr>
                <a:t>RESULTS</a:t>
              </a:r>
              <a:endParaRPr sz="1900" b="1">
                <a:solidFill>
                  <a:schemeClr val="lt1"/>
                </a:solidFill>
                <a:latin typeface="Calibri"/>
                <a:ea typeface="Calibri"/>
                <a:cs typeface="Calibri"/>
                <a:sym typeface="Calibri"/>
              </a:endParaRPr>
            </a:p>
          </p:txBody>
        </p:sp>
        <p:sp>
          <p:nvSpPr>
            <p:cNvPr id="645" name="Google Shape;645;p38"/>
            <p:cNvSpPr txBox="1"/>
            <p:nvPr/>
          </p:nvSpPr>
          <p:spPr>
            <a:xfrm>
              <a:off x="5441559" y="4595251"/>
              <a:ext cx="1896300" cy="4770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900" b="1">
                  <a:solidFill>
                    <a:schemeClr val="lt1"/>
                  </a:solidFill>
                  <a:latin typeface="Calibri"/>
                  <a:ea typeface="Calibri"/>
                  <a:cs typeface="Calibri"/>
                  <a:sym typeface="Calibri"/>
                </a:rPr>
                <a:t>MODELING</a:t>
              </a:r>
              <a:endParaRPr sz="1900" b="1">
                <a:solidFill>
                  <a:schemeClr val="lt1"/>
                </a:solidFill>
                <a:latin typeface="Calibri"/>
                <a:ea typeface="Calibri"/>
                <a:cs typeface="Calibri"/>
                <a:sym typeface="Calibri"/>
              </a:endParaRPr>
            </a:p>
          </p:txBody>
        </p:sp>
        <p:sp>
          <p:nvSpPr>
            <p:cNvPr id="646" name="Google Shape;646;p38"/>
            <p:cNvSpPr/>
            <p:nvPr/>
          </p:nvSpPr>
          <p:spPr>
            <a:xfrm>
              <a:off x="4826859" y="4412700"/>
              <a:ext cx="3125700" cy="17253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7" name="Google Shape;647;p38"/>
            <p:cNvSpPr txBox="1"/>
            <p:nvPr/>
          </p:nvSpPr>
          <p:spPr>
            <a:xfrm>
              <a:off x="4889709" y="4721250"/>
              <a:ext cx="3000000" cy="1107964"/>
            </a:xfrm>
            <a:prstGeom prst="rect">
              <a:avLst/>
            </a:prstGeom>
            <a:solidFill>
              <a:srgbClr val="D9EAD3"/>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sz="1200" dirty="0">
                  <a:solidFill>
                    <a:schemeClr val="dk1"/>
                  </a:solidFill>
                  <a:latin typeface="Calibri"/>
                  <a:ea typeface="Calibri"/>
                  <a:cs typeface="Calibri"/>
                  <a:sym typeface="Calibri"/>
                </a:rPr>
                <a:t>Further development of the model and comparison of the results with behavioral experiments will help to assess the risk of cognitive impairment in people during interplanetary flights</a:t>
              </a:r>
              <a:endParaRPr sz="1200" dirty="0">
                <a:solidFill>
                  <a:schemeClr val="dk1"/>
                </a:solidFill>
                <a:latin typeface="Calibri"/>
                <a:ea typeface="Calibri"/>
                <a:cs typeface="Calibri"/>
                <a:sym typeface="Calibri"/>
              </a:endParaRPr>
            </a:p>
          </p:txBody>
        </p:sp>
      </p:grpSp>
      <p:grpSp>
        <p:nvGrpSpPr>
          <p:cNvPr id="648" name="Google Shape;648;p38"/>
          <p:cNvGrpSpPr/>
          <p:nvPr/>
        </p:nvGrpSpPr>
        <p:grpSpPr>
          <a:xfrm>
            <a:off x="1263813" y="1599835"/>
            <a:ext cx="3125700" cy="1725300"/>
            <a:chOff x="739550" y="1596582"/>
            <a:chExt cx="3125700" cy="1725300"/>
          </a:xfrm>
        </p:grpSpPr>
        <p:sp>
          <p:nvSpPr>
            <p:cNvPr id="649" name="Google Shape;649;p38"/>
            <p:cNvSpPr/>
            <p:nvPr/>
          </p:nvSpPr>
          <p:spPr>
            <a:xfrm>
              <a:off x="739550" y="1596582"/>
              <a:ext cx="3125700" cy="17253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0" name="Google Shape;650;p38"/>
            <p:cNvSpPr txBox="1"/>
            <p:nvPr/>
          </p:nvSpPr>
          <p:spPr>
            <a:xfrm>
              <a:off x="802400" y="1812733"/>
              <a:ext cx="3000000" cy="1292631"/>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200" dirty="0">
                  <a:solidFill>
                    <a:schemeClr val="dk1"/>
                  </a:solidFill>
                  <a:latin typeface="Calibri"/>
                  <a:ea typeface="Calibri"/>
                  <a:cs typeface="Calibri"/>
                  <a:sym typeface="Calibri"/>
                </a:rPr>
                <a:t>1.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ru" sz="1200" dirty="0">
                  <a:solidFill>
                    <a:schemeClr val="dk1"/>
                  </a:solidFill>
                  <a:latin typeface="Calibri"/>
                  <a:ea typeface="Calibri"/>
                  <a:cs typeface="Calibri"/>
                  <a:sym typeface="Calibri"/>
                </a:rPr>
                <a:t>Modeling the number of neural stem cells taking into account their heterogeneity makes it possible to reproduce age-related changes in the number of cells</a:t>
              </a:r>
              <a:endParaRPr sz="1200" dirty="0">
                <a:solidFill>
                  <a:schemeClr val="dk1"/>
                </a:solidFill>
                <a:latin typeface="Calibri"/>
                <a:ea typeface="Calibri"/>
                <a:cs typeface="Calibri"/>
                <a:sym typeface="Calibri"/>
              </a:endParaRPr>
            </a:p>
          </p:txBody>
        </p:sp>
      </p:grpSp>
      <p:sp>
        <p:nvSpPr>
          <p:cNvPr id="651" name="Google Shape;651;p38"/>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 sz="1600" b="1" dirty="0">
                <a:solidFill>
                  <a:schemeClr val="dk1"/>
                </a:solidFill>
                <a:latin typeface="PT Sans Caption"/>
                <a:ea typeface="PT Sans Caption"/>
                <a:cs typeface="PT Sans Caption"/>
                <a:sym typeface="PT Sans Caption"/>
              </a:rPr>
              <a:t>CONCLUSION</a:t>
            </a:r>
            <a:endParaRPr sz="1600" b="1" dirty="0">
              <a:solidFill>
                <a:schemeClr val="dk1"/>
              </a:solidFill>
              <a:latin typeface="PT Sans Caption"/>
              <a:ea typeface="PT Sans Caption"/>
              <a:cs typeface="PT Sans Caption"/>
              <a:sym typeface="PT Sans Caption"/>
            </a:endParaRPr>
          </a:p>
        </p:txBody>
      </p:sp>
      <p:cxnSp>
        <p:nvCxnSpPr>
          <p:cNvPr id="652" name="Google Shape;652;p38"/>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2" name="Google Shape;590;p36">
            <a:extLst>
              <a:ext uri="{FF2B5EF4-FFF2-40B4-BE49-F238E27FC236}">
                <a16:creationId xmlns:a16="http://schemas.microsoft.com/office/drawing/2014/main" xmlns="" id="{6D68B39E-639D-5C61-5961-077F66B6B899}"/>
              </a:ext>
            </a:extLst>
          </p:cNvPr>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smtClean="0">
                <a:latin typeface="PT Sans Caption"/>
                <a:ea typeface="PT Sans Caption"/>
                <a:cs typeface="PT Sans Caption"/>
                <a:sym typeface="PT Sans Caption"/>
              </a:rPr>
              <a:t>26</a:t>
            </a:r>
            <a:endParaRPr sz="600" dirty="0">
              <a:latin typeface="PT Sans Caption"/>
              <a:ea typeface="PT Sans Caption"/>
              <a:cs typeface="PT Sans Caption"/>
              <a:sym typeface="PT Sans Captio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58;p13"/>
          <p:cNvSpPr txBox="1"/>
          <p:nvPr/>
        </p:nvSpPr>
        <p:spPr>
          <a:xfrm>
            <a:off x="632015" y="3241950"/>
            <a:ext cx="3921697" cy="28007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ru" sz="1000" b="1" i="1" dirty="0" smtClean="0">
                <a:latin typeface="Calibri"/>
                <a:ea typeface="Calibri"/>
                <a:cs typeface="Calibri"/>
                <a:sym typeface="Calibri"/>
              </a:rPr>
              <a:t>Личный вклад в работу: </a:t>
            </a:r>
            <a:endParaRPr lang="ru" sz="1000" b="1" i="1" dirty="0" smtClean="0">
              <a:latin typeface="Calibri"/>
              <a:ea typeface="Calibri"/>
              <a:cs typeface="Calibri"/>
              <a:sym typeface="Calibri"/>
            </a:endParaRPr>
          </a:p>
          <a:p>
            <a:pPr marL="0" lvl="0" indent="0" algn="l" rtl="0">
              <a:spcBef>
                <a:spcPts val="0"/>
              </a:spcBef>
              <a:spcAft>
                <a:spcPts val="0"/>
              </a:spcAft>
            </a:pPr>
            <a:endParaRPr lang="ru" sz="1000" b="1" dirty="0" smtClean="0">
              <a:latin typeface="Calibri"/>
              <a:ea typeface="Calibri"/>
              <a:cs typeface="Calibri"/>
              <a:sym typeface="Calibri"/>
            </a:endParaRPr>
          </a:p>
          <a:p>
            <a:pPr lvl="0" algn="l" rtl="0">
              <a:spcBef>
                <a:spcPts val="0"/>
              </a:spcBef>
              <a:spcAft>
                <a:spcPts val="0"/>
              </a:spcAft>
            </a:pPr>
            <a:r>
              <a:rPr lang="ru" sz="1000" dirty="0" smtClean="0">
                <a:latin typeface="Calibri"/>
                <a:ea typeface="Calibri"/>
                <a:cs typeface="Calibri"/>
                <a:sym typeface="Calibri"/>
              </a:rPr>
              <a:t>1. Подготовил л</a:t>
            </a:r>
            <a:r>
              <a:rPr lang="ru" sz="1000" dirty="0" smtClean="0">
                <a:latin typeface="Calibri"/>
                <a:ea typeface="Calibri"/>
                <a:cs typeface="Calibri"/>
                <a:sym typeface="Calibri"/>
              </a:rPr>
              <a:t>итературный обзор на тему гетерогенности нервных стволовых клеток и математических моделей выживаемости нервных стволовых клеток в зависимости от возраста. </a:t>
            </a:r>
          </a:p>
          <a:p>
            <a:pPr lvl="0" algn="l" rtl="0">
              <a:spcBef>
                <a:spcPts val="0"/>
              </a:spcBef>
              <a:spcAft>
                <a:spcPts val="0"/>
              </a:spcAft>
            </a:pPr>
            <a:endParaRPr lang="ru" sz="1000" dirty="0" smtClean="0">
              <a:latin typeface="Calibri"/>
              <a:ea typeface="Calibri"/>
              <a:cs typeface="Calibri"/>
              <a:sym typeface="Calibri"/>
            </a:endParaRPr>
          </a:p>
          <a:p>
            <a:pPr lvl="0" algn="l" rtl="0">
              <a:spcBef>
                <a:spcPts val="0"/>
              </a:spcBef>
              <a:spcAft>
                <a:spcPts val="0"/>
              </a:spcAft>
            </a:pPr>
            <a:r>
              <a:rPr lang="ru" sz="1000" dirty="0" smtClean="0">
                <a:latin typeface="Calibri"/>
                <a:ea typeface="Calibri"/>
                <a:cs typeface="Calibri"/>
                <a:sym typeface="Calibri"/>
              </a:rPr>
              <a:t>2. Разработал математическую модель выживаемости нервных стволовых клеток в ответ на воздействие радиации. Были рассмотрены такие виды излучения, как </a:t>
            </a:r>
            <a:r>
              <a:rPr lang="ru-RU" sz="1000" dirty="0" smtClean="0">
                <a:latin typeface="Calibri"/>
                <a:ea typeface="Calibri"/>
                <a:cs typeface="Calibri"/>
                <a:sym typeface="Calibri"/>
              </a:rPr>
              <a:t>рентгеновские лучи, гамма-лучи и частицы железа</a:t>
            </a:r>
            <a:r>
              <a:rPr lang="ru-RU" sz="1000" dirty="0" smtClean="0">
                <a:latin typeface="Calibri"/>
                <a:ea typeface="Calibri"/>
                <a:cs typeface="Calibri"/>
                <a:sym typeface="Calibri"/>
              </a:rPr>
              <a:t>. </a:t>
            </a:r>
          </a:p>
          <a:p>
            <a:pPr lvl="0" algn="l" rtl="0">
              <a:spcBef>
                <a:spcPts val="0"/>
              </a:spcBef>
              <a:spcAft>
                <a:spcPts val="0"/>
              </a:spcAft>
            </a:pPr>
            <a:endParaRPr lang="ru-RU" sz="1000" dirty="0" smtClean="0">
              <a:latin typeface="Calibri"/>
              <a:ea typeface="Calibri"/>
              <a:cs typeface="Calibri"/>
              <a:sym typeface="Calibri"/>
            </a:endParaRPr>
          </a:p>
          <a:p>
            <a:pPr lvl="0" algn="l" rtl="0">
              <a:spcBef>
                <a:spcPts val="0"/>
              </a:spcBef>
              <a:spcAft>
                <a:spcPts val="0"/>
              </a:spcAft>
            </a:pPr>
            <a:r>
              <a:rPr lang="ru-RU" sz="1000" dirty="0" smtClean="0">
                <a:latin typeface="Calibri"/>
                <a:ea typeface="Calibri"/>
                <a:cs typeface="Calibri"/>
                <a:sym typeface="Calibri"/>
              </a:rPr>
              <a:t>3. Проанализировал и интерпретировал результаты моделирования</a:t>
            </a:r>
          </a:p>
          <a:p>
            <a:pPr lvl="0" algn="l" rtl="0">
              <a:spcBef>
                <a:spcPts val="0"/>
              </a:spcBef>
              <a:spcAft>
                <a:spcPts val="0"/>
              </a:spcAft>
            </a:pPr>
            <a:r>
              <a:rPr lang="ru-RU" sz="1000" dirty="0" smtClean="0">
                <a:latin typeface="Calibri"/>
                <a:ea typeface="Calibri"/>
                <a:cs typeface="Calibri"/>
                <a:sym typeface="Calibri"/>
              </a:rPr>
              <a:t> </a:t>
            </a:r>
            <a:endParaRPr lang="ru-RU" sz="1000" dirty="0" smtClean="0">
              <a:latin typeface="Calibri"/>
              <a:ea typeface="Calibri"/>
              <a:cs typeface="Calibri"/>
              <a:sym typeface="Calibri"/>
            </a:endParaRPr>
          </a:p>
          <a:p>
            <a:r>
              <a:rPr lang="ru-RU" sz="1000" dirty="0" smtClean="0">
                <a:latin typeface="Calibri" pitchFamily="34" charset="0"/>
              </a:rPr>
              <a:t>4. Выступил с устным докладом на </a:t>
            </a:r>
            <a:r>
              <a:rPr lang="en-US" sz="1000" i="1" dirty="0" smtClean="0">
                <a:latin typeface="Calibri" pitchFamily="34" charset="0"/>
              </a:rPr>
              <a:t>The </a:t>
            </a:r>
            <a:r>
              <a:rPr lang="en-US" sz="1000" i="1" dirty="0" smtClean="0">
                <a:latin typeface="Calibri" pitchFamily="34" charset="0"/>
              </a:rPr>
              <a:t>28th International Scientific Conference of Young Scientists and Specialists (AYSS-2024</a:t>
            </a:r>
            <a:r>
              <a:rPr lang="en-US" sz="1000" i="1" dirty="0" smtClean="0">
                <a:latin typeface="Calibri" pitchFamily="34" charset="0"/>
              </a:rPr>
              <a:t>)</a:t>
            </a:r>
            <a:r>
              <a:rPr lang="ru-RU" sz="1000" i="1" dirty="0" smtClean="0">
                <a:latin typeface="Calibri" pitchFamily="34" charset="0"/>
              </a:rPr>
              <a:t> </a:t>
            </a:r>
            <a:r>
              <a:rPr lang="ru-RU" sz="1000" dirty="0" smtClean="0">
                <a:latin typeface="Calibri" pitchFamily="34" charset="0"/>
              </a:rPr>
              <a:t>и </a:t>
            </a:r>
            <a:endParaRPr lang="ru-RU" sz="1000" dirty="0" smtClean="0">
              <a:latin typeface="Calibri" pitchFamily="34" charset="0"/>
            </a:endParaRPr>
          </a:p>
          <a:p>
            <a:r>
              <a:rPr lang="ru-RU" sz="1000" dirty="0" smtClean="0">
                <a:latin typeface="Calibri" pitchFamily="34" charset="0"/>
              </a:rPr>
              <a:t>участвовал в </a:t>
            </a:r>
            <a:r>
              <a:rPr lang="ru-RU" sz="1000" dirty="0" err="1" smtClean="0">
                <a:latin typeface="Calibri" pitchFamily="34" charset="0"/>
              </a:rPr>
              <a:t>онлайн</a:t>
            </a:r>
            <a:r>
              <a:rPr lang="ru-RU" sz="1000" dirty="0" smtClean="0">
                <a:latin typeface="Calibri" pitchFamily="34" charset="0"/>
              </a:rPr>
              <a:t> </a:t>
            </a:r>
            <a:r>
              <a:rPr lang="ru-RU" sz="1000" dirty="0" err="1" smtClean="0">
                <a:latin typeface="Calibri" pitchFamily="34" charset="0"/>
              </a:rPr>
              <a:t>постер-сессии</a:t>
            </a:r>
            <a:r>
              <a:rPr lang="en-US" sz="1000" dirty="0" smtClean="0">
                <a:latin typeface="Calibri" pitchFamily="34" charset="0"/>
              </a:rPr>
              <a:t> </a:t>
            </a:r>
            <a:r>
              <a:rPr lang="en-US" sz="1000" i="1" dirty="0" smtClean="0">
                <a:latin typeface="Calibri" pitchFamily="34" charset="0"/>
              </a:rPr>
              <a:t>59th </a:t>
            </a:r>
            <a:r>
              <a:rPr lang="en-US" sz="1000" i="1" dirty="0" smtClean="0">
                <a:latin typeface="Calibri" pitchFamily="34" charset="0"/>
              </a:rPr>
              <a:t>meeting of the PAC for Condensed Matter </a:t>
            </a:r>
            <a:r>
              <a:rPr lang="en-US" sz="1000" i="1" dirty="0" smtClean="0">
                <a:latin typeface="Calibri" pitchFamily="34" charset="0"/>
              </a:rPr>
              <a:t>Physics</a:t>
            </a:r>
            <a:endParaRPr sz="1000" i="1" dirty="0">
              <a:latin typeface="Calibri"/>
              <a:ea typeface="Calibri"/>
              <a:cs typeface="Calibri"/>
              <a:sym typeface="Calibri"/>
            </a:endParaRPr>
          </a:p>
        </p:txBody>
      </p:sp>
      <p:sp>
        <p:nvSpPr>
          <p:cNvPr id="24" name="Google Shape;58;p13"/>
          <p:cNvSpPr txBox="1"/>
          <p:nvPr/>
        </p:nvSpPr>
        <p:spPr>
          <a:xfrm>
            <a:off x="4711046" y="3241950"/>
            <a:ext cx="3800940" cy="30469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b="1" i="1" dirty="0" smtClean="0">
                <a:latin typeface="Calibri" pitchFamily="34" charset="0"/>
                <a:ea typeface="Calibri"/>
                <a:cs typeface="Calibri"/>
                <a:sym typeface="Calibri"/>
              </a:rPr>
              <a:t>Публикации, в которых представлены результаты доклада: </a:t>
            </a:r>
            <a:endParaRPr lang="ru" sz="1000" b="1" i="1" dirty="0" smtClean="0">
              <a:latin typeface="Calibri" pitchFamily="34" charset="0"/>
              <a:ea typeface="Calibri"/>
              <a:cs typeface="Calibri"/>
              <a:sym typeface="Calibri"/>
            </a:endParaRPr>
          </a:p>
          <a:p>
            <a:endParaRPr lang="ru-RU" sz="900" i="1" dirty="0" smtClean="0">
              <a:latin typeface="Calibri" pitchFamily="34" charset="0"/>
            </a:endParaRPr>
          </a:p>
          <a:p>
            <a:r>
              <a:rPr lang="en-US" sz="1000" i="1" dirty="0" err="1" smtClean="0">
                <a:latin typeface="Calibri" pitchFamily="34" charset="0"/>
              </a:rPr>
              <a:t>Glebov</a:t>
            </a:r>
            <a:r>
              <a:rPr lang="en-US" sz="1000" i="1" dirty="0" smtClean="0">
                <a:latin typeface="Calibri" pitchFamily="34" charset="0"/>
              </a:rPr>
              <a:t> </a:t>
            </a:r>
            <a:r>
              <a:rPr lang="en-US" sz="1000" i="1" dirty="0" smtClean="0">
                <a:latin typeface="Calibri" pitchFamily="34" charset="0"/>
              </a:rPr>
              <a:t>A. A., </a:t>
            </a:r>
            <a:r>
              <a:rPr lang="en-US" sz="1000" i="1" dirty="0" err="1" smtClean="0">
                <a:latin typeface="Calibri" pitchFamily="34" charset="0"/>
              </a:rPr>
              <a:t>Kolesnikova</a:t>
            </a:r>
            <a:r>
              <a:rPr lang="en-US" sz="1000" i="1" dirty="0" smtClean="0">
                <a:latin typeface="Calibri" pitchFamily="34" charset="0"/>
              </a:rPr>
              <a:t> E. A. &amp; </a:t>
            </a:r>
            <a:r>
              <a:rPr lang="en-US" sz="1000" i="1" dirty="0" err="1" smtClean="0">
                <a:latin typeface="Calibri" pitchFamily="34" charset="0"/>
              </a:rPr>
              <a:t>Bugay</a:t>
            </a:r>
            <a:r>
              <a:rPr lang="en-US" sz="1000" i="1" dirty="0" smtClean="0">
                <a:latin typeface="Calibri" pitchFamily="34" charset="0"/>
              </a:rPr>
              <a:t> A. N.</a:t>
            </a:r>
            <a:r>
              <a:rPr lang="en-US" sz="1000" dirty="0" smtClean="0">
                <a:latin typeface="Calibri" pitchFamily="34" charset="0"/>
              </a:rPr>
              <a:t> Modeling the survival rate of a heterogeneous population of neural stem cells in response to irradiation with </a:t>
            </a:r>
            <a:r>
              <a:rPr lang="en-US" sz="1000" baseline="30000" dirty="0" smtClean="0">
                <a:latin typeface="Calibri" pitchFamily="34" charset="0"/>
              </a:rPr>
              <a:t>56</a:t>
            </a:r>
            <a:r>
              <a:rPr lang="en-US" sz="1000" dirty="0" smtClean="0">
                <a:latin typeface="Calibri" pitchFamily="34" charset="0"/>
              </a:rPr>
              <a:t>Fe particles </a:t>
            </a:r>
            <a:r>
              <a:rPr lang="en-US" sz="1000" b="1" i="1" dirty="0" smtClean="0">
                <a:latin typeface="Calibri" pitchFamily="34" charset="0"/>
              </a:rPr>
              <a:t>[</a:t>
            </a:r>
            <a:r>
              <a:rPr lang="ru-RU" sz="1000" b="1" i="1" dirty="0" smtClean="0">
                <a:latin typeface="Calibri" pitchFamily="34" charset="0"/>
              </a:rPr>
              <a:t>отправлено в журнал</a:t>
            </a:r>
            <a:r>
              <a:rPr lang="en-US" sz="1000" b="1" i="1" dirty="0" smtClean="0">
                <a:latin typeface="Calibri" pitchFamily="34" charset="0"/>
              </a:rPr>
              <a:t> "PEPAN letters</a:t>
            </a:r>
            <a:r>
              <a:rPr lang="en-US" sz="1000" b="1" i="1" dirty="0" smtClean="0">
                <a:latin typeface="Calibri" pitchFamily="34" charset="0"/>
              </a:rPr>
              <a:t>"]</a:t>
            </a:r>
            <a:endParaRPr lang="ru-RU" sz="1000" b="1" i="1" dirty="0" smtClean="0">
              <a:latin typeface="Calibri" pitchFamily="34" charset="0"/>
            </a:endParaRPr>
          </a:p>
          <a:p>
            <a:endParaRPr lang="ru-RU" sz="900" b="1" i="1" dirty="0" smtClean="0">
              <a:latin typeface="Calibri" pitchFamily="34" charset="0"/>
            </a:endParaRPr>
          </a:p>
          <a:p>
            <a:endParaRPr lang="ru-RU" sz="900" b="1" i="1" dirty="0" smtClean="0">
              <a:latin typeface="Calibri" pitchFamily="34" charset="0"/>
            </a:endParaRPr>
          </a:p>
          <a:p>
            <a:r>
              <a:rPr lang="ru" sz="1000" b="1" i="1" dirty="0" smtClean="0">
                <a:latin typeface="Calibri"/>
                <a:ea typeface="Calibri"/>
                <a:cs typeface="Calibri"/>
                <a:sym typeface="Calibri"/>
              </a:rPr>
              <a:t>Предыдущие работы на тему: </a:t>
            </a:r>
            <a:endParaRPr lang="ru" sz="1000" b="1" i="1" dirty="0" smtClean="0">
              <a:latin typeface="Calibri"/>
              <a:ea typeface="Calibri"/>
              <a:cs typeface="Calibri"/>
              <a:sym typeface="Calibri"/>
            </a:endParaRPr>
          </a:p>
          <a:p>
            <a:endParaRPr lang="ru" sz="1000" b="1" i="1" dirty="0" smtClean="0">
              <a:latin typeface="Calibri"/>
              <a:ea typeface="Calibri"/>
              <a:cs typeface="Calibri"/>
              <a:sym typeface="Calibri"/>
            </a:endParaRPr>
          </a:p>
          <a:p>
            <a:r>
              <a:rPr lang="en-US" sz="1000" i="1" dirty="0" err="1" smtClean="0">
                <a:latin typeface="Calibri" pitchFamily="34" charset="0"/>
              </a:rPr>
              <a:t>Glebov</a:t>
            </a:r>
            <a:r>
              <a:rPr lang="en-US" sz="1000" i="1" dirty="0" smtClean="0">
                <a:latin typeface="Calibri" pitchFamily="34" charset="0"/>
              </a:rPr>
              <a:t> A. A., </a:t>
            </a:r>
            <a:r>
              <a:rPr lang="en-US" sz="1000" i="1" dirty="0" err="1" smtClean="0">
                <a:latin typeface="Calibri" pitchFamily="34" charset="0"/>
              </a:rPr>
              <a:t>Kolesnikova</a:t>
            </a:r>
            <a:r>
              <a:rPr lang="en-US" sz="1000" i="1" dirty="0" smtClean="0">
                <a:latin typeface="Calibri" pitchFamily="34" charset="0"/>
              </a:rPr>
              <a:t> E. A. &amp; </a:t>
            </a:r>
            <a:r>
              <a:rPr lang="en-US" sz="1000" i="1" dirty="0" err="1" smtClean="0">
                <a:latin typeface="Calibri" pitchFamily="34" charset="0"/>
              </a:rPr>
              <a:t>Bugay</a:t>
            </a:r>
            <a:r>
              <a:rPr lang="en-US" sz="1000" i="1" dirty="0" smtClean="0">
                <a:latin typeface="Calibri" pitchFamily="34" charset="0"/>
              </a:rPr>
              <a:t> A. N. </a:t>
            </a:r>
            <a:r>
              <a:rPr lang="en-US" sz="1000" dirty="0" smtClean="0">
                <a:latin typeface="Calibri" pitchFamily="34" charset="0"/>
              </a:rPr>
              <a:t>Analysis of the Influence of Dose-Dependent Effects of Irradiation with Heavy Particles </a:t>
            </a:r>
            <a:r>
              <a:rPr lang="en-US" sz="1000" baseline="30000" dirty="0" smtClean="0">
                <a:latin typeface="Calibri" pitchFamily="34" charset="0"/>
              </a:rPr>
              <a:t>12</a:t>
            </a:r>
            <a:r>
              <a:rPr lang="en-US" sz="1000" dirty="0" smtClean="0">
                <a:latin typeface="Calibri" pitchFamily="34" charset="0"/>
              </a:rPr>
              <a:t>C, </a:t>
            </a:r>
            <a:r>
              <a:rPr lang="en-US" sz="1000" baseline="30000" dirty="0" smtClean="0">
                <a:latin typeface="Calibri" pitchFamily="34" charset="0"/>
              </a:rPr>
              <a:t>28</a:t>
            </a:r>
            <a:r>
              <a:rPr lang="en-US" sz="1000" dirty="0" smtClean="0">
                <a:latin typeface="Calibri" pitchFamily="34" charset="0"/>
              </a:rPr>
              <a:t>Si, and </a:t>
            </a:r>
            <a:r>
              <a:rPr lang="en-US" sz="1000" baseline="30000" dirty="0" smtClean="0">
                <a:latin typeface="Calibri" pitchFamily="34" charset="0"/>
              </a:rPr>
              <a:t>56</a:t>
            </a:r>
            <a:r>
              <a:rPr lang="en-US" sz="1000" dirty="0" smtClean="0">
                <a:latin typeface="Calibri" pitchFamily="34" charset="0"/>
              </a:rPr>
              <a:t>Fe on </a:t>
            </a:r>
            <a:r>
              <a:rPr lang="en-US" sz="1000" dirty="0" err="1" smtClean="0">
                <a:latin typeface="Calibri" pitchFamily="34" charset="0"/>
              </a:rPr>
              <a:t>Neurogenesis</a:t>
            </a:r>
            <a:r>
              <a:rPr lang="en-US" sz="1000" dirty="0" smtClean="0">
                <a:latin typeface="Calibri" pitchFamily="34" charset="0"/>
              </a:rPr>
              <a:t> in Adult C57BL/6J Mice. Phys. Part. Nuclei – V.55. – 2024. – P. </a:t>
            </a:r>
            <a:r>
              <a:rPr lang="en-US" sz="1000" dirty="0" smtClean="0">
                <a:latin typeface="Calibri" pitchFamily="34" charset="0"/>
              </a:rPr>
              <a:t>978–983</a:t>
            </a:r>
            <a:endParaRPr lang="ru-RU" sz="1000" dirty="0" smtClean="0">
              <a:latin typeface="Calibri" pitchFamily="34" charset="0"/>
            </a:endParaRPr>
          </a:p>
          <a:p>
            <a:endParaRPr lang="ru-RU" sz="1000" dirty="0" smtClean="0">
              <a:latin typeface="Calibri" pitchFamily="34" charset="0"/>
            </a:endParaRPr>
          </a:p>
          <a:p>
            <a:r>
              <a:rPr lang="en-US" sz="1000" i="1" dirty="0" err="1" smtClean="0">
                <a:latin typeface="Calibri" pitchFamily="34" charset="0"/>
              </a:rPr>
              <a:t>Glebov</a:t>
            </a:r>
            <a:r>
              <a:rPr lang="en-US" sz="1000" i="1" dirty="0" smtClean="0">
                <a:latin typeface="Calibri" pitchFamily="34" charset="0"/>
              </a:rPr>
              <a:t> </a:t>
            </a:r>
            <a:r>
              <a:rPr lang="en-US" sz="1000" i="1" dirty="0" smtClean="0">
                <a:latin typeface="Calibri" pitchFamily="34" charset="0"/>
              </a:rPr>
              <a:t>A. A., </a:t>
            </a:r>
            <a:r>
              <a:rPr lang="en-US" sz="1000" i="1" dirty="0" err="1" smtClean="0">
                <a:latin typeface="Calibri" pitchFamily="34" charset="0"/>
              </a:rPr>
              <a:t>Kolesnikova</a:t>
            </a:r>
            <a:r>
              <a:rPr lang="en-US" sz="1000" i="1" dirty="0" smtClean="0">
                <a:latin typeface="Calibri" pitchFamily="34" charset="0"/>
              </a:rPr>
              <a:t> E. A., </a:t>
            </a:r>
            <a:r>
              <a:rPr lang="en-US" sz="1000" i="1" dirty="0" err="1" smtClean="0">
                <a:latin typeface="Calibri" pitchFamily="34" charset="0"/>
              </a:rPr>
              <a:t>Bugai</a:t>
            </a:r>
            <a:r>
              <a:rPr lang="en-US" sz="1000" i="1" dirty="0" smtClean="0">
                <a:latin typeface="Calibri" pitchFamily="34" charset="0"/>
              </a:rPr>
              <a:t> A. N. </a:t>
            </a:r>
            <a:r>
              <a:rPr lang="en-US" sz="1000" dirty="0" smtClean="0">
                <a:latin typeface="Calibri" pitchFamily="34" charset="0"/>
              </a:rPr>
              <a:t>Mathematical Model of a Radiation-Induced </a:t>
            </a:r>
            <a:r>
              <a:rPr lang="en-US" sz="1000" dirty="0" err="1" smtClean="0">
                <a:latin typeface="Calibri" pitchFamily="34" charset="0"/>
              </a:rPr>
              <a:t>Neurogenesis</a:t>
            </a:r>
            <a:r>
              <a:rPr lang="en-US" sz="1000" dirty="0" smtClean="0">
                <a:latin typeface="Calibri" pitchFamily="34" charset="0"/>
              </a:rPr>
              <a:t> Impairment. Phys. Part. Nuclei </a:t>
            </a:r>
            <a:r>
              <a:rPr lang="en-US" sz="1000" dirty="0" err="1" smtClean="0">
                <a:latin typeface="Calibri" pitchFamily="34" charset="0"/>
              </a:rPr>
              <a:t>Lett</a:t>
            </a:r>
            <a:r>
              <a:rPr lang="en-US" sz="1000" dirty="0" smtClean="0">
                <a:latin typeface="Calibri" pitchFamily="34" charset="0"/>
              </a:rPr>
              <a:t>. – Vol. 19.– 2022.– P. 422-433. </a:t>
            </a:r>
            <a:endParaRPr lang="ru-RU" sz="1000" dirty="0" smtClean="0">
              <a:latin typeface="Calibri" pitchFamily="34" charset="0"/>
            </a:endParaRPr>
          </a:p>
          <a:p>
            <a:endParaRPr lang="ru-RU" sz="900" b="1" i="1" dirty="0" smtClean="0">
              <a:latin typeface="Calibri" pitchFamily="34" charset="0"/>
            </a:endParaRPr>
          </a:p>
        </p:txBody>
      </p:sp>
      <p:pic>
        <p:nvPicPr>
          <p:cNvPr id="5" name="Picture 2" descr="C:\Users\ЛРБ\Downloads\PHK_4592.jpg"/>
          <p:cNvPicPr>
            <a:picLocks noChangeAspect="1" noChangeArrowheads="1"/>
          </p:cNvPicPr>
          <p:nvPr/>
        </p:nvPicPr>
        <p:blipFill>
          <a:blip r:embed="rId2"/>
          <a:stretch>
            <a:fillRect/>
          </a:stretch>
        </p:blipFill>
        <p:spPr bwMode="auto">
          <a:xfrm>
            <a:off x="632015" y="665992"/>
            <a:ext cx="1544485" cy="2316727"/>
          </a:xfrm>
          <a:prstGeom prst="rect">
            <a:avLst/>
          </a:prstGeom>
          <a:noFill/>
        </p:spPr>
      </p:pic>
      <p:sp>
        <p:nvSpPr>
          <p:cNvPr id="14" name="Google Shape;56;p13"/>
          <p:cNvSpPr txBox="1"/>
          <p:nvPr/>
        </p:nvSpPr>
        <p:spPr>
          <a:xfrm>
            <a:off x="2438530" y="577875"/>
            <a:ext cx="5744273" cy="2492960"/>
          </a:xfrm>
          <a:prstGeom prst="rect">
            <a:avLst/>
          </a:prstGeom>
          <a:noFill/>
          <a:ln>
            <a:noFill/>
          </a:ln>
        </p:spPr>
        <p:txBody>
          <a:bodyPr spcFirstLastPara="1" wrap="square" lIns="91425" tIns="91425" rIns="91425" bIns="91425" anchor="t" anchorCtr="0">
            <a:spAutoFit/>
          </a:bodyPr>
          <a:lstStyle/>
          <a:p>
            <a:r>
              <a:rPr lang="ru-RU" sz="1100" b="1" dirty="0" smtClean="0">
                <a:solidFill>
                  <a:schemeClr val="dk1"/>
                </a:solidFill>
                <a:latin typeface="Calibri" pitchFamily="34" charset="0"/>
                <a:ea typeface="PT Sans Caption"/>
                <a:cs typeface="PT Sans Caption"/>
                <a:sym typeface="PT Sans Caption"/>
              </a:rPr>
              <a:t>Глебов </a:t>
            </a:r>
            <a:r>
              <a:rPr lang="ru-RU" sz="1100" b="1" dirty="0" smtClean="0">
                <a:solidFill>
                  <a:schemeClr val="dk1"/>
                </a:solidFill>
                <a:latin typeface="Calibri" pitchFamily="34" charset="0"/>
                <a:ea typeface="PT Sans Caption"/>
                <a:cs typeface="PT Sans Caption"/>
                <a:sym typeface="PT Sans Caption"/>
              </a:rPr>
              <a:t>Артем </a:t>
            </a:r>
            <a:r>
              <a:rPr lang="ru-RU" sz="1100" b="1" dirty="0" smtClean="0">
                <a:solidFill>
                  <a:schemeClr val="dk1"/>
                </a:solidFill>
                <a:latin typeface="Calibri" pitchFamily="34" charset="0"/>
                <a:ea typeface="PT Sans Caption"/>
                <a:cs typeface="PT Sans Caption"/>
                <a:sym typeface="PT Sans Caption"/>
              </a:rPr>
              <a:t>Александрович</a:t>
            </a:r>
          </a:p>
          <a:p>
            <a:pPr lvl="0"/>
            <a:r>
              <a:rPr lang="ru-RU" sz="1000" i="1" dirty="0" smtClean="0">
                <a:latin typeface="Calibri" pitchFamily="34" charset="0"/>
                <a:ea typeface="Calibri"/>
                <a:cs typeface="Calibri"/>
                <a:sym typeface="Calibri"/>
              </a:rPr>
              <a:t>младший научный сотрудник ЛРБ ОИЯИ, отдел радиационных исследований, </a:t>
            </a:r>
          </a:p>
          <a:p>
            <a:pPr lvl="0"/>
            <a:r>
              <a:rPr lang="ru-RU" sz="1000" i="1" dirty="0" smtClean="0">
                <a:latin typeface="Calibri" pitchFamily="34" charset="0"/>
                <a:ea typeface="Calibri"/>
                <a:cs typeface="Calibri"/>
                <a:sym typeface="Calibri"/>
              </a:rPr>
              <a:t>сектор №1 математического моделирования</a:t>
            </a:r>
            <a:endParaRPr lang="ru-RU" sz="1000" i="1" dirty="0" smtClean="0">
              <a:latin typeface="Calibri" pitchFamily="34" charset="0"/>
              <a:ea typeface="Calibri"/>
              <a:cs typeface="Calibri"/>
              <a:sym typeface="Calibri"/>
            </a:endParaRPr>
          </a:p>
          <a:p>
            <a:pPr marL="0" lvl="0" indent="0" algn="l" rtl="0">
              <a:spcBef>
                <a:spcPts val="0"/>
              </a:spcBef>
              <a:spcAft>
                <a:spcPts val="0"/>
              </a:spcAft>
              <a:buNone/>
            </a:pPr>
            <a:endParaRPr lang="ru" sz="1000" b="1" i="1" dirty="0" smtClean="0">
              <a:latin typeface="Calibri" pitchFamily="34" charset="0"/>
              <a:ea typeface="Calibri"/>
              <a:cs typeface="Calibri"/>
              <a:sym typeface="Calibri"/>
            </a:endParaRPr>
          </a:p>
          <a:p>
            <a:pPr lvl="0"/>
            <a:r>
              <a:rPr lang="ru" sz="1000" dirty="0" smtClean="0">
                <a:latin typeface="Calibri" pitchFamily="34" charset="0"/>
                <a:ea typeface="Calibri"/>
                <a:cs typeface="Calibri"/>
                <a:sym typeface="Calibri"/>
              </a:rPr>
              <a:t>С 2009 по 2015 год </a:t>
            </a:r>
            <a:r>
              <a:rPr lang="ru" sz="1000" dirty="0" smtClean="0">
                <a:latin typeface="Calibri" pitchFamily="34" charset="0"/>
                <a:ea typeface="Calibri"/>
                <a:cs typeface="Calibri"/>
                <a:sym typeface="Calibri"/>
              </a:rPr>
              <a:t>учился в МУПОЧ «Дубна</a:t>
            </a:r>
            <a:r>
              <a:rPr lang="ru" sz="1000" dirty="0" smtClean="0">
                <a:latin typeface="Calibri" pitchFamily="34" charset="0"/>
                <a:ea typeface="Calibri"/>
                <a:cs typeface="Calibri"/>
                <a:sym typeface="Calibri"/>
              </a:rPr>
              <a:t>», где о</a:t>
            </a:r>
            <a:r>
              <a:rPr lang="ru" sz="1000" dirty="0" smtClean="0">
                <a:latin typeface="Calibri" pitchFamily="34" charset="0"/>
                <a:ea typeface="Calibri"/>
                <a:cs typeface="Calibri"/>
                <a:sym typeface="Calibri"/>
              </a:rPr>
              <a:t>кончил бакалавриат и магистратуру по направлениям «Материаловедение» и «Физика наносистем и наноматериалов». С 2015 по 2019 год учился и окончил аспирантуру МФТИ по направлению «Теоретическая физика».</a:t>
            </a:r>
          </a:p>
          <a:p>
            <a:pPr marL="0" lvl="0" indent="0" algn="l" rtl="0">
              <a:spcBef>
                <a:spcPts val="0"/>
              </a:spcBef>
              <a:spcAft>
                <a:spcPts val="0"/>
              </a:spcAft>
              <a:buNone/>
            </a:pPr>
            <a:endParaRPr lang="ru" sz="1000" dirty="0" smtClean="0">
              <a:latin typeface="Calibri" pitchFamily="34" charset="0"/>
              <a:ea typeface="Calibri"/>
              <a:cs typeface="Calibri"/>
              <a:sym typeface="Calibri"/>
            </a:endParaRPr>
          </a:p>
          <a:p>
            <a:pPr marL="0" lvl="0" indent="0" algn="l" rtl="0">
              <a:spcBef>
                <a:spcPts val="0"/>
              </a:spcBef>
              <a:spcAft>
                <a:spcPts val="0"/>
              </a:spcAft>
              <a:buNone/>
            </a:pPr>
            <a:r>
              <a:rPr lang="ru" sz="1000" dirty="0" smtClean="0">
                <a:latin typeface="Calibri" pitchFamily="34" charset="0"/>
                <a:ea typeface="Calibri"/>
                <a:cs typeface="Calibri"/>
                <a:sym typeface="Calibri"/>
              </a:rPr>
              <a:t>Работаю в ОИЯИ с 2013 года. С 2013 по 2015 год занимал должность старшего лаборанта в ЛТФ, где занимался квантово-химическими расчётами энергетических характеристик графеновых наноструктур. С 2015 по 2019 год на должности младшего научного сотрудника ЛТФ занимался моделированием электронных характеристик графеновых наноструктур, содержащих дефекты. </a:t>
            </a:r>
          </a:p>
          <a:p>
            <a:pPr marL="0" lvl="0" indent="0" algn="l" rtl="0">
              <a:spcBef>
                <a:spcPts val="0"/>
              </a:spcBef>
              <a:spcAft>
                <a:spcPts val="0"/>
              </a:spcAft>
              <a:buNone/>
            </a:pPr>
            <a:endParaRPr lang="ru" sz="1000" dirty="0" smtClean="0">
              <a:latin typeface="Calibri" pitchFamily="34" charset="0"/>
              <a:ea typeface="Calibri"/>
              <a:cs typeface="Calibri"/>
              <a:sym typeface="Calibri"/>
            </a:endParaRPr>
          </a:p>
          <a:p>
            <a:pPr marL="0" lvl="0" indent="0" algn="l" rtl="0">
              <a:spcBef>
                <a:spcPts val="0"/>
              </a:spcBef>
              <a:spcAft>
                <a:spcPts val="0"/>
              </a:spcAft>
              <a:buNone/>
            </a:pPr>
            <a:r>
              <a:rPr lang="ru" sz="1000" dirty="0" smtClean="0">
                <a:latin typeface="Calibri" pitchFamily="34" charset="0"/>
                <a:ea typeface="Calibri"/>
                <a:cs typeface="Calibri"/>
                <a:sym typeface="Calibri"/>
              </a:rPr>
              <a:t>С 2019 года работаю младшим научным сотрудником ЛРБ, где занимаюсь моделированием и оценкой влияния радиации на гиппокампальный нейрогенез у взрослых. </a:t>
            </a:r>
            <a:endParaRPr sz="1000" dirty="0">
              <a:latin typeface="Calibri" pitchFamily="34" charset="0"/>
              <a:ea typeface="Calibri"/>
              <a:cs typeface="Calibri"/>
              <a:sym typeface="Calibri"/>
            </a:endParaRPr>
          </a:p>
        </p:txBody>
      </p:sp>
      <p:cxnSp>
        <p:nvCxnSpPr>
          <p:cNvPr id="38" name="Google Shape;652;p38"/>
          <p:cNvCxnSpPr/>
          <p:nvPr/>
        </p:nvCxnSpPr>
        <p:spPr>
          <a:xfrm>
            <a:off x="534150" y="3157215"/>
            <a:ext cx="8075700" cy="0"/>
          </a:xfrm>
          <a:prstGeom prst="straightConnector1">
            <a:avLst/>
          </a:prstGeom>
          <a:ln w="57150">
            <a:solidFill>
              <a:schemeClr val="accent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Google Shape;590;p36">
            <a:extLst>
              <a:ext uri="{FF2B5EF4-FFF2-40B4-BE49-F238E27FC236}">
                <a16:creationId xmlns:a16="http://schemas.microsoft.com/office/drawing/2014/main" xmlns="" id="{6D68B39E-639D-5C61-5961-077F66B6B899}"/>
              </a:ext>
            </a:extLst>
          </p:cNvPr>
          <p:cNvSpPr txBox="1"/>
          <p:nvPr/>
        </p:nvSpPr>
        <p:spPr>
          <a:xfrm>
            <a:off x="8604000" y="6138002"/>
            <a:ext cx="3231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600" dirty="0" smtClean="0">
                <a:latin typeface="PT Sans Caption"/>
                <a:ea typeface="PT Sans Caption"/>
                <a:cs typeface="PT Sans Caption"/>
                <a:sym typeface="PT Sans Caption"/>
              </a:rPr>
              <a:t>27</a:t>
            </a:r>
            <a:endParaRPr sz="600" dirty="0">
              <a:latin typeface="PT Sans Caption"/>
              <a:ea typeface="PT Sans Caption"/>
              <a:cs typeface="PT Sans Caption"/>
              <a:sym typeface="PT Sans Captio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6"/>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600" b="1" dirty="0">
                <a:solidFill>
                  <a:schemeClr val="dk1"/>
                </a:solidFill>
                <a:latin typeface="PT Sans Caption"/>
                <a:ea typeface="PT Sans Caption"/>
                <a:cs typeface="PT Sans Caption"/>
                <a:sym typeface="PT Sans Caption"/>
              </a:rPr>
              <a:t>IRRADIATION </a:t>
            </a:r>
            <a:r>
              <a:rPr lang="en-GB" sz="1600" b="1" dirty="0">
                <a:solidFill>
                  <a:schemeClr val="dk1"/>
                </a:solidFill>
                <a:latin typeface="PT Sans Caption"/>
                <a:ea typeface="PT Sans Caption"/>
                <a:cs typeface="PT Sans Caption"/>
                <a:sym typeface="PT Sans Caption"/>
              </a:rPr>
              <a:t>WITH</a:t>
            </a:r>
            <a:r>
              <a:rPr lang="ru" sz="1600" b="1" dirty="0">
                <a:solidFill>
                  <a:schemeClr val="dk1"/>
                </a:solidFill>
                <a:latin typeface="PT Sans Caption"/>
                <a:ea typeface="PT Sans Caption"/>
                <a:cs typeface="PT Sans Caption"/>
                <a:sym typeface="PT Sans Caption"/>
              </a:rPr>
              <a:t> GALACTIC COSMIC RAYS</a:t>
            </a:r>
            <a:endParaRPr sz="1600" b="1" dirty="0">
              <a:solidFill>
                <a:schemeClr val="dk1"/>
              </a:solidFill>
              <a:latin typeface="PT Sans Caption"/>
              <a:ea typeface="PT Sans Caption"/>
              <a:cs typeface="PT Sans Caption"/>
              <a:sym typeface="PT Sans Caption"/>
            </a:endParaRPr>
          </a:p>
        </p:txBody>
      </p:sp>
      <p:cxnSp>
        <p:nvCxnSpPr>
          <p:cNvPr id="106" name="Google Shape;106;p16"/>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107" name="Google Shape;107;p16"/>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3</a:t>
            </a:r>
            <a:endParaRPr sz="600" dirty="0">
              <a:latin typeface="PT Sans Caption"/>
              <a:ea typeface="PT Sans Caption"/>
              <a:cs typeface="PT Sans Caption"/>
              <a:sym typeface="PT Sans Caption"/>
            </a:endParaRPr>
          </a:p>
        </p:txBody>
      </p:sp>
      <p:sp>
        <p:nvSpPr>
          <p:cNvPr id="109" name="Google Shape;109;p16"/>
          <p:cNvSpPr/>
          <p:nvPr/>
        </p:nvSpPr>
        <p:spPr>
          <a:xfrm>
            <a:off x="450000" y="4922775"/>
            <a:ext cx="8154000" cy="727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100"/>
              <a:buFont typeface="Arial"/>
              <a:buNone/>
            </a:pPr>
            <a:r>
              <a:rPr lang="ru" sz="1200" dirty="0">
                <a:solidFill>
                  <a:schemeClr val="dk1"/>
                </a:solidFill>
                <a:latin typeface="Calibri"/>
                <a:ea typeface="Calibri"/>
                <a:cs typeface="Calibri"/>
                <a:sym typeface="Calibri"/>
              </a:rPr>
              <a:t>Galactic cosmic rays pose a potential danger to the health of astronauts who will participate in interplanetary </a:t>
            </a:r>
            <a:r>
              <a:rPr lang="ru" sz="1200" dirty="0" smtClean="0">
                <a:solidFill>
                  <a:schemeClr val="dk1"/>
                </a:solidFill>
                <a:latin typeface="Calibri"/>
                <a:ea typeface="Calibri"/>
                <a:cs typeface="Calibri"/>
                <a:sym typeface="Calibri"/>
              </a:rPr>
              <a:t>flights.</a:t>
            </a:r>
            <a:r>
              <a:rPr lang="en-US" sz="1200" dirty="0" smtClean="0">
                <a:solidFill>
                  <a:schemeClr val="dk1"/>
                </a:solidFill>
                <a:latin typeface="Calibri"/>
                <a:ea typeface="Calibri"/>
                <a:cs typeface="Calibri"/>
                <a:sym typeface="Calibri"/>
              </a:rPr>
              <a:t> </a:t>
            </a:r>
            <a:r>
              <a:rPr lang="ru" sz="1200" dirty="0" smtClean="0">
                <a:solidFill>
                  <a:schemeClr val="dk1"/>
                </a:solidFill>
                <a:latin typeface="Calibri"/>
                <a:ea typeface="Calibri"/>
                <a:cs typeface="Calibri"/>
                <a:sym typeface="Calibri"/>
              </a:rPr>
              <a:t>Iron </a:t>
            </a:r>
            <a:r>
              <a:rPr lang="ru" sz="1200" dirty="0">
                <a:solidFill>
                  <a:schemeClr val="dk1"/>
                </a:solidFill>
                <a:latin typeface="Calibri"/>
                <a:ea typeface="Calibri"/>
                <a:cs typeface="Calibri"/>
                <a:sym typeface="Calibri"/>
              </a:rPr>
              <a:t>particles, although they make up only a small part of cosmic rays, have high linear energy transfer and high energy, which makes them a significant factor in the overall biological effect of cosmic rays on the human health and cognitive functions.</a:t>
            </a:r>
            <a:endParaRPr sz="1200" dirty="0">
              <a:solidFill>
                <a:schemeClr val="dk1"/>
              </a:solidFill>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7261605B-27F0-737E-18D9-C3C173FC94B0}"/>
              </a:ext>
            </a:extLst>
          </p:cNvPr>
          <p:cNvGrpSpPr/>
          <p:nvPr/>
        </p:nvGrpSpPr>
        <p:grpSpPr>
          <a:xfrm>
            <a:off x="692100" y="1603191"/>
            <a:ext cx="7759800" cy="3263175"/>
            <a:chOff x="728150" y="1603188"/>
            <a:chExt cx="7759800" cy="3263175"/>
          </a:xfrm>
        </p:grpSpPr>
        <p:sp>
          <p:nvSpPr>
            <p:cNvPr id="108" name="Google Shape;108;p16"/>
            <p:cNvSpPr txBox="1"/>
            <p:nvPr/>
          </p:nvSpPr>
          <p:spPr>
            <a:xfrm>
              <a:off x="4697684" y="4081563"/>
              <a:ext cx="3750300" cy="784800"/>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0"/>
                </a:spcBef>
                <a:spcAft>
                  <a:spcPts val="0"/>
                </a:spcAft>
                <a:buNone/>
              </a:pPr>
              <a:r>
                <a:rPr lang="ru" sz="1000" i="1" dirty="0">
                  <a:solidFill>
                    <a:srgbClr val="111111"/>
                  </a:solidFill>
                  <a:highlight>
                    <a:srgbClr val="FFFFFF"/>
                  </a:highlight>
                  <a:latin typeface="Calibri"/>
                  <a:ea typeface="Calibri"/>
                  <a:cs typeface="Calibri"/>
                  <a:sym typeface="Calibri"/>
                </a:rPr>
                <a:t>Solar System (SS) and Galactic cosmic ray (GCR) relative abundances at 2 GeV/nuc normalized to </a:t>
              </a:r>
              <a:r>
                <a:rPr lang="ru" sz="1000" i="1" baseline="30000" dirty="0">
                  <a:solidFill>
                    <a:srgbClr val="111111"/>
                  </a:solidFill>
                  <a:highlight>
                    <a:srgbClr val="FFFFFF"/>
                  </a:highlight>
                  <a:latin typeface="Calibri"/>
                  <a:ea typeface="Calibri"/>
                  <a:cs typeface="Calibri"/>
                  <a:sym typeface="Calibri"/>
                </a:rPr>
                <a:t>14</a:t>
              </a:r>
              <a:r>
                <a:rPr lang="ru" sz="1000" i="1" dirty="0">
                  <a:solidFill>
                    <a:srgbClr val="111111"/>
                  </a:solidFill>
                  <a:highlight>
                    <a:srgbClr val="FFFFFF"/>
                  </a:highlight>
                  <a:latin typeface="Calibri"/>
                  <a:ea typeface="Calibri"/>
                  <a:cs typeface="Calibri"/>
                  <a:sym typeface="Calibri"/>
                </a:rPr>
                <a:t>Si = 1</a:t>
              </a:r>
              <a:r>
                <a:rPr lang="en-GB" sz="1000" i="1" dirty="0">
                  <a:solidFill>
                    <a:srgbClr val="111111"/>
                  </a:solidFill>
                  <a:highlight>
                    <a:srgbClr val="FFFFFF"/>
                  </a:highlight>
                  <a:latin typeface="Calibri"/>
                  <a:ea typeface="Calibri"/>
                  <a:cs typeface="Calibri"/>
                  <a:sym typeface="Calibri"/>
                </a:rPr>
                <a:t>. </a:t>
              </a:r>
              <a:r>
                <a:rPr lang="en-US" sz="1000" i="1" dirty="0">
                  <a:solidFill>
                    <a:srgbClr val="111111"/>
                  </a:solidFill>
                  <a:highlight>
                    <a:srgbClr val="FFFFFF"/>
                  </a:highlight>
                  <a:latin typeface="Calibri"/>
                  <a:ea typeface="Calibri"/>
                  <a:cs typeface="Calibri"/>
                  <a:sym typeface="Calibri"/>
                </a:rPr>
                <a:t>The number of </a:t>
              </a:r>
              <a:r>
                <a:rPr lang="en-GB" sz="1000" i="1" dirty="0">
                  <a:solidFill>
                    <a:srgbClr val="111111"/>
                  </a:solidFill>
                  <a:highlight>
                    <a:srgbClr val="FFFFFF"/>
                  </a:highlight>
                  <a:latin typeface="Calibri"/>
                  <a:ea typeface="Calibri"/>
                  <a:cs typeface="Calibri"/>
                  <a:sym typeface="Calibri"/>
                </a:rPr>
                <a:t>protons</a:t>
              </a:r>
              <a:r>
                <a:rPr lang="en-US" sz="1000" i="1" dirty="0">
                  <a:solidFill>
                    <a:srgbClr val="111111"/>
                  </a:solidFill>
                  <a:highlight>
                    <a:srgbClr val="FFFFFF"/>
                  </a:highlight>
                  <a:latin typeface="Calibri"/>
                  <a:ea typeface="Calibri"/>
                  <a:cs typeface="Calibri"/>
                  <a:sym typeface="Calibri"/>
                </a:rPr>
                <a:t> is more than 1000 times greater than the number of iron particles.</a:t>
              </a:r>
              <a:endParaRPr sz="1000" i="1" dirty="0">
                <a:solidFill>
                  <a:srgbClr val="111111"/>
                </a:solidFill>
                <a:highlight>
                  <a:srgbClr val="FFFFFF"/>
                </a:highlight>
                <a:latin typeface="Calibri"/>
                <a:ea typeface="Calibri"/>
                <a:cs typeface="Calibri"/>
                <a:sym typeface="Calibri"/>
              </a:endParaRPr>
            </a:p>
          </p:txBody>
        </p:sp>
        <p:pic>
          <p:nvPicPr>
            <p:cNvPr id="110" name="Google Shape;110;p16"/>
            <p:cNvPicPr preferRelativeResize="0"/>
            <p:nvPr/>
          </p:nvPicPr>
          <p:blipFill rotWithShape="1">
            <a:blip r:embed="rId3">
              <a:alphaModFix/>
            </a:blip>
            <a:srcRect/>
            <a:stretch/>
          </p:blipFill>
          <p:spPr>
            <a:xfrm>
              <a:off x="4657718" y="1603188"/>
              <a:ext cx="3830232" cy="2478388"/>
            </a:xfrm>
            <a:prstGeom prst="rect">
              <a:avLst/>
            </a:prstGeom>
            <a:noFill/>
            <a:ln>
              <a:noFill/>
            </a:ln>
          </p:spPr>
        </p:pic>
        <p:grpSp>
          <p:nvGrpSpPr>
            <p:cNvPr id="111" name="Google Shape;111;p16"/>
            <p:cNvGrpSpPr/>
            <p:nvPr/>
          </p:nvGrpSpPr>
          <p:grpSpPr>
            <a:xfrm>
              <a:off x="728150" y="1634657"/>
              <a:ext cx="3547013" cy="2706243"/>
              <a:chOff x="651950" y="1634657"/>
              <a:chExt cx="3547013" cy="2706243"/>
            </a:xfrm>
          </p:grpSpPr>
          <p:pic>
            <p:nvPicPr>
              <p:cNvPr id="112" name="Google Shape;112;p16"/>
              <p:cNvPicPr preferRelativeResize="0"/>
              <p:nvPr/>
            </p:nvPicPr>
            <p:blipFill rotWithShape="1">
              <a:blip r:embed="rId4">
                <a:alphaModFix/>
              </a:blip>
              <a:srcRect b="-1306"/>
              <a:stretch/>
            </p:blipFill>
            <p:spPr>
              <a:xfrm>
                <a:off x="651950" y="2349154"/>
                <a:ext cx="2402550" cy="1991746"/>
              </a:xfrm>
              <a:prstGeom prst="rect">
                <a:avLst/>
              </a:prstGeom>
              <a:noFill/>
              <a:ln>
                <a:noFill/>
              </a:ln>
            </p:spPr>
          </p:pic>
          <p:sp>
            <p:nvSpPr>
              <p:cNvPr id="113" name="Google Shape;113;p16"/>
              <p:cNvSpPr/>
              <p:nvPr/>
            </p:nvSpPr>
            <p:spPr>
              <a:xfrm>
                <a:off x="3710768" y="2539203"/>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6"/>
              <p:cNvSpPr/>
              <p:nvPr/>
            </p:nvSpPr>
            <p:spPr>
              <a:xfrm>
                <a:off x="3247853" y="2053209"/>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6"/>
              <p:cNvSpPr/>
              <p:nvPr/>
            </p:nvSpPr>
            <p:spPr>
              <a:xfrm>
                <a:off x="3651521" y="3291634"/>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6"/>
              <p:cNvSpPr/>
              <p:nvPr/>
            </p:nvSpPr>
            <p:spPr>
              <a:xfrm>
                <a:off x="2969021" y="2738952"/>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6"/>
              <p:cNvSpPr/>
              <p:nvPr/>
            </p:nvSpPr>
            <p:spPr>
              <a:xfrm>
                <a:off x="3054504" y="1810284"/>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6"/>
              <p:cNvSpPr/>
              <p:nvPr/>
            </p:nvSpPr>
            <p:spPr>
              <a:xfrm>
                <a:off x="3383056" y="2453706"/>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6"/>
              <p:cNvSpPr/>
              <p:nvPr/>
            </p:nvSpPr>
            <p:spPr>
              <a:xfrm>
                <a:off x="3710753" y="2156471"/>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6"/>
              <p:cNvSpPr/>
              <p:nvPr/>
            </p:nvSpPr>
            <p:spPr>
              <a:xfrm>
                <a:off x="3588480" y="2917127"/>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6"/>
              <p:cNvSpPr/>
              <p:nvPr/>
            </p:nvSpPr>
            <p:spPr>
              <a:xfrm>
                <a:off x="2709128" y="2187470"/>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6"/>
              <p:cNvSpPr/>
              <p:nvPr/>
            </p:nvSpPr>
            <p:spPr>
              <a:xfrm>
                <a:off x="3932814" y="2633705"/>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6"/>
              <p:cNvSpPr/>
              <p:nvPr/>
            </p:nvSpPr>
            <p:spPr>
              <a:xfrm>
                <a:off x="2709128" y="1948470"/>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6"/>
              <p:cNvSpPr/>
              <p:nvPr/>
            </p:nvSpPr>
            <p:spPr>
              <a:xfrm>
                <a:off x="3468538" y="1724787"/>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16"/>
              <p:cNvSpPr/>
              <p:nvPr/>
            </p:nvSpPr>
            <p:spPr>
              <a:xfrm>
                <a:off x="3333336" y="2831630"/>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16"/>
              <p:cNvSpPr/>
              <p:nvPr/>
            </p:nvSpPr>
            <p:spPr>
              <a:xfrm>
                <a:off x="3112448" y="2469212"/>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6"/>
              <p:cNvSpPr/>
              <p:nvPr/>
            </p:nvSpPr>
            <p:spPr>
              <a:xfrm>
                <a:off x="3139987" y="3195756"/>
                <a:ext cx="85483" cy="8548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16"/>
              <p:cNvSpPr txBox="1"/>
              <p:nvPr/>
            </p:nvSpPr>
            <p:spPr>
              <a:xfrm>
                <a:off x="3548809" y="1634657"/>
                <a:ext cx="65015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129" name="Google Shape;129;p16"/>
              <p:cNvSpPr/>
              <p:nvPr/>
            </p:nvSpPr>
            <p:spPr>
              <a:xfrm rot="2080038">
                <a:off x="3029441" y="1850372"/>
                <a:ext cx="135621" cy="560133"/>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6"/>
              <p:cNvSpPr/>
              <p:nvPr/>
            </p:nvSpPr>
            <p:spPr>
              <a:xfrm rot="2080038">
                <a:off x="3166207" y="2613402"/>
                <a:ext cx="135621" cy="560133"/>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6"/>
              <p:cNvSpPr/>
              <p:nvPr/>
            </p:nvSpPr>
            <p:spPr>
              <a:xfrm rot="2080038">
                <a:off x="3874826" y="2247060"/>
                <a:ext cx="135621" cy="560133"/>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6"/>
              <p:cNvSpPr/>
              <p:nvPr/>
            </p:nvSpPr>
            <p:spPr>
              <a:xfrm rot="2080038">
                <a:off x="2410619" y="1782872"/>
                <a:ext cx="135621" cy="560133"/>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133" name="Google Shape;133;p16"/>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Left picture is taken from:</a:t>
            </a:r>
            <a:r>
              <a:rPr lang="ru" sz="800" i="1" dirty="0">
                <a:solidFill>
                  <a:schemeClr val="dk1"/>
                </a:solidFill>
                <a:latin typeface="Calibri"/>
                <a:ea typeface="Calibri"/>
                <a:cs typeface="Calibri"/>
                <a:sym typeface="Calibri"/>
              </a:rPr>
              <a:t> </a:t>
            </a:r>
            <a:r>
              <a:rPr lang="ru" sz="800" i="1" dirty="0">
                <a:solidFill>
                  <a:srgbClr val="222222"/>
                </a:solidFill>
                <a:highlight>
                  <a:srgbClr val="FFFFFF"/>
                </a:highlight>
                <a:latin typeface="Calibri"/>
                <a:ea typeface="Calibri"/>
                <a:cs typeface="Calibri"/>
                <a:sym typeface="Calibri"/>
              </a:rPr>
              <a:t>Denoth-Lippuner, Annina, and Sebastian Jessberger. Nature Reviews Neuroscience 22.4 (2021): 223-236.</a:t>
            </a:r>
            <a:endParaRPr sz="600" i="1"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Right picture is taken from: </a:t>
            </a:r>
            <a:r>
              <a:rPr lang="ru" sz="800" i="1" dirty="0">
                <a:solidFill>
                  <a:srgbClr val="222222"/>
                </a:solidFill>
                <a:highlight>
                  <a:schemeClr val="lt1"/>
                </a:highlight>
                <a:latin typeface="Calibri"/>
                <a:ea typeface="Calibri"/>
                <a:cs typeface="Calibri"/>
                <a:sym typeface="Calibri"/>
              </a:rPr>
              <a:t>Rauch, B. F. PoS (ICRC2019) 678 (2019).</a:t>
            </a:r>
            <a:endParaRPr sz="800" i="1" dirty="0">
              <a:solidFill>
                <a:schemeClr val="dk1"/>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7"/>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600" b="1" dirty="0">
                <a:solidFill>
                  <a:schemeClr val="dk1"/>
                </a:solidFill>
                <a:latin typeface="PT Sans Caption"/>
                <a:ea typeface="PT Sans Caption"/>
                <a:cs typeface="PT Sans Caption"/>
                <a:sym typeface="PT Sans Caption"/>
              </a:rPr>
              <a:t>COGNITIVE IMPAIRMENT AFTER IRON IRRADIATION</a:t>
            </a:r>
            <a:endParaRPr sz="1600" b="1" dirty="0">
              <a:solidFill>
                <a:schemeClr val="dk1"/>
              </a:solidFill>
              <a:latin typeface="PT Sans Caption"/>
              <a:ea typeface="PT Sans Caption"/>
              <a:cs typeface="PT Sans Caption"/>
              <a:sym typeface="PT Sans Caption"/>
            </a:endParaRPr>
          </a:p>
        </p:txBody>
      </p:sp>
      <p:cxnSp>
        <p:nvCxnSpPr>
          <p:cNvPr id="142" name="Google Shape;142;p17"/>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143" name="Google Shape;143;p17"/>
          <p:cNvSpPr txBox="1"/>
          <p:nvPr/>
        </p:nvSpPr>
        <p:spPr>
          <a:xfrm>
            <a:off x="450000" y="5688600"/>
            <a:ext cx="816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Top picture is taken from:</a:t>
            </a:r>
            <a:r>
              <a:rPr lang="ru" sz="800" i="1" dirty="0">
                <a:solidFill>
                  <a:schemeClr val="dk1"/>
                </a:solidFill>
                <a:latin typeface="Calibri"/>
                <a:ea typeface="Calibri"/>
                <a:cs typeface="Calibri"/>
                <a:sym typeface="Calibri"/>
              </a:rPr>
              <a:t> </a:t>
            </a:r>
            <a:r>
              <a:rPr lang="ru" sz="800" i="1" dirty="0">
                <a:solidFill>
                  <a:srgbClr val="222222"/>
                </a:solidFill>
                <a:highlight>
                  <a:schemeClr val="lt1"/>
                </a:highlight>
                <a:latin typeface="Calibri"/>
                <a:ea typeface="Calibri"/>
                <a:cs typeface="Calibri"/>
                <a:sym typeface="Calibri"/>
              </a:rPr>
              <a:t>BioRender (2019). Morris Water Maze Test. https://app.biorender.com/biorender-templates/t-5e1f34bc6bca2300870629c0-morris-water-maze-test</a:t>
            </a:r>
            <a:endParaRPr sz="800" i="1" dirty="0">
              <a:solidFill>
                <a:schemeClr val="dk1"/>
              </a:solidFill>
              <a:latin typeface="Calibri"/>
              <a:ea typeface="Calibri"/>
              <a:cs typeface="Calibri"/>
              <a:sym typeface="Calibri"/>
            </a:endParaRPr>
          </a:p>
          <a:p>
            <a:pPr lvl="0">
              <a:lnSpc>
                <a:spcPct val="115000"/>
              </a:lnSpc>
              <a:buClr>
                <a:schemeClr val="dk1"/>
              </a:buClr>
              <a:buSzPts val="1100"/>
            </a:pPr>
            <a:r>
              <a:rPr lang="ru" sz="800" b="1" i="1" dirty="0">
                <a:solidFill>
                  <a:schemeClr val="dk1"/>
                </a:solidFill>
                <a:latin typeface="Calibri"/>
                <a:ea typeface="Calibri"/>
                <a:cs typeface="Calibri"/>
                <a:sym typeface="Calibri"/>
              </a:rPr>
              <a:t>Bottom picture is taken from:</a:t>
            </a:r>
            <a:r>
              <a:rPr lang="ru" sz="800" i="1" dirty="0">
                <a:solidFill>
                  <a:schemeClr val="dk1"/>
                </a:solidFill>
                <a:latin typeface="Calibri"/>
                <a:ea typeface="Calibri"/>
                <a:cs typeface="Calibri"/>
                <a:sym typeface="Calibri"/>
              </a:rPr>
              <a:t> </a:t>
            </a:r>
            <a:r>
              <a:rPr lang="en-US" sz="800" i="1" dirty="0">
                <a:latin typeface="Calibri" pitchFamily="34" charset="0"/>
              </a:rPr>
              <a:t>Yan, </a:t>
            </a:r>
            <a:r>
              <a:rPr lang="en-US" sz="800" i="1" dirty="0" err="1">
                <a:latin typeface="Calibri" pitchFamily="34" charset="0"/>
              </a:rPr>
              <a:t>Jiawei</a:t>
            </a:r>
            <a:r>
              <a:rPr lang="en-US" sz="800" i="1" dirty="0">
                <a:latin typeface="Calibri" pitchFamily="34" charset="0"/>
              </a:rPr>
              <a:t>, et al. Toxicology research 5.6 (2016): 1672-1679.</a:t>
            </a:r>
            <a:endParaRPr sz="800" b="1" i="1" dirty="0">
              <a:solidFill>
                <a:schemeClr val="dk1"/>
              </a:solidFill>
              <a:latin typeface="Calibri" pitchFamily="34" charset="0"/>
              <a:ea typeface="Calibri"/>
              <a:cs typeface="Calibri"/>
              <a:sym typeface="Calibri"/>
            </a:endParaRPr>
          </a:p>
        </p:txBody>
      </p:sp>
      <p:sp>
        <p:nvSpPr>
          <p:cNvPr id="144" name="Google Shape;144;p17"/>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4</a:t>
            </a:r>
            <a:endParaRPr sz="600" dirty="0">
              <a:latin typeface="PT Sans Caption"/>
              <a:ea typeface="PT Sans Caption"/>
              <a:cs typeface="PT Sans Caption"/>
              <a:sym typeface="PT Sans Caption"/>
            </a:endParaRPr>
          </a:p>
        </p:txBody>
      </p:sp>
      <p:grpSp>
        <p:nvGrpSpPr>
          <p:cNvPr id="6" name="Группа 5">
            <a:extLst>
              <a:ext uri="{FF2B5EF4-FFF2-40B4-BE49-F238E27FC236}">
                <a16:creationId xmlns:a16="http://schemas.microsoft.com/office/drawing/2014/main" xmlns="" id="{60C59253-D105-3F48-4D4C-FBFB8AE352E2}"/>
              </a:ext>
            </a:extLst>
          </p:cNvPr>
          <p:cNvGrpSpPr/>
          <p:nvPr/>
        </p:nvGrpSpPr>
        <p:grpSpPr>
          <a:xfrm>
            <a:off x="732713" y="1747788"/>
            <a:ext cx="7678577" cy="3362430"/>
            <a:chOff x="797025" y="1706628"/>
            <a:chExt cx="7678577" cy="3362428"/>
          </a:xfrm>
        </p:grpSpPr>
        <p:grpSp>
          <p:nvGrpSpPr>
            <p:cNvPr id="4" name="Группа 3">
              <a:extLst>
                <a:ext uri="{FF2B5EF4-FFF2-40B4-BE49-F238E27FC236}">
                  <a16:creationId xmlns:a16="http://schemas.microsoft.com/office/drawing/2014/main" xmlns="" id="{CF17305A-8224-A714-BCC1-89EED38D487A}"/>
                </a:ext>
              </a:extLst>
            </p:cNvPr>
            <p:cNvGrpSpPr/>
            <p:nvPr/>
          </p:nvGrpSpPr>
          <p:grpSpPr>
            <a:xfrm>
              <a:off x="797025" y="1706628"/>
              <a:ext cx="3238200" cy="3362428"/>
              <a:chOff x="797025" y="1271383"/>
              <a:chExt cx="3238200" cy="3362428"/>
            </a:xfrm>
          </p:grpSpPr>
          <p:sp>
            <p:nvSpPr>
              <p:cNvPr id="145" name="Google Shape;145;p17"/>
              <p:cNvSpPr txBox="1"/>
              <p:nvPr/>
            </p:nvSpPr>
            <p:spPr>
              <a:xfrm>
                <a:off x="797025" y="3396123"/>
                <a:ext cx="3238200" cy="3385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i="1" dirty="0">
                  <a:latin typeface="Calibri"/>
                  <a:ea typeface="Calibri"/>
                  <a:cs typeface="Calibri"/>
                  <a:sym typeface="Calibri"/>
                </a:endParaRPr>
              </a:p>
            </p:txBody>
          </p:sp>
          <p:sp>
            <p:nvSpPr>
              <p:cNvPr id="150" name="Google Shape;150;p17"/>
              <p:cNvSpPr txBox="1"/>
              <p:nvPr/>
            </p:nvSpPr>
            <p:spPr>
              <a:xfrm>
                <a:off x="797025" y="1271383"/>
                <a:ext cx="3129600" cy="336242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sz="1000" i="1" dirty="0">
                    <a:solidFill>
                      <a:schemeClr val="dk1"/>
                    </a:solidFill>
                    <a:latin typeface="Calibri"/>
                    <a:ea typeface="Calibri"/>
                    <a:cs typeface="Calibri"/>
                    <a:sym typeface="Calibri"/>
                  </a:rPr>
                  <a:t>The Morris Water Maze test measures the ability of rodents to learn and remember the spatial location of visual cues in a pool. </a:t>
                </a:r>
                <a:endParaRPr lang="en-GB" sz="1000" i="1" dirty="0">
                  <a:solidFill>
                    <a:schemeClr val="dk1"/>
                  </a:solidFill>
                  <a:latin typeface="Calibri"/>
                  <a:ea typeface="Calibri"/>
                  <a:cs typeface="Calibri"/>
                  <a:sym typeface="Calibri"/>
                </a:endParaRPr>
              </a:p>
              <a:p>
                <a:pPr marL="0" lvl="0" indent="0" algn="just" rtl="0">
                  <a:spcBef>
                    <a:spcPts val="0"/>
                  </a:spcBef>
                  <a:spcAft>
                    <a:spcPts val="0"/>
                  </a:spcAft>
                  <a:buNone/>
                </a:pPr>
                <a:endParaRPr lang="en-GB" sz="1000" i="1"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ru" sz="1000" i="1" dirty="0">
                    <a:solidFill>
                      <a:schemeClr val="dk1"/>
                    </a:solidFill>
                    <a:latin typeface="Calibri"/>
                    <a:ea typeface="Calibri"/>
                    <a:cs typeface="Calibri"/>
                    <a:sym typeface="Calibri"/>
                  </a:rPr>
                  <a:t>A platform is placed in the pool to prevent the mouse from seeing it. When a mouse first enters the pool, it swims aimlessly until it finds the hidden platform. Each time the mouse visits the pool, they get better at finding the platform. Using the </a:t>
                </a:r>
                <a:r>
                  <a:rPr lang="en-US" sz="1000" i="1" dirty="0">
                    <a:solidFill>
                      <a:schemeClr val="dk1"/>
                    </a:solidFill>
                    <a:latin typeface="Calibri"/>
                    <a:ea typeface="Calibri"/>
                    <a:cs typeface="Calibri"/>
                    <a:sym typeface="Calibri"/>
                  </a:rPr>
                  <a:t>clues </a:t>
                </a:r>
                <a:r>
                  <a:rPr lang="ru" sz="1000" i="1" dirty="0">
                    <a:solidFill>
                      <a:schemeClr val="dk1"/>
                    </a:solidFill>
                    <a:latin typeface="Calibri"/>
                    <a:ea typeface="Calibri"/>
                    <a:cs typeface="Calibri"/>
                    <a:sym typeface="Calibri"/>
                  </a:rPr>
                  <a:t>on the wall, the mouse remembers where the platform is located.</a:t>
                </a:r>
                <a:r>
                  <a:rPr lang="en-GB" sz="1000" i="1" dirty="0">
                    <a:solidFill>
                      <a:schemeClr val="dk1"/>
                    </a:solidFill>
                    <a:latin typeface="Calibri"/>
                    <a:ea typeface="Calibri"/>
                    <a:cs typeface="Calibri"/>
                    <a:sym typeface="Calibri"/>
                  </a:rPr>
                  <a:t> </a:t>
                </a:r>
              </a:p>
              <a:p>
                <a:pPr marL="0" lvl="0" indent="0" algn="l" rtl="0">
                  <a:lnSpc>
                    <a:spcPct val="115000"/>
                  </a:lnSpc>
                  <a:spcBef>
                    <a:spcPts val="1200"/>
                  </a:spcBef>
                  <a:spcAft>
                    <a:spcPts val="1200"/>
                  </a:spcAft>
                  <a:buNone/>
                </a:pPr>
                <a:r>
                  <a:rPr lang="en-US" sz="1000" i="1" baseline="30000" dirty="0">
                    <a:solidFill>
                      <a:schemeClr val="accent1"/>
                    </a:solidFill>
                    <a:latin typeface="Calibri"/>
                    <a:ea typeface="Calibri"/>
                    <a:cs typeface="Calibri"/>
                    <a:sym typeface="Calibri"/>
                  </a:rPr>
                  <a:t>56</a:t>
                </a:r>
                <a:r>
                  <a:rPr lang="en-US" sz="1000" i="1" dirty="0">
                    <a:solidFill>
                      <a:schemeClr val="accent1"/>
                    </a:solidFill>
                    <a:latin typeface="Calibri"/>
                    <a:ea typeface="Calibri"/>
                    <a:cs typeface="Calibri"/>
                    <a:sym typeface="Calibri"/>
                  </a:rPr>
                  <a:t>Fe</a:t>
                </a:r>
                <a:r>
                  <a:rPr lang="en-US" sz="1000" i="1" dirty="0">
                    <a:latin typeface="Calibri"/>
                    <a:ea typeface="Calibri"/>
                    <a:cs typeface="Calibri"/>
                    <a:sym typeface="Calibri"/>
                  </a:rPr>
                  <a:t> ion </a:t>
                </a:r>
                <a:r>
                  <a:rPr lang="en-US" sz="1000" i="1" dirty="0">
                    <a:solidFill>
                      <a:schemeClr val="dk1"/>
                    </a:solidFill>
                    <a:latin typeface="Calibri"/>
                    <a:ea typeface="Calibri"/>
                    <a:cs typeface="Calibri"/>
                    <a:sym typeface="Calibri"/>
                  </a:rPr>
                  <a:t>radiation </a:t>
                </a:r>
                <a:r>
                  <a:rPr lang="en-US" sz="1000" i="1" dirty="0">
                    <a:latin typeface="Calibri"/>
                    <a:ea typeface="Calibri"/>
                    <a:cs typeface="Calibri"/>
                    <a:sym typeface="Calibri"/>
                  </a:rPr>
                  <a:t>(E=600 MeV/nucleon) </a:t>
                </a:r>
                <a:r>
                  <a:rPr lang="en-US" sz="1000" i="1" dirty="0">
                    <a:solidFill>
                      <a:schemeClr val="accent1"/>
                    </a:solidFill>
                    <a:latin typeface="Calibri"/>
                    <a:ea typeface="Calibri"/>
                    <a:cs typeface="Calibri"/>
                    <a:sym typeface="Calibri"/>
                  </a:rPr>
                  <a:t>induced deficits of spatial learning and memory</a:t>
                </a:r>
                <a:r>
                  <a:rPr lang="en-US" sz="1000" i="1" dirty="0">
                    <a:latin typeface="Calibri"/>
                    <a:ea typeface="Calibri"/>
                    <a:cs typeface="Calibri"/>
                    <a:sym typeface="Calibri"/>
                  </a:rPr>
                  <a:t> of </a:t>
                </a:r>
                <a:r>
                  <a:rPr lang="en-US" sz="1000" i="1" dirty="0" err="1">
                    <a:latin typeface="Calibri"/>
                    <a:ea typeface="Calibri"/>
                    <a:cs typeface="Calibri"/>
                    <a:sym typeface="Calibri"/>
                  </a:rPr>
                  <a:t>kunming</a:t>
                </a:r>
                <a:r>
                  <a:rPr lang="en-US" sz="1000" i="1" dirty="0">
                    <a:latin typeface="Calibri"/>
                    <a:ea typeface="Calibri"/>
                    <a:cs typeface="Calibri"/>
                    <a:sym typeface="Calibri"/>
                  </a:rPr>
                  <a:t> mice, one month after exposure. Mice in irradiated groups showed significant increment of escape latency on days 2 – 6 compared to control group.</a:t>
                </a:r>
              </a:p>
            </p:txBody>
          </p:sp>
        </p:grpSp>
        <p:grpSp>
          <p:nvGrpSpPr>
            <p:cNvPr id="5" name="Группа 4">
              <a:extLst>
                <a:ext uri="{FF2B5EF4-FFF2-40B4-BE49-F238E27FC236}">
                  <a16:creationId xmlns:a16="http://schemas.microsoft.com/office/drawing/2014/main" xmlns="" id="{16EC9161-D071-2F39-B5C1-37E3427DF512}"/>
                </a:ext>
              </a:extLst>
            </p:cNvPr>
            <p:cNvGrpSpPr/>
            <p:nvPr/>
          </p:nvGrpSpPr>
          <p:grpSpPr>
            <a:xfrm>
              <a:off x="4306755" y="1760155"/>
              <a:ext cx="4168847" cy="3234345"/>
              <a:chOff x="4306755" y="1669522"/>
              <a:chExt cx="4168847" cy="3234345"/>
            </a:xfrm>
          </p:grpSpPr>
          <p:grpSp>
            <p:nvGrpSpPr>
              <p:cNvPr id="3" name="Группа 2">
                <a:extLst>
                  <a:ext uri="{FF2B5EF4-FFF2-40B4-BE49-F238E27FC236}">
                    <a16:creationId xmlns:a16="http://schemas.microsoft.com/office/drawing/2014/main" xmlns="" id="{0DB368B8-7848-98F3-8E39-284058DA69EC}"/>
                  </a:ext>
                </a:extLst>
              </p:cNvPr>
              <p:cNvGrpSpPr/>
              <p:nvPr/>
            </p:nvGrpSpPr>
            <p:grpSpPr>
              <a:xfrm>
                <a:off x="4352628" y="1669522"/>
                <a:ext cx="4077100" cy="1436900"/>
                <a:chOff x="4328050" y="1731793"/>
                <a:chExt cx="4077100" cy="1436900"/>
              </a:xfrm>
            </p:grpSpPr>
            <p:pic>
              <p:nvPicPr>
                <p:cNvPr id="146" name="Google Shape;146;p17"/>
                <p:cNvPicPr preferRelativeResize="0"/>
                <p:nvPr/>
              </p:nvPicPr>
              <p:blipFill rotWithShape="1">
                <a:blip r:embed="rId3">
                  <a:alphaModFix/>
                </a:blip>
                <a:srcRect/>
                <a:stretch/>
              </p:blipFill>
              <p:spPr>
                <a:xfrm>
                  <a:off x="5090094" y="1731793"/>
                  <a:ext cx="2751987" cy="1436900"/>
                </a:xfrm>
                <a:prstGeom prst="rect">
                  <a:avLst/>
                </a:prstGeom>
                <a:noFill/>
                <a:ln>
                  <a:noFill/>
                </a:ln>
              </p:spPr>
            </p:pic>
            <p:sp>
              <p:nvSpPr>
                <p:cNvPr id="151" name="Google Shape;151;p17"/>
                <p:cNvSpPr/>
                <p:nvPr/>
              </p:nvSpPr>
              <p:spPr>
                <a:xfrm>
                  <a:off x="6146325" y="2600970"/>
                  <a:ext cx="107700" cy="161700"/>
                </a:xfrm>
                <a:prstGeom prst="moon">
                  <a:avLst>
                    <a:gd name="adj"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17"/>
                <p:cNvSpPr/>
                <p:nvPr/>
              </p:nvSpPr>
              <p:spPr>
                <a:xfrm>
                  <a:off x="5103875" y="1961933"/>
                  <a:ext cx="159600" cy="151500"/>
                </a:xfrm>
                <a:prstGeom prst="pentagon">
                  <a:avLst>
                    <a:gd name="hf" fmla="val 105146"/>
                    <a:gd name="vf" fmla="val 11055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17"/>
                <p:cNvSpPr/>
                <p:nvPr/>
              </p:nvSpPr>
              <p:spPr>
                <a:xfrm>
                  <a:off x="7630500" y="2600970"/>
                  <a:ext cx="107700" cy="161700"/>
                </a:xfrm>
                <a:prstGeom prst="moon">
                  <a:avLst>
                    <a:gd name="adj"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17"/>
                <p:cNvSpPr/>
                <p:nvPr/>
              </p:nvSpPr>
              <p:spPr>
                <a:xfrm>
                  <a:off x="6585000" y="1961933"/>
                  <a:ext cx="159600" cy="151500"/>
                </a:xfrm>
                <a:prstGeom prst="pentagon">
                  <a:avLst>
                    <a:gd name="hf" fmla="val 105146"/>
                    <a:gd name="vf" fmla="val 11055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55" name="Google Shape;155;p17"/>
                <p:cNvCxnSpPr/>
                <p:nvPr/>
              </p:nvCxnSpPr>
              <p:spPr>
                <a:xfrm rot="10800000">
                  <a:off x="4953500" y="2751195"/>
                  <a:ext cx="5490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17"/>
                <p:cNvCxnSpPr/>
                <p:nvPr/>
              </p:nvCxnSpPr>
              <p:spPr>
                <a:xfrm rot="10800000">
                  <a:off x="4587025" y="2037570"/>
                  <a:ext cx="401400" cy="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17"/>
                <p:cNvSpPr txBox="1"/>
                <p:nvPr/>
              </p:nvSpPr>
              <p:spPr>
                <a:xfrm>
                  <a:off x="4475025" y="2543369"/>
                  <a:ext cx="7227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a:solidFill>
                        <a:schemeClr val="dk1"/>
                      </a:solidFill>
                    </a:rPr>
                    <a:t>hidden platform</a:t>
                  </a:r>
                  <a:endParaRPr sz="600">
                    <a:solidFill>
                      <a:schemeClr val="dk1"/>
                    </a:solidFill>
                  </a:endParaRPr>
                </a:p>
              </p:txBody>
            </p:sp>
            <p:sp>
              <p:nvSpPr>
                <p:cNvPr id="158" name="Google Shape;158;p17"/>
                <p:cNvSpPr txBox="1"/>
                <p:nvPr/>
              </p:nvSpPr>
              <p:spPr>
                <a:xfrm>
                  <a:off x="4328050" y="1812608"/>
                  <a:ext cx="7227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dirty="0">
                      <a:solidFill>
                        <a:schemeClr val="dk1"/>
                      </a:solidFill>
                    </a:rPr>
                    <a:t>visual clue</a:t>
                  </a:r>
                  <a:endParaRPr sz="600" dirty="0">
                    <a:solidFill>
                      <a:schemeClr val="dk1"/>
                    </a:solidFill>
                  </a:endParaRPr>
                </a:p>
              </p:txBody>
            </p:sp>
            <p:cxnSp>
              <p:nvCxnSpPr>
                <p:cNvPr id="159" name="Google Shape;159;p17"/>
                <p:cNvCxnSpPr/>
                <p:nvPr/>
              </p:nvCxnSpPr>
              <p:spPr>
                <a:xfrm rot="10800000">
                  <a:off x="7720975" y="2719120"/>
                  <a:ext cx="401400" cy="0"/>
                </a:xfrm>
                <a:prstGeom prst="straightConnector1">
                  <a:avLst/>
                </a:prstGeom>
                <a:noFill/>
                <a:ln w="9525" cap="flat" cmpd="sng">
                  <a:solidFill>
                    <a:schemeClr val="dk2"/>
                  </a:solidFill>
                  <a:prstDash val="solid"/>
                  <a:round/>
                  <a:headEnd type="none" w="med" len="med"/>
                  <a:tailEnd type="none" w="med" len="med"/>
                </a:ln>
              </p:spPr>
            </p:cxnSp>
            <p:sp>
              <p:nvSpPr>
                <p:cNvPr id="160" name="Google Shape;160;p17"/>
                <p:cNvSpPr txBox="1"/>
                <p:nvPr/>
              </p:nvSpPr>
              <p:spPr>
                <a:xfrm>
                  <a:off x="7795550" y="2485769"/>
                  <a:ext cx="6096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600">
                      <a:solidFill>
                        <a:schemeClr val="dk1"/>
                      </a:solidFill>
                    </a:rPr>
                    <a:t>visual clue</a:t>
                  </a:r>
                  <a:endParaRPr sz="600">
                    <a:solidFill>
                      <a:schemeClr val="dk1"/>
                    </a:solidFill>
                  </a:endParaRPr>
                </a:p>
              </p:txBody>
            </p:sp>
          </p:grpSp>
          <p:grpSp>
            <p:nvGrpSpPr>
              <p:cNvPr id="2" name="Группа 1">
                <a:extLst>
                  <a:ext uri="{FF2B5EF4-FFF2-40B4-BE49-F238E27FC236}">
                    <a16:creationId xmlns:a16="http://schemas.microsoft.com/office/drawing/2014/main" xmlns="" id="{FF7F25C2-D619-2DBE-5EAC-186FBF7B2A78}"/>
                  </a:ext>
                </a:extLst>
              </p:cNvPr>
              <p:cNvGrpSpPr/>
              <p:nvPr/>
            </p:nvGrpSpPr>
            <p:grpSpPr>
              <a:xfrm>
                <a:off x="4306755" y="3286130"/>
                <a:ext cx="4168847" cy="1617737"/>
                <a:chOff x="4306755" y="3612050"/>
                <a:chExt cx="4168847" cy="1617737"/>
              </a:xfrm>
            </p:grpSpPr>
            <p:grpSp>
              <p:nvGrpSpPr>
                <p:cNvPr id="147" name="Google Shape;147;p17"/>
                <p:cNvGrpSpPr/>
                <p:nvPr/>
              </p:nvGrpSpPr>
              <p:grpSpPr>
                <a:xfrm>
                  <a:off x="4306755" y="3612050"/>
                  <a:ext cx="4168847" cy="1569240"/>
                  <a:chOff x="4184025" y="3084250"/>
                  <a:chExt cx="3817276" cy="1436901"/>
                </a:xfrm>
              </p:grpSpPr>
              <p:pic>
                <p:nvPicPr>
                  <p:cNvPr id="148" name="Google Shape;148;p17"/>
                  <p:cNvPicPr preferRelativeResize="0"/>
                  <p:nvPr/>
                </p:nvPicPr>
                <p:blipFill rotWithShape="1">
                  <a:blip r:embed="rId4">
                    <a:alphaModFix/>
                  </a:blip>
                  <a:srcRect l="30088" t="36909" r="50513" b="43245"/>
                  <a:stretch/>
                </p:blipFill>
                <p:spPr>
                  <a:xfrm>
                    <a:off x="4184025" y="3084250"/>
                    <a:ext cx="2497024" cy="1436901"/>
                  </a:xfrm>
                  <a:prstGeom prst="rect">
                    <a:avLst/>
                  </a:prstGeom>
                  <a:noFill/>
                  <a:ln>
                    <a:noFill/>
                  </a:ln>
                </p:spPr>
              </p:pic>
              <p:pic>
                <p:nvPicPr>
                  <p:cNvPr id="149" name="Google Shape;149;p17"/>
                  <p:cNvPicPr preferRelativeResize="0"/>
                  <p:nvPr/>
                </p:nvPicPr>
                <p:blipFill rotWithShape="1">
                  <a:blip r:embed="rId4">
                    <a:alphaModFix/>
                  </a:blip>
                  <a:srcRect l="51291" t="36909" r="29709" b="43245"/>
                  <a:stretch/>
                </p:blipFill>
                <p:spPr>
                  <a:xfrm>
                    <a:off x="5555625" y="3084250"/>
                    <a:ext cx="2445676" cy="1436901"/>
                  </a:xfrm>
                  <a:prstGeom prst="rect">
                    <a:avLst/>
                  </a:prstGeom>
                  <a:noFill/>
                  <a:ln>
                    <a:noFill/>
                  </a:ln>
                </p:spPr>
              </p:pic>
            </p:grpSp>
            <p:sp>
              <p:nvSpPr>
                <p:cNvPr id="161" name="Google Shape;161;p17"/>
                <p:cNvSpPr txBox="1"/>
                <p:nvPr/>
              </p:nvSpPr>
              <p:spPr>
                <a:xfrm>
                  <a:off x="4528350" y="4891263"/>
                  <a:ext cx="801900" cy="338524"/>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Control</a:t>
                  </a:r>
                  <a:endParaRPr sz="1000">
                    <a:solidFill>
                      <a:schemeClr val="dk1"/>
                    </a:solidFill>
                    <a:latin typeface="Times New Roman"/>
                    <a:ea typeface="Times New Roman"/>
                    <a:cs typeface="Times New Roman"/>
                    <a:sym typeface="Times New Roman"/>
                  </a:endParaRPr>
                </a:p>
              </p:txBody>
            </p:sp>
            <p:sp>
              <p:nvSpPr>
                <p:cNvPr id="162" name="Google Shape;162;p17"/>
                <p:cNvSpPr txBox="1"/>
                <p:nvPr/>
              </p:nvSpPr>
              <p:spPr>
                <a:xfrm>
                  <a:off x="6039088" y="4891263"/>
                  <a:ext cx="801900" cy="338524"/>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1 Gy</a:t>
                  </a:r>
                  <a:endParaRPr sz="1000">
                    <a:solidFill>
                      <a:schemeClr val="dk1"/>
                    </a:solidFill>
                    <a:latin typeface="Times New Roman"/>
                    <a:ea typeface="Times New Roman"/>
                    <a:cs typeface="Times New Roman"/>
                    <a:sym typeface="Times New Roman"/>
                  </a:endParaRPr>
                </a:p>
              </p:txBody>
            </p:sp>
            <p:sp>
              <p:nvSpPr>
                <p:cNvPr id="163" name="Google Shape;163;p17"/>
                <p:cNvSpPr txBox="1"/>
                <p:nvPr/>
              </p:nvSpPr>
              <p:spPr>
                <a:xfrm>
                  <a:off x="7494313" y="4891263"/>
                  <a:ext cx="801900" cy="338524"/>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chemeClr val="dk1"/>
                      </a:solidFill>
                      <a:latin typeface="Times New Roman"/>
                      <a:ea typeface="Times New Roman"/>
                      <a:cs typeface="Times New Roman"/>
                      <a:sym typeface="Times New Roman"/>
                    </a:rPr>
                    <a:t>2 Gy</a:t>
                  </a:r>
                  <a:endParaRPr sz="1000">
                    <a:solidFill>
                      <a:schemeClr val="dk1"/>
                    </a:solidFill>
                    <a:latin typeface="Times New Roman"/>
                    <a:ea typeface="Times New Roman"/>
                    <a:cs typeface="Times New Roman"/>
                    <a:sym typeface="Times New Roman"/>
                  </a:endParaRPr>
                </a:p>
              </p:txBody>
            </p:sp>
          </p:gr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8"/>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600" b="1" dirty="0">
                <a:solidFill>
                  <a:schemeClr val="dk1"/>
                </a:solidFill>
                <a:latin typeface="PT Sans Caption"/>
                <a:ea typeface="PT Sans Caption"/>
                <a:cs typeface="PT Sans Caption"/>
                <a:sym typeface="PT Sans Caption"/>
              </a:rPr>
              <a:t>IMPAIRMENT OF NEUROGENESIS AFTER </a:t>
            </a:r>
            <a:r>
              <a:rPr lang="en-GB" sz="1600" b="1" dirty="0">
                <a:solidFill>
                  <a:schemeClr val="dk1"/>
                </a:solidFill>
                <a:latin typeface="PT Sans Caption"/>
                <a:ea typeface="PT Sans Caption"/>
                <a:cs typeface="PT Sans Caption"/>
                <a:sym typeface="PT Sans Caption"/>
              </a:rPr>
              <a:t>IRON </a:t>
            </a:r>
            <a:r>
              <a:rPr lang="ru" sz="1600" b="1" dirty="0">
                <a:solidFill>
                  <a:schemeClr val="dk1"/>
                </a:solidFill>
                <a:latin typeface="PT Sans Caption"/>
                <a:ea typeface="PT Sans Caption"/>
                <a:cs typeface="PT Sans Caption"/>
                <a:sym typeface="PT Sans Caption"/>
              </a:rPr>
              <a:t>IRRADIATION</a:t>
            </a:r>
            <a:endParaRPr sz="1600" b="1" dirty="0">
              <a:solidFill>
                <a:schemeClr val="dk1"/>
              </a:solidFill>
              <a:latin typeface="PT Sans Caption"/>
              <a:ea typeface="PT Sans Caption"/>
              <a:cs typeface="PT Sans Caption"/>
              <a:sym typeface="PT Sans Caption"/>
            </a:endParaRPr>
          </a:p>
        </p:txBody>
      </p:sp>
      <p:cxnSp>
        <p:nvCxnSpPr>
          <p:cNvPr id="171" name="Google Shape;171;p18"/>
          <p:cNvCxnSpPr/>
          <p:nvPr/>
        </p:nvCxnSpPr>
        <p:spPr>
          <a:xfrm>
            <a:off x="534150" y="968751"/>
            <a:ext cx="8075700" cy="0"/>
          </a:xfrm>
          <a:prstGeom prst="straightConnector1">
            <a:avLst/>
          </a:prstGeom>
          <a:noFill/>
          <a:ln w="19050" cap="flat" cmpd="sng">
            <a:solidFill>
              <a:schemeClr val="dk2"/>
            </a:solidFill>
            <a:prstDash val="solid"/>
            <a:round/>
            <a:headEnd type="none" w="med" len="med"/>
            <a:tailEnd type="none" w="med" len="med"/>
          </a:ln>
        </p:spPr>
      </p:cxnSp>
      <p:sp>
        <p:nvSpPr>
          <p:cNvPr id="172" name="Google Shape;172;p18"/>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5</a:t>
            </a:r>
            <a:endParaRPr sz="600" dirty="0">
              <a:latin typeface="PT Sans Caption"/>
              <a:ea typeface="PT Sans Caption"/>
              <a:cs typeface="PT Sans Caption"/>
              <a:sym typeface="PT Sans Caption"/>
            </a:endParaRPr>
          </a:p>
        </p:txBody>
      </p:sp>
      <p:sp>
        <p:nvSpPr>
          <p:cNvPr id="179" name="Google Shape;179;p18"/>
          <p:cNvSpPr txBox="1"/>
          <p:nvPr/>
        </p:nvSpPr>
        <p:spPr>
          <a:xfrm>
            <a:off x="449988" y="5688600"/>
            <a:ext cx="80757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Left picture is taken from:</a:t>
            </a:r>
            <a:r>
              <a:rPr lang="ru" sz="800" i="1" dirty="0">
                <a:solidFill>
                  <a:schemeClr val="dk1"/>
                </a:solidFill>
                <a:latin typeface="Calibri"/>
                <a:ea typeface="Calibri"/>
                <a:cs typeface="Calibri"/>
                <a:sym typeface="Calibri"/>
              </a:rPr>
              <a:t> </a:t>
            </a:r>
            <a:r>
              <a:rPr lang="en-GB" sz="800" i="1" dirty="0" err="1">
                <a:solidFill>
                  <a:srgbClr val="222222"/>
                </a:solidFill>
                <a:highlight>
                  <a:srgbClr val="FFFFFF"/>
                </a:highlight>
                <a:latin typeface="Calibri"/>
                <a:ea typeface="Calibri"/>
                <a:cs typeface="Calibri"/>
                <a:sym typeface="Calibri"/>
              </a:rPr>
              <a:t>Kasza</a:t>
            </a:r>
            <a:r>
              <a:rPr lang="en-GB" sz="800" i="1" dirty="0">
                <a:solidFill>
                  <a:srgbClr val="222222"/>
                </a:solidFill>
                <a:highlight>
                  <a:srgbClr val="FFFFFF"/>
                </a:highlight>
                <a:latin typeface="Calibri"/>
                <a:ea typeface="Calibri"/>
                <a:cs typeface="Calibri"/>
                <a:sym typeface="Calibri"/>
              </a:rPr>
              <a:t>, T. (2024). Adult Neurogenesis. https://app.biorender.com/biorender-templates/t-65bdaf5a5fafd26874044314-adult-neurogenesis</a:t>
            </a:r>
          </a:p>
          <a:p>
            <a:pPr marL="0" lvl="0" indent="0" algn="l" rtl="0">
              <a:lnSpc>
                <a:spcPct val="115000"/>
              </a:lnSpc>
              <a:spcBef>
                <a:spcPts val="0"/>
              </a:spcBef>
              <a:spcAft>
                <a:spcPts val="0"/>
              </a:spcAft>
              <a:buClr>
                <a:schemeClr val="dk1"/>
              </a:buClr>
              <a:buSzPts val="1100"/>
              <a:buFont typeface="Arial"/>
              <a:buNone/>
            </a:pPr>
            <a:r>
              <a:rPr lang="ru" sz="800" b="1" i="1" dirty="0">
                <a:solidFill>
                  <a:schemeClr val="dk1"/>
                </a:solidFill>
                <a:latin typeface="Calibri"/>
                <a:ea typeface="Calibri"/>
                <a:cs typeface="Calibri"/>
                <a:sym typeface="Calibri"/>
              </a:rPr>
              <a:t>Right picture is taken from: </a:t>
            </a:r>
            <a:r>
              <a:rPr lang="ru" sz="800" i="1" dirty="0">
                <a:solidFill>
                  <a:srgbClr val="222222"/>
                </a:solidFill>
                <a:highlight>
                  <a:srgbClr val="FFFFFF"/>
                </a:highlight>
                <a:latin typeface="Calibri"/>
                <a:ea typeface="Calibri"/>
                <a:cs typeface="Calibri"/>
                <a:sym typeface="Calibri"/>
              </a:rPr>
              <a:t>Encinas, Juan M., et al. Experimental neurology 210.1 (2008): 274-279.</a:t>
            </a:r>
            <a:endParaRPr sz="600" i="1" dirty="0">
              <a:solidFill>
                <a:schemeClr val="dk1"/>
              </a:solidFill>
              <a:highlight>
                <a:srgbClr val="FFFFFF"/>
              </a:highlight>
              <a:latin typeface="Calibri"/>
              <a:ea typeface="Calibri"/>
              <a:cs typeface="Calibri"/>
              <a:sym typeface="Calibri"/>
            </a:endParaRPr>
          </a:p>
        </p:txBody>
      </p:sp>
      <p:grpSp>
        <p:nvGrpSpPr>
          <p:cNvPr id="2" name="Группа 1">
            <a:extLst>
              <a:ext uri="{FF2B5EF4-FFF2-40B4-BE49-F238E27FC236}">
                <a16:creationId xmlns:a16="http://schemas.microsoft.com/office/drawing/2014/main" xmlns="" id="{FBD1CC9C-F999-C0E3-E408-C75246E9F8AB}"/>
              </a:ext>
            </a:extLst>
          </p:cNvPr>
          <p:cNvGrpSpPr/>
          <p:nvPr/>
        </p:nvGrpSpPr>
        <p:grpSpPr>
          <a:xfrm>
            <a:off x="1061639" y="1757066"/>
            <a:ext cx="7020725" cy="3343675"/>
            <a:chOff x="1071925" y="1685152"/>
            <a:chExt cx="7020725" cy="3343675"/>
          </a:xfrm>
        </p:grpSpPr>
        <p:pic>
          <p:nvPicPr>
            <p:cNvPr id="174" name="Google Shape;174;p18"/>
            <p:cNvPicPr preferRelativeResize="0"/>
            <p:nvPr/>
          </p:nvPicPr>
          <p:blipFill rotWithShape="1">
            <a:blip r:embed="rId3">
              <a:alphaModFix/>
            </a:blip>
            <a:srcRect l="37085" t="21662" r="11184" b="45884"/>
            <a:stretch/>
          </p:blipFill>
          <p:spPr>
            <a:xfrm>
              <a:off x="3915350" y="1685152"/>
              <a:ext cx="3672801" cy="1296026"/>
            </a:xfrm>
            <a:prstGeom prst="rect">
              <a:avLst/>
            </a:prstGeom>
            <a:noFill/>
            <a:ln>
              <a:noFill/>
            </a:ln>
          </p:spPr>
        </p:pic>
        <p:pic>
          <p:nvPicPr>
            <p:cNvPr id="175" name="Google Shape;175;p18"/>
            <p:cNvPicPr preferRelativeResize="0"/>
            <p:nvPr/>
          </p:nvPicPr>
          <p:blipFill>
            <a:blip r:embed="rId4">
              <a:alphaModFix/>
            </a:blip>
            <a:stretch>
              <a:fillRect/>
            </a:stretch>
          </p:blipFill>
          <p:spPr>
            <a:xfrm>
              <a:off x="1071925" y="1685152"/>
              <a:ext cx="2032058" cy="3269176"/>
            </a:xfrm>
            <a:prstGeom prst="rect">
              <a:avLst/>
            </a:prstGeom>
            <a:noFill/>
            <a:ln>
              <a:noFill/>
            </a:ln>
          </p:spPr>
        </p:pic>
        <p:sp>
          <p:nvSpPr>
            <p:cNvPr id="176" name="Google Shape;176;p18"/>
            <p:cNvSpPr txBox="1"/>
            <p:nvPr/>
          </p:nvSpPr>
          <p:spPr>
            <a:xfrm>
              <a:off x="3410850" y="4382527"/>
              <a:ext cx="46818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000" i="1" dirty="0">
                  <a:solidFill>
                    <a:schemeClr val="dk1"/>
                  </a:solidFill>
                  <a:latin typeface="Calibri"/>
                  <a:ea typeface="Calibri"/>
                  <a:cs typeface="Calibri"/>
                  <a:sym typeface="Calibri"/>
                </a:rPr>
                <a:t>Representative photomicrographs of dentate gyrus sections from control (F, G) and irradiated (I, J) animals. </a:t>
              </a:r>
              <a:r>
                <a:rPr lang="ru" sz="1000" i="1" baseline="30000" dirty="0">
                  <a:solidFill>
                    <a:schemeClr val="accent1"/>
                  </a:solidFill>
                  <a:latin typeface="Calibri"/>
                  <a:ea typeface="Calibri"/>
                  <a:cs typeface="Calibri"/>
                  <a:sym typeface="Calibri"/>
                </a:rPr>
                <a:t>56</a:t>
              </a:r>
              <a:r>
                <a:rPr lang="ru" sz="1000" i="1" dirty="0">
                  <a:solidFill>
                    <a:schemeClr val="accent1"/>
                  </a:solidFill>
                  <a:latin typeface="Calibri"/>
                  <a:ea typeface="Calibri"/>
                  <a:cs typeface="Calibri"/>
                  <a:sym typeface="Calibri"/>
                </a:rPr>
                <a:t>Fe particle</a:t>
              </a:r>
              <a:r>
                <a:rPr lang="ru" sz="1000" i="1" dirty="0">
                  <a:solidFill>
                    <a:schemeClr val="dk1"/>
                  </a:solidFill>
                  <a:latin typeface="Calibri"/>
                  <a:ea typeface="Calibri"/>
                  <a:cs typeface="Calibri"/>
                  <a:sym typeface="Calibri"/>
                </a:rPr>
                <a:t> radiation</a:t>
              </a:r>
              <a:r>
                <a:rPr lang="ru" sz="1000" i="1" dirty="0">
                  <a:solidFill>
                    <a:schemeClr val="accent1"/>
                  </a:solidFill>
                  <a:latin typeface="Calibri"/>
                  <a:ea typeface="Calibri"/>
                  <a:cs typeface="Calibri"/>
                  <a:sym typeface="Calibri"/>
                </a:rPr>
                <a:t> decreases the number of neural stem cell</a:t>
              </a:r>
              <a:r>
                <a:rPr lang="ru" sz="1000" i="1" dirty="0">
                  <a:solidFill>
                    <a:schemeClr val="dk1"/>
                  </a:solidFill>
                  <a:latin typeface="Calibri"/>
                  <a:ea typeface="Calibri"/>
                  <a:cs typeface="Calibri"/>
                  <a:sym typeface="Calibri"/>
                </a:rPr>
                <a:t> and their progenitors (green arrows).</a:t>
              </a:r>
              <a:endParaRPr sz="1000" i="1" dirty="0">
                <a:solidFill>
                  <a:schemeClr val="dk1"/>
                </a:solidFill>
                <a:latin typeface="Calibri"/>
                <a:ea typeface="Calibri"/>
                <a:cs typeface="Calibri"/>
                <a:sym typeface="Calibri"/>
              </a:endParaRPr>
            </a:p>
          </p:txBody>
        </p:sp>
        <p:sp>
          <p:nvSpPr>
            <p:cNvPr id="177" name="Google Shape;177;p18"/>
            <p:cNvSpPr txBox="1"/>
            <p:nvPr/>
          </p:nvSpPr>
          <p:spPr>
            <a:xfrm rot="-5400000">
              <a:off x="3114275" y="2156165"/>
              <a:ext cx="1228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100">
                  <a:solidFill>
                    <a:schemeClr val="dk2"/>
                  </a:solidFill>
                  <a:latin typeface="Times New Roman"/>
                  <a:ea typeface="Times New Roman"/>
                  <a:cs typeface="Times New Roman"/>
                  <a:sym typeface="Times New Roman"/>
                </a:rPr>
                <a:t>control</a:t>
              </a:r>
              <a:endParaRPr sz="1100">
                <a:solidFill>
                  <a:schemeClr val="dk2"/>
                </a:solidFill>
                <a:latin typeface="Times New Roman"/>
                <a:ea typeface="Times New Roman"/>
                <a:cs typeface="Times New Roman"/>
                <a:sym typeface="Times New Roman"/>
              </a:endParaRPr>
            </a:p>
          </p:txBody>
        </p:sp>
        <p:sp>
          <p:nvSpPr>
            <p:cNvPr id="178" name="Google Shape;178;p18"/>
            <p:cNvSpPr txBox="1"/>
            <p:nvPr/>
          </p:nvSpPr>
          <p:spPr>
            <a:xfrm rot="-5400000">
              <a:off x="3136925" y="3530402"/>
              <a:ext cx="118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100">
                  <a:solidFill>
                    <a:schemeClr val="dk2"/>
                  </a:solidFill>
                  <a:latin typeface="Times New Roman"/>
                  <a:ea typeface="Times New Roman"/>
                  <a:cs typeface="Times New Roman"/>
                  <a:sym typeface="Times New Roman"/>
                </a:rPr>
                <a:t>irradiated</a:t>
              </a:r>
              <a:endParaRPr sz="1100">
                <a:solidFill>
                  <a:schemeClr val="dk2"/>
                </a:solidFill>
                <a:latin typeface="Times New Roman"/>
                <a:ea typeface="Times New Roman"/>
                <a:cs typeface="Times New Roman"/>
                <a:sym typeface="Times New Roman"/>
              </a:endParaRPr>
            </a:p>
          </p:txBody>
        </p:sp>
        <p:pic>
          <p:nvPicPr>
            <p:cNvPr id="180" name="Google Shape;180;p18"/>
            <p:cNvPicPr preferRelativeResize="0"/>
            <p:nvPr/>
          </p:nvPicPr>
          <p:blipFill rotWithShape="1">
            <a:blip r:embed="rId3">
              <a:alphaModFix/>
            </a:blip>
            <a:srcRect l="37085" t="53567" r="11184" b="14779"/>
            <a:stretch/>
          </p:blipFill>
          <p:spPr>
            <a:xfrm>
              <a:off x="3915350" y="3075340"/>
              <a:ext cx="3672801" cy="1264124"/>
            </a:xfrm>
            <a:prstGeom prst="rect">
              <a:avLst/>
            </a:prstGeom>
            <a:noFill/>
            <a:ln>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186" name="Google Shape;186;p19"/>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CONNECTION BETWEEN DATA</a:t>
            </a:r>
            <a:endParaRPr sz="1600" b="1">
              <a:solidFill>
                <a:schemeClr val="dk1"/>
              </a:solidFill>
              <a:latin typeface="PT Sans Caption"/>
              <a:ea typeface="PT Sans Caption"/>
              <a:cs typeface="PT Sans Caption"/>
              <a:sym typeface="PT Sans Caption"/>
            </a:endParaRPr>
          </a:p>
        </p:txBody>
      </p:sp>
      <p:cxnSp>
        <p:nvCxnSpPr>
          <p:cNvPr id="187" name="Google Shape;187;p19"/>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211" name="Google Shape;211;p19"/>
          <p:cNvSpPr txBox="1"/>
          <p:nvPr/>
        </p:nvSpPr>
        <p:spPr>
          <a:xfrm>
            <a:off x="450000" y="5214602"/>
            <a:ext cx="8154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Ideally, we</a:t>
            </a:r>
            <a:r>
              <a:rPr lang="en-GB" sz="1200" dirty="0">
                <a:solidFill>
                  <a:schemeClr val="dk1"/>
                </a:solidFill>
                <a:latin typeface="Calibri"/>
                <a:ea typeface="Calibri"/>
                <a:cs typeface="Calibri"/>
                <a:sym typeface="Calibri"/>
              </a:rPr>
              <a:t> want to</a:t>
            </a:r>
            <a:r>
              <a:rPr lang="ru" sz="1200" dirty="0">
                <a:solidFill>
                  <a:schemeClr val="dk1"/>
                </a:solidFill>
                <a:latin typeface="Calibri"/>
                <a:ea typeface="Calibri"/>
                <a:cs typeface="Calibri"/>
                <a:sym typeface="Calibri"/>
              </a:rPr>
              <a:t> know how the number of </a:t>
            </a:r>
            <a:r>
              <a:rPr lang="en-GB" sz="1200" dirty="0">
                <a:solidFill>
                  <a:schemeClr val="dk1"/>
                </a:solidFill>
                <a:latin typeface="Calibri"/>
                <a:ea typeface="Calibri"/>
                <a:cs typeface="Calibri"/>
                <a:sym typeface="Calibri"/>
              </a:rPr>
              <a:t>neural</a:t>
            </a:r>
            <a:r>
              <a:rPr lang="ru" sz="1200" dirty="0">
                <a:solidFill>
                  <a:schemeClr val="dk1"/>
                </a:solidFill>
                <a:latin typeface="Calibri"/>
                <a:ea typeface="Calibri"/>
                <a:cs typeface="Calibri"/>
                <a:sym typeface="Calibri"/>
              </a:rPr>
              <a:t> stem cells changes after irradiation and what cognitive effects occur.</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chemeClr val="dk1"/>
                </a:solidFill>
                <a:latin typeface="Calibri"/>
                <a:ea typeface="Calibri"/>
                <a:cs typeface="Calibri"/>
                <a:sym typeface="Calibri"/>
              </a:rPr>
              <a:t> </a:t>
            </a:r>
            <a:r>
              <a:rPr lang="ru" sz="1200" dirty="0">
                <a:solidFill>
                  <a:schemeClr val="lt1"/>
                </a:solidFill>
                <a:latin typeface="Calibri"/>
                <a:ea typeface="Calibri"/>
                <a:cs typeface="Calibri"/>
                <a:sym typeface="Calibri"/>
              </a:rPr>
              <a:t>However, in reality, most experimental work relates radiation parameters to the number of cells or to behavioral experiments. Mathematical modeling is used to try to reproduce the dependence of the influence of radiation on cell populations and animal behavior.</a:t>
            </a:r>
            <a:endParaRPr sz="1200" dirty="0">
              <a:solidFill>
                <a:schemeClr val="lt1"/>
              </a:solidFill>
              <a:latin typeface="Calibri"/>
              <a:ea typeface="Calibri"/>
              <a:cs typeface="Calibri"/>
              <a:sym typeface="Calibri"/>
            </a:endParaRPr>
          </a:p>
        </p:txBody>
      </p:sp>
      <p:sp>
        <p:nvSpPr>
          <p:cNvPr id="212" name="Google Shape;212;p19"/>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6</a:t>
            </a:r>
            <a:endParaRPr sz="600" dirty="0">
              <a:latin typeface="PT Sans Caption"/>
              <a:ea typeface="PT Sans Caption"/>
              <a:cs typeface="PT Sans Caption"/>
              <a:sym typeface="PT Sans Caption"/>
            </a:endParaRPr>
          </a:p>
        </p:txBody>
      </p:sp>
      <p:grpSp>
        <p:nvGrpSpPr>
          <p:cNvPr id="4" name="Группа 3">
            <a:extLst>
              <a:ext uri="{FF2B5EF4-FFF2-40B4-BE49-F238E27FC236}">
                <a16:creationId xmlns:a16="http://schemas.microsoft.com/office/drawing/2014/main" xmlns="" id="{BA50D0E4-8B9D-AA5B-CCEE-6B131692D84A}"/>
              </a:ext>
            </a:extLst>
          </p:cNvPr>
          <p:cNvGrpSpPr/>
          <p:nvPr/>
        </p:nvGrpSpPr>
        <p:grpSpPr>
          <a:xfrm>
            <a:off x="940125" y="2218222"/>
            <a:ext cx="7322481" cy="2229307"/>
            <a:chOff x="741525" y="2218220"/>
            <a:chExt cx="7322481" cy="2229306"/>
          </a:xfrm>
        </p:grpSpPr>
        <p:sp>
          <p:nvSpPr>
            <p:cNvPr id="189" name="Google Shape;189;p19"/>
            <p:cNvSpPr txBox="1"/>
            <p:nvPr/>
          </p:nvSpPr>
          <p:spPr>
            <a:xfrm>
              <a:off x="2955613" y="3801126"/>
              <a:ext cx="27723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quantitative experiments of cell survival</a:t>
              </a:r>
              <a:endParaRPr sz="1500" dirty="0">
                <a:solidFill>
                  <a:schemeClr val="dk1"/>
                </a:solidFill>
                <a:latin typeface="Calibri"/>
                <a:ea typeface="Calibri"/>
                <a:cs typeface="Calibri"/>
                <a:sym typeface="Calibri"/>
              </a:endParaRPr>
            </a:p>
          </p:txBody>
        </p:sp>
        <p:pic>
          <p:nvPicPr>
            <p:cNvPr id="190" name="Google Shape;190;p19"/>
            <p:cNvPicPr preferRelativeResize="0"/>
            <p:nvPr/>
          </p:nvPicPr>
          <p:blipFill>
            <a:blip r:embed="rId3">
              <a:alphaModFix/>
            </a:blip>
            <a:stretch>
              <a:fillRect/>
            </a:stretch>
          </p:blipFill>
          <p:spPr>
            <a:xfrm>
              <a:off x="3252998" y="2218220"/>
              <a:ext cx="2177528" cy="1528500"/>
            </a:xfrm>
            <a:prstGeom prst="rect">
              <a:avLst/>
            </a:prstGeom>
            <a:noFill/>
            <a:ln>
              <a:noFill/>
            </a:ln>
          </p:spPr>
        </p:pic>
        <p:sp>
          <p:nvSpPr>
            <p:cNvPr id="192" name="Google Shape;192;p19"/>
            <p:cNvSpPr txBox="1"/>
            <p:nvPr/>
          </p:nvSpPr>
          <p:spPr>
            <a:xfrm>
              <a:off x="741525" y="3801126"/>
              <a:ext cx="14460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parameters of irradiation</a:t>
              </a:r>
              <a:endParaRPr sz="1500" dirty="0">
                <a:solidFill>
                  <a:schemeClr val="dk1"/>
                </a:solidFill>
                <a:latin typeface="Calibri"/>
                <a:ea typeface="Calibri"/>
                <a:cs typeface="Calibri"/>
                <a:sym typeface="Calibri"/>
              </a:endParaRPr>
            </a:p>
          </p:txBody>
        </p:sp>
        <p:grpSp>
          <p:nvGrpSpPr>
            <p:cNvPr id="193" name="Google Shape;193;p19"/>
            <p:cNvGrpSpPr/>
            <p:nvPr/>
          </p:nvGrpSpPr>
          <p:grpSpPr>
            <a:xfrm>
              <a:off x="860637" y="2341934"/>
              <a:ext cx="1340843" cy="1414452"/>
              <a:chOff x="952335" y="1775907"/>
              <a:chExt cx="1111536" cy="1172557"/>
            </a:xfrm>
          </p:grpSpPr>
          <p:sp>
            <p:nvSpPr>
              <p:cNvPr id="194" name="Google Shape;194;p19"/>
              <p:cNvSpPr/>
              <p:nvPr/>
            </p:nvSpPr>
            <p:spPr>
              <a:xfrm>
                <a:off x="1422805" y="27371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19"/>
              <p:cNvSpPr/>
              <p:nvPr/>
            </p:nvSpPr>
            <p:spPr>
              <a:xfrm>
                <a:off x="1000416" y="21215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19"/>
              <p:cNvSpPr/>
              <p:nvPr/>
            </p:nvSpPr>
            <p:spPr>
              <a:xfrm>
                <a:off x="1508309" y="228513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19"/>
              <p:cNvSpPr/>
              <p:nvPr/>
            </p:nvSpPr>
            <p:spPr>
              <a:xfrm>
                <a:off x="1235393" y="2567718"/>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19"/>
              <p:cNvSpPr/>
              <p:nvPr/>
            </p:nvSpPr>
            <p:spPr>
              <a:xfrm>
                <a:off x="1926741" y="261414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19"/>
              <p:cNvSpPr/>
              <p:nvPr/>
            </p:nvSpPr>
            <p:spPr>
              <a:xfrm>
                <a:off x="977393" y="18024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19"/>
              <p:cNvSpPr/>
              <p:nvPr/>
            </p:nvSpPr>
            <p:spPr>
              <a:xfrm>
                <a:off x="1897314" y="224789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19"/>
              <p:cNvSpPr/>
              <p:nvPr/>
            </p:nvSpPr>
            <p:spPr>
              <a:xfrm>
                <a:off x="1333501" y="186603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19"/>
              <p:cNvSpPr/>
              <p:nvPr/>
            </p:nvSpPr>
            <p:spPr>
              <a:xfrm>
                <a:off x="1258785" y="21215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19"/>
              <p:cNvSpPr txBox="1"/>
              <p:nvPr/>
            </p:nvSpPr>
            <p:spPr>
              <a:xfrm>
                <a:off x="1413771" y="1775907"/>
                <a:ext cx="650100" cy="3826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204" name="Google Shape;204;p19"/>
              <p:cNvSpPr/>
              <p:nvPr/>
            </p:nvSpPr>
            <p:spPr>
              <a:xfrm rot="2078343">
                <a:off x="952335" y="2205177"/>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19"/>
              <p:cNvSpPr/>
              <p:nvPr/>
            </p:nvSpPr>
            <p:spPr>
              <a:xfrm rot="2078343">
                <a:off x="1739854" y="238832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7" name="Google Shape;207;p19"/>
            <p:cNvSpPr txBox="1"/>
            <p:nvPr/>
          </p:nvSpPr>
          <p:spPr>
            <a:xfrm>
              <a:off x="6482044" y="3801226"/>
              <a:ext cx="1581962"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behavioral </a:t>
              </a:r>
              <a:endParaRPr lang="en-GB" sz="1500" dirty="0">
                <a:solidFill>
                  <a:schemeClr val="dk1"/>
                </a:solidFill>
                <a:latin typeface="Calibri"/>
                <a:ea typeface="Calibri"/>
                <a:cs typeface="Calibri"/>
                <a:sym typeface="Calibri"/>
              </a:endParaRPr>
            </a:p>
            <a:p>
              <a:pPr marL="0" lvl="0" indent="0" algn="ctr" rtl="0">
                <a:spcBef>
                  <a:spcPts val="0"/>
                </a:spcBef>
                <a:spcAft>
                  <a:spcPts val="0"/>
                </a:spcAft>
                <a:buNone/>
              </a:pPr>
              <a:r>
                <a:rPr lang="ru" sz="1500" dirty="0">
                  <a:solidFill>
                    <a:schemeClr val="dk1"/>
                  </a:solidFill>
                  <a:latin typeface="Calibri"/>
                  <a:ea typeface="Calibri"/>
                  <a:cs typeface="Calibri"/>
                  <a:sym typeface="Calibri"/>
                </a:rPr>
                <a:t>experiments</a:t>
              </a:r>
              <a:endParaRPr sz="1500" dirty="0">
                <a:solidFill>
                  <a:schemeClr val="dk1"/>
                </a:solidFill>
                <a:latin typeface="Calibri"/>
                <a:ea typeface="Calibri"/>
                <a:cs typeface="Calibri"/>
                <a:sym typeface="Calibri"/>
              </a:endParaRPr>
            </a:p>
          </p:txBody>
        </p:sp>
        <p:pic>
          <p:nvPicPr>
            <p:cNvPr id="208" name="Google Shape;208;p19"/>
            <p:cNvPicPr preferRelativeResize="0"/>
            <p:nvPr/>
          </p:nvPicPr>
          <p:blipFill rotWithShape="1">
            <a:blip r:embed="rId4">
              <a:alphaModFix/>
            </a:blip>
            <a:srcRect l="61955" t="37879" r="29709" b="46755"/>
            <a:stretch/>
          </p:blipFill>
          <p:spPr>
            <a:xfrm>
              <a:off x="6482044" y="2222150"/>
              <a:ext cx="1581962" cy="1640425"/>
            </a:xfrm>
            <a:prstGeom prst="rect">
              <a:avLst/>
            </a:prstGeom>
            <a:noFill/>
            <a:ln>
              <a:noFill/>
            </a:ln>
          </p:spPr>
        </p:pic>
        <p:sp>
          <p:nvSpPr>
            <p:cNvPr id="2" name="Google Shape;275;p21">
              <a:extLst>
                <a:ext uri="{FF2B5EF4-FFF2-40B4-BE49-F238E27FC236}">
                  <a16:creationId xmlns:a16="http://schemas.microsoft.com/office/drawing/2014/main" xmlns="" id="{C95CB7D7-861F-FE60-A994-FB41AA4C9C72}"/>
                </a:ext>
              </a:extLst>
            </p:cNvPr>
            <p:cNvSpPr/>
            <p:nvPr/>
          </p:nvSpPr>
          <p:spPr>
            <a:xfrm>
              <a:off x="5727925" y="2875535"/>
              <a:ext cx="544200" cy="217800"/>
            </a:xfrm>
            <a:prstGeom prst="leftRightArrow">
              <a:avLst>
                <a:gd name="adj1" fmla="val 50000"/>
                <a:gd name="adj2" fmla="val 50000"/>
              </a:avLst>
            </a:prstGeom>
            <a:solidFill>
              <a:schemeClr val="accent1">
                <a:lumMod val="40000"/>
                <a:lumOff val="60000"/>
              </a:schemeClr>
            </a:solidFill>
            <a:ln w="952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76;p21">
              <a:extLst>
                <a:ext uri="{FF2B5EF4-FFF2-40B4-BE49-F238E27FC236}">
                  <a16:creationId xmlns:a16="http://schemas.microsoft.com/office/drawing/2014/main" xmlns="" id="{C4ADE5DF-0933-C44D-98CB-19C45658AC19}"/>
                </a:ext>
              </a:extLst>
            </p:cNvPr>
            <p:cNvSpPr/>
            <p:nvPr/>
          </p:nvSpPr>
          <p:spPr>
            <a:xfrm>
              <a:off x="2386000" y="2871605"/>
              <a:ext cx="544200" cy="217800"/>
            </a:xfrm>
            <a:prstGeom prst="leftRightArrow">
              <a:avLst>
                <a:gd name="adj1" fmla="val 50000"/>
                <a:gd name="adj2" fmla="val 50000"/>
              </a:avLst>
            </a:prstGeom>
            <a:solidFill>
              <a:schemeClr val="accent1">
                <a:lumMod val="40000"/>
                <a:lumOff val="60000"/>
              </a:schemeClr>
            </a:solidFill>
            <a:ln w="952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8" name="Google Shape;218;p20"/>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CONNECTION BETWEEN DATA</a:t>
            </a:r>
            <a:endParaRPr sz="1600" b="1">
              <a:solidFill>
                <a:schemeClr val="dk1"/>
              </a:solidFill>
              <a:latin typeface="PT Sans Caption"/>
              <a:ea typeface="PT Sans Caption"/>
              <a:cs typeface="PT Sans Caption"/>
              <a:sym typeface="PT Sans Caption"/>
            </a:endParaRPr>
          </a:p>
        </p:txBody>
      </p:sp>
      <p:cxnSp>
        <p:nvCxnSpPr>
          <p:cNvPr id="219" name="Google Shape;219;p20"/>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243" name="Google Shape;243;p20"/>
          <p:cNvSpPr txBox="1"/>
          <p:nvPr/>
        </p:nvSpPr>
        <p:spPr>
          <a:xfrm>
            <a:off x="450000" y="5214602"/>
            <a:ext cx="8154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Ideally, we </a:t>
            </a:r>
            <a:r>
              <a:rPr lang="en-GB" sz="1200" dirty="0">
                <a:solidFill>
                  <a:schemeClr val="dk1"/>
                </a:solidFill>
                <a:latin typeface="Calibri"/>
                <a:ea typeface="Calibri"/>
                <a:cs typeface="Calibri"/>
                <a:sym typeface="Calibri"/>
              </a:rPr>
              <a:t>want to</a:t>
            </a:r>
            <a:r>
              <a:rPr lang="ru" sz="1200" dirty="0">
                <a:solidFill>
                  <a:schemeClr val="dk1"/>
                </a:solidFill>
                <a:latin typeface="Calibri"/>
                <a:ea typeface="Calibri"/>
                <a:cs typeface="Calibri"/>
                <a:sym typeface="Calibri"/>
              </a:rPr>
              <a:t> know how the number of </a:t>
            </a:r>
            <a:r>
              <a:rPr lang="en-GB" sz="1200" dirty="0">
                <a:solidFill>
                  <a:schemeClr val="dk1"/>
                </a:solidFill>
                <a:latin typeface="Calibri"/>
                <a:ea typeface="Calibri"/>
                <a:cs typeface="Calibri"/>
                <a:sym typeface="Calibri"/>
              </a:rPr>
              <a:t>neural</a:t>
            </a:r>
            <a:r>
              <a:rPr lang="ru" sz="1200" dirty="0">
                <a:solidFill>
                  <a:schemeClr val="dk1"/>
                </a:solidFill>
                <a:latin typeface="Calibri"/>
                <a:ea typeface="Calibri"/>
                <a:cs typeface="Calibri"/>
                <a:sym typeface="Calibri"/>
              </a:rPr>
              <a:t> stem cells changes after irradiation and what cognitive effects occur.</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chemeClr val="dk1"/>
                </a:solidFill>
                <a:latin typeface="Calibri"/>
                <a:ea typeface="Calibri"/>
                <a:cs typeface="Calibri"/>
                <a:sym typeface="Calibri"/>
              </a:rPr>
              <a:t> However, in reality, most experimental work relates radiation parameters to the number of cells or to behavioral experiments.</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chemeClr val="lt1"/>
                </a:solidFill>
                <a:latin typeface="Calibri"/>
                <a:ea typeface="Calibri"/>
                <a:cs typeface="Calibri"/>
                <a:sym typeface="Calibri"/>
              </a:rPr>
              <a:t>Mathematical modeling is used to try to reproduce the dependence of the influence of radiation on cell populations and animal behavior.</a:t>
            </a:r>
            <a:endParaRPr sz="1200" dirty="0">
              <a:solidFill>
                <a:schemeClr val="lt1"/>
              </a:solidFill>
              <a:latin typeface="Calibri"/>
              <a:ea typeface="Calibri"/>
              <a:cs typeface="Calibri"/>
              <a:sym typeface="Calibri"/>
            </a:endParaRPr>
          </a:p>
        </p:txBody>
      </p:sp>
      <p:sp>
        <p:nvSpPr>
          <p:cNvPr id="244" name="Google Shape;244;p20"/>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7</a:t>
            </a:r>
            <a:endParaRPr sz="600" dirty="0">
              <a:latin typeface="PT Sans Caption"/>
              <a:ea typeface="PT Sans Caption"/>
              <a:cs typeface="PT Sans Caption"/>
              <a:sym typeface="PT Sans Caption"/>
            </a:endParaRPr>
          </a:p>
        </p:txBody>
      </p:sp>
      <p:sp>
        <p:nvSpPr>
          <p:cNvPr id="242" name="Google Shape;242;p20"/>
          <p:cNvSpPr/>
          <p:nvPr/>
        </p:nvSpPr>
        <p:spPr>
          <a:xfrm rot="10800000" flipH="1">
            <a:off x="1615870" y="4485373"/>
            <a:ext cx="3046669" cy="384600"/>
          </a:xfrm>
          <a:prstGeom prst="uturnArrow">
            <a:avLst>
              <a:gd name="adj1" fmla="val 25000"/>
              <a:gd name="adj2" fmla="val 25000"/>
              <a:gd name="adj3" fmla="val 25000"/>
              <a:gd name="adj4" fmla="val 43750"/>
              <a:gd name="adj5" fmla="val 75000"/>
            </a:avLst>
          </a:prstGeom>
          <a:solidFill>
            <a:schemeClr val="accent1">
              <a:lumMod val="40000"/>
              <a:lumOff val="60000"/>
            </a:schemeClr>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189;p19">
            <a:extLst>
              <a:ext uri="{FF2B5EF4-FFF2-40B4-BE49-F238E27FC236}">
                <a16:creationId xmlns:a16="http://schemas.microsoft.com/office/drawing/2014/main" xmlns="" id="{2566D148-7C46-CC85-6F39-415CE3F0B2EB}"/>
              </a:ext>
            </a:extLst>
          </p:cNvPr>
          <p:cNvSpPr txBox="1"/>
          <p:nvPr/>
        </p:nvSpPr>
        <p:spPr>
          <a:xfrm>
            <a:off x="3154213" y="3801127"/>
            <a:ext cx="27723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quantitative experiments of cell survival</a:t>
            </a:r>
            <a:endParaRPr sz="1500" dirty="0">
              <a:solidFill>
                <a:schemeClr val="dk1"/>
              </a:solidFill>
              <a:latin typeface="Calibri"/>
              <a:ea typeface="Calibri"/>
              <a:cs typeface="Calibri"/>
              <a:sym typeface="Calibri"/>
            </a:endParaRPr>
          </a:p>
        </p:txBody>
      </p:sp>
      <p:pic>
        <p:nvPicPr>
          <p:cNvPr id="4" name="Google Shape;190;p19">
            <a:extLst>
              <a:ext uri="{FF2B5EF4-FFF2-40B4-BE49-F238E27FC236}">
                <a16:creationId xmlns:a16="http://schemas.microsoft.com/office/drawing/2014/main" xmlns="" id="{E8EB3BC2-8AB7-F8B4-8EEB-EEAC8DB57848}"/>
              </a:ext>
            </a:extLst>
          </p:cNvPr>
          <p:cNvPicPr preferRelativeResize="0"/>
          <p:nvPr/>
        </p:nvPicPr>
        <p:blipFill>
          <a:blip r:embed="rId3">
            <a:alphaModFix/>
          </a:blip>
          <a:stretch>
            <a:fillRect/>
          </a:stretch>
        </p:blipFill>
        <p:spPr>
          <a:xfrm>
            <a:off x="3451598" y="2218222"/>
            <a:ext cx="2177528" cy="1528500"/>
          </a:xfrm>
          <a:prstGeom prst="rect">
            <a:avLst/>
          </a:prstGeom>
          <a:noFill/>
          <a:ln>
            <a:noFill/>
          </a:ln>
        </p:spPr>
      </p:pic>
      <p:sp>
        <p:nvSpPr>
          <p:cNvPr id="5" name="Google Shape;192;p19">
            <a:extLst>
              <a:ext uri="{FF2B5EF4-FFF2-40B4-BE49-F238E27FC236}">
                <a16:creationId xmlns:a16="http://schemas.microsoft.com/office/drawing/2014/main" xmlns="" id="{3265EBD2-FDD8-9BD3-EF3D-5C2CFA13E011}"/>
              </a:ext>
            </a:extLst>
          </p:cNvPr>
          <p:cNvSpPr txBox="1"/>
          <p:nvPr/>
        </p:nvSpPr>
        <p:spPr>
          <a:xfrm>
            <a:off x="940125" y="3801127"/>
            <a:ext cx="14460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parameters of irradiation</a:t>
            </a:r>
            <a:endParaRPr sz="1500" dirty="0">
              <a:solidFill>
                <a:schemeClr val="dk1"/>
              </a:solidFill>
              <a:latin typeface="Calibri"/>
              <a:ea typeface="Calibri"/>
              <a:cs typeface="Calibri"/>
              <a:sym typeface="Calibri"/>
            </a:endParaRPr>
          </a:p>
        </p:txBody>
      </p:sp>
      <p:grpSp>
        <p:nvGrpSpPr>
          <p:cNvPr id="6" name="Google Shape;193;p19">
            <a:extLst>
              <a:ext uri="{FF2B5EF4-FFF2-40B4-BE49-F238E27FC236}">
                <a16:creationId xmlns:a16="http://schemas.microsoft.com/office/drawing/2014/main" xmlns="" id="{CC2619B8-1ADD-39B9-2D58-9C7023E51913}"/>
              </a:ext>
            </a:extLst>
          </p:cNvPr>
          <p:cNvGrpSpPr/>
          <p:nvPr/>
        </p:nvGrpSpPr>
        <p:grpSpPr>
          <a:xfrm>
            <a:off x="1059240" y="2341935"/>
            <a:ext cx="1340843" cy="1414452"/>
            <a:chOff x="952335" y="1775907"/>
            <a:chExt cx="1111536" cy="1172557"/>
          </a:xfrm>
        </p:grpSpPr>
        <p:sp>
          <p:nvSpPr>
            <p:cNvPr id="11" name="Google Shape;194;p19">
              <a:extLst>
                <a:ext uri="{FF2B5EF4-FFF2-40B4-BE49-F238E27FC236}">
                  <a16:creationId xmlns:a16="http://schemas.microsoft.com/office/drawing/2014/main" xmlns="" id="{B4C9A67C-12D5-45FF-E60B-D2AAEE686279}"/>
                </a:ext>
              </a:extLst>
            </p:cNvPr>
            <p:cNvSpPr/>
            <p:nvPr/>
          </p:nvSpPr>
          <p:spPr>
            <a:xfrm>
              <a:off x="1422805" y="27371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195;p19">
              <a:extLst>
                <a:ext uri="{FF2B5EF4-FFF2-40B4-BE49-F238E27FC236}">
                  <a16:creationId xmlns:a16="http://schemas.microsoft.com/office/drawing/2014/main" xmlns="" id="{0390C67B-DB45-4A4B-261A-E7ED34439EEF}"/>
                </a:ext>
              </a:extLst>
            </p:cNvPr>
            <p:cNvSpPr/>
            <p:nvPr/>
          </p:nvSpPr>
          <p:spPr>
            <a:xfrm>
              <a:off x="1000416" y="21215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96;p19">
              <a:extLst>
                <a:ext uri="{FF2B5EF4-FFF2-40B4-BE49-F238E27FC236}">
                  <a16:creationId xmlns:a16="http://schemas.microsoft.com/office/drawing/2014/main" xmlns="" id="{DEEB1324-70B0-85EC-AC4A-7AC6EB0DC6C3}"/>
                </a:ext>
              </a:extLst>
            </p:cNvPr>
            <p:cNvSpPr/>
            <p:nvPr/>
          </p:nvSpPr>
          <p:spPr>
            <a:xfrm>
              <a:off x="1508309" y="228513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97;p19">
              <a:extLst>
                <a:ext uri="{FF2B5EF4-FFF2-40B4-BE49-F238E27FC236}">
                  <a16:creationId xmlns:a16="http://schemas.microsoft.com/office/drawing/2014/main" xmlns="" id="{EF0455B5-AAEC-992A-5969-DEB955A4F449}"/>
                </a:ext>
              </a:extLst>
            </p:cNvPr>
            <p:cNvSpPr/>
            <p:nvPr/>
          </p:nvSpPr>
          <p:spPr>
            <a:xfrm>
              <a:off x="1235393" y="2567718"/>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98;p19">
              <a:extLst>
                <a:ext uri="{FF2B5EF4-FFF2-40B4-BE49-F238E27FC236}">
                  <a16:creationId xmlns:a16="http://schemas.microsoft.com/office/drawing/2014/main" xmlns="" id="{15B4E6A8-90F9-0755-D4A6-EFB5E1E23828}"/>
                </a:ext>
              </a:extLst>
            </p:cNvPr>
            <p:cNvSpPr/>
            <p:nvPr/>
          </p:nvSpPr>
          <p:spPr>
            <a:xfrm>
              <a:off x="1926741" y="261414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99;p19">
              <a:extLst>
                <a:ext uri="{FF2B5EF4-FFF2-40B4-BE49-F238E27FC236}">
                  <a16:creationId xmlns:a16="http://schemas.microsoft.com/office/drawing/2014/main" xmlns="" id="{6138D558-BA68-8CA0-F643-41F9A1508404}"/>
                </a:ext>
              </a:extLst>
            </p:cNvPr>
            <p:cNvSpPr/>
            <p:nvPr/>
          </p:nvSpPr>
          <p:spPr>
            <a:xfrm>
              <a:off x="977393" y="18024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200;p19">
              <a:extLst>
                <a:ext uri="{FF2B5EF4-FFF2-40B4-BE49-F238E27FC236}">
                  <a16:creationId xmlns:a16="http://schemas.microsoft.com/office/drawing/2014/main" xmlns="" id="{C72135FA-286B-E89E-904E-D25BA6E0F9AD}"/>
                </a:ext>
              </a:extLst>
            </p:cNvPr>
            <p:cNvSpPr/>
            <p:nvPr/>
          </p:nvSpPr>
          <p:spPr>
            <a:xfrm>
              <a:off x="1897314" y="224789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201;p19">
              <a:extLst>
                <a:ext uri="{FF2B5EF4-FFF2-40B4-BE49-F238E27FC236}">
                  <a16:creationId xmlns:a16="http://schemas.microsoft.com/office/drawing/2014/main" xmlns="" id="{824C3BC2-3E11-6E31-5C0F-2FAF0C882D98}"/>
                </a:ext>
              </a:extLst>
            </p:cNvPr>
            <p:cNvSpPr/>
            <p:nvPr/>
          </p:nvSpPr>
          <p:spPr>
            <a:xfrm>
              <a:off x="1333501" y="186603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202;p19">
              <a:extLst>
                <a:ext uri="{FF2B5EF4-FFF2-40B4-BE49-F238E27FC236}">
                  <a16:creationId xmlns:a16="http://schemas.microsoft.com/office/drawing/2014/main" xmlns="" id="{D68EFEC7-3C34-4D15-6D1F-CB789897734A}"/>
                </a:ext>
              </a:extLst>
            </p:cNvPr>
            <p:cNvSpPr/>
            <p:nvPr/>
          </p:nvSpPr>
          <p:spPr>
            <a:xfrm>
              <a:off x="1258785" y="21215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03;p19">
              <a:extLst>
                <a:ext uri="{FF2B5EF4-FFF2-40B4-BE49-F238E27FC236}">
                  <a16:creationId xmlns:a16="http://schemas.microsoft.com/office/drawing/2014/main" xmlns="" id="{79B656F6-D928-D9DB-26AF-44DA595739DC}"/>
                </a:ext>
              </a:extLst>
            </p:cNvPr>
            <p:cNvSpPr txBox="1"/>
            <p:nvPr/>
          </p:nvSpPr>
          <p:spPr>
            <a:xfrm>
              <a:off x="1413771" y="1775907"/>
              <a:ext cx="650100" cy="3826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21" name="Google Shape;204;p19">
              <a:extLst>
                <a:ext uri="{FF2B5EF4-FFF2-40B4-BE49-F238E27FC236}">
                  <a16:creationId xmlns:a16="http://schemas.microsoft.com/office/drawing/2014/main" xmlns="" id="{F470D63A-CEE8-43A4-17BA-8633D04FE694}"/>
                </a:ext>
              </a:extLst>
            </p:cNvPr>
            <p:cNvSpPr/>
            <p:nvPr/>
          </p:nvSpPr>
          <p:spPr>
            <a:xfrm rot="2078343">
              <a:off x="952335" y="2205177"/>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205;p19">
              <a:extLst>
                <a:ext uri="{FF2B5EF4-FFF2-40B4-BE49-F238E27FC236}">
                  <a16:creationId xmlns:a16="http://schemas.microsoft.com/office/drawing/2014/main" xmlns="" id="{3FCE9C31-4916-C1B1-07DD-B62E97D104DA}"/>
                </a:ext>
              </a:extLst>
            </p:cNvPr>
            <p:cNvSpPr/>
            <p:nvPr/>
          </p:nvSpPr>
          <p:spPr>
            <a:xfrm rot="2078343">
              <a:off x="1739854" y="238832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 name="Google Shape;207;p19">
            <a:extLst>
              <a:ext uri="{FF2B5EF4-FFF2-40B4-BE49-F238E27FC236}">
                <a16:creationId xmlns:a16="http://schemas.microsoft.com/office/drawing/2014/main" xmlns="" id="{E6F5746B-76E2-7B32-221E-99474E544CC9}"/>
              </a:ext>
            </a:extLst>
          </p:cNvPr>
          <p:cNvSpPr txBox="1"/>
          <p:nvPr/>
        </p:nvSpPr>
        <p:spPr>
          <a:xfrm>
            <a:off x="6680644" y="3801226"/>
            <a:ext cx="1581962"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behavioral </a:t>
            </a:r>
            <a:endParaRPr lang="en-GB" sz="1500" dirty="0">
              <a:solidFill>
                <a:schemeClr val="dk1"/>
              </a:solidFill>
              <a:latin typeface="Calibri"/>
              <a:ea typeface="Calibri"/>
              <a:cs typeface="Calibri"/>
              <a:sym typeface="Calibri"/>
            </a:endParaRPr>
          </a:p>
          <a:p>
            <a:pPr marL="0" lvl="0" indent="0" algn="ctr" rtl="0">
              <a:spcBef>
                <a:spcPts val="0"/>
              </a:spcBef>
              <a:spcAft>
                <a:spcPts val="0"/>
              </a:spcAft>
              <a:buNone/>
            </a:pPr>
            <a:r>
              <a:rPr lang="ru" sz="1500" dirty="0">
                <a:solidFill>
                  <a:schemeClr val="dk1"/>
                </a:solidFill>
                <a:latin typeface="Calibri"/>
                <a:ea typeface="Calibri"/>
                <a:cs typeface="Calibri"/>
                <a:sym typeface="Calibri"/>
              </a:rPr>
              <a:t>experiments</a:t>
            </a:r>
            <a:endParaRPr sz="1500" dirty="0">
              <a:solidFill>
                <a:schemeClr val="dk1"/>
              </a:solidFill>
              <a:latin typeface="Calibri"/>
              <a:ea typeface="Calibri"/>
              <a:cs typeface="Calibri"/>
              <a:sym typeface="Calibri"/>
            </a:endParaRPr>
          </a:p>
        </p:txBody>
      </p:sp>
      <p:pic>
        <p:nvPicPr>
          <p:cNvPr id="8" name="Google Shape;208;p19">
            <a:extLst>
              <a:ext uri="{FF2B5EF4-FFF2-40B4-BE49-F238E27FC236}">
                <a16:creationId xmlns:a16="http://schemas.microsoft.com/office/drawing/2014/main" xmlns="" id="{D7D4E9E6-E54B-BAB6-92F9-4523DD9854E0}"/>
              </a:ext>
            </a:extLst>
          </p:cNvPr>
          <p:cNvPicPr preferRelativeResize="0"/>
          <p:nvPr/>
        </p:nvPicPr>
        <p:blipFill rotWithShape="1">
          <a:blip r:embed="rId4">
            <a:alphaModFix/>
          </a:blip>
          <a:srcRect l="61955" t="37879" r="29709" b="46755"/>
          <a:stretch/>
        </p:blipFill>
        <p:spPr>
          <a:xfrm>
            <a:off x="6680644" y="2222153"/>
            <a:ext cx="1581962" cy="1640425"/>
          </a:xfrm>
          <a:prstGeom prst="rect">
            <a:avLst/>
          </a:prstGeom>
          <a:noFill/>
          <a:ln>
            <a:noFill/>
          </a:ln>
        </p:spPr>
      </p:pic>
      <p:sp>
        <p:nvSpPr>
          <p:cNvPr id="24" name="Google Shape;241;p20">
            <a:extLst>
              <a:ext uri="{FF2B5EF4-FFF2-40B4-BE49-F238E27FC236}">
                <a16:creationId xmlns:a16="http://schemas.microsoft.com/office/drawing/2014/main" xmlns="" id="{1D648E7E-81BB-BF15-828C-0ECEAB7A36E3}"/>
              </a:ext>
            </a:extLst>
          </p:cNvPr>
          <p:cNvSpPr/>
          <p:nvPr/>
        </p:nvSpPr>
        <p:spPr>
          <a:xfrm>
            <a:off x="1615868" y="1716384"/>
            <a:ext cx="5979991" cy="384600"/>
          </a:xfrm>
          <a:prstGeom prst="uturnArrow">
            <a:avLst>
              <a:gd name="adj1" fmla="val 25000"/>
              <a:gd name="adj2" fmla="val 25000"/>
              <a:gd name="adj3" fmla="val 25000"/>
              <a:gd name="adj4" fmla="val 43750"/>
              <a:gd name="adj5" fmla="val 75000"/>
            </a:avLst>
          </a:prstGeom>
          <a:solidFill>
            <a:srgbClr val="B3CEFB"/>
          </a:solidFill>
          <a:ln>
            <a:solidFill>
              <a:srgbClr val="CFE2F3"/>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50" name="Google Shape;250;p21"/>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a:solidFill>
                  <a:schemeClr val="dk1"/>
                </a:solidFill>
                <a:latin typeface="PT Sans Caption"/>
                <a:ea typeface="PT Sans Caption"/>
                <a:cs typeface="PT Sans Caption"/>
                <a:sym typeface="PT Sans Caption"/>
              </a:rPr>
              <a:t>CONNECTION BETWEEN DATA</a:t>
            </a:r>
            <a:endParaRPr sz="1600" b="1">
              <a:solidFill>
                <a:schemeClr val="dk1"/>
              </a:solidFill>
              <a:latin typeface="PT Sans Caption"/>
              <a:ea typeface="PT Sans Caption"/>
              <a:cs typeface="PT Sans Caption"/>
              <a:sym typeface="PT Sans Caption"/>
            </a:endParaRPr>
          </a:p>
        </p:txBody>
      </p:sp>
      <p:cxnSp>
        <p:nvCxnSpPr>
          <p:cNvPr id="251" name="Google Shape;251;p21"/>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277" name="Google Shape;277;p21"/>
          <p:cNvSpPr txBox="1"/>
          <p:nvPr/>
        </p:nvSpPr>
        <p:spPr>
          <a:xfrm>
            <a:off x="450000" y="5214602"/>
            <a:ext cx="8154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Ideally, we </a:t>
            </a:r>
            <a:r>
              <a:rPr lang="en-GB" sz="1200" dirty="0">
                <a:solidFill>
                  <a:schemeClr val="dk1"/>
                </a:solidFill>
                <a:latin typeface="Calibri"/>
                <a:ea typeface="Calibri"/>
                <a:cs typeface="Calibri"/>
                <a:sym typeface="Calibri"/>
              </a:rPr>
              <a:t>want to</a:t>
            </a:r>
            <a:r>
              <a:rPr lang="ru" sz="1200" dirty="0">
                <a:solidFill>
                  <a:schemeClr val="dk1"/>
                </a:solidFill>
                <a:latin typeface="Calibri"/>
                <a:ea typeface="Calibri"/>
                <a:cs typeface="Calibri"/>
                <a:sym typeface="Calibri"/>
              </a:rPr>
              <a:t> know how the number of </a:t>
            </a:r>
            <a:r>
              <a:rPr lang="en-GB" sz="1200" dirty="0">
                <a:solidFill>
                  <a:schemeClr val="dk1"/>
                </a:solidFill>
                <a:latin typeface="Calibri"/>
                <a:ea typeface="Calibri"/>
                <a:cs typeface="Calibri"/>
                <a:sym typeface="Calibri"/>
              </a:rPr>
              <a:t>neural</a:t>
            </a:r>
            <a:r>
              <a:rPr lang="ru" sz="1200" dirty="0">
                <a:solidFill>
                  <a:schemeClr val="dk1"/>
                </a:solidFill>
                <a:latin typeface="Calibri"/>
                <a:ea typeface="Calibri"/>
                <a:cs typeface="Calibri"/>
                <a:sym typeface="Calibri"/>
              </a:rPr>
              <a:t> stem cells changes after irradiation and what cognitive effects occur. </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chemeClr val="dk1"/>
                </a:solidFill>
                <a:latin typeface="Calibri"/>
                <a:ea typeface="Calibri"/>
                <a:cs typeface="Calibri"/>
                <a:sym typeface="Calibri"/>
              </a:rPr>
              <a:t>However, in reality, most experimental work relates radiation parameters to the number of cells or to behavioral experiments.</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rgbClr val="4A86E8"/>
                </a:solidFill>
                <a:latin typeface="Calibri"/>
                <a:ea typeface="Calibri"/>
                <a:cs typeface="Calibri"/>
                <a:sym typeface="Calibri"/>
              </a:rPr>
              <a:t>Mathematical modeling</a:t>
            </a:r>
            <a:r>
              <a:rPr lang="ru" sz="1200" dirty="0">
                <a:solidFill>
                  <a:schemeClr val="dk1"/>
                </a:solidFill>
                <a:latin typeface="Calibri"/>
                <a:ea typeface="Calibri"/>
                <a:cs typeface="Calibri"/>
                <a:sym typeface="Calibri"/>
              </a:rPr>
              <a:t> is used to try to reproduce the dependence of the influence of radiation on cell populations and animal behavior.</a:t>
            </a:r>
            <a:endParaRPr sz="1200" dirty="0">
              <a:solidFill>
                <a:schemeClr val="dk1"/>
              </a:solidFill>
              <a:latin typeface="Calibri"/>
              <a:ea typeface="Calibri"/>
              <a:cs typeface="Calibri"/>
              <a:sym typeface="Calibri"/>
            </a:endParaRPr>
          </a:p>
        </p:txBody>
      </p:sp>
      <p:sp>
        <p:nvSpPr>
          <p:cNvPr id="278" name="Google Shape;278;p21"/>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8</a:t>
            </a:r>
            <a:endParaRPr sz="600" dirty="0">
              <a:latin typeface="PT Sans Caption"/>
              <a:ea typeface="PT Sans Caption"/>
              <a:cs typeface="PT Sans Caption"/>
              <a:sym typeface="PT Sans Caption"/>
            </a:endParaRPr>
          </a:p>
        </p:txBody>
      </p:sp>
      <p:sp>
        <p:nvSpPr>
          <p:cNvPr id="2" name="TextBox 1">
            <a:extLst>
              <a:ext uri="{FF2B5EF4-FFF2-40B4-BE49-F238E27FC236}">
                <a16:creationId xmlns:a16="http://schemas.microsoft.com/office/drawing/2014/main" xmlns="" id="{1359B53D-E60B-810F-A2FC-787C14F2FA56}"/>
              </a:ext>
            </a:extLst>
          </p:cNvPr>
          <p:cNvSpPr txBox="1"/>
          <p:nvPr/>
        </p:nvSpPr>
        <p:spPr>
          <a:xfrm>
            <a:off x="2631813" y="2591945"/>
            <a:ext cx="462045" cy="369332"/>
          </a:xfrm>
          <a:prstGeom prst="rect">
            <a:avLst/>
          </a:prstGeom>
          <a:noFill/>
        </p:spPr>
        <p:txBody>
          <a:bodyPr wrap="square" rtlCol="0">
            <a:spAutoFit/>
          </a:bodyPr>
          <a:lstStyle/>
          <a:p>
            <a:pPr algn="ctr"/>
            <a:r>
              <a:rPr lang="en-GB" sz="1800" i="1" dirty="0">
                <a:latin typeface="Times New Roman" panose="02020603050405020304" pitchFamily="18" charset="0"/>
                <a:cs typeface="Times New Roman" panose="02020603050405020304" pitchFamily="18" charset="0"/>
              </a:rPr>
              <a:t>dx</a:t>
            </a:r>
            <a:endParaRPr lang="ru-RU"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FEE77E8B-B350-6F3A-F292-71B26BBDF9C3}"/>
              </a:ext>
            </a:extLst>
          </p:cNvPr>
          <p:cNvSpPr txBox="1"/>
          <p:nvPr/>
        </p:nvSpPr>
        <p:spPr>
          <a:xfrm>
            <a:off x="5968463" y="2591945"/>
            <a:ext cx="462045" cy="369332"/>
          </a:xfrm>
          <a:prstGeom prst="rect">
            <a:avLst/>
          </a:prstGeom>
          <a:noFill/>
        </p:spPr>
        <p:txBody>
          <a:bodyPr wrap="square" rtlCol="0">
            <a:spAutoFit/>
          </a:bodyPr>
          <a:lstStyle/>
          <a:p>
            <a:pPr algn="ctr"/>
            <a:r>
              <a:rPr lang="en-GB" sz="1800" i="1" dirty="0">
                <a:latin typeface="Times New Roman" panose="02020603050405020304" pitchFamily="18" charset="0"/>
                <a:cs typeface="Times New Roman" panose="02020603050405020304" pitchFamily="18" charset="0"/>
              </a:rPr>
              <a:t>dx</a:t>
            </a:r>
            <a:endParaRPr lang="ru-RU" i="1" dirty="0">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AE64BF8C-CD16-A383-6754-45314A04BE2D}"/>
              </a:ext>
            </a:extLst>
          </p:cNvPr>
          <p:cNvGrpSpPr/>
          <p:nvPr/>
        </p:nvGrpSpPr>
        <p:grpSpPr>
          <a:xfrm>
            <a:off x="940125" y="2218222"/>
            <a:ext cx="7322481" cy="2229307"/>
            <a:chOff x="741525" y="2218220"/>
            <a:chExt cx="7322481" cy="2229306"/>
          </a:xfrm>
        </p:grpSpPr>
        <p:sp>
          <p:nvSpPr>
            <p:cNvPr id="5" name="Google Shape;189;p19">
              <a:extLst>
                <a:ext uri="{FF2B5EF4-FFF2-40B4-BE49-F238E27FC236}">
                  <a16:creationId xmlns:a16="http://schemas.microsoft.com/office/drawing/2014/main" xmlns="" id="{0C40B6B3-138C-8EED-68F9-B39DD13B9B2D}"/>
                </a:ext>
              </a:extLst>
            </p:cNvPr>
            <p:cNvSpPr txBox="1"/>
            <p:nvPr/>
          </p:nvSpPr>
          <p:spPr>
            <a:xfrm>
              <a:off x="2955613" y="3801126"/>
              <a:ext cx="27723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quantitative experiments of cell survival</a:t>
              </a:r>
              <a:endParaRPr sz="1500" dirty="0">
                <a:solidFill>
                  <a:schemeClr val="dk1"/>
                </a:solidFill>
                <a:latin typeface="Calibri"/>
                <a:ea typeface="Calibri"/>
                <a:cs typeface="Calibri"/>
                <a:sym typeface="Calibri"/>
              </a:endParaRPr>
            </a:p>
          </p:txBody>
        </p:sp>
        <p:pic>
          <p:nvPicPr>
            <p:cNvPr id="6" name="Google Shape;190;p19">
              <a:extLst>
                <a:ext uri="{FF2B5EF4-FFF2-40B4-BE49-F238E27FC236}">
                  <a16:creationId xmlns:a16="http://schemas.microsoft.com/office/drawing/2014/main" xmlns="" id="{9A3D97C9-A8FB-95C1-9FFC-794EB048FF8F}"/>
                </a:ext>
              </a:extLst>
            </p:cNvPr>
            <p:cNvPicPr preferRelativeResize="0"/>
            <p:nvPr/>
          </p:nvPicPr>
          <p:blipFill>
            <a:blip r:embed="rId3">
              <a:alphaModFix/>
            </a:blip>
            <a:stretch>
              <a:fillRect/>
            </a:stretch>
          </p:blipFill>
          <p:spPr>
            <a:xfrm>
              <a:off x="3252998" y="2218220"/>
              <a:ext cx="2177528" cy="1528500"/>
            </a:xfrm>
            <a:prstGeom prst="rect">
              <a:avLst/>
            </a:prstGeom>
            <a:noFill/>
            <a:ln>
              <a:noFill/>
            </a:ln>
          </p:spPr>
        </p:pic>
        <p:sp>
          <p:nvSpPr>
            <p:cNvPr id="7" name="Google Shape;192;p19">
              <a:extLst>
                <a:ext uri="{FF2B5EF4-FFF2-40B4-BE49-F238E27FC236}">
                  <a16:creationId xmlns:a16="http://schemas.microsoft.com/office/drawing/2014/main" xmlns="" id="{9F3C709B-7A9F-7594-A93F-0E137B35BBB2}"/>
                </a:ext>
              </a:extLst>
            </p:cNvPr>
            <p:cNvSpPr txBox="1"/>
            <p:nvPr/>
          </p:nvSpPr>
          <p:spPr>
            <a:xfrm>
              <a:off x="741525" y="3801126"/>
              <a:ext cx="14460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parameters of irradiation</a:t>
              </a:r>
              <a:endParaRPr sz="1500" dirty="0">
                <a:solidFill>
                  <a:schemeClr val="dk1"/>
                </a:solidFill>
                <a:latin typeface="Calibri"/>
                <a:ea typeface="Calibri"/>
                <a:cs typeface="Calibri"/>
                <a:sym typeface="Calibri"/>
              </a:endParaRPr>
            </a:p>
          </p:txBody>
        </p:sp>
        <p:grpSp>
          <p:nvGrpSpPr>
            <p:cNvPr id="8" name="Google Shape;193;p19">
              <a:extLst>
                <a:ext uri="{FF2B5EF4-FFF2-40B4-BE49-F238E27FC236}">
                  <a16:creationId xmlns:a16="http://schemas.microsoft.com/office/drawing/2014/main" xmlns="" id="{73092910-003D-9B5D-0F57-47D0892291BA}"/>
                </a:ext>
              </a:extLst>
            </p:cNvPr>
            <p:cNvGrpSpPr/>
            <p:nvPr/>
          </p:nvGrpSpPr>
          <p:grpSpPr>
            <a:xfrm>
              <a:off x="860637" y="2341934"/>
              <a:ext cx="1340843" cy="1414452"/>
              <a:chOff x="952335" y="1775907"/>
              <a:chExt cx="1111536" cy="1172557"/>
            </a:xfrm>
          </p:grpSpPr>
          <p:sp>
            <p:nvSpPr>
              <p:cNvPr id="13" name="Google Shape;194;p19">
                <a:extLst>
                  <a:ext uri="{FF2B5EF4-FFF2-40B4-BE49-F238E27FC236}">
                    <a16:creationId xmlns:a16="http://schemas.microsoft.com/office/drawing/2014/main" xmlns="" id="{E4E714C1-08ED-891C-D894-6B25D7EE00CA}"/>
                  </a:ext>
                </a:extLst>
              </p:cNvPr>
              <p:cNvSpPr/>
              <p:nvPr/>
            </p:nvSpPr>
            <p:spPr>
              <a:xfrm>
                <a:off x="1422805" y="27371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95;p19">
                <a:extLst>
                  <a:ext uri="{FF2B5EF4-FFF2-40B4-BE49-F238E27FC236}">
                    <a16:creationId xmlns:a16="http://schemas.microsoft.com/office/drawing/2014/main" xmlns="" id="{DFCF50E1-539D-B2B3-A2C6-580E38CEA5A4}"/>
                  </a:ext>
                </a:extLst>
              </p:cNvPr>
              <p:cNvSpPr/>
              <p:nvPr/>
            </p:nvSpPr>
            <p:spPr>
              <a:xfrm>
                <a:off x="1000416" y="21215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96;p19">
                <a:extLst>
                  <a:ext uri="{FF2B5EF4-FFF2-40B4-BE49-F238E27FC236}">
                    <a16:creationId xmlns:a16="http://schemas.microsoft.com/office/drawing/2014/main" xmlns="" id="{E8260523-7812-865A-9D15-7CCFBEC3F6DF}"/>
                  </a:ext>
                </a:extLst>
              </p:cNvPr>
              <p:cNvSpPr/>
              <p:nvPr/>
            </p:nvSpPr>
            <p:spPr>
              <a:xfrm>
                <a:off x="1508309" y="228513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97;p19">
                <a:extLst>
                  <a:ext uri="{FF2B5EF4-FFF2-40B4-BE49-F238E27FC236}">
                    <a16:creationId xmlns:a16="http://schemas.microsoft.com/office/drawing/2014/main" xmlns="" id="{80917529-4542-69B9-2CBB-D5220E36F01E}"/>
                  </a:ext>
                </a:extLst>
              </p:cNvPr>
              <p:cNvSpPr/>
              <p:nvPr/>
            </p:nvSpPr>
            <p:spPr>
              <a:xfrm>
                <a:off x="1235393" y="2567718"/>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98;p19">
                <a:extLst>
                  <a:ext uri="{FF2B5EF4-FFF2-40B4-BE49-F238E27FC236}">
                    <a16:creationId xmlns:a16="http://schemas.microsoft.com/office/drawing/2014/main" xmlns="" id="{A1456162-BD60-9831-4DF2-937A80E8D4C8}"/>
                  </a:ext>
                </a:extLst>
              </p:cNvPr>
              <p:cNvSpPr/>
              <p:nvPr/>
            </p:nvSpPr>
            <p:spPr>
              <a:xfrm>
                <a:off x="1926741" y="261414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199;p19">
                <a:extLst>
                  <a:ext uri="{FF2B5EF4-FFF2-40B4-BE49-F238E27FC236}">
                    <a16:creationId xmlns:a16="http://schemas.microsoft.com/office/drawing/2014/main" xmlns="" id="{D5575CF3-7D45-1FF8-C069-548BC97BD994}"/>
                  </a:ext>
                </a:extLst>
              </p:cNvPr>
              <p:cNvSpPr/>
              <p:nvPr/>
            </p:nvSpPr>
            <p:spPr>
              <a:xfrm>
                <a:off x="977393" y="18024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200;p19">
                <a:extLst>
                  <a:ext uri="{FF2B5EF4-FFF2-40B4-BE49-F238E27FC236}">
                    <a16:creationId xmlns:a16="http://schemas.microsoft.com/office/drawing/2014/main" xmlns="" id="{3D867435-8671-9FC2-7E19-00C334D9FFE7}"/>
                  </a:ext>
                </a:extLst>
              </p:cNvPr>
              <p:cNvSpPr/>
              <p:nvPr/>
            </p:nvSpPr>
            <p:spPr>
              <a:xfrm>
                <a:off x="1897314" y="224789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01;p19">
                <a:extLst>
                  <a:ext uri="{FF2B5EF4-FFF2-40B4-BE49-F238E27FC236}">
                    <a16:creationId xmlns:a16="http://schemas.microsoft.com/office/drawing/2014/main" xmlns="" id="{8E037C92-86CF-C4BE-8E29-A7DC9E49181E}"/>
                  </a:ext>
                </a:extLst>
              </p:cNvPr>
              <p:cNvSpPr/>
              <p:nvPr/>
            </p:nvSpPr>
            <p:spPr>
              <a:xfrm>
                <a:off x="1333501" y="186603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202;p19">
                <a:extLst>
                  <a:ext uri="{FF2B5EF4-FFF2-40B4-BE49-F238E27FC236}">
                    <a16:creationId xmlns:a16="http://schemas.microsoft.com/office/drawing/2014/main" xmlns="" id="{F27562FF-8B98-5C68-0365-4F92393E3360}"/>
                  </a:ext>
                </a:extLst>
              </p:cNvPr>
              <p:cNvSpPr/>
              <p:nvPr/>
            </p:nvSpPr>
            <p:spPr>
              <a:xfrm>
                <a:off x="1258785" y="21215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203;p19">
                <a:extLst>
                  <a:ext uri="{FF2B5EF4-FFF2-40B4-BE49-F238E27FC236}">
                    <a16:creationId xmlns:a16="http://schemas.microsoft.com/office/drawing/2014/main" xmlns="" id="{1A6CE84E-910E-0D97-0581-6D1A5B8D5F23}"/>
                  </a:ext>
                </a:extLst>
              </p:cNvPr>
              <p:cNvSpPr txBox="1"/>
              <p:nvPr/>
            </p:nvSpPr>
            <p:spPr>
              <a:xfrm>
                <a:off x="1413771" y="1775907"/>
                <a:ext cx="650100" cy="3826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23" name="Google Shape;204;p19">
                <a:extLst>
                  <a:ext uri="{FF2B5EF4-FFF2-40B4-BE49-F238E27FC236}">
                    <a16:creationId xmlns:a16="http://schemas.microsoft.com/office/drawing/2014/main" xmlns="" id="{C70195C5-0246-5E3F-671D-7B3DAB49F21C}"/>
                  </a:ext>
                </a:extLst>
              </p:cNvPr>
              <p:cNvSpPr/>
              <p:nvPr/>
            </p:nvSpPr>
            <p:spPr>
              <a:xfrm rot="2078343">
                <a:off x="952335" y="2205177"/>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205;p19">
                <a:extLst>
                  <a:ext uri="{FF2B5EF4-FFF2-40B4-BE49-F238E27FC236}">
                    <a16:creationId xmlns:a16="http://schemas.microsoft.com/office/drawing/2014/main" xmlns="" id="{43192418-DFF2-6042-A513-9FD7324ADEA0}"/>
                  </a:ext>
                </a:extLst>
              </p:cNvPr>
              <p:cNvSpPr/>
              <p:nvPr/>
            </p:nvSpPr>
            <p:spPr>
              <a:xfrm rot="2078343">
                <a:off x="1739854" y="238832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 name="Google Shape;207;p19">
              <a:extLst>
                <a:ext uri="{FF2B5EF4-FFF2-40B4-BE49-F238E27FC236}">
                  <a16:creationId xmlns:a16="http://schemas.microsoft.com/office/drawing/2014/main" xmlns="" id="{ABDF2EC0-622C-497A-2DF2-B4841F475980}"/>
                </a:ext>
              </a:extLst>
            </p:cNvPr>
            <p:cNvSpPr txBox="1"/>
            <p:nvPr/>
          </p:nvSpPr>
          <p:spPr>
            <a:xfrm>
              <a:off x="6482044" y="3801226"/>
              <a:ext cx="1581962"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behavioral </a:t>
              </a:r>
              <a:endParaRPr lang="en-GB" sz="1500" dirty="0">
                <a:solidFill>
                  <a:schemeClr val="dk1"/>
                </a:solidFill>
                <a:latin typeface="Calibri"/>
                <a:ea typeface="Calibri"/>
                <a:cs typeface="Calibri"/>
                <a:sym typeface="Calibri"/>
              </a:endParaRPr>
            </a:p>
            <a:p>
              <a:pPr marL="0" lvl="0" indent="0" algn="ctr" rtl="0">
                <a:spcBef>
                  <a:spcPts val="0"/>
                </a:spcBef>
                <a:spcAft>
                  <a:spcPts val="0"/>
                </a:spcAft>
                <a:buNone/>
              </a:pPr>
              <a:r>
                <a:rPr lang="ru" sz="1500" dirty="0">
                  <a:solidFill>
                    <a:schemeClr val="dk1"/>
                  </a:solidFill>
                  <a:latin typeface="Calibri"/>
                  <a:ea typeface="Calibri"/>
                  <a:cs typeface="Calibri"/>
                  <a:sym typeface="Calibri"/>
                </a:rPr>
                <a:t>experiments</a:t>
              </a:r>
              <a:endParaRPr sz="1500" dirty="0">
                <a:solidFill>
                  <a:schemeClr val="dk1"/>
                </a:solidFill>
                <a:latin typeface="Calibri"/>
                <a:ea typeface="Calibri"/>
                <a:cs typeface="Calibri"/>
                <a:sym typeface="Calibri"/>
              </a:endParaRPr>
            </a:p>
          </p:txBody>
        </p:sp>
        <p:pic>
          <p:nvPicPr>
            <p:cNvPr id="10" name="Google Shape;208;p19">
              <a:extLst>
                <a:ext uri="{FF2B5EF4-FFF2-40B4-BE49-F238E27FC236}">
                  <a16:creationId xmlns:a16="http://schemas.microsoft.com/office/drawing/2014/main" xmlns="" id="{C59097E8-256D-4C75-1163-723311554B14}"/>
                </a:ext>
              </a:extLst>
            </p:cNvPr>
            <p:cNvPicPr preferRelativeResize="0"/>
            <p:nvPr/>
          </p:nvPicPr>
          <p:blipFill rotWithShape="1">
            <a:blip r:embed="rId4">
              <a:alphaModFix/>
            </a:blip>
            <a:srcRect l="61955" t="37879" r="29709" b="46755"/>
            <a:stretch/>
          </p:blipFill>
          <p:spPr>
            <a:xfrm>
              <a:off x="6482044" y="2222150"/>
              <a:ext cx="1581962" cy="1640425"/>
            </a:xfrm>
            <a:prstGeom prst="rect">
              <a:avLst/>
            </a:prstGeom>
            <a:noFill/>
            <a:ln>
              <a:noFill/>
            </a:ln>
          </p:spPr>
        </p:pic>
        <p:sp>
          <p:nvSpPr>
            <p:cNvPr id="11" name="Google Shape;275;p21">
              <a:extLst>
                <a:ext uri="{FF2B5EF4-FFF2-40B4-BE49-F238E27FC236}">
                  <a16:creationId xmlns:a16="http://schemas.microsoft.com/office/drawing/2014/main" xmlns="" id="{5D42B86B-0843-8694-7367-E853EAB33D9A}"/>
                </a:ext>
              </a:extLst>
            </p:cNvPr>
            <p:cNvSpPr/>
            <p:nvPr/>
          </p:nvSpPr>
          <p:spPr>
            <a:xfrm>
              <a:off x="5727925" y="2875535"/>
              <a:ext cx="544200" cy="217800"/>
            </a:xfrm>
            <a:prstGeom prst="leftRightArrow">
              <a:avLst>
                <a:gd name="adj1" fmla="val 50000"/>
                <a:gd name="adj2" fmla="val 50000"/>
              </a:avLst>
            </a:prstGeom>
            <a:solidFill>
              <a:srgbClr val="B3CEFB"/>
            </a:solidFill>
            <a:ln w="952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276;p21">
              <a:extLst>
                <a:ext uri="{FF2B5EF4-FFF2-40B4-BE49-F238E27FC236}">
                  <a16:creationId xmlns:a16="http://schemas.microsoft.com/office/drawing/2014/main" xmlns="" id="{1B705521-4383-2340-4D32-36CC260099DB}"/>
                </a:ext>
              </a:extLst>
            </p:cNvPr>
            <p:cNvSpPr/>
            <p:nvPr/>
          </p:nvSpPr>
          <p:spPr>
            <a:xfrm>
              <a:off x="2386000" y="2871605"/>
              <a:ext cx="544200" cy="217800"/>
            </a:xfrm>
            <a:prstGeom prst="leftRightArrow">
              <a:avLst>
                <a:gd name="adj1" fmla="val 50000"/>
                <a:gd name="adj2" fmla="val 50000"/>
              </a:avLst>
            </a:prstGeom>
            <a:solidFill>
              <a:srgbClr val="B3CEFB"/>
            </a:solidFill>
            <a:ln w="952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sp>
        <p:nvSpPr>
          <p:cNvPr id="25" name="Google Shape;241;p20">
            <a:extLst>
              <a:ext uri="{FF2B5EF4-FFF2-40B4-BE49-F238E27FC236}">
                <a16:creationId xmlns:a16="http://schemas.microsoft.com/office/drawing/2014/main" xmlns="" id="{B4B6E620-E51A-3BF8-B08B-1DCA34FC7FBD}"/>
              </a:ext>
            </a:extLst>
          </p:cNvPr>
          <p:cNvSpPr/>
          <p:nvPr/>
        </p:nvSpPr>
        <p:spPr>
          <a:xfrm>
            <a:off x="1615868" y="1716384"/>
            <a:ext cx="5979991" cy="384600"/>
          </a:xfrm>
          <a:prstGeom prst="uturnArrow">
            <a:avLst>
              <a:gd name="adj1" fmla="val 25000"/>
              <a:gd name="adj2" fmla="val 25000"/>
              <a:gd name="adj3" fmla="val 25000"/>
              <a:gd name="adj4" fmla="val 43750"/>
              <a:gd name="adj5" fmla="val 75000"/>
            </a:avLst>
          </a:prstGeom>
          <a:solidFill>
            <a:schemeClr val="bg2">
              <a:lumMod val="20000"/>
              <a:lumOff val="80000"/>
            </a:schemeClr>
          </a:solidFill>
          <a:ln>
            <a:solidFill>
              <a:schemeClr val="bg2">
                <a:lumMod val="20000"/>
                <a:lumOff val="8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6" name="Google Shape;242;p20">
            <a:extLst>
              <a:ext uri="{FF2B5EF4-FFF2-40B4-BE49-F238E27FC236}">
                <a16:creationId xmlns:a16="http://schemas.microsoft.com/office/drawing/2014/main" xmlns="" id="{36F74C23-2D69-D1A2-E618-3F6CF3FFC2CC}"/>
              </a:ext>
            </a:extLst>
          </p:cNvPr>
          <p:cNvSpPr/>
          <p:nvPr/>
        </p:nvSpPr>
        <p:spPr>
          <a:xfrm rot="10800000" flipH="1">
            <a:off x="1615870" y="4485373"/>
            <a:ext cx="3046669" cy="384600"/>
          </a:xfrm>
          <a:prstGeom prst="uturnArrow">
            <a:avLst>
              <a:gd name="adj1" fmla="val 25000"/>
              <a:gd name="adj2" fmla="val 25000"/>
              <a:gd name="adj3" fmla="val 25000"/>
              <a:gd name="adj4" fmla="val 43750"/>
              <a:gd name="adj5" fmla="val 75000"/>
            </a:avLst>
          </a:prstGeom>
          <a:solidFill>
            <a:schemeClr val="bg2">
              <a:lumMod val="20000"/>
              <a:lumOff val="80000"/>
            </a:schemeClr>
          </a:solidFill>
          <a:ln>
            <a:solidFill>
              <a:schemeClr val="bg2">
                <a:lumMod val="20000"/>
                <a:lumOff val="8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p:nvPr/>
        </p:nvSpPr>
        <p:spPr>
          <a:xfrm>
            <a:off x="0" y="276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ru" sz="1000" b="0" i="0" u="none" strike="noStrike" cap="none">
                <a:solidFill>
                  <a:schemeClr val="dk1"/>
                </a:solidFill>
                <a:latin typeface="Times New Roman"/>
                <a:ea typeface="Times New Roman"/>
                <a:cs typeface="Times New Roman"/>
                <a:sym typeface="Times New Roman"/>
              </a:rPr>
              <a:t>		</a:t>
            </a:r>
            <a:r>
              <a:rPr lang="ru" sz="7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4" name="Google Shape;284;p22"/>
          <p:cNvSpPr txBox="1"/>
          <p:nvPr/>
        </p:nvSpPr>
        <p:spPr>
          <a:xfrm>
            <a:off x="540000" y="540002"/>
            <a:ext cx="8064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Gisha"/>
              <a:buNone/>
            </a:pPr>
            <a:r>
              <a:rPr lang="ru" sz="1600" b="1" dirty="0">
                <a:solidFill>
                  <a:schemeClr val="dk1"/>
                </a:solidFill>
                <a:latin typeface="PT Sans Caption"/>
                <a:ea typeface="PT Sans Caption"/>
                <a:cs typeface="PT Sans Caption"/>
                <a:sym typeface="PT Sans Caption"/>
              </a:rPr>
              <a:t>CONNECTION BETWEEN DATA</a:t>
            </a:r>
            <a:endParaRPr sz="1600" b="1" dirty="0">
              <a:solidFill>
                <a:schemeClr val="dk1"/>
              </a:solidFill>
              <a:latin typeface="PT Sans Caption"/>
              <a:ea typeface="PT Sans Caption"/>
              <a:cs typeface="PT Sans Caption"/>
              <a:sym typeface="PT Sans Caption"/>
            </a:endParaRPr>
          </a:p>
        </p:txBody>
      </p:sp>
      <p:cxnSp>
        <p:nvCxnSpPr>
          <p:cNvPr id="285" name="Google Shape;285;p22"/>
          <p:cNvCxnSpPr/>
          <p:nvPr/>
        </p:nvCxnSpPr>
        <p:spPr>
          <a:xfrm>
            <a:off x="534150" y="968751"/>
            <a:ext cx="8075700" cy="0"/>
          </a:xfrm>
          <a:prstGeom prst="straightConnector1">
            <a:avLst/>
          </a:prstGeom>
          <a:noFill/>
          <a:ln w="19050" cap="flat" cmpd="sng">
            <a:solidFill>
              <a:schemeClr val="dk2"/>
            </a:solidFill>
            <a:prstDash val="solid"/>
            <a:round/>
            <a:headEnd type="none" w="sm" len="sm"/>
            <a:tailEnd type="none" w="sm" len="sm"/>
          </a:ln>
        </p:spPr>
      </p:cxnSp>
      <p:sp>
        <p:nvSpPr>
          <p:cNvPr id="286" name="Google Shape;286;p22"/>
          <p:cNvSpPr/>
          <p:nvPr/>
        </p:nvSpPr>
        <p:spPr>
          <a:xfrm>
            <a:off x="776766" y="1819749"/>
            <a:ext cx="5080826" cy="2815627"/>
          </a:xfrm>
          <a:prstGeom prst="rect">
            <a:avLst/>
          </a:prstGeom>
          <a:solidFill>
            <a:schemeClr val="lt1"/>
          </a:solidFill>
          <a:ln w="19050" cap="flat" cmpd="sng">
            <a:solidFill>
              <a:schemeClr val="bg1"/>
            </a:solidFill>
            <a:prstDash val="solid"/>
            <a:round/>
            <a:headEnd type="none" w="sm" len="sm"/>
            <a:tailEnd type="none" w="sm" len="sm"/>
          </a:ln>
          <a:effectLst>
            <a:glow rad="63500">
              <a:schemeClr val="accent1">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22"/>
          <p:cNvSpPr txBox="1"/>
          <p:nvPr/>
        </p:nvSpPr>
        <p:spPr>
          <a:xfrm>
            <a:off x="450000" y="5214602"/>
            <a:ext cx="8154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200" dirty="0">
                <a:solidFill>
                  <a:schemeClr val="dk1"/>
                </a:solidFill>
                <a:latin typeface="Calibri"/>
                <a:ea typeface="Calibri"/>
                <a:cs typeface="Calibri"/>
                <a:sym typeface="Calibri"/>
              </a:rPr>
              <a:t>Ideally, we </a:t>
            </a:r>
            <a:r>
              <a:rPr lang="en-GB" sz="1200" dirty="0">
                <a:solidFill>
                  <a:schemeClr val="dk1"/>
                </a:solidFill>
                <a:latin typeface="Calibri"/>
                <a:ea typeface="Calibri"/>
                <a:cs typeface="Calibri"/>
                <a:sym typeface="Calibri"/>
              </a:rPr>
              <a:t>want to</a:t>
            </a:r>
            <a:r>
              <a:rPr lang="ru" sz="1200" dirty="0">
                <a:solidFill>
                  <a:schemeClr val="dk1"/>
                </a:solidFill>
                <a:latin typeface="Calibri"/>
                <a:ea typeface="Calibri"/>
                <a:cs typeface="Calibri"/>
                <a:sym typeface="Calibri"/>
              </a:rPr>
              <a:t> know how the number of </a:t>
            </a:r>
            <a:r>
              <a:rPr lang="en-GB" sz="1200" dirty="0">
                <a:solidFill>
                  <a:schemeClr val="dk1"/>
                </a:solidFill>
                <a:latin typeface="Calibri"/>
                <a:ea typeface="Calibri"/>
                <a:cs typeface="Calibri"/>
                <a:sym typeface="Calibri"/>
              </a:rPr>
              <a:t>neural</a:t>
            </a:r>
            <a:r>
              <a:rPr lang="ru" sz="1200" dirty="0">
                <a:solidFill>
                  <a:schemeClr val="dk1"/>
                </a:solidFill>
                <a:latin typeface="Calibri"/>
                <a:ea typeface="Calibri"/>
                <a:cs typeface="Calibri"/>
                <a:sym typeface="Calibri"/>
              </a:rPr>
              <a:t> stem cells changes after irradiation and what cognitive effects occur. </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ru" sz="1200" dirty="0">
                <a:solidFill>
                  <a:schemeClr val="dk1"/>
                </a:solidFill>
                <a:latin typeface="Calibri"/>
                <a:ea typeface="Calibri"/>
                <a:cs typeface="Calibri"/>
                <a:sym typeface="Calibri"/>
              </a:rPr>
              <a:t>However, in reality, most experimental work relates radiation parameters to the number of cells or to behavioral experiments.</a:t>
            </a:r>
            <a:r>
              <a:rPr lang="ru" sz="1200" dirty="0">
                <a:solidFill>
                  <a:schemeClr val="accent1"/>
                </a:solidFill>
                <a:latin typeface="Calibri"/>
                <a:ea typeface="Calibri"/>
                <a:cs typeface="Calibri"/>
                <a:sym typeface="Calibri"/>
              </a:rPr>
              <a:t> </a:t>
            </a:r>
            <a:endParaRPr sz="1200" dirty="0">
              <a:solidFill>
                <a:schemeClr val="accent1"/>
              </a:solidFill>
              <a:latin typeface="Calibri"/>
              <a:ea typeface="Calibri"/>
              <a:cs typeface="Calibri"/>
              <a:sym typeface="Calibri"/>
            </a:endParaRPr>
          </a:p>
          <a:p>
            <a:pPr marL="0" lvl="0" indent="0" algn="ctr" rtl="0">
              <a:spcBef>
                <a:spcPts val="0"/>
              </a:spcBef>
              <a:spcAft>
                <a:spcPts val="0"/>
              </a:spcAft>
              <a:buNone/>
            </a:pPr>
            <a:r>
              <a:rPr lang="ru" sz="1200" dirty="0">
                <a:solidFill>
                  <a:schemeClr val="accent1"/>
                </a:solidFill>
                <a:latin typeface="Calibri"/>
                <a:ea typeface="Calibri"/>
                <a:cs typeface="Calibri"/>
                <a:sym typeface="Calibri"/>
              </a:rPr>
              <a:t>Mathematical modeling</a:t>
            </a:r>
            <a:r>
              <a:rPr lang="ru" sz="1200" dirty="0">
                <a:solidFill>
                  <a:schemeClr val="dk1"/>
                </a:solidFill>
                <a:latin typeface="Calibri"/>
                <a:ea typeface="Calibri"/>
                <a:cs typeface="Calibri"/>
                <a:sym typeface="Calibri"/>
              </a:rPr>
              <a:t> is used to </a:t>
            </a:r>
            <a:r>
              <a:rPr lang="ru" sz="1200" dirty="0">
                <a:solidFill>
                  <a:schemeClr val="accent1"/>
                </a:solidFill>
                <a:latin typeface="Calibri"/>
                <a:ea typeface="Calibri"/>
                <a:cs typeface="Calibri"/>
                <a:sym typeface="Calibri"/>
              </a:rPr>
              <a:t>try to reproduce </a:t>
            </a:r>
            <a:r>
              <a:rPr lang="ru" sz="1200" dirty="0">
                <a:solidFill>
                  <a:schemeClr val="dk1"/>
                </a:solidFill>
                <a:latin typeface="Calibri"/>
                <a:ea typeface="Calibri"/>
                <a:cs typeface="Calibri"/>
                <a:sym typeface="Calibri"/>
              </a:rPr>
              <a:t>the dependence of the </a:t>
            </a:r>
            <a:r>
              <a:rPr lang="ru" sz="1200" dirty="0">
                <a:solidFill>
                  <a:schemeClr val="accent1"/>
                </a:solidFill>
                <a:latin typeface="Calibri"/>
                <a:ea typeface="Calibri"/>
                <a:cs typeface="Calibri"/>
                <a:sym typeface="Calibri"/>
              </a:rPr>
              <a:t>influence of radiation on cell populations</a:t>
            </a:r>
            <a:r>
              <a:rPr lang="ru" sz="1200" dirty="0">
                <a:solidFill>
                  <a:schemeClr val="dk1"/>
                </a:solidFill>
                <a:latin typeface="Calibri"/>
                <a:ea typeface="Calibri"/>
                <a:cs typeface="Calibri"/>
                <a:sym typeface="Calibri"/>
              </a:rPr>
              <a:t> and animal behavior.</a:t>
            </a:r>
            <a:endParaRPr sz="1200" dirty="0">
              <a:solidFill>
                <a:schemeClr val="dk1"/>
              </a:solidFill>
              <a:latin typeface="Calibri"/>
              <a:ea typeface="Calibri"/>
              <a:cs typeface="Calibri"/>
              <a:sym typeface="Calibri"/>
            </a:endParaRPr>
          </a:p>
        </p:txBody>
      </p:sp>
      <p:sp>
        <p:nvSpPr>
          <p:cNvPr id="313" name="Google Shape;313;p22"/>
          <p:cNvSpPr txBox="1"/>
          <p:nvPr/>
        </p:nvSpPr>
        <p:spPr>
          <a:xfrm>
            <a:off x="8604000" y="6138002"/>
            <a:ext cx="2418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dirty="0">
                <a:latin typeface="PT Sans Caption"/>
                <a:ea typeface="PT Sans Caption"/>
                <a:cs typeface="PT Sans Caption"/>
                <a:sym typeface="PT Sans Caption"/>
              </a:rPr>
              <a:t>9</a:t>
            </a:r>
            <a:endParaRPr sz="600" dirty="0">
              <a:latin typeface="PT Sans Caption"/>
              <a:ea typeface="PT Sans Caption"/>
              <a:cs typeface="PT Sans Caption"/>
              <a:sym typeface="PT Sans Caption"/>
            </a:endParaRPr>
          </a:p>
        </p:txBody>
      </p:sp>
      <p:sp>
        <p:nvSpPr>
          <p:cNvPr id="4" name="Google Shape;189;p19">
            <a:extLst>
              <a:ext uri="{FF2B5EF4-FFF2-40B4-BE49-F238E27FC236}">
                <a16:creationId xmlns:a16="http://schemas.microsoft.com/office/drawing/2014/main" xmlns="" id="{8B2FEBDF-17ED-B8B7-8896-B9F14B1E7B8A}"/>
              </a:ext>
            </a:extLst>
          </p:cNvPr>
          <p:cNvSpPr txBox="1"/>
          <p:nvPr/>
        </p:nvSpPr>
        <p:spPr>
          <a:xfrm>
            <a:off x="3154213" y="3801127"/>
            <a:ext cx="27723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quantitative experiments of cell survival</a:t>
            </a:r>
            <a:endParaRPr sz="1500" dirty="0">
              <a:solidFill>
                <a:schemeClr val="dk1"/>
              </a:solidFill>
              <a:latin typeface="Calibri"/>
              <a:ea typeface="Calibri"/>
              <a:cs typeface="Calibri"/>
              <a:sym typeface="Calibri"/>
            </a:endParaRPr>
          </a:p>
        </p:txBody>
      </p:sp>
      <p:pic>
        <p:nvPicPr>
          <p:cNvPr id="5" name="Google Shape;190;p19">
            <a:extLst>
              <a:ext uri="{FF2B5EF4-FFF2-40B4-BE49-F238E27FC236}">
                <a16:creationId xmlns:a16="http://schemas.microsoft.com/office/drawing/2014/main" xmlns="" id="{9B16B3A2-D831-E848-B050-F7E90B201F90}"/>
              </a:ext>
            </a:extLst>
          </p:cNvPr>
          <p:cNvPicPr preferRelativeResize="0"/>
          <p:nvPr/>
        </p:nvPicPr>
        <p:blipFill>
          <a:blip r:embed="rId3">
            <a:alphaModFix/>
          </a:blip>
          <a:stretch>
            <a:fillRect/>
          </a:stretch>
        </p:blipFill>
        <p:spPr>
          <a:xfrm>
            <a:off x="3451598" y="2218222"/>
            <a:ext cx="2177528" cy="1528500"/>
          </a:xfrm>
          <a:prstGeom prst="rect">
            <a:avLst/>
          </a:prstGeom>
          <a:noFill/>
          <a:ln>
            <a:noFill/>
          </a:ln>
        </p:spPr>
      </p:pic>
      <p:sp>
        <p:nvSpPr>
          <p:cNvPr id="6" name="Google Shape;192;p19">
            <a:extLst>
              <a:ext uri="{FF2B5EF4-FFF2-40B4-BE49-F238E27FC236}">
                <a16:creationId xmlns:a16="http://schemas.microsoft.com/office/drawing/2014/main" xmlns="" id="{D348CAC8-B4A8-07AC-47E6-46D23152A44D}"/>
              </a:ext>
            </a:extLst>
          </p:cNvPr>
          <p:cNvSpPr txBox="1"/>
          <p:nvPr/>
        </p:nvSpPr>
        <p:spPr>
          <a:xfrm>
            <a:off x="940125" y="3801127"/>
            <a:ext cx="14460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parameters of irradiation</a:t>
            </a:r>
            <a:endParaRPr sz="1500" dirty="0">
              <a:solidFill>
                <a:schemeClr val="dk1"/>
              </a:solidFill>
              <a:latin typeface="Calibri"/>
              <a:ea typeface="Calibri"/>
              <a:cs typeface="Calibri"/>
              <a:sym typeface="Calibri"/>
            </a:endParaRPr>
          </a:p>
        </p:txBody>
      </p:sp>
      <p:grpSp>
        <p:nvGrpSpPr>
          <p:cNvPr id="7" name="Google Shape;193;p19">
            <a:extLst>
              <a:ext uri="{FF2B5EF4-FFF2-40B4-BE49-F238E27FC236}">
                <a16:creationId xmlns:a16="http://schemas.microsoft.com/office/drawing/2014/main" xmlns="" id="{86C7F8C3-1C0A-7089-88D5-726596A8D87C}"/>
              </a:ext>
            </a:extLst>
          </p:cNvPr>
          <p:cNvGrpSpPr/>
          <p:nvPr/>
        </p:nvGrpSpPr>
        <p:grpSpPr>
          <a:xfrm>
            <a:off x="1059240" y="2341935"/>
            <a:ext cx="1340843" cy="1414452"/>
            <a:chOff x="952335" y="1775907"/>
            <a:chExt cx="1111536" cy="1172557"/>
          </a:xfrm>
        </p:grpSpPr>
        <p:sp>
          <p:nvSpPr>
            <p:cNvPr id="12" name="Google Shape;194;p19">
              <a:extLst>
                <a:ext uri="{FF2B5EF4-FFF2-40B4-BE49-F238E27FC236}">
                  <a16:creationId xmlns:a16="http://schemas.microsoft.com/office/drawing/2014/main" xmlns="" id="{255F134F-7A50-4418-61D8-D1C66F112794}"/>
                </a:ext>
              </a:extLst>
            </p:cNvPr>
            <p:cNvSpPr/>
            <p:nvPr/>
          </p:nvSpPr>
          <p:spPr>
            <a:xfrm>
              <a:off x="1422805" y="273710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95;p19">
              <a:extLst>
                <a:ext uri="{FF2B5EF4-FFF2-40B4-BE49-F238E27FC236}">
                  <a16:creationId xmlns:a16="http://schemas.microsoft.com/office/drawing/2014/main" xmlns="" id="{3443946D-50B3-F0F6-1430-F919A4025588}"/>
                </a:ext>
              </a:extLst>
            </p:cNvPr>
            <p:cNvSpPr/>
            <p:nvPr/>
          </p:nvSpPr>
          <p:spPr>
            <a:xfrm>
              <a:off x="1000416" y="212150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96;p19">
              <a:extLst>
                <a:ext uri="{FF2B5EF4-FFF2-40B4-BE49-F238E27FC236}">
                  <a16:creationId xmlns:a16="http://schemas.microsoft.com/office/drawing/2014/main" xmlns="" id="{B26C01DA-F52E-CE1B-E562-3C30365C9105}"/>
                </a:ext>
              </a:extLst>
            </p:cNvPr>
            <p:cNvSpPr/>
            <p:nvPr/>
          </p:nvSpPr>
          <p:spPr>
            <a:xfrm>
              <a:off x="1508309" y="2285139"/>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97;p19">
              <a:extLst>
                <a:ext uri="{FF2B5EF4-FFF2-40B4-BE49-F238E27FC236}">
                  <a16:creationId xmlns:a16="http://schemas.microsoft.com/office/drawing/2014/main" xmlns="" id="{4B81BA3C-9DFD-B282-3FB5-05387E1D7292}"/>
                </a:ext>
              </a:extLst>
            </p:cNvPr>
            <p:cNvSpPr/>
            <p:nvPr/>
          </p:nvSpPr>
          <p:spPr>
            <a:xfrm>
              <a:off x="1235393" y="2567718"/>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98;p19">
              <a:extLst>
                <a:ext uri="{FF2B5EF4-FFF2-40B4-BE49-F238E27FC236}">
                  <a16:creationId xmlns:a16="http://schemas.microsoft.com/office/drawing/2014/main" xmlns="" id="{A718E301-E5B6-EFF2-9798-ACF28901EB9D}"/>
                </a:ext>
              </a:extLst>
            </p:cNvPr>
            <p:cNvSpPr/>
            <p:nvPr/>
          </p:nvSpPr>
          <p:spPr>
            <a:xfrm>
              <a:off x="1926741" y="2614146"/>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99;p19">
              <a:extLst>
                <a:ext uri="{FF2B5EF4-FFF2-40B4-BE49-F238E27FC236}">
                  <a16:creationId xmlns:a16="http://schemas.microsoft.com/office/drawing/2014/main" xmlns="" id="{B9309620-6A42-08E1-2C68-F1E3AB35FDE4}"/>
                </a:ext>
              </a:extLst>
            </p:cNvPr>
            <p:cNvSpPr/>
            <p:nvPr/>
          </p:nvSpPr>
          <p:spPr>
            <a:xfrm>
              <a:off x="977393" y="180245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200;p19">
              <a:extLst>
                <a:ext uri="{FF2B5EF4-FFF2-40B4-BE49-F238E27FC236}">
                  <a16:creationId xmlns:a16="http://schemas.microsoft.com/office/drawing/2014/main" xmlns="" id="{D3524FC1-300C-1708-61D5-E1A0F9404306}"/>
                </a:ext>
              </a:extLst>
            </p:cNvPr>
            <p:cNvSpPr/>
            <p:nvPr/>
          </p:nvSpPr>
          <p:spPr>
            <a:xfrm>
              <a:off x="1897314" y="2247893"/>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201;p19">
              <a:extLst>
                <a:ext uri="{FF2B5EF4-FFF2-40B4-BE49-F238E27FC236}">
                  <a16:creationId xmlns:a16="http://schemas.microsoft.com/office/drawing/2014/main" xmlns="" id="{36AA3650-0B2C-778B-5F4F-9B961B3CEF2A}"/>
                </a:ext>
              </a:extLst>
            </p:cNvPr>
            <p:cNvSpPr/>
            <p:nvPr/>
          </p:nvSpPr>
          <p:spPr>
            <a:xfrm>
              <a:off x="1333501" y="1866037"/>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202;p19">
              <a:extLst>
                <a:ext uri="{FF2B5EF4-FFF2-40B4-BE49-F238E27FC236}">
                  <a16:creationId xmlns:a16="http://schemas.microsoft.com/office/drawing/2014/main" xmlns="" id="{C6BD1D57-9E42-CC79-FE84-A9C609225A89}"/>
                </a:ext>
              </a:extLst>
            </p:cNvPr>
            <p:cNvSpPr/>
            <p:nvPr/>
          </p:nvSpPr>
          <p:spPr>
            <a:xfrm>
              <a:off x="1258785" y="2121512"/>
              <a:ext cx="85500" cy="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203;p19">
              <a:extLst>
                <a:ext uri="{FF2B5EF4-FFF2-40B4-BE49-F238E27FC236}">
                  <a16:creationId xmlns:a16="http://schemas.microsoft.com/office/drawing/2014/main" xmlns="" id="{6FA4EB67-6DE7-1F8A-6226-73E309D2A31D}"/>
                </a:ext>
              </a:extLst>
            </p:cNvPr>
            <p:cNvSpPr txBox="1"/>
            <p:nvPr/>
          </p:nvSpPr>
          <p:spPr>
            <a:xfrm>
              <a:off x="1413771" y="1775907"/>
              <a:ext cx="650100" cy="3826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aseline="30000">
                  <a:solidFill>
                    <a:schemeClr val="dk1"/>
                  </a:solidFill>
                  <a:latin typeface="Times New Roman"/>
                  <a:ea typeface="Times New Roman"/>
                  <a:cs typeface="Times New Roman"/>
                  <a:sym typeface="Times New Roman"/>
                </a:rPr>
                <a:t>56</a:t>
              </a:r>
              <a:r>
                <a:rPr lang="ru" sz="1800">
                  <a:solidFill>
                    <a:schemeClr val="dk1"/>
                  </a:solidFill>
                  <a:latin typeface="Times New Roman"/>
                  <a:ea typeface="Times New Roman"/>
                  <a:cs typeface="Times New Roman"/>
                  <a:sym typeface="Times New Roman"/>
                </a:rPr>
                <a:t>Fe</a:t>
              </a:r>
              <a:endParaRPr sz="1800">
                <a:solidFill>
                  <a:schemeClr val="dk1"/>
                </a:solidFill>
                <a:latin typeface="Times New Roman"/>
                <a:ea typeface="Times New Roman"/>
                <a:cs typeface="Times New Roman"/>
                <a:sym typeface="Times New Roman"/>
              </a:endParaRPr>
            </a:p>
          </p:txBody>
        </p:sp>
        <p:sp>
          <p:nvSpPr>
            <p:cNvPr id="22" name="Google Shape;204;p19">
              <a:extLst>
                <a:ext uri="{FF2B5EF4-FFF2-40B4-BE49-F238E27FC236}">
                  <a16:creationId xmlns:a16="http://schemas.microsoft.com/office/drawing/2014/main" xmlns="" id="{8F898188-10F3-3992-C3D9-FBD6BBF03597}"/>
                </a:ext>
              </a:extLst>
            </p:cNvPr>
            <p:cNvSpPr/>
            <p:nvPr/>
          </p:nvSpPr>
          <p:spPr>
            <a:xfrm rot="2078343">
              <a:off x="952335" y="2205177"/>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205;p19">
              <a:extLst>
                <a:ext uri="{FF2B5EF4-FFF2-40B4-BE49-F238E27FC236}">
                  <a16:creationId xmlns:a16="http://schemas.microsoft.com/office/drawing/2014/main" xmlns="" id="{0C8F88A8-AB91-C34E-553F-D902514608A8}"/>
                </a:ext>
              </a:extLst>
            </p:cNvPr>
            <p:cNvSpPr/>
            <p:nvPr/>
          </p:nvSpPr>
          <p:spPr>
            <a:xfrm rot="2078343">
              <a:off x="1739854" y="2388323"/>
              <a:ext cx="135643" cy="560141"/>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 name="Google Shape;207;p19">
            <a:extLst>
              <a:ext uri="{FF2B5EF4-FFF2-40B4-BE49-F238E27FC236}">
                <a16:creationId xmlns:a16="http://schemas.microsoft.com/office/drawing/2014/main" xmlns="" id="{887F715D-F4F8-E315-6C79-6031A7F3BBB3}"/>
              </a:ext>
            </a:extLst>
          </p:cNvPr>
          <p:cNvSpPr txBox="1"/>
          <p:nvPr/>
        </p:nvSpPr>
        <p:spPr>
          <a:xfrm>
            <a:off x="6680644" y="3801226"/>
            <a:ext cx="1581962"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500" dirty="0">
                <a:solidFill>
                  <a:schemeClr val="dk1"/>
                </a:solidFill>
                <a:latin typeface="Calibri"/>
                <a:ea typeface="Calibri"/>
                <a:cs typeface="Calibri"/>
                <a:sym typeface="Calibri"/>
              </a:rPr>
              <a:t>behavioral </a:t>
            </a:r>
            <a:endParaRPr lang="en-GB" sz="1500" dirty="0">
              <a:solidFill>
                <a:schemeClr val="dk1"/>
              </a:solidFill>
              <a:latin typeface="Calibri"/>
              <a:ea typeface="Calibri"/>
              <a:cs typeface="Calibri"/>
              <a:sym typeface="Calibri"/>
            </a:endParaRPr>
          </a:p>
          <a:p>
            <a:pPr marL="0" lvl="0" indent="0" algn="ctr" rtl="0">
              <a:spcBef>
                <a:spcPts val="0"/>
              </a:spcBef>
              <a:spcAft>
                <a:spcPts val="0"/>
              </a:spcAft>
              <a:buNone/>
            </a:pPr>
            <a:r>
              <a:rPr lang="ru" sz="1500" dirty="0">
                <a:solidFill>
                  <a:schemeClr val="dk1"/>
                </a:solidFill>
                <a:latin typeface="Calibri"/>
                <a:ea typeface="Calibri"/>
                <a:cs typeface="Calibri"/>
                <a:sym typeface="Calibri"/>
              </a:rPr>
              <a:t>experiments</a:t>
            </a:r>
            <a:endParaRPr sz="1500" dirty="0">
              <a:solidFill>
                <a:schemeClr val="dk1"/>
              </a:solidFill>
              <a:latin typeface="Calibri"/>
              <a:ea typeface="Calibri"/>
              <a:cs typeface="Calibri"/>
              <a:sym typeface="Calibri"/>
            </a:endParaRPr>
          </a:p>
        </p:txBody>
      </p:sp>
      <p:pic>
        <p:nvPicPr>
          <p:cNvPr id="9" name="Google Shape;208;p19">
            <a:extLst>
              <a:ext uri="{FF2B5EF4-FFF2-40B4-BE49-F238E27FC236}">
                <a16:creationId xmlns:a16="http://schemas.microsoft.com/office/drawing/2014/main" xmlns="" id="{5517284D-4799-6DBF-7032-4D6C63C2FB72}"/>
              </a:ext>
            </a:extLst>
          </p:cNvPr>
          <p:cNvPicPr preferRelativeResize="0"/>
          <p:nvPr/>
        </p:nvPicPr>
        <p:blipFill rotWithShape="1">
          <a:blip r:embed="rId4">
            <a:alphaModFix/>
          </a:blip>
          <a:srcRect l="61955" t="37879" r="29709" b="46755"/>
          <a:stretch/>
        </p:blipFill>
        <p:spPr>
          <a:xfrm>
            <a:off x="6680644" y="2222153"/>
            <a:ext cx="1581962" cy="1640425"/>
          </a:xfrm>
          <a:prstGeom prst="rect">
            <a:avLst/>
          </a:prstGeom>
          <a:noFill/>
          <a:ln>
            <a:noFill/>
          </a:ln>
        </p:spPr>
      </p:pic>
      <p:sp>
        <p:nvSpPr>
          <p:cNvPr id="10" name="Google Shape;275;p21">
            <a:extLst>
              <a:ext uri="{FF2B5EF4-FFF2-40B4-BE49-F238E27FC236}">
                <a16:creationId xmlns:a16="http://schemas.microsoft.com/office/drawing/2014/main" xmlns="" id="{748BAD5F-CE3E-1E9D-77DE-4946F83B255D}"/>
              </a:ext>
            </a:extLst>
          </p:cNvPr>
          <p:cNvSpPr/>
          <p:nvPr/>
        </p:nvSpPr>
        <p:spPr>
          <a:xfrm>
            <a:off x="5926525" y="2875535"/>
            <a:ext cx="544200" cy="217800"/>
          </a:xfrm>
          <a:prstGeom prst="leftRightArrow">
            <a:avLst>
              <a:gd name="adj1" fmla="val 50000"/>
              <a:gd name="adj2" fmla="val 50000"/>
            </a:avLst>
          </a:prstGeom>
          <a:solidFill>
            <a:schemeClr val="bg1">
              <a:lumMod val="85000"/>
            </a:schemeClr>
          </a:solid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1" name="Google Shape;276;p21">
            <a:extLst>
              <a:ext uri="{FF2B5EF4-FFF2-40B4-BE49-F238E27FC236}">
                <a16:creationId xmlns:a16="http://schemas.microsoft.com/office/drawing/2014/main" xmlns="" id="{B54D7CE4-FB2C-8F41-BBE1-351B41054B42}"/>
              </a:ext>
            </a:extLst>
          </p:cNvPr>
          <p:cNvSpPr/>
          <p:nvPr/>
        </p:nvSpPr>
        <p:spPr>
          <a:xfrm>
            <a:off x="2584600" y="2871605"/>
            <a:ext cx="544200" cy="217800"/>
          </a:xfrm>
          <a:prstGeom prst="leftRightArrow">
            <a:avLst>
              <a:gd name="adj1" fmla="val 50000"/>
              <a:gd name="adj2" fmla="val 50000"/>
            </a:avLst>
          </a:prstGeom>
          <a:solidFill>
            <a:schemeClr val="accent1">
              <a:lumMod val="40000"/>
              <a:lumOff val="60000"/>
            </a:schemeClr>
          </a:solidFill>
          <a:ln w="952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TextBox 23">
            <a:extLst>
              <a:ext uri="{FF2B5EF4-FFF2-40B4-BE49-F238E27FC236}">
                <a16:creationId xmlns:a16="http://schemas.microsoft.com/office/drawing/2014/main" xmlns="" id="{F32C6F69-DC98-CDA8-731F-46D8203C42B6}"/>
              </a:ext>
            </a:extLst>
          </p:cNvPr>
          <p:cNvSpPr txBox="1"/>
          <p:nvPr/>
        </p:nvSpPr>
        <p:spPr>
          <a:xfrm>
            <a:off x="2631813" y="2591945"/>
            <a:ext cx="462045" cy="369332"/>
          </a:xfrm>
          <a:prstGeom prst="rect">
            <a:avLst/>
          </a:prstGeom>
          <a:noFill/>
        </p:spPr>
        <p:txBody>
          <a:bodyPr wrap="square" rtlCol="0">
            <a:spAutoFit/>
          </a:bodyPr>
          <a:lstStyle/>
          <a:p>
            <a:pPr algn="ctr"/>
            <a:r>
              <a:rPr lang="en-GB" sz="1800" i="1" dirty="0">
                <a:latin typeface="Times New Roman" panose="02020603050405020304" pitchFamily="18" charset="0"/>
                <a:cs typeface="Times New Roman" panose="02020603050405020304" pitchFamily="18" charset="0"/>
              </a:rPr>
              <a:t>dx</a:t>
            </a:r>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3143</Words>
  <Application>Microsoft Office PowerPoint</Application>
  <PresentationFormat>Экран (4:3)</PresentationFormat>
  <Paragraphs>391</Paragraphs>
  <Slides>27</Slides>
  <Notes>26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Times New Roman</vt:lpstr>
      <vt:lpstr>PT Sans Caption</vt:lpstr>
      <vt:lpstr>Gisha</vt:lpstr>
      <vt:lpstr>Simple 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Nebula</dc:creator>
  <cp:lastModifiedBy>ЛРБ</cp:lastModifiedBy>
  <cp:revision>75</cp:revision>
  <dcterms:modified xsi:type="dcterms:W3CDTF">2024-12-13T14:03:53Z</dcterms:modified>
</cp:coreProperties>
</file>