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76" r:id="rId5"/>
    <p:sldMasterId id="214748367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EEA5CA1-B9C0-4FDD-B19C-132D6E2BE7DF}">
  <a:tblStyle styleId="{DEEA5CA1-B9C0-4FDD-B19C-132D6E2BE7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d25fa0a881_0_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2d25fa0a881_0_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19f5bf3776_0_4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g319f5bf3776_0_4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f54f20e6e5_0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g1f54f20e6e5_0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19f5bf377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19f5bf377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19f5bf3776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19f5bf3776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0f7e838ca4_2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0f7e838ca4_2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g30f7e838ca4_2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19f5bf3776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g319f5bf3776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d25dcb1658_0_1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g2d25dcb1658_0_1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0f7e838ca4_2_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g30f7e838ca4_2_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19f5bf3776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19f5bf3776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d796e4e5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31d796e4e5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1bfdfccc07_1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g31bfdfccc07_1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319f5bf3776_0_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g319f5bf3776_0_6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1d796e4e5a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31d796e4e5a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1d796e4e5a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31d796e4e5a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f7e1dc3cc0_0_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1f7e1dc3cc0_0_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ca85aec863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2ca85aec863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f7e1dc3cc0_0_2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1f7e1dc3cc0_0_2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19f5bf3776_0_3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g319f5bf3776_0_3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">
  <p:cSld name="TITLE_AND_BODY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2">
  <p:cSld name="TITLE_AND_BODY_2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3">
  <p:cSld name="TITLE_AND_BODY_3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4">
  <p:cSld name="TITLE_AND_BODY_4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7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1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08" name="Google Shape;108;p19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09" name="Google Shape;109;p1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2" name="Google Shape;112;p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16" name="Google Shape;116;p2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20" name="Google Shape;120;p22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21" name="Google Shape;121;p2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24" name="Google Shape;124;p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27" name="Google Shape;127;p24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28" name="Google Shape;128;p2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31" name="Google Shape;131;p2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6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35" name="Google Shape;135;p26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6" name="Google Shape;136;p26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37" name="Google Shape;137;p2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40" name="Google Shape;140;p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8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3" name="Google Shape;143;p28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44" name="Google Shape;144;p2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TITLE_AND_BODY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98989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98989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98989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98989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98989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98989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98989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98989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 type="tx">
  <p:cSld name="TITLE_AND_BOD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98989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98989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98989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98989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98989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98989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98989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98989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3" name="Google Shape;63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4" name="Google Shape;64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5" name="Google Shape;105;p1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hyperlink" Target="mailto:aapopov@jinr.ru" TargetMode="External"/><Relationship Id="rId6" Type="http://schemas.openxmlformats.org/officeDocument/2006/relationships/image" Target="../media/image2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image" Target="../media/image36.png"/><Relationship Id="rId5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gif"/><Relationship Id="rId4" Type="http://schemas.openxmlformats.org/officeDocument/2006/relationships/image" Target="../media/image33.gif"/><Relationship Id="rId5" Type="http://schemas.openxmlformats.org/officeDocument/2006/relationships/image" Target="../media/image35.gif"/><Relationship Id="rId6" Type="http://schemas.openxmlformats.org/officeDocument/2006/relationships/image" Target="../media/image34.gif"/><Relationship Id="rId7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Relationship Id="rId4" Type="http://schemas.openxmlformats.org/officeDocument/2006/relationships/image" Target="../media/image27.png"/><Relationship Id="rId5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7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10.jpg"/><Relationship Id="rId9" Type="http://schemas.openxmlformats.org/officeDocument/2006/relationships/image" Target="../media/image14.jpg"/><Relationship Id="rId5" Type="http://schemas.openxmlformats.org/officeDocument/2006/relationships/image" Target="../media/image3.png"/><Relationship Id="rId6" Type="http://schemas.openxmlformats.org/officeDocument/2006/relationships/image" Target="../media/image19.png"/><Relationship Id="rId7" Type="http://schemas.openxmlformats.org/officeDocument/2006/relationships/image" Target="../media/image12.png"/><Relationship Id="rId8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5" Type="http://schemas.openxmlformats.org/officeDocument/2006/relationships/image" Target="../media/image29.png"/><Relationship Id="rId6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" name="Google Shape;153;p31"/>
          <p:cNvCxnSpPr/>
          <p:nvPr/>
        </p:nvCxnSpPr>
        <p:spPr>
          <a:xfrm>
            <a:off x="0" y="0"/>
            <a:ext cx="914400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" name="Google Shape;154;p31"/>
          <p:cNvCxnSpPr/>
          <p:nvPr/>
        </p:nvCxnSpPr>
        <p:spPr>
          <a:xfrm>
            <a:off x="0" y="0"/>
            <a:ext cx="914400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5" name="Google Shape;15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1" cy="1263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Линия Линия" id="156" name="Google Shape;15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0800000">
            <a:off x="1672560" y="3528758"/>
            <a:ext cx="8846891" cy="5726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1"/>
          <p:cNvSpPr txBox="1"/>
          <p:nvPr/>
        </p:nvSpPr>
        <p:spPr>
          <a:xfrm>
            <a:off x="1424050" y="1384650"/>
            <a:ext cx="9114600" cy="1949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400"/>
              </a:spcBef>
              <a:spcAft>
                <a:spcPts val="0"/>
              </a:spcAft>
              <a:buNone/>
            </a:pPr>
            <a:r>
              <a:rPr b="1" i="1" lang="en-US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Флиппер-замедлитель для источника УХН на импульсном реакторе периодического действия</a:t>
            </a:r>
            <a:endParaRPr b="1" i="1"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i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Молодёжные премии ОИЯИ</a:t>
            </a:r>
            <a:endParaRPr i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" name="Google Shape;158;p31"/>
          <p:cNvSpPr txBox="1"/>
          <p:nvPr/>
        </p:nvSpPr>
        <p:spPr>
          <a:xfrm>
            <a:off x="3145800" y="3528750"/>
            <a:ext cx="5900400" cy="19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А.А.Попов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аспирант 2 курса (Университет “Дубна”)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стажер-исследователь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rgbClr val="0097A7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aapopov@jinr.ru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ЛНФ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ОЯФ СИФСН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latin typeface="Times New Roman"/>
                <a:ea typeface="Times New Roman"/>
                <a:cs typeface="Times New Roman"/>
                <a:sym typeface="Times New Roman"/>
              </a:rPr>
              <a:t>17</a:t>
            </a:r>
            <a:r>
              <a:rPr i="1" lang="en-US" sz="2400">
                <a:latin typeface="Times New Roman"/>
                <a:ea typeface="Times New Roman"/>
                <a:cs typeface="Times New Roman"/>
                <a:sym typeface="Times New Roman"/>
              </a:rPr>
              <a:t>.12.2024</a:t>
            </a:r>
            <a:endParaRPr i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latin typeface="Times New Roman"/>
                <a:ea typeface="Times New Roman"/>
                <a:cs typeface="Times New Roman"/>
                <a:sym typeface="Times New Roman"/>
              </a:rPr>
              <a:t>г. Дубна</a:t>
            </a:r>
            <a:endParaRPr i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9" name="Google Shape;15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5044825"/>
            <a:ext cx="1890024" cy="181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9" name="Google Shape;449;p40"/>
          <p:cNvCxnSpPr/>
          <p:nvPr/>
        </p:nvCxnSpPr>
        <p:spPr>
          <a:xfrm>
            <a:off x="0" y="0"/>
            <a:ext cx="914400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450" name="Google Shape;450;p40"/>
          <p:cNvCxnSpPr/>
          <p:nvPr/>
        </p:nvCxnSpPr>
        <p:spPr>
          <a:xfrm>
            <a:off x="0" y="0"/>
            <a:ext cx="914400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51" name="Google Shape;451;p40"/>
          <p:cNvSpPr txBox="1"/>
          <p:nvPr/>
        </p:nvSpPr>
        <p:spPr>
          <a:xfrm>
            <a:off x="0" y="87100"/>
            <a:ext cx="119247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32C4"/>
              </a:buClr>
              <a:buSzPts val="2800"/>
              <a:buFont typeface="Avenir"/>
              <a:buNone/>
            </a:pPr>
            <a:r>
              <a:rPr b="1" lang="en-US" sz="2800">
                <a:solidFill>
                  <a:schemeClr val="dk1"/>
                </a:solidFill>
              </a:rPr>
              <a:t>Нейтроны в флиппере-замедлителе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descr="Линия Линия" id="452" name="Google Shape;45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189" y="674817"/>
            <a:ext cx="11540066" cy="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0"/>
          <p:cNvSpPr txBox="1"/>
          <p:nvPr/>
        </p:nvSpPr>
        <p:spPr>
          <a:xfrm>
            <a:off x="8401175" y="818925"/>
            <a:ext cx="3639000" cy="18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lphaLcParenR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Распределение стационарного поля </a:t>
            </a:r>
            <a:r>
              <a:rPr b="1" lang="en-US" sz="21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1" baseline="-25000" lang="en-US" sz="21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вдоль оси магнита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lphaLcParenR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Эволюция скоростей полезных нейтронов в поле </a:t>
            </a:r>
            <a:r>
              <a:rPr b="1" lang="en-US" sz="21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1" baseline="-25000" lang="en-US" sz="21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вдоль оси магнита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lphaLcParenR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Эволюция времени замедления полезных нейтронов в поле </a:t>
            </a:r>
            <a:r>
              <a:rPr b="1" lang="en-US" sz="21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1" baseline="-25000" lang="en-US" sz="21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вдоль оси магнита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4" name="Google Shape;45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903417"/>
            <a:ext cx="8248776" cy="575158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0"/>
          <p:cNvSpPr txBox="1"/>
          <p:nvPr/>
        </p:nvSpPr>
        <p:spPr>
          <a:xfrm>
            <a:off x="11549767" y="6375467"/>
            <a:ext cx="7272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0" name="Google Shape;460;p41"/>
          <p:cNvCxnSpPr/>
          <p:nvPr/>
        </p:nvCxnSpPr>
        <p:spPr>
          <a:xfrm>
            <a:off x="0" y="0"/>
            <a:ext cx="914400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461" name="Google Shape;461;p41"/>
          <p:cNvCxnSpPr/>
          <p:nvPr/>
        </p:nvCxnSpPr>
        <p:spPr>
          <a:xfrm>
            <a:off x="0" y="0"/>
            <a:ext cx="914400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62" name="Google Shape;462;p41"/>
          <p:cNvSpPr txBox="1"/>
          <p:nvPr/>
        </p:nvSpPr>
        <p:spPr>
          <a:xfrm>
            <a:off x="0" y="87100"/>
            <a:ext cx="117051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Результаты анализа магнитной системы*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32C4"/>
              </a:buClr>
              <a:buSzPts val="2800"/>
              <a:buFont typeface="Avenir"/>
              <a:buNone/>
            </a:pPr>
            <a:r>
              <a:t/>
            </a:r>
            <a:endParaRPr b="1" sz="2500">
              <a:solidFill>
                <a:schemeClr val="dk1"/>
              </a:solidFill>
            </a:endParaRPr>
          </a:p>
        </p:txBody>
      </p:sp>
      <p:pic>
        <p:nvPicPr>
          <p:cNvPr descr="Линия Линия" id="463" name="Google Shape;46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189" y="674817"/>
            <a:ext cx="11540066" cy="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1"/>
          <p:cNvSpPr txBox="1"/>
          <p:nvPr/>
        </p:nvSpPr>
        <p:spPr>
          <a:xfrm>
            <a:off x="1773625" y="1553700"/>
            <a:ext cx="910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002060"/>
                </a:solidFill>
              </a:rPr>
              <a:t>Деполяризация пучка в системе</a:t>
            </a:r>
            <a:endParaRPr b="1" i="1" sz="2400">
              <a:solidFill>
                <a:srgbClr val="002060"/>
              </a:solidFill>
            </a:endParaRPr>
          </a:p>
        </p:txBody>
      </p:sp>
      <p:sp>
        <p:nvSpPr>
          <p:cNvPr id="465" name="Google Shape;465;p41"/>
          <p:cNvSpPr txBox="1"/>
          <p:nvPr/>
        </p:nvSpPr>
        <p:spPr>
          <a:xfrm>
            <a:off x="1773625" y="3306300"/>
            <a:ext cx="910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002060"/>
                </a:solidFill>
              </a:rPr>
              <a:t>Эффективность флиппера</a:t>
            </a:r>
            <a:endParaRPr b="1" i="1" sz="2400">
              <a:solidFill>
                <a:srgbClr val="002060"/>
              </a:solidFill>
            </a:endParaRPr>
          </a:p>
        </p:txBody>
      </p:sp>
      <p:sp>
        <p:nvSpPr>
          <p:cNvPr id="466" name="Google Shape;466;p41"/>
          <p:cNvSpPr txBox="1"/>
          <p:nvPr/>
        </p:nvSpPr>
        <p:spPr>
          <a:xfrm>
            <a:off x="1644025" y="3922925"/>
            <a:ext cx="85824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Вероятность переворота спина </a:t>
            </a:r>
            <a:r>
              <a:rPr lang="en-US" sz="2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aseline="-25000" lang="en-US" sz="2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sf</a:t>
            </a:r>
            <a:r>
              <a:rPr lang="en-US" sz="2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&gt; 0.99</a:t>
            </a:r>
            <a:endParaRPr sz="260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7" name="Google Shape;467;p41"/>
          <p:cNvSpPr txBox="1"/>
          <p:nvPr/>
        </p:nvSpPr>
        <p:spPr>
          <a:xfrm>
            <a:off x="1644025" y="2249875"/>
            <a:ext cx="8582400" cy="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менее 0.1%</a:t>
            </a:r>
            <a:r>
              <a:rPr lang="en-US" sz="26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 </a:t>
            </a:r>
            <a:r>
              <a:rPr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baseline="-25000"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/ω</a:t>
            </a:r>
            <a:r>
              <a:rPr baseline="-25000"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&gt; 10</a:t>
            </a:r>
            <a:r>
              <a:rPr baseline="30000"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41"/>
          <p:cNvSpPr txBox="1"/>
          <p:nvPr/>
        </p:nvSpPr>
        <p:spPr>
          <a:xfrm>
            <a:off x="591275" y="5751725"/>
            <a:ext cx="115401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*Только для нейтронов, замедляющихся в возрастающем поле! </a:t>
            </a:r>
            <a:endParaRPr sz="2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V∊[20.9; 21.2] м/с</a:t>
            </a:r>
            <a:endParaRPr sz="2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41"/>
          <p:cNvSpPr txBox="1"/>
          <p:nvPr/>
        </p:nvSpPr>
        <p:spPr>
          <a:xfrm>
            <a:off x="11549767" y="6375467"/>
            <a:ext cx="7272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7825" y="1333000"/>
            <a:ext cx="4117979" cy="2935600"/>
          </a:xfrm>
          <a:prstGeom prst="rect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75" name="Google Shape;47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650" y="2008201"/>
            <a:ext cx="5154925" cy="48028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6" name="Google Shape;476;p42"/>
          <p:cNvCxnSpPr/>
          <p:nvPr/>
        </p:nvCxnSpPr>
        <p:spPr>
          <a:xfrm>
            <a:off x="0" y="0"/>
            <a:ext cx="914400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477" name="Google Shape;477;p42"/>
          <p:cNvCxnSpPr/>
          <p:nvPr/>
        </p:nvCxnSpPr>
        <p:spPr>
          <a:xfrm>
            <a:off x="0" y="0"/>
            <a:ext cx="914400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78" name="Google Shape;478;p42"/>
          <p:cNvSpPr txBox="1"/>
          <p:nvPr/>
        </p:nvSpPr>
        <p:spPr>
          <a:xfrm>
            <a:off x="0" y="87100"/>
            <a:ext cx="120504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Результаты анализа магнитной системы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9" name="Google Shape;479;p42"/>
          <p:cNvCxnSpPr/>
          <p:nvPr/>
        </p:nvCxnSpPr>
        <p:spPr>
          <a:xfrm>
            <a:off x="1531900" y="2145650"/>
            <a:ext cx="0" cy="40686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480" name="Google Shape;480;p42"/>
          <p:cNvSpPr txBox="1"/>
          <p:nvPr/>
        </p:nvSpPr>
        <p:spPr>
          <a:xfrm>
            <a:off x="1530175" y="5569375"/>
            <a:ext cx="3435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</a:t>
            </a:r>
            <a:r>
              <a:rPr b="1" baseline="-25000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</a:t>
            </a: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14 мс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1" name="Google Shape;481;p42"/>
          <p:cNvSpPr txBox="1"/>
          <p:nvPr/>
        </p:nvSpPr>
        <p:spPr>
          <a:xfrm>
            <a:off x="197757" y="1267111"/>
            <a:ext cx="63462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Распределение нейтронов по времени замедления</a:t>
            </a: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конечной продольной скорости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b="1" baseline="-25000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Линия Линия" id="482" name="Google Shape;482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5189" y="674817"/>
            <a:ext cx="11540066" cy="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2"/>
          <p:cNvSpPr txBox="1"/>
          <p:nvPr/>
        </p:nvSpPr>
        <p:spPr>
          <a:xfrm>
            <a:off x="3331950" y="791688"/>
            <a:ext cx="552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002060"/>
                </a:solidFill>
              </a:rPr>
              <a:t>Время замедления в системе</a:t>
            </a:r>
            <a:endParaRPr b="1" i="1" sz="2400">
              <a:solidFill>
                <a:srgbClr val="002060"/>
              </a:solidFill>
            </a:endParaRPr>
          </a:p>
        </p:txBody>
      </p:sp>
      <p:sp>
        <p:nvSpPr>
          <p:cNvPr id="484" name="Google Shape;484;p42"/>
          <p:cNvSpPr/>
          <p:nvPr/>
        </p:nvSpPr>
        <p:spPr>
          <a:xfrm>
            <a:off x="2220933" y="3604506"/>
            <a:ext cx="47700" cy="4395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2"/>
          <p:cNvCxnSpPr>
            <a:stCxn id="484" idx="0"/>
          </p:cNvCxnSpPr>
          <p:nvPr/>
        </p:nvCxnSpPr>
        <p:spPr>
          <a:xfrm flipH="1" rot="10800000">
            <a:off x="2244783" y="1326606"/>
            <a:ext cx="4701000" cy="22779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6" name="Google Shape;486;p42"/>
          <p:cNvCxnSpPr>
            <a:stCxn id="484" idx="2"/>
          </p:cNvCxnSpPr>
          <p:nvPr/>
        </p:nvCxnSpPr>
        <p:spPr>
          <a:xfrm>
            <a:off x="2244783" y="4044006"/>
            <a:ext cx="4772100" cy="2070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7" name="Google Shape;487;p42"/>
          <p:cNvCxnSpPr/>
          <p:nvPr/>
        </p:nvCxnSpPr>
        <p:spPr>
          <a:xfrm>
            <a:off x="8104800" y="3479292"/>
            <a:ext cx="2516400" cy="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488" name="Google Shape;488;p42"/>
          <p:cNvSpPr txBox="1"/>
          <p:nvPr/>
        </p:nvSpPr>
        <p:spPr>
          <a:xfrm>
            <a:off x="8328325" y="3000634"/>
            <a:ext cx="1983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 = 1 мс</a:t>
            </a:r>
            <a:endParaRPr sz="28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9" name="Google Shape;489;p42"/>
          <p:cNvSpPr txBox="1"/>
          <p:nvPr/>
        </p:nvSpPr>
        <p:spPr>
          <a:xfrm>
            <a:off x="11549767" y="6375467"/>
            <a:ext cx="7272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0" name="Google Shape;490;p42"/>
          <p:cNvSpPr/>
          <p:nvPr/>
        </p:nvSpPr>
        <p:spPr>
          <a:xfrm>
            <a:off x="5426725" y="4915875"/>
            <a:ext cx="6549900" cy="15948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300">
                <a:solidFill>
                  <a:schemeClr val="dk1"/>
                </a:solidFill>
              </a:rPr>
              <a:t>Доля полезных нейтронов правильной поляризации: 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0.2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∈ [20.5;21.5] м/с, </a:t>
            </a: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&lt; 4 м/с,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 ∈ [100;115] мс, </a:t>
            </a: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V`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&lt; 6.9 м/с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1" name="Google Shape;491;p42"/>
          <p:cNvSpPr txBox="1"/>
          <p:nvPr/>
        </p:nvSpPr>
        <p:spPr>
          <a:xfrm>
            <a:off x="8732750" y="951525"/>
            <a:ext cx="2389500" cy="461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∈ [4;4.01] м/с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3"/>
          <p:cNvSpPr txBox="1"/>
          <p:nvPr/>
        </p:nvSpPr>
        <p:spPr>
          <a:xfrm>
            <a:off x="0" y="-12475"/>
            <a:ext cx="12192000" cy="6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1"/>
                </a:solidFill>
              </a:rPr>
              <a:t>Итог:</a:t>
            </a:r>
            <a:endParaRPr sz="2700">
              <a:solidFill>
                <a:schemeClr val="dk1"/>
              </a:solidFill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AutoNum type="arabicParenR"/>
            </a:pPr>
            <a:r>
              <a:rPr b="1" lang="en-US" sz="2700">
                <a:solidFill>
                  <a:schemeClr val="dk1"/>
                </a:solidFill>
              </a:rPr>
              <a:t>Получена оптимальная геометрия</a:t>
            </a:r>
            <a:r>
              <a:rPr lang="en-US" sz="2700">
                <a:solidFill>
                  <a:schemeClr val="dk1"/>
                </a:solidFill>
              </a:rPr>
              <a:t> сверхпроводящего соленоида;</a:t>
            </a:r>
            <a:endParaRPr sz="2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AutoNum type="arabicParenR"/>
            </a:pPr>
            <a:r>
              <a:rPr b="1" lang="en-US" sz="2700">
                <a:solidFill>
                  <a:schemeClr val="dk1"/>
                </a:solidFill>
              </a:rPr>
              <a:t>Приведены оценки физических свойств</a:t>
            </a:r>
            <a:r>
              <a:rPr lang="en-US" sz="2700">
                <a:solidFill>
                  <a:schemeClr val="dk1"/>
                </a:solidFill>
              </a:rPr>
              <a:t> спин-флиппера с такой геометрией: деполяризация в отсутствии ВЧ-поля, эффективность переворота спина в приближении идеального ВЧ-резонатора, трансформация спектра скоростей и длительности банча после прохождения флиппера-замедлителя.</a:t>
            </a:r>
            <a:endParaRPr sz="2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AutoNum type="arabicParenR"/>
            </a:pPr>
            <a:r>
              <a:rPr b="1" lang="en-US" sz="2700">
                <a:solidFill>
                  <a:schemeClr val="dk1"/>
                </a:solidFill>
              </a:rPr>
              <a:t>Сформированы требования </a:t>
            </a:r>
            <a:r>
              <a:rPr lang="en-US" sz="2700">
                <a:solidFill>
                  <a:schemeClr val="dk1"/>
                </a:solidFill>
              </a:rPr>
              <a:t>к ТЗ на изготовление такого соленоида;</a:t>
            </a:r>
            <a:endParaRPr sz="2700">
              <a:solidFill>
                <a:schemeClr val="dk1"/>
              </a:solidFill>
            </a:endParaRPr>
          </a:p>
        </p:txBody>
      </p:sp>
      <p:sp>
        <p:nvSpPr>
          <p:cNvPr id="497" name="Google Shape;497;p43"/>
          <p:cNvSpPr txBox="1"/>
          <p:nvPr/>
        </p:nvSpPr>
        <p:spPr>
          <a:xfrm>
            <a:off x="11549767" y="6375467"/>
            <a:ext cx="7272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4"/>
          <p:cNvSpPr/>
          <p:nvPr/>
        </p:nvSpPr>
        <p:spPr>
          <a:xfrm rot="561095">
            <a:off x="1761424" y="2733278"/>
            <a:ext cx="3572479" cy="3572479"/>
          </a:xfrm>
          <a:prstGeom prst="blockArc">
            <a:avLst>
              <a:gd fmla="val 15715140" name="adj1"/>
              <a:gd fmla="val 19738934" name="adj2"/>
              <a:gd fmla="val 11836" name="adj3"/>
            </a:avLst>
          </a:prstGeom>
          <a:solidFill>
            <a:srgbClr val="EFEFEF"/>
          </a:solidFill>
          <a:ln cap="flat" cmpd="sng" w="9525">
            <a:solidFill>
              <a:srgbClr val="0C0C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3" name="Google Shape;503;p44"/>
          <p:cNvPicPr preferRelativeResize="0"/>
          <p:nvPr/>
        </p:nvPicPr>
        <p:blipFill rotWithShape="1">
          <a:blip r:embed="rId3">
            <a:alphaModFix/>
          </a:blip>
          <a:srcRect b="33184" l="4827" r="5268" t="30761"/>
          <a:stretch/>
        </p:blipFill>
        <p:spPr>
          <a:xfrm rot="-873208">
            <a:off x="4212949" y="4039735"/>
            <a:ext cx="1185352" cy="352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4"/>
          <p:cNvPicPr preferRelativeResize="0"/>
          <p:nvPr/>
        </p:nvPicPr>
        <p:blipFill rotWithShape="1">
          <a:blip r:embed="rId3">
            <a:alphaModFix/>
          </a:blip>
          <a:srcRect b="33184" l="4827" r="5268" t="30761"/>
          <a:stretch/>
        </p:blipFill>
        <p:spPr>
          <a:xfrm rot="-873208">
            <a:off x="5352859" y="3705165"/>
            <a:ext cx="1185352" cy="35206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4"/>
          <p:cNvSpPr/>
          <p:nvPr/>
        </p:nvSpPr>
        <p:spPr>
          <a:xfrm rot="-129296">
            <a:off x="4829952" y="3239432"/>
            <a:ext cx="567247" cy="1790036"/>
          </a:xfrm>
          <a:prstGeom prst="flowChartProcess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44"/>
          <p:cNvSpPr txBox="1"/>
          <p:nvPr/>
        </p:nvSpPr>
        <p:spPr>
          <a:xfrm>
            <a:off x="0" y="-12475"/>
            <a:ext cx="12192000" cy="36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</a:rPr>
              <a:t>Цели на следующий год:</a:t>
            </a:r>
            <a:endParaRPr b="1"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arenR"/>
            </a:pPr>
            <a:r>
              <a:rPr lang="en-US" sz="2800">
                <a:solidFill>
                  <a:schemeClr val="dk1"/>
                </a:solidFill>
              </a:rPr>
              <a:t>Расчёт и проектирование нейтроновода на канале №3, оптимального для источника ОХН;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arenR"/>
            </a:pPr>
            <a:r>
              <a:rPr lang="en-US" sz="2800">
                <a:solidFill>
                  <a:schemeClr val="dk1"/>
                </a:solidFill>
              </a:rPr>
              <a:t>Анализ влияния магнитного окружения на эффективность флиппера-замедлителя.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507" name="Google Shape;507;p44"/>
          <p:cNvSpPr/>
          <p:nvPr/>
        </p:nvSpPr>
        <p:spPr>
          <a:xfrm rot="-7893042">
            <a:off x="3105939" y="3959339"/>
            <a:ext cx="1068323" cy="1068323"/>
          </a:xfrm>
          <a:prstGeom prst="ellipse">
            <a:avLst/>
          </a:prstGeom>
          <a:solidFill>
            <a:srgbClr val="89898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44"/>
          <p:cNvSpPr/>
          <p:nvPr/>
        </p:nvSpPr>
        <p:spPr>
          <a:xfrm rot="-998371">
            <a:off x="3926701" y="4289528"/>
            <a:ext cx="806611" cy="99348"/>
          </a:xfrm>
          <a:prstGeom prst="flowChartProcess">
            <a:avLst/>
          </a:prstGeom>
          <a:solidFill>
            <a:srgbClr val="FF99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44"/>
          <p:cNvSpPr/>
          <p:nvPr/>
        </p:nvSpPr>
        <p:spPr>
          <a:xfrm rot="-9271690">
            <a:off x="4244078" y="707206"/>
            <a:ext cx="3572232" cy="3572232"/>
          </a:xfrm>
          <a:prstGeom prst="blockArc">
            <a:avLst>
              <a:gd fmla="val 13523676" name="adj1"/>
              <a:gd fmla="val 15474760" name="adj2"/>
              <a:gd fmla="val 2808" name="adj3"/>
            </a:avLst>
          </a:prstGeom>
          <a:solidFill>
            <a:srgbClr val="FF99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0" name="Google Shape;510;p44"/>
          <p:cNvPicPr preferRelativeResize="0"/>
          <p:nvPr/>
        </p:nvPicPr>
        <p:blipFill rotWithShape="1">
          <a:blip r:embed="rId3">
            <a:alphaModFix/>
          </a:blip>
          <a:srcRect b="33184" l="4827" r="5268" t="30761"/>
          <a:stretch/>
        </p:blipFill>
        <p:spPr>
          <a:xfrm rot="-873208">
            <a:off x="6460863" y="3412315"/>
            <a:ext cx="1185352" cy="352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4"/>
          <p:cNvPicPr preferRelativeResize="0"/>
          <p:nvPr/>
        </p:nvPicPr>
        <p:blipFill rotWithShape="1">
          <a:blip r:embed="rId3">
            <a:alphaModFix/>
          </a:blip>
          <a:srcRect b="33184" l="4827" r="5268" t="30761"/>
          <a:stretch/>
        </p:blipFill>
        <p:spPr>
          <a:xfrm rot="-873208">
            <a:off x="7559872" y="3125599"/>
            <a:ext cx="1185352" cy="35206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44"/>
          <p:cNvSpPr/>
          <p:nvPr/>
        </p:nvSpPr>
        <p:spPr>
          <a:xfrm rot="1483625">
            <a:off x="3463441" y="4088165"/>
            <a:ext cx="3572347" cy="3572347"/>
          </a:xfrm>
          <a:prstGeom prst="blockArc">
            <a:avLst>
              <a:gd fmla="val 13638588" name="adj1"/>
              <a:gd fmla="val 15474760" name="adj2"/>
              <a:gd fmla="val 2808" name="adj3"/>
            </a:avLst>
          </a:prstGeom>
          <a:solidFill>
            <a:srgbClr val="FF99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44"/>
          <p:cNvSpPr/>
          <p:nvPr/>
        </p:nvSpPr>
        <p:spPr>
          <a:xfrm rot="-8817686">
            <a:off x="3538695" y="4372814"/>
            <a:ext cx="296410" cy="157046"/>
          </a:xfrm>
          <a:prstGeom prst="flowChartManualOperation">
            <a:avLst/>
          </a:prstGeom>
          <a:solidFill>
            <a:srgbClr val="FF2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44"/>
          <p:cNvSpPr/>
          <p:nvPr/>
        </p:nvSpPr>
        <p:spPr>
          <a:xfrm flipH="1" rot="1982314">
            <a:off x="3476370" y="4511378"/>
            <a:ext cx="296410" cy="71579"/>
          </a:xfrm>
          <a:prstGeom prst="flowChartManualOperation">
            <a:avLst/>
          </a:prstGeom>
          <a:solidFill>
            <a:srgbClr val="FF2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44"/>
          <p:cNvSpPr/>
          <p:nvPr/>
        </p:nvSpPr>
        <p:spPr>
          <a:xfrm rot="-873592">
            <a:off x="5291841" y="2783173"/>
            <a:ext cx="3572602" cy="196570"/>
          </a:xfrm>
          <a:prstGeom prst="flowChartProcess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44"/>
          <p:cNvSpPr/>
          <p:nvPr/>
        </p:nvSpPr>
        <p:spPr>
          <a:xfrm rot="240">
            <a:off x="5426348" y="4816848"/>
            <a:ext cx="3636459" cy="196571"/>
          </a:xfrm>
          <a:prstGeom prst="flowChartProcess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44"/>
          <p:cNvSpPr txBox="1"/>
          <p:nvPr/>
        </p:nvSpPr>
        <p:spPr>
          <a:xfrm>
            <a:off x="1806326" y="4832650"/>
            <a:ext cx="23814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Кольцевой коридор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8" name="Google Shape;518;p44"/>
          <p:cNvSpPr/>
          <p:nvPr/>
        </p:nvSpPr>
        <p:spPr>
          <a:xfrm rot="-898857">
            <a:off x="4720529" y="3965951"/>
            <a:ext cx="692849" cy="337951"/>
          </a:xfrm>
          <a:prstGeom prst="rect">
            <a:avLst/>
          </a:prstGeom>
          <a:solidFill>
            <a:srgbClr val="488430">
              <a:alpha val="41820"/>
            </a:srgbClr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44"/>
          <p:cNvSpPr/>
          <p:nvPr/>
        </p:nvSpPr>
        <p:spPr>
          <a:xfrm>
            <a:off x="5336537" y="3883483"/>
            <a:ext cx="214800" cy="330900"/>
          </a:xfrm>
          <a:prstGeom prst="rect">
            <a:avLst/>
          </a:prstGeom>
          <a:solidFill>
            <a:srgbClr val="488430">
              <a:alpha val="41820"/>
            </a:srgbClr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44"/>
          <p:cNvSpPr txBox="1"/>
          <p:nvPr/>
        </p:nvSpPr>
        <p:spPr>
          <a:xfrm>
            <a:off x="3007600" y="5747450"/>
            <a:ext cx="58242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Схематичное изображение источника ОХН на канале №3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1" name="Google Shape;521;p44"/>
          <p:cNvSpPr txBox="1"/>
          <p:nvPr/>
        </p:nvSpPr>
        <p:spPr>
          <a:xfrm>
            <a:off x="6615688" y="3620960"/>
            <a:ext cx="28221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Нейтроновод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2" name="Google Shape;522;p44"/>
          <p:cNvSpPr txBox="1"/>
          <p:nvPr/>
        </p:nvSpPr>
        <p:spPr>
          <a:xfrm>
            <a:off x="8755600" y="3457375"/>
            <a:ext cx="29454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Экспериментальный зал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3" name="Google Shape;523;p44"/>
          <p:cNvSpPr/>
          <p:nvPr/>
        </p:nvSpPr>
        <p:spPr>
          <a:xfrm rot="-1057090">
            <a:off x="3953157" y="4406430"/>
            <a:ext cx="46585" cy="75147"/>
          </a:xfrm>
          <a:prstGeom prst="rect">
            <a:avLst/>
          </a:prstGeom>
          <a:solidFill>
            <a:srgbClr val="0433FF"/>
          </a:solidFill>
          <a:ln cap="flat" cmpd="sng" w="9525">
            <a:solidFill>
              <a:srgbClr val="0433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44"/>
          <p:cNvSpPr/>
          <p:nvPr/>
        </p:nvSpPr>
        <p:spPr>
          <a:xfrm rot="-1057090">
            <a:off x="3873632" y="4387054"/>
            <a:ext cx="46585" cy="157221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5" name="Google Shape;525;p44"/>
          <p:cNvCxnSpPr/>
          <p:nvPr/>
        </p:nvCxnSpPr>
        <p:spPr>
          <a:xfrm flipH="1">
            <a:off x="6615700" y="3959663"/>
            <a:ext cx="709800" cy="117000"/>
          </a:xfrm>
          <a:prstGeom prst="straightConnector1">
            <a:avLst/>
          </a:prstGeom>
          <a:noFill/>
          <a:ln cap="flat" cmpd="sng" w="28575">
            <a:solidFill>
              <a:srgbClr val="FF26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6" name="Google Shape;526;p44"/>
          <p:cNvSpPr txBox="1"/>
          <p:nvPr/>
        </p:nvSpPr>
        <p:spPr>
          <a:xfrm>
            <a:off x="3684746" y="4989001"/>
            <a:ext cx="28221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Конвертер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27" name="Google Shape;527;p44"/>
          <p:cNvCxnSpPr/>
          <p:nvPr/>
        </p:nvCxnSpPr>
        <p:spPr>
          <a:xfrm rot="10800000">
            <a:off x="4040474" y="4481864"/>
            <a:ext cx="496200" cy="760200"/>
          </a:xfrm>
          <a:prstGeom prst="straightConnector1">
            <a:avLst/>
          </a:prstGeom>
          <a:noFill/>
          <a:ln cap="flat" cmpd="sng" w="28575">
            <a:solidFill>
              <a:srgbClr val="0433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8" name="Google Shape;528;p44"/>
          <p:cNvSpPr txBox="1"/>
          <p:nvPr/>
        </p:nvSpPr>
        <p:spPr>
          <a:xfrm>
            <a:off x="1982300" y="2930650"/>
            <a:ext cx="19101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“Пробка” облучательной установки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29" name="Google Shape;529;p44"/>
          <p:cNvCxnSpPr/>
          <p:nvPr/>
        </p:nvCxnSpPr>
        <p:spPr>
          <a:xfrm>
            <a:off x="3710100" y="3651700"/>
            <a:ext cx="1096200" cy="386400"/>
          </a:xfrm>
          <a:prstGeom prst="straightConnector1">
            <a:avLst/>
          </a:prstGeom>
          <a:noFill/>
          <a:ln cap="flat" cmpd="sng" w="28575">
            <a:solidFill>
              <a:srgbClr val="00905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0" name="Google Shape;530;p44"/>
          <p:cNvSpPr txBox="1"/>
          <p:nvPr/>
        </p:nvSpPr>
        <p:spPr>
          <a:xfrm>
            <a:off x="11549767" y="6375467"/>
            <a:ext cx="7272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1" name="Google Shape;531;p44"/>
          <p:cNvSpPr/>
          <p:nvPr/>
        </p:nvSpPr>
        <p:spPr>
          <a:xfrm>
            <a:off x="6891100" y="4128675"/>
            <a:ext cx="2171700" cy="638625"/>
          </a:xfrm>
          <a:prstGeom prst="flowChartManualInput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5"/>
          <p:cNvSpPr txBox="1"/>
          <p:nvPr/>
        </p:nvSpPr>
        <p:spPr>
          <a:xfrm>
            <a:off x="3152700" y="2683050"/>
            <a:ext cx="5886600" cy="14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Дополнительные материалы</a:t>
            </a:r>
            <a:endParaRPr sz="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6"/>
          <p:cNvSpPr/>
          <p:nvPr/>
        </p:nvSpPr>
        <p:spPr>
          <a:xfrm>
            <a:off x="123200" y="857250"/>
            <a:ext cx="6554700" cy="26550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Начальные условия: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arenR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Граничная скорость нейтроновода </a:t>
            </a: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b="1" baseline="-25000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4 м/с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arenR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Диаметр нейтроновода до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 мм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arenR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Диапазон скоростей нейтронов до замедления: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 20.9 м/с до 21.2 м/с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arenR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Диапазон скоростей нейтронов после замедления: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 3.5  м/с до 5 м/с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AutoNum type="arabicParenR"/>
            </a:pPr>
            <a:r>
              <a:rPr b="1" i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≥ 4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3" name="Google Shape;543;p46"/>
          <p:cNvCxnSpPr/>
          <p:nvPr/>
        </p:nvCxnSpPr>
        <p:spPr>
          <a:xfrm>
            <a:off x="0" y="0"/>
            <a:ext cx="914400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544" name="Google Shape;544;p46"/>
          <p:cNvCxnSpPr/>
          <p:nvPr/>
        </p:nvCxnSpPr>
        <p:spPr>
          <a:xfrm>
            <a:off x="0" y="0"/>
            <a:ext cx="914400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45" name="Google Shape;545;p46"/>
          <p:cNvSpPr txBox="1"/>
          <p:nvPr/>
        </p:nvSpPr>
        <p:spPr>
          <a:xfrm>
            <a:off x="0" y="87100"/>
            <a:ext cx="118536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32C4"/>
              </a:buClr>
              <a:buSzPts val="2800"/>
              <a:buFont typeface="Avenir"/>
              <a:buNone/>
            </a:pPr>
            <a:r>
              <a:rPr b="1" lang="en-US" sz="25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Требования к магнитным полям флиппера-замедлителя</a:t>
            </a:r>
            <a:endParaRPr b="1" sz="25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46"/>
          <p:cNvSpPr txBox="1"/>
          <p:nvPr>
            <p:ph idx="12" type="sldNum"/>
          </p:nvPr>
        </p:nvSpPr>
        <p:spPr>
          <a:xfrm>
            <a:off x="8534400" y="62039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Линия Линия" id="547" name="Google Shape;54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189" y="674817"/>
            <a:ext cx="11540066" cy="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46"/>
          <p:cNvSpPr txBox="1"/>
          <p:nvPr/>
        </p:nvSpPr>
        <p:spPr>
          <a:xfrm>
            <a:off x="6677900" y="4329289"/>
            <a:ext cx="2161200" cy="641400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-US" sz="2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i="1" lang="en-US" sz="2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baseline="-25000" i="1"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&gt; 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0.7 мТл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46"/>
          <p:cNvSpPr txBox="1"/>
          <p:nvPr/>
        </p:nvSpPr>
        <p:spPr>
          <a:xfrm>
            <a:off x="2149000" y="4329288"/>
            <a:ext cx="3866400" cy="6414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Тл/м &lt; </a:t>
            </a:r>
            <a:r>
              <a:rPr b="1"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∂|B</a:t>
            </a:r>
            <a:r>
              <a:rPr b="1" baseline="-25000"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b="1"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|/∂z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&lt; 1.5 Тл/м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0" name="Google Shape;550;p46"/>
          <p:cNvSpPr txBox="1"/>
          <p:nvPr/>
        </p:nvSpPr>
        <p:spPr>
          <a:xfrm>
            <a:off x="328525" y="4978384"/>
            <a:ext cx="11540100" cy="17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Длина зоны переворота спина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в которой нужно выдержать требуемый градиент магнитного поля,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 менее 5 см.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зоне переворота спина однородность магнитного поля в радиальном направлении должна быть не хуже, чем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мТл.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46"/>
          <p:cNvSpPr txBox="1"/>
          <p:nvPr/>
        </p:nvSpPr>
        <p:spPr>
          <a:xfrm>
            <a:off x="6775875" y="920825"/>
            <a:ext cx="5175900" cy="9066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Постоянное магнитное поле формируется </a:t>
            </a:r>
            <a:r>
              <a:rPr b="1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сильноточным соленоидом</a:t>
            </a:r>
            <a:endParaRPr b="1"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2" name="Google Shape;552;p46"/>
          <p:cNvSpPr txBox="1"/>
          <p:nvPr/>
        </p:nvSpPr>
        <p:spPr>
          <a:xfrm>
            <a:off x="6775875" y="2030175"/>
            <a:ext cx="5175900" cy="1068900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Резонатор 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помещается во внутренней области соленоида – </a:t>
            </a: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между нейтроноводом и магнитом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3" name="Google Shape;553;p46"/>
          <p:cNvSpPr txBox="1"/>
          <p:nvPr/>
        </p:nvSpPr>
        <p:spPr>
          <a:xfrm>
            <a:off x="1177350" y="3678438"/>
            <a:ext cx="94989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-US" sz="20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i="1" lang="en-US" sz="20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=18 Тл                        ΔE = 2.2 мкэВ                        </a:t>
            </a:r>
            <a:r>
              <a:rPr b="1" i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 </a:t>
            </a: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ω/2π =524 МГц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47"/>
          <p:cNvSpPr txBox="1"/>
          <p:nvPr>
            <p:ph type="title"/>
          </p:nvPr>
        </p:nvSpPr>
        <p:spPr>
          <a:xfrm>
            <a:off x="0" y="-24625"/>
            <a:ext cx="87069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232C4"/>
              </a:buClr>
              <a:buSzPts val="2800"/>
              <a:buFont typeface="Avenir"/>
              <a:buNone/>
            </a:pPr>
            <a:r>
              <a:rPr b="1" lang="en-US" sz="2800">
                <a:solidFill>
                  <a:srgbClr val="C00000"/>
                </a:solidFill>
              </a:rPr>
              <a:t>The</a:t>
            </a:r>
            <a:r>
              <a:rPr b="1" lang="en-US" sz="2800">
                <a:solidFill>
                  <a:srgbClr val="C00000"/>
                </a:solidFill>
              </a:rPr>
              <a:t> possibility of a pulsed accumulation</a:t>
            </a:r>
            <a:endParaRPr b="1" sz="2800">
              <a:solidFill>
                <a:srgbClr val="C00000"/>
              </a:solidFill>
            </a:endParaRPr>
          </a:p>
        </p:txBody>
      </p:sp>
      <p:pic>
        <p:nvPicPr>
          <p:cNvPr descr="Линия Линия" id="559" name="Google Shape;55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189" y="674817"/>
            <a:ext cx="11540066" cy="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47"/>
          <p:cNvSpPr txBox="1"/>
          <p:nvPr>
            <p:ph idx="12" type="sldNum"/>
          </p:nvPr>
        </p:nvSpPr>
        <p:spPr>
          <a:xfrm>
            <a:off x="8610589" y="6444561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1" name="Google Shape;561;p47"/>
          <p:cNvSpPr txBox="1"/>
          <p:nvPr/>
        </p:nvSpPr>
        <p:spPr>
          <a:xfrm>
            <a:off x="105325" y="886750"/>
            <a:ext cx="4484400" cy="17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</a:t>
            </a:r>
            <a:r>
              <a:rPr b="1" baseline="-25000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fly</a:t>
            </a: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≈ </a:t>
            </a: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 ms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</a:t>
            </a:r>
            <a:r>
              <a:rPr b="1" baseline="-25000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 </a:t>
            </a: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≈ </a:t>
            </a: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 ms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</a:t>
            </a: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≈ </a:t>
            </a: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</a:t>
            </a:r>
            <a:r>
              <a:rPr b="1" baseline="-25000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</a:t>
            </a:r>
            <a:r>
              <a:rPr b="1" baseline="-25000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</a:t>
            </a:r>
            <a:r>
              <a:rPr b="1" baseline="-25000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fly </a:t>
            </a: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≈ 30 ms</a:t>
            </a:r>
            <a:endParaRPr baseline="-25000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2" name="Google Shape;562;p47"/>
          <p:cNvSpPr txBox="1"/>
          <p:nvPr/>
        </p:nvSpPr>
        <p:spPr>
          <a:xfrm>
            <a:off x="42050" y="4881400"/>
            <a:ext cx="9885300" cy="12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</a:t>
            </a:r>
            <a:r>
              <a:rPr b="1" baseline="-25000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fly </a:t>
            </a: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VCN bunch duration after passing a neutronguide 10 meters long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</a:t>
            </a:r>
            <a:r>
              <a:rPr b="1" baseline="-25000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 </a:t>
            </a: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VCN bunch duration after passing flipper-decelerator,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 - 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full VCN bunch duration,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 - 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pulse period.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563" name="Google Shape;563;p47"/>
          <p:cNvGrpSpPr/>
          <p:nvPr/>
        </p:nvGrpSpPr>
        <p:grpSpPr>
          <a:xfrm>
            <a:off x="8750304" y="1992806"/>
            <a:ext cx="1045481" cy="730635"/>
            <a:chOff x="1724011" y="1749102"/>
            <a:chExt cx="1119239" cy="2218752"/>
          </a:xfrm>
        </p:grpSpPr>
        <p:sp>
          <p:nvSpPr>
            <p:cNvPr id="564" name="Google Shape;564;p47"/>
            <p:cNvSpPr/>
            <p:nvPr/>
          </p:nvSpPr>
          <p:spPr>
            <a:xfrm>
              <a:off x="1724011" y="1749102"/>
              <a:ext cx="361120" cy="2218752"/>
            </a:xfrm>
            <a:custGeom>
              <a:rect b="b" l="l" r="r" t="t"/>
              <a:pathLst>
                <a:path extrusionOk="0" fill="none" h="21600" w="19782">
                  <a:moveTo>
                    <a:pt x="19781" y="8673"/>
                  </a:moveTo>
                  <a:cubicBezTo>
                    <a:pt x="16338" y="16527"/>
                    <a:pt x="8575" y="21600"/>
                    <a:pt x="0" y="21600"/>
                  </a:cubicBezTo>
                </a:path>
                <a:path extrusionOk="0" h="21600" w="19782">
                  <a:moveTo>
                    <a:pt x="19781" y="8673"/>
                  </a:moveTo>
                  <a:cubicBezTo>
                    <a:pt x="16338" y="16527"/>
                    <a:pt x="8575" y="21600"/>
                    <a:pt x="0" y="21600"/>
                  </a:cubicBezTo>
                  <a:lnTo>
                    <a:pt x="0" y="0"/>
                  </a:lnTo>
                  <a:lnTo>
                    <a:pt x="19781" y="8673"/>
                  </a:lnTo>
                  <a:close/>
                </a:path>
              </a:pathLst>
            </a:custGeom>
            <a:noFill/>
            <a:ln cap="rnd" cmpd="sng" w="38100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47"/>
            <p:cNvSpPr/>
            <p:nvPr/>
          </p:nvSpPr>
          <p:spPr>
            <a:xfrm>
              <a:off x="2513243" y="1976081"/>
              <a:ext cx="330007" cy="1941408"/>
            </a:xfrm>
            <a:custGeom>
              <a:rect b="b" l="l" r="r" t="t"/>
              <a:pathLst>
                <a:path extrusionOk="0" fill="none" h="21600" w="19234">
                  <a:moveTo>
                    <a:pt x="19198" y="21599"/>
                  </a:moveTo>
                  <a:cubicBezTo>
                    <a:pt x="11098" y="21586"/>
                    <a:pt x="3686" y="17042"/>
                    <a:pt x="0" y="9829"/>
                  </a:cubicBezTo>
                </a:path>
                <a:path extrusionOk="0" h="21600" w="19234">
                  <a:moveTo>
                    <a:pt x="19198" y="21599"/>
                  </a:moveTo>
                  <a:cubicBezTo>
                    <a:pt x="11098" y="21586"/>
                    <a:pt x="3686" y="17042"/>
                    <a:pt x="0" y="9829"/>
                  </a:cubicBezTo>
                  <a:lnTo>
                    <a:pt x="19234" y="0"/>
                  </a:lnTo>
                  <a:lnTo>
                    <a:pt x="19198" y="21599"/>
                  </a:lnTo>
                  <a:close/>
                </a:path>
              </a:pathLst>
            </a:custGeom>
            <a:noFill/>
            <a:ln cap="rnd" cmpd="sng" w="38100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47"/>
            <p:cNvSpPr/>
            <p:nvPr/>
          </p:nvSpPr>
          <p:spPr>
            <a:xfrm>
              <a:off x="2091288" y="1835392"/>
              <a:ext cx="421172" cy="1023097"/>
            </a:xfrm>
            <a:custGeom>
              <a:rect b="b" l="l" r="r" t="t"/>
              <a:pathLst>
                <a:path extrusionOk="0" h="166" w="673">
                  <a:moveTo>
                    <a:pt x="672" y="165"/>
                  </a:moveTo>
                  <a:lnTo>
                    <a:pt x="655" y="145"/>
                  </a:lnTo>
                  <a:lnTo>
                    <a:pt x="637" y="127"/>
                  </a:lnTo>
                  <a:lnTo>
                    <a:pt x="619" y="110"/>
                  </a:lnTo>
                  <a:lnTo>
                    <a:pt x="599" y="93"/>
                  </a:lnTo>
                  <a:lnTo>
                    <a:pt x="579" y="79"/>
                  </a:lnTo>
                  <a:lnTo>
                    <a:pt x="557" y="65"/>
                  </a:lnTo>
                  <a:lnTo>
                    <a:pt x="535" y="52"/>
                  </a:lnTo>
                  <a:lnTo>
                    <a:pt x="513" y="41"/>
                  </a:lnTo>
                  <a:lnTo>
                    <a:pt x="490" y="31"/>
                  </a:lnTo>
                  <a:lnTo>
                    <a:pt x="466" y="23"/>
                  </a:lnTo>
                  <a:lnTo>
                    <a:pt x="443" y="16"/>
                  </a:lnTo>
                  <a:lnTo>
                    <a:pt x="418" y="10"/>
                  </a:lnTo>
                  <a:lnTo>
                    <a:pt x="394" y="5"/>
                  </a:lnTo>
                  <a:lnTo>
                    <a:pt x="368" y="2"/>
                  </a:lnTo>
                  <a:lnTo>
                    <a:pt x="343" y="0"/>
                  </a:lnTo>
                  <a:lnTo>
                    <a:pt x="317" y="0"/>
                  </a:lnTo>
                  <a:lnTo>
                    <a:pt x="291" y="1"/>
                  </a:lnTo>
                  <a:lnTo>
                    <a:pt x="265" y="4"/>
                  </a:lnTo>
                  <a:lnTo>
                    <a:pt x="240" y="8"/>
                  </a:lnTo>
                  <a:lnTo>
                    <a:pt x="215" y="12"/>
                  </a:lnTo>
                  <a:lnTo>
                    <a:pt x="189" y="20"/>
                  </a:lnTo>
                  <a:lnTo>
                    <a:pt x="164" y="28"/>
                  </a:lnTo>
                  <a:lnTo>
                    <a:pt x="140" y="37"/>
                  </a:lnTo>
                  <a:lnTo>
                    <a:pt x="116" y="47"/>
                  </a:lnTo>
                  <a:lnTo>
                    <a:pt x="92" y="59"/>
                  </a:lnTo>
                  <a:lnTo>
                    <a:pt x="69" y="73"/>
                  </a:lnTo>
                  <a:lnTo>
                    <a:pt x="46" y="87"/>
                  </a:lnTo>
                  <a:lnTo>
                    <a:pt x="25" y="102"/>
                  </a:lnTo>
                  <a:lnTo>
                    <a:pt x="4" y="120"/>
                  </a:lnTo>
                  <a:lnTo>
                    <a:pt x="0" y="122"/>
                  </a:lnTo>
                </a:path>
              </a:pathLst>
            </a:custGeom>
            <a:noFill/>
            <a:ln cap="rnd" cmpd="sng" w="38100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7" name="Google Shape;567;p47"/>
          <p:cNvGrpSpPr/>
          <p:nvPr/>
        </p:nvGrpSpPr>
        <p:grpSpPr>
          <a:xfrm>
            <a:off x="8006393" y="1702990"/>
            <a:ext cx="496930" cy="1023510"/>
            <a:chOff x="1735515" y="1718461"/>
            <a:chExt cx="1107735" cy="2218752"/>
          </a:xfrm>
        </p:grpSpPr>
        <p:sp>
          <p:nvSpPr>
            <p:cNvPr id="568" name="Google Shape;568;p47"/>
            <p:cNvSpPr/>
            <p:nvPr/>
          </p:nvSpPr>
          <p:spPr>
            <a:xfrm>
              <a:off x="1735515" y="1718461"/>
              <a:ext cx="361120" cy="2218752"/>
            </a:xfrm>
            <a:custGeom>
              <a:rect b="b" l="l" r="r" t="t"/>
              <a:pathLst>
                <a:path extrusionOk="0" fill="none" h="21600" w="19782">
                  <a:moveTo>
                    <a:pt x="19781" y="8673"/>
                  </a:moveTo>
                  <a:cubicBezTo>
                    <a:pt x="16338" y="16527"/>
                    <a:pt x="8575" y="21600"/>
                    <a:pt x="0" y="21600"/>
                  </a:cubicBezTo>
                </a:path>
                <a:path extrusionOk="0" h="21600" w="19782">
                  <a:moveTo>
                    <a:pt x="19781" y="8673"/>
                  </a:moveTo>
                  <a:cubicBezTo>
                    <a:pt x="16338" y="16527"/>
                    <a:pt x="8575" y="21600"/>
                    <a:pt x="0" y="21600"/>
                  </a:cubicBezTo>
                  <a:lnTo>
                    <a:pt x="0" y="0"/>
                  </a:lnTo>
                  <a:lnTo>
                    <a:pt x="19781" y="8673"/>
                  </a:lnTo>
                  <a:close/>
                </a:path>
              </a:pathLst>
            </a:custGeom>
            <a:noFill/>
            <a:ln cap="rnd" cmpd="sng" w="38100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47"/>
            <p:cNvSpPr/>
            <p:nvPr/>
          </p:nvSpPr>
          <p:spPr>
            <a:xfrm>
              <a:off x="2513243" y="1976081"/>
              <a:ext cx="330007" cy="1941408"/>
            </a:xfrm>
            <a:custGeom>
              <a:rect b="b" l="l" r="r" t="t"/>
              <a:pathLst>
                <a:path extrusionOk="0" fill="none" h="21600" w="19234">
                  <a:moveTo>
                    <a:pt x="19198" y="21599"/>
                  </a:moveTo>
                  <a:cubicBezTo>
                    <a:pt x="11098" y="21586"/>
                    <a:pt x="3686" y="17042"/>
                    <a:pt x="0" y="9829"/>
                  </a:cubicBezTo>
                </a:path>
                <a:path extrusionOk="0" h="21600" w="19234">
                  <a:moveTo>
                    <a:pt x="19198" y="21599"/>
                  </a:moveTo>
                  <a:cubicBezTo>
                    <a:pt x="11098" y="21586"/>
                    <a:pt x="3686" y="17042"/>
                    <a:pt x="0" y="9829"/>
                  </a:cubicBezTo>
                  <a:lnTo>
                    <a:pt x="19234" y="0"/>
                  </a:lnTo>
                  <a:lnTo>
                    <a:pt x="19198" y="21599"/>
                  </a:lnTo>
                  <a:close/>
                </a:path>
              </a:pathLst>
            </a:custGeom>
            <a:noFill/>
            <a:ln cap="rnd" cmpd="sng" w="38100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47"/>
            <p:cNvSpPr/>
            <p:nvPr/>
          </p:nvSpPr>
          <p:spPr>
            <a:xfrm>
              <a:off x="2091288" y="1835392"/>
              <a:ext cx="421172" cy="1023097"/>
            </a:xfrm>
            <a:custGeom>
              <a:rect b="b" l="l" r="r" t="t"/>
              <a:pathLst>
                <a:path extrusionOk="0" h="166" w="673">
                  <a:moveTo>
                    <a:pt x="672" y="165"/>
                  </a:moveTo>
                  <a:lnTo>
                    <a:pt x="655" y="145"/>
                  </a:lnTo>
                  <a:lnTo>
                    <a:pt x="637" y="127"/>
                  </a:lnTo>
                  <a:lnTo>
                    <a:pt x="619" y="110"/>
                  </a:lnTo>
                  <a:lnTo>
                    <a:pt x="599" y="93"/>
                  </a:lnTo>
                  <a:lnTo>
                    <a:pt x="579" y="79"/>
                  </a:lnTo>
                  <a:lnTo>
                    <a:pt x="557" y="65"/>
                  </a:lnTo>
                  <a:lnTo>
                    <a:pt x="535" y="52"/>
                  </a:lnTo>
                  <a:lnTo>
                    <a:pt x="513" y="41"/>
                  </a:lnTo>
                  <a:lnTo>
                    <a:pt x="490" y="31"/>
                  </a:lnTo>
                  <a:lnTo>
                    <a:pt x="466" y="23"/>
                  </a:lnTo>
                  <a:lnTo>
                    <a:pt x="443" y="16"/>
                  </a:lnTo>
                  <a:lnTo>
                    <a:pt x="418" y="10"/>
                  </a:lnTo>
                  <a:lnTo>
                    <a:pt x="394" y="5"/>
                  </a:lnTo>
                  <a:lnTo>
                    <a:pt x="368" y="2"/>
                  </a:lnTo>
                  <a:lnTo>
                    <a:pt x="343" y="0"/>
                  </a:lnTo>
                  <a:lnTo>
                    <a:pt x="317" y="0"/>
                  </a:lnTo>
                  <a:lnTo>
                    <a:pt x="291" y="1"/>
                  </a:lnTo>
                  <a:lnTo>
                    <a:pt x="265" y="4"/>
                  </a:lnTo>
                  <a:lnTo>
                    <a:pt x="240" y="8"/>
                  </a:lnTo>
                  <a:lnTo>
                    <a:pt x="215" y="12"/>
                  </a:lnTo>
                  <a:lnTo>
                    <a:pt x="189" y="20"/>
                  </a:lnTo>
                  <a:lnTo>
                    <a:pt x="164" y="28"/>
                  </a:lnTo>
                  <a:lnTo>
                    <a:pt x="140" y="37"/>
                  </a:lnTo>
                  <a:lnTo>
                    <a:pt x="116" y="47"/>
                  </a:lnTo>
                  <a:lnTo>
                    <a:pt x="92" y="59"/>
                  </a:lnTo>
                  <a:lnTo>
                    <a:pt x="69" y="73"/>
                  </a:lnTo>
                  <a:lnTo>
                    <a:pt x="46" y="87"/>
                  </a:lnTo>
                  <a:lnTo>
                    <a:pt x="25" y="102"/>
                  </a:lnTo>
                  <a:lnTo>
                    <a:pt x="4" y="120"/>
                  </a:lnTo>
                  <a:lnTo>
                    <a:pt x="0" y="122"/>
                  </a:lnTo>
                </a:path>
              </a:pathLst>
            </a:custGeom>
            <a:noFill/>
            <a:ln cap="rnd" cmpd="sng" w="38100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71" name="Google Shape;571;p47"/>
          <p:cNvCxnSpPr/>
          <p:nvPr/>
        </p:nvCxnSpPr>
        <p:spPr>
          <a:xfrm>
            <a:off x="8014910" y="2678610"/>
            <a:ext cx="4971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572" name="Google Shape;572;p47"/>
          <p:cNvCxnSpPr/>
          <p:nvPr/>
        </p:nvCxnSpPr>
        <p:spPr>
          <a:xfrm>
            <a:off x="8746110" y="2678610"/>
            <a:ext cx="10464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573" name="Google Shape;573;p47"/>
          <p:cNvSpPr txBox="1"/>
          <p:nvPr/>
        </p:nvSpPr>
        <p:spPr>
          <a:xfrm>
            <a:off x="7918200" y="2617141"/>
            <a:ext cx="736500" cy="4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</a:t>
            </a:r>
            <a:r>
              <a:rPr b="1" baseline="-25000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47"/>
          <p:cNvSpPr txBox="1"/>
          <p:nvPr/>
        </p:nvSpPr>
        <p:spPr>
          <a:xfrm>
            <a:off x="8663999" y="2627417"/>
            <a:ext cx="1758900" cy="4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</a:t>
            </a:r>
            <a:r>
              <a:rPr b="1" baseline="-25000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 </a:t>
            </a: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δt</a:t>
            </a:r>
            <a:r>
              <a:rPr b="1" baseline="-25000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47"/>
          <p:cNvSpPr txBox="1"/>
          <p:nvPr/>
        </p:nvSpPr>
        <p:spPr>
          <a:xfrm>
            <a:off x="4509600" y="1244075"/>
            <a:ext cx="3172800" cy="1015800"/>
          </a:xfrm>
          <a:prstGeom prst="rect">
            <a:avLst/>
          </a:prstGeom>
          <a:noFill/>
          <a:ln cap="flat" cmpd="sng" w="38100">
            <a:solidFill>
              <a:srgbClr val="0090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δt≪T=</a:t>
            </a: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 ms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δt/T </a:t>
            </a:r>
            <a:r>
              <a:rPr b="1" baseline="-25000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≈</a:t>
            </a: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1/6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6" name="Google Shape;576;p47"/>
          <p:cNvSpPr/>
          <p:nvPr/>
        </p:nvSpPr>
        <p:spPr>
          <a:xfrm>
            <a:off x="3006787" y="3190215"/>
            <a:ext cx="466800" cy="1316100"/>
          </a:xfrm>
          <a:prstGeom prst="rect">
            <a:avLst/>
          </a:prstGeom>
          <a:solidFill>
            <a:srgbClr val="0433FF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47"/>
          <p:cNvSpPr/>
          <p:nvPr/>
        </p:nvSpPr>
        <p:spPr>
          <a:xfrm>
            <a:off x="3481077" y="3685425"/>
            <a:ext cx="4889400" cy="364200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47"/>
          <p:cNvSpPr txBox="1"/>
          <p:nvPr/>
        </p:nvSpPr>
        <p:spPr>
          <a:xfrm>
            <a:off x="3533149" y="4070300"/>
            <a:ext cx="175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Neutronguide</a:t>
            </a:r>
            <a:endParaRPr sz="2000">
              <a:solidFill>
                <a:schemeClr val="dk1"/>
              </a:solidFill>
            </a:endParaRPr>
          </a:p>
        </p:txBody>
      </p:sp>
      <p:cxnSp>
        <p:nvCxnSpPr>
          <p:cNvPr id="579" name="Google Shape;579;p47"/>
          <p:cNvCxnSpPr/>
          <p:nvPr/>
        </p:nvCxnSpPr>
        <p:spPr>
          <a:xfrm flipH="1" rot="10800000">
            <a:off x="4072556" y="3699218"/>
            <a:ext cx="1154400" cy="3489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80" name="Google Shape;580;p47"/>
          <p:cNvCxnSpPr/>
          <p:nvPr/>
        </p:nvCxnSpPr>
        <p:spPr>
          <a:xfrm>
            <a:off x="5207391" y="3698396"/>
            <a:ext cx="1043700" cy="3414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81" name="Google Shape;581;p47"/>
          <p:cNvCxnSpPr/>
          <p:nvPr/>
        </p:nvCxnSpPr>
        <p:spPr>
          <a:xfrm flipH="1" rot="10800000">
            <a:off x="6222440" y="3698362"/>
            <a:ext cx="1069200" cy="3360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82" name="Google Shape;582;p47"/>
          <p:cNvCxnSpPr/>
          <p:nvPr/>
        </p:nvCxnSpPr>
        <p:spPr>
          <a:xfrm>
            <a:off x="7291491" y="3698396"/>
            <a:ext cx="1001700" cy="3360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83" name="Google Shape;583;p47"/>
          <p:cNvCxnSpPr/>
          <p:nvPr/>
        </p:nvCxnSpPr>
        <p:spPr>
          <a:xfrm>
            <a:off x="3481243" y="3790861"/>
            <a:ext cx="654900" cy="2640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84" name="Google Shape;584;p47"/>
          <p:cNvCxnSpPr/>
          <p:nvPr/>
        </p:nvCxnSpPr>
        <p:spPr>
          <a:xfrm flipH="1" rot="10800000">
            <a:off x="8466184" y="3745762"/>
            <a:ext cx="739800" cy="2886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85" name="Google Shape;585;p47"/>
          <p:cNvSpPr/>
          <p:nvPr/>
        </p:nvSpPr>
        <p:spPr>
          <a:xfrm flipH="1">
            <a:off x="5553375" y="2942503"/>
            <a:ext cx="255600" cy="711900"/>
          </a:xfrm>
          <a:prstGeom prst="halfFrame">
            <a:avLst>
              <a:gd fmla="val 33333" name="adj1"/>
              <a:gd fmla="val 27006" name="adj2"/>
            </a:avLst>
          </a:prstGeom>
          <a:solidFill>
            <a:schemeClr val="dk1">
              <a:alpha val="49800"/>
            </a:schemeClr>
          </a:solidFill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47"/>
          <p:cNvSpPr/>
          <p:nvPr/>
        </p:nvSpPr>
        <p:spPr>
          <a:xfrm rot="10800000">
            <a:off x="5574950" y="4042075"/>
            <a:ext cx="239400" cy="732300"/>
          </a:xfrm>
          <a:prstGeom prst="halfFrame">
            <a:avLst>
              <a:gd fmla="val 33333" name="adj1"/>
              <a:gd fmla="val 27006" name="adj2"/>
            </a:avLst>
          </a:prstGeom>
          <a:solidFill>
            <a:schemeClr val="dk1">
              <a:alpha val="49800"/>
            </a:schemeClr>
          </a:solidFill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47"/>
          <p:cNvSpPr/>
          <p:nvPr/>
        </p:nvSpPr>
        <p:spPr>
          <a:xfrm>
            <a:off x="9252280" y="3140817"/>
            <a:ext cx="1513200" cy="1424100"/>
          </a:xfrm>
          <a:prstGeom prst="ellipse">
            <a:avLst/>
          </a:prstGeom>
          <a:solidFill>
            <a:schemeClr val="lt2"/>
          </a:solidFill>
          <a:ln cap="flat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8" name="Google Shape;588;p47"/>
          <p:cNvCxnSpPr/>
          <p:nvPr/>
        </p:nvCxnSpPr>
        <p:spPr>
          <a:xfrm flipH="1" rot="10800000">
            <a:off x="10424727" y="3802470"/>
            <a:ext cx="336000" cy="6159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89" name="Google Shape;589;p47"/>
          <p:cNvCxnSpPr/>
          <p:nvPr/>
        </p:nvCxnSpPr>
        <p:spPr>
          <a:xfrm rot="10800000">
            <a:off x="10106096" y="3145458"/>
            <a:ext cx="654600" cy="7074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90" name="Google Shape;590;p47"/>
          <p:cNvCxnSpPr/>
          <p:nvPr/>
        </p:nvCxnSpPr>
        <p:spPr>
          <a:xfrm flipH="1">
            <a:off x="9473173" y="3151215"/>
            <a:ext cx="616200" cy="12051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91" name="Google Shape;591;p47"/>
          <p:cNvCxnSpPr/>
          <p:nvPr/>
        </p:nvCxnSpPr>
        <p:spPr>
          <a:xfrm flipH="1" rot="10800000">
            <a:off x="9473183" y="3731446"/>
            <a:ext cx="1285800" cy="6249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92" name="Google Shape;592;p47"/>
          <p:cNvSpPr txBox="1"/>
          <p:nvPr/>
        </p:nvSpPr>
        <p:spPr>
          <a:xfrm>
            <a:off x="10780790" y="3803675"/>
            <a:ext cx="12858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UCN Trap</a:t>
            </a:r>
            <a:endParaRPr sz="2000"/>
          </a:p>
        </p:txBody>
      </p:sp>
      <p:cxnSp>
        <p:nvCxnSpPr>
          <p:cNvPr id="593" name="Google Shape;593;p47"/>
          <p:cNvCxnSpPr/>
          <p:nvPr/>
        </p:nvCxnSpPr>
        <p:spPr>
          <a:xfrm>
            <a:off x="9192977" y="3743145"/>
            <a:ext cx="1227000" cy="6873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94" name="Google Shape;594;p47"/>
          <p:cNvSpPr/>
          <p:nvPr/>
        </p:nvSpPr>
        <p:spPr>
          <a:xfrm>
            <a:off x="5215850" y="2953500"/>
            <a:ext cx="24558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Biological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shielding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595" name="Google Shape;595;p47"/>
          <p:cNvSpPr/>
          <p:nvPr/>
        </p:nvSpPr>
        <p:spPr>
          <a:xfrm>
            <a:off x="9139370" y="3611525"/>
            <a:ext cx="127800" cy="491100"/>
          </a:xfrm>
          <a:prstGeom prst="rect">
            <a:avLst/>
          </a:prstGeom>
          <a:solidFill>
            <a:srgbClr val="C00000"/>
          </a:solidFill>
          <a:ln cap="flat" cmpd="sng" w="12700">
            <a:solidFill>
              <a:srgbClr val="32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6" name="Google Shape;596;p47"/>
          <p:cNvCxnSpPr>
            <a:stCxn id="595" idx="2"/>
          </p:cNvCxnSpPr>
          <p:nvPr/>
        </p:nvCxnSpPr>
        <p:spPr>
          <a:xfrm>
            <a:off x="9203270" y="4102625"/>
            <a:ext cx="420600" cy="71190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triangle"/>
            <a:tailEnd len="sm" w="sm" type="none"/>
          </a:ln>
        </p:spPr>
      </p:cxnSp>
      <p:sp>
        <p:nvSpPr>
          <p:cNvPr id="597" name="Google Shape;597;p47"/>
          <p:cNvSpPr/>
          <p:nvPr/>
        </p:nvSpPr>
        <p:spPr>
          <a:xfrm>
            <a:off x="8387693" y="3374950"/>
            <a:ext cx="736500" cy="955800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0C0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47"/>
          <p:cNvSpPr txBox="1"/>
          <p:nvPr/>
        </p:nvSpPr>
        <p:spPr>
          <a:xfrm>
            <a:off x="1299750" y="3466555"/>
            <a:ext cx="1857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33FF"/>
                </a:solidFill>
              </a:rPr>
              <a:t>Converter - VCN source</a:t>
            </a:r>
            <a:endParaRPr sz="2000">
              <a:solidFill>
                <a:srgbClr val="0433FF"/>
              </a:solidFill>
            </a:endParaRPr>
          </a:p>
        </p:txBody>
      </p:sp>
      <p:sp>
        <p:nvSpPr>
          <p:cNvPr id="599" name="Google Shape;599;p47"/>
          <p:cNvSpPr txBox="1"/>
          <p:nvPr/>
        </p:nvSpPr>
        <p:spPr>
          <a:xfrm>
            <a:off x="3687104" y="3527471"/>
            <a:ext cx="15132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VCN</a:t>
            </a:r>
            <a:endParaRPr b="1" sz="2800">
              <a:solidFill>
                <a:srgbClr val="0433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0" name="Google Shape;600;p47"/>
          <p:cNvSpPr txBox="1"/>
          <p:nvPr/>
        </p:nvSpPr>
        <p:spPr>
          <a:xfrm>
            <a:off x="9457243" y="3146475"/>
            <a:ext cx="1154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accent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UCN</a:t>
            </a:r>
            <a:endParaRPr b="1" sz="2800">
              <a:solidFill>
                <a:schemeClr val="accent2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1" name="Google Shape;601;p47"/>
          <p:cNvSpPr/>
          <p:nvPr/>
        </p:nvSpPr>
        <p:spPr>
          <a:xfrm>
            <a:off x="7340075" y="4443925"/>
            <a:ext cx="1946400" cy="491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>
                <a:solidFill>
                  <a:schemeClr val="dk1"/>
                </a:solidFill>
              </a:rPr>
              <a:t>Flipper-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>
                <a:solidFill>
                  <a:schemeClr val="dk1"/>
                </a:solidFill>
              </a:rPr>
              <a:t>d</a:t>
            </a:r>
            <a:r>
              <a:rPr b="1" lang="en-US" sz="2000">
                <a:solidFill>
                  <a:schemeClr val="dk1"/>
                </a:solidFill>
              </a:rPr>
              <a:t>ecelerator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602" name="Google Shape;602;p47"/>
          <p:cNvSpPr/>
          <p:nvPr/>
        </p:nvSpPr>
        <p:spPr>
          <a:xfrm>
            <a:off x="7439995" y="5160675"/>
            <a:ext cx="4383600" cy="13161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Pulsed accumulation is </a:t>
            </a: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47"/>
          <p:cNvSpPr/>
          <p:nvPr/>
        </p:nvSpPr>
        <p:spPr>
          <a:xfrm rot="-899865">
            <a:off x="8273389" y="3834464"/>
            <a:ext cx="1001619" cy="121166"/>
          </a:xfrm>
          <a:prstGeom prst="rightArrow">
            <a:avLst>
              <a:gd fmla="val 20086" name="adj1"/>
              <a:gd fmla="val 178302" name="adj2"/>
            </a:avLst>
          </a:prstGeom>
          <a:gradFill>
            <a:gsLst>
              <a:gs pos="0">
                <a:srgbClr val="0433FF"/>
              </a:gs>
              <a:gs pos="80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47"/>
          <p:cNvSpPr/>
          <p:nvPr/>
        </p:nvSpPr>
        <p:spPr>
          <a:xfrm>
            <a:off x="9623875" y="4617250"/>
            <a:ext cx="1816800" cy="491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>
                <a:solidFill>
                  <a:schemeClr val="dk1"/>
                </a:solidFill>
              </a:rPr>
              <a:t>Flipper-valve</a:t>
            </a:r>
            <a:endParaRPr b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10" name="Google Shape;610;p48"/>
          <p:cNvCxnSpPr/>
          <p:nvPr/>
        </p:nvCxnSpPr>
        <p:spPr>
          <a:xfrm>
            <a:off x="6228767" y="1787973"/>
            <a:ext cx="816900" cy="22470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11" name="Google Shape;611;p48"/>
          <p:cNvSpPr/>
          <p:nvPr/>
        </p:nvSpPr>
        <p:spPr>
          <a:xfrm>
            <a:off x="6753515" y="1045217"/>
            <a:ext cx="233307" cy="1712152"/>
          </a:xfrm>
          <a:prstGeom prst="flowChartSort">
            <a:avLst/>
          </a:prstGeom>
          <a:solidFill>
            <a:srgbClr val="1E4E79"/>
          </a:solidFill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48"/>
          <p:cNvSpPr/>
          <p:nvPr/>
        </p:nvSpPr>
        <p:spPr>
          <a:xfrm>
            <a:off x="2972542" y="1213088"/>
            <a:ext cx="466800" cy="970200"/>
          </a:xfrm>
          <a:prstGeom prst="rect">
            <a:avLst/>
          </a:prstGeom>
          <a:solidFill>
            <a:srgbClr val="FF000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48"/>
          <p:cNvSpPr/>
          <p:nvPr/>
        </p:nvSpPr>
        <p:spPr>
          <a:xfrm>
            <a:off x="3451447" y="1781951"/>
            <a:ext cx="4328100" cy="239400"/>
          </a:xfrm>
          <a:prstGeom prst="rect">
            <a:avLst/>
          </a:prstGeom>
          <a:noFill/>
          <a:ln cap="flat" cmpd="sng" w="19050">
            <a:solidFill>
              <a:srgbClr val="0C0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4" name="Google Shape;614;p48"/>
          <p:cNvCxnSpPr/>
          <p:nvPr/>
        </p:nvCxnSpPr>
        <p:spPr>
          <a:xfrm flipH="1" rot="10800000">
            <a:off x="5387521" y="1781820"/>
            <a:ext cx="837000" cy="23430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15" name="Google Shape;615;p48"/>
          <p:cNvCxnSpPr>
            <a:stCxn id="613" idx="1"/>
          </p:cNvCxnSpPr>
          <p:nvPr/>
        </p:nvCxnSpPr>
        <p:spPr>
          <a:xfrm flipH="1" rot="10800000">
            <a:off x="3451447" y="1794851"/>
            <a:ext cx="1023900" cy="10680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16" name="Google Shape;616;p48"/>
          <p:cNvCxnSpPr/>
          <p:nvPr/>
        </p:nvCxnSpPr>
        <p:spPr>
          <a:xfrm>
            <a:off x="4475264" y="1794934"/>
            <a:ext cx="955500" cy="22350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17" name="Google Shape;617;p48"/>
          <p:cNvCxnSpPr/>
          <p:nvPr/>
        </p:nvCxnSpPr>
        <p:spPr>
          <a:xfrm flipH="1" rot="10800000">
            <a:off x="7033614" y="1842300"/>
            <a:ext cx="739800" cy="2886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18" name="Google Shape;618;p48"/>
          <p:cNvSpPr txBox="1"/>
          <p:nvPr/>
        </p:nvSpPr>
        <p:spPr>
          <a:xfrm>
            <a:off x="7724426" y="760835"/>
            <a:ext cx="17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Decelerator</a:t>
            </a:r>
            <a:endParaRPr/>
          </a:p>
        </p:txBody>
      </p:sp>
      <p:cxnSp>
        <p:nvCxnSpPr>
          <p:cNvPr id="619" name="Google Shape;619;p48"/>
          <p:cNvCxnSpPr/>
          <p:nvPr/>
        </p:nvCxnSpPr>
        <p:spPr>
          <a:xfrm flipH="1" rot="10800000">
            <a:off x="6103125" y="2136400"/>
            <a:ext cx="650400" cy="541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20" name="Google Shape;620;p48"/>
          <p:cNvSpPr/>
          <p:nvPr/>
        </p:nvSpPr>
        <p:spPr>
          <a:xfrm>
            <a:off x="7819780" y="1237382"/>
            <a:ext cx="1513500" cy="14241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1" name="Google Shape;621;p48"/>
          <p:cNvCxnSpPr/>
          <p:nvPr/>
        </p:nvCxnSpPr>
        <p:spPr>
          <a:xfrm flipH="1" rot="10800000">
            <a:off x="8992327" y="1899124"/>
            <a:ext cx="336000" cy="6159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22" name="Google Shape;622;p48"/>
          <p:cNvCxnSpPr/>
          <p:nvPr/>
        </p:nvCxnSpPr>
        <p:spPr>
          <a:xfrm rot="10800000">
            <a:off x="8673424" y="1242073"/>
            <a:ext cx="654900" cy="7074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23" name="Google Shape;623;p48"/>
          <p:cNvCxnSpPr/>
          <p:nvPr/>
        </p:nvCxnSpPr>
        <p:spPr>
          <a:xfrm flipH="1">
            <a:off x="8040744" y="1247781"/>
            <a:ext cx="616200" cy="12051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24" name="Google Shape;624;p48"/>
          <p:cNvCxnSpPr/>
          <p:nvPr/>
        </p:nvCxnSpPr>
        <p:spPr>
          <a:xfrm flipH="1" rot="10800000">
            <a:off x="8040702" y="1828097"/>
            <a:ext cx="1285800" cy="6249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25" name="Google Shape;625;p48"/>
          <p:cNvSpPr/>
          <p:nvPr/>
        </p:nvSpPr>
        <p:spPr>
          <a:xfrm>
            <a:off x="7783106" y="1708052"/>
            <a:ext cx="51600" cy="491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2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6" name="Google Shape;626;p48"/>
          <p:cNvCxnSpPr/>
          <p:nvPr/>
        </p:nvCxnSpPr>
        <p:spPr>
          <a:xfrm>
            <a:off x="7760472" y="1839752"/>
            <a:ext cx="1227000" cy="6873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27" name="Google Shape;627;p48"/>
          <p:cNvCxnSpPr/>
          <p:nvPr/>
        </p:nvCxnSpPr>
        <p:spPr>
          <a:xfrm flipH="1">
            <a:off x="7594468" y="2019410"/>
            <a:ext cx="200100" cy="540900"/>
          </a:xfrm>
          <a:prstGeom prst="straightConnector1">
            <a:avLst/>
          </a:prstGeom>
          <a:noFill/>
          <a:ln cap="flat" cmpd="sng" w="15225">
            <a:solidFill>
              <a:srgbClr val="000000"/>
            </a:solidFill>
            <a:prstDash val="solid"/>
            <a:miter lim="800000"/>
            <a:headEnd len="med" w="med" type="triangle"/>
            <a:tailEnd len="sm" w="sm" type="none"/>
          </a:ln>
        </p:spPr>
      </p:cxnSp>
      <p:grpSp>
        <p:nvGrpSpPr>
          <p:cNvPr id="628" name="Google Shape;628;p48"/>
          <p:cNvGrpSpPr/>
          <p:nvPr/>
        </p:nvGrpSpPr>
        <p:grpSpPr>
          <a:xfrm>
            <a:off x="3535980" y="1210007"/>
            <a:ext cx="434833" cy="534846"/>
            <a:chOff x="1732849" y="1692671"/>
            <a:chExt cx="1110401" cy="2224818"/>
          </a:xfrm>
        </p:grpSpPr>
        <p:sp>
          <p:nvSpPr>
            <p:cNvPr id="629" name="Google Shape;629;p48"/>
            <p:cNvSpPr/>
            <p:nvPr/>
          </p:nvSpPr>
          <p:spPr>
            <a:xfrm>
              <a:off x="1732849" y="1692671"/>
              <a:ext cx="361120" cy="2218752"/>
            </a:xfrm>
            <a:custGeom>
              <a:rect b="b" l="l" r="r" t="t"/>
              <a:pathLst>
                <a:path extrusionOk="0" fill="none" h="21600" w="19782">
                  <a:moveTo>
                    <a:pt x="19781" y="8673"/>
                  </a:moveTo>
                  <a:cubicBezTo>
                    <a:pt x="16338" y="16527"/>
                    <a:pt x="8575" y="21600"/>
                    <a:pt x="0" y="21600"/>
                  </a:cubicBezTo>
                </a:path>
                <a:path extrusionOk="0" h="21600" w="19782">
                  <a:moveTo>
                    <a:pt x="19781" y="8673"/>
                  </a:moveTo>
                  <a:cubicBezTo>
                    <a:pt x="16338" y="16527"/>
                    <a:pt x="8575" y="21600"/>
                    <a:pt x="0" y="21600"/>
                  </a:cubicBezTo>
                  <a:lnTo>
                    <a:pt x="0" y="0"/>
                  </a:lnTo>
                  <a:lnTo>
                    <a:pt x="19781" y="8673"/>
                  </a:lnTo>
                  <a:close/>
                </a:path>
              </a:pathLst>
            </a:custGeom>
            <a:noFill/>
            <a:ln cap="rnd" cmpd="sng" w="38100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2513243" y="1976081"/>
              <a:ext cx="330007" cy="1941408"/>
            </a:xfrm>
            <a:custGeom>
              <a:rect b="b" l="l" r="r" t="t"/>
              <a:pathLst>
                <a:path extrusionOk="0" fill="none" h="21600" w="19234">
                  <a:moveTo>
                    <a:pt x="19198" y="21599"/>
                  </a:moveTo>
                  <a:cubicBezTo>
                    <a:pt x="11098" y="21586"/>
                    <a:pt x="3686" y="17042"/>
                    <a:pt x="0" y="9829"/>
                  </a:cubicBezTo>
                </a:path>
                <a:path extrusionOk="0" h="21600" w="19234">
                  <a:moveTo>
                    <a:pt x="19198" y="21599"/>
                  </a:moveTo>
                  <a:cubicBezTo>
                    <a:pt x="11098" y="21586"/>
                    <a:pt x="3686" y="17042"/>
                    <a:pt x="0" y="9829"/>
                  </a:cubicBezTo>
                  <a:lnTo>
                    <a:pt x="19234" y="0"/>
                  </a:lnTo>
                  <a:lnTo>
                    <a:pt x="19198" y="21599"/>
                  </a:lnTo>
                  <a:close/>
                </a:path>
              </a:pathLst>
            </a:custGeom>
            <a:noFill/>
            <a:ln cap="rnd" cmpd="sng" w="38100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48"/>
            <p:cNvSpPr/>
            <p:nvPr/>
          </p:nvSpPr>
          <p:spPr>
            <a:xfrm>
              <a:off x="2091288" y="1835392"/>
              <a:ext cx="421172" cy="1023097"/>
            </a:xfrm>
            <a:custGeom>
              <a:rect b="b" l="l" r="r" t="t"/>
              <a:pathLst>
                <a:path extrusionOk="0" h="166" w="673">
                  <a:moveTo>
                    <a:pt x="672" y="165"/>
                  </a:moveTo>
                  <a:lnTo>
                    <a:pt x="655" y="145"/>
                  </a:lnTo>
                  <a:lnTo>
                    <a:pt x="637" y="127"/>
                  </a:lnTo>
                  <a:lnTo>
                    <a:pt x="619" y="110"/>
                  </a:lnTo>
                  <a:lnTo>
                    <a:pt x="599" y="93"/>
                  </a:lnTo>
                  <a:lnTo>
                    <a:pt x="579" y="79"/>
                  </a:lnTo>
                  <a:lnTo>
                    <a:pt x="557" y="65"/>
                  </a:lnTo>
                  <a:lnTo>
                    <a:pt x="535" y="52"/>
                  </a:lnTo>
                  <a:lnTo>
                    <a:pt x="513" y="41"/>
                  </a:lnTo>
                  <a:lnTo>
                    <a:pt x="490" y="31"/>
                  </a:lnTo>
                  <a:lnTo>
                    <a:pt x="466" y="23"/>
                  </a:lnTo>
                  <a:lnTo>
                    <a:pt x="443" y="16"/>
                  </a:lnTo>
                  <a:lnTo>
                    <a:pt x="418" y="10"/>
                  </a:lnTo>
                  <a:lnTo>
                    <a:pt x="394" y="5"/>
                  </a:lnTo>
                  <a:lnTo>
                    <a:pt x="368" y="2"/>
                  </a:lnTo>
                  <a:lnTo>
                    <a:pt x="343" y="0"/>
                  </a:lnTo>
                  <a:lnTo>
                    <a:pt x="317" y="0"/>
                  </a:lnTo>
                  <a:lnTo>
                    <a:pt x="291" y="1"/>
                  </a:lnTo>
                  <a:lnTo>
                    <a:pt x="265" y="4"/>
                  </a:lnTo>
                  <a:lnTo>
                    <a:pt x="240" y="8"/>
                  </a:lnTo>
                  <a:lnTo>
                    <a:pt x="215" y="12"/>
                  </a:lnTo>
                  <a:lnTo>
                    <a:pt x="189" y="20"/>
                  </a:lnTo>
                  <a:lnTo>
                    <a:pt x="164" y="28"/>
                  </a:lnTo>
                  <a:lnTo>
                    <a:pt x="140" y="37"/>
                  </a:lnTo>
                  <a:lnTo>
                    <a:pt x="116" y="47"/>
                  </a:lnTo>
                  <a:lnTo>
                    <a:pt x="92" y="59"/>
                  </a:lnTo>
                  <a:lnTo>
                    <a:pt x="69" y="73"/>
                  </a:lnTo>
                  <a:lnTo>
                    <a:pt x="46" y="87"/>
                  </a:lnTo>
                  <a:lnTo>
                    <a:pt x="25" y="102"/>
                  </a:lnTo>
                  <a:lnTo>
                    <a:pt x="4" y="120"/>
                  </a:lnTo>
                  <a:lnTo>
                    <a:pt x="0" y="122"/>
                  </a:lnTo>
                </a:path>
              </a:pathLst>
            </a:custGeom>
            <a:noFill/>
            <a:ln cap="rnd" cmpd="sng" w="38100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2" name="Google Shape;632;p48"/>
          <p:cNvGrpSpPr/>
          <p:nvPr/>
        </p:nvGrpSpPr>
        <p:grpSpPr>
          <a:xfrm>
            <a:off x="4126878" y="1204035"/>
            <a:ext cx="433789" cy="533388"/>
            <a:chOff x="1735515" y="1718461"/>
            <a:chExt cx="1107735" cy="2218752"/>
          </a:xfrm>
        </p:grpSpPr>
        <p:sp>
          <p:nvSpPr>
            <p:cNvPr id="633" name="Google Shape;633;p48"/>
            <p:cNvSpPr/>
            <p:nvPr/>
          </p:nvSpPr>
          <p:spPr>
            <a:xfrm>
              <a:off x="1735515" y="1718461"/>
              <a:ext cx="361120" cy="2218752"/>
            </a:xfrm>
            <a:custGeom>
              <a:rect b="b" l="l" r="r" t="t"/>
              <a:pathLst>
                <a:path extrusionOk="0" fill="none" h="21600" w="19782">
                  <a:moveTo>
                    <a:pt x="19781" y="8673"/>
                  </a:moveTo>
                  <a:cubicBezTo>
                    <a:pt x="16338" y="16527"/>
                    <a:pt x="8575" y="21600"/>
                    <a:pt x="0" y="21600"/>
                  </a:cubicBezTo>
                </a:path>
                <a:path extrusionOk="0" h="21600" w="19782">
                  <a:moveTo>
                    <a:pt x="19781" y="8673"/>
                  </a:moveTo>
                  <a:cubicBezTo>
                    <a:pt x="16338" y="16527"/>
                    <a:pt x="8575" y="21600"/>
                    <a:pt x="0" y="21600"/>
                  </a:cubicBezTo>
                  <a:lnTo>
                    <a:pt x="0" y="0"/>
                  </a:lnTo>
                  <a:lnTo>
                    <a:pt x="19781" y="8673"/>
                  </a:lnTo>
                  <a:close/>
                </a:path>
              </a:pathLst>
            </a:custGeom>
            <a:noFill/>
            <a:ln cap="rnd" cmpd="sng" w="38100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2513243" y="1976081"/>
              <a:ext cx="330007" cy="1941408"/>
            </a:xfrm>
            <a:custGeom>
              <a:rect b="b" l="l" r="r" t="t"/>
              <a:pathLst>
                <a:path extrusionOk="0" fill="none" h="21600" w="19234">
                  <a:moveTo>
                    <a:pt x="19198" y="21599"/>
                  </a:moveTo>
                  <a:cubicBezTo>
                    <a:pt x="11098" y="21586"/>
                    <a:pt x="3686" y="17042"/>
                    <a:pt x="0" y="9829"/>
                  </a:cubicBezTo>
                </a:path>
                <a:path extrusionOk="0" h="21600" w="19234">
                  <a:moveTo>
                    <a:pt x="19198" y="21599"/>
                  </a:moveTo>
                  <a:cubicBezTo>
                    <a:pt x="11098" y="21586"/>
                    <a:pt x="3686" y="17042"/>
                    <a:pt x="0" y="9829"/>
                  </a:cubicBezTo>
                  <a:lnTo>
                    <a:pt x="19234" y="0"/>
                  </a:lnTo>
                  <a:lnTo>
                    <a:pt x="19198" y="21599"/>
                  </a:lnTo>
                  <a:close/>
                </a:path>
              </a:pathLst>
            </a:custGeom>
            <a:noFill/>
            <a:ln cap="rnd" cmpd="sng" w="38100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48"/>
            <p:cNvSpPr/>
            <p:nvPr/>
          </p:nvSpPr>
          <p:spPr>
            <a:xfrm>
              <a:off x="2091288" y="1835392"/>
              <a:ext cx="421172" cy="1023097"/>
            </a:xfrm>
            <a:custGeom>
              <a:rect b="b" l="l" r="r" t="t"/>
              <a:pathLst>
                <a:path extrusionOk="0" h="166" w="673">
                  <a:moveTo>
                    <a:pt x="672" y="165"/>
                  </a:moveTo>
                  <a:lnTo>
                    <a:pt x="655" y="145"/>
                  </a:lnTo>
                  <a:lnTo>
                    <a:pt x="637" y="127"/>
                  </a:lnTo>
                  <a:lnTo>
                    <a:pt x="619" y="110"/>
                  </a:lnTo>
                  <a:lnTo>
                    <a:pt x="599" y="93"/>
                  </a:lnTo>
                  <a:lnTo>
                    <a:pt x="579" y="79"/>
                  </a:lnTo>
                  <a:lnTo>
                    <a:pt x="557" y="65"/>
                  </a:lnTo>
                  <a:lnTo>
                    <a:pt x="535" y="52"/>
                  </a:lnTo>
                  <a:lnTo>
                    <a:pt x="513" y="41"/>
                  </a:lnTo>
                  <a:lnTo>
                    <a:pt x="490" y="31"/>
                  </a:lnTo>
                  <a:lnTo>
                    <a:pt x="466" y="23"/>
                  </a:lnTo>
                  <a:lnTo>
                    <a:pt x="443" y="16"/>
                  </a:lnTo>
                  <a:lnTo>
                    <a:pt x="418" y="10"/>
                  </a:lnTo>
                  <a:lnTo>
                    <a:pt x="394" y="5"/>
                  </a:lnTo>
                  <a:lnTo>
                    <a:pt x="368" y="2"/>
                  </a:lnTo>
                  <a:lnTo>
                    <a:pt x="343" y="0"/>
                  </a:lnTo>
                  <a:lnTo>
                    <a:pt x="317" y="0"/>
                  </a:lnTo>
                  <a:lnTo>
                    <a:pt x="291" y="1"/>
                  </a:lnTo>
                  <a:lnTo>
                    <a:pt x="265" y="4"/>
                  </a:lnTo>
                  <a:lnTo>
                    <a:pt x="240" y="8"/>
                  </a:lnTo>
                  <a:lnTo>
                    <a:pt x="215" y="12"/>
                  </a:lnTo>
                  <a:lnTo>
                    <a:pt x="189" y="20"/>
                  </a:lnTo>
                  <a:lnTo>
                    <a:pt x="164" y="28"/>
                  </a:lnTo>
                  <a:lnTo>
                    <a:pt x="140" y="37"/>
                  </a:lnTo>
                  <a:lnTo>
                    <a:pt x="116" y="47"/>
                  </a:lnTo>
                  <a:lnTo>
                    <a:pt x="92" y="59"/>
                  </a:lnTo>
                  <a:lnTo>
                    <a:pt x="69" y="73"/>
                  </a:lnTo>
                  <a:lnTo>
                    <a:pt x="46" y="87"/>
                  </a:lnTo>
                  <a:lnTo>
                    <a:pt x="25" y="102"/>
                  </a:lnTo>
                  <a:lnTo>
                    <a:pt x="4" y="120"/>
                  </a:lnTo>
                  <a:lnTo>
                    <a:pt x="0" y="122"/>
                  </a:lnTo>
                </a:path>
              </a:pathLst>
            </a:custGeom>
            <a:noFill/>
            <a:ln cap="rnd" cmpd="sng" w="38100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6" name="Google Shape;636;p48"/>
          <p:cNvGrpSpPr/>
          <p:nvPr/>
        </p:nvGrpSpPr>
        <p:grpSpPr>
          <a:xfrm>
            <a:off x="5859690" y="1418969"/>
            <a:ext cx="573386" cy="335253"/>
            <a:chOff x="1724011" y="1749102"/>
            <a:chExt cx="1119239" cy="2218752"/>
          </a:xfrm>
        </p:grpSpPr>
        <p:sp>
          <p:nvSpPr>
            <p:cNvPr id="637" name="Google Shape;637;p48"/>
            <p:cNvSpPr/>
            <p:nvPr/>
          </p:nvSpPr>
          <p:spPr>
            <a:xfrm>
              <a:off x="1724011" y="1749102"/>
              <a:ext cx="361120" cy="2218752"/>
            </a:xfrm>
            <a:custGeom>
              <a:rect b="b" l="l" r="r" t="t"/>
              <a:pathLst>
                <a:path extrusionOk="0" fill="none" h="21600" w="19782">
                  <a:moveTo>
                    <a:pt x="19781" y="8673"/>
                  </a:moveTo>
                  <a:cubicBezTo>
                    <a:pt x="16338" y="16527"/>
                    <a:pt x="8575" y="21600"/>
                    <a:pt x="0" y="21600"/>
                  </a:cubicBezTo>
                </a:path>
                <a:path extrusionOk="0" h="21600" w="19782">
                  <a:moveTo>
                    <a:pt x="19781" y="8673"/>
                  </a:moveTo>
                  <a:cubicBezTo>
                    <a:pt x="16338" y="16527"/>
                    <a:pt x="8575" y="21600"/>
                    <a:pt x="0" y="21600"/>
                  </a:cubicBezTo>
                  <a:lnTo>
                    <a:pt x="0" y="0"/>
                  </a:lnTo>
                  <a:lnTo>
                    <a:pt x="19781" y="8673"/>
                  </a:lnTo>
                  <a:close/>
                </a:path>
              </a:pathLst>
            </a:custGeom>
            <a:noFill/>
            <a:ln cap="rnd" cmpd="sng" w="38100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48"/>
            <p:cNvSpPr/>
            <p:nvPr/>
          </p:nvSpPr>
          <p:spPr>
            <a:xfrm>
              <a:off x="2513243" y="1976081"/>
              <a:ext cx="330007" cy="1941408"/>
            </a:xfrm>
            <a:custGeom>
              <a:rect b="b" l="l" r="r" t="t"/>
              <a:pathLst>
                <a:path extrusionOk="0" fill="none" h="21600" w="19234">
                  <a:moveTo>
                    <a:pt x="19198" y="21599"/>
                  </a:moveTo>
                  <a:cubicBezTo>
                    <a:pt x="11098" y="21586"/>
                    <a:pt x="3686" y="17042"/>
                    <a:pt x="0" y="9829"/>
                  </a:cubicBezTo>
                </a:path>
                <a:path extrusionOk="0" h="21600" w="19234">
                  <a:moveTo>
                    <a:pt x="19198" y="21599"/>
                  </a:moveTo>
                  <a:cubicBezTo>
                    <a:pt x="11098" y="21586"/>
                    <a:pt x="3686" y="17042"/>
                    <a:pt x="0" y="9829"/>
                  </a:cubicBezTo>
                  <a:lnTo>
                    <a:pt x="19234" y="0"/>
                  </a:lnTo>
                  <a:lnTo>
                    <a:pt x="19198" y="21599"/>
                  </a:lnTo>
                  <a:close/>
                </a:path>
              </a:pathLst>
            </a:custGeom>
            <a:noFill/>
            <a:ln cap="rnd" cmpd="sng" w="38100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48"/>
            <p:cNvSpPr/>
            <p:nvPr/>
          </p:nvSpPr>
          <p:spPr>
            <a:xfrm>
              <a:off x="2091288" y="1835392"/>
              <a:ext cx="421172" cy="1023097"/>
            </a:xfrm>
            <a:custGeom>
              <a:rect b="b" l="l" r="r" t="t"/>
              <a:pathLst>
                <a:path extrusionOk="0" h="166" w="673">
                  <a:moveTo>
                    <a:pt x="672" y="165"/>
                  </a:moveTo>
                  <a:lnTo>
                    <a:pt x="655" y="145"/>
                  </a:lnTo>
                  <a:lnTo>
                    <a:pt x="637" y="127"/>
                  </a:lnTo>
                  <a:lnTo>
                    <a:pt x="619" y="110"/>
                  </a:lnTo>
                  <a:lnTo>
                    <a:pt x="599" y="93"/>
                  </a:lnTo>
                  <a:lnTo>
                    <a:pt x="579" y="79"/>
                  </a:lnTo>
                  <a:lnTo>
                    <a:pt x="557" y="65"/>
                  </a:lnTo>
                  <a:lnTo>
                    <a:pt x="535" y="52"/>
                  </a:lnTo>
                  <a:lnTo>
                    <a:pt x="513" y="41"/>
                  </a:lnTo>
                  <a:lnTo>
                    <a:pt x="490" y="31"/>
                  </a:lnTo>
                  <a:lnTo>
                    <a:pt x="466" y="23"/>
                  </a:lnTo>
                  <a:lnTo>
                    <a:pt x="443" y="16"/>
                  </a:lnTo>
                  <a:lnTo>
                    <a:pt x="418" y="10"/>
                  </a:lnTo>
                  <a:lnTo>
                    <a:pt x="394" y="5"/>
                  </a:lnTo>
                  <a:lnTo>
                    <a:pt x="368" y="2"/>
                  </a:lnTo>
                  <a:lnTo>
                    <a:pt x="343" y="0"/>
                  </a:lnTo>
                  <a:lnTo>
                    <a:pt x="317" y="0"/>
                  </a:lnTo>
                  <a:lnTo>
                    <a:pt x="291" y="1"/>
                  </a:lnTo>
                  <a:lnTo>
                    <a:pt x="265" y="4"/>
                  </a:lnTo>
                  <a:lnTo>
                    <a:pt x="240" y="8"/>
                  </a:lnTo>
                  <a:lnTo>
                    <a:pt x="215" y="12"/>
                  </a:lnTo>
                  <a:lnTo>
                    <a:pt x="189" y="20"/>
                  </a:lnTo>
                  <a:lnTo>
                    <a:pt x="164" y="28"/>
                  </a:lnTo>
                  <a:lnTo>
                    <a:pt x="140" y="37"/>
                  </a:lnTo>
                  <a:lnTo>
                    <a:pt x="116" y="47"/>
                  </a:lnTo>
                  <a:lnTo>
                    <a:pt x="92" y="59"/>
                  </a:lnTo>
                  <a:lnTo>
                    <a:pt x="69" y="73"/>
                  </a:lnTo>
                  <a:lnTo>
                    <a:pt x="46" y="87"/>
                  </a:lnTo>
                  <a:lnTo>
                    <a:pt x="25" y="102"/>
                  </a:lnTo>
                  <a:lnTo>
                    <a:pt x="4" y="120"/>
                  </a:lnTo>
                  <a:lnTo>
                    <a:pt x="0" y="122"/>
                  </a:lnTo>
                </a:path>
              </a:pathLst>
            </a:custGeom>
            <a:noFill/>
            <a:ln cap="rnd" cmpd="sng" w="38100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0" name="Google Shape;640;p48"/>
          <p:cNvGrpSpPr/>
          <p:nvPr/>
        </p:nvGrpSpPr>
        <p:grpSpPr>
          <a:xfrm>
            <a:off x="5187096" y="1421446"/>
            <a:ext cx="573386" cy="335253"/>
            <a:chOff x="1724011" y="1749102"/>
            <a:chExt cx="1119239" cy="2218752"/>
          </a:xfrm>
        </p:grpSpPr>
        <p:sp>
          <p:nvSpPr>
            <p:cNvPr id="641" name="Google Shape;641;p48"/>
            <p:cNvSpPr/>
            <p:nvPr/>
          </p:nvSpPr>
          <p:spPr>
            <a:xfrm>
              <a:off x="1724011" y="1749102"/>
              <a:ext cx="361120" cy="2218752"/>
            </a:xfrm>
            <a:custGeom>
              <a:rect b="b" l="l" r="r" t="t"/>
              <a:pathLst>
                <a:path extrusionOk="0" fill="none" h="21600" w="19782">
                  <a:moveTo>
                    <a:pt x="19781" y="8673"/>
                  </a:moveTo>
                  <a:cubicBezTo>
                    <a:pt x="16338" y="16527"/>
                    <a:pt x="8575" y="21600"/>
                    <a:pt x="0" y="21600"/>
                  </a:cubicBezTo>
                </a:path>
                <a:path extrusionOk="0" h="21600" w="19782">
                  <a:moveTo>
                    <a:pt x="19781" y="8673"/>
                  </a:moveTo>
                  <a:cubicBezTo>
                    <a:pt x="16338" y="16527"/>
                    <a:pt x="8575" y="21600"/>
                    <a:pt x="0" y="21600"/>
                  </a:cubicBezTo>
                  <a:lnTo>
                    <a:pt x="0" y="0"/>
                  </a:lnTo>
                  <a:lnTo>
                    <a:pt x="19781" y="8673"/>
                  </a:lnTo>
                  <a:close/>
                </a:path>
              </a:pathLst>
            </a:custGeom>
            <a:noFill/>
            <a:ln cap="rnd" cmpd="sng" w="38100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2513243" y="1976081"/>
              <a:ext cx="330007" cy="1941408"/>
            </a:xfrm>
            <a:custGeom>
              <a:rect b="b" l="l" r="r" t="t"/>
              <a:pathLst>
                <a:path extrusionOk="0" fill="none" h="21600" w="19234">
                  <a:moveTo>
                    <a:pt x="19198" y="21599"/>
                  </a:moveTo>
                  <a:cubicBezTo>
                    <a:pt x="11098" y="21586"/>
                    <a:pt x="3686" y="17042"/>
                    <a:pt x="0" y="9829"/>
                  </a:cubicBezTo>
                </a:path>
                <a:path extrusionOk="0" h="21600" w="19234">
                  <a:moveTo>
                    <a:pt x="19198" y="21599"/>
                  </a:moveTo>
                  <a:cubicBezTo>
                    <a:pt x="11098" y="21586"/>
                    <a:pt x="3686" y="17042"/>
                    <a:pt x="0" y="9829"/>
                  </a:cubicBezTo>
                  <a:lnTo>
                    <a:pt x="19234" y="0"/>
                  </a:lnTo>
                  <a:lnTo>
                    <a:pt x="19198" y="21599"/>
                  </a:lnTo>
                  <a:close/>
                </a:path>
              </a:pathLst>
            </a:custGeom>
            <a:noFill/>
            <a:ln cap="rnd" cmpd="sng" w="38100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2091288" y="1835392"/>
              <a:ext cx="421172" cy="1023097"/>
            </a:xfrm>
            <a:custGeom>
              <a:rect b="b" l="l" r="r" t="t"/>
              <a:pathLst>
                <a:path extrusionOk="0" h="166" w="673">
                  <a:moveTo>
                    <a:pt x="672" y="165"/>
                  </a:moveTo>
                  <a:lnTo>
                    <a:pt x="655" y="145"/>
                  </a:lnTo>
                  <a:lnTo>
                    <a:pt x="637" y="127"/>
                  </a:lnTo>
                  <a:lnTo>
                    <a:pt x="619" y="110"/>
                  </a:lnTo>
                  <a:lnTo>
                    <a:pt x="599" y="93"/>
                  </a:lnTo>
                  <a:lnTo>
                    <a:pt x="579" y="79"/>
                  </a:lnTo>
                  <a:lnTo>
                    <a:pt x="557" y="65"/>
                  </a:lnTo>
                  <a:lnTo>
                    <a:pt x="535" y="52"/>
                  </a:lnTo>
                  <a:lnTo>
                    <a:pt x="513" y="41"/>
                  </a:lnTo>
                  <a:lnTo>
                    <a:pt x="490" y="31"/>
                  </a:lnTo>
                  <a:lnTo>
                    <a:pt x="466" y="23"/>
                  </a:lnTo>
                  <a:lnTo>
                    <a:pt x="443" y="16"/>
                  </a:lnTo>
                  <a:lnTo>
                    <a:pt x="418" y="10"/>
                  </a:lnTo>
                  <a:lnTo>
                    <a:pt x="394" y="5"/>
                  </a:lnTo>
                  <a:lnTo>
                    <a:pt x="368" y="2"/>
                  </a:lnTo>
                  <a:lnTo>
                    <a:pt x="343" y="0"/>
                  </a:lnTo>
                  <a:lnTo>
                    <a:pt x="317" y="0"/>
                  </a:lnTo>
                  <a:lnTo>
                    <a:pt x="291" y="1"/>
                  </a:lnTo>
                  <a:lnTo>
                    <a:pt x="265" y="4"/>
                  </a:lnTo>
                  <a:lnTo>
                    <a:pt x="240" y="8"/>
                  </a:lnTo>
                  <a:lnTo>
                    <a:pt x="215" y="12"/>
                  </a:lnTo>
                  <a:lnTo>
                    <a:pt x="189" y="20"/>
                  </a:lnTo>
                  <a:lnTo>
                    <a:pt x="164" y="28"/>
                  </a:lnTo>
                  <a:lnTo>
                    <a:pt x="140" y="37"/>
                  </a:lnTo>
                  <a:lnTo>
                    <a:pt x="116" y="47"/>
                  </a:lnTo>
                  <a:lnTo>
                    <a:pt x="92" y="59"/>
                  </a:lnTo>
                  <a:lnTo>
                    <a:pt x="69" y="73"/>
                  </a:lnTo>
                  <a:lnTo>
                    <a:pt x="46" y="87"/>
                  </a:lnTo>
                  <a:lnTo>
                    <a:pt x="25" y="102"/>
                  </a:lnTo>
                  <a:lnTo>
                    <a:pt x="4" y="120"/>
                  </a:lnTo>
                  <a:lnTo>
                    <a:pt x="0" y="122"/>
                  </a:lnTo>
                </a:path>
              </a:pathLst>
            </a:custGeom>
            <a:noFill/>
            <a:ln cap="rnd" cmpd="sng" w="38100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4" name="Google Shape;644;p48"/>
          <p:cNvSpPr/>
          <p:nvPr/>
        </p:nvSpPr>
        <p:spPr>
          <a:xfrm>
            <a:off x="6967563" y="1410632"/>
            <a:ext cx="466800" cy="981300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5" name="Google Shape;645;p48"/>
          <p:cNvCxnSpPr>
            <a:endCxn id="644" idx="0"/>
          </p:cNvCxnSpPr>
          <p:nvPr/>
        </p:nvCxnSpPr>
        <p:spPr>
          <a:xfrm flipH="1">
            <a:off x="7200963" y="942932"/>
            <a:ext cx="572400" cy="467700"/>
          </a:xfrm>
          <a:prstGeom prst="straightConnector1">
            <a:avLst/>
          </a:prstGeom>
          <a:noFill/>
          <a:ln cap="flat" cmpd="sng" w="15225">
            <a:solidFill>
              <a:srgbClr val="0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46" name="Google Shape;646;p48"/>
          <p:cNvSpPr txBox="1"/>
          <p:nvPr/>
        </p:nvSpPr>
        <p:spPr>
          <a:xfrm>
            <a:off x="4484725" y="2381400"/>
            <a:ext cx="1642500" cy="400200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</a:rPr>
              <a:t>Time lens</a:t>
            </a:r>
            <a:endParaRPr/>
          </a:p>
        </p:txBody>
      </p:sp>
      <p:sp>
        <p:nvSpPr>
          <p:cNvPr id="647" name="Google Shape;647;p48"/>
          <p:cNvSpPr txBox="1"/>
          <p:nvPr/>
        </p:nvSpPr>
        <p:spPr>
          <a:xfrm>
            <a:off x="75574" y="124387"/>
            <a:ext cx="96891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32C4"/>
              </a:buClr>
              <a:buSzPts val="2800"/>
              <a:buFont typeface="Avenir"/>
              <a:buNone/>
            </a:pPr>
            <a:r>
              <a:rPr b="1" lang="en-US" sz="2800">
                <a:solidFill>
                  <a:srgbClr val="C00000"/>
                </a:solidFill>
              </a:rPr>
              <a:t>Time lens</a:t>
            </a:r>
            <a:endParaRPr>
              <a:solidFill>
                <a:srgbClr val="C00000"/>
              </a:solidFill>
            </a:endParaRPr>
          </a:p>
        </p:txBody>
      </p:sp>
      <p:pic>
        <p:nvPicPr>
          <p:cNvPr descr="Линия Линия" id="648" name="Google Shape;64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189" y="674817"/>
            <a:ext cx="11540066" cy="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48"/>
          <p:cNvSpPr txBox="1"/>
          <p:nvPr/>
        </p:nvSpPr>
        <p:spPr>
          <a:xfrm>
            <a:off x="8177411" y="2947438"/>
            <a:ext cx="3886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The </a:t>
            </a:r>
            <a:r>
              <a:rPr b="1" lang="en-US" sz="1800">
                <a:solidFill>
                  <a:schemeClr val="dk1"/>
                </a:solidFill>
              </a:rPr>
              <a:t>combination </a:t>
            </a:r>
            <a:r>
              <a:rPr lang="en-US" sz="1800">
                <a:solidFill>
                  <a:schemeClr val="dk1"/>
                </a:solidFill>
              </a:rPr>
              <a:t>of the </a:t>
            </a:r>
            <a:r>
              <a:rPr i="1" lang="en-US" sz="1800">
                <a:solidFill>
                  <a:schemeClr val="dk1"/>
                </a:solidFill>
              </a:rPr>
              <a:t>time lens</a:t>
            </a:r>
            <a:r>
              <a:rPr lang="en-US" sz="1800">
                <a:solidFill>
                  <a:schemeClr val="dk1"/>
                </a:solidFill>
              </a:rPr>
              <a:t> and the </a:t>
            </a:r>
            <a:r>
              <a:rPr i="1" lang="en-US" sz="1800">
                <a:solidFill>
                  <a:schemeClr val="dk1"/>
                </a:solidFill>
              </a:rPr>
              <a:t>decelerator </a:t>
            </a:r>
            <a:r>
              <a:rPr lang="en-US" sz="1800">
                <a:solidFill>
                  <a:schemeClr val="dk1"/>
                </a:solidFill>
              </a:rPr>
              <a:t>allows to minimize </a:t>
            </a:r>
            <a:r>
              <a:rPr b="1" lang="en-US" sz="1800">
                <a:solidFill>
                  <a:schemeClr val="dk1"/>
                </a:solidFill>
              </a:rPr>
              <a:t>bunch duration</a:t>
            </a:r>
            <a:r>
              <a:rPr lang="en-US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650" name="Google Shape;650;p48"/>
          <p:cNvSpPr txBox="1"/>
          <p:nvPr/>
        </p:nvSpPr>
        <p:spPr>
          <a:xfrm>
            <a:off x="9989426" y="162571"/>
            <a:ext cx="216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 in progress</a:t>
            </a:r>
            <a:endParaRPr sz="18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51" name="Google Shape;651;p48"/>
          <p:cNvSpPr txBox="1"/>
          <p:nvPr/>
        </p:nvSpPr>
        <p:spPr>
          <a:xfrm>
            <a:off x="3457547" y="809938"/>
            <a:ext cx="246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Neutron bunches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652" name="Google Shape;652;p48"/>
          <p:cNvSpPr txBox="1"/>
          <p:nvPr/>
        </p:nvSpPr>
        <p:spPr>
          <a:xfrm>
            <a:off x="6940573" y="2460688"/>
            <a:ext cx="13341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Pulsed</a:t>
            </a:r>
            <a:endParaRPr sz="20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valve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653" name="Google Shape;653;p48"/>
          <p:cNvSpPr txBox="1"/>
          <p:nvPr/>
        </p:nvSpPr>
        <p:spPr>
          <a:xfrm>
            <a:off x="9192662" y="1517684"/>
            <a:ext cx="10008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UCN trap</a:t>
            </a:r>
            <a:endParaRPr sz="2000"/>
          </a:p>
        </p:txBody>
      </p:sp>
      <p:sp>
        <p:nvSpPr>
          <p:cNvPr id="654" name="Google Shape;654;p48"/>
          <p:cNvSpPr txBox="1"/>
          <p:nvPr/>
        </p:nvSpPr>
        <p:spPr>
          <a:xfrm>
            <a:off x="1270500" y="1078700"/>
            <a:ext cx="1857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Converter - VCN source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655" name="Google Shape;655;p48"/>
          <p:cNvSpPr txBox="1"/>
          <p:nvPr/>
        </p:nvSpPr>
        <p:spPr>
          <a:xfrm>
            <a:off x="8424700" y="4572625"/>
            <a:ext cx="3121800" cy="677100"/>
          </a:xfrm>
          <a:prstGeom prst="rect">
            <a:avLst/>
          </a:prstGeom>
          <a:noFill/>
          <a:ln cap="flat" cmpd="sng" w="1905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</a:t>
            </a:r>
            <a:r>
              <a:rPr b="1" baseline="-25000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≪ δt</a:t>
            </a:r>
            <a:r>
              <a:rPr b="1" baseline="-25000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</a:t>
            </a: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≈ δt</a:t>
            </a:r>
            <a:r>
              <a:rPr b="1" baseline="-25000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lens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6" name="Google Shape;656;p48"/>
          <p:cNvSpPr txBox="1"/>
          <p:nvPr/>
        </p:nvSpPr>
        <p:spPr>
          <a:xfrm>
            <a:off x="8274675" y="3817925"/>
            <a:ext cx="3508800" cy="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</a:t>
            </a:r>
            <a:r>
              <a:rPr b="1" baseline="-25000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≈ δt</a:t>
            </a:r>
            <a:r>
              <a:rPr b="1" baseline="-25000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 </a:t>
            </a: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δt</a:t>
            </a:r>
            <a:r>
              <a:rPr b="1" baseline="-25000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lens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7" name="Google Shape;657;p48"/>
          <p:cNvSpPr txBox="1"/>
          <p:nvPr/>
        </p:nvSpPr>
        <p:spPr>
          <a:xfrm>
            <a:off x="8086086" y="5916025"/>
            <a:ext cx="3886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</a:t>
            </a:r>
            <a:r>
              <a:rPr b="1" baseline="-25000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</a:t>
            </a:r>
            <a:r>
              <a:rPr b="1" baseline="-25000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>
                <a:solidFill>
                  <a:schemeClr val="dk1"/>
                </a:solidFill>
              </a:rPr>
              <a:t>- deceleration time dispersion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658" name="Google Shape;658;p48"/>
          <p:cNvSpPr txBox="1"/>
          <p:nvPr/>
        </p:nvSpPr>
        <p:spPr>
          <a:xfrm>
            <a:off x="7724436" y="5498138"/>
            <a:ext cx="3886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</a:t>
            </a:r>
            <a:r>
              <a:rPr b="1" baseline="-25000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lens</a:t>
            </a:r>
            <a:r>
              <a:rPr b="1" baseline="-25000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>
                <a:solidFill>
                  <a:schemeClr val="dk1"/>
                </a:solidFill>
              </a:rPr>
              <a:t>- flight time dispersion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59" name="Google Shape;65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23" y="2867875"/>
            <a:ext cx="5944795" cy="366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49"/>
          <p:cNvPicPr preferRelativeResize="0"/>
          <p:nvPr/>
        </p:nvPicPr>
        <p:blipFill rotWithShape="1">
          <a:blip r:embed="rId3">
            <a:alphaModFix/>
          </a:blip>
          <a:srcRect b="0" l="5258" r="0" t="0"/>
          <a:stretch/>
        </p:blipFill>
        <p:spPr>
          <a:xfrm>
            <a:off x="6225950" y="1236900"/>
            <a:ext cx="5963226" cy="26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49"/>
          <p:cNvPicPr preferRelativeResize="0"/>
          <p:nvPr/>
        </p:nvPicPr>
        <p:blipFill rotWithShape="1">
          <a:blip r:embed="rId4">
            <a:alphaModFix/>
          </a:blip>
          <a:srcRect b="0" l="6367" r="0" t="0"/>
          <a:stretch/>
        </p:blipFill>
        <p:spPr>
          <a:xfrm>
            <a:off x="6295925" y="3859375"/>
            <a:ext cx="5893251" cy="26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57283" y="3859371"/>
            <a:ext cx="6202491" cy="25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23825" y="1236891"/>
            <a:ext cx="6293925" cy="262248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49"/>
          <p:cNvSpPr txBox="1"/>
          <p:nvPr>
            <p:ph idx="12" type="sldNum"/>
          </p:nvPr>
        </p:nvSpPr>
        <p:spPr>
          <a:xfrm>
            <a:off x="9448800" y="65087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9" name="Google Shape;669;p49"/>
          <p:cNvCxnSpPr/>
          <p:nvPr/>
        </p:nvCxnSpPr>
        <p:spPr>
          <a:xfrm>
            <a:off x="6261775" y="1239525"/>
            <a:ext cx="0" cy="519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0" name="Google Shape;670;p49"/>
          <p:cNvCxnSpPr/>
          <p:nvPr/>
        </p:nvCxnSpPr>
        <p:spPr>
          <a:xfrm>
            <a:off x="-54341" y="3989651"/>
            <a:ext cx="12214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1" name="Google Shape;671;p49"/>
          <p:cNvSpPr txBox="1"/>
          <p:nvPr/>
        </p:nvSpPr>
        <p:spPr>
          <a:xfrm>
            <a:off x="11600" y="1221175"/>
            <a:ext cx="41181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C0C0C"/>
                </a:solidFill>
              </a:rPr>
              <a:t>B = 1 мТл,</a:t>
            </a:r>
            <a:r>
              <a:rPr lang="en-US" sz="2400">
                <a:solidFill>
                  <a:schemeClr val="dk2"/>
                </a:solidFill>
              </a:rPr>
              <a:t> k = ω</a:t>
            </a:r>
            <a:r>
              <a:rPr baseline="-25000" lang="en-US" sz="2400">
                <a:solidFill>
                  <a:schemeClr val="dk2"/>
                </a:solidFill>
              </a:rPr>
              <a:t>L</a:t>
            </a:r>
            <a:r>
              <a:rPr lang="en-US" sz="2400">
                <a:solidFill>
                  <a:schemeClr val="dk2"/>
                </a:solidFill>
              </a:rPr>
              <a:t>/</a:t>
            </a:r>
            <a:r>
              <a:rPr lang="en-US" sz="2400">
                <a:solidFill>
                  <a:schemeClr val="dk2"/>
                </a:solidFill>
              </a:rPr>
              <a:t>ω</a:t>
            </a:r>
            <a:r>
              <a:rPr baseline="-25000" lang="en-US" sz="2400">
                <a:solidFill>
                  <a:schemeClr val="dk2"/>
                </a:solidFill>
              </a:rPr>
              <a:t>B</a:t>
            </a:r>
            <a:r>
              <a:rPr lang="en-US" sz="2400">
                <a:solidFill>
                  <a:schemeClr val="dk2"/>
                </a:solidFill>
              </a:rPr>
              <a:t>= 1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672" name="Google Shape;672;p49"/>
          <p:cNvSpPr txBox="1"/>
          <p:nvPr/>
        </p:nvSpPr>
        <p:spPr>
          <a:xfrm>
            <a:off x="6260000" y="1221175"/>
            <a:ext cx="41181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B = 4 мТл</a:t>
            </a:r>
            <a:r>
              <a:rPr lang="en-US" sz="2400">
                <a:solidFill>
                  <a:schemeClr val="dk2"/>
                </a:solidFill>
              </a:rPr>
              <a:t>, k = ω</a:t>
            </a:r>
            <a:r>
              <a:rPr baseline="-25000" lang="en-US" sz="2400">
                <a:solidFill>
                  <a:schemeClr val="dk2"/>
                </a:solidFill>
              </a:rPr>
              <a:t>L</a:t>
            </a:r>
            <a:r>
              <a:rPr lang="en-US" sz="2400">
                <a:solidFill>
                  <a:schemeClr val="dk2"/>
                </a:solidFill>
              </a:rPr>
              <a:t>/ω</a:t>
            </a:r>
            <a:r>
              <a:rPr baseline="-25000" lang="en-US" sz="2400">
                <a:solidFill>
                  <a:schemeClr val="dk2"/>
                </a:solidFill>
              </a:rPr>
              <a:t>B</a:t>
            </a:r>
            <a:r>
              <a:rPr lang="en-US" sz="2400">
                <a:solidFill>
                  <a:schemeClr val="dk2"/>
                </a:solidFill>
              </a:rPr>
              <a:t>= 4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673" name="Google Shape;673;p49"/>
          <p:cNvSpPr txBox="1"/>
          <p:nvPr/>
        </p:nvSpPr>
        <p:spPr>
          <a:xfrm>
            <a:off x="-55717" y="3996158"/>
            <a:ext cx="41181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B = 2 мТл,</a:t>
            </a:r>
            <a:r>
              <a:rPr lang="en-US" sz="2400">
                <a:solidFill>
                  <a:schemeClr val="dk2"/>
                </a:solidFill>
              </a:rPr>
              <a:t> k = ω</a:t>
            </a:r>
            <a:r>
              <a:rPr baseline="-25000" lang="en-US" sz="2400">
                <a:solidFill>
                  <a:schemeClr val="dk2"/>
                </a:solidFill>
              </a:rPr>
              <a:t>L</a:t>
            </a:r>
            <a:r>
              <a:rPr lang="en-US" sz="2400">
                <a:solidFill>
                  <a:schemeClr val="dk2"/>
                </a:solidFill>
              </a:rPr>
              <a:t>/ω</a:t>
            </a:r>
            <a:r>
              <a:rPr baseline="-25000" lang="en-US" sz="2400">
                <a:solidFill>
                  <a:schemeClr val="dk2"/>
                </a:solidFill>
              </a:rPr>
              <a:t>B</a:t>
            </a:r>
            <a:r>
              <a:rPr lang="en-US" sz="2400">
                <a:solidFill>
                  <a:schemeClr val="dk2"/>
                </a:solidFill>
              </a:rPr>
              <a:t>= 2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674" name="Google Shape;674;p49"/>
          <p:cNvSpPr txBox="1"/>
          <p:nvPr/>
        </p:nvSpPr>
        <p:spPr>
          <a:xfrm>
            <a:off x="6268883" y="3996158"/>
            <a:ext cx="41181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C0C0C"/>
                </a:solidFill>
              </a:rPr>
              <a:t>B = 10 мТл,</a:t>
            </a:r>
            <a:r>
              <a:rPr lang="en-US" sz="2400">
                <a:solidFill>
                  <a:schemeClr val="dk2"/>
                </a:solidFill>
              </a:rPr>
              <a:t> k = ω</a:t>
            </a:r>
            <a:r>
              <a:rPr baseline="-25000" lang="en-US" sz="2400">
                <a:solidFill>
                  <a:schemeClr val="dk2"/>
                </a:solidFill>
              </a:rPr>
              <a:t>L</a:t>
            </a:r>
            <a:r>
              <a:rPr lang="en-US" sz="2400">
                <a:solidFill>
                  <a:schemeClr val="dk2"/>
                </a:solidFill>
              </a:rPr>
              <a:t>/ω</a:t>
            </a:r>
            <a:r>
              <a:rPr baseline="-25000" lang="en-US" sz="2400">
                <a:solidFill>
                  <a:schemeClr val="dk2"/>
                </a:solidFill>
              </a:rPr>
              <a:t>B</a:t>
            </a:r>
            <a:r>
              <a:rPr lang="en-US" sz="2400">
                <a:solidFill>
                  <a:schemeClr val="dk2"/>
                </a:solidFill>
              </a:rPr>
              <a:t>= 10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675" name="Google Shape;675;p49"/>
          <p:cNvSpPr txBox="1"/>
          <p:nvPr>
            <p:ph type="title"/>
          </p:nvPr>
        </p:nvSpPr>
        <p:spPr>
          <a:xfrm>
            <a:off x="0" y="-24625"/>
            <a:ext cx="12192000" cy="14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232C4"/>
              </a:buClr>
              <a:buSzPts val="2800"/>
              <a:buFont typeface="Avenir"/>
              <a:buNone/>
            </a:pPr>
            <a:r>
              <a:rPr b="1" lang="en-US" sz="2400"/>
              <a:t>Динамика вектора </a:t>
            </a:r>
            <a:r>
              <a:rPr b="1" lang="en-US" sz="2400">
                <a:solidFill>
                  <a:srgbClr val="FF0000"/>
                </a:solidFill>
              </a:rPr>
              <a:t>магнитного момента</a:t>
            </a:r>
            <a:r>
              <a:rPr b="1" lang="en-US" sz="2400"/>
              <a:t> </a:t>
            </a:r>
            <a:r>
              <a:rPr b="1" lang="en-US" sz="2400"/>
              <a:t>нейтрона в магнитном поле B, оборачивающемся на 180</a:t>
            </a:r>
            <a:r>
              <a:rPr b="1" baseline="30000" lang="en-US" sz="2400"/>
              <a:t>0</a:t>
            </a:r>
            <a:r>
              <a:rPr b="1" lang="en-US" sz="2400"/>
              <a:t> с постоянной угловой скоростью  ω</a:t>
            </a:r>
            <a:r>
              <a:rPr b="1" baseline="-25000" lang="en-US" sz="2400"/>
              <a:t>B</a:t>
            </a:r>
            <a:endParaRPr b="1" sz="2400"/>
          </a:p>
        </p:txBody>
      </p:sp>
      <p:pic>
        <p:nvPicPr>
          <p:cNvPr descr="Линия Линия" id="676" name="Google Shape;676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5189" y="1132017"/>
            <a:ext cx="11540066" cy="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49"/>
          <p:cNvSpPr txBox="1"/>
          <p:nvPr/>
        </p:nvSpPr>
        <p:spPr>
          <a:xfrm>
            <a:off x="0" y="609600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b="1" lang="en-US" sz="3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</a:t>
            </a:r>
            <a:r>
              <a:rPr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/dt = γ[</a:t>
            </a:r>
            <a:r>
              <a:rPr b="1" lang="en-US" sz="3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</a:t>
            </a:r>
            <a:r>
              <a:rPr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✕</a:t>
            </a:r>
            <a:r>
              <a:rPr b="1"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950" y="688600"/>
            <a:ext cx="6017623" cy="328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2"/>
          <p:cNvSpPr/>
          <p:nvPr/>
        </p:nvSpPr>
        <p:spPr>
          <a:xfrm>
            <a:off x="7754325" y="5517250"/>
            <a:ext cx="4308900" cy="8754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УХН 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можно хранить в материальных ловушках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32"/>
          <p:cNvSpPr txBox="1"/>
          <p:nvPr/>
        </p:nvSpPr>
        <p:spPr>
          <a:xfrm>
            <a:off x="118200" y="94675"/>
            <a:ext cx="8492400" cy="56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</a:rPr>
              <a:t>Ультрахолодные нейтроны</a:t>
            </a:r>
            <a:endParaRPr b="1" sz="2500">
              <a:solidFill>
                <a:schemeClr val="dk1"/>
              </a:solidFill>
            </a:endParaRPr>
          </a:p>
        </p:txBody>
      </p:sp>
      <p:sp>
        <p:nvSpPr>
          <p:cNvPr id="167" name="Google Shape;167;p3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Линия Линия" id="168" name="Google Shape;16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189" y="674817"/>
            <a:ext cx="11540066" cy="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2"/>
          <p:cNvSpPr/>
          <p:nvPr/>
        </p:nvSpPr>
        <p:spPr>
          <a:xfrm>
            <a:off x="7754200" y="3582000"/>
            <a:ext cx="4308900" cy="1501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Ультрахолодные нейтроны 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способны отражаться от материала под всеми углами падения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70" name="Google Shape;170;p32"/>
          <p:cNvGraphicFramePr/>
          <p:nvPr/>
        </p:nvGraphicFramePr>
        <p:xfrm>
          <a:off x="118175" y="39287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{DEEA5CA1-B9C0-4FDD-B19C-132D6E2BE7DF}</a:tableStyleId>
              </a:tblPr>
              <a:tblGrid>
                <a:gridCol w="2812550"/>
                <a:gridCol w="1967125"/>
                <a:gridCol w="2753325"/>
              </a:tblGrid>
              <a:tr h="5070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Нейтроны</a:t>
                      </a:r>
                      <a:endParaRPr sz="18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Энергия </a:t>
                      </a:r>
                      <a:r>
                        <a:rPr lang="en-US" sz="1800"/>
                        <a:t>(Эв)</a:t>
                      </a:r>
                      <a:endParaRPr sz="18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Доля в тепловом спектре </a:t>
                      </a:r>
                      <a:r>
                        <a:rPr lang="en-US" sz="1800"/>
                        <a:t>(300 К)</a:t>
                      </a:r>
                      <a:endParaRPr sz="18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9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0033CC"/>
                          </a:solidFill>
                        </a:rPr>
                        <a:t>Ультрахолодные </a:t>
                      </a:r>
                      <a:r>
                        <a:rPr b="1" lang="en-US" sz="1800">
                          <a:solidFill>
                            <a:srgbClr val="0033CC"/>
                          </a:solidFill>
                        </a:rPr>
                        <a:t>(УХН)</a:t>
                      </a:r>
                      <a:endParaRPr b="1" sz="1800">
                        <a:solidFill>
                          <a:srgbClr val="0033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0033CC"/>
                          </a:solidFill>
                        </a:rPr>
                        <a:t>&lt; 10</a:t>
                      </a:r>
                      <a:r>
                        <a:rPr b="1" baseline="30000" lang="en-US" sz="1800">
                          <a:solidFill>
                            <a:srgbClr val="0033CC"/>
                          </a:solidFill>
                        </a:rPr>
                        <a:t>-7</a:t>
                      </a:r>
                      <a:endParaRPr b="1" sz="1800">
                        <a:solidFill>
                          <a:srgbClr val="0033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0033CC"/>
                          </a:solidFill>
                        </a:rPr>
                        <a:t>~10</a:t>
                      </a:r>
                      <a:r>
                        <a:rPr b="1" baseline="30000" lang="en-US" sz="1800">
                          <a:solidFill>
                            <a:srgbClr val="0033CC"/>
                          </a:solidFill>
                        </a:rPr>
                        <a:t>-8</a:t>
                      </a:r>
                      <a:endParaRPr b="1" baseline="30000" sz="1800">
                        <a:solidFill>
                          <a:srgbClr val="0033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9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Очень холодные </a:t>
                      </a:r>
                      <a:r>
                        <a:rPr lang="en-US" sz="1800"/>
                        <a:t>(ОХН)</a:t>
                      </a:r>
                      <a:endParaRPr sz="18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10</a:t>
                      </a:r>
                      <a:r>
                        <a:rPr baseline="30000" lang="en-US" sz="1800"/>
                        <a:t>-7</a:t>
                      </a:r>
                      <a:r>
                        <a:rPr lang="en-US" sz="1800"/>
                        <a:t> - 10</a:t>
                      </a:r>
                      <a:r>
                        <a:rPr baseline="30000" lang="en-US" sz="1800"/>
                        <a:t>-4</a:t>
                      </a:r>
                      <a:endParaRPr baseline="30000" sz="18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~10</a:t>
                      </a:r>
                      <a:r>
                        <a:rPr baseline="30000" lang="en-US" sz="1800"/>
                        <a:t>-4</a:t>
                      </a:r>
                      <a:endParaRPr sz="18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9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Холодные</a:t>
                      </a:r>
                      <a:endParaRPr sz="18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10</a:t>
                      </a:r>
                      <a:r>
                        <a:rPr baseline="30000" lang="en-US" sz="1800"/>
                        <a:t>-4 </a:t>
                      </a:r>
                      <a:r>
                        <a:rPr lang="en-US" sz="1800"/>
                        <a:t>- 10</a:t>
                      </a:r>
                      <a:r>
                        <a:rPr baseline="30000" lang="en-US" sz="1800"/>
                        <a:t>-2</a:t>
                      </a:r>
                      <a:endParaRPr baseline="30000" sz="18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~0.14</a:t>
                      </a:r>
                      <a:endParaRPr sz="18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9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Термальные</a:t>
                      </a:r>
                      <a:endParaRPr sz="18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&gt;10</a:t>
                      </a:r>
                      <a:r>
                        <a:rPr baseline="30000" lang="en-US" sz="1800"/>
                        <a:t>-2</a:t>
                      </a:r>
                      <a:endParaRPr baseline="30000" sz="18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~0.85</a:t>
                      </a:r>
                      <a:endParaRPr sz="18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71" name="Google Shape;171;p32"/>
          <p:cNvSpPr/>
          <p:nvPr/>
        </p:nvSpPr>
        <p:spPr>
          <a:xfrm>
            <a:off x="6466100" y="948875"/>
            <a:ext cx="5238900" cy="2404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Эффективный потенциал взаимодействия нейтрона с веществом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 = (2πħ</a:t>
            </a:r>
            <a:r>
              <a:rPr b="1" baseline="30000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1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/m)⍴b,</a:t>
            </a:r>
            <a:endParaRPr b="1"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⍴</a:t>
            </a: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число ядер в единице объема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длина когерентного рассеяния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50"/>
          <p:cNvSpPr/>
          <p:nvPr/>
        </p:nvSpPr>
        <p:spPr>
          <a:xfrm>
            <a:off x="4373675" y="1542400"/>
            <a:ext cx="7730400" cy="443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3" name="Google Shape;68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201" y="3720925"/>
            <a:ext cx="3551987" cy="26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1590" y="5110008"/>
            <a:ext cx="1442288" cy="9735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5" name="Google Shape;685;p50"/>
          <p:cNvCxnSpPr/>
          <p:nvPr/>
        </p:nvCxnSpPr>
        <p:spPr>
          <a:xfrm>
            <a:off x="0" y="0"/>
            <a:ext cx="914400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686" name="Google Shape;686;p50"/>
          <p:cNvCxnSpPr/>
          <p:nvPr/>
        </p:nvCxnSpPr>
        <p:spPr>
          <a:xfrm>
            <a:off x="0" y="0"/>
            <a:ext cx="914400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87" name="Google Shape;687;p50"/>
          <p:cNvSpPr txBox="1"/>
          <p:nvPr/>
        </p:nvSpPr>
        <p:spPr>
          <a:xfrm>
            <a:off x="0" y="87098"/>
            <a:ext cx="99894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32C4"/>
              </a:buClr>
              <a:buSzPts val="2800"/>
              <a:buFont typeface="Avenir"/>
              <a:buNone/>
            </a:pPr>
            <a:r>
              <a:rPr b="1" lang="en-US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Polarization after passing a 180 degree rotating effective field</a:t>
            </a:r>
            <a:endParaRPr sz="2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5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Линия Линия" id="689" name="Google Shape;689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5189" y="674817"/>
            <a:ext cx="11540066" cy="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50"/>
          <p:cNvSpPr txBox="1"/>
          <p:nvPr/>
        </p:nvSpPr>
        <p:spPr>
          <a:xfrm>
            <a:off x="54375" y="780525"/>
            <a:ext cx="12137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Effective field “rotates“ by 180</a:t>
            </a:r>
            <a:r>
              <a:rPr baseline="30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neutron's own coordinate system, rotating with the rotation frequency 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field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1" name="Google Shape;691;p50"/>
          <p:cNvCxnSpPr/>
          <p:nvPr/>
        </p:nvCxnSpPr>
        <p:spPr>
          <a:xfrm>
            <a:off x="6220618" y="3714388"/>
            <a:ext cx="6618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92" name="Google Shape;692;p50"/>
          <p:cNvSpPr txBox="1"/>
          <p:nvPr/>
        </p:nvSpPr>
        <p:spPr>
          <a:xfrm>
            <a:off x="5771139" y="2659067"/>
            <a:ext cx="55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16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endParaRPr b="1" sz="1600">
              <a:solidFill>
                <a:srgbClr val="0090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3" name="Google Shape;693;p50"/>
          <p:cNvSpPr/>
          <p:nvPr/>
        </p:nvSpPr>
        <p:spPr>
          <a:xfrm rot="2696400">
            <a:off x="6552787" y="2838373"/>
            <a:ext cx="607759" cy="289772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694" name="Google Shape;694;p50"/>
          <p:cNvSpPr txBox="1"/>
          <p:nvPr/>
        </p:nvSpPr>
        <p:spPr>
          <a:xfrm>
            <a:off x="5771161" y="1612605"/>
            <a:ext cx="55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-US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sz="16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95" name="Google Shape;695;p50"/>
          <p:cNvCxnSpPr/>
          <p:nvPr/>
        </p:nvCxnSpPr>
        <p:spPr>
          <a:xfrm flipH="1" rot="10800000">
            <a:off x="6227134" y="3021219"/>
            <a:ext cx="622200" cy="6801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696" name="Google Shape;696;p50"/>
          <p:cNvCxnSpPr/>
          <p:nvPr/>
        </p:nvCxnSpPr>
        <p:spPr>
          <a:xfrm rot="10800000">
            <a:off x="7940562" y="2574387"/>
            <a:ext cx="16500" cy="11424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697" name="Google Shape;697;p50"/>
          <p:cNvCxnSpPr/>
          <p:nvPr/>
        </p:nvCxnSpPr>
        <p:spPr>
          <a:xfrm rot="10800000">
            <a:off x="6217341" y="1856073"/>
            <a:ext cx="0" cy="18480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98" name="Google Shape;698;p50"/>
          <p:cNvSpPr txBox="1"/>
          <p:nvPr/>
        </p:nvSpPr>
        <p:spPr>
          <a:xfrm>
            <a:off x="54375" y="1798250"/>
            <a:ext cx="43194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b="1"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B</a:t>
            </a:r>
            <a:r>
              <a:rPr b="1" baseline="-25000"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b="1" baseline="30000"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</a:t>
            </a:r>
            <a:r>
              <a:rPr b="1" baseline="-25000"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z ∂B/∂z 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decreasing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stationary 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field (</a:t>
            </a:r>
            <a:r>
              <a:rPr b="1"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∂B/∂z &lt; 0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b="1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(t)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 rotating field with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constant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amplitude and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angular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</a:t>
            </a: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ω,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丄</a:t>
            </a:r>
            <a:r>
              <a:rPr b="1"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b="1"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99" name="Google Shape;699;p50"/>
          <p:cNvCxnSpPr>
            <a:stCxn id="700" idx="2"/>
          </p:cNvCxnSpPr>
          <p:nvPr/>
        </p:nvCxnSpPr>
        <p:spPr>
          <a:xfrm rot="10800000">
            <a:off x="9269806" y="3719838"/>
            <a:ext cx="771000" cy="425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701" name="Google Shape;701;p50"/>
          <p:cNvSpPr txBox="1"/>
          <p:nvPr/>
        </p:nvSpPr>
        <p:spPr>
          <a:xfrm>
            <a:off x="4634832" y="3117247"/>
            <a:ext cx="353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02" name="Google Shape;702;p50"/>
          <p:cNvCxnSpPr/>
          <p:nvPr/>
        </p:nvCxnSpPr>
        <p:spPr>
          <a:xfrm>
            <a:off x="7940187" y="2554781"/>
            <a:ext cx="0" cy="1170900"/>
          </a:xfrm>
          <a:prstGeom prst="straightConnector1">
            <a:avLst/>
          </a:prstGeom>
          <a:noFill/>
          <a:ln cap="flat" cmpd="sng" w="38100">
            <a:solidFill>
              <a:srgbClr val="009051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703" name="Google Shape;703;p50"/>
          <p:cNvSpPr txBox="1"/>
          <p:nvPr/>
        </p:nvSpPr>
        <p:spPr>
          <a:xfrm>
            <a:off x="7753321" y="3783700"/>
            <a:ext cx="1204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aseline="-25000" lang="en-US" sz="160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eff</a:t>
            </a:r>
            <a:r>
              <a:rPr lang="en-US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b="1" lang="en-US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aseline="-25000" lang="en-US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6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04" name="Google Shape;704;p50"/>
          <p:cNvCxnSpPr/>
          <p:nvPr/>
        </p:nvCxnSpPr>
        <p:spPr>
          <a:xfrm>
            <a:off x="9254200" y="3723299"/>
            <a:ext cx="575100" cy="6759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05" name="Google Shape;705;p50"/>
          <p:cNvSpPr txBox="1"/>
          <p:nvPr/>
        </p:nvSpPr>
        <p:spPr>
          <a:xfrm>
            <a:off x="9773981" y="4269724"/>
            <a:ext cx="608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aseline="-25000" lang="en-US" sz="160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eff</a:t>
            </a:r>
            <a:endParaRPr sz="1600">
              <a:solidFill>
                <a:srgbClr val="FF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6" name="Google Shape;706;p50"/>
          <p:cNvSpPr txBox="1"/>
          <p:nvPr/>
        </p:nvSpPr>
        <p:spPr>
          <a:xfrm>
            <a:off x="6796412" y="3474333"/>
            <a:ext cx="544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aseline="-25000" lang="en-US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6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07" name="Google Shape;707;p50"/>
          <p:cNvCxnSpPr/>
          <p:nvPr/>
        </p:nvCxnSpPr>
        <p:spPr>
          <a:xfrm rot="10800000">
            <a:off x="9263505" y="3238140"/>
            <a:ext cx="0" cy="4716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08" name="Google Shape;708;p50"/>
          <p:cNvCxnSpPr/>
          <p:nvPr/>
        </p:nvCxnSpPr>
        <p:spPr>
          <a:xfrm>
            <a:off x="6213556" y="1884926"/>
            <a:ext cx="0" cy="1170900"/>
          </a:xfrm>
          <a:prstGeom prst="straightConnector1">
            <a:avLst/>
          </a:prstGeom>
          <a:noFill/>
          <a:ln cap="flat" cmpd="sng" w="38100">
            <a:solidFill>
              <a:srgbClr val="009051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709" name="Google Shape;709;p50"/>
          <p:cNvCxnSpPr>
            <a:stCxn id="693" idx="2"/>
          </p:cNvCxnSpPr>
          <p:nvPr/>
        </p:nvCxnSpPr>
        <p:spPr>
          <a:xfrm flipH="1">
            <a:off x="6213766" y="2768609"/>
            <a:ext cx="427800" cy="945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700" name="Google Shape;700;p50"/>
          <p:cNvSpPr/>
          <p:nvPr/>
        </p:nvSpPr>
        <p:spPr>
          <a:xfrm rot="7858709">
            <a:off x="9537465" y="4229819"/>
            <a:ext cx="607982" cy="289837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cxnSp>
        <p:nvCxnSpPr>
          <p:cNvPr id="710" name="Google Shape;710;p50"/>
          <p:cNvCxnSpPr/>
          <p:nvPr/>
        </p:nvCxnSpPr>
        <p:spPr>
          <a:xfrm>
            <a:off x="9259721" y="3283953"/>
            <a:ext cx="0" cy="1170900"/>
          </a:xfrm>
          <a:prstGeom prst="straightConnector1">
            <a:avLst/>
          </a:prstGeom>
          <a:noFill/>
          <a:ln cap="flat" cmpd="sng" w="38100">
            <a:solidFill>
              <a:srgbClr val="009051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711" name="Google Shape;711;p50"/>
          <p:cNvCxnSpPr>
            <a:stCxn id="712" idx="2"/>
          </p:cNvCxnSpPr>
          <p:nvPr/>
        </p:nvCxnSpPr>
        <p:spPr>
          <a:xfrm>
            <a:off x="4805035" y="3044327"/>
            <a:ext cx="294300" cy="66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712" name="Google Shape;712;p50"/>
          <p:cNvSpPr/>
          <p:nvPr/>
        </p:nvSpPr>
        <p:spPr>
          <a:xfrm>
            <a:off x="4805035" y="2899427"/>
            <a:ext cx="608100" cy="2898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cxnSp>
        <p:nvCxnSpPr>
          <p:cNvPr id="713" name="Google Shape;713;p50"/>
          <p:cNvCxnSpPr/>
          <p:nvPr/>
        </p:nvCxnSpPr>
        <p:spPr>
          <a:xfrm rot="10800000">
            <a:off x="10740343" y="3225266"/>
            <a:ext cx="0" cy="4788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14" name="Google Shape;714;p50"/>
          <p:cNvSpPr/>
          <p:nvPr/>
        </p:nvSpPr>
        <p:spPr>
          <a:xfrm>
            <a:off x="10440905" y="4282356"/>
            <a:ext cx="608100" cy="2898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cxnSp>
        <p:nvCxnSpPr>
          <p:cNvPr id="715" name="Google Shape;715;p50"/>
          <p:cNvCxnSpPr>
            <a:stCxn id="714" idx="6"/>
          </p:cNvCxnSpPr>
          <p:nvPr/>
        </p:nvCxnSpPr>
        <p:spPr>
          <a:xfrm rot="10800000">
            <a:off x="10746005" y="3718356"/>
            <a:ext cx="303000" cy="708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716" name="Google Shape;716;p50"/>
          <p:cNvSpPr txBox="1"/>
          <p:nvPr/>
        </p:nvSpPr>
        <p:spPr>
          <a:xfrm>
            <a:off x="7546260" y="2224083"/>
            <a:ext cx="55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sz="16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17" name="Google Shape;717;p50"/>
          <p:cNvCxnSpPr/>
          <p:nvPr/>
        </p:nvCxnSpPr>
        <p:spPr>
          <a:xfrm rot="10800000">
            <a:off x="10740335" y="3438911"/>
            <a:ext cx="0" cy="898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8" name="Google Shape;718;p50"/>
          <p:cNvSpPr txBox="1"/>
          <p:nvPr/>
        </p:nvSpPr>
        <p:spPr>
          <a:xfrm>
            <a:off x="8854726" y="2859004"/>
            <a:ext cx="55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sz="16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9" name="Google Shape;719;p50"/>
          <p:cNvSpPr txBox="1"/>
          <p:nvPr/>
        </p:nvSpPr>
        <p:spPr>
          <a:xfrm>
            <a:off x="10277175" y="2859000"/>
            <a:ext cx="153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aseline="-25000" lang="en-US" sz="160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eff</a:t>
            </a:r>
            <a:r>
              <a:rPr lang="en-US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lang="en-US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</a:t>
            </a:r>
            <a:r>
              <a:rPr b="1" lang="en-US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lang="en-US" sz="16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16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endParaRPr b="1" sz="16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20" name="Google Shape;720;p50"/>
          <p:cNvCxnSpPr/>
          <p:nvPr/>
        </p:nvCxnSpPr>
        <p:spPr>
          <a:xfrm rot="10800000">
            <a:off x="5114236" y="1874905"/>
            <a:ext cx="0" cy="18480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21" name="Google Shape;721;p50"/>
          <p:cNvSpPr txBox="1"/>
          <p:nvPr/>
        </p:nvSpPr>
        <p:spPr>
          <a:xfrm>
            <a:off x="4732928" y="1623180"/>
            <a:ext cx="55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b="1" sz="16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2" name="Google Shape;722;p50"/>
          <p:cNvSpPr txBox="1"/>
          <p:nvPr/>
        </p:nvSpPr>
        <p:spPr>
          <a:xfrm>
            <a:off x="6463856" y="2354265"/>
            <a:ext cx="353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3" name="Google Shape;723;p50"/>
          <p:cNvSpPr txBox="1"/>
          <p:nvPr/>
        </p:nvSpPr>
        <p:spPr>
          <a:xfrm>
            <a:off x="11030608" y="4116744"/>
            <a:ext cx="353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4" name="Google Shape;724;p50"/>
          <p:cNvSpPr txBox="1"/>
          <p:nvPr/>
        </p:nvSpPr>
        <p:spPr>
          <a:xfrm>
            <a:off x="4514188" y="4056184"/>
            <a:ext cx="1130700" cy="7389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Before RF field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50"/>
          <p:cNvSpPr txBox="1"/>
          <p:nvPr/>
        </p:nvSpPr>
        <p:spPr>
          <a:xfrm>
            <a:off x="5896400" y="4050150"/>
            <a:ext cx="1250100" cy="9852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RF region before resonance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50"/>
          <p:cNvSpPr txBox="1"/>
          <p:nvPr/>
        </p:nvSpPr>
        <p:spPr>
          <a:xfrm>
            <a:off x="7407562" y="4276300"/>
            <a:ext cx="1320300" cy="4926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esonance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50"/>
          <p:cNvSpPr txBox="1"/>
          <p:nvPr/>
        </p:nvSpPr>
        <p:spPr>
          <a:xfrm>
            <a:off x="8887151" y="4756375"/>
            <a:ext cx="1536300" cy="7389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RF region after resonance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50"/>
          <p:cNvSpPr txBox="1"/>
          <p:nvPr/>
        </p:nvSpPr>
        <p:spPr>
          <a:xfrm>
            <a:off x="10582747" y="4649586"/>
            <a:ext cx="1130700" cy="7389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After RF region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50"/>
          <p:cNvSpPr/>
          <p:nvPr/>
        </p:nvSpPr>
        <p:spPr>
          <a:xfrm>
            <a:off x="8204925" y="1330065"/>
            <a:ext cx="3943500" cy="810000"/>
          </a:xfrm>
          <a:prstGeom prst="roundRect">
            <a:avLst>
              <a:gd fmla="val 16667" name="adj"/>
            </a:avLst>
          </a:prstGeom>
          <a:solidFill>
            <a:srgbClr val="FBFFFF"/>
          </a:solidFill>
          <a:ln cap="flat" cmpd="sng" w="762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Rotating coordinate system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50"/>
          <p:cNvSpPr txBox="1"/>
          <p:nvPr/>
        </p:nvSpPr>
        <p:spPr>
          <a:xfrm>
            <a:off x="6821049" y="2406575"/>
            <a:ext cx="661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aseline="-25000" lang="en-US" sz="160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eff</a:t>
            </a:r>
            <a:endParaRPr sz="16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1" name="Google Shape;731;p50"/>
          <p:cNvSpPr/>
          <p:nvPr/>
        </p:nvSpPr>
        <p:spPr>
          <a:xfrm>
            <a:off x="4457225" y="5152938"/>
            <a:ext cx="3943500" cy="1231500"/>
          </a:xfrm>
          <a:prstGeom prst="roundRect">
            <a:avLst>
              <a:gd fmla="val 16667" name="adj"/>
            </a:avLst>
          </a:prstGeom>
          <a:solidFill>
            <a:srgbClr val="FBFFFF"/>
          </a:solidFill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20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- </a:t>
            </a: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/γ -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fictive field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aseline="-25000" lang="en-US" sz="200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eff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b="1" lang="en-US" sz="20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20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b="1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effective field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polarization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50"/>
          <p:cNvSpPr txBox="1"/>
          <p:nvPr/>
        </p:nvSpPr>
        <p:spPr>
          <a:xfrm>
            <a:off x="7491464" y="3417317"/>
            <a:ext cx="55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16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endParaRPr b="1" sz="1600">
              <a:solidFill>
                <a:srgbClr val="0090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33" name="Google Shape;733;p50"/>
          <p:cNvCxnSpPr/>
          <p:nvPr/>
        </p:nvCxnSpPr>
        <p:spPr>
          <a:xfrm>
            <a:off x="7930245" y="3714388"/>
            <a:ext cx="661800" cy="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34" name="Google Shape;734;p50"/>
          <p:cNvSpPr/>
          <p:nvPr/>
        </p:nvSpPr>
        <p:spPr>
          <a:xfrm rot="5396606">
            <a:off x="8269099" y="3567076"/>
            <a:ext cx="607800" cy="2898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cxnSp>
        <p:nvCxnSpPr>
          <p:cNvPr id="735" name="Google Shape;735;p50"/>
          <p:cNvCxnSpPr>
            <a:stCxn id="734" idx="2"/>
          </p:cNvCxnSpPr>
          <p:nvPr/>
        </p:nvCxnSpPr>
        <p:spPr>
          <a:xfrm flipH="1">
            <a:off x="7923799" y="3408076"/>
            <a:ext cx="648900" cy="309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736" name="Google Shape;736;p50"/>
          <p:cNvSpPr txBox="1"/>
          <p:nvPr/>
        </p:nvSpPr>
        <p:spPr>
          <a:xfrm>
            <a:off x="8445056" y="2963865"/>
            <a:ext cx="353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37" name="Google Shape;737;p50"/>
          <p:cNvCxnSpPr/>
          <p:nvPr/>
        </p:nvCxnSpPr>
        <p:spPr>
          <a:xfrm>
            <a:off x="9255296" y="3714388"/>
            <a:ext cx="6618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38" name="Google Shape;738;p50"/>
          <p:cNvSpPr txBox="1"/>
          <p:nvPr/>
        </p:nvSpPr>
        <p:spPr>
          <a:xfrm>
            <a:off x="9969056" y="3802065"/>
            <a:ext cx="353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9" name="Google Shape;739;p50"/>
          <p:cNvSpPr txBox="1"/>
          <p:nvPr/>
        </p:nvSpPr>
        <p:spPr>
          <a:xfrm>
            <a:off x="9844412" y="3398133"/>
            <a:ext cx="544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aseline="-25000" lang="en-US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6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0" name="Google Shape;740;p50"/>
          <p:cNvSpPr txBox="1"/>
          <p:nvPr/>
        </p:nvSpPr>
        <p:spPr>
          <a:xfrm>
            <a:off x="8863064" y="4179317"/>
            <a:ext cx="55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16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endParaRPr b="1" sz="1600">
              <a:solidFill>
                <a:srgbClr val="0090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1" name="Google Shape;741;p50"/>
          <p:cNvSpPr txBox="1"/>
          <p:nvPr/>
        </p:nvSpPr>
        <p:spPr>
          <a:xfrm>
            <a:off x="4671494" y="2647243"/>
            <a:ext cx="55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16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endParaRPr b="1" sz="1600">
              <a:solidFill>
                <a:srgbClr val="0090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42" name="Google Shape;742;p50"/>
          <p:cNvCxnSpPr/>
          <p:nvPr/>
        </p:nvCxnSpPr>
        <p:spPr>
          <a:xfrm>
            <a:off x="5113911" y="1873102"/>
            <a:ext cx="0" cy="1170900"/>
          </a:xfrm>
          <a:prstGeom prst="straightConnector1">
            <a:avLst/>
          </a:prstGeom>
          <a:noFill/>
          <a:ln cap="flat" cmpd="sng" w="38100">
            <a:solidFill>
              <a:srgbClr val="009051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743" name="Google Shape;743;p50"/>
          <p:cNvSpPr txBox="1"/>
          <p:nvPr/>
        </p:nvSpPr>
        <p:spPr>
          <a:xfrm>
            <a:off x="10310294" y="4029791"/>
            <a:ext cx="55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16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endParaRPr b="1" sz="1600">
              <a:solidFill>
                <a:srgbClr val="0090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44" name="Google Shape;744;p50"/>
          <p:cNvCxnSpPr/>
          <p:nvPr/>
        </p:nvCxnSpPr>
        <p:spPr>
          <a:xfrm>
            <a:off x="10752711" y="3255650"/>
            <a:ext cx="0" cy="1170900"/>
          </a:xfrm>
          <a:prstGeom prst="straightConnector1">
            <a:avLst/>
          </a:prstGeom>
          <a:noFill/>
          <a:ln cap="flat" cmpd="sng" w="38100">
            <a:solidFill>
              <a:srgbClr val="009051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745" name="Google Shape;745;p50"/>
          <p:cNvSpPr txBox="1"/>
          <p:nvPr/>
        </p:nvSpPr>
        <p:spPr>
          <a:xfrm>
            <a:off x="6171" y="6466071"/>
            <a:ext cx="105714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[2] V.I. Luschikov, Yu.V.Taran. NIM 228 (1984) 159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50"/>
          <p:cNvSpPr txBox="1"/>
          <p:nvPr/>
        </p:nvSpPr>
        <p:spPr>
          <a:xfrm>
            <a:off x="4505625" y="3614175"/>
            <a:ext cx="153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aseline="-25000" lang="en-US" sz="160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eff</a:t>
            </a:r>
            <a:r>
              <a:rPr lang="en-US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lang="en-US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</a:t>
            </a:r>
            <a:r>
              <a:rPr b="1" lang="en-US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lang="en-US" sz="16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16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endParaRPr b="1" sz="16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673" y="606596"/>
            <a:ext cx="4361168" cy="452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5500" y="-126125"/>
            <a:ext cx="6254826" cy="46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51"/>
          <p:cNvSpPr txBox="1"/>
          <p:nvPr/>
        </p:nvSpPr>
        <p:spPr>
          <a:xfrm>
            <a:off x="5615850" y="4645700"/>
            <a:ext cx="6383100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Рис: Зависимость вероятности переворота спина </a:t>
            </a:r>
            <a:r>
              <a:rPr b="1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от коэффициента адиабатичности </a:t>
            </a:r>
            <a:r>
              <a:rPr b="1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endParaRPr b="1" i="1"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4" name="Google Shape;754;p51"/>
          <p:cNvSpPr txBox="1"/>
          <p:nvPr>
            <p:ph idx="12" type="sldNum"/>
          </p:nvPr>
        </p:nvSpPr>
        <p:spPr>
          <a:xfrm>
            <a:off x="9448800" y="65087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5" name="Google Shape;755;p51"/>
          <p:cNvSpPr txBox="1"/>
          <p:nvPr/>
        </p:nvSpPr>
        <p:spPr>
          <a:xfrm>
            <a:off x="-49725" y="311700"/>
            <a:ext cx="62706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Spin Flip Problem, </a:t>
            </a:r>
            <a:r>
              <a:rPr lang="en-US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R. T. Robiscoe, </a:t>
            </a:r>
            <a:r>
              <a:rPr i="1" lang="en-US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Am. J. Phys.</a:t>
            </a:r>
            <a:r>
              <a:rPr lang="en-US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39, 146–150 (1971)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51"/>
          <p:cNvSpPr txBox="1"/>
          <p:nvPr/>
        </p:nvSpPr>
        <p:spPr>
          <a:xfrm>
            <a:off x="7062325" y="37900"/>
            <a:ext cx="4041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V.I. Luschikov, Yu.V.Taran. NIM 228 (1984) 159</a:t>
            </a:r>
            <a:endParaRPr/>
          </a:p>
        </p:txBody>
      </p:sp>
      <p:sp>
        <p:nvSpPr>
          <p:cNvPr id="757" name="Google Shape;757;p51"/>
          <p:cNvSpPr txBox="1"/>
          <p:nvPr/>
        </p:nvSpPr>
        <p:spPr>
          <a:xfrm>
            <a:off x="114450" y="5844700"/>
            <a:ext cx="8750100" cy="9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Широкополосный адиабатический флиппер: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V.I.Luschikov, Yu.V.Taran. NIM </a:t>
            </a:r>
            <a:r>
              <a:rPr b="1"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228</a:t>
            </a: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(1984) 159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A.N. Bazhenov, V.M . Lobashev, A.N. Pirozhkov and V.N. Slusar. NIM </a:t>
            </a:r>
            <a:r>
              <a:rPr b="1"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A332</a:t>
            </a: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(1984) 534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 .V. Grigoriev *, A.I. Okorokov, V.V. Runov. NIM </a:t>
            </a:r>
            <a:r>
              <a:rPr b="1"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A384</a:t>
            </a: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(1997) 451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 txBox="1"/>
          <p:nvPr/>
        </p:nvSpPr>
        <p:spPr>
          <a:xfrm>
            <a:off x="118200" y="94675"/>
            <a:ext cx="8492400" cy="56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</a:rPr>
              <a:t>Источники УХН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descr="Political-World-Map-3360.jpg" id="177" name="Google Shape;17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2752" y="2334778"/>
            <a:ext cx="7193020" cy="31081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Google Shape;178;p33"/>
          <p:cNvCxnSpPr/>
          <p:nvPr/>
        </p:nvCxnSpPr>
        <p:spPr>
          <a:xfrm>
            <a:off x="4416425" y="1901825"/>
            <a:ext cx="677100" cy="8826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79" name="Google Shape;179;p33"/>
          <p:cNvCxnSpPr/>
          <p:nvPr/>
        </p:nvCxnSpPr>
        <p:spPr>
          <a:xfrm flipH="1">
            <a:off x="7452425" y="1957400"/>
            <a:ext cx="305700" cy="12411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80" name="Google Shape;180;p33"/>
          <p:cNvSpPr txBox="1"/>
          <p:nvPr/>
        </p:nvSpPr>
        <p:spPr>
          <a:xfrm>
            <a:off x="7397399" y="1375670"/>
            <a:ext cx="9735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900" u="none" cap="none" strike="noStrike">
                <a:solidFill>
                  <a:schemeClr val="dk1"/>
                </a:solidFill>
              </a:rPr>
              <a:t>J-PARC </a:t>
            </a:r>
            <a:r>
              <a:rPr i="0" lang="en-US" u="none" cap="none" strike="noStrike">
                <a:solidFill>
                  <a:schemeClr val="dk1"/>
                </a:solidFill>
              </a:rPr>
              <a:t>(Japan)</a:t>
            </a:r>
            <a:endParaRPr sz="1700"/>
          </a:p>
        </p:txBody>
      </p:sp>
      <p:cxnSp>
        <p:nvCxnSpPr>
          <p:cNvPr id="181" name="Google Shape;181;p33"/>
          <p:cNvCxnSpPr/>
          <p:nvPr/>
        </p:nvCxnSpPr>
        <p:spPr>
          <a:xfrm flipH="1">
            <a:off x="5366400" y="1989150"/>
            <a:ext cx="653400" cy="7872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82" name="Google Shape;182;p33"/>
          <p:cNvSpPr txBox="1"/>
          <p:nvPr/>
        </p:nvSpPr>
        <p:spPr>
          <a:xfrm>
            <a:off x="5361105" y="1375148"/>
            <a:ext cx="14523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900" u="none" cap="none" strike="noStrike">
                <a:solidFill>
                  <a:schemeClr val="dk1"/>
                </a:solidFill>
              </a:rPr>
              <a:t>PNPI </a:t>
            </a:r>
            <a:endParaRPr i="0" sz="2100" u="none" cap="none" strike="noStrike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solidFill>
                  <a:schemeClr val="dk1"/>
                </a:solidFill>
              </a:rPr>
              <a:t>(Russia)</a:t>
            </a:r>
            <a:endParaRPr sz="1700"/>
          </a:p>
        </p:txBody>
      </p:sp>
      <p:cxnSp>
        <p:nvCxnSpPr>
          <p:cNvPr id="183" name="Google Shape;183;p33"/>
          <p:cNvCxnSpPr/>
          <p:nvPr/>
        </p:nvCxnSpPr>
        <p:spPr>
          <a:xfrm>
            <a:off x="3646500" y="1957400"/>
            <a:ext cx="1398900" cy="1015800"/>
          </a:xfrm>
          <a:prstGeom prst="straightConnector1">
            <a:avLst/>
          </a:prstGeom>
          <a:noFill/>
          <a:ln cap="flat" cmpd="sng" w="12700">
            <a:solidFill>
              <a:srgbClr val="FF260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84" name="Google Shape;184;p33"/>
          <p:cNvSpPr txBox="1"/>
          <p:nvPr/>
        </p:nvSpPr>
        <p:spPr>
          <a:xfrm>
            <a:off x="2828250" y="1363650"/>
            <a:ext cx="11931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900" u="none" cap="none" strike="noStrike">
                <a:solidFill>
                  <a:srgbClr val="C00000"/>
                </a:solidFill>
              </a:rPr>
              <a:t>PSI </a:t>
            </a:r>
            <a:r>
              <a:rPr i="0" lang="en-US" u="none" cap="none" strike="noStrike">
                <a:solidFill>
                  <a:srgbClr val="C00000"/>
                </a:solidFill>
              </a:rPr>
              <a:t>(Switzerland)</a:t>
            </a:r>
            <a:endParaRPr sz="1700">
              <a:solidFill>
                <a:srgbClr val="C00000"/>
              </a:solidFill>
            </a:endParaRPr>
          </a:p>
        </p:txBody>
      </p:sp>
      <p:cxnSp>
        <p:nvCxnSpPr>
          <p:cNvPr id="185" name="Google Shape;185;p33"/>
          <p:cNvCxnSpPr/>
          <p:nvPr/>
        </p:nvCxnSpPr>
        <p:spPr>
          <a:xfrm>
            <a:off x="2567000" y="1870075"/>
            <a:ext cx="2430000" cy="1047000"/>
          </a:xfrm>
          <a:prstGeom prst="straightConnector1">
            <a:avLst/>
          </a:prstGeom>
          <a:noFill/>
          <a:ln cap="flat" cmpd="sng" w="12700">
            <a:solidFill>
              <a:srgbClr val="FF260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86" name="Google Shape;186;p33"/>
          <p:cNvSpPr txBox="1"/>
          <p:nvPr/>
        </p:nvSpPr>
        <p:spPr>
          <a:xfrm>
            <a:off x="1651792" y="1377774"/>
            <a:ext cx="10629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900" u="none" cap="none" strike="noStrike">
                <a:solidFill>
                  <a:srgbClr val="C00000"/>
                </a:solidFill>
              </a:rPr>
              <a:t>Mainz </a:t>
            </a:r>
            <a:r>
              <a:rPr i="0" lang="en-US" u="none" cap="none" strike="noStrike">
                <a:solidFill>
                  <a:srgbClr val="C00000"/>
                </a:solidFill>
              </a:rPr>
              <a:t>(Germany)</a:t>
            </a:r>
            <a:endParaRPr sz="1700">
              <a:solidFill>
                <a:srgbClr val="C00000"/>
              </a:solidFill>
            </a:endParaRPr>
          </a:p>
        </p:txBody>
      </p:sp>
      <p:cxnSp>
        <p:nvCxnSpPr>
          <p:cNvPr id="187" name="Google Shape;187;p33"/>
          <p:cNvCxnSpPr/>
          <p:nvPr/>
        </p:nvCxnSpPr>
        <p:spPr>
          <a:xfrm>
            <a:off x="1384300" y="1846275"/>
            <a:ext cx="3556800" cy="1166400"/>
          </a:xfrm>
          <a:prstGeom prst="straightConnector1">
            <a:avLst/>
          </a:prstGeom>
          <a:noFill/>
          <a:ln cap="flat" cmpd="sng" w="12700">
            <a:solidFill>
              <a:srgbClr val="FF260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88" name="Google Shape;188;p33"/>
          <p:cNvSpPr txBox="1"/>
          <p:nvPr/>
        </p:nvSpPr>
        <p:spPr>
          <a:xfrm>
            <a:off x="204144" y="1363649"/>
            <a:ext cx="15990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900" u="none" cap="none" strike="noStrike">
                <a:solidFill>
                  <a:srgbClr val="C00000"/>
                </a:solidFill>
              </a:rPr>
              <a:t>ILL </a:t>
            </a:r>
            <a:endParaRPr i="0" sz="2100" u="none" cap="none" strike="noStrike">
              <a:solidFill>
                <a:srgbClr val="C00000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solidFill>
                  <a:srgbClr val="C00000"/>
                </a:solidFill>
              </a:rPr>
              <a:t>(France)</a:t>
            </a:r>
            <a:endParaRPr sz="1700">
              <a:solidFill>
                <a:srgbClr val="C00000"/>
              </a:solidFill>
            </a:endParaRPr>
          </a:p>
        </p:txBody>
      </p:sp>
      <p:cxnSp>
        <p:nvCxnSpPr>
          <p:cNvPr id="189" name="Google Shape;189;p33"/>
          <p:cNvCxnSpPr/>
          <p:nvPr/>
        </p:nvCxnSpPr>
        <p:spPr>
          <a:xfrm>
            <a:off x="1475000" y="2989575"/>
            <a:ext cx="1941300" cy="1872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90" name="Google Shape;190;p33"/>
          <p:cNvSpPr txBox="1"/>
          <p:nvPr/>
        </p:nvSpPr>
        <p:spPr>
          <a:xfrm>
            <a:off x="132457" y="1963561"/>
            <a:ext cx="16644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TRIUMF </a:t>
            </a:r>
            <a:r>
              <a:rPr lang="en-US">
                <a:solidFill>
                  <a:schemeClr val="dk1"/>
                </a:solidFill>
              </a:rPr>
              <a:t>(Canada)</a:t>
            </a:r>
            <a:endParaRPr sz="1700"/>
          </a:p>
        </p:txBody>
      </p:sp>
      <p:cxnSp>
        <p:nvCxnSpPr>
          <p:cNvPr id="191" name="Google Shape;191;p33"/>
          <p:cNvCxnSpPr/>
          <p:nvPr/>
        </p:nvCxnSpPr>
        <p:spPr>
          <a:xfrm flipH="1" rot="10800000">
            <a:off x="1348550" y="3201825"/>
            <a:ext cx="1543800" cy="200700"/>
          </a:xfrm>
          <a:prstGeom prst="straightConnector1">
            <a:avLst/>
          </a:prstGeom>
          <a:noFill/>
          <a:ln cap="flat" cmpd="sng" w="12700">
            <a:solidFill>
              <a:srgbClr val="FF260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92" name="Google Shape;192;p33"/>
          <p:cNvSpPr txBox="1"/>
          <p:nvPr/>
        </p:nvSpPr>
        <p:spPr>
          <a:xfrm>
            <a:off x="492309" y="3135242"/>
            <a:ext cx="10338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900" u="none" cap="none" strike="noStrike">
                <a:solidFill>
                  <a:srgbClr val="C00000"/>
                </a:solidFill>
              </a:rPr>
              <a:t>LANL </a:t>
            </a:r>
            <a:endParaRPr i="0" sz="2100" u="none" cap="none" strike="noStrike">
              <a:solidFill>
                <a:srgbClr val="C00000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solidFill>
                  <a:srgbClr val="C00000"/>
                </a:solidFill>
              </a:rPr>
              <a:t>(USA)</a:t>
            </a:r>
            <a:endParaRPr sz="1700">
              <a:solidFill>
                <a:srgbClr val="C00000"/>
              </a:solidFill>
            </a:endParaRPr>
          </a:p>
        </p:txBody>
      </p:sp>
      <p:cxnSp>
        <p:nvCxnSpPr>
          <p:cNvPr id="193" name="Google Shape;193;p33"/>
          <p:cNvCxnSpPr/>
          <p:nvPr/>
        </p:nvCxnSpPr>
        <p:spPr>
          <a:xfrm>
            <a:off x="1519400" y="2243350"/>
            <a:ext cx="1224600" cy="6528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94" name="Google Shape;194;p33"/>
          <p:cNvSpPr txBox="1"/>
          <p:nvPr/>
        </p:nvSpPr>
        <p:spPr>
          <a:xfrm>
            <a:off x="441760" y="2574121"/>
            <a:ext cx="10938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900">
                <a:solidFill>
                  <a:schemeClr val="dk1"/>
                </a:solidFill>
              </a:rPr>
              <a:t>NC-State 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(USA)</a:t>
            </a:r>
            <a:endParaRPr sz="1900">
              <a:solidFill>
                <a:schemeClr val="dk1"/>
              </a:solidFill>
            </a:endParaRPr>
          </a:p>
        </p:txBody>
      </p:sp>
      <p:cxnSp>
        <p:nvCxnSpPr>
          <p:cNvPr id="195" name="Google Shape;195;p33"/>
          <p:cNvCxnSpPr>
            <a:stCxn id="196" idx="3"/>
          </p:cNvCxnSpPr>
          <p:nvPr/>
        </p:nvCxnSpPr>
        <p:spPr>
          <a:xfrm flipH="1" rot="10800000">
            <a:off x="1276975" y="3255425"/>
            <a:ext cx="1974000" cy="6270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96" name="Google Shape;196;p33"/>
          <p:cNvSpPr txBox="1"/>
          <p:nvPr/>
        </p:nvSpPr>
        <p:spPr>
          <a:xfrm>
            <a:off x="622375" y="3656075"/>
            <a:ext cx="6546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900" u="none" cap="none" strike="noStrike">
                <a:solidFill>
                  <a:schemeClr val="dk1"/>
                </a:solidFill>
              </a:rPr>
              <a:t>SNS </a:t>
            </a:r>
            <a:endParaRPr i="0" sz="2100" u="none" cap="none" strike="noStrike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solidFill>
                  <a:schemeClr val="dk1"/>
                </a:solidFill>
              </a:rPr>
              <a:t>(USA)</a:t>
            </a:r>
            <a:endParaRPr sz="1700"/>
          </a:p>
        </p:txBody>
      </p:sp>
      <p:cxnSp>
        <p:nvCxnSpPr>
          <p:cNvPr id="197" name="Google Shape;197;p33"/>
          <p:cNvCxnSpPr/>
          <p:nvPr/>
        </p:nvCxnSpPr>
        <p:spPr>
          <a:xfrm flipH="1">
            <a:off x="5110075" y="1973275"/>
            <a:ext cx="36600" cy="9660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98" name="Google Shape;198;p33"/>
          <p:cNvSpPr txBox="1"/>
          <p:nvPr/>
        </p:nvSpPr>
        <p:spPr>
          <a:xfrm>
            <a:off x="4515559" y="1363225"/>
            <a:ext cx="14541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900" u="none" cap="none" strike="noStrike">
                <a:solidFill>
                  <a:schemeClr val="dk1"/>
                </a:solidFill>
              </a:rPr>
              <a:t>TUM </a:t>
            </a:r>
            <a:endParaRPr i="0" sz="1900" u="none" cap="none" strike="noStrike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solidFill>
                  <a:schemeClr val="dk1"/>
                </a:solidFill>
              </a:rPr>
              <a:t>(Germany)</a:t>
            </a:r>
            <a:endParaRPr sz="1700"/>
          </a:p>
        </p:txBody>
      </p:sp>
      <p:sp>
        <p:nvSpPr>
          <p:cNvPr id="199" name="Google Shape;199;p33"/>
          <p:cNvSpPr txBox="1"/>
          <p:nvPr/>
        </p:nvSpPr>
        <p:spPr>
          <a:xfrm>
            <a:off x="3864885" y="1365938"/>
            <a:ext cx="1033800" cy="8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900" u="none" cap="none" strike="noStrike">
                <a:solidFill>
                  <a:schemeClr val="dk1"/>
                </a:solidFill>
              </a:rPr>
              <a:t>ESS </a:t>
            </a:r>
            <a:endParaRPr i="0" sz="2100" u="none" cap="none" strike="noStrike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solidFill>
                  <a:schemeClr val="dk1"/>
                </a:solidFill>
              </a:rPr>
              <a:t>(Sweden)</a:t>
            </a:r>
            <a:endParaRPr sz="1700"/>
          </a:p>
        </p:txBody>
      </p:sp>
      <p:sp>
        <p:nvSpPr>
          <p:cNvPr id="200" name="Google Shape;200;p33"/>
          <p:cNvSpPr/>
          <p:nvPr/>
        </p:nvSpPr>
        <p:spPr>
          <a:xfrm>
            <a:off x="452250" y="4561925"/>
            <a:ext cx="6733500" cy="2064600"/>
          </a:xfrm>
          <a:prstGeom prst="roundRect">
            <a:avLst>
              <a:gd fmla="val 15000" name="adj"/>
            </a:avLst>
          </a:prstGeom>
          <a:solidFill>
            <a:schemeClr val="lt1"/>
          </a:solidFill>
          <a:ln cap="flat" cmpd="sng" w="28575">
            <a:solidFill>
              <a:srgbClr val="0433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ИБР-2 – импульсный источник нейтронов!</a:t>
            </a:r>
            <a:endParaRPr sz="2000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</a:rPr>
              <a:t>(-) Низкая средняя плотность потока</a:t>
            </a:r>
            <a:endParaRPr sz="2000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</a:rPr>
              <a:t>(-) Высокая частота повторения импульсов</a:t>
            </a:r>
            <a:endParaRPr sz="2000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9051"/>
                </a:solidFill>
              </a:rPr>
              <a:t>(+) Большая пиковая плотность потока 10</a:t>
            </a:r>
            <a:r>
              <a:rPr baseline="30000" lang="en-US" sz="2000">
                <a:solidFill>
                  <a:srgbClr val="009051"/>
                </a:solidFill>
              </a:rPr>
              <a:t>16</a:t>
            </a:r>
            <a:r>
              <a:rPr lang="en-US" sz="2000">
                <a:solidFill>
                  <a:srgbClr val="009051"/>
                </a:solidFill>
              </a:rPr>
              <a:t> н/см</a:t>
            </a:r>
            <a:r>
              <a:rPr baseline="30000" lang="en-US" sz="2000">
                <a:solidFill>
                  <a:srgbClr val="009051"/>
                </a:solidFill>
              </a:rPr>
              <a:t>2</a:t>
            </a:r>
            <a:r>
              <a:rPr lang="en-US" sz="2000">
                <a:solidFill>
                  <a:srgbClr val="009051"/>
                </a:solidFill>
              </a:rPr>
              <a:t>/с</a:t>
            </a:r>
            <a:endParaRPr sz="2000">
              <a:solidFill>
                <a:srgbClr val="009051"/>
              </a:solidFill>
            </a:endParaRPr>
          </a:p>
        </p:txBody>
      </p:sp>
      <p:cxnSp>
        <p:nvCxnSpPr>
          <p:cNvPr id="201" name="Google Shape;201;p33"/>
          <p:cNvCxnSpPr>
            <a:stCxn id="200" idx="0"/>
          </p:cNvCxnSpPr>
          <p:nvPr/>
        </p:nvCxnSpPr>
        <p:spPr>
          <a:xfrm flipH="1" rot="10800000">
            <a:off x="3819000" y="2820725"/>
            <a:ext cx="1678800" cy="1741200"/>
          </a:xfrm>
          <a:prstGeom prst="straightConnector1">
            <a:avLst/>
          </a:prstGeom>
          <a:noFill/>
          <a:ln cap="flat" cmpd="sng" w="19050">
            <a:solidFill>
              <a:srgbClr val="0433FF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202" name="Google Shape;202;p33"/>
          <p:cNvCxnSpPr/>
          <p:nvPr/>
        </p:nvCxnSpPr>
        <p:spPr>
          <a:xfrm>
            <a:off x="6726250" y="1893900"/>
            <a:ext cx="238200" cy="12501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203" name="Google Shape;203;p33"/>
          <p:cNvSpPr txBox="1"/>
          <p:nvPr/>
        </p:nvSpPr>
        <p:spPr>
          <a:xfrm>
            <a:off x="6468692" y="1370815"/>
            <a:ext cx="9084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CSNS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(China)</a:t>
            </a:r>
            <a:endParaRPr sz="1700"/>
          </a:p>
        </p:txBody>
      </p:sp>
      <p:sp>
        <p:nvSpPr>
          <p:cNvPr id="204" name="Google Shape;204;p3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Линия Линия" id="205" name="Google Shape;20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189" y="674817"/>
            <a:ext cx="11540066" cy="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3"/>
          <p:cNvSpPr txBox="1"/>
          <p:nvPr/>
        </p:nvSpPr>
        <p:spPr>
          <a:xfrm>
            <a:off x="9084583" y="1166150"/>
            <a:ext cx="29070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en-US" sz="1900">
                <a:solidFill>
                  <a:schemeClr val="dk1"/>
                </a:solidFill>
              </a:rPr>
              <a:t>Действующие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en-US" sz="1900">
                <a:solidFill>
                  <a:schemeClr val="dk1"/>
                </a:solidFill>
              </a:rPr>
              <a:t>Строящиеся и </a:t>
            </a:r>
            <a:r>
              <a:rPr lang="en-US" sz="1900">
                <a:solidFill>
                  <a:schemeClr val="dk1"/>
                </a:solidFill>
              </a:rPr>
              <a:t>проектируемые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207" name="Google Shape;207;p33"/>
          <p:cNvSpPr/>
          <p:nvPr/>
        </p:nvSpPr>
        <p:spPr>
          <a:xfrm>
            <a:off x="8610600" y="1344725"/>
            <a:ext cx="536400" cy="1479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3"/>
          <p:cNvSpPr/>
          <p:nvPr/>
        </p:nvSpPr>
        <p:spPr>
          <a:xfrm>
            <a:off x="8610600" y="1629824"/>
            <a:ext cx="536400" cy="14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3"/>
          <p:cNvSpPr/>
          <p:nvPr/>
        </p:nvSpPr>
        <p:spPr>
          <a:xfrm>
            <a:off x="7318900" y="4561925"/>
            <a:ext cx="4604100" cy="17943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ли создать источник УХН на ИБР-2 используя </a:t>
            </a: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импульсную плотность потока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вместо средней?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34"/>
          <p:cNvGrpSpPr/>
          <p:nvPr/>
        </p:nvGrpSpPr>
        <p:grpSpPr>
          <a:xfrm>
            <a:off x="5166843" y="4634259"/>
            <a:ext cx="2587324" cy="1042399"/>
            <a:chOff x="5852643" y="4710459"/>
            <a:chExt cx="2587324" cy="1042399"/>
          </a:xfrm>
        </p:grpSpPr>
        <p:grpSp>
          <p:nvGrpSpPr>
            <p:cNvPr id="215" name="Google Shape;215;p34"/>
            <p:cNvGrpSpPr/>
            <p:nvPr/>
          </p:nvGrpSpPr>
          <p:grpSpPr>
            <a:xfrm>
              <a:off x="5852643" y="4710459"/>
              <a:ext cx="2587232" cy="1042399"/>
              <a:chOff x="11702276" y="4549176"/>
              <a:chExt cx="2587232" cy="1042399"/>
            </a:xfrm>
          </p:grpSpPr>
          <p:sp>
            <p:nvSpPr>
              <p:cNvPr id="216" name="Google Shape;216;p34"/>
              <p:cNvSpPr txBox="1"/>
              <p:nvPr/>
            </p:nvSpPr>
            <p:spPr>
              <a:xfrm>
                <a:off x="11702276" y="4778767"/>
                <a:ext cx="15681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8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g = </a:t>
                </a:r>
                <a:endParaRPr b="1" baseline="30000" sz="2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17" name="Google Shape;217;p34"/>
              <p:cNvSpPr txBox="1"/>
              <p:nvPr/>
            </p:nvSpPr>
            <p:spPr>
              <a:xfrm>
                <a:off x="12663050" y="4549176"/>
                <a:ext cx="15681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8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ST</a:t>
                </a:r>
                <a:endParaRPr b="1" baseline="30000" sz="2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18" name="Google Shape;218;p34"/>
              <p:cNvSpPr txBox="1"/>
              <p:nvPr/>
            </p:nvSpPr>
            <p:spPr>
              <a:xfrm>
                <a:off x="12622408" y="4975975"/>
                <a:ext cx="16671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8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Sτ + 𝛴μT</a:t>
                </a:r>
                <a:endParaRPr b="1" baseline="30000" sz="2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219" name="Google Shape;219;p34"/>
              <p:cNvCxnSpPr/>
              <p:nvPr/>
            </p:nvCxnSpPr>
            <p:spPr>
              <a:xfrm>
                <a:off x="12803825" y="5100309"/>
                <a:ext cx="13236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220" name="Google Shape;220;p34"/>
            <p:cNvSpPr/>
            <p:nvPr/>
          </p:nvSpPr>
          <p:spPr>
            <a:xfrm>
              <a:off x="6342367" y="4839733"/>
              <a:ext cx="2097600" cy="899700"/>
            </a:xfrm>
            <a:prstGeom prst="rect">
              <a:avLst/>
            </a:prstGeom>
            <a:noFill/>
            <a:ln cap="flat" cmpd="sng" w="38100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" name="Google Shape;221;p34"/>
          <p:cNvSpPr txBox="1"/>
          <p:nvPr/>
        </p:nvSpPr>
        <p:spPr>
          <a:xfrm>
            <a:off x="118200" y="94675"/>
            <a:ext cx="11722500" cy="56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</a:rPr>
              <a:t>Идея источника УХН на </a:t>
            </a:r>
            <a:r>
              <a:rPr b="1" lang="en-US" sz="2500">
                <a:solidFill>
                  <a:schemeClr val="dk1"/>
                </a:solidFill>
              </a:rPr>
              <a:t>импульсном</a:t>
            </a:r>
            <a:r>
              <a:rPr b="1" lang="en-US" sz="2500">
                <a:solidFill>
                  <a:schemeClr val="dk1"/>
                </a:solidFill>
              </a:rPr>
              <a:t> реакторе периодического действия</a:t>
            </a:r>
            <a:endParaRPr b="1" sz="2500">
              <a:solidFill>
                <a:schemeClr val="dk1"/>
              </a:solidFill>
            </a:endParaRPr>
          </a:p>
        </p:txBody>
      </p:sp>
      <p:sp>
        <p:nvSpPr>
          <p:cNvPr id="222" name="Google Shape;222;p3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Линия Линия" id="223" name="Google Shape;22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189" y="674817"/>
            <a:ext cx="11540066" cy="76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34"/>
          <p:cNvGrpSpPr/>
          <p:nvPr/>
        </p:nvGrpSpPr>
        <p:grpSpPr>
          <a:xfrm>
            <a:off x="5980350" y="879750"/>
            <a:ext cx="5691600" cy="2676300"/>
            <a:chOff x="6361350" y="803550"/>
            <a:chExt cx="5691600" cy="2676300"/>
          </a:xfrm>
        </p:grpSpPr>
        <p:sp>
          <p:nvSpPr>
            <p:cNvPr id="225" name="Google Shape;225;p34"/>
            <p:cNvSpPr/>
            <p:nvPr/>
          </p:nvSpPr>
          <p:spPr>
            <a:xfrm>
              <a:off x="6361350" y="803550"/>
              <a:ext cx="5691600" cy="26763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0433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6" name="Google Shape;226;p34"/>
            <p:cNvGrpSpPr/>
            <p:nvPr/>
          </p:nvGrpSpPr>
          <p:grpSpPr>
            <a:xfrm>
              <a:off x="7842094" y="1316048"/>
              <a:ext cx="3297526" cy="1665040"/>
              <a:chOff x="-41124" y="301163"/>
              <a:chExt cx="2374200" cy="960120"/>
            </a:xfrm>
          </p:grpSpPr>
          <p:grpSp>
            <p:nvGrpSpPr>
              <p:cNvPr id="227" name="Google Shape;227;p34"/>
              <p:cNvGrpSpPr/>
              <p:nvPr/>
            </p:nvGrpSpPr>
            <p:grpSpPr>
              <a:xfrm>
                <a:off x="-41124" y="301163"/>
                <a:ext cx="2374200" cy="960120"/>
                <a:chOff x="-41124" y="301163"/>
                <a:chExt cx="2374200" cy="960120"/>
              </a:xfrm>
            </p:grpSpPr>
            <p:grpSp>
              <p:nvGrpSpPr>
                <p:cNvPr id="228" name="Google Shape;228;p34"/>
                <p:cNvGrpSpPr/>
                <p:nvPr/>
              </p:nvGrpSpPr>
              <p:grpSpPr>
                <a:xfrm>
                  <a:off x="-41124" y="301163"/>
                  <a:ext cx="2374200" cy="960120"/>
                  <a:chOff x="-170628" y="0"/>
                  <a:chExt cx="2374200" cy="960120"/>
                </a:xfrm>
              </p:grpSpPr>
              <p:sp>
                <p:nvSpPr>
                  <p:cNvPr id="229" name="Google Shape;229;p34"/>
                  <p:cNvSpPr/>
                  <p:nvPr/>
                </p:nvSpPr>
                <p:spPr>
                  <a:xfrm>
                    <a:off x="58483" y="0"/>
                    <a:ext cx="62100" cy="954900"/>
                  </a:xfrm>
                  <a:prstGeom prst="rect">
                    <a:avLst/>
                  </a:prstGeom>
                  <a:solidFill>
                    <a:srgbClr val="FFC000">
                      <a:alpha val="49800"/>
                    </a:srgbClr>
                  </a:solidFill>
                  <a:ln cap="flat" cmpd="sng" w="12700">
                    <a:solidFill>
                      <a:srgbClr val="5B9BD5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230;p34"/>
                  <p:cNvSpPr/>
                  <p:nvPr/>
                </p:nvSpPr>
                <p:spPr>
                  <a:xfrm>
                    <a:off x="642683" y="0"/>
                    <a:ext cx="62100" cy="954900"/>
                  </a:xfrm>
                  <a:prstGeom prst="rect">
                    <a:avLst/>
                  </a:prstGeom>
                  <a:solidFill>
                    <a:srgbClr val="FFC000">
                      <a:alpha val="49800"/>
                    </a:srgbClr>
                  </a:solidFill>
                  <a:ln cap="flat" cmpd="sng" w="12700">
                    <a:solidFill>
                      <a:srgbClr val="5B9BD5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" name="Google Shape;231;p34"/>
                  <p:cNvSpPr/>
                  <p:nvPr/>
                </p:nvSpPr>
                <p:spPr>
                  <a:xfrm>
                    <a:off x="1226883" y="0"/>
                    <a:ext cx="62100" cy="954900"/>
                  </a:xfrm>
                  <a:prstGeom prst="rect">
                    <a:avLst/>
                  </a:prstGeom>
                  <a:solidFill>
                    <a:srgbClr val="FFC000">
                      <a:alpha val="49800"/>
                    </a:srgbClr>
                  </a:solidFill>
                  <a:ln cap="flat" cmpd="sng" w="12700">
                    <a:solidFill>
                      <a:srgbClr val="5B9BD5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" name="Google Shape;232;p34"/>
                  <p:cNvSpPr/>
                  <p:nvPr/>
                </p:nvSpPr>
                <p:spPr>
                  <a:xfrm>
                    <a:off x="1811083" y="0"/>
                    <a:ext cx="62100" cy="954900"/>
                  </a:xfrm>
                  <a:prstGeom prst="rect">
                    <a:avLst/>
                  </a:prstGeom>
                  <a:solidFill>
                    <a:srgbClr val="FFC000">
                      <a:alpha val="49800"/>
                    </a:srgbClr>
                  </a:solidFill>
                  <a:ln cap="flat" cmpd="sng" w="12700">
                    <a:solidFill>
                      <a:srgbClr val="5B9BD5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233" name="Google Shape;233;p34"/>
                  <p:cNvCxnSpPr/>
                  <p:nvPr/>
                </p:nvCxnSpPr>
                <p:spPr>
                  <a:xfrm>
                    <a:off x="-170628" y="960120"/>
                    <a:ext cx="23742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000000"/>
                    </a:solidFill>
                    <a:prstDash val="solid"/>
                    <a:miter lim="800000"/>
                    <a:headEnd len="sm" w="sm" type="none"/>
                    <a:tailEnd len="med" w="med" type="triangle"/>
                  </a:ln>
                </p:spPr>
              </p:cxnSp>
              <p:cxnSp>
                <p:nvCxnSpPr>
                  <p:cNvPr id="234" name="Google Shape;234;p34"/>
                  <p:cNvCxnSpPr/>
                  <p:nvPr/>
                </p:nvCxnSpPr>
                <p:spPr>
                  <a:xfrm flipH="1" rot="10800000">
                    <a:off x="51719" y="477450"/>
                    <a:ext cx="595500" cy="54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000000"/>
                    </a:solidFill>
                    <a:prstDash val="solid"/>
                    <a:miter lim="800000"/>
                    <a:headEnd len="med" w="med" type="triangle"/>
                    <a:tailEnd len="med" w="med" type="triangle"/>
                  </a:ln>
                </p:spPr>
              </p:cxnSp>
            </p:grpSp>
            <p:cxnSp>
              <p:nvCxnSpPr>
                <p:cNvPr id="235" name="Google Shape;235;p34"/>
                <p:cNvCxnSpPr/>
                <p:nvPr/>
              </p:nvCxnSpPr>
              <p:spPr>
                <a:xfrm>
                  <a:off x="0" y="362123"/>
                  <a:ext cx="1944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miter lim="800000"/>
                  <a:headEnd len="sm" w="sm" type="none"/>
                  <a:tailEnd len="med" w="med" type="triangle"/>
                </a:ln>
              </p:spPr>
            </p:cxnSp>
            <p:cxnSp>
              <p:nvCxnSpPr>
                <p:cNvPr id="236" name="Google Shape;236;p34"/>
                <p:cNvCxnSpPr/>
                <p:nvPr/>
              </p:nvCxnSpPr>
              <p:spPr>
                <a:xfrm>
                  <a:off x="238759" y="362123"/>
                  <a:ext cx="1944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miter lim="800000"/>
                  <a:headEnd len="med" w="med" type="triangle"/>
                  <a:tailEnd len="sm" w="sm" type="none"/>
                </a:ln>
              </p:spPr>
            </p:cxnSp>
          </p:grpSp>
          <p:grpSp>
            <p:nvGrpSpPr>
              <p:cNvPr id="237" name="Google Shape;237;p34"/>
              <p:cNvGrpSpPr/>
              <p:nvPr/>
            </p:nvGrpSpPr>
            <p:grpSpPr>
              <a:xfrm>
                <a:off x="183950" y="770417"/>
                <a:ext cx="1832800" cy="486058"/>
                <a:chOff x="-1" y="7433"/>
                <a:chExt cx="1832800" cy="486058"/>
              </a:xfrm>
            </p:grpSpPr>
            <p:grpSp>
              <p:nvGrpSpPr>
                <p:cNvPr id="238" name="Google Shape;238;p34"/>
                <p:cNvGrpSpPr/>
                <p:nvPr/>
              </p:nvGrpSpPr>
              <p:grpSpPr>
                <a:xfrm>
                  <a:off x="-1" y="233234"/>
                  <a:ext cx="1178243" cy="260257"/>
                  <a:chOff x="0" y="7431"/>
                  <a:chExt cx="1178243" cy="260257"/>
                </a:xfrm>
              </p:grpSpPr>
              <p:grpSp>
                <p:nvGrpSpPr>
                  <p:cNvPr id="239" name="Google Shape;239;p34"/>
                  <p:cNvGrpSpPr/>
                  <p:nvPr/>
                </p:nvGrpSpPr>
                <p:grpSpPr>
                  <a:xfrm>
                    <a:off x="0" y="121288"/>
                    <a:ext cx="587693" cy="146400"/>
                    <a:chOff x="0" y="7431"/>
                    <a:chExt cx="587693" cy="146400"/>
                  </a:xfrm>
                </p:grpSpPr>
                <p:cxnSp>
                  <p:nvCxnSpPr>
                    <p:cNvPr id="240" name="Google Shape;240;p34"/>
                    <p:cNvCxnSpPr/>
                    <p:nvPr/>
                  </p:nvCxnSpPr>
                  <p:spPr>
                    <a:xfrm flipH="1" rot="10800000">
                      <a:off x="0" y="7431"/>
                      <a:ext cx="67500" cy="146400"/>
                    </a:xfrm>
                    <a:prstGeom prst="straightConnector1">
                      <a:avLst/>
                    </a:prstGeom>
                    <a:noFill/>
                    <a:ln cap="flat" cmpd="sng" w="38100">
                      <a:solidFill>
                        <a:srgbClr val="C00000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241" name="Google Shape;241;p34"/>
                    <p:cNvCxnSpPr/>
                    <p:nvPr/>
                  </p:nvCxnSpPr>
                  <p:spPr>
                    <a:xfrm>
                      <a:off x="67793" y="10928"/>
                      <a:ext cx="519900" cy="27600"/>
                    </a:xfrm>
                    <a:prstGeom prst="straightConnector1">
                      <a:avLst/>
                    </a:prstGeom>
                    <a:noFill/>
                    <a:ln cap="flat" cmpd="sng" w="38100">
                      <a:solidFill>
                        <a:srgbClr val="C00000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242" name="Google Shape;242;p34"/>
                  <p:cNvGrpSpPr/>
                  <p:nvPr/>
                </p:nvGrpSpPr>
                <p:grpSpPr>
                  <a:xfrm>
                    <a:off x="590550" y="7431"/>
                    <a:ext cx="587693" cy="146400"/>
                    <a:chOff x="0" y="7431"/>
                    <a:chExt cx="587693" cy="146400"/>
                  </a:xfrm>
                </p:grpSpPr>
                <p:cxnSp>
                  <p:nvCxnSpPr>
                    <p:cNvPr id="243" name="Google Shape;243;p34"/>
                    <p:cNvCxnSpPr/>
                    <p:nvPr/>
                  </p:nvCxnSpPr>
                  <p:spPr>
                    <a:xfrm flipH="1" rot="10800000">
                      <a:off x="0" y="7431"/>
                      <a:ext cx="67500" cy="146400"/>
                    </a:xfrm>
                    <a:prstGeom prst="straightConnector1">
                      <a:avLst/>
                    </a:prstGeom>
                    <a:noFill/>
                    <a:ln cap="flat" cmpd="sng" w="38100">
                      <a:solidFill>
                        <a:srgbClr val="C00000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244" name="Google Shape;244;p34"/>
                    <p:cNvCxnSpPr/>
                    <p:nvPr/>
                  </p:nvCxnSpPr>
                  <p:spPr>
                    <a:xfrm>
                      <a:off x="67793" y="10928"/>
                      <a:ext cx="519900" cy="27600"/>
                    </a:xfrm>
                    <a:prstGeom prst="straightConnector1">
                      <a:avLst/>
                    </a:prstGeom>
                    <a:noFill/>
                    <a:ln cap="flat" cmpd="sng" w="38100">
                      <a:solidFill>
                        <a:srgbClr val="C00000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</p:cxnSp>
              </p:grpSp>
            </p:grpSp>
            <p:grpSp>
              <p:nvGrpSpPr>
                <p:cNvPr id="245" name="Google Shape;245;p34"/>
                <p:cNvGrpSpPr/>
                <p:nvPr/>
              </p:nvGrpSpPr>
              <p:grpSpPr>
                <a:xfrm>
                  <a:off x="1174749" y="7433"/>
                  <a:ext cx="658050" cy="260255"/>
                  <a:chOff x="0" y="7433"/>
                  <a:chExt cx="658050" cy="260255"/>
                </a:xfrm>
              </p:grpSpPr>
              <p:grpSp>
                <p:nvGrpSpPr>
                  <p:cNvPr id="246" name="Google Shape;246;p34"/>
                  <p:cNvGrpSpPr/>
                  <p:nvPr/>
                </p:nvGrpSpPr>
                <p:grpSpPr>
                  <a:xfrm>
                    <a:off x="0" y="121288"/>
                    <a:ext cx="587693" cy="146400"/>
                    <a:chOff x="0" y="7431"/>
                    <a:chExt cx="587693" cy="146400"/>
                  </a:xfrm>
                </p:grpSpPr>
                <p:cxnSp>
                  <p:nvCxnSpPr>
                    <p:cNvPr id="247" name="Google Shape;247;p34"/>
                    <p:cNvCxnSpPr/>
                    <p:nvPr/>
                  </p:nvCxnSpPr>
                  <p:spPr>
                    <a:xfrm flipH="1" rot="10800000">
                      <a:off x="0" y="7431"/>
                      <a:ext cx="67500" cy="146400"/>
                    </a:xfrm>
                    <a:prstGeom prst="straightConnector1">
                      <a:avLst/>
                    </a:prstGeom>
                    <a:noFill/>
                    <a:ln cap="flat" cmpd="sng" w="38100">
                      <a:solidFill>
                        <a:srgbClr val="C00000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248" name="Google Shape;248;p34"/>
                    <p:cNvCxnSpPr/>
                    <p:nvPr/>
                  </p:nvCxnSpPr>
                  <p:spPr>
                    <a:xfrm>
                      <a:off x="67793" y="10928"/>
                      <a:ext cx="519900" cy="27600"/>
                    </a:xfrm>
                    <a:prstGeom prst="straightConnector1">
                      <a:avLst/>
                    </a:prstGeom>
                    <a:noFill/>
                    <a:ln cap="flat" cmpd="sng" w="38100">
                      <a:solidFill>
                        <a:srgbClr val="C00000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</p:cxnSp>
              </p:grpSp>
              <p:cxnSp>
                <p:nvCxnSpPr>
                  <p:cNvPr id="249" name="Google Shape;249;p34"/>
                  <p:cNvCxnSpPr/>
                  <p:nvPr/>
                </p:nvCxnSpPr>
                <p:spPr>
                  <a:xfrm flipH="1" rot="10800000">
                    <a:off x="590550" y="7433"/>
                    <a:ext cx="67500" cy="146400"/>
                  </a:xfrm>
                  <a:prstGeom prst="straightConnector1">
                    <a:avLst/>
                  </a:prstGeom>
                  <a:noFill/>
                  <a:ln cap="flat" cmpd="sng" w="38100">
                    <a:solidFill>
                      <a:srgbClr val="C0000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</p:grpSp>
        </p:grpSp>
        <p:sp>
          <p:nvSpPr>
            <p:cNvPr id="250" name="Google Shape;250;p34"/>
            <p:cNvSpPr txBox="1"/>
            <p:nvPr/>
          </p:nvSpPr>
          <p:spPr>
            <a:xfrm>
              <a:off x="6960675" y="3086450"/>
              <a:ext cx="4649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</a:rPr>
                <a:t>Нейтронные сгустки (банчи)</a:t>
              </a:r>
              <a:endParaRPr b="1" sz="1800">
                <a:solidFill>
                  <a:schemeClr val="dk1"/>
                </a:solidFill>
              </a:endParaRPr>
            </a:p>
          </p:txBody>
        </p:sp>
        <p:cxnSp>
          <p:nvCxnSpPr>
            <p:cNvPr id="251" name="Google Shape;251;p34"/>
            <p:cNvCxnSpPr/>
            <p:nvPr/>
          </p:nvCxnSpPr>
          <p:spPr>
            <a:xfrm rot="10800000">
              <a:off x="9017775" y="2960900"/>
              <a:ext cx="136200" cy="1701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dash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252" name="Google Shape;252;p34"/>
            <p:cNvCxnSpPr>
              <a:endCxn id="231" idx="2"/>
            </p:cNvCxnSpPr>
            <p:nvPr/>
          </p:nvCxnSpPr>
          <p:spPr>
            <a:xfrm flipH="1" rot="10800000">
              <a:off x="9645322" y="2972036"/>
              <a:ext cx="180900" cy="1545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dash"/>
              <a:miter lim="800000"/>
              <a:headEnd len="sm" w="sm" type="none"/>
              <a:tailEnd len="med" w="med" type="triangle"/>
            </a:ln>
          </p:spPr>
        </p:cxnSp>
        <p:sp>
          <p:nvSpPr>
            <p:cNvPr id="253" name="Google Shape;253;p34"/>
            <p:cNvSpPr txBox="1"/>
            <p:nvPr/>
          </p:nvSpPr>
          <p:spPr>
            <a:xfrm>
              <a:off x="7611075" y="815250"/>
              <a:ext cx="3624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C00000"/>
                  </a:solidFill>
                </a:rPr>
                <a:t>Плотность потока в ловушке</a:t>
              </a:r>
              <a:endParaRPr b="1" sz="1800">
                <a:solidFill>
                  <a:srgbClr val="C00000"/>
                </a:solidFill>
              </a:endParaRPr>
            </a:p>
          </p:txBody>
        </p:sp>
        <p:cxnSp>
          <p:nvCxnSpPr>
            <p:cNvPr id="254" name="Google Shape;254;p34"/>
            <p:cNvCxnSpPr>
              <a:stCxn id="253" idx="2"/>
            </p:cNvCxnSpPr>
            <p:nvPr/>
          </p:nvCxnSpPr>
          <p:spPr>
            <a:xfrm flipH="1">
              <a:off x="9405525" y="1184550"/>
              <a:ext cx="17700" cy="1302300"/>
            </a:xfrm>
            <a:prstGeom prst="straightConnector1">
              <a:avLst/>
            </a:prstGeom>
            <a:noFill/>
            <a:ln cap="flat" cmpd="sng" w="19050">
              <a:solidFill>
                <a:srgbClr val="C00000"/>
              </a:solidFill>
              <a:prstDash val="dash"/>
              <a:miter lim="800000"/>
              <a:headEnd len="sm" w="sm" type="none"/>
              <a:tailEnd len="med" w="med" type="triangle"/>
            </a:ln>
          </p:spPr>
        </p:cxnSp>
        <p:pic>
          <p:nvPicPr>
            <p:cNvPr id="255" name="Google Shape;255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777831" y="1024742"/>
              <a:ext cx="311455" cy="380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34"/>
            <p:cNvSpPr/>
            <p:nvPr/>
          </p:nvSpPr>
          <p:spPr>
            <a:xfrm>
              <a:off x="6488813" y="1328567"/>
              <a:ext cx="1529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/>
                <a:t>Длительность импульса</a:t>
              </a:r>
              <a:endParaRPr sz="1600">
                <a:solidFill>
                  <a:srgbClr val="000000"/>
                </a:solidFill>
              </a:endParaRPr>
            </a:p>
          </p:txBody>
        </p:sp>
        <p:pic>
          <p:nvPicPr>
            <p:cNvPr id="257" name="Google Shape;257;p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76645" y="2029208"/>
              <a:ext cx="380999" cy="450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3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834050" y="2580466"/>
              <a:ext cx="242888" cy="4143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34"/>
            <p:cNvSpPr/>
            <p:nvPr/>
          </p:nvSpPr>
          <p:spPr>
            <a:xfrm>
              <a:off x="6614101" y="2032913"/>
              <a:ext cx="1334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/>
                <a:t>Период импульса</a:t>
              </a:r>
              <a:endParaRPr sz="1600">
                <a:solidFill>
                  <a:srgbClr val="000000"/>
                </a:solidFill>
              </a:endParaRPr>
            </a:p>
          </p:txBody>
        </p:sp>
      </p:grpSp>
      <p:grpSp>
        <p:nvGrpSpPr>
          <p:cNvPr id="260" name="Google Shape;260;p34"/>
          <p:cNvGrpSpPr/>
          <p:nvPr/>
        </p:nvGrpSpPr>
        <p:grpSpPr>
          <a:xfrm>
            <a:off x="94375" y="892058"/>
            <a:ext cx="5426584" cy="3730009"/>
            <a:chOff x="118200" y="2316233"/>
            <a:chExt cx="5426584" cy="3730009"/>
          </a:xfrm>
        </p:grpSpPr>
        <p:sp>
          <p:nvSpPr>
            <p:cNvPr id="261" name="Google Shape;261;p34"/>
            <p:cNvSpPr/>
            <p:nvPr/>
          </p:nvSpPr>
          <p:spPr>
            <a:xfrm>
              <a:off x="1678151" y="3377730"/>
              <a:ext cx="497700" cy="1403400"/>
            </a:xfrm>
            <a:prstGeom prst="rect">
              <a:avLst/>
            </a:prstGeom>
            <a:solidFill>
              <a:srgbClr val="0433FF"/>
            </a:solidFill>
            <a:ln cap="flat" cmpd="sng" w="12700">
              <a:solidFill>
                <a:srgbClr val="32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34"/>
            <p:cNvSpPr/>
            <p:nvPr/>
          </p:nvSpPr>
          <p:spPr>
            <a:xfrm>
              <a:off x="2252412" y="2724296"/>
              <a:ext cx="2749200" cy="2745000"/>
            </a:xfrm>
            <a:prstGeom prst="ellipse">
              <a:avLst/>
            </a:prstGeom>
            <a:noFill/>
            <a:ln cap="flat" cmpd="sng" w="76200">
              <a:solidFill>
                <a:srgbClr val="0C0C0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3" name="Google Shape;263;p34"/>
            <p:cNvCxnSpPr/>
            <p:nvPr/>
          </p:nvCxnSpPr>
          <p:spPr>
            <a:xfrm flipH="1" rot="10800000">
              <a:off x="4382378" y="3999884"/>
              <a:ext cx="610200" cy="1187100"/>
            </a:xfrm>
            <a:prstGeom prst="straightConnector1">
              <a:avLst/>
            </a:prstGeom>
            <a:noFill/>
            <a:ln cap="flat" cmpd="sng" w="28575">
              <a:solidFill>
                <a:srgbClr val="0433FF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264" name="Google Shape;264;p34"/>
            <p:cNvCxnSpPr/>
            <p:nvPr/>
          </p:nvCxnSpPr>
          <p:spPr>
            <a:xfrm rot="10800000">
              <a:off x="3803228" y="2733070"/>
              <a:ext cx="1189500" cy="1363800"/>
            </a:xfrm>
            <a:prstGeom prst="straightConnector1">
              <a:avLst/>
            </a:prstGeom>
            <a:noFill/>
            <a:ln cap="flat" cmpd="sng" w="28575">
              <a:solidFill>
                <a:srgbClr val="0433FF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265" name="Google Shape;265;p34"/>
            <p:cNvCxnSpPr/>
            <p:nvPr/>
          </p:nvCxnSpPr>
          <p:spPr>
            <a:xfrm flipH="1">
              <a:off x="2653845" y="2744340"/>
              <a:ext cx="1119300" cy="2323200"/>
            </a:xfrm>
            <a:prstGeom prst="straightConnector1">
              <a:avLst/>
            </a:prstGeom>
            <a:noFill/>
            <a:ln cap="flat" cmpd="sng" w="28575">
              <a:solidFill>
                <a:srgbClr val="0433FF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266" name="Google Shape;266;p34"/>
            <p:cNvCxnSpPr/>
            <p:nvPr/>
          </p:nvCxnSpPr>
          <p:spPr>
            <a:xfrm flipH="1" rot="10800000">
              <a:off x="2653722" y="3862924"/>
              <a:ext cx="2335800" cy="1204500"/>
            </a:xfrm>
            <a:prstGeom prst="straightConnector1">
              <a:avLst/>
            </a:prstGeom>
            <a:noFill/>
            <a:ln cap="flat" cmpd="sng" w="28575">
              <a:solidFill>
                <a:srgbClr val="0433FF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267" name="Google Shape;267;p34"/>
            <p:cNvSpPr txBox="1"/>
            <p:nvPr/>
          </p:nvSpPr>
          <p:spPr>
            <a:xfrm>
              <a:off x="1162550" y="2399500"/>
              <a:ext cx="1610400" cy="32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/>
                <a:t>Импульсный </a:t>
              </a:r>
              <a:r>
                <a:rPr lang="en-US" sz="2000"/>
                <a:t>затвор</a:t>
              </a:r>
              <a:endParaRPr sz="2000">
                <a:solidFill>
                  <a:srgbClr val="000000"/>
                </a:solidFill>
              </a:endParaRPr>
            </a:p>
          </p:txBody>
        </p:sp>
        <p:sp>
          <p:nvSpPr>
            <p:cNvPr id="268" name="Google Shape;268;p34"/>
            <p:cNvSpPr txBox="1"/>
            <p:nvPr/>
          </p:nvSpPr>
          <p:spPr>
            <a:xfrm>
              <a:off x="4115284" y="2316233"/>
              <a:ext cx="1429500" cy="4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/>
                <a:t>Ловушка УХН</a:t>
              </a:r>
              <a:endParaRPr sz="2000"/>
            </a:p>
          </p:txBody>
        </p:sp>
        <p:cxnSp>
          <p:nvCxnSpPr>
            <p:cNvPr id="269" name="Google Shape;269;p34"/>
            <p:cNvCxnSpPr/>
            <p:nvPr/>
          </p:nvCxnSpPr>
          <p:spPr>
            <a:xfrm flipH="1">
              <a:off x="4371100" y="2708650"/>
              <a:ext cx="156600" cy="2169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270" name="Google Shape;270;p34"/>
            <p:cNvSpPr txBox="1"/>
            <p:nvPr/>
          </p:nvSpPr>
          <p:spPr>
            <a:xfrm>
              <a:off x="118200" y="4945250"/>
              <a:ext cx="1756200" cy="5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/>
                <a:t>Тонкий конвертер</a:t>
              </a:r>
              <a:endParaRPr sz="2000">
                <a:solidFill>
                  <a:srgbClr val="000000"/>
                </a:solidFill>
              </a:endParaRPr>
            </a:p>
          </p:txBody>
        </p:sp>
        <p:cxnSp>
          <p:nvCxnSpPr>
            <p:cNvPr id="271" name="Google Shape;271;p34"/>
            <p:cNvCxnSpPr/>
            <p:nvPr/>
          </p:nvCxnSpPr>
          <p:spPr>
            <a:xfrm flipH="1" rot="10800000">
              <a:off x="1202875" y="4535550"/>
              <a:ext cx="716100" cy="3951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272" name="Google Shape;272;p34"/>
            <p:cNvSpPr/>
            <p:nvPr/>
          </p:nvSpPr>
          <p:spPr>
            <a:xfrm>
              <a:off x="2185792" y="3631525"/>
              <a:ext cx="93900" cy="946800"/>
            </a:xfrm>
            <a:prstGeom prst="rect">
              <a:avLst/>
            </a:prstGeom>
            <a:solidFill>
              <a:srgbClr val="C00000"/>
            </a:solidFill>
            <a:ln cap="flat" cmpd="sng" w="12700">
              <a:solidFill>
                <a:srgbClr val="32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3" name="Google Shape;273;p34"/>
            <p:cNvCxnSpPr/>
            <p:nvPr/>
          </p:nvCxnSpPr>
          <p:spPr>
            <a:xfrm>
              <a:off x="1783396" y="3929150"/>
              <a:ext cx="2627100" cy="1266600"/>
            </a:xfrm>
            <a:prstGeom prst="straightConnector1">
              <a:avLst/>
            </a:prstGeom>
            <a:noFill/>
            <a:ln cap="flat" cmpd="sng" w="28575">
              <a:solidFill>
                <a:srgbClr val="0433FF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274" name="Google Shape;274;p34"/>
            <p:cNvCxnSpPr/>
            <p:nvPr/>
          </p:nvCxnSpPr>
          <p:spPr>
            <a:xfrm>
              <a:off x="2212350" y="2984950"/>
              <a:ext cx="6000" cy="8127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pic>
          <p:nvPicPr>
            <p:cNvPr id="275" name="Google Shape;275;p3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044725" y="5533480"/>
              <a:ext cx="1758951" cy="5127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6" name="Google Shape;276;p34"/>
            <p:cNvSpPr txBox="1"/>
            <p:nvPr/>
          </p:nvSpPr>
          <p:spPr>
            <a:xfrm>
              <a:off x="3718425" y="5495575"/>
              <a:ext cx="18069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≈ 250 </a:t>
              </a:r>
              <a:r>
                <a:rPr lang="en-US" sz="2400">
                  <a:latin typeface="Times New Roman"/>
                  <a:ea typeface="Times New Roman"/>
                  <a:cs typeface="Times New Roman"/>
                  <a:sym typeface="Times New Roman"/>
                </a:rPr>
                <a:t>нэВ</a:t>
              </a:r>
              <a:endPara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77" name="Google Shape;277;p34"/>
          <p:cNvSpPr txBox="1"/>
          <p:nvPr/>
        </p:nvSpPr>
        <p:spPr>
          <a:xfrm>
            <a:off x="7825250" y="4616950"/>
            <a:ext cx="4366800" cy="11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-US" sz="2000">
                <a:solidFill>
                  <a:srgbClr val="000000"/>
                </a:solidFill>
              </a:rPr>
              <a:t> - </a:t>
            </a:r>
            <a:r>
              <a:rPr lang="en-US" sz="2000">
                <a:solidFill>
                  <a:schemeClr val="dk1"/>
                </a:solidFill>
              </a:rPr>
              <a:t>эффективная </a:t>
            </a:r>
            <a:r>
              <a:rPr lang="en-US" sz="2000">
                <a:solidFill>
                  <a:schemeClr val="dk1"/>
                </a:solidFill>
              </a:rPr>
              <a:t>площадь</a:t>
            </a:r>
            <a:r>
              <a:rPr lang="en-US" sz="2000">
                <a:solidFill>
                  <a:schemeClr val="dk1"/>
                </a:solidFill>
              </a:rPr>
              <a:t> конвертера;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</a:t>
            </a:r>
            <a:r>
              <a:rPr lang="en-US" sz="2000">
                <a:solidFill>
                  <a:srgbClr val="000000"/>
                </a:solidFill>
              </a:rPr>
              <a:t> - </a:t>
            </a:r>
            <a:r>
              <a:rPr lang="en-US" sz="2000"/>
              <a:t>площадь</a:t>
            </a:r>
            <a:r>
              <a:rPr lang="en-US" sz="2000"/>
              <a:t> поверхности ловушки; 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 </a:t>
            </a:r>
            <a:r>
              <a:rPr lang="en-US" sz="2000">
                <a:solidFill>
                  <a:srgbClr val="000000"/>
                </a:solidFill>
              </a:rPr>
              <a:t>- </a:t>
            </a:r>
            <a:r>
              <a:rPr lang="en-US" sz="2000"/>
              <a:t>вероятность потери УХН.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78" name="Google Shape;278;p34"/>
          <p:cNvSpPr txBox="1"/>
          <p:nvPr/>
        </p:nvSpPr>
        <p:spPr>
          <a:xfrm>
            <a:off x="5718150" y="3871650"/>
            <a:ext cx="6242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Накопление плотности при импульсном наполнении сферической ловушки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4"/>
          <p:cNvSpPr/>
          <p:nvPr/>
        </p:nvSpPr>
        <p:spPr>
          <a:xfrm>
            <a:off x="145275" y="5009475"/>
            <a:ext cx="4819500" cy="12666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Главная идея – эффективное </a:t>
            </a:r>
            <a:r>
              <a:rPr b="1" lang="en-US" sz="2400">
                <a:solidFill>
                  <a:schemeClr val="dk1"/>
                </a:solidFill>
              </a:rPr>
              <a:t>импульсное накопление </a:t>
            </a:r>
            <a:r>
              <a:rPr lang="en-US" sz="2400">
                <a:solidFill>
                  <a:schemeClr val="dk1"/>
                </a:solidFill>
              </a:rPr>
              <a:t>нейтронов в ловушке УХН</a:t>
            </a:r>
            <a:endParaRPr/>
          </a:p>
        </p:txBody>
      </p:sp>
      <p:sp>
        <p:nvSpPr>
          <p:cNvPr id="280" name="Google Shape;280;p34"/>
          <p:cNvSpPr txBox="1"/>
          <p:nvPr/>
        </p:nvSpPr>
        <p:spPr>
          <a:xfrm>
            <a:off x="7096300" y="5926500"/>
            <a:ext cx="302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 → 10 ÷10</a:t>
            </a:r>
            <a:r>
              <a:rPr b="1" baseline="30000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="1" baseline="30000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1" name="Google Shape;281;p34"/>
          <p:cNvSpPr txBox="1"/>
          <p:nvPr/>
        </p:nvSpPr>
        <p:spPr>
          <a:xfrm>
            <a:off x="0" y="6477000"/>
            <a:ext cx="587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 Ф.Л. Шапиро, ЭЧАЯ, </a:t>
            </a:r>
            <a:r>
              <a:rPr b="1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4, 975 (1972).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/>
          <p:nvPr/>
        </p:nvSpPr>
        <p:spPr>
          <a:xfrm>
            <a:off x="5078125" y="4383975"/>
            <a:ext cx="6910500" cy="16677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</a:rPr>
              <a:t>Поток нейтронов, который способен удержаться в ловушке после сильного </a:t>
            </a:r>
            <a:r>
              <a:rPr lang="en-US" sz="2500">
                <a:solidFill>
                  <a:schemeClr val="dk1"/>
                </a:solidFill>
              </a:rPr>
              <a:t>(</a:t>
            </a:r>
            <a:r>
              <a:rPr b="1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b="1" baseline="-25000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</a:t>
            </a:r>
            <a:r>
              <a:rPr b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≫</a:t>
            </a:r>
            <a:r>
              <a:rPr b="1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b="1" baseline="-25000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trap</a:t>
            </a:r>
            <a:r>
              <a:rPr lang="en-US" sz="2500">
                <a:solidFill>
                  <a:schemeClr val="dk1"/>
                </a:solidFill>
              </a:rPr>
              <a:t>) замедления, может иметь импульсную структуру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87" name="Google Shape;287;p35"/>
          <p:cNvSpPr/>
          <p:nvPr/>
        </p:nvSpPr>
        <p:spPr>
          <a:xfrm>
            <a:off x="279325" y="4704225"/>
            <a:ext cx="4798800" cy="1145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δt/t = δV/V = δE/(2E) = E</a:t>
            </a:r>
            <a:r>
              <a:rPr b="1" baseline="-25000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trap</a:t>
            </a:r>
            <a:r>
              <a:rPr b="1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/2E</a:t>
            </a:r>
            <a:r>
              <a:rPr b="1" baseline="-25000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</a:t>
            </a:r>
            <a:endParaRPr b="1" baseline="-25000" i="1"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δE</a:t>
            </a:r>
            <a:r>
              <a:rPr b="1" i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≪</a:t>
            </a:r>
            <a:r>
              <a:rPr b="1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⇒ </a:t>
            </a:r>
            <a:r>
              <a:rPr b="1" i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δt≪ t, t</a:t>
            </a:r>
            <a:r>
              <a:rPr b="1" baseline="-25000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≈</a:t>
            </a:r>
            <a:r>
              <a:rPr b="1" i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5"/>
          <p:cNvSpPr/>
          <p:nvPr/>
        </p:nvSpPr>
        <p:spPr>
          <a:xfrm>
            <a:off x="611925" y="813209"/>
            <a:ext cx="10731000" cy="2703000"/>
          </a:xfrm>
          <a:prstGeom prst="roundRect">
            <a:avLst>
              <a:gd fmla="val 16667" name="adj"/>
            </a:avLst>
          </a:prstGeom>
          <a:solidFill>
            <a:srgbClr val="E7E6E6">
              <a:alpha val="39190"/>
            </a:srgbClr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Линия Линия" id="289" name="Google Shape;28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189" y="678568"/>
            <a:ext cx="11540066" cy="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5"/>
          <p:cNvSpPr txBox="1"/>
          <p:nvPr>
            <p:ph type="title"/>
          </p:nvPr>
        </p:nvSpPr>
        <p:spPr>
          <a:xfrm>
            <a:off x="0" y="1275"/>
            <a:ext cx="115401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232C4"/>
              </a:buClr>
              <a:buSzPts val="2800"/>
              <a:buFont typeface="Avenir"/>
              <a:buNone/>
            </a:pPr>
            <a:r>
              <a:rPr b="1" lang="en-US" sz="2600">
                <a:latin typeface="Arial"/>
                <a:ea typeface="Arial"/>
                <a:cs typeface="Arial"/>
                <a:sym typeface="Arial"/>
              </a:rPr>
              <a:t>Концепция источника УХН </a:t>
            </a:r>
            <a:endParaRPr b="1" sz="2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[2] A.I. Frank </a:t>
            </a:r>
            <a:r>
              <a:rPr i="1" lang="en-US" sz="1200">
                <a:latin typeface="Times New Roman"/>
                <a:ea typeface="Times New Roman"/>
                <a:cs typeface="Times New Roman"/>
                <a:sym typeface="Times New Roman"/>
              </a:rPr>
              <a:t>et al.,</a:t>
            </a: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-US" sz="1200">
                <a:latin typeface="Times New Roman"/>
                <a:ea typeface="Times New Roman"/>
                <a:cs typeface="Times New Roman"/>
                <a:sym typeface="Times New Roman"/>
              </a:rPr>
              <a:t>Phys. Part. Nuclei</a:t>
            </a: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 53, 33 (2022).</a:t>
            </a:r>
            <a:endParaRPr b="1"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5"/>
          <p:cNvSpPr/>
          <p:nvPr/>
        </p:nvSpPr>
        <p:spPr>
          <a:xfrm>
            <a:off x="1558987" y="1513815"/>
            <a:ext cx="466800" cy="1316100"/>
          </a:xfrm>
          <a:prstGeom prst="rect">
            <a:avLst/>
          </a:prstGeom>
          <a:solidFill>
            <a:srgbClr val="C32DC5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5"/>
          <p:cNvSpPr/>
          <p:nvPr/>
        </p:nvSpPr>
        <p:spPr>
          <a:xfrm>
            <a:off x="2033277" y="2009025"/>
            <a:ext cx="4889400" cy="3642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5"/>
          <p:cNvSpPr txBox="1"/>
          <p:nvPr/>
        </p:nvSpPr>
        <p:spPr>
          <a:xfrm>
            <a:off x="2085349" y="2393900"/>
            <a:ext cx="175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Нейтроновод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4" name="Google Shape;294;p35"/>
          <p:cNvCxnSpPr/>
          <p:nvPr/>
        </p:nvCxnSpPr>
        <p:spPr>
          <a:xfrm flipH="1" rot="10800000">
            <a:off x="2624756" y="2022818"/>
            <a:ext cx="1154400" cy="348900"/>
          </a:xfrm>
          <a:prstGeom prst="straightConnector1">
            <a:avLst/>
          </a:prstGeom>
          <a:noFill/>
          <a:ln cap="flat" cmpd="sng" w="28575">
            <a:solidFill>
              <a:srgbClr val="C32DC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5" name="Google Shape;295;p35"/>
          <p:cNvCxnSpPr/>
          <p:nvPr/>
        </p:nvCxnSpPr>
        <p:spPr>
          <a:xfrm>
            <a:off x="3759591" y="2021996"/>
            <a:ext cx="1043700" cy="341400"/>
          </a:xfrm>
          <a:prstGeom prst="straightConnector1">
            <a:avLst/>
          </a:prstGeom>
          <a:noFill/>
          <a:ln cap="flat" cmpd="sng" w="28575">
            <a:solidFill>
              <a:srgbClr val="C32DC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6" name="Google Shape;296;p35"/>
          <p:cNvCxnSpPr/>
          <p:nvPr/>
        </p:nvCxnSpPr>
        <p:spPr>
          <a:xfrm flipH="1" rot="10800000">
            <a:off x="4774640" y="2021962"/>
            <a:ext cx="1069200" cy="336000"/>
          </a:xfrm>
          <a:prstGeom prst="straightConnector1">
            <a:avLst/>
          </a:prstGeom>
          <a:noFill/>
          <a:ln cap="flat" cmpd="sng" w="28575">
            <a:solidFill>
              <a:srgbClr val="C32DC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7" name="Google Shape;297;p35"/>
          <p:cNvCxnSpPr/>
          <p:nvPr/>
        </p:nvCxnSpPr>
        <p:spPr>
          <a:xfrm>
            <a:off x="5843691" y="2021996"/>
            <a:ext cx="1001700" cy="336000"/>
          </a:xfrm>
          <a:prstGeom prst="straightConnector1">
            <a:avLst/>
          </a:prstGeom>
          <a:noFill/>
          <a:ln cap="flat" cmpd="sng" w="28575">
            <a:solidFill>
              <a:srgbClr val="C32DC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8" name="Google Shape;298;p35"/>
          <p:cNvCxnSpPr/>
          <p:nvPr/>
        </p:nvCxnSpPr>
        <p:spPr>
          <a:xfrm>
            <a:off x="2033443" y="2114461"/>
            <a:ext cx="654900" cy="264000"/>
          </a:xfrm>
          <a:prstGeom prst="straightConnector1">
            <a:avLst/>
          </a:prstGeom>
          <a:noFill/>
          <a:ln cap="flat" cmpd="sng" w="28575">
            <a:solidFill>
              <a:srgbClr val="C32DC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9" name="Google Shape;299;p35"/>
          <p:cNvCxnSpPr/>
          <p:nvPr/>
        </p:nvCxnSpPr>
        <p:spPr>
          <a:xfrm flipH="1" rot="10800000">
            <a:off x="7018384" y="2069362"/>
            <a:ext cx="739800" cy="2886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0" name="Google Shape;300;p35"/>
          <p:cNvSpPr/>
          <p:nvPr/>
        </p:nvSpPr>
        <p:spPr>
          <a:xfrm flipH="1">
            <a:off x="4105573" y="1022211"/>
            <a:ext cx="255600" cy="955800"/>
          </a:xfrm>
          <a:prstGeom prst="halfFrame">
            <a:avLst>
              <a:gd fmla="val 33333" name="adj1"/>
              <a:gd fmla="val 27006" name="adj2"/>
            </a:avLst>
          </a:prstGeom>
          <a:solidFill>
            <a:schemeClr val="dk1">
              <a:alpha val="49800"/>
            </a:schemeClr>
          </a:solidFill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5"/>
          <p:cNvSpPr/>
          <p:nvPr/>
        </p:nvSpPr>
        <p:spPr>
          <a:xfrm rot="10800000">
            <a:off x="4127138" y="2365523"/>
            <a:ext cx="239400" cy="905700"/>
          </a:xfrm>
          <a:prstGeom prst="halfFrame">
            <a:avLst>
              <a:gd fmla="val 33333" name="adj1"/>
              <a:gd fmla="val 27006" name="adj2"/>
            </a:avLst>
          </a:prstGeom>
          <a:solidFill>
            <a:schemeClr val="dk1">
              <a:alpha val="49800"/>
            </a:schemeClr>
          </a:solidFill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5"/>
          <p:cNvSpPr/>
          <p:nvPr/>
        </p:nvSpPr>
        <p:spPr>
          <a:xfrm>
            <a:off x="7804480" y="1464417"/>
            <a:ext cx="1513200" cy="14241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3" name="Google Shape;303;p35"/>
          <p:cNvCxnSpPr/>
          <p:nvPr/>
        </p:nvCxnSpPr>
        <p:spPr>
          <a:xfrm>
            <a:off x="8153950" y="1639275"/>
            <a:ext cx="1158900" cy="4869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4" name="Google Shape;304;p35"/>
          <p:cNvCxnSpPr/>
          <p:nvPr/>
        </p:nvCxnSpPr>
        <p:spPr>
          <a:xfrm flipH="1" rot="10800000">
            <a:off x="8025383" y="1612546"/>
            <a:ext cx="128700" cy="10674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5" name="Google Shape;305;p35"/>
          <p:cNvSpPr txBox="1"/>
          <p:nvPr/>
        </p:nvSpPr>
        <p:spPr>
          <a:xfrm>
            <a:off x="9256790" y="1670075"/>
            <a:ext cx="12858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Ловушка УХН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35"/>
          <p:cNvSpPr/>
          <p:nvPr/>
        </p:nvSpPr>
        <p:spPr>
          <a:xfrm>
            <a:off x="4072850" y="1200900"/>
            <a:ext cx="24558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Биологическая защита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7" name="Google Shape;307;p35"/>
          <p:cNvCxnSpPr/>
          <p:nvPr/>
        </p:nvCxnSpPr>
        <p:spPr>
          <a:xfrm>
            <a:off x="2041788" y="3313953"/>
            <a:ext cx="4887900" cy="0"/>
          </a:xfrm>
          <a:prstGeom prst="straightConnector1">
            <a:avLst/>
          </a:prstGeom>
          <a:noFill/>
          <a:ln cap="flat" cmpd="sng" w="9525">
            <a:solidFill>
              <a:srgbClr val="0C0C0C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cxnSp>
        <p:nvCxnSpPr>
          <p:cNvPr id="308" name="Google Shape;308;p35"/>
          <p:cNvCxnSpPr/>
          <p:nvPr/>
        </p:nvCxnSpPr>
        <p:spPr>
          <a:xfrm>
            <a:off x="2033275" y="2373198"/>
            <a:ext cx="0" cy="926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09" name="Google Shape;309;p35"/>
          <p:cNvCxnSpPr/>
          <p:nvPr/>
        </p:nvCxnSpPr>
        <p:spPr>
          <a:xfrm>
            <a:off x="6928842" y="2402616"/>
            <a:ext cx="0" cy="926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pic>
        <p:nvPicPr>
          <p:cNvPr id="310" name="Google Shape;31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94122" y="2893889"/>
            <a:ext cx="322263" cy="377826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5"/>
          <p:cNvSpPr txBox="1"/>
          <p:nvPr/>
        </p:nvSpPr>
        <p:spPr>
          <a:xfrm>
            <a:off x="5135725" y="2818059"/>
            <a:ext cx="18069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≈ 10 -15 м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2" name="Google Shape;312;p35"/>
          <p:cNvSpPr/>
          <p:nvPr/>
        </p:nvSpPr>
        <p:spPr>
          <a:xfrm>
            <a:off x="7691570" y="1935125"/>
            <a:ext cx="127800" cy="491100"/>
          </a:xfrm>
          <a:prstGeom prst="rect">
            <a:avLst/>
          </a:prstGeom>
          <a:solidFill>
            <a:srgbClr val="C00000"/>
          </a:solidFill>
          <a:ln cap="flat" cmpd="sng" w="12700">
            <a:solidFill>
              <a:srgbClr val="32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3" name="Google Shape;313;p35"/>
          <p:cNvCxnSpPr>
            <a:stCxn id="312" idx="2"/>
          </p:cNvCxnSpPr>
          <p:nvPr/>
        </p:nvCxnSpPr>
        <p:spPr>
          <a:xfrm>
            <a:off x="7755470" y="2426225"/>
            <a:ext cx="434700" cy="557100"/>
          </a:xfrm>
          <a:prstGeom prst="straightConnector1">
            <a:avLst/>
          </a:prstGeom>
          <a:noFill/>
          <a:ln cap="flat" cmpd="sng" w="38100">
            <a:solidFill>
              <a:srgbClr val="0C0C0C"/>
            </a:solidFill>
            <a:prstDash val="solid"/>
            <a:miter lim="800000"/>
            <a:headEnd len="med" w="med" type="triangle"/>
            <a:tailEnd len="sm" w="sm" type="none"/>
          </a:ln>
        </p:spPr>
      </p:cxnSp>
      <p:sp>
        <p:nvSpPr>
          <p:cNvPr id="314" name="Google Shape;314;p35"/>
          <p:cNvSpPr/>
          <p:nvPr/>
        </p:nvSpPr>
        <p:spPr>
          <a:xfrm>
            <a:off x="6939893" y="1698550"/>
            <a:ext cx="736500" cy="955800"/>
          </a:xfrm>
          <a:prstGeom prst="rect">
            <a:avLst/>
          </a:prstGeom>
          <a:solidFill>
            <a:schemeClr val="accent3"/>
          </a:solidFill>
          <a:ln cap="flat" cmpd="sng" w="38100">
            <a:solidFill>
              <a:srgbClr val="0C0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5"/>
          <p:cNvSpPr txBox="1"/>
          <p:nvPr/>
        </p:nvSpPr>
        <p:spPr>
          <a:xfrm>
            <a:off x="83350" y="6052825"/>
            <a:ext cx="115401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-</a:t>
            </a:r>
            <a:r>
              <a:rPr lang="en-US" sz="2000">
                <a:solidFill>
                  <a:schemeClr val="dk1"/>
                </a:solidFill>
              </a:rPr>
              <a:t> период импульса, </a:t>
            </a:r>
            <a:r>
              <a:rPr b="1" i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- </a:t>
            </a:r>
            <a:r>
              <a:rPr lang="en-US" sz="2000">
                <a:solidFill>
                  <a:schemeClr val="dk1"/>
                </a:solidFill>
              </a:rPr>
              <a:t>время пролёта, </a:t>
            </a:r>
            <a:r>
              <a:rPr b="1" i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δt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>
                <a:solidFill>
                  <a:schemeClr val="dk1"/>
                </a:solidFill>
              </a:rPr>
              <a:t> дисперсия времен пролёта на входе в ловушку,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b="1" baseline="-25000" i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-US" sz="2000">
                <a:solidFill>
                  <a:schemeClr val="dk1"/>
                </a:solidFill>
              </a:rPr>
              <a:t>- энергия нейтрона, способного удержаться в ловушке после замедления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16" name="Google Shape;316;p35"/>
          <p:cNvSpPr txBox="1"/>
          <p:nvPr/>
        </p:nvSpPr>
        <p:spPr>
          <a:xfrm>
            <a:off x="842550" y="799555"/>
            <a:ext cx="1857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C32DC5"/>
                </a:solidFill>
                <a:latin typeface="Calibri"/>
                <a:ea typeface="Calibri"/>
                <a:cs typeface="Calibri"/>
                <a:sym typeface="Calibri"/>
              </a:rPr>
              <a:t>Конвертер - источник ОХН</a:t>
            </a:r>
            <a:endParaRPr b="1" sz="2000">
              <a:solidFill>
                <a:srgbClr val="C32DC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7" name="Google Shape;317;p35"/>
          <p:cNvCxnSpPr>
            <a:stCxn id="318" idx="2"/>
          </p:cNvCxnSpPr>
          <p:nvPr/>
        </p:nvCxnSpPr>
        <p:spPr>
          <a:xfrm flipH="1">
            <a:off x="7361250" y="1299775"/>
            <a:ext cx="270300" cy="6690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19" name="Google Shape;319;p35"/>
          <p:cNvSpPr txBox="1"/>
          <p:nvPr/>
        </p:nvSpPr>
        <p:spPr>
          <a:xfrm>
            <a:off x="5766902" y="791141"/>
            <a:ext cx="1703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5"/>
          <p:cNvSpPr txBox="1"/>
          <p:nvPr/>
        </p:nvSpPr>
        <p:spPr>
          <a:xfrm>
            <a:off x="8009443" y="1927275"/>
            <a:ext cx="1154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433FF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УХН</a:t>
            </a:r>
            <a:endParaRPr b="1" sz="2400">
              <a:solidFill>
                <a:srgbClr val="0433FF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" name="Google Shape;321;p35"/>
          <p:cNvSpPr txBox="1"/>
          <p:nvPr/>
        </p:nvSpPr>
        <p:spPr>
          <a:xfrm>
            <a:off x="7699200" y="2806465"/>
            <a:ext cx="3310800" cy="4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Импульсный затвор</a:t>
            </a:r>
            <a:endParaRPr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(флиппер в остаточном поле)</a:t>
            </a:r>
            <a:endParaRPr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5"/>
          <p:cNvSpPr txBox="1"/>
          <p:nvPr/>
        </p:nvSpPr>
        <p:spPr>
          <a:xfrm>
            <a:off x="2317259" y="1873563"/>
            <a:ext cx="12858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32DC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ОХН</a:t>
            </a:r>
            <a:endParaRPr b="1" sz="2400">
              <a:solidFill>
                <a:srgbClr val="C32DC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p35"/>
          <p:cNvSpPr txBox="1"/>
          <p:nvPr/>
        </p:nvSpPr>
        <p:spPr>
          <a:xfrm>
            <a:off x="2192525" y="3413900"/>
            <a:ext cx="35070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 замедления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sz="20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500">
                <a:solidFill>
                  <a:srgbClr val="C32DC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b="1" baseline="-25000" i="1" lang="en-US" sz="2500">
                <a:solidFill>
                  <a:srgbClr val="C32DC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</a:t>
            </a:r>
            <a:r>
              <a:rPr b="1" lang="en-US" sz="2500">
                <a:solidFill>
                  <a:srgbClr val="C32DC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&lt; </a:t>
            </a:r>
            <a:r>
              <a:rPr b="1" i="1" lang="en-US" sz="2500">
                <a:solidFill>
                  <a:srgbClr val="C32DC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b="1" baseline="-25000" i="1" lang="en-US" sz="2500">
                <a:solidFill>
                  <a:srgbClr val="C32DC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b="1" lang="en-US" sz="2500">
                <a:solidFill>
                  <a:srgbClr val="C32DC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&lt; </a:t>
            </a:r>
            <a:r>
              <a:rPr b="1" i="1" lang="en-US" sz="2500">
                <a:solidFill>
                  <a:srgbClr val="C32DC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b="1" baseline="-25000" i="1" lang="en-US" sz="2500">
                <a:solidFill>
                  <a:srgbClr val="C32DC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</a:t>
            </a:r>
            <a:r>
              <a:rPr b="1" baseline="-25000" lang="en-US" sz="2500">
                <a:solidFill>
                  <a:srgbClr val="C32DC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2500">
                <a:solidFill>
                  <a:srgbClr val="C32DC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b="1" i="1" lang="en-US" sz="2500">
                <a:solidFill>
                  <a:srgbClr val="C32DC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b="1" baseline="-25000" i="1" lang="en-US" sz="2500">
                <a:solidFill>
                  <a:srgbClr val="C32DC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trap</a:t>
            </a:r>
            <a:endParaRPr b="1" baseline="-25000" sz="2500">
              <a:solidFill>
                <a:srgbClr val="C32DC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4" name="Google Shape;324;p35"/>
          <p:cNvSpPr txBox="1"/>
          <p:nvPr/>
        </p:nvSpPr>
        <p:spPr>
          <a:xfrm>
            <a:off x="8400625" y="3453929"/>
            <a:ext cx="3310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После замедления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&lt; </a:t>
            </a:r>
            <a:r>
              <a:rPr b="1" i="1" lang="en-US" sz="25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b="1" baseline="-25000" i="1" lang="en-US" sz="25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b="1" lang="en-US" sz="25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&lt; </a:t>
            </a:r>
            <a:r>
              <a:rPr b="1" i="1" lang="en-US" sz="25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b="1" baseline="-25000" i="1" lang="en-US" sz="25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trap</a:t>
            </a:r>
            <a:endParaRPr b="1" sz="2500">
              <a:solidFill>
                <a:srgbClr val="0433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35"/>
          <p:cNvSpPr txBox="1"/>
          <p:nvPr/>
        </p:nvSpPr>
        <p:spPr>
          <a:xfrm>
            <a:off x="5755375" y="3453100"/>
            <a:ext cx="3250500" cy="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Замедление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b="1" baseline="-25000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</a:t>
            </a:r>
            <a:r>
              <a:rPr b="1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→E</a:t>
            </a:r>
            <a:r>
              <a:rPr b="1" baseline="-25000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</a:t>
            </a:r>
            <a:r>
              <a:rPr b="1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E</a:t>
            </a:r>
            <a:r>
              <a:rPr b="1" baseline="-25000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</a:t>
            </a:r>
            <a:endParaRPr b="1" sz="25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8" name="Google Shape;318;p35"/>
          <p:cNvSpPr/>
          <p:nvPr/>
        </p:nvSpPr>
        <p:spPr>
          <a:xfrm>
            <a:off x="6006300" y="808675"/>
            <a:ext cx="3250500" cy="491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Флиппер-замедлитель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5"/>
          <p:cNvSpPr/>
          <p:nvPr/>
        </p:nvSpPr>
        <p:spPr>
          <a:xfrm rot="-1287304">
            <a:off x="6691039" y="1837095"/>
            <a:ext cx="2257967" cy="215872"/>
          </a:xfrm>
          <a:prstGeom prst="rightArrow">
            <a:avLst>
              <a:gd fmla="val 20086" name="adj1"/>
              <a:gd fmla="val 147439" name="adj2"/>
            </a:avLst>
          </a:prstGeom>
          <a:gradFill>
            <a:gsLst>
              <a:gs pos="0">
                <a:srgbClr val="C32DC5"/>
              </a:gs>
              <a:gs pos="10000">
                <a:srgbClr val="C32DC5"/>
              </a:gs>
              <a:gs pos="100000">
                <a:srgbClr val="0433FF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7" name="Google Shape;327;p35"/>
          <p:cNvCxnSpPr>
            <a:endCxn id="302" idx="3"/>
          </p:cNvCxnSpPr>
          <p:nvPr/>
        </p:nvCxnSpPr>
        <p:spPr>
          <a:xfrm flipH="1">
            <a:off x="8026083" y="2474462"/>
            <a:ext cx="1176000" cy="2055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28" name="Google Shape;328;p35"/>
          <p:cNvCxnSpPr>
            <a:stCxn id="326" idx="3"/>
          </p:cNvCxnSpPr>
          <p:nvPr/>
        </p:nvCxnSpPr>
        <p:spPr>
          <a:xfrm>
            <a:off x="8870773" y="1532081"/>
            <a:ext cx="348900" cy="9588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29" name="Google Shape;329;p35"/>
          <p:cNvSpPr txBox="1"/>
          <p:nvPr/>
        </p:nvSpPr>
        <p:spPr>
          <a:xfrm>
            <a:off x="11549767" y="6375467"/>
            <a:ext cx="7272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Линия Линия" id="334" name="Google Shape;33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189" y="827217"/>
            <a:ext cx="11540066" cy="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6"/>
          <p:cNvSpPr txBox="1"/>
          <p:nvPr>
            <p:ph type="title"/>
          </p:nvPr>
        </p:nvSpPr>
        <p:spPr>
          <a:xfrm>
            <a:off x="0" y="1275"/>
            <a:ext cx="114408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232C4"/>
              </a:buClr>
              <a:buSzPts val="2800"/>
              <a:buFont typeface="Avenir"/>
              <a:buNone/>
            </a:pPr>
            <a:r>
              <a:rPr b="1"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Радиочастотный градиентный спин-флиппер</a:t>
            </a:r>
            <a:endParaRPr b="1" sz="2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232C4"/>
              </a:buClr>
              <a:buSzPts val="2800"/>
              <a:buFont typeface="Avenir"/>
              <a:buNone/>
            </a:pPr>
            <a:r>
              <a:rPr i="1" lang="en-US" sz="2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Устройство, замедляющее нейтроны</a:t>
            </a:r>
            <a:endParaRPr i="1" sz="2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6" name="Google Shape;336;p36"/>
          <p:cNvCxnSpPr/>
          <p:nvPr/>
        </p:nvCxnSpPr>
        <p:spPr>
          <a:xfrm rot="10800000">
            <a:off x="1083041" y="1560531"/>
            <a:ext cx="0" cy="1918200"/>
          </a:xfrm>
          <a:prstGeom prst="straightConnector1">
            <a:avLst/>
          </a:prstGeom>
          <a:noFill/>
          <a:ln cap="flat" cmpd="sng" w="28575">
            <a:solidFill>
              <a:srgbClr val="0033C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7" name="Google Shape;337;p36"/>
          <p:cNvSpPr/>
          <p:nvPr/>
        </p:nvSpPr>
        <p:spPr>
          <a:xfrm>
            <a:off x="5346325" y="1525700"/>
            <a:ext cx="6251700" cy="13176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Переворот спина в комбинации стационарного и нестационарного магнитных полей 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ведет к изменению энергии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8" name="Google Shape;338;p36"/>
          <p:cNvCxnSpPr/>
          <p:nvPr/>
        </p:nvCxnSpPr>
        <p:spPr>
          <a:xfrm>
            <a:off x="813470" y="3497957"/>
            <a:ext cx="545100" cy="0"/>
          </a:xfrm>
          <a:prstGeom prst="straightConnector1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39" name="Google Shape;339;p36"/>
          <p:cNvSpPr txBox="1"/>
          <p:nvPr/>
        </p:nvSpPr>
        <p:spPr>
          <a:xfrm>
            <a:off x="1126229" y="1423391"/>
            <a:ext cx="5010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2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b="1" baseline="-25000" sz="2000">
              <a:solidFill>
                <a:srgbClr val="0033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0" name="Google Shape;340;p36"/>
          <p:cNvSpPr txBox="1"/>
          <p:nvPr/>
        </p:nvSpPr>
        <p:spPr>
          <a:xfrm>
            <a:off x="579251" y="2987537"/>
            <a:ext cx="5451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2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="1" baseline="-25000" sz="20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41" name="Google Shape;341;p36"/>
          <p:cNvCxnSpPr/>
          <p:nvPr/>
        </p:nvCxnSpPr>
        <p:spPr>
          <a:xfrm>
            <a:off x="1239463" y="1525694"/>
            <a:ext cx="123300" cy="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342" name="Google Shape;342;p36"/>
          <p:cNvGrpSpPr/>
          <p:nvPr/>
        </p:nvGrpSpPr>
        <p:grpSpPr>
          <a:xfrm>
            <a:off x="1793292" y="2225999"/>
            <a:ext cx="1661700" cy="1574028"/>
            <a:chOff x="2936292" y="930599"/>
            <a:chExt cx="1661700" cy="1574028"/>
          </a:xfrm>
        </p:grpSpPr>
        <p:sp>
          <p:nvSpPr>
            <p:cNvPr id="343" name="Google Shape;343;p36"/>
            <p:cNvSpPr/>
            <p:nvPr/>
          </p:nvSpPr>
          <p:spPr>
            <a:xfrm>
              <a:off x="3382948" y="1621300"/>
              <a:ext cx="545100" cy="517631"/>
            </a:xfrm>
            <a:custGeom>
              <a:rect b="b" l="l" r="r" t="t"/>
              <a:pathLst>
                <a:path extrusionOk="0" h="33893" w="26147">
                  <a:moveTo>
                    <a:pt x="0" y="33347"/>
                  </a:moveTo>
                  <a:cubicBezTo>
                    <a:pt x="88" y="29323"/>
                    <a:pt x="-180" y="14741"/>
                    <a:pt x="528" y="9205"/>
                  </a:cubicBezTo>
                  <a:cubicBezTo>
                    <a:pt x="1236" y="3669"/>
                    <a:pt x="2968" y="55"/>
                    <a:pt x="4250" y="130"/>
                  </a:cubicBezTo>
                  <a:cubicBezTo>
                    <a:pt x="5533" y="205"/>
                    <a:pt x="7888" y="6699"/>
                    <a:pt x="8223" y="9657"/>
                  </a:cubicBezTo>
                  <a:cubicBezTo>
                    <a:pt x="8558" y="12616"/>
                    <a:pt x="7004" y="17956"/>
                    <a:pt x="6262" y="17881"/>
                  </a:cubicBezTo>
                  <a:cubicBezTo>
                    <a:pt x="5520" y="17806"/>
                    <a:pt x="3030" y="12147"/>
                    <a:pt x="3772" y="9205"/>
                  </a:cubicBezTo>
                  <a:cubicBezTo>
                    <a:pt x="4514" y="6263"/>
                    <a:pt x="8915" y="164"/>
                    <a:pt x="10713" y="227"/>
                  </a:cubicBezTo>
                  <a:cubicBezTo>
                    <a:pt x="12511" y="290"/>
                    <a:pt x="14310" y="6703"/>
                    <a:pt x="14561" y="9582"/>
                  </a:cubicBezTo>
                  <a:cubicBezTo>
                    <a:pt x="14813" y="12462"/>
                    <a:pt x="13077" y="17504"/>
                    <a:pt x="12222" y="17504"/>
                  </a:cubicBezTo>
                  <a:cubicBezTo>
                    <a:pt x="11367" y="17504"/>
                    <a:pt x="8801" y="12499"/>
                    <a:pt x="9430" y="9582"/>
                  </a:cubicBezTo>
                  <a:cubicBezTo>
                    <a:pt x="10059" y="6665"/>
                    <a:pt x="14083" y="13"/>
                    <a:pt x="15994" y="0"/>
                  </a:cubicBezTo>
                  <a:cubicBezTo>
                    <a:pt x="17905" y="-12"/>
                    <a:pt x="20533" y="6590"/>
                    <a:pt x="20898" y="9507"/>
                  </a:cubicBezTo>
                  <a:cubicBezTo>
                    <a:pt x="21263" y="12424"/>
                    <a:pt x="19050" y="17542"/>
                    <a:pt x="18182" y="17504"/>
                  </a:cubicBezTo>
                  <a:cubicBezTo>
                    <a:pt x="17314" y="17466"/>
                    <a:pt x="15013" y="12172"/>
                    <a:pt x="15692" y="9280"/>
                  </a:cubicBezTo>
                  <a:cubicBezTo>
                    <a:pt x="16371" y="6388"/>
                    <a:pt x="20558" y="181"/>
                    <a:pt x="22256" y="151"/>
                  </a:cubicBezTo>
                  <a:cubicBezTo>
                    <a:pt x="23954" y="121"/>
                    <a:pt x="25275" y="3475"/>
                    <a:pt x="25879" y="9099"/>
                  </a:cubicBezTo>
                  <a:cubicBezTo>
                    <a:pt x="26483" y="14723"/>
                    <a:pt x="25879" y="29761"/>
                    <a:pt x="25879" y="33893"/>
                  </a:cubicBezTo>
                </a:path>
              </a:pathLst>
            </a:custGeom>
            <a:noFill/>
            <a:ln cap="flat" cmpd="sng" w="19050">
              <a:solidFill>
                <a:srgbClr val="C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4" name="Google Shape;344;p36"/>
            <p:cNvSpPr/>
            <p:nvPr/>
          </p:nvSpPr>
          <p:spPr>
            <a:xfrm rot="10374618">
              <a:off x="3084545" y="1000365"/>
              <a:ext cx="1147272" cy="523768"/>
            </a:xfrm>
            <a:prstGeom prst="trapezoid">
              <a:avLst>
                <a:gd fmla="val 25000" name="adj"/>
              </a:avLst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lin ang="5400012" scaled="0"/>
            </a:gradFill>
            <a:ln cap="flat" cmpd="sng" w="28575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36"/>
            <p:cNvSpPr/>
            <p:nvPr/>
          </p:nvSpPr>
          <p:spPr>
            <a:xfrm rot="268759">
              <a:off x="3085684" y="1936221"/>
              <a:ext cx="1144696" cy="524513"/>
            </a:xfrm>
            <a:prstGeom prst="trapezoid">
              <a:avLst>
                <a:gd fmla="val 25000" name="adj"/>
              </a:avLst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lin ang="5400012" scaled="0"/>
            </a:gradFill>
            <a:ln cap="flat" cmpd="sng" w="28575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6" name="Google Shape;346;p36"/>
            <p:cNvCxnSpPr/>
            <p:nvPr/>
          </p:nvCxnSpPr>
          <p:spPr>
            <a:xfrm>
              <a:off x="2936292" y="1751125"/>
              <a:ext cx="1661700" cy="27900"/>
            </a:xfrm>
            <a:prstGeom prst="straightConnector1">
              <a:avLst/>
            </a:prstGeom>
            <a:noFill/>
            <a:ln cap="flat" cmpd="sng" w="9525">
              <a:solidFill>
                <a:srgbClr val="4285F4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347" name="Google Shape;347;p36"/>
            <p:cNvSpPr txBox="1"/>
            <p:nvPr/>
          </p:nvSpPr>
          <p:spPr>
            <a:xfrm>
              <a:off x="4354533" y="1520727"/>
              <a:ext cx="192000" cy="2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000000"/>
                  </a:solidFill>
                </a:rPr>
                <a:t>V</a:t>
              </a:r>
              <a:endParaRPr sz="1300">
                <a:solidFill>
                  <a:srgbClr val="000000"/>
                </a:solidFill>
              </a:endParaRPr>
            </a:p>
          </p:txBody>
        </p:sp>
      </p:grpSp>
      <p:cxnSp>
        <p:nvCxnSpPr>
          <p:cNvPr id="348" name="Google Shape;348;p36"/>
          <p:cNvCxnSpPr/>
          <p:nvPr/>
        </p:nvCxnSpPr>
        <p:spPr>
          <a:xfrm>
            <a:off x="683310" y="3090575"/>
            <a:ext cx="123300" cy="0"/>
          </a:xfrm>
          <a:prstGeom prst="straightConnector1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49" name="Google Shape;349;p36"/>
          <p:cNvSpPr txBox="1"/>
          <p:nvPr/>
        </p:nvSpPr>
        <p:spPr>
          <a:xfrm>
            <a:off x="2831175" y="1880600"/>
            <a:ext cx="21720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900">
                <a:solidFill>
                  <a:srgbClr val="0000FF"/>
                </a:solidFill>
              </a:rPr>
              <a:t>Градиентный</a:t>
            </a:r>
            <a:r>
              <a:rPr b="1" lang="en-US" sz="1900">
                <a:solidFill>
                  <a:srgbClr val="0000FF"/>
                </a:solidFill>
              </a:rPr>
              <a:t> магнит</a:t>
            </a:r>
            <a:endParaRPr b="1" sz="1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36"/>
          <p:cNvSpPr txBox="1"/>
          <p:nvPr/>
        </p:nvSpPr>
        <p:spPr>
          <a:xfrm>
            <a:off x="2597264" y="3441166"/>
            <a:ext cx="2244300" cy="8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C00000"/>
                </a:solidFill>
              </a:rPr>
              <a:t>Катушка</a:t>
            </a:r>
            <a:endParaRPr b="1" sz="19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6"/>
          <p:cNvSpPr txBox="1"/>
          <p:nvPr/>
        </p:nvSpPr>
        <p:spPr>
          <a:xfrm>
            <a:off x="477977" y="3609538"/>
            <a:ext cx="1972200" cy="2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2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lang="en-US" sz="2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=|B</a:t>
            </a:r>
            <a:r>
              <a:rPr b="1" baseline="-25000" lang="en-US" sz="2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lang="en-US" sz="2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 sin ω</a:t>
            </a:r>
            <a:r>
              <a:rPr b="1" baseline="-25000" lang="en-US" sz="2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hf</a:t>
            </a:r>
            <a:r>
              <a:rPr b="1" lang="en-US" sz="2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</a:t>
            </a:r>
            <a:endParaRPr b="1" sz="20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52" name="Google Shape;352;p36"/>
          <p:cNvCxnSpPr/>
          <p:nvPr/>
        </p:nvCxnSpPr>
        <p:spPr>
          <a:xfrm rot="10800000">
            <a:off x="2898475" y="3119250"/>
            <a:ext cx="532800" cy="442200"/>
          </a:xfrm>
          <a:prstGeom prst="straightConnector1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53" name="Google Shape;353;p36"/>
          <p:cNvSpPr txBox="1"/>
          <p:nvPr/>
        </p:nvSpPr>
        <p:spPr>
          <a:xfrm>
            <a:off x="1998300" y="1249475"/>
            <a:ext cx="43827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Лущиков, Лобашов (1973)</a:t>
            </a:r>
            <a:endParaRPr sz="12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36"/>
          <p:cNvSpPr txBox="1"/>
          <p:nvPr/>
        </p:nvSpPr>
        <p:spPr>
          <a:xfrm>
            <a:off x="7993225" y="2767175"/>
            <a:ext cx="43827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Драбкин, Житников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(1960)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[4]G.M.Drabkin, R.A.Zhitnikov JETP, 1960, 11, 3, 730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6"/>
          <p:cNvSpPr txBox="1"/>
          <p:nvPr/>
        </p:nvSpPr>
        <p:spPr>
          <a:xfrm>
            <a:off x="276025" y="5111575"/>
            <a:ext cx="7904700" cy="11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b="1" baseline="-25000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baseline="-25000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угловая скорость прецессии Лармора в поле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21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21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</a:t>
            </a:r>
            <a:endParaRPr b="1" baseline="-25000" sz="21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b="1" baseline="-25000" lang="en-US" sz="21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hf </a:t>
            </a:r>
            <a:r>
              <a:rPr b="1" lang="en-US" sz="21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угловая скорость ВЧ поля</a:t>
            </a:r>
            <a:r>
              <a:rPr b="1" lang="en-US" sz="21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</a:t>
            </a:r>
            <a:r>
              <a:rPr b="1" baseline="-25000" lang="en-US" sz="21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="1" sz="21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60.31 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нэВ/Тл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магнитный момент нейтрона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 = 1.83*10</a:t>
            </a:r>
            <a:r>
              <a:rPr baseline="30000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рад Тл</a:t>
            </a:r>
            <a:r>
              <a:rPr baseline="30000"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сек</a:t>
            </a:r>
            <a:r>
              <a:rPr baseline="30000"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гиромагнитное соотношение нейтрона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6"/>
          <p:cNvSpPr txBox="1"/>
          <p:nvPr/>
        </p:nvSpPr>
        <p:spPr>
          <a:xfrm>
            <a:off x="5475261" y="3637105"/>
            <a:ext cx="6036900" cy="12387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ΔE = ħ</a:t>
            </a:r>
            <a:r>
              <a:rPr b="1" lang="en-US" sz="28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b="1" baseline="-25000" lang="en-US" sz="24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hf</a:t>
            </a: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2μ</a:t>
            </a:r>
            <a:r>
              <a:rPr b="1" lang="en-US" sz="28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28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b="1" baseline="-25000" lang="en-US" sz="24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hf</a:t>
            </a: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ω</a:t>
            </a:r>
            <a:r>
              <a:rPr b="1" baseline="-25000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γ</a:t>
            </a:r>
            <a:r>
              <a:rPr b="1" lang="en-US" sz="28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lang="en-US" sz="28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условие резонанса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6"/>
          <p:cNvSpPr txBox="1"/>
          <p:nvPr/>
        </p:nvSpPr>
        <p:spPr>
          <a:xfrm>
            <a:off x="11549767" y="6375467"/>
            <a:ext cx="7272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5233" y="736650"/>
            <a:ext cx="6254826" cy="4691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3" name="Google Shape;363;p37"/>
          <p:cNvCxnSpPr/>
          <p:nvPr/>
        </p:nvCxnSpPr>
        <p:spPr>
          <a:xfrm>
            <a:off x="0" y="0"/>
            <a:ext cx="914400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364" name="Google Shape;364;p37"/>
          <p:cNvCxnSpPr/>
          <p:nvPr/>
        </p:nvCxnSpPr>
        <p:spPr>
          <a:xfrm>
            <a:off x="0" y="0"/>
            <a:ext cx="914400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65" name="Google Shape;365;p37"/>
          <p:cNvSpPr txBox="1"/>
          <p:nvPr/>
        </p:nvSpPr>
        <p:spPr>
          <a:xfrm>
            <a:off x="0" y="87100"/>
            <a:ext cx="118536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32C4"/>
              </a:buClr>
              <a:buSzPts val="2800"/>
              <a:buFont typeface="Avenir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Эффективность переворота спина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Линия Линия" id="366" name="Google Shape;36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189" y="674817"/>
            <a:ext cx="11540066" cy="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7"/>
          <p:cNvSpPr txBox="1"/>
          <p:nvPr/>
        </p:nvSpPr>
        <p:spPr>
          <a:xfrm>
            <a:off x="5806350" y="5274350"/>
            <a:ext cx="6383100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Рис: Зависимость вероятности переворота спина </a:t>
            </a:r>
            <a:r>
              <a:rPr b="1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от коэффициента адиабатичности </a:t>
            </a:r>
            <a:r>
              <a:rPr b="1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endParaRPr b="1" i="1"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8" name="Google Shape;368;p37"/>
          <p:cNvSpPr txBox="1"/>
          <p:nvPr/>
        </p:nvSpPr>
        <p:spPr>
          <a:xfrm flipH="1">
            <a:off x="306425" y="3351900"/>
            <a:ext cx="5460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5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-US" sz="25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&gt; 0.99, </a:t>
            </a:r>
            <a:r>
              <a:rPr lang="en-US" sz="2500">
                <a:solidFill>
                  <a:srgbClr val="009051"/>
                </a:solidFill>
                <a:latin typeface="Calibri"/>
                <a:ea typeface="Calibri"/>
                <a:cs typeface="Calibri"/>
                <a:sym typeface="Calibri"/>
              </a:rPr>
              <a:t>при </a:t>
            </a:r>
            <a:r>
              <a:rPr b="1" i="1" lang="en-US" sz="25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lang="en-US" sz="25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&gt;4</a:t>
            </a:r>
            <a:endParaRPr sz="2500">
              <a:solidFill>
                <a:srgbClr val="0090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9" name="Google Shape;369;p37"/>
          <p:cNvSpPr/>
          <p:nvPr/>
        </p:nvSpPr>
        <p:spPr>
          <a:xfrm>
            <a:off x="9098550" y="1333066"/>
            <a:ext cx="2374500" cy="3589800"/>
          </a:xfrm>
          <a:prstGeom prst="rect">
            <a:avLst/>
          </a:prstGeom>
          <a:solidFill>
            <a:srgbClr val="488430">
              <a:alpha val="41820"/>
            </a:srgbClr>
          </a:solidFill>
          <a:ln cap="flat" cmpd="sng" w="38100">
            <a:solidFill>
              <a:srgbClr val="00905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7"/>
          <p:cNvSpPr txBox="1"/>
          <p:nvPr/>
        </p:nvSpPr>
        <p:spPr>
          <a:xfrm>
            <a:off x="2894850" y="2468618"/>
            <a:ext cx="17154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 </a:t>
            </a:r>
            <a:r>
              <a:rPr b="1" i="1" lang="en-US" sz="25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i="1" lang="en-US" sz="25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baseline="30000" i="1" lang="en-US" sz="25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30000" i="1" sz="25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71" name="Google Shape;371;p37"/>
          <p:cNvGrpSpPr/>
          <p:nvPr/>
        </p:nvGrpSpPr>
        <p:grpSpPr>
          <a:xfrm>
            <a:off x="999651" y="2703775"/>
            <a:ext cx="3153399" cy="608950"/>
            <a:chOff x="999651" y="2703775"/>
            <a:chExt cx="3153399" cy="608950"/>
          </a:xfrm>
        </p:grpSpPr>
        <p:sp>
          <p:nvSpPr>
            <p:cNvPr id="372" name="Google Shape;372;p37"/>
            <p:cNvSpPr txBox="1"/>
            <p:nvPr/>
          </p:nvSpPr>
          <p:spPr>
            <a:xfrm>
              <a:off x="999651" y="2703775"/>
              <a:ext cx="1781100" cy="50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25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 = </a:t>
              </a:r>
              <a:r>
                <a:rPr b="1" lang="en-US" sz="25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ω</a:t>
              </a:r>
              <a:r>
                <a:rPr b="1" baseline="-25000" lang="en-US" sz="25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</a:t>
              </a:r>
              <a:r>
                <a:rPr b="1" lang="en-US" sz="25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/ω</a:t>
              </a:r>
              <a:r>
                <a:rPr b="1" baseline="-25000" lang="en-US" sz="25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</a:t>
              </a:r>
              <a:r>
                <a:rPr b="1" lang="en-US" sz="25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=</a:t>
              </a:r>
              <a:endParaRPr b="1" i="1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73" name="Google Shape;373;p37"/>
            <p:cNvSpPr txBox="1"/>
            <p:nvPr/>
          </p:nvSpPr>
          <p:spPr>
            <a:xfrm>
              <a:off x="2437650" y="2869325"/>
              <a:ext cx="1715400" cy="4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1" lang="en-US" sz="25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</a:t>
              </a:r>
              <a:r>
                <a:rPr b="1" i="1" lang="en-US" sz="25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∂|B</a:t>
              </a:r>
              <a:r>
                <a:rPr b="1" baseline="-25000" i="1" lang="en-US" sz="25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0</a:t>
              </a:r>
              <a:r>
                <a:rPr b="1" i="1" lang="en-US" sz="25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|/∂z</a:t>
              </a:r>
              <a:r>
                <a:rPr b="1" i="1" lang="en-US" sz="25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 V</a:t>
              </a:r>
              <a:endParaRPr i="1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74" name="Google Shape;374;p37"/>
            <p:cNvCxnSpPr/>
            <p:nvPr/>
          </p:nvCxnSpPr>
          <p:spPr>
            <a:xfrm>
              <a:off x="2669622" y="2996115"/>
              <a:ext cx="12909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75" name="Google Shape;375;p37"/>
          <p:cNvSpPr txBox="1"/>
          <p:nvPr/>
        </p:nvSpPr>
        <p:spPr>
          <a:xfrm flipH="1">
            <a:off x="200825" y="4285750"/>
            <a:ext cx="61467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b="1" baseline="-25000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 </a:t>
            </a:r>
            <a:r>
              <a:rPr b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угловая скорость поля </a:t>
            </a:r>
            <a:r>
              <a:rPr b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 системе покоя нейтрона</a:t>
            </a: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 точке резонанса</a:t>
            </a:r>
            <a:endParaRPr b="1" i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 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скорость нейтрона в точке резонанса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25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i="1" lang="en-US" sz="25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b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стационарное градиентное поле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25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i="1" lang="en-US" sz="25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вращающееся ВЧ поле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37"/>
          <p:cNvSpPr txBox="1"/>
          <p:nvPr/>
        </p:nvSpPr>
        <p:spPr>
          <a:xfrm>
            <a:off x="1359575" y="1702875"/>
            <a:ext cx="3561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Параметр адиабатичности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37"/>
          <p:cNvSpPr txBox="1"/>
          <p:nvPr/>
        </p:nvSpPr>
        <p:spPr>
          <a:xfrm>
            <a:off x="8475300" y="716075"/>
            <a:ext cx="34401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Лущиков, Таран (1984)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[5]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V.I.Luschikov, Yu.V.Taran. NIM 228 (1984) 159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7"/>
          <p:cNvSpPr txBox="1"/>
          <p:nvPr/>
        </p:nvSpPr>
        <p:spPr>
          <a:xfrm>
            <a:off x="11549767" y="6375467"/>
            <a:ext cx="7272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600" y="807221"/>
            <a:ext cx="2255145" cy="30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2642" y="1639400"/>
            <a:ext cx="7780475" cy="4049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5" name="Google Shape;385;p38"/>
          <p:cNvCxnSpPr/>
          <p:nvPr/>
        </p:nvCxnSpPr>
        <p:spPr>
          <a:xfrm>
            <a:off x="0" y="0"/>
            <a:ext cx="914400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386" name="Google Shape;386;p38"/>
          <p:cNvCxnSpPr/>
          <p:nvPr/>
        </p:nvCxnSpPr>
        <p:spPr>
          <a:xfrm>
            <a:off x="0" y="0"/>
            <a:ext cx="914400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87" name="Google Shape;387;p38"/>
          <p:cNvSpPr txBox="1"/>
          <p:nvPr/>
        </p:nvSpPr>
        <p:spPr>
          <a:xfrm>
            <a:off x="0" y="87100"/>
            <a:ext cx="121920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32C4"/>
              </a:buClr>
              <a:buSzPts val="2800"/>
              <a:buFont typeface="Avenir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Дизайн флиппера-замедлителя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Линия Линия" id="388" name="Google Shape;388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5189" y="674817"/>
            <a:ext cx="11540067" cy="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8"/>
          <p:cNvSpPr txBox="1"/>
          <p:nvPr/>
        </p:nvSpPr>
        <p:spPr>
          <a:xfrm>
            <a:off x="2512185" y="2395202"/>
            <a:ext cx="25941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Сверхпроводящий соленоид</a:t>
            </a:r>
            <a:endParaRPr b="1" sz="1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0" name="Google Shape;390;p38"/>
          <p:cNvCxnSpPr/>
          <p:nvPr/>
        </p:nvCxnSpPr>
        <p:spPr>
          <a:xfrm rot="10800000">
            <a:off x="2199950" y="2393875"/>
            <a:ext cx="801600" cy="3825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91" name="Google Shape;391;p38"/>
          <p:cNvSpPr txBox="1"/>
          <p:nvPr/>
        </p:nvSpPr>
        <p:spPr>
          <a:xfrm>
            <a:off x="2546475" y="1104950"/>
            <a:ext cx="27432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Криогенная головка</a:t>
            </a:r>
            <a:endParaRPr b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38"/>
          <p:cNvSpPr txBox="1"/>
          <p:nvPr/>
        </p:nvSpPr>
        <p:spPr>
          <a:xfrm>
            <a:off x="2599950" y="1770150"/>
            <a:ext cx="21402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Криостат</a:t>
            </a:r>
            <a:endParaRPr b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38"/>
          <p:cNvSpPr txBox="1"/>
          <p:nvPr/>
        </p:nvSpPr>
        <p:spPr>
          <a:xfrm>
            <a:off x="1461420" y="3541350"/>
            <a:ext cx="21402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Теплая зона</a:t>
            </a:r>
            <a:endParaRPr b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4" name="Google Shape;394;p38"/>
          <p:cNvCxnSpPr/>
          <p:nvPr/>
        </p:nvCxnSpPr>
        <p:spPr>
          <a:xfrm rot="10800000">
            <a:off x="1564875" y="1163025"/>
            <a:ext cx="1481100" cy="7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5" name="Google Shape;395;p38"/>
          <p:cNvCxnSpPr/>
          <p:nvPr/>
        </p:nvCxnSpPr>
        <p:spPr>
          <a:xfrm rot="10800000">
            <a:off x="2255450" y="2003625"/>
            <a:ext cx="1010400" cy="36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6" name="Google Shape;396;p38"/>
          <p:cNvCxnSpPr/>
          <p:nvPr/>
        </p:nvCxnSpPr>
        <p:spPr>
          <a:xfrm rot="10800000">
            <a:off x="1056025" y="3193825"/>
            <a:ext cx="897300" cy="621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7" name="Google Shape;397;p38"/>
          <p:cNvCxnSpPr/>
          <p:nvPr/>
        </p:nvCxnSpPr>
        <p:spPr>
          <a:xfrm rot="10800000">
            <a:off x="1402625" y="2687675"/>
            <a:ext cx="1616700" cy="798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98" name="Google Shape;398;p38"/>
          <p:cNvSpPr txBox="1"/>
          <p:nvPr/>
        </p:nvSpPr>
        <p:spPr>
          <a:xfrm rot="-900034">
            <a:off x="554777" y="2534840"/>
            <a:ext cx="2593995" cy="6897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750 мм</a:t>
            </a:r>
            <a:endParaRPr b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9" name="Google Shape;399;p38"/>
          <p:cNvCxnSpPr/>
          <p:nvPr/>
        </p:nvCxnSpPr>
        <p:spPr>
          <a:xfrm flipH="1" rot="10800000">
            <a:off x="984980" y="2716732"/>
            <a:ext cx="1485300" cy="430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triangle"/>
            <a:tailEnd len="med" w="med" type="triangle"/>
          </a:ln>
        </p:spPr>
      </p:cxnSp>
      <p:pic>
        <p:nvPicPr>
          <p:cNvPr id="400" name="Google Shape;40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2380" y="742520"/>
            <a:ext cx="2043425" cy="683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.png" id="401" name="Google Shape;401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75080" y="781670"/>
            <a:ext cx="1523713" cy="6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8"/>
          <p:cNvSpPr txBox="1"/>
          <p:nvPr/>
        </p:nvSpPr>
        <p:spPr>
          <a:xfrm>
            <a:off x="4908675" y="5629541"/>
            <a:ext cx="2505000" cy="831900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-US" sz="2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i="1" lang="en-US" sz="2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baseline="-25000" i="1"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&gt; 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0.7 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мТл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 </a:t>
            </a: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ω/2π =524 МГц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3" name="Google Shape;403;p38"/>
          <p:cNvSpPr txBox="1"/>
          <p:nvPr/>
        </p:nvSpPr>
        <p:spPr>
          <a:xfrm>
            <a:off x="7943531" y="5618208"/>
            <a:ext cx="3499200" cy="8319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20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baseline="-25000" i="1" lang="en-US" sz="20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=18 Тл, ΔE = 2.2 мкэВ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Тл/м &lt; </a:t>
            </a:r>
            <a:r>
              <a:rPr b="1"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∂|B</a:t>
            </a:r>
            <a:r>
              <a:rPr b="1" baseline="-25000"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b="1"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|/∂z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&lt; 1.5 Тл/м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04" name="Google Shape;404;p38"/>
          <p:cNvGrpSpPr/>
          <p:nvPr/>
        </p:nvGrpSpPr>
        <p:grpSpPr>
          <a:xfrm>
            <a:off x="12812" y="4050091"/>
            <a:ext cx="4667314" cy="2776457"/>
            <a:chOff x="7185762" y="992351"/>
            <a:chExt cx="4667314" cy="2776457"/>
          </a:xfrm>
        </p:grpSpPr>
        <p:sp>
          <p:nvSpPr>
            <p:cNvPr id="405" name="Google Shape;405;p38"/>
            <p:cNvSpPr/>
            <p:nvPr/>
          </p:nvSpPr>
          <p:spPr>
            <a:xfrm>
              <a:off x="7303276" y="992351"/>
              <a:ext cx="4549800" cy="27228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6" name="Google Shape;406;p3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393488" y="1606095"/>
              <a:ext cx="2150463" cy="19264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7" name="Google Shape;407;p38"/>
            <p:cNvSpPr txBox="1"/>
            <p:nvPr/>
          </p:nvSpPr>
          <p:spPr>
            <a:xfrm rot="335061">
              <a:off x="7413739" y="2650114"/>
              <a:ext cx="1544530" cy="456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rgbClr val="FF0000"/>
                  </a:solidFill>
                  <a:highlight>
                    <a:schemeClr val="lt1"/>
                  </a:highlight>
                </a:rPr>
                <a:t>95 мм</a:t>
              </a:r>
              <a:endParaRPr b="1" sz="1500">
                <a:solidFill>
                  <a:srgbClr val="FF0000"/>
                </a:solidFill>
                <a:highlight>
                  <a:schemeClr val="lt1"/>
                </a:highlight>
              </a:endParaRPr>
            </a:p>
          </p:txBody>
        </p:sp>
        <p:sp>
          <p:nvSpPr>
            <p:cNvPr id="408" name="Google Shape;408;p38"/>
            <p:cNvSpPr txBox="1"/>
            <p:nvPr/>
          </p:nvSpPr>
          <p:spPr>
            <a:xfrm rot="5400668">
              <a:off x="8320642" y="2768157"/>
              <a:ext cx="1544400" cy="45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rgbClr val="FF0000"/>
                  </a:solidFill>
                  <a:highlight>
                    <a:schemeClr val="lt1"/>
                  </a:highlight>
                </a:rPr>
                <a:t>95 мм</a:t>
              </a:r>
              <a:endParaRPr b="1" sz="1500">
                <a:solidFill>
                  <a:srgbClr val="FF0000"/>
                </a:solidFill>
                <a:highlight>
                  <a:schemeClr val="lt1"/>
                </a:highlight>
              </a:endParaRPr>
            </a:p>
          </p:txBody>
        </p:sp>
        <p:pic>
          <p:nvPicPr>
            <p:cNvPr descr="Изображение выглядит как текст, шаблон, снимок экрана, Детское искусство&#10;&#10;Автоматически созданное описание" id="409" name="Google Shape;409;p3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543960" y="1606792"/>
              <a:ext cx="2200569" cy="19986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0" name="Google Shape;410;p38"/>
            <p:cNvSpPr txBox="1"/>
            <p:nvPr/>
          </p:nvSpPr>
          <p:spPr>
            <a:xfrm>
              <a:off x="7185762" y="1036630"/>
              <a:ext cx="4610100" cy="98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9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ВЧ</a:t>
              </a:r>
              <a:r>
                <a:rPr b="1" lang="en-US" sz="19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-резонатор “Птичья клетка”</a:t>
              </a:r>
              <a:endParaRPr b="1" sz="19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1" name="Google Shape;411;p38"/>
          <p:cNvSpPr txBox="1"/>
          <p:nvPr/>
        </p:nvSpPr>
        <p:spPr>
          <a:xfrm flipH="1">
            <a:off x="72700" y="6057650"/>
            <a:ext cx="33432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C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V.A. Kurylev report</a:t>
            </a:r>
            <a:endParaRPr b="1" sz="1900">
              <a:solidFill>
                <a:srgbClr val="C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2" name="Google Shape;412;p38"/>
          <p:cNvCxnSpPr/>
          <p:nvPr/>
        </p:nvCxnSpPr>
        <p:spPr>
          <a:xfrm>
            <a:off x="4680525" y="2563175"/>
            <a:ext cx="1334400" cy="873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13" name="Google Shape;413;p38"/>
          <p:cNvCxnSpPr/>
          <p:nvPr/>
        </p:nvCxnSpPr>
        <p:spPr>
          <a:xfrm flipH="1" rot="10800000">
            <a:off x="4680525" y="2407400"/>
            <a:ext cx="4896300" cy="1380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14" name="Google Shape;414;p38"/>
          <p:cNvSpPr txBox="1"/>
          <p:nvPr/>
        </p:nvSpPr>
        <p:spPr>
          <a:xfrm>
            <a:off x="5182050" y="1505375"/>
            <a:ext cx="56667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Магнитные линии сверхпроводящего соленоида: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8"/>
          <p:cNvSpPr txBox="1"/>
          <p:nvPr/>
        </p:nvSpPr>
        <p:spPr>
          <a:xfrm>
            <a:off x="11549767" y="6375467"/>
            <a:ext cx="7272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39"/>
          <p:cNvPicPr preferRelativeResize="0"/>
          <p:nvPr/>
        </p:nvPicPr>
        <p:blipFill rotWithShape="1">
          <a:blip r:embed="rId3">
            <a:alphaModFix/>
          </a:blip>
          <a:srcRect b="8999" l="5329" r="0" t="0"/>
          <a:stretch/>
        </p:blipFill>
        <p:spPr>
          <a:xfrm>
            <a:off x="5871775" y="3459875"/>
            <a:ext cx="5181600" cy="24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7003" y="798183"/>
            <a:ext cx="5181600" cy="25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766" y="937328"/>
            <a:ext cx="3779948" cy="5399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3" name="Google Shape;423;p39"/>
          <p:cNvCxnSpPr/>
          <p:nvPr/>
        </p:nvCxnSpPr>
        <p:spPr>
          <a:xfrm>
            <a:off x="0" y="0"/>
            <a:ext cx="914400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424" name="Google Shape;424;p39"/>
          <p:cNvCxnSpPr/>
          <p:nvPr/>
        </p:nvCxnSpPr>
        <p:spPr>
          <a:xfrm>
            <a:off x="0" y="0"/>
            <a:ext cx="914400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25" name="Google Shape;425;p39"/>
          <p:cNvSpPr txBox="1"/>
          <p:nvPr/>
        </p:nvSpPr>
        <p:spPr>
          <a:xfrm>
            <a:off x="0" y="87100"/>
            <a:ext cx="117051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32C4"/>
              </a:buClr>
              <a:buSzPts val="2800"/>
              <a:buFont typeface="Avenir"/>
              <a:buNone/>
            </a:pPr>
            <a:r>
              <a:rPr b="1" lang="en-US" sz="2500">
                <a:solidFill>
                  <a:schemeClr val="dk1"/>
                </a:solidFill>
              </a:rPr>
              <a:t>Магнитные поля сверхпроводящего магнита</a:t>
            </a:r>
            <a:endParaRPr sz="2500">
              <a:solidFill>
                <a:schemeClr val="dk1"/>
              </a:solidFill>
            </a:endParaRPr>
          </a:p>
        </p:txBody>
      </p:sp>
      <p:pic>
        <p:nvPicPr>
          <p:cNvPr descr="Линия Линия" id="426" name="Google Shape;426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5189" y="674817"/>
            <a:ext cx="11540066" cy="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9"/>
          <p:cNvSpPr/>
          <p:nvPr/>
        </p:nvSpPr>
        <p:spPr>
          <a:xfrm>
            <a:off x="3242446" y="1122600"/>
            <a:ext cx="291300" cy="291300"/>
          </a:xfrm>
          <a:prstGeom prst="ellipse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8" name="Google Shape;428;p39"/>
          <p:cNvCxnSpPr/>
          <p:nvPr/>
        </p:nvCxnSpPr>
        <p:spPr>
          <a:xfrm rot="10800000">
            <a:off x="6992075" y="927498"/>
            <a:ext cx="0" cy="2068500"/>
          </a:xfrm>
          <a:prstGeom prst="straightConnector1">
            <a:avLst/>
          </a:prstGeom>
          <a:noFill/>
          <a:ln cap="flat" cmpd="sng" w="28575">
            <a:solidFill>
              <a:srgbClr val="C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29" name="Google Shape;429;p39"/>
          <p:cNvCxnSpPr/>
          <p:nvPr/>
        </p:nvCxnSpPr>
        <p:spPr>
          <a:xfrm rot="10800000">
            <a:off x="10242300" y="1606350"/>
            <a:ext cx="0" cy="1408800"/>
          </a:xfrm>
          <a:prstGeom prst="straightConnector1">
            <a:avLst/>
          </a:prstGeom>
          <a:noFill/>
          <a:ln cap="flat" cmpd="sng" w="28575">
            <a:solidFill>
              <a:srgbClr val="C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30" name="Google Shape;430;p39"/>
          <p:cNvCxnSpPr/>
          <p:nvPr/>
        </p:nvCxnSpPr>
        <p:spPr>
          <a:xfrm rot="10800000">
            <a:off x="6967181" y="3491799"/>
            <a:ext cx="0" cy="2203500"/>
          </a:xfrm>
          <a:prstGeom prst="straightConnector1">
            <a:avLst/>
          </a:prstGeom>
          <a:noFill/>
          <a:ln cap="flat" cmpd="sng" w="28575">
            <a:solidFill>
              <a:srgbClr val="C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31" name="Google Shape;431;p39"/>
          <p:cNvCxnSpPr/>
          <p:nvPr/>
        </p:nvCxnSpPr>
        <p:spPr>
          <a:xfrm rot="10800000">
            <a:off x="10163472" y="3606400"/>
            <a:ext cx="0" cy="2088900"/>
          </a:xfrm>
          <a:prstGeom prst="straightConnector1">
            <a:avLst/>
          </a:prstGeom>
          <a:noFill/>
          <a:ln cap="flat" cmpd="sng" w="28575">
            <a:solidFill>
              <a:srgbClr val="C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32" name="Google Shape;432;p39"/>
          <p:cNvCxnSpPr/>
          <p:nvPr/>
        </p:nvCxnSpPr>
        <p:spPr>
          <a:xfrm>
            <a:off x="6448325" y="4652900"/>
            <a:ext cx="4530600" cy="0"/>
          </a:xfrm>
          <a:prstGeom prst="straightConnector1">
            <a:avLst/>
          </a:prstGeom>
          <a:noFill/>
          <a:ln cap="flat" cmpd="sng" w="28575">
            <a:solidFill>
              <a:srgbClr val="0033CC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33" name="Google Shape;433;p39"/>
          <p:cNvCxnSpPr/>
          <p:nvPr/>
        </p:nvCxnSpPr>
        <p:spPr>
          <a:xfrm>
            <a:off x="6462940" y="5161821"/>
            <a:ext cx="4530600" cy="0"/>
          </a:xfrm>
          <a:prstGeom prst="straightConnector1">
            <a:avLst/>
          </a:prstGeom>
          <a:noFill/>
          <a:ln cap="flat" cmpd="sng" w="28575">
            <a:solidFill>
              <a:srgbClr val="0033CC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34" name="Google Shape;434;p39"/>
          <p:cNvCxnSpPr>
            <a:stCxn id="427" idx="6"/>
          </p:cNvCxnSpPr>
          <p:nvPr/>
        </p:nvCxnSpPr>
        <p:spPr>
          <a:xfrm>
            <a:off x="3533746" y="1268250"/>
            <a:ext cx="3462300" cy="396900"/>
          </a:xfrm>
          <a:prstGeom prst="straightConnector1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35" name="Google Shape;435;p39"/>
          <p:cNvSpPr txBox="1"/>
          <p:nvPr/>
        </p:nvSpPr>
        <p:spPr>
          <a:xfrm rot="-5400000">
            <a:off x="-25400" y="2783375"/>
            <a:ext cx="1576200" cy="7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aseline="-25000" lang="en-US" sz="2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Тл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6" name="Google Shape;436;p39"/>
          <p:cNvSpPr txBox="1"/>
          <p:nvPr/>
        </p:nvSpPr>
        <p:spPr>
          <a:xfrm rot="-5400000">
            <a:off x="4511300" y="4265025"/>
            <a:ext cx="22983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∂|B</a:t>
            </a:r>
            <a:r>
              <a:rPr baseline="-25000" lang="en-US" sz="28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-US" sz="28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|/∂z</a:t>
            </a: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Тл/м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7" name="Google Shape;437;p39"/>
          <p:cNvSpPr txBox="1"/>
          <p:nvPr/>
        </p:nvSpPr>
        <p:spPr>
          <a:xfrm rot="-5400000">
            <a:off x="5161150" y="1721525"/>
            <a:ext cx="1261500" cy="7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aseline="-25000" lang="en-US" sz="28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Тл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8" name="Google Shape;438;p39"/>
          <p:cNvSpPr txBox="1"/>
          <p:nvPr/>
        </p:nvSpPr>
        <p:spPr>
          <a:xfrm>
            <a:off x="2656750" y="6151325"/>
            <a:ext cx="1088700" cy="7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z, мм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9" name="Google Shape;439;p39"/>
          <p:cNvSpPr txBox="1"/>
          <p:nvPr/>
        </p:nvSpPr>
        <p:spPr>
          <a:xfrm>
            <a:off x="7990750" y="5770325"/>
            <a:ext cx="1088700" cy="7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z, мм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40" name="Google Shape;440;p39"/>
          <p:cNvCxnSpPr/>
          <p:nvPr/>
        </p:nvCxnSpPr>
        <p:spPr>
          <a:xfrm>
            <a:off x="7000300" y="2835734"/>
            <a:ext cx="3224700" cy="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441" name="Google Shape;441;p39"/>
          <p:cNvSpPr txBox="1"/>
          <p:nvPr/>
        </p:nvSpPr>
        <p:spPr>
          <a:xfrm>
            <a:off x="7436375" y="2402600"/>
            <a:ext cx="212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 = 5 см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2" name="Google Shape;442;p39"/>
          <p:cNvSpPr txBox="1"/>
          <p:nvPr/>
        </p:nvSpPr>
        <p:spPr>
          <a:xfrm>
            <a:off x="7210975" y="839725"/>
            <a:ext cx="32247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aseline="-25000" lang="en-US"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∈ [17.90; 17.96]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Тл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3" name="Google Shape;443;p39"/>
          <p:cNvSpPr txBox="1"/>
          <p:nvPr/>
        </p:nvSpPr>
        <p:spPr>
          <a:xfrm>
            <a:off x="6644800" y="4024488"/>
            <a:ext cx="38664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Тл/м &lt; </a:t>
            </a:r>
            <a:r>
              <a:rPr b="1" lang="en-US" sz="21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∂|B</a:t>
            </a:r>
            <a:r>
              <a:rPr b="1" baseline="-25000" lang="en-US" sz="21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b="1" lang="en-US" sz="21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|/∂z</a:t>
            </a: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&lt; 1.5 Тл/м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4" name="Google Shape;444;p39"/>
          <p:cNvSpPr txBox="1"/>
          <p:nvPr/>
        </p:nvSpPr>
        <p:spPr>
          <a:xfrm>
            <a:off x="11549767" y="6375467"/>
            <a:ext cx="7272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