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38" r:id="rId3"/>
    <p:sldId id="257" r:id="rId4"/>
    <p:sldId id="337" r:id="rId5"/>
    <p:sldId id="408" r:id="rId6"/>
    <p:sldId id="334" r:id="rId7"/>
    <p:sldId id="359" r:id="rId8"/>
    <p:sldId id="336" r:id="rId9"/>
    <p:sldId id="456" r:id="rId10"/>
    <p:sldId id="383" r:id="rId11"/>
    <p:sldId id="384" r:id="rId12"/>
    <p:sldId id="385" r:id="rId13"/>
    <p:sldId id="367" r:id="rId14"/>
    <p:sldId id="416" r:id="rId15"/>
    <p:sldId id="287" r:id="rId16"/>
    <p:sldId id="340" r:id="rId17"/>
    <p:sldId id="372" r:id="rId18"/>
    <p:sldId id="395" r:id="rId19"/>
    <p:sldId id="396" r:id="rId20"/>
    <p:sldId id="397" r:id="rId21"/>
    <p:sldId id="399" r:id="rId22"/>
    <p:sldId id="401" r:id="rId23"/>
    <p:sldId id="402" r:id="rId24"/>
    <p:sldId id="403" r:id="rId25"/>
    <p:sldId id="404" r:id="rId26"/>
    <p:sldId id="407" r:id="rId27"/>
    <p:sldId id="463" r:id="rId28"/>
    <p:sldId id="459" r:id="rId29"/>
    <p:sldId id="460" r:id="rId30"/>
    <p:sldId id="465" r:id="rId31"/>
    <p:sldId id="467" r:id="rId32"/>
    <p:sldId id="469" r:id="rId33"/>
    <p:sldId id="466" r:id="rId34"/>
    <p:sldId id="464" r:id="rId35"/>
    <p:sldId id="370" r:id="rId36"/>
    <p:sldId id="363" r:id="rId37"/>
    <p:sldId id="360" r:id="rId38"/>
    <p:sldId id="366" r:id="rId39"/>
    <p:sldId id="368" r:id="rId40"/>
    <p:sldId id="362" r:id="rId41"/>
    <p:sldId id="369" r:id="rId42"/>
    <p:sldId id="361" r:id="rId43"/>
    <p:sldId id="365" r:id="rId44"/>
    <p:sldId id="364" r:id="rId45"/>
    <p:sldId id="300" r:id="rId46"/>
    <p:sldId id="313" r:id="rId47"/>
    <p:sldId id="322" r:id="rId48"/>
    <p:sldId id="320" r:id="rId49"/>
    <p:sldId id="321" r:id="rId50"/>
    <p:sldId id="371" r:id="rId51"/>
    <p:sldId id="343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5"/>
    <p:restoredTop sz="91366"/>
  </p:normalViewPr>
  <p:slideViewPr>
    <p:cSldViewPr snapToGrid="0">
      <p:cViewPr varScale="1">
        <p:scale>
          <a:sx n="101" d="100"/>
          <a:sy n="101" d="100"/>
        </p:scale>
        <p:origin x="8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Do%20not%20toouch\&#1057;&#1082;&#1072;&#1085;&#1080;&#1088;&#1086;&#1074;&#1072;&#1085;&#1080;&#1077;%20&#1087;&#1091;&#1095;&#1082;&#1072;%20&#1041;&#1052;1%2010-10-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06692032623439E-2"/>
          <c:y val="4.4520083723711752E-2"/>
          <c:w val="0.95855052933819518"/>
          <c:h val="0.91317684972922686"/>
        </c:manualLayout>
      </c:layout>
      <c:scatterChart>
        <c:scatterStyle val="smoothMarker"/>
        <c:varyColors val="0"/>
        <c:ser>
          <c:idx val="10"/>
          <c:order val="10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0.1'!$B$5:$B$197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66-4F40-BBED-18E0CFF83AA0}"/>
            </c:ext>
          </c:extLst>
        </c:ser>
        <c:ser>
          <c:idx val="11"/>
          <c:order val="11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0.1'!$C$5:$C$197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66-4F40-BBED-18E0CFF83AA0}"/>
            </c:ext>
          </c:extLst>
        </c:ser>
        <c:ser>
          <c:idx val="12"/>
          <c:order val="12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0.1'!$D$5:$D$197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466-4F40-BBED-18E0CFF83AA0}"/>
            </c:ext>
          </c:extLst>
        </c:ser>
        <c:ser>
          <c:idx val="13"/>
          <c:order val="13"/>
          <c:xVal>
            <c:numRef>
              <c:f>'RFQ 31 10 2022 step 0.1'!$A$5:$A$244</c:f>
              <c:numCache>
                <c:formatCode>General</c:formatCode>
                <c:ptCount val="240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  <c:pt idx="193">
                  <c:v>59.400000000000297</c:v>
                </c:pt>
                <c:pt idx="194">
                  <c:v>59.500000000000298</c:v>
                </c:pt>
                <c:pt idx="195">
                  <c:v>59.6000000000003</c:v>
                </c:pt>
                <c:pt idx="196">
                  <c:v>59.700000000000301</c:v>
                </c:pt>
                <c:pt idx="197">
                  <c:v>59.800000000000303</c:v>
                </c:pt>
                <c:pt idx="198">
                  <c:v>59.900000000000297</c:v>
                </c:pt>
                <c:pt idx="199">
                  <c:v>60.000000000000298</c:v>
                </c:pt>
                <c:pt idx="200">
                  <c:v>60.1000000000003</c:v>
                </c:pt>
                <c:pt idx="201">
                  <c:v>60.200000000000301</c:v>
                </c:pt>
                <c:pt idx="202">
                  <c:v>60.300000000000303</c:v>
                </c:pt>
                <c:pt idx="203">
                  <c:v>60.400000000000297</c:v>
                </c:pt>
                <c:pt idx="204">
                  <c:v>60.500000000000298</c:v>
                </c:pt>
                <c:pt idx="205">
                  <c:v>60.6000000000003</c:v>
                </c:pt>
                <c:pt idx="206">
                  <c:v>60.700000000000301</c:v>
                </c:pt>
                <c:pt idx="207">
                  <c:v>60.800000000000303</c:v>
                </c:pt>
                <c:pt idx="208">
                  <c:v>60.900000000000297</c:v>
                </c:pt>
                <c:pt idx="209">
                  <c:v>61.000000000000298</c:v>
                </c:pt>
                <c:pt idx="210">
                  <c:v>61.1000000000003</c:v>
                </c:pt>
                <c:pt idx="211">
                  <c:v>61.200000000000301</c:v>
                </c:pt>
                <c:pt idx="212">
                  <c:v>61.300000000000303</c:v>
                </c:pt>
                <c:pt idx="213">
                  <c:v>61.400000000000297</c:v>
                </c:pt>
                <c:pt idx="214">
                  <c:v>61.500000000000298</c:v>
                </c:pt>
                <c:pt idx="215">
                  <c:v>61.6000000000003</c:v>
                </c:pt>
                <c:pt idx="216">
                  <c:v>61.700000000000301</c:v>
                </c:pt>
                <c:pt idx="217">
                  <c:v>61.800000000000303</c:v>
                </c:pt>
                <c:pt idx="218">
                  <c:v>61.900000000000297</c:v>
                </c:pt>
                <c:pt idx="219">
                  <c:v>62.000000000000298</c:v>
                </c:pt>
                <c:pt idx="220">
                  <c:v>62.1000000000003</c:v>
                </c:pt>
                <c:pt idx="221">
                  <c:v>62.200000000000301</c:v>
                </c:pt>
                <c:pt idx="222">
                  <c:v>62.300000000000402</c:v>
                </c:pt>
                <c:pt idx="223">
                  <c:v>62.400000000000297</c:v>
                </c:pt>
                <c:pt idx="224">
                  <c:v>62.500000000000298</c:v>
                </c:pt>
                <c:pt idx="225">
                  <c:v>62.6000000000003</c:v>
                </c:pt>
                <c:pt idx="226">
                  <c:v>62.700000000000401</c:v>
                </c:pt>
                <c:pt idx="227">
                  <c:v>62.800000000000402</c:v>
                </c:pt>
                <c:pt idx="228">
                  <c:v>62.900000000000297</c:v>
                </c:pt>
                <c:pt idx="229">
                  <c:v>63.000000000000398</c:v>
                </c:pt>
                <c:pt idx="230">
                  <c:v>63.100000000000399</c:v>
                </c:pt>
                <c:pt idx="231">
                  <c:v>63.200000000000401</c:v>
                </c:pt>
                <c:pt idx="232">
                  <c:v>63.300000000000402</c:v>
                </c:pt>
                <c:pt idx="233">
                  <c:v>63.400000000000396</c:v>
                </c:pt>
                <c:pt idx="234">
                  <c:v>63.500000000000398</c:v>
                </c:pt>
                <c:pt idx="235">
                  <c:v>63.600000000000399</c:v>
                </c:pt>
                <c:pt idx="236">
                  <c:v>63.700000000000401</c:v>
                </c:pt>
                <c:pt idx="237">
                  <c:v>63.800000000000402</c:v>
                </c:pt>
                <c:pt idx="238">
                  <c:v>63.900000000000396</c:v>
                </c:pt>
                <c:pt idx="239">
                  <c:v>64.000000000000398</c:v>
                </c:pt>
              </c:numCache>
            </c:numRef>
          </c:xVal>
          <c:yVal>
            <c:numRef>
              <c:f>'RFQ 31 10 2022 step 0.1'!$E$5:$E$244</c:f>
              <c:numCache>
                <c:formatCode>0.0</c:formatCode>
                <c:ptCount val="240"/>
                <c:pt idx="0">
                  <c:v>1.1399999999999999</c:v>
                </c:pt>
                <c:pt idx="1">
                  <c:v>1.1499999999999999</c:v>
                </c:pt>
                <c:pt idx="2">
                  <c:v>1.33</c:v>
                </c:pt>
                <c:pt idx="3">
                  <c:v>1.2</c:v>
                </c:pt>
                <c:pt idx="4">
                  <c:v>1.2</c:v>
                </c:pt>
                <c:pt idx="5">
                  <c:v>1.1499999999999999</c:v>
                </c:pt>
                <c:pt idx="6">
                  <c:v>1.18</c:v>
                </c:pt>
                <c:pt idx="7">
                  <c:v>1.17</c:v>
                </c:pt>
                <c:pt idx="8">
                  <c:v>1.3</c:v>
                </c:pt>
                <c:pt idx="9">
                  <c:v>1.17</c:v>
                </c:pt>
                <c:pt idx="10">
                  <c:v>1.26</c:v>
                </c:pt>
                <c:pt idx="11">
                  <c:v>1.1200000000000001</c:v>
                </c:pt>
                <c:pt idx="12">
                  <c:v>1.25</c:v>
                </c:pt>
                <c:pt idx="13">
                  <c:v>1.1000000000000001</c:v>
                </c:pt>
                <c:pt idx="14">
                  <c:v>1.17</c:v>
                </c:pt>
                <c:pt idx="15">
                  <c:v>1.23</c:v>
                </c:pt>
                <c:pt idx="16">
                  <c:v>1.17</c:v>
                </c:pt>
                <c:pt idx="17">
                  <c:v>1.17</c:v>
                </c:pt>
                <c:pt idx="18">
                  <c:v>1.2</c:v>
                </c:pt>
                <c:pt idx="19">
                  <c:v>1.3</c:v>
                </c:pt>
                <c:pt idx="20">
                  <c:v>1.2</c:v>
                </c:pt>
                <c:pt idx="21">
                  <c:v>1.2</c:v>
                </c:pt>
                <c:pt idx="22">
                  <c:v>1.28</c:v>
                </c:pt>
                <c:pt idx="23">
                  <c:v>1.19</c:v>
                </c:pt>
                <c:pt idx="24">
                  <c:v>1.2</c:v>
                </c:pt>
                <c:pt idx="25">
                  <c:v>1.17</c:v>
                </c:pt>
                <c:pt idx="26">
                  <c:v>1.23</c:v>
                </c:pt>
                <c:pt idx="27">
                  <c:v>1.26</c:v>
                </c:pt>
                <c:pt idx="28">
                  <c:v>1.27</c:v>
                </c:pt>
                <c:pt idx="29">
                  <c:v>1.1000000000000001</c:v>
                </c:pt>
                <c:pt idx="30">
                  <c:v>1.2</c:v>
                </c:pt>
                <c:pt idx="31">
                  <c:v>1.25</c:v>
                </c:pt>
                <c:pt idx="32">
                  <c:v>1.36</c:v>
                </c:pt>
                <c:pt idx="33">
                  <c:v>1.24</c:v>
                </c:pt>
                <c:pt idx="34">
                  <c:v>1.36</c:v>
                </c:pt>
                <c:pt idx="35">
                  <c:v>1.36</c:v>
                </c:pt>
                <c:pt idx="36">
                  <c:v>1.2</c:v>
                </c:pt>
                <c:pt idx="37">
                  <c:v>1.4</c:v>
                </c:pt>
                <c:pt idx="38">
                  <c:v>1.2</c:v>
                </c:pt>
                <c:pt idx="39">
                  <c:v>1.37</c:v>
                </c:pt>
                <c:pt idx="40">
                  <c:v>1.37</c:v>
                </c:pt>
                <c:pt idx="41">
                  <c:v>1.37</c:v>
                </c:pt>
                <c:pt idx="42">
                  <c:v>1.5</c:v>
                </c:pt>
                <c:pt idx="43">
                  <c:v>1.37</c:v>
                </c:pt>
                <c:pt idx="44">
                  <c:v>1.7</c:v>
                </c:pt>
                <c:pt idx="45">
                  <c:v>1.37</c:v>
                </c:pt>
                <c:pt idx="46">
                  <c:v>1.37</c:v>
                </c:pt>
                <c:pt idx="47">
                  <c:v>1.37</c:v>
                </c:pt>
                <c:pt idx="48">
                  <c:v>1.5</c:v>
                </c:pt>
                <c:pt idx="49">
                  <c:v>1.37</c:v>
                </c:pt>
                <c:pt idx="50">
                  <c:v>1.37</c:v>
                </c:pt>
                <c:pt idx="51">
                  <c:v>1.37</c:v>
                </c:pt>
                <c:pt idx="52">
                  <c:v>1.5</c:v>
                </c:pt>
                <c:pt idx="53">
                  <c:v>1.37</c:v>
                </c:pt>
                <c:pt idx="54">
                  <c:v>1.37</c:v>
                </c:pt>
                <c:pt idx="55">
                  <c:v>1.5</c:v>
                </c:pt>
                <c:pt idx="56">
                  <c:v>1.37</c:v>
                </c:pt>
                <c:pt idx="57">
                  <c:v>1.37</c:v>
                </c:pt>
                <c:pt idx="58">
                  <c:v>1.37</c:v>
                </c:pt>
                <c:pt idx="59">
                  <c:v>1.37</c:v>
                </c:pt>
                <c:pt idx="60">
                  <c:v>1.37</c:v>
                </c:pt>
                <c:pt idx="61">
                  <c:v>1.37</c:v>
                </c:pt>
                <c:pt idx="62">
                  <c:v>1.37</c:v>
                </c:pt>
                <c:pt idx="63">
                  <c:v>1.37</c:v>
                </c:pt>
                <c:pt idx="64">
                  <c:v>1.6</c:v>
                </c:pt>
                <c:pt idx="65">
                  <c:v>1.7</c:v>
                </c:pt>
                <c:pt idx="66">
                  <c:v>1.8</c:v>
                </c:pt>
                <c:pt idx="67">
                  <c:v>1.7</c:v>
                </c:pt>
                <c:pt idx="68">
                  <c:v>1.7</c:v>
                </c:pt>
                <c:pt idx="69">
                  <c:v>1.7</c:v>
                </c:pt>
                <c:pt idx="70">
                  <c:v>1.8</c:v>
                </c:pt>
                <c:pt idx="71">
                  <c:v>1.7</c:v>
                </c:pt>
                <c:pt idx="72">
                  <c:v>1.7</c:v>
                </c:pt>
                <c:pt idx="73">
                  <c:v>1.8</c:v>
                </c:pt>
                <c:pt idx="74">
                  <c:v>1.9</c:v>
                </c:pt>
                <c:pt idx="75">
                  <c:v>1.8</c:v>
                </c:pt>
                <c:pt idx="76">
                  <c:v>1.9</c:v>
                </c:pt>
                <c:pt idx="77">
                  <c:v>1.9</c:v>
                </c:pt>
                <c:pt idx="78">
                  <c:v>2</c:v>
                </c:pt>
                <c:pt idx="79">
                  <c:v>2.1</c:v>
                </c:pt>
                <c:pt idx="80">
                  <c:v>2.2999999999999998</c:v>
                </c:pt>
                <c:pt idx="81">
                  <c:v>2.4</c:v>
                </c:pt>
                <c:pt idx="82">
                  <c:v>2.6</c:v>
                </c:pt>
                <c:pt idx="83">
                  <c:v>2.7</c:v>
                </c:pt>
                <c:pt idx="84">
                  <c:v>2.8</c:v>
                </c:pt>
                <c:pt idx="85">
                  <c:v>2.9</c:v>
                </c:pt>
                <c:pt idx="86">
                  <c:v>3.5</c:v>
                </c:pt>
                <c:pt idx="87">
                  <c:v>3.4</c:v>
                </c:pt>
                <c:pt idx="88">
                  <c:v>4</c:v>
                </c:pt>
                <c:pt idx="89">
                  <c:v>4.2</c:v>
                </c:pt>
                <c:pt idx="90">
                  <c:v>4.2</c:v>
                </c:pt>
                <c:pt idx="91">
                  <c:v>4.4000000000000004</c:v>
                </c:pt>
                <c:pt idx="92">
                  <c:v>4.5999999999999996</c:v>
                </c:pt>
                <c:pt idx="93">
                  <c:v>5.0999999999999996</c:v>
                </c:pt>
                <c:pt idx="94">
                  <c:v>6.1</c:v>
                </c:pt>
                <c:pt idx="95">
                  <c:v>6</c:v>
                </c:pt>
                <c:pt idx="96">
                  <c:v>6.6</c:v>
                </c:pt>
                <c:pt idx="97">
                  <c:v>7.2</c:v>
                </c:pt>
                <c:pt idx="98">
                  <c:v>8</c:v>
                </c:pt>
                <c:pt idx="99">
                  <c:v>8.5</c:v>
                </c:pt>
                <c:pt idx="100">
                  <c:v>8.6</c:v>
                </c:pt>
                <c:pt idx="101">
                  <c:v>9</c:v>
                </c:pt>
                <c:pt idx="102">
                  <c:v>9.6</c:v>
                </c:pt>
                <c:pt idx="103">
                  <c:v>9.6999999999999993</c:v>
                </c:pt>
                <c:pt idx="104">
                  <c:v>9.9</c:v>
                </c:pt>
                <c:pt idx="105">
                  <c:v>10</c:v>
                </c:pt>
                <c:pt idx="106">
                  <c:v>10.199999999999999</c:v>
                </c:pt>
                <c:pt idx="107">
                  <c:v>10.66</c:v>
                </c:pt>
                <c:pt idx="108">
                  <c:v>11.5</c:v>
                </c:pt>
                <c:pt idx="109">
                  <c:v>11.6</c:v>
                </c:pt>
                <c:pt idx="110">
                  <c:v>12</c:v>
                </c:pt>
                <c:pt idx="111">
                  <c:v>12.9</c:v>
                </c:pt>
                <c:pt idx="112">
                  <c:v>12.9</c:v>
                </c:pt>
                <c:pt idx="113">
                  <c:v>14</c:v>
                </c:pt>
                <c:pt idx="114">
                  <c:v>15.36</c:v>
                </c:pt>
                <c:pt idx="115">
                  <c:v>19</c:v>
                </c:pt>
                <c:pt idx="116">
                  <c:v>18.8</c:v>
                </c:pt>
                <c:pt idx="117">
                  <c:v>21.2</c:v>
                </c:pt>
                <c:pt idx="118">
                  <c:v>24</c:v>
                </c:pt>
                <c:pt idx="119">
                  <c:v>25.8</c:v>
                </c:pt>
                <c:pt idx="120">
                  <c:v>29</c:v>
                </c:pt>
                <c:pt idx="121">
                  <c:v>31.2</c:v>
                </c:pt>
                <c:pt idx="122">
                  <c:v>35</c:v>
                </c:pt>
                <c:pt idx="123">
                  <c:v>40</c:v>
                </c:pt>
                <c:pt idx="124">
                  <c:v>40</c:v>
                </c:pt>
                <c:pt idx="125">
                  <c:v>42</c:v>
                </c:pt>
                <c:pt idx="126">
                  <c:v>49</c:v>
                </c:pt>
                <c:pt idx="127">
                  <c:v>50</c:v>
                </c:pt>
                <c:pt idx="128">
                  <c:v>55.6</c:v>
                </c:pt>
                <c:pt idx="129">
                  <c:v>56.5</c:v>
                </c:pt>
                <c:pt idx="130">
                  <c:v>59</c:v>
                </c:pt>
                <c:pt idx="131">
                  <c:v>60</c:v>
                </c:pt>
                <c:pt idx="132">
                  <c:v>65</c:v>
                </c:pt>
                <c:pt idx="133">
                  <c:v>71</c:v>
                </c:pt>
                <c:pt idx="134">
                  <c:v>67</c:v>
                </c:pt>
                <c:pt idx="135">
                  <c:v>73</c:v>
                </c:pt>
                <c:pt idx="136">
                  <c:v>74</c:v>
                </c:pt>
                <c:pt idx="137">
                  <c:v>74</c:v>
                </c:pt>
                <c:pt idx="138">
                  <c:v>82</c:v>
                </c:pt>
                <c:pt idx="139">
                  <c:v>84</c:v>
                </c:pt>
                <c:pt idx="140">
                  <c:v>90</c:v>
                </c:pt>
                <c:pt idx="141">
                  <c:v>91</c:v>
                </c:pt>
                <c:pt idx="142">
                  <c:v>94</c:v>
                </c:pt>
                <c:pt idx="143">
                  <c:v>101</c:v>
                </c:pt>
                <c:pt idx="144">
                  <c:v>105</c:v>
                </c:pt>
                <c:pt idx="145">
                  <c:v>111</c:v>
                </c:pt>
                <c:pt idx="146">
                  <c:v>114</c:v>
                </c:pt>
                <c:pt idx="147">
                  <c:v>120</c:v>
                </c:pt>
                <c:pt idx="148">
                  <c:v>128</c:v>
                </c:pt>
                <c:pt idx="149">
                  <c:v>137</c:v>
                </c:pt>
                <c:pt idx="150">
                  <c:v>153</c:v>
                </c:pt>
                <c:pt idx="151">
                  <c:v>149</c:v>
                </c:pt>
                <c:pt idx="152">
                  <c:v>158</c:v>
                </c:pt>
                <c:pt idx="153">
                  <c:v>172</c:v>
                </c:pt>
                <c:pt idx="154">
                  <c:v>165</c:v>
                </c:pt>
                <c:pt idx="155">
                  <c:v>182</c:v>
                </c:pt>
                <c:pt idx="156">
                  <c:v>201</c:v>
                </c:pt>
                <c:pt idx="157">
                  <c:v>196</c:v>
                </c:pt>
                <c:pt idx="158">
                  <c:v>202</c:v>
                </c:pt>
                <c:pt idx="159">
                  <c:v>219</c:v>
                </c:pt>
                <c:pt idx="160">
                  <c:v>226</c:v>
                </c:pt>
                <c:pt idx="161">
                  <c:v>230</c:v>
                </c:pt>
                <c:pt idx="162">
                  <c:v>242</c:v>
                </c:pt>
                <c:pt idx="163">
                  <c:v>240</c:v>
                </c:pt>
                <c:pt idx="164">
                  <c:v>264</c:v>
                </c:pt>
                <c:pt idx="165">
                  <c:v>266</c:v>
                </c:pt>
                <c:pt idx="166">
                  <c:v>273</c:v>
                </c:pt>
                <c:pt idx="167">
                  <c:v>288</c:v>
                </c:pt>
                <c:pt idx="168">
                  <c:v>297</c:v>
                </c:pt>
                <c:pt idx="169">
                  <c:v>295</c:v>
                </c:pt>
                <c:pt idx="170">
                  <c:v>292</c:v>
                </c:pt>
                <c:pt idx="171">
                  <c:v>302</c:v>
                </c:pt>
                <c:pt idx="172">
                  <c:v>299</c:v>
                </c:pt>
                <c:pt idx="173">
                  <c:v>293</c:v>
                </c:pt>
                <c:pt idx="174">
                  <c:v>305</c:v>
                </c:pt>
                <c:pt idx="175">
                  <c:v>306</c:v>
                </c:pt>
                <c:pt idx="176">
                  <c:v>310</c:v>
                </c:pt>
                <c:pt idx="177">
                  <c:v>312</c:v>
                </c:pt>
                <c:pt idx="178">
                  <c:v>294</c:v>
                </c:pt>
                <c:pt idx="179">
                  <c:v>294</c:v>
                </c:pt>
                <c:pt idx="180">
                  <c:v>310</c:v>
                </c:pt>
                <c:pt idx="181">
                  <c:v>291</c:v>
                </c:pt>
                <c:pt idx="182">
                  <c:v>290</c:v>
                </c:pt>
                <c:pt idx="183">
                  <c:v>298</c:v>
                </c:pt>
                <c:pt idx="184">
                  <c:v>282</c:v>
                </c:pt>
                <c:pt idx="185">
                  <c:v>283</c:v>
                </c:pt>
                <c:pt idx="186">
                  <c:v>286</c:v>
                </c:pt>
                <c:pt idx="187">
                  <c:v>276</c:v>
                </c:pt>
                <c:pt idx="188">
                  <c:v>275</c:v>
                </c:pt>
                <c:pt idx="189">
                  <c:v>260</c:v>
                </c:pt>
                <c:pt idx="190">
                  <c:v>268</c:v>
                </c:pt>
                <c:pt idx="191">
                  <c:v>250</c:v>
                </c:pt>
                <c:pt idx="192">
                  <c:v>252</c:v>
                </c:pt>
                <c:pt idx="193">
                  <c:v>235</c:v>
                </c:pt>
                <c:pt idx="194">
                  <c:v>233</c:v>
                </c:pt>
                <c:pt idx="195">
                  <c:v>224</c:v>
                </c:pt>
                <c:pt idx="196">
                  <c:v>222</c:v>
                </c:pt>
                <c:pt idx="197">
                  <c:v>219</c:v>
                </c:pt>
                <c:pt idx="198">
                  <c:v>212</c:v>
                </c:pt>
                <c:pt idx="199">
                  <c:v>203</c:v>
                </c:pt>
                <c:pt idx="200">
                  <c:v>200</c:v>
                </c:pt>
                <c:pt idx="201">
                  <c:v>197</c:v>
                </c:pt>
                <c:pt idx="202">
                  <c:v>176</c:v>
                </c:pt>
                <c:pt idx="203">
                  <c:v>162</c:v>
                </c:pt>
                <c:pt idx="204">
                  <c:v>149</c:v>
                </c:pt>
                <c:pt idx="205">
                  <c:v>143</c:v>
                </c:pt>
                <c:pt idx="206">
                  <c:v>140</c:v>
                </c:pt>
                <c:pt idx="207">
                  <c:v>124</c:v>
                </c:pt>
                <c:pt idx="208">
                  <c:v>123</c:v>
                </c:pt>
                <c:pt idx="209">
                  <c:v>122</c:v>
                </c:pt>
                <c:pt idx="210">
                  <c:v>122</c:v>
                </c:pt>
                <c:pt idx="211">
                  <c:v>106</c:v>
                </c:pt>
                <c:pt idx="212">
                  <c:v>98</c:v>
                </c:pt>
                <c:pt idx="213">
                  <c:v>86</c:v>
                </c:pt>
                <c:pt idx="214">
                  <c:v>76</c:v>
                </c:pt>
                <c:pt idx="215">
                  <c:v>68</c:v>
                </c:pt>
                <c:pt idx="216">
                  <c:v>63</c:v>
                </c:pt>
                <c:pt idx="217">
                  <c:v>60</c:v>
                </c:pt>
                <c:pt idx="218">
                  <c:v>57</c:v>
                </c:pt>
                <c:pt idx="219">
                  <c:v>45</c:v>
                </c:pt>
                <c:pt idx="220">
                  <c:v>45</c:v>
                </c:pt>
                <c:pt idx="221">
                  <c:v>42</c:v>
                </c:pt>
                <c:pt idx="222">
                  <c:v>39</c:v>
                </c:pt>
                <c:pt idx="223">
                  <c:v>38</c:v>
                </c:pt>
                <c:pt idx="224">
                  <c:v>35</c:v>
                </c:pt>
                <c:pt idx="225">
                  <c:v>31</c:v>
                </c:pt>
                <c:pt idx="226">
                  <c:v>31</c:v>
                </c:pt>
                <c:pt idx="227">
                  <c:v>28</c:v>
                </c:pt>
                <c:pt idx="228">
                  <c:v>26</c:v>
                </c:pt>
                <c:pt idx="229">
                  <c:v>27</c:v>
                </c:pt>
                <c:pt idx="230">
                  <c:v>24</c:v>
                </c:pt>
                <c:pt idx="231">
                  <c:v>24</c:v>
                </c:pt>
                <c:pt idx="232">
                  <c:v>22</c:v>
                </c:pt>
                <c:pt idx="233">
                  <c:v>22</c:v>
                </c:pt>
                <c:pt idx="234">
                  <c:v>20</c:v>
                </c:pt>
                <c:pt idx="235">
                  <c:v>19</c:v>
                </c:pt>
                <c:pt idx="236">
                  <c:v>18</c:v>
                </c:pt>
                <c:pt idx="237">
                  <c:v>16</c:v>
                </c:pt>
                <c:pt idx="238">
                  <c:v>16</c:v>
                </c:pt>
                <c:pt idx="239">
                  <c:v>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466-4F40-BBED-18E0CFF83AA0}"/>
            </c:ext>
          </c:extLst>
        </c:ser>
        <c:ser>
          <c:idx val="14"/>
          <c:order val="14"/>
          <c:tx>
            <c:v>28+</c:v>
          </c:tx>
          <c:xVal>
            <c:numRef>
              <c:f>'RFQ 31 10 2022 step 0.1'!$G$40:$G$41</c:f>
              <c:numCache>
                <c:formatCode>General</c:formatCode>
                <c:ptCount val="2"/>
                <c:pt idx="0">
                  <c:v>58.5</c:v>
                </c:pt>
                <c:pt idx="1">
                  <c:v>58.5</c:v>
                </c:pt>
              </c:numCache>
            </c:numRef>
          </c:xVal>
          <c:yVal>
            <c:numRef>
              <c:f>'RFQ 31 10 2022 step 0.1'!$H$40:$H$41</c:f>
              <c:numCache>
                <c:formatCode>General</c:formatCode>
                <c:ptCount val="2"/>
                <c:pt idx="0">
                  <c:v>0</c:v>
                </c:pt>
                <c:pt idx="1">
                  <c:v>296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466-4F40-BBED-18E0CFF83AA0}"/>
            </c:ext>
          </c:extLst>
        </c:ser>
        <c:ser>
          <c:idx val="15"/>
          <c:order val="15"/>
          <c:tx>
            <c:v>29+</c:v>
          </c:tx>
          <c:xVal>
            <c:numRef>
              <c:f>'RFQ 31 10 2022 step 0.1'!$G$43:$G$44</c:f>
              <c:numCache>
                <c:formatCode>General</c:formatCode>
                <c:ptCount val="2"/>
                <c:pt idx="0">
                  <c:v>56.5</c:v>
                </c:pt>
                <c:pt idx="1">
                  <c:v>56.5</c:v>
                </c:pt>
              </c:numCache>
            </c:numRef>
          </c:xVal>
          <c:yVal>
            <c:numRef>
              <c:f>'RFQ 31 10 2022 step 0.1'!$H$43:$H$44</c:f>
              <c:numCache>
                <c:formatCode>General</c:formatCode>
                <c:ptCount val="2"/>
                <c:pt idx="0">
                  <c:v>0</c:v>
                </c:pt>
                <c:pt idx="1">
                  <c:v>264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6466-4F40-BBED-18E0CFF83AA0}"/>
            </c:ext>
          </c:extLst>
        </c:ser>
        <c:ser>
          <c:idx val="16"/>
          <c:order val="16"/>
          <c:tx>
            <c:v>27+</c:v>
          </c:tx>
          <c:xVal>
            <c:numRef>
              <c:f>'RFQ 31 10 2022 step 0.1'!$G$46:$G$47</c:f>
              <c:numCache>
                <c:formatCode>General</c:formatCode>
                <c:ptCount val="2"/>
                <c:pt idx="0">
                  <c:v>60.7</c:v>
                </c:pt>
                <c:pt idx="1">
                  <c:v>60.7</c:v>
                </c:pt>
              </c:numCache>
            </c:numRef>
          </c:xVal>
          <c:yVal>
            <c:numRef>
              <c:f>'RFQ 31 10 2022 step 0.1'!$H$46:$H$47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6466-4F40-BBED-18E0CFF83AA0}"/>
            </c:ext>
          </c:extLst>
        </c:ser>
        <c:ser>
          <c:idx val="17"/>
          <c:order val="17"/>
          <c:tx>
            <c:v>30+</c:v>
          </c:tx>
          <c:xVal>
            <c:numRef>
              <c:f>'RFQ 31 10 2022 step 0.1'!$G$49:$G$50</c:f>
              <c:numCache>
                <c:formatCode>General</c:formatCode>
                <c:ptCount val="2"/>
                <c:pt idx="0">
                  <c:v>54.6</c:v>
                </c:pt>
                <c:pt idx="1">
                  <c:v>54.6</c:v>
                </c:pt>
              </c:numCache>
            </c:numRef>
          </c:xVal>
          <c:yVal>
            <c:numRef>
              <c:f>'RFQ 31 10 2022 step 0.1'!$H$49:$H$50</c:f>
              <c:numCache>
                <c:formatCode>General</c:formatCode>
                <c:ptCount val="2"/>
                <c:pt idx="0">
                  <c:v>0</c:v>
                </c:pt>
                <c:pt idx="1">
                  <c:v>108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6466-4F40-BBED-18E0CFF83AA0}"/>
            </c:ext>
          </c:extLst>
        </c:ser>
        <c:ser>
          <c:idx val="18"/>
          <c:order val="18"/>
          <c:tx>
            <c:v>26+</c:v>
          </c:tx>
          <c:xVal>
            <c:numRef>
              <c:f>'RFQ 31 10 2022 step 0.1'!$G$52:$G$53</c:f>
              <c:numCache>
                <c:formatCode>General</c:formatCode>
                <c:ptCount val="2"/>
                <c:pt idx="0">
                  <c:v>63</c:v>
                </c:pt>
                <c:pt idx="1">
                  <c:v>63</c:v>
                </c:pt>
              </c:numCache>
            </c:numRef>
          </c:xVal>
          <c:yVal>
            <c:numRef>
              <c:f>'RFQ 31 10 2022 step 0.1'!$H$52:$H$53</c:f>
              <c:numCache>
                <c:formatCode>General</c:formatCode>
                <c:ptCount val="2"/>
                <c:pt idx="0">
                  <c:v>0</c:v>
                </c:pt>
                <c:pt idx="1">
                  <c:v>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6466-4F40-BBED-18E0CFF83AA0}"/>
            </c:ext>
          </c:extLst>
        </c:ser>
        <c:ser>
          <c:idx val="19"/>
          <c:order val="19"/>
          <c:tx>
            <c:v>31+</c:v>
          </c:tx>
          <c:xVal>
            <c:numRef>
              <c:f>'RFQ 31 10 2022 step 0.1'!$G$55:$G$56</c:f>
              <c:numCache>
                <c:formatCode>General</c:formatCode>
                <c:ptCount val="2"/>
                <c:pt idx="0">
                  <c:v>52.8</c:v>
                </c:pt>
                <c:pt idx="1">
                  <c:v>52.8</c:v>
                </c:pt>
              </c:numCache>
            </c:numRef>
          </c:xVal>
          <c:yVal>
            <c:numRef>
              <c:f>'RFQ 31 10 2022 step 0.1'!$H$55:$H$56</c:f>
              <c:numCache>
                <c:formatCode>General</c:formatCode>
                <c:ptCount val="2"/>
                <c:pt idx="0">
                  <c:v>0</c:v>
                </c:pt>
                <c:pt idx="1">
                  <c:v>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6466-4F40-BBED-18E0CFF83AA0}"/>
            </c:ext>
          </c:extLst>
        </c:ser>
        <c:ser>
          <c:idx val="0"/>
          <c:order val="0"/>
          <c:trendline>
            <c:trendlineType val="linear"/>
            <c:dispRSqr val="0"/>
            <c:dispEq val="0"/>
          </c:trendline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0.1'!$B$5:$B$197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6466-4F40-BBED-18E0CFF83AA0}"/>
            </c:ext>
          </c:extLst>
        </c:ser>
        <c:ser>
          <c:idx val="1"/>
          <c:order val="1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0.1'!$C$5:$C$197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6466-4F40-BBED-18E0CFF83AA0}"/>
            </c:ext>
          </c:extLst>
        </c:ser>
        <c:ser>
          <c:idx val="2"/>
          <c:order val="2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0.1'!$D$5:$D$197</c:f>
              <c:numCache>
                <c:formatCode>General</c:formatCode>
                <c:ptCount val="19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6466-4F40-BBED-18E0CFF83AA0}"/>
            </c:ext>
          </c:extLst>
        </c:ser>
        <c:ser>
          <c:idx val="3"/>
          <c:order val="3"/>
          <c:xVal>
            <c:numRef>
              <c:f>'RFQ 31 10 2022 step 0.1'!$A$5:$A$244</c:f>
              <c:numCache>
                <c:formatCode>General</c:formatCode>
                <c:ptCount val="240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  <c:pt idx="193">
                  <c:v>59.400000000000297</c:v>
                </c:pt>
                <c:pt idx="194">
                  <c:v>59.500000000000298</c:v>
                </c:pt>
                <c:pt idx="195">
                  <c:v>59.6000000000003</c:v>
                </c:pt>
                <c:pt idx="196">
                  <c:v>59.700000000000301</c:v>
                </c:pt>
                <c:pt idx="197">
                  <c:v>59.800000000000303</c:v>
                </c:pt>
                <c:pt idx="198">
                  <c:v>59.900000000000297</c:v>
                </c:pt>
                <c:pt idx="199">
                  <c:v>60.000000000000298</c:v>
                </c:pt>
                <c:pt idx="200">
                  <c:v>60.1000000000003</c:v>
                </c:pt>
                <c:pt idx="201">
                  <c:v>60.200000000000301</c:v>
                </c:pt>
                <c:pt idx="202">
                  <c:v>60.300000000000303</c:v>
                </c:pt>
                <c:pt idx="203">
                  <c:v>60.400000000000297</c:v>
                </c:pt>
                <c:pt idx="204">
                  <c:v>60.500000000000298</c:v>
                </c:pt>
                <c:pt idx="205">
                  <c:v>60.6000000000003</c:v>
                </c:pt>
                <c:pt idx="206">
                  <c:v>60.700000000000301</c:v>
                </c:pt>
                <c:pt idx="207">
                  <c:v>60.800000000000303</c:v>
                </c:pt>
                <c:pt idx="208">
                  <c:v>60.900000000000297</c:v>
                </c:pt>
                <c:pt idx="209">
                  <c:v>61.000000000000298</c:v>
                </c:pt>
                <c:pt idx="210">
                  <c:v>61.1000000000003</c:v>
                </c:pt>
                <c:pt idx="211">
                  <c:v>61.200000000000301</c:v>
                </c:pt>
                <c:pt idx="212">
                  <c:v>61.300000000000303</c:v>
                </c:pt>
                <c:pt idx="213">
                  <c:v>61.400000000000297</c:v>
                </c:pt>
                <c:pt idx="214">
                  <c:v>61.500000000000298</c:v>
                </c:pt>
                <c:pt idx="215">
                  <c:v>61.6000000000003</c:v>
                </c:pt>
                <c:pt idx="216">
                  <c:v>61.700000000000301</c:v>
                </c:pt>
                <c:pt idx="217">
                  <c:v>61.800000000000303</c:v>
                </c:pt>
                <c:pt idx="218">
                  <c:v>61.900000000000297</c:v>
                </c:pt>
                <c:pt idx="219">
                  <c:v>62.000000000000298</c:v>
                </c:pt>
                <c:pt idx="220">
                  <c:v>62.1000000000003</c:v>
                </c:pt>
                <c:pt idx="221">
                  <c:v>62.200000000000301</c:v>
                </c:pt>
                <c:pt idx="222">
                  <c:v>62.300000000000402</c:v>
                </c:pt>
                <c:pt idx="223">
                  <c:v>62.400000000000297</c:v>
                </c:pt>
                <c:pt idx="224">
                  <c:v>62.500000000000298</c:v>
                </c:pt>
                <c:pt idx="225">
                  <c:v>62.6000000000003</c:v>
                </c:pt>
                <c:pt idx="226">
                  <c:v>62.700000000000401</c:v>
                </c:pt>
                <c:pt idx="227">
                  <c:v>62.800000000000402</c:v>
                </c:pt>
                <c:pt idx="228">
                  <c:v>62.900000000000297</c:v>
                </c:pt>
                <c:pt idx="229">
                  <c:v>63.000000000000398</c:v>
                </c:pt>
                <c:pt idx="230">
                  <c:v>63.100000000000399</c:v>
                </c:pt>
                <c:pt idx="231">
                  <c:v>63.200000000000401</c:v>
                </c:pt>
                <c:pt idx="232">
                  <c:v>63.300000000000402</c:v>
                </c:pt>
                <c:pt idx="233">
                  <c:v>63.400000000000396</c:v>
                </c:pt>
                <c:pt idx="234">
                  <c:v>63.500000000000398</c:v>
                </c:pt>
                <c:pt idx="235">
                  <c:v>63.600000000000399</c:v>
                </c:pt>
                <c:pt idx="236">
                  <c:v>63.700000000000401</c:v>
                </c:pt>
                <c:pt idx="237">
                  <c:v>63.800000000000402</c:v>
                </c:pt>
                <c:pt idx="238">
                  <c:v>63.900000000000396</c:v>
                </c:pt>
                <c:pt idx="239">
                  <c:v>64.000000000000398</c:v>
                </c:pt>
              </c:numCache>
            </c:numRef>
          </c:xVal>
          <c:yVal>
            <c:numRef>
              <c:f>'RFQ 31 10 2022 step 0.1'!$E$5:$E$244</c:f>
              <c:numCache>
                <c:formatCode>0.0</c:formatCode>
                <c:ptCount val="240"/>
                <c:pt idx="0">
                  <c:v>1.1399999999999999</c:v>
                </c:pt>
                <c:pt idx="1">
                  <c:v>1.1499999999999999</c:v>
                </c:pt>
                <c:pt idx="2">
                  <c:v>1.33</c:v>
                </c:pt>
                <c:pt idx="3">
                  <c:v>1.2</c:v>
                </c:pt>
                <c:pt idx="4">
                  <c:v>1.2</c:v>
                </c:pt>
                <c:pt idx="5">
                  <c:v>1.1499999999999999</c:v>
                </c:pt>
                <c:pt idx="6">
                  <c:v>1.18</c:v>
                </c:pt>
                <c:pt idx="7">
                  <c:v>1.17</c:v>
                </c:pt>
                <c:pt idx="8">
                  <c:v>1.3</c:v>
                </c:pt>
                <c:pt idx="9">
                  <c:v>1.17</c:v>
                </c:pt>
                <c:pt idx="10">
                  <c:v>1.26</c:v>
                </c:pt>
                <c:pt idx="11">
                  <c:v>1.1200000000000001</c:v>
                </c:pt>
                <c:pt idx="12">
                  <c:v>1.25</c:v>
                </c:pt>
                <c:pt idx="13">
                  <c:v>1.1000000000000001</c:v>
                </c:pt>
                <c:pt idx="14">
                  <c:v>1.17</c:v>
                </c:pt>
                <c:pt idx="15">
                  <c:v>1.23</c:v>
                </c:pt>
                <c:pt idx="16">
                  <c:v>1.17</c:v>
                </c:pt>
                <c:pt idx="17">
                  <c:v>1.17</c:v>
                </c:pt>
                <c:pt idx="18">
                  <c:v>1.2</c:v>
                </c:pt>
                <c:pt idx="19">
                  <c:v>1.3</c:v>
                </c:pt>
                <c:pt idx="20">
                  <c:v>1.2</c:v>
                </c:pt>
                <c:pt idx="21">
                  <c:v>1.2</c:v>
                </c:pt>
                <c:pt idx="22">
                  <c:v>1.28</c:v>
                </c:pt>
                <c:pt idx="23">
                  <c:v>1.19</c:v>
                </c:pt>
                <c:pt idx="24">
                  <c:v>1.2</c:v>
                </c:pt>
                <c:pt idx="25">
                  <c:v>1.17</c:v>
                </c:pt>
                <c:pt idx="26">
                  <c:v>1.23</c:v>
                </c:pt>
                <c:pt idx="27">
                  <c:v>1.26</c:v>
                </c:pt>
                <c:pt idx="28">
                  <c:v>1.27</c:v>
                </c:pt>
                <c:pt idx="29">
                  <c:v>1.1000000000000001</c:v>
                </c:pt>
                <c:pt idx="30">
                  <c:v>1.2</c:v>
                </c:pt>
                <c:pt idx="31">
                  <c:v>1.25</c:v>
                </c:pt>
                <c:pt idx="32">
                  <c:v>1.36</c:v>
                </c:pt>
                <c:pt idx="33">
                  <c:v>1.24</c:v>
                </c:pt>
                <c:pt idx="34">
                  <c:v>1.36</c:v>
                </c:pt>
                <c:pt idx="35">
                  <c:v>1.36</c:v>
                </c:pt>
                <c:pt idx="36">
                  <c:v>1.2</c:v>
                </c:pt>
                <c:pt idx="37">
                  <c:v>1.4</c:v>
                </c:pt>
                <c:pt idx="38">
                  <c:v>1.2</c:v>
                </c:pt>
                <c:pt idx="39">
                  <c:v>1.37</c:v>
                </c:pt>
                <c:pt idx="40">
                  <c:v>1.37</c:v>
                </c:pt>
                <c:pt idx="41">
                  <c:v>1.37</c:v>
                </c:pt>
                <c:pt idx="42">
                  <c:v>1.5</c:v>
                </c:pt>
                <c:pt idx="43">
                  <c:v>1.37</c:v>
                </c:pt>
                <c:pt idx="44">
                  <c:v>1.7</c:v>
                </c:pt>
                <c:pt idx="45">
                  <c:v>1.37</c:v>
                </c:pt>
                <c:pt idx="46">
                  <c:v>1.37</c:v>
                </c:pt>
                <c:pt idx="47">
                  <c:v>1.37</c:v>
                </c:pt>
                <c:pt idx="48">
                  <c:v>1.5</c:v>
                </c:pt>
                <c:pt idx="49">
                  <c:v>1.37</c:v>
                </c:pt>
                <c:pt idx="50">
                  <c:v>1.37</c:v>
                </c:pt>
                <c:pt idx="51">
                  <c:v>1.37</c:v>
                </c:pt>
                <c:pt idx="52">
                  <c:v>1.5</c:v>
                </c:pt>
                <c:pt idx="53">
                  <c:v>1.37</c:v>
                </c:pt>
                <c:pt idx="54">
                  <c:v>1.37</c:v>
                </c:pt>
                <c:pt idx="55">
                  <c:v>1.5</c:v>
                </c:pt>
                <c:pt idx="56">
                  <c:v>1.37</c:v>
                </c:pt>
                <c:pt idx="57">
                  <c:v>1.37</c:v>
                </c:pt>
                <c:pt idx="58">
                  <c:v>1.37</c:v>
                </c:pt>
                <c:pt idx="59">
                  <c:v>1.37</c:v>
                </c:pt>
                <c:pt idx="60">
                  <c:v>1.37</c:v>
                </c:pt>
                <c:pt idx="61">
                  <c:v>1.37</c:v>
                </c:pt>
                <c:pt idx="62">
                  <c:v>1.37</c:v>
                </c:pt>
                <c:pt idx="63">
                  <c:v>1.37</c:v>
                </c:pt>
                <c:pt idx="64">
                  <c:v>1.6</c:v>
                </c:pt>
                <c:pt idx="65">
                  <c:v>1.7</c:v>
                </c:pt>
                <c:pt idx="66">
                  <c:v>1.8</c:v>
                </c:pt>
                <c:pt idx="67">
                  <c:v>1.7</c:v>
                </c:pt>
                <c:pt idx="68">
                  <c:v>1.7</c:v>
                </c:pt>
                <c:pt idx="69">
                  <c:v>1.7</c:v>
                </c:pt>
                <c:pt idx="70">
                  <c:v>1.8</c:v>
                </c:pt>
                <c:pt idx="71">
                  <c:v>1.7</c:v>
                </c:pt>
                <c:pt idx="72">
                  <c:v>1.7</c:v>
                </c:pt>
                <c:pt idx="73">
                  <c:v>1.8</c:v>
                </c:pt>
                <c:pt idx="74">
                  <c:v>1.9</c:v>
                </c:pt>
                <c:pt idx="75">
                  <c:v>1.8</c:v>
                </c:pt>
                <c:pt idx="76">
                  <c:v>1.9</c:v>
                </c:pt>
                <c:pt idx="77">
                  <c:v>1.9</c:v>
                </c:pt>
                <c:pt idx="78">
                  <c:v>2</c:v>
                </c:pt>
                <c:pt idx="79">
                  <c:v>2.1</c:v>
                </c:pt>
                <c:pt idx="80">
                  <c:v>2.2999999999999998</c:v>
                </c:pt>
                <c:pt idx="81">
                  <c:v>2.4</c:v>
                </c:pt>
                <c:pt idx="82">
                  <c:v>2.6</c:v>
                </c:pt>
                <c:pt idx="83">
                  <c:v>2.7</c:v>
                </c:pt>
                <c:pt idx="84">
                  <c:v>2.8</c:v>
                </c:pt>
                <c:pt idx="85">
                  <c:v>2.9</c:v>
                </c:pt>
                <c:pt idx="86">
                  <c:v>3.5</c:v>
                </c:pt>
                <c:pt idx="87">
                  <c:v>3.4</c:v>
                </c:pt>
                <c:pt idx="88">
                  <c:v>4</c:v>
                </c:pt>
                <c:pt idx="89">
                  <c:v>4.2</c:v>
                </c:pt>
                <c:pt idx="90">
                  <c:v>4.2</c:v>
                </c:pt>
                <c:pt idx="91">
                  <c:v>4.4000000000000004</c:v>
                </c:pt>
                <c:pt idx="92">
                  <c:v>4.5999999999999996</c:v>
                </c:pt>
                <c:pt idx="93">
                  <c:v>5.0999999999999996</c:v>
                </c:pt>
                <c:pt idx="94">
                  <c:v>6.1</c:v>
                </c:pt>
                <c:pt idx="95">
                  <c:v>6</c:v>
                </c:pt>
                <c:pt idx="96">
                  <c:v>6.6</c:v>
                </c:pt>
                <c:pt idx="97">
                  <c:v>7.2</c:v>
                </c:pt>
                <c:pt idx="98">
                  <c:v>8</c:v>
                </c:pt>
                <c:pt idx="99">
                  <c:v>8.5</c:v>
                </c:pt>
                <c:pt idx="100">
                  <c:v>8.6</c:v>
                </c:pt>
                <c:pt idx="101">
                  <c:v>9</c:v>
                </c:pt>
                <c:pt idx="102">
                  <c:v>9.6</c:v>
                </c:pt>
                <c:pt idx="103">
                  <c:v>9.6999999999999993</c:v>
                </c:pt>
                <c:pt idx="104">
                  <c:v>9.9</c:v>
                </c:pt>
                <c:pt idx="105">
                  <c:v>10</c:v>
                </c:pt>
                <c:pt idx="106">
                  <c:v>10.199999999999999</c:v>
                </c:pt>
                <c:pt idx="107">
                  <c:v>10.66</c:v>
                </c:pt>
                <c:pt idx="108">
                  <c:v>11.5</c:v>
                </c:pt>
                <c:pt idx="109">
                  <c:v>11.6</c:v>
                </c:pt>
                <c:pt idx="110">
                  <c:v>12</c:v>
                </c:pt>
                <c:pt idx="111">
                  <c:v>12.9</c:v>
                </c:pt>
                <c:pt idx="112">
                  <c:v>12.9</c:v>
                </c:pt>
                <c:pt idx="113">
                  <c:v>14</c:v>
                </c:pt>
                <c:pt idx="114">
                  <c:v>15.36</c:v>
                </c:pt>
                <c:pt idx="115">
                  <c:v>19</c:v>
                </c:pt>
                <c:pt idx="116">
                  <c:v>18.8</c:v>
                </c:pt>
                <c:pt idx="117">
                  <c:v>21.2</c:v>
                </c:pt>
                <c:pt idx="118">
                  <c:v>24</c:v>
                </c:pt>
                <c:pt idx="119">
                  <c:v>25.8</c:v>
                </c:pt>
                <c:pt idx="120">
                  <c:v>29</c:v>
                </c:pt>
                <c:pt idx="121">
                  <c:v>31.2</c:v>
                </c:pt>
                <c:pt idx="122">
                  <c:v>35</c:v>
                </c:pt>
                <c:pt idx="123">
                  <c:v>40</c:v>
                </c:pt>
                <c:pt idx="124">
                  <c:v>40</c:v>
                </c:pt>
                <c:pt idx="125">
                  <c:v>42</c:v>
                </c:pt>
                <c:pt idx="126">
                  <c:v>49</c:v>
                </c:pt>
                <c:pt idx="127">
                  <c:v>50</c:v>
                </c:pt>
                <c:pt idx="128">
                  <c:v>55.6</c:v>
                </c:pt>
                <c:pt idx="129">
                  <c:v>56.5</c:v>
                </c:pt>
                <c:pt idx="130">
                  <c:v>59</c:v>
                </c:pt>
                <c:pt idx="131">
                  <c:v>60</c:v>
                </c:pt>
                <c:pt idx="132">
                  <c:v>65</c:v>
                </c:pt>
                <c:pt idx="133">
                  <c:v>71</c:v>
                </c:pt>
                <c:pt idx="134">
                  <c:v>67</c:v>
                </c:pt>
                <c:pt idx="135">
                  <c:v>73</c:v>
                </c:pt>
                <c:pt idx="136">
                  <c:v>74</c:v>
                </c:pt>
                <c:pt idx="137">
                  <c:v>74</c:v>
                </c:pt>
                <c:pt idx="138">
                  <c:v>82</c:v>
                </c:pt>
                <c:pt idx="139">
                  <c:v>84</c:v>
                </c:pt>
                <c:pt idx="140">
                  <c:v>90</c:v>
                </c:pt>
                <c:pt idx="141">
                  <c:v>91</c:v>
                </c:pt>
                <c:pt idx="142">
                  <c:v>94</c:v>
                </c:pt>
                <c:pt idx="143">
                  <c:v>101</c:v>
                </c:pt>
                <c:pt idx="144">
                  <c:v>105</c:v>
                </c:pt>
                <c:pt idx="145">
                  <c:v>111</c:v>
                </c:pt>
                <c:pt idx="146">
                  <c:v>114</c:v>
                </c:pt>
                <c:pt idx="147">
                  <c:v>120</c:v>
                </c:pt>
                <c:pt idx="148">
                  <c:v>128</c:v>
                </c:pt>
                <c:pt idx="149">
                  <c:v>137</c:v>
                </c:pt>
                <c:pt idx="150">
                  <c:v>153</c:v>
                </c:pt>
                <c:pt idx="151">
                  <c:v>149</c:v>
                </c:pt>
                <c:pt idx="152">
                  <c:v>158</c:v>
                </c:pt>
                <c:pt idx="153">
                  <c:v>172</c:v>
                </c:pt>
                <c:pt idx="154">
                  <c:v>165</c:v>
                </c:pt>
                <c:pt idx="155">
                  <c:v>182</c:v>
                </c:pt>
                <c:pt idx="156">
                  <c:v>201</c:v>
                </c:pt>
                <c:pt idx="157">
                  <c:v>196</c:v>
                </c:pt>
                <c:pt idx="158">
                  <c:v>202</c:v>
                </c:pt>
                <c:pt idx="159">
                  <c:v>219</c:v>
                </c:pt>
                <c:pt idx="160">
                  <c:v>226</c:v>
                </c:pt>
                <c:pt idx="161">
                  <c:v>230</c:v>
                </c:pt>
                <c:pt idx="162">
                  <c:v>242</c:v>
                </c:pt>
                <c:pt idx="163">
                  <c:v>240</c:v>
                </c:pt>
                <c:pt idx="164">
                  <c:v>264</c:v>
                </c:pt>
                <c:pt idx="165">
                  <c:v>266</c:v>
                </c:pt>
                <c:pt idx="166">
                  <c:v>273</c:v>
                </c:pt>
                <c:pt idx="167">
                  <c:v>288</c:v>
                </c:pt>
                <c:pt idx="168">
                  <c:v>297</c:v>
                </c:pt>
                <c:pt idx="169">
                  <c:v>295</c:v>
                </c:pt>
                <c:pt idx="170">
                  <c:v>292</c:v>
                </c:pt>
                <c:pt idx="171">
                  <c:v>302</c:v>
                </c:pt>
                <c:pt idx="172">
                  <c:v>299</c:v>
                </c:pt>
                <c:pt idx="173">
                  <c:v>293</c:v>
                </c:pt>
                <c:pt idx="174">
                  <c:v>305</c:v>
                </c:pt>
                <c:pt idx="175">
                  <c:v>306</c:v>
                </c:pt>
                <c:pt idx="176">
                  <c:v>310</c:v>
                </c:pt>
                <c:pt idx="177">
                  <c:v>312</c:v>
                </c:pt>
                <c:pt idx="178">
                  <c:v>294</c:v>
                </c:pt>
                <c:pt idx="179">
                  <c:v>294</c:v>
                </c:pt>
                <c:pt idx="180">
                  <c:v>310</c:v>
                </c:pt>
                <c:pt idx="181">
                  <c:v>291</c:v>
                </c:pt>
                <c:pt idx="182">
                  <c:v>290</c:v>
                </c:pt>
                <c:pt idx="183">
                  <c:v>298</c:v>
                </c:pt>
                <c:pt idx="184">
                  <c:v>282</c:v>
                </c:pt>
                <c:pt idx="185">
                  <c:v>283</c:v>
                </c:pt>
                <c:pt idx="186">
                  <c:v>286</c:v>
                </c:pt>
                <c:pt idx="187">
                  <c:v>276</c:v>
                </c:pt>
                <c:pt idx="188">
                  <c:v>275</c:v>
                </c:pt>
                <c:pt idx="189">
                  <c:v>260</c:v>
                </c:pt>
                <c:pt idx="190">
                  <c:v>268</c:v>
                </c:pt>
                <c:pt idx="191">
                  <c:v>250</c:v>
                </c:pt>
                <c:pt idx="192">
                  <c:v>252</c:v>
                </c:pt>
                <c:pt idx="193">
                  <c:v>235</c:v>
                </c:pt>
                <c:pt idx="194">
                  <c:v>233</c:v>
                </c:pt>
                <c:pt idx="195">
                  <c:v>224</c:v>
                </c:pt>
                <c:pt idx="196">
                  <c:v>222</c:v>
                </c:pt>
                <c:pt idx="197">
                  <c:v>219</c:v>
                </c:pt>
                <c:pt idx="198">
                  <c:v>212</c:v>
                </c:pt>
                <c:pt idx="199">
                  <c:v>203</c:v>
                </c:pt>
                <c:pt idx="200">
                  <c:v>200</c:v>
                </c:pt>
                <c:pt idx="201">
                  <c:v>197</c:v>
                </c:pt>
                <c:pt idx="202">
                  <c:v>176</c:v>
                </c:pt>
                <c:pt idx="203">
                  <c:v>162</c:v>
                </c:pt>
                <c:pt idx="204">
                  <c:v>149</c:v>
                </c:pt>
                <c:pt idx="205">
                  <c:v>143</c:v>
                </c:pt>
                <c:pt idx="206">
                  <c:v>140</c:v>
                </c:pt>
                <c:pt idx="207">
                  <c:v>124</c:v>
                </c:pt>
                <c:pt idx="208">
                  <c:v>123</c:v>
                </c:pt>
                <c:pt idx="209">
                  <c:v>122</c:v>
                </c:pt>
                <c:pt idx="210">
                  <c:v>122</c:v>
                </c:pt>
                <c:pt idx="211">
                  <c:v>106</c:v>
                </c:pt>
                <c:pt idx="212">
                  <c:v>98</c:v>
                </c:pt>
                <c:pt idx="213">
                  <c:v>86</c:v>
                </c:pt>
                <c:pt idx="214">
                  <c:v>76</c:v>
                </c:pt>
                <c:pt idx="215">
                  <c:v>68</c:v>
                </c:pt>
                <c:pt idx="216">
                  <c:v>63</c:v>
                </c:pt>
                <c:pt idx="217">
                  <c:v>60</c:v>
                </c:pt>
                <c:pt idx="218">
                  <c:v>57</c:v>
                </c:pt>
                <c:pt idx="219">
                  <c:v>45</c:v>
                </c:pt>
                <c:pt idx="220">
                  <c:v>45</c:v>
                </c:pt>
                <c:pt idx="221">
                  <c:v>42</c:v>
                </c:pt>
                <c:pt idx="222">
                  <c:v>39</c:v>
                </c:pt>
                <c:pt idx="223">
                  <c:v>38</c:v>
                </c:pt>
                <c:pt idx="224">
                  <c:v>35</c:v>
                </c:pt>
                <c:pt idx="225">
                  <c:v>31</c:v>
                </c:pt>
                <c:pt idx="226">
                  <c:v>31</c:v>
                </c:pt>
                <c:pt idx="227">
                  <c:v>28</c:v>
                </c:pt>
                <c:pt idx="228">
                  <c:v>26</c:v>
                </c:pt>
                <c:pt idx="229">
                  <c:v>27</c:v>
                </c:pt>
                <c:pt idx="230">
                  <c:v>24</c:v>
                </c:pt>
                <c:pt idx="231">
                  <c:v>24</c:v>
                </c:pt>
                <c:pt idx="232">
                  <c:v>22</c:v>
                </c:pt>
                <c:pt idx="233">
                  <c:v>22</c:v>
                </c:pt>
                <c:pt idx="234">
                  <c:v>20</c:v>
                </c:pt>
                <c:pt idx="235">
                  <c:v>19</c:v>
                </c:pt>
                <c:pt idx="236">
                  <c:v>18</c:v>
                </c:pt>
                <c:pt idx="237">
                  <c:v>16</c:v>
                </c:pt>
                <c:pt idx="238">
                  <c:v>16</c:v>
                </c:pt>
                <c:pt idx="239">
                  <c:v>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6466-4F40-BBED-18E0CFF83AA0}"/>
            </c:ext>
          </c:extLst>
        </c:ser>
        <c:ser>
          <c:idx val="4"/>
          <c:order val="4"/>
          <c:tx>
            <c:v>28+</c:v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466-4F40-BBED-18E0CFF83AA0}"/>
                </c:ext>
              </c:extLst>
            </c:dLbl>
            <c:dLbl>
              <c:idx val="1"/>
              <c:layout>
                <c:manualLayout>
                  <c:x val="-1.9248601119104716E-2"/>
                  <c:y val="-6.3885611313511198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28+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466-4F40-BBED-18E0CFF83AA0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0.1'!$G$40:$G$41</c:f>
              <c:numCache>
                <c:formatCode>General</c:formatCode>
                <c:ptCount val="2"/>
                <c:pt idx="0">
                  <c:v>58.5</c:v>
                </c:pt>
                <c:pt idx="1">
                  <c:v>58.5</c:v>
                </c:pt>
              </c:numCache>
            </c:numRef>
          </c:xVal>
          <c:yVal>
            <c:numRef>
              <c:f>'RFQ 31 10 2022 step 0.1'!$H$40:$H$41</c:f>
              <c:numCache>
                <c:formatCode>General</c:formatCode>
                <c:ptCount val="2"/>
                <c:pt idx="0">
                  <c:v>0</c:v>
                </c:pt>
                <c:pt idx="1">
                  <c:v>296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6466-4F40-BBED-18E0CFF83AA0}"/>
            </c:ext>
          </c:extLst>
        </c:ser>
        <c:ser>
          <c:idx val="5"/>
          <c:order val="5"/>
          <c:tx>
            <c:v>29+</c:v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466-4F40-BBED-18E0CFF83AA0}"/>
                </c:ext>
              </c:extLst>
            </c:dLbl>
            <c:dLbl>
              <c:idx val="1"/>
              <c:layout>
                <c:manualLayout>
                  <c:x val="-5.4484412470023981E-2"/>
                  <c:y val="-2.3880597014925373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29+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6466-4F40-BBED-18E0CFF83AA0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0.1'!$G$43:$G$44</c:f>
              <c:numCache>
                <c:formatCode>General</c:formatCode>
                <c:ptCount val="2"/>
                <c:pt idx="0">
                  <c:v>56.5</c:v>
                </c:pt>
                <c:pt idx="1">
                  <c:v>56.5</c:v>
                </c:pt>
              </c:numCache>
            </c:numRef>
          </c:xVal>
          <c:yVal>
            <c:numRef>
              <c:f>'RFQ 31 10 2022 step 0.1'!$H$43:$H$44</c:f>
              <c:numCache>
                <c:formatCode>General</c:formatCode>
                <c:ptCount val="2"/>
                <c:pt idx="0">
                  <c:v>0</c:v>
                </c:pt>
                <c:pt idx="1">
                  <c:v>264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6466-4F40-BBED-18E0CFF83AA0}"/>
            </c:ext>
          </c:extLst>
        </c:ser>
        <c:ser>
          <c:idx val="6"/>
          <c:order val="6"/>
          <c:tx>
            <c:v>27+</c:v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466-4F40-BBED-18E0CFF83AA0}"/>
                </c:ext>
              </c:extLst>
            </c:dLbl>
            <c:dLbl>
              <c:idx val="1"/>
              <c:layout>
                <c:manualLayout>
                  <c:x val="3.1974420463629096E-3"/>
                  <c:y val="-3.7810945273631838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27+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6466-4F40-BBED-18E0CFF83A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0.1'!$G$46:$G$47</c:f>
              <c:numCache>
                <c:formatCode>General</c:formatCode>
                <c:ptCount val="2"/>
                <c:pt idx="0">
                  <c:v>60.7</c:v>
                </c:pt>
                <c:pt idx="1">
                  <c:v>60.7</c:v>
                </c:pt>
              </c:numCache>
            </c:numRef>
          </c:xVal>
          <c:yVal>
            <c:numRef>
              <c:f>'RFQ 31 10 2022 step 0.1'!$H$46:$H$47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7-6466-4F40-BBED-18E0CFF83AA0}"/>
            </c:ext>
          </c:extLst>
        </c:ser>
        <c:ser>
          <c:idx val="7"/>
          <c:order val="7"/>
          <c:tx>
            <c:v>30+</c:v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466-4F40-BBED-18E0CFF83AA0}"/>
                </c:ext>
              </c:extLst>
            </c:dLbl>
            <c:dLbl>
              <c:idx val="1"/>
              <c:layout>
                <c:manualLayout>
                  <c:x val="-4.9272581934452435E-2"/>
                  <c:y val="-2.7860696517412936E-2"/>
                </c:manualLayout>
              </c:layout>
              <c:spPr/>
              <c:txPr>
                <a:bodyPr/>
                <a:lstStyle/>
                <a:p>
                  <a:pPr>
                    <a:defRPr sz="2000" baseline="0"/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466-4F40-BBED-18E0CFF83A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0.1'!$G$49:$G$50</c:f>
              <c:numCache>
                <c:formatCode>General</c:formatCode>
                <c:ptCount val="2"/>
                <c:pt idx="0">
                  <c:v>54.6</c:v>
                </c:pt>
                <c:pt idx="1">
                  <c:v>54.6</c:v>
                </c:pt>
              </c:numCache>
            </c:numRef>
          </c:xVal>
          <c:yVal>
            <c:numRef>
              <c:f>'RFQ 31 10 2022 step 0.1'!$H$49:$H$50</c:f>
              <c:numCache>
                <c:formatCode>General</c:formatCode>
                <c:ptCount val="2"/>
                <c:pt idx="0">
                  <c:v>0</c:v>
                </c:pt>
                <c:pt idx="1">
                  <c:v>108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A-6466-4F40-BBED-18E0CFF83AA0}"/>
            </c:ext>
          </c:extLst>
        </c:ser>
        <c:ser>
          <c:idx val="8"/>
          <c:order val="8"/>
          <c:tx>
            <c:v>26+</c:v>
          </c:tx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466-4F40-BBED-18E0CFF83AA0}"/>
                </c:ext>
              </c:extLst>
            </c:dLbl>
            <c:dLbl>
              <c:idx val="1"/>
              <c:layout>
                <c:manualLayout>
                  <c:x val="2.1316280309086064E-3"/>
                  <c:y val="-2.3880597014925373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26+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6466-4F40-BBED-18E0CFF83A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0.1'!$G$52:$G$53</c:f>
              <c:numCache>
                <c:formatCode>General</c:formatCode>
                <c:ptCount val="2"/>
                <c:pt idx="0">
                  <c:v>63</c:v>
                </c:pt>
                <c:pt idx="1">
                  <c:v>63</c:v>
                </c:pt>
              </c:numCache>
            </c:numRef>
          </c:xVal>
          <c:yVal>
            <c:numRef>
              <c:f>'RFQ 31 10 2022 step 0.1'!$H$52:$H$53</c:f>
              <c:numCache>
                <c:formatCode>General</c:formatCode>
                <c:ptCount val="2"/>
                <c:pt idx="0">
                  <c:v>0</c:v>
                </c:pt>
                <c:pt idx="1">
                  <c:v>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D-6466-4F40-BBED-18E0CFF83AA0}"/>
            </c:ext>
          </c:extLst>
        </c:ser>
        <c:ser>
          <c:idx val="9"/>
          <c:order val="9"/>
          <c:tx>
            <c:v>31+</c:v>
          </c:tx>
          <c:spPr>
            <a:ln>
              <a:noFill/>
            </a:ln>
          </c:spPr>
          <c:xVal>
            <c:numRef>
              <c:f>'RFQ 31 10 2022 step 0.1'!$G$55:$G$56</c:f>
              <c:numCache>
                <c:formatCode>General</c:formatCode>
                <c:ptCount val="2"/>
                <c:pt idx="0">
                  <c:v>52.8</c:v>
                </c:pt>
                <c:pt idx="1">
                  <c:v>52.8</c:v>
                </c:pt>
              </c:numCache>
            </c:numRef>
          </c:xVal>
          <c:yVal>
            <c:numRef>
              <c:f>'RFQ 31 10 2022 step 0.1'!$H$55:$H$56</c:f>
              <c:numCache>
                <c:formatCode>General</c:formatCode>
                <c:ptCount val="2"/>
                <c:pt idx="0">
                  <c:v>0</c:v>
                </c:pt>
                <c:pt idx="1">
                  <c:v>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E-6466-4F40-BBED-18E0CFF83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692736"/>
        <c:axId val="210711296"/>
      </c:scatterChart>
      <c:valAx>
        <c:axId val="210692736"/>
        <c:scaling>
          <c:orientation val="minMax"/>
          <c:max val="65"/>
          <c:min val="39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I, A </a:t>
                </a:r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crossAx val="210711296"/>
        <c:crosses val="autoZero"/>
        <c:crossBetween val="midCat"/>
      </c:valAx>
      <c:valAx>
        <c:axId val="210711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in"/>
        <c:tickLblPos val="nextTo"/>
        <c:crossAx val="2106927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0.5044</cdr:x>
      <cdr:y>0.75075</cdr:y>
    </cdr:from>
    <cdr:to>
      <cdr:x>0.56355</cdr:x>
      <cdr:y>0.81493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10276" y="4791075"/>
          <a:ext cx="704850" cy="4095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/>
            <a:t>31+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B34DFD-2159-2943-A478-C86E7AB1C3C1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B32C1-E1BA-E244-8ECC-393FA09AF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07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B32C1-E1BA-E244-8ECC-393FA09AF78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98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D8937-435E-FDBC-8BA9-B023B8E92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3F9787-C56E-B8CB-7731-3F4426A9C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B3C6C2-89BB-B838-2C72-3DFB55D4A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94845-561E-7107-1220-9799BA59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136F8A-A141-732D-855A-8090AEB92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39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8D26E-B69E-8079-0E91-2DFE00740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1EB2A7-E070-269F-6E89-539FD93F0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7D009E-1489-2B0F-827C-805CA4D2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88976F-781B-AA6A-D252-1D049178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9AF86E-84AC-C163-1D2D-C8846FD2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338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6B23B5-5C16-F2D7-3505-14B1C5FCF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D37909-83AE-9D33-FEB6-E1DB1939C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E482B-4F64-0652-902D-F9EDBC343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80C9C1-4CAC-8F9A-59E1-4D933D260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EB6F0-E9CE-C5DF-0836-8925CCBC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52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87A1C-78C0-949E-71B5-D05A6CDCB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A2A97-C9D8-6350-DD37-AD01D7E76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CA1696-D872-4E1A-DCFB-AAF31F49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A730D-682E-5481-1A15-4C23F8D2E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A46F3-A7DF-1573-6F62-3BFF3DE6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41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FEF09-1203-1E85-C414-015A80722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ACC527-AB5F-7C7F-D1DC-5680A2980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B3D2A4-2044-42AA-6819-157A2218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8799CB-F29D-2125-45BF-850EBD268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18F29E-9BE8-9756-C380-B6A4A3CD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98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CE3A7-5E15-964D-FA36-5D779DBF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7FE247-0265-576C-E25A-668FC085D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9CC212-6F8D-3EBD-E3D8-634227D00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4BA691-CA1C-71B6-E723-84EB72883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B2BC4-EE75-0264-B2CD-931EEEA64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312D03-1BE4-1D5A-7AF5-0ACF640A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21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A81F9-FA24-F85D-57FD-4BB63515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D13065-E9CA-37A4-4622-CB25782E7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A7B5EE-32BB-45B5-7C6B-A2EE5B55C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C5C02-9554-6627-79EB-7FF37BBEC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82D871-31AA-F16C-C26D-BA28A1E73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A5A1CC-D081-AE80-FE83-BFB51F92C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904ADE-ECE2-88F6-0C90-A4E9DE1E2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BA97D8-BA21-CAE7-64F5-DB1227211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43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4B4886-CFCA-2A4B-E997-534B0614E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FB3213-25B7-A314-2FC9-D66C3EA65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F6BA86C-B46F-A4CC-45C6-94587C9BF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F779264-AB6D-BBC4-ACE9-6E34182FC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4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8FEC4D-70C3-D50F-7BA4-E83D4C94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423CBF-2C7E-F4E1-E7AB-BBC6BC34C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0BD5E9-1019-5F3B-F918-F5F564123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78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CE58-5300-2355-2CF8-D24D1626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8549AB-D249-FD33-29EE-46C1D1E03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F23DE2-E782-A0F4-5FD9-51A217814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F42EE2-4A45-8658-0A91-80915DD3D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76DF6D-9162-474B-F906-1D16C613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134925-DDCE-D0A4-9369-AD047F40E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64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6327D-7E71-8CBE-683E-B496A390B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0FF99C-17E6-4AFD-5B3C-E7824E1338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4D3877-E447-E00D-85A4-C347B5638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E02836-A5B1-1A20-06EA-0730D9A58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59E76A-C6E4-4017-9A55-89CB3C0CE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A8F832-51FE-AB96-714D-75C34046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64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710D0-5217-6372-57B9-B8EFF7BA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6F19FE-EA25-C5A4-0AC8-3C3D5A9E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D8E2F0-FF44-9564-DE42-8A1F9A9F4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1040-597E-4BEC-B446-99A5C8F22A1D}" type="datetimeFigureOut">
              <a:rPr lang="ru-RU" smtClean="0"/>
              <a:t>17.12.2024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259FA1-3F82-4652-36CC-64D067759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B421C-8E07-A12E-192D-69D4B355A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24007-1291-4E4B-A8B9-9A28A98D7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10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3.docx"/><Relationship Id="rId3" Type="http://schemas.openxmlformats.org/officeDocument/2006/relationships/image" Target="../media/image36.emf"/><Relationship Id="rId7" Type="http://schemas.openxmlformats.org/officeDocument/2006/relationships/image" Target="../media/image38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Relationship Id="rId6" Type="http://schemas.openxmlformats.org/officeDocument/2006/relationships/package" Target="../embeddings/Microsoft_Word_Document2.docx"/><Relationship Id="rId5" Type="http://schemas.openxmlformats.org/officeDocument/2006/relationships/image" Target="../media/image37.emf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9A2184-AA61-811F-3A93-14128D094512}"/>
              </a:ext>
            </a:extLst>
          </p:cNvPr>
          <p:cNvSpPr txBox="1"/>
          <p:nvPr/>
        </p:nvSpPr>
        <p:spPr>
          <a:xfrm>
            <a:off x="343930" y="56138"/>
            <a:ext cx="1150414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400" i="0" u="none" strike="noStrike" dirty="0">
                <a:effectLst/>
              </a:rPr>
              <a:t>Multiple heavy ion injection into NICA Booster</a:t>
            </a:r>
          </a:p>
          <a:p>
            <a:pPr algn="ctr"/>
            <a:endParaRPr lang="en" sz="4400" dirty="0"/>
          </a:p>
          <a:p>
            <a:pPr algn="ctr"/>
            <a:endParaRPr lang="en" sz="4400" dirty="0"/>
          </a:p>
          <a:p>
            <a:pPr algn="ctr"/>
            <a:endParaRPr lang="en" sz="4400" dirty="0"/>
          </a:p>
          <a:p>
            <a:pPr algn="ctr"/>
            <a:endParaRPr lang="en" sz="4400" dirty="0"/>
          </a:p>
          <a:p>
            <a:pPr algn="ctr"/>
            <a:r>
              <a:rPr lang="en" sz="4400" dirty="0"/>
              <a:t>Andrei Martynov</a:t>
            </a:r>
          </a:p>
          <a:p>
            <a:pPr algn="ctr"/>
            <a:endParaRPr lang="en" sz="3600" dirty="0"/>
          </a:p>
          <a:p>
            <a:pPr algn="ctr"/>
            <a:r>
              <a:rPr lang="en" sz="3600" dirty="0"/>
              <a:t>Dubna, 2024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0157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4" descr="D:\!Butenko\-=Work=-\=NICA=\HILAC\Photos\Photo HILAC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607" y="877205"/>
            <a:ext cx="4585844" cy="270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84206" y="63561"/>
            <a:ext cx="11318790" cy="71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Stable and safe HILAC operation with Ar</a:t>
            </a:r>
            <a:r>
              <a:rPr lang="en-US" sz="3600" b="1" baseline="30000" dirty="0"/>
              <a:t>13+ </a:t>
            </a:r>
            <a:r>
              <a:rPr lang="en-US" sz="3600" b="1" dirty="0"/>
              <a:t> and  Xe</a:t>
            </a:r>
            <a:r>
              <a:rPr lang="en-US" sz="3600" b="1" baseline="30000" dirty="0"/>
              <a:t>28+</a:t>
            </a:r>
            <a:r>
              <a:rPr lang="en-US" sz="3600" b="1" dirty="0"/>
              <a:t> beams</a:t>
            </a:r>
            <a:endParaRPr lang="ru-RU" sz="3600" dirty="0"/>
          </a:p>
        </p:txBody>
      </p:sp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1574607" y="3954231"/>
            <a:ext cx="4376052" cy="21260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83435" y="1195172"/>
            <a:ext cx="40066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RFQ exit I=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</a:t>
            </a:r>
            <a:r>
              <a:rPr lang="en-US" b="1" dirty="0">
                <a:solidFill>
                  <a:schemeClr val="tx2"/>
                </a:solidFill>
                <a:latin typeface="Symbol" panose="05050102010706020507" pitchFamily="18" charset="2"/>
              </a:rPr>
              <a:t>mA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yellow line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HILAC exit I=65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Symbol" panose="05050102010706020507" pitchFamily="18" charset="2"/>
              </a:rPr>
              <a:t>mA   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ion pulse duration </a:t>
            </a:r>
            <a:r>
              <a:rPr lang="ru-RU" b="1" dirty="0">
                <a:solidFill>
                  <a:schemeClr val="tx2"/>
                </a:solidFill>
              </a:rPr>
              <a:t>2</a:t>
            </a:r>
            <a:r>
              <a:rPr lang="en-US" b="1" dirty="0">
                <a:solidFill>
                  <a:schemeClr val="tx2"/>
                </a:solidFill>
              </a:rPr>
              <a:t>2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Symbol" panose="05050102010706020507" pitchFamily="18" charset="2"/>
              </a:rPr>
              <a:t>m</a:t>
            </a:r>
            <a:r>
              <a:rPr lang="en-US" b="1" dirty="0" err="1">
                <a:solidFill>
                  <a:schemeClr val="tx2"/>
                </a:solidFill>
              </a:rPr>
              <a:t>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 line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about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70%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 this pulse of target ions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b="1" baseline="30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b="1" baseline="300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28+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ions accelerated in HILAC at energy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3,2 М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eV/n is about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83435" y="3780495"/>
            <a:ext cx="4083533" cy="274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Project HILAC intensity </a:t>
            </a:r>
            <a:r>
              <a:rPr lang="ru-RU" baseline="30000" dirty="0">
                <a:solidFill>
                  <a:srgbClr val="C00000"/>
                </a:solidFill>
              </a:rPr>
              <a:t>209</a:t>
            </a:r>
            <a:r>
              <a:rPr lang="en-US" dirty="0">
                <a:solidFill>
                  <a:srgbClr val="C00000"/>
                </a:solidFill>
              </a:rPr>
              <a:t>Bi</a:t>
            </a:r>
            <a:r>
              <a:rPr lang="en-US" baseline="30000" dirty="0">
                <a:solidFill>
                  <a:srgbClr val="C00000"/>
                </a:solidFill>
              </a:rPr>
              <a:t>35</a:t>
            </a:r>
            <a:r>
              <a:rPr lang="ru-RU" baseline="30000" dirty="0">
                <a:solidFill>
                  <a:srgbClr val="C00000"/>
                </a:solidFill>
              </a:rPr>
              <a:t>+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at energy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3,2 М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eV/n is about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.8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pulse.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Realization of multi cycle injection and upgrade of KRION-6T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37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0108" y="0"/>
            <a:ext cx="10515600" cy="48453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HILAC status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6644" y="815945"/>
            <a:ext cx="11765820" cy="245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for multi-injection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Includes system check-ups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supply for platforms with pulse injection voltage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Solenoid focusing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focusing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power supply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of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synchronisation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39" y="3511943"/>
            <a:ext cx="4933444" cy="3083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0226" y="3084516"/>
            <a:ext cx="480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voltage pulses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75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 descr="E:\ИСТОЧНИКИ_ПИТАНИЯ\N_injection\D1 D2 уменьшенная емкость\D1.2_200V_10Hz_701C--000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42" y="3511944"/>
            <a:ext cx="5042041" cy="31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55140" y="2622851"/>
            <a:ext cx="5042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Voltage pulses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injection current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bottom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quadrupole doublets for A/Z=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6.25</a:t>
            </a:r>
          </a:p>
        </p:txBody>
      </p:sp>
    </p:spTree>
    <p:extLst>
      <p:ext uri="{BB962C8B-B14F-4D97-AF65-F5344CB8AC3E}">
        <p14:creationId xmlns:p14="http://schemas.microsoft.com/office/powerpoint/2010/main" val="1494844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844" y="154731"/>
            <a:ext cx="10515600" cy="209485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HILAC STATUS</a:t>
            </a: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Preparation for multi-injection cycle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system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5" t="895" r="8087" b="56248"/>
          <a:stretch/>
        </p:blipFill>
        <p:spPr>
          <a:xfrm>
            <a:off x="752559" y="3422932"/>
            <a:ext cx="10583913" cy="3301550"/>
          </a:xfrm>
        </p:spPr>
      </p:pic>
      <p:sp>
        <p:nvSpPr>
          <p:cNvPr id="7" name="TextBox 6"/>
          <p:cNvSpPr txBox="1"/>
          <p:nvPr/>
        </p:nvSpPr>
        <p:spPr>
          <a:xfrm>
            <a:off x="550257" y="2760834"/>
            <a:ext cx="538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Pickup signals from RFQ, IH1, IH2, Buncher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448" y="2542352"/>
            <a:ext cx="5389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Signals obtained by ion hits on the Faraday Cup at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HILAC output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(FC-3, red)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phase probes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and blue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8204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E77BA4-8DF2-38EA-F913-FDC1DE7214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23" b="1431"/>
          <a:stretch/>
        </p:blipFill>
        <p:spPr>
          <a:xfrm>
            <a:off x="91039" y="79481"/>
            <a:ext cx="11925602" cy="33495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89152B-A06E-24E6-4AB5-5D24A781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62" y="3555609"/>
            <a:ext cx="2781688" cy="239110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3215AA-FA16-F652-435A-8815FFAB5A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86" b="25855"/>
          <a:stretch/>
        </p:blipFill>
        <p:spPr>
          <a:xfrm>
            <a:off x="4115492" y="4089400"/>
            <a:ext cx="6350051" cy="2681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93E84-055A-82D3-E52B-669A978A7212}"/>
              </a:ext>
            </a:extLst>
          </p:cNvPr>
          <p:cNvSpPr txBox="1"/>
          <p:nvPr/>
        </p:nvSpPr>
        <p:spPr>
          <a:xfrm>
            <a:off x="217562" y="271849"/>
            <a:ext cx="191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Water</a:t>
            </a:r>
          </a:p>
          <a:p>
            <a:r>
              <a:rPr lang="en-US" dirty="0">
                <a:solidFill>
                  <a:srgbClr val="C00000"/>
                </a:solidFill>
              </a:rPr>
              <a:t>temperature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6DD14-3AAB-C7C9-0431-9851B85D1732}"/>
              </a:ext>
            </a:extLst>
          </p:cNvPr>
          <p:cNvSpPr txBox="1"/>
          <p:nvPr/>
        </p:nvSpPr>
        <p:spPr>
          <a:xfrm>
            <a:off x="9668532" y="2938307"/>
            <a:ext cx="191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Time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D5E1F4-D4A1-DA1F-ACBA-28BABA602BBA}"/>
              </a:ext>
            </a:extLst>
          </p:cNvPr>
          <p:cNvSpPr txBox="1"/>
          <p:nvPr/>
        </p:nvSpPr>
        <p:spPr>
          <a:xfrm>
            <a:off x="3435178" y="87183"/>
            <a:ext cx="532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Water cooling system chart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84D7A-088C-D8AC-1856-42250FB5BFA7}"/>
              </a:ext>
            </a:extLst>
          </p:cNvPr>
          <p:cNvSpPr txBox="1"/>
          <p:nvPr/>
        </p:nvSpPr>
        <p:spPr>
          <a:xfrm>
            <a:off x="5178899" y="3744095"/>
            <a:ext cx="5115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Beam signal from phase probe (10x injection)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AB868-099A-4F61-0569-D67BF0592D95}"/>
              </a:ext>
            </a:extLst>
          </p:cNvPr>
          <p:cNvSpPr txBox="1"/>
          <p:nvPr/>
        </p:nvSpPr>
        <p:spPr>
          <a:xfrm>
            <a:off x="130379" y="6488668"/>
            <a:ext cx="1206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A.Martynov</a:t>
            </a:r>
            <a:r>
              <a:rPr lang="en-US" dirty="0"/>
              <a:t>											11/30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801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"/>
          <p:cNvSpPr txBox="1"/>
          <p:nvPr/>
        </p:nvSpPr>
        <p:spPr>
          <a:xfrm>
            <a:off x="2287356" y="194433"/>
            <a:ext cx="2643990" cy="95410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>
              <a:defRPr/>
            </a:pPr>
            <a:r>
              <a:rPr lang="en-US" altLang="ru-RU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Booster  ring</a:t>
            </a:r>
          </a:p>
          <a:p>
            <a:pPr algn="l">
              <a:defRPr/>
            </a:pPr>
            <a:r>
              <a:rPr lang="en-US" altLang="ru-RU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layout </a:t>
            </a:r>
          </a:p>
        </p:txBody>
      </p:sp>
      <p:pic>
        <p:nvPicPr>
          <p:cNvPr id="23" name="Рисунок 22" descr="panorama.jpg">
            <a:extLst>
              <a:ext uri="{FF2B5EF4-FFF2-40B4-BE49-F238E27FC236}">
                <a16:creationId xmlns:a16="http://schemas.microsoft.com/office/drawing/2014/main" id="{89F4BBFB-F1DC-433F-B094-2FE19CCEC8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6737" y="194433"/>
            <a:ext cx="5073380" cy="167763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E6BF117-336C-4F81-9A6F-49EA7A8A8DD6}"/>
              </a:ext>
            </a:extLst>
          </p:cNvPr>
          <p:cNvGrpSpPr/>
          <p:nvPr/>
        </p:nvGrpSpPr>
        <p:grpSpPr>
          <a:xfrm>
            <a:off x="1393844" y="1503722"/>
            <a:ext cx="7947627" cy="5085595"/>
            <a:chOff x="141561" y="946443"/>
            <a:chExt cx="8869274" cy="5526087"/>
          </a:xfrm>
        </p:grpSpPr>
        <p:pic>
          <p:nvPicPr>
            <p:cNvPr id="6149" name="Picture 2" descr="D:\Lib\RI\_Проекты\NICA\MAC\2019-06-06_07\Presentation\Galimov\Data\полный 2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C2DCF5"/>
                </a:clrFrom>
                <a:clrTo>
                  <a:srgbClr val="C2DCF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313" y="946443"/>
              <a:ext cx="8702675" cy="5526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Скругленная прямоугольная выноска 82"/>
            <p:cNvSpPr/>
            <p:nvPr/>
          </p:nvSpPr>
          <p:spPr>
            <a:xfrm>
              <a:off x="6656388" y="1001713"/>
              <a:ext cx="1584325" cy="287337"/>
            </a:xfrm>
            <a:prstGeom prst="wedgeRoundRectCallout">
              <a:avLst>
                <a:gd name="adj1" fmla="val -85627"/>
                <a:gd name="adj2" fmla="val 141969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E-cooling</a:t>
              </a:r>
              <a:r>
                <a:rPr lang="ru-RU" sz="1200" dirty="0"/>
                <a:t> </a:t>
              </a:r>
              <a:r>
                <a:rPr lang="en-US" sz="1200" dirty="0"/>
                <a:t>system</a:t>
              </a:r>
            </a:p>
          </p:txBody>
        </p:sp>
        <p:sp>
          <p:nvSpPr>
            <p:cNvPr id="88" name="Скругленная прямоугольная выноска 87"/>
            <p:cNvSpPr/>
            <p:nvPr/>
          </p:nvSpPr>
          <p:spPr>
            <a:xfrm>
              <a:off x="1323406" y="5045937"/>
              <a:ext cx="1290583" cy="498951"/>
            </a:xfrm>
            <a:prstGeom prst="wedgeRoundRectCallout">
              <a:avLst>
                <a:gd name="adj1" fmla="val 28131"/>
                <a:gd name="adj2" fmla="val -297008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Reference magnets section</a:t>
              </a:r>
              <a:endParaRPr lang="ru-RU" sz="1200" dirty="0"/>
            </a:p>
          </p:txBody>
        </p:sp>
        <p:sp>
          <p:nvSpPr>
            <p:cNvPr id="94" name="Скругленная прямоугольная выноска 93"/>
            <p:cNvSpPr/>
            <p:nvPr/>
          </p:nvSpPr>
          <p:spPr>
            <a:xfrm>
              <a:off x="7943383" y="5550136"/>
              <a:ext cx="1046357" cy="336118"/>
            </a:xfrm>
            <a:prstGeom prst="wedgeRoundRectCallout">
              <a:avLst>
                <a:gd name="adj1" fmla="val -49675"/>
                <a:gd name="adj2" fmla="val -135542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err="1"/>
                <a:t>Nuclotron</a:t>
              </a:r>
              <a:r>
                <a:rPr lang="en-US" sz="1200" dirty="0"/>
                <a:t> ring</a:t>
              </a:r>
              <a:endParaRPr lang="ru-RU" sz="1200" dirty="0"/>
            </a:p>
          </p:txBody>
        </p:sp>
        <p:sp>
          <p:nvSpPr>
            <p:cNvPr id="95" name="Скругленная прямоугольная выноска 94"/>
            <p:cNvSpPr/>
            <p:nvPr/>
          </p:nvSpPr>
          <p:spPr>
            <a:xfrm>
              <a:off x="1471613" y="1044575"/>
              <a:ext cx="1223962" cy="303213"/>
            </a:xfrm>
            <a:prstGeom prst="wedgeRoundRectCallout">
              <a:avLst>
                <a:gd name="adj1" fmla="val 60370"/>
                <a:gd name="adj2" fmla="val 187757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Injection system</a:t>
              </a:r>
              <a:endParaRPr lang="ru-RU" sz="1200" dirty="0"/>
            </a:p>
          </p:txBody>
        </p:sp>
        <p:sp>
          <p:nvSpPr>
            <p:cNvPr id="97" name="Скругленная прямоугольная выноска 96"/>
            <p:cNvSpPr/>
            <p:nvPr/>
          </p:nvSpPr>
          <p:spPr>
            <a:xfrm>
              <a:off x="3268432" y="5101686"/>
              <a:ext cx="1263650" cy="647700"/>
            </a:xfrm>
            <a:prstGeom prst="wedgeRoundRectCallout">
              <a:avLst>
                <a:gd name="adj1" fmla="val -34087"/>
                <a:gd name="adj2" fmla="val -197038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Power supply &amp; energy evacuation</a:t>
              </a:r>
              <a:endParaRPr lang="ru-RU" sz="1200" dirty="0"/>
            </a:p>
          </p:txBody>
        </p:sp>
        <p:sp>
          <p:nvSpPr>
            <p:cNvPr id="99" name="Скругленная прямоугольная выноска 98"/>
            <p:cNvSpPr/>
            <p:nvPr/>
          </p:nvSpPr>
          <p:spPr>
            <a:xfrm>
              <a:off x="468313" y="4508500"/>
              <a:ext cx="1008062" cy="288925"/>
            </a:xfrm>
            <a:prstGeom prst="wedgeRoundRectCallout">
              <a:avLst>
                <a:gd name="adj1" fmla="val 100931"/>
                <a:gd name="adj2" fmla="val -212207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RF system</a:t>
              </a:r>
              <a:endParaRPr lang="ru-RU" sz="1200" dirty="0"/>
            </a:p>
          </p:txBody>
        </p:sp>
        <p:sp>
          <p:nvSpPr>
            <p:cNvPr id="100" name="Скругленная прямоугольная выноска 99"/>
            <p:cNvSpPr/>
            <p:nvPr/>
          </p:nvSpPr>
          <p:spPr>
            <a:xfrm>
              <a:off x="7642410" y="4078271"/>
              <a:ext cx="1368425" cy="449263"/>
            </a:xfrm>
            <a:prstGeom prst="wedgeRoundRectCallout">
              <a:avLst>
                <a:gd name="adj1" fmla="val -48031"/>
                <a:gd name="adj2" fmla="val -138050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/>
                <a:t>Fast Extraction system</a:t>
              </a:r>
              <a:endParaRPr lang="ru-RU" sz="1200" dirty="0"/>
            </a:p>
          </p:txBody>
        </p:sp>
        <p:sp>
          <p:nvSpPr>
            <p:cNvPr id="19" name="Скругленная прямоугольная выноска 18"/>
            <p:cNvSpPr/>
            <p:nvPr/>
          </p:nvSpPr>
          <p:spPr>
            <a:xfrm>
              <a:off x="141561" y="1657679"/>
              <a:ext cx="1368425" cy="449263"/>
            </a:xfrm>
            <a:prstGeom prst="wedgeRoundRectCallout">
              <a:avLst>
                <a:gd name="adj1" fmla="val 58097"/>
                <a:gd name="adj2" fmla="val 110933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 err="1"/>
                <a:t>Synchrophasotron</a:t>
              </a:r>
              <a:r>
                <a:rPr lang="en-US" sz="1200" dirty="0"/>
                <a:t> iron yoke</a:t>
              </a:r>
              <a:endParaRPr lang="ru-RU" sz="12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7"/>
    </mc:Choice>
    <mc:Fallback xmlns="">
      <p:transition spd="slow" advTm="1828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3"/>
          <p:cNvSpPr txBox="1"/>
          <p:nvPr/>
        </p:nvSpPr>
        <p:spPr>
          <a:xfrm>
            <a:off x="1518095" y="140148"/>
            <a:ext cx="896347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dirty="0"/>
              <a:t>NICA </a:t>
            </a:r>
            <a:r>
              <a:rPr lang="en-US" dirty="0"/>
              <a:t>Booster</a:t>
            </a:r>
          </a:p>
        </p:txBody>
      </p:sp>
      <p:pic>
        <p:nvPicPr>
          <p:cNvPr id="8" name="Picture 2" descr="D:\!Butenko\-=Work=-\=Work DOC=\Articles\IPAC10 Booster\SC-Complex-plan-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0932" y="902843"/>
            <a:ext cx="5551749" cy="5290528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685103" y="1735073"/>
          <a:ext cx="2796466" cy="103663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98233">
                  <a:extLst>
                    <a:ext uri="{9D8B030D-6E8A-4147-A177-3AD203B41FA5}">
                      <a16:colId xmlns:a16="http://schemas.microsoft.com/office/drawing/2014/main" val="1467940714"/>
                    </a:ext>
                  </a:extLst>
                </a:gridCol>
                <a:gridCol w="1398233">
                  <a:extLst>
                    <a:ext uri="{9D8B030D-6E8A-4147-A177-3AD203B41FA5}">
                      <a16:colId xmlns:a16="http://schemas.microsoft.com/office/drawing/2014/main" val="23727694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Booster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1290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Magnetic rigidity, T/m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8077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Radius, meters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211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2497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Beam intensity, particles per pulse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2-6x10</a:t>
                      </a:r>
                      <a:r>
                        <a:rPr lang="en-US" sz="1100" baseline="300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4947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Max. energy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600 MeV/u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162186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685103" y="3288631"/>
          <a:ext cx="2796466" cy="27828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98084">
                  <a:extLst>
                    <a:ext uri="{9D8B030D-6E8A-4147-A177-3AD203B41FA5}">
                      <a16:colId xmlns:a16="http://schemas.microsoft.com/office/drawing/2014/main" val="1383705562"/>
                    </a:ext>
                  </a:extLst>
                </a:gridCol>
                <a:gridCol w="1398382">
                  <a:extLst>
                    <a:ext uri="{9D8B030D-6E8A-4147-A177-3AD203B41FA5}">
                      <a16:colId xmlns:a16="http://schemas.microsoft.com/office/drawing/2014/main" val="130662376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Dipoles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4372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dipoles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3003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Maximum magnetic field, 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2203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Effective field length, m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8891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Bending angle, deg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443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Curvature radius, 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14.09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73133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Vacuum chamber, mm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128x64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07854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Quadrupoles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813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quadrupoles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841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Field gradient, T/m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19.7/-20.3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48471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Effective field length, 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1465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590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5BED8-ECA2-EBCE-078A-6B456EAE0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ng">
            <a:extLst>
              <a:ext uri="{FF2B5EF4-FFF2-40B4-BE49-F238E27FC236}">
                <a16:creationId xmlns:a16="http://schemas.microsoft.com/office/drawing/2014/main" id="{5F237AB8-B401-4E3B-F26E-22F2BAEE0A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358" y="516795"/>
            <a:ext cx="5359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уга 4">
            <a:extLst>
              <a:ext uri="{FF2B5EF4-FFF2-40B4-BE49-F238E27FC236}">
                <a16:creationId xmlns:a16="http://schemas.microsoft.com/office/drawing/2014/main" id="{D0AD1FCC-3622-12C9-1F7D-C1319CF3E213}"/>
              </a:ext>
            </a:extLst>
          </p:cNvPr>
          <p:cNvSpPr/>
          <p:nvPr/>
        </p:nvSpPr>
        <p:spPr>
          <a:xfrm rot="10800000" flipV="1">
            <a:off x="1174386" y="819738"/>
            <a:ext cx="4578174" cy="4740813"/>
          </a:xfrm>
          <a:prstGeom prst="arc">
            <a:avLst>
              <a:gd name="adj1" fmla="val 16292266"/>
              <a:gd name="adj2" fmla="val 534739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Two_cells">
            <a:extLst>
              <a:ext uri="{FF2B5EF4-FFF2-40B4-BE49-F238E27FC236}">
                <a16:creationId xmlns:a16="http://schemas.microsoft.com/office/drawing/2014/main" id="{ABD156BD-E06A-4F98-CA64-6126132C73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6281" y="0"/>
            <a:ext cx="4446146" cy="30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785152-0761-F81D-193C-DFEBED3E54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4758" y="2859928"/>
            <a:ext cx="57023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589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6DEDD-9FC4-6027-35D4-2F1BC958E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ng">
            <a:extLst>
              <a:ext uri="{FF2B5EF4-FFF2-40B4-BE49-F238E27FC236}">
                <a16:creationId xmlns:a16="http://schemas.microsoft.com/office/drawing/2014/main" id="{1525A898-2EF2-E4ED-23C7-CB5D78C03D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119" y="599694"/>
            <a:ext cx="5359400" cy="535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уга 4">
            <a:extLst>
              <a:ext uri="{FF2B5EF4-FFF2-40B4-BE49-F238E27FC236}">
                <a16:creationId xmlns:a16="http://schemas.microsoft.com/office/drawing/2014/main" id="{805F0141-F33D-8EDC-7DE0-6E05BF886C15}"/>
              </a:ext>
            </a:extLst>
          </p:cNvPr>
          <p:cNvSpPr/>
          <p:nvPr/>
        </p:nvSpPr>
        <p:spPr>
          <a:xfrm rot="10543888" flipV="1">
            <a:off x="1166209" y="860515"/>
            <a:ext cx="4819650" cy="4732965"/>
          </a:xfrm>
          <a:prstGeom prst="arc">
            <a:avLst>
              <a:gd name="adj1" fmla="val 55129"/>
              <a:gd name="adj2" fmla="val 1005979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64D796-33C2-4DCC-FF29-12FCABABF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41" y="918640"/>
            <a:ext cx="5474591" cy="272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>
            <a:extLst>
              <a:ext uri="{FF2B5EF4-FFF2-40B4-BE49-F238E27FC236}">
                <a16:creationId xmlns:a16="http://schemas.microsoft.com/office/drawing/2014/main" id="{EC373052-F76A-5E77-8B98-A5A352D25997}"/>
              </a:ext>
            </a:extLst>
          </p:cNvPr>
          <p:cNvSpPr/>
          <p:nvPr/>
        </p:nvSpPr>
        <p:spPr>
          <a:xfrm rot="9856246">
            <a:off x="5819251" y="2851365"/>
            <a:ext cx="1756775" cy="345989"/>
          </a:xfrm>
          <a:prstGeom prst="rightArrow">
            <a:avLst>
              <a:gd name="adj1" fmla="val 71386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183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F522B-DDD6-50AC-446B-0ADBEBC44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ng">
            <a:extLst>
              <a:ext uri="{FF2B5EF4-FFF2-40B4-BE49-F238E27FC236}">
                <a16:creationId xmlns:a16="http://schemas.microsoft.com/office/drawing/2014/main" id="{2A8F91BC-4146-FC31-1354-78672A5611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330" y="590935"/>
            <a:ext cx="5359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B8B166F7-E964-EACC-8F6B-27647F51445A}"/>
              </a:ext>
            </a:extLst>
          </p:cNvPr>
          <p:cNvSpPr/>
          <p:nvPr/>
        </p:nvSpPr>
        <p:spPr>
          <a:xfrm rot="10543888" flipV="1">
            <a:off x="1106895" y="885228"/>
            <a:ext cx="4819650" cy="4732965"/>
          </a:xfrm>
          <a:prstGeom prst="arc">
            <a:avLst>
              <a:gd name="adj1" fmla="val 5604334"/>
              <a:gd name="adj2" fmla="val 1292640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FBDAA3-0699-F689-2438-6A8FB6976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41" y="918640"/>
            <a:ext cx="5474591" cy="272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id="{18B73AB6-81EB-7DE6-F6A5-F0693FF7DD40}"/>
              </a:ext>
            </a:extLst>
          </p:cNvPr>
          <p:cNvSpPr/>
          <p:nvPr/>
        </p:nvSpPr>
        <p:spPr>
          <a:xfrm rot="9856246">
            <a:off x="5930461" y="2851367"/>
            <a:ext cx="1756775" cy="345989"/>
          </a:xfrm>
          <a:prstGeom prst="rightArrow">
            <a:avLst>
              <a:gd name="adj1" fmla="val 71386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79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3C818-B135-1D63-2707-4B70BA617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ng">
            <a:extLst>
              <a:ext uri="{FF2B5EF4-FFF2-40B4-BE49-F238E27FC236}">
                <a16:creationId xmlns:a16="http://schemas.microsoft.com/office/drawing/2014/main" id="{A6EDF7A5-A20D-BA4E-1D72-F766D676C4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352" y="768224"/>
            <a:ext cx="5359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E4F6AEB6-C9A5-BEAA-A037-75895D7E55EC}"/>
              </a:ext>
            </a:extLst>
          </p:cNvPr>
          <p:cNvSpPr/>
          <p:nvPr/>
        </p:nvSpPr>
        <p:spPr>
          <a:xfrm rot="10543888" flipV="1">
            <a:off x="1212917" y="1062517"/>
            <a:ext cx="4819650" cy="4732965"/>
          </a:xfrm>
          <a:prstGeom prst="arc">
            <a:avLst>
              <a:gd name="adj1" fmla="val 10774561"/>
              <a:gd name="adj2" fmla="val 1480824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3B54BE-CED9-5216-F231-A63C1364C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752" y="543697"/>
            <a:ext cx="5729607" cy="3348337"/>
          </a:xfrm>
          <a:prstGeom prst="rect">
            <a:avLst/>
          </a:prstGeom>
        </p:spPr>
      </p:pic>
      <p:sp>
        <p:nvSpPr>
          <p:cNvPr id="6" name="Стрелка вправо 5">
            <a:extLst>
              <a:ext uri="{FF2B5EF4-FFF2-40B4-BE49-F238E27FC236}">
                <a16:creationId xmlns:a16="http://schemas.microsoft.com/office/drawing/2014/main" id="{93BEE630-46A6-640E-6B80-979C2BABA881}"/>
              </a:ext>
            </a:extLst>
          </p:cNvPr>
          <p:cNvSpPr/>
          <p:nvPr/>
        </p:nvSpPr>
        <p:spPr>
          <a:xfrm rot="9856246">
            <a:off x="5918105" y="3096631"/>
            <a:ext cx="1756775" cy="345989"/>
          </a:xfrm>
          <a:prstGeom prst="rightArrow">
            <a:avLst>
              <a:gd name="adj1" fmla="val 71386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88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8BB4762-6D44-26B4-0766-167765D1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721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5AA0B-2368-B7D2-ADFA-F6214E870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ng">
            <a:extLst>
              <a:ext uri="{FF2B5EF4-FFF2-40B4-BE49-F238E27FC236}">
                <a16:creationId xmlns:a16="http://schemas.microsoft.com/office/drawing/2014/main" id="{3501BD97-E961-3B0E-0040-35FD154564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352" y="640363"/>
            <a:ext cx="5359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BF49D36A-E81D-7776-6EC4-98002CC4DA6F}"/>
              </a:ext>
            </a:extLst>
          </p:cNvPr>
          <p:cNvSpPr/>
          <p:nvPr/>
        </p:nvSpPr>
        <p:spPr>
          <a:xfrm rot="10543888" flipV="1">
            <a:off x="1353025" y="929435"/>
            <a:ext cx="4679347" cy="4732965"/>
          </a:xfrm>
          <a:prstGeom prst="arc">
            <a:avLst>
              <a:gd name="adj1" fmla="val 16551948"/>
              <a:gd name="adj2" fmla="val 5098052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B4F2983C-BF44-F15D-A3CF-00CD97300E02}"/>
              </a:ext>
            </a:extLst>
          </p:cNvPr>
          <p:cNvSpPr/>
          <p:nvPr/>
        </p:nvSpPr>
        <p:spPr>
          <a:xfrm rot="10543888" flipV="1">
            <a:off x="1212917" y="934656"/>
            <a:ext cx="4819650" cy="4732965"/>
          </a:xfrm>
          <a:prstGeom prst="arc">
            <a:avLst>
              <a:gd name="adj1" fmla="val 12694208"/>
              <a:gd name="adj2" fmla="val 15511752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3C2310-C530-75E6-EF11-3612429BD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861" y="1420540"/>
            <a:ext cx="5295909" cy="50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50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93B84-ED9A-3CC6-7BE2-14A8E5F88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ng">
            <a:extLst>
              <a:ext uri="{FF2B5EF4-FFF2-40B4-BE49-F238E27FC236}">
                <a16:creationId xmlns:a16="http://schemas.microsoft.com/office/drawing/2014/main" id="{90A4AD56-64CE-65CE-E131-600E92CB10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715" y="603292"/>
            <a:ext cx="5359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40401B47-87FE-8AE1-069A-038F8D42A17F}"/>
              </a:ext>
            </a:extLst>
          </p:cNvPr>
          <p:cNvSpPr/>
          <p:nvPr/>
        </p:nvSpPr>
        <p:spPr>
          <a:xfrm rot="10543888" flipV="1">
            <a:off x="1192388" y="892364"/>
            <a:ext cx="4679347" cy="4732965"/>
          </a:xfrm>
          <a:prstGeom prst="arc">
            <a:avLst>
              <a:gd name="adj1" fmla="val 22569"/>
              <a:gd name="adj2" fmla="val 1016303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E485FA97-8869-56F6-8C9F-9FE2E11EED19}"/>
              </a:ext>
            </a:extLst>
          </p:cNvPr>
          <p:cNvSpPr/>
          <p:nvPr/>
        </p:nvSpPr>
        <p:spPr>
          <a:xfrm rot="10543888" flipV="1">
            <a:off x="1052280" y="897585"/>
            <a:ext cx="4819650" cy="4732965"/>
          </a:xfrm>
          <a:prstGeom prst="arc">
            <a:avLst>
              <a:gd name="adj1" fmla="val 15995924"/>
              <a:gd name="adj2" fmla="val 1910870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248F78-B0B6-C0F5-3170-E9D3D2F7C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1" y="1306930"/>
            <a:ext cx="5295909" cy="50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5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493B7-2522-05FA-789F-08B3DFC3F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ng">
            <a:extLst>
              <a:ext uri="{FF2B5EF4-FFF2-40B4-BE49-F238E27FC236}">
                <a16:creationId xmlns:a16="http://schemas.microsoft.com/office/drawing/2014/main" id="{43C5F615-41C8-DDEC-524A-78B16871B1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628005"/>
            <a:ext cx="5359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336E5641-F5E6-B579-A447-1BF489B4A34A}"/>
              </a:ext>
            </a:extLst>
          </p:cNvPr>
          <p:cNvSpPr/>
          <p:nvPr/>
        </p:nvSpPr>
        <p:spPr>
          <a:xfrm rot="10543888" flipV="1">
            <a:off x="1071273" y="917077"/>
            <a:ext cx="4679347" cy="4732965"/>
          </a:xfrm>
          <a:prstGeom prst="arc">
            <a:avLst>
              <a:gd name="adj1" fmla="val 5424947"/>
              <a:gd name="adj2" fmla="val 13131937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4268023D-9049-25B5-3186-8FE764F2B73B}"/>
              </a:ext>
            </a:extLst>
          </p:cNvPr>
          <p:cNvSpPr/>
          <p:nvPr/>
        </p:nvSpPr>
        <p:spPr>
          <a:xfrm rot="10543888" flipV="1">
            <a:off x="1089485" y="916398"/>
            <a:ext cx="4661110" cy="4732965"/>
          </a:xfrm>
          <a:prstGeom prst="arc">
            <a:avLst>
              <a:gd name="adj1" fmla="val 20414207"/>
              <a:gd name="adj2" fmla="val 1713402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69837D-6D5A-9BA1-8B04-07132E34A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861" y="1306930"/>
            <a:ext cx="5295909" cy="50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30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4B354-4A47-E595-EAF0-E1107814A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ng">
            <a:extLst>
              <a:ext uri="{FF2B5EF4-FFF2-40B4-BE49-F238E27FC236}">
                <a16:creationId xmlns:a16="http://schemas.microsoft.com/office/drawing/2014/main" id="{8BD085F0-11FF-0BE0-F935-DAC0FE9392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603293"/>
            <a:ext cx="5359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B1E5B1EB-9297-09D3-E62F-B6ADB3583980}"/>
              </a:ext>
            </a:extLst>
          </p:cNvPr>
          <p:cNvSpPr/>
          <p:nvPr/>
        </p:nvSpPr>
        <p:spPr>
          <a:xfrm rot="10543888" flipV="1">
            <a:off x="1204745" y="889152"/>
            <a:ext cx="4679347" cy="4732965"/>
          </a:xfrm>
          <a:prstGeom prst="arc">
            <a:avLst>
              <a:gd name="adj1" fmla="val 11261153"/>
              <a:gd name="adj2" fmla="val 15496982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42F354C6-55C2-FBCB-0926-748378DF481C}"/>
              </a:ext>
            </a:extLst>
          </p:cNvPr>
          <p:cNvSpPr/>
          <p:nvPr/>
        </p:nvSpPr>
        <p:spPr>
          <a:xfrm rot="10543888" flipV="1">
            <a:off x="1222957" y="879329"/>
            <a:ext cx="4661110" cy="4732965"/>
          </a:xfrm>
          <a:prstGeom prst="arc">
            <a:avLst>
              <a:gd name="adj1" fmla="val 5738407"/>
              <a:gd name="adj2" fmla="val 920698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B9FF14-BDDB-197F-7090-6F0392D4C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95" y="1245146"/>
            <a:ext cx="5295909" cy="506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43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7B17C-CBEB-3418-3C28-58FB9E567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ng">
            <a:extLst>
              <a:ext uri="{FF2B5EF4-FFF2-40B4-BE49-F238E27FC236}">
                <a16:creationId xmlns:a16="http://schemas.microsoft.com/office/drawing/2014/main" id="{66ACD2D8-5F35-ED3C-7F06-DF77C49196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936" y="755650"/>
            <a:ext cx="5359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E830BC7E-C661-B9AB-849C-6B0B0464941C}"/>
              </a:ext>
            </a:extLst>
          </p:cNvPr>
          <p:cNvSpPr/>
          <p:nvPr/>
        </p:nvSpPr>
        <p:spPr>
          <a:xfrm rot="10543888" flipV="1">
            <a:off x="957609" y="1044722"/>
            <a:ext cx="4679347" cy="4732965"/>
          </a:xfrm>
          <a:prstGeom prst="arc">
            <a:avLst>
              <a:gd name="adj1" fmla="val 12044056"/>
              <a:gd name="adj2" fmla="val 15597267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1501B6A3-89F9-9A29-C51E-FB906C975B0C}"/>
              </a:ext>
            </a:extLst>
          </p:cNvPr>
          <p:cNvSpPr/>
          <p:nvPr/>
        </p:nvSpPr>
        <p:spPr>
          <a:xfrm rot="10543888" flipV="1">
            <a:off x="975821" y="1044043"/>
            <a:ext cx="4661110" cy="4732965"/>
          </a:xfrm>
          <a:prstGeom prst="arc">
            <a:avLst>
              <a:gd name="adj1" fmla="val 5738407"/>
              <a:gd name="adj2" fmla="val 920698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уга 4">
            <a:extLst>
              <a:ext uri="{FF2B5EF4-FFF2-40B4-BE49-F238E27FC236}">
                <a16:creationId xmlns:a16="http://schemas.microsoft.com/office/drawing/2014/main" id="{47FD36F6-4E7A-EF9C-0E18-125AA6FB97ED}"/>
              </a:ext>
            </a:extLst>
          </p:cNvPr>
          <p:cNvSpPr/>
          <p:nvPr/>
        </p:nvSpPr>
        <p:spPr>
          <a:xfrm rot="10543888" flipV="1">
            <a:off x="951756" y="1127980"/>
            <a:ext cx="4827984" cy="4619100"/>
          </a:xfrm>
          <a:prstGeom prst="arc">
            <a:avLst>
              <a:gd name="adj1" fmla="val 16284890"/>
              <a:gd name="adj2" fmla="val 4564087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049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688A6-AE92-796E-3194-A5EE32A7C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ng">
            <a:extLst>
              <a:ext uri="{FF2B5EF4-FFF2-40B4-BE49-F238E27FC236}">
                <a16:creationId xmlns:a16="http://schemas.microsoft.com/office/drawing/2014/main" id="{69B2D965-CFC6-FE98-1889-46E4164487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755650"/>
            <a:ext cx="5359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60EF30F4-49A3-2FC8-A3B9-C6758D4692C9}"/>
              </a:ext>
            </a:extLst>
          </p:cNvPr>
          <p:cNvSpPr/>
          <p:nvPr/>
        </p:nvSpPr>
        <p:spPr>
          <a:xfrm rot="10543888" flipV="1">
            <a:off x="1071273" y="1044722"/>
            <a:ext cx="4679347" cy="4732965"/>
          </a:xfrm>
          <a:prstGeom prst="arc">
            <a:avLst>
              <a:gd name="adj1" fmla="val 17115210"/>
              <a:gd name="adj2" fmla="val 1950138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212E29F1-E212-F218-099F-B371DAC7E517}"/>
              </a:ext>
            </a:extLst>
          </p:cNvPr>
          <p:cNvSpPr/>
          <p:nvPr/>
        </p:nvSpPr>
        <p:spPr>
          <a:xfrm rot="10543888" flipV="1">
            <a:off x="1089485" y="1044043"/>
            <a:ext cx="4661110" cy="4732965"/>
          </a:xfrm>
          <a:prstGeom prst="arc">
            <a:avLst>
              <a:gd name="adj1" fmla="val 10098437"/>
              <a:gd name="adj2" fmla="val 1259281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уга 4">
            <a:extLst>
              <a:ext uri="{FF2B5EF4-FFF2-40B4-BE49-F238E27FC236}">
                <a16:creationId xmlns:a16="http://schemas.microsoft.com/office/drawing/2014/main" id="{03F3C018-0DAC-6698-E581-26D84BA14C93}"/>
              </a:ext>
            </a:extLst>
          </p:cNvPr>
          <p:cNvSpPr/>
          <p:nvPr/>
        </p:nvSpPr>
        <p:spPr>
          <a:xfrm rot="10543888" flipV="1">
            <a:off x="1065581" y="1132316"/>
            <a:ext cx="4711455" cy="4619100"/>
          </a:xfrm>
          <a:prstGeom prst="arc">
            <a:avLst>
              <a:gd name="adj1" fmla="val 21280941"/>
              <a:gd name="adj2" fmla="val 976489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174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545FE-F330-0F0B-2093-03352CE81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ing">
            <a:extLst>
              <a:ext uri="{FF2B5EF4-FFF2-40B4-BE49-F238E27FC236}">
                <a16:creationId xmlns:a16="http://schemas.microsoft.com/office/drawing/2014/main" id="{D3DB2527-8524-F6E9-C86A-88B60C115E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293" y="615649"/>
            <a:ext cx="5359400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уга 2">
            <a:extLst>
              <a:ext uri="{FF2B5EF4-FFF2-40B4-BE49-F238E27FC236}">
                <a16:creationId xmlns:a16="http://schemas.microsoft.com/office/drawing/2014/main" id="{D1ED8A36-BDFF-8F66-35FC-BE3786DB4669}"/>
              </a:ext>
            </a:extLst>
          </p:cNvPr>
          <p:cNvSpPr/>
          <p:nvPr/>
        </p:nvSpPr>
        <p:spPr>
          <a:xfrm rot="10543888" flipV="1">
            <a:off x="1048736" y="990962"/>
            <a:ext cx="4679347" cy="4732965"/>
          </a:xfrm>
          <a:prstGeom prst="arc">
            <a:avLst>
              <a:gd name="adj1" fmla="val 14527794"/>
              <a:gd name="adj2" fmla="val 1513604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CF895725-5C5D-536C-9FEA-4923B7D622CA}"/>
              </a:ext>
            </a:extLst>
          </p:cNvPr>
          <p:cNvSpPr/>
          <p:nvPr/>
        </p:nvSpPr>
        <p:spPr>
          <a:xfrm rot="10543888" flipV="1">
            <a:off x="988178" y="904042"/>
            <a:ext cx="4661110" cy="4732965"/>
          </a:xfrm>
          <a:prstGeom prst="arc">
            <a:avLst>
              <a:gd name="adj1" fmla="val 13162830"/>
              <a:gd name="adj2" fmla="val 1416543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уга 4">
            <a:extLst>
              <a:ext uri="{FF2B5EF4-FFF2-40B4-BE49-F238E27FC236}">
                <a16:creationId xmlns:a16="http://schemas.microsoft.com/office/drawing/2014/main" id="{4A8D6955-7106-34D5-1094-EC8B71107E5E}"/>
              </a:ext>
            </a:extLst>
          </p:cNvPr>
          <p:cNvSpPr/>
          <p:nvPr/>
        </p:nvSpPr>
        <p:spPr>
          <a:xfrm rot="10543888" flipV="1">
            <a:off x="964274" y="992315"/>
            <a:ext cx="4711455" cy="4619100"/>
          </a:xfrm>
          <a:prstGeom prst="arc">
            <a:avLst>
              <a:gd name="adj1" fmla="val 12625613"/>
              <a:gd name="adj2" fmla="val 15806956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уга 5">
            <a:extLst>
              <a:ext uri="{FF2B5EF4-FFF2-40B4-BE49-F238E27FC236}">
                <a16:creationId xmlns:a16="http://schemas.microsoft.com/office/drawing/2014/main" id="{97F62682-9EA5-E727-8BE7-22D70B685817}"/>
              </a:ext>
            </a:extLst>
          </p:cNvPr>
          <p:cNvSpPr/>
          <p:nvPr/>
        </p:nvSpPr>
        <p:spPr>
          <a:xfrm rot="10543888" flipV="1">
            <a:off x="922421" y="870468"/>
            <a:ext cx="4679347" cy="4732965"/>
          </a:xfrm>
          <a:prstGeom prst="arc">
            <a:avLst>
              <a:gd name="adj1" fmla="val 5753819"/>
              <a:gd name="adj2" fmla="val 11212101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уга 6">
            <a:extLst>
              <a:ext uri="{FF2B5EF4-FFF2-40B4-BE49-F238E27FC236}">
                <a16:creationId xmlns:a16="http://schemas.microsoft.com/office/drawing/2014/main" id="{F5FB724B-6D99-11EE-EF3A-C1AD869CF340}"/>
              </a:ext>
            </a:extLst>
          </p:cNvPr>
          <p:cNvSpPr/>
          <p:nvPr/>
        </p:nvSpPr>
        <p:spPr>
          <a:xfrm rot="10543888" flipV="1">
            <a:off x="979084" y="922517"/>
            <a:ext cx="4661110" cy="4732965"/>
          </a:xfrm>
          <a:prstGeom prst="arc">
            <a:avLst>
              <a:gd name="adj1" fmla="val 10958639"/>
              <a:gd name="adj2" fmla="val 12822006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CD5981-B2D6-9F4F-DA9C-28251564DE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5211" y="1447111"/>
            <a:ext cx="5831829" cy="38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7294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1386324" y="50752"/>
            <a:ext cx="9008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Cooling of the </a:t>
            </a:r>
            <a:r>
              <a:rPr lang="ru-RU" sz="3200" b="1" baseline="30000" dirty="0">
                <a:solidFill>
                  <a:srgbClr val="002060"/>
                </a:solidFill>
              </a:rPr>
              <a:t>124</a:t>
            </a:r>
            <a:r>
              <a:rPr lang="en-US" sz="3200" b="1" dirty="0">
                <a:solidFill>
                  <a:srgbClr val="002060"/>
                </a:solidFill>
              </a:rPr>
              <a:t>Xe28+ ion beam by electron beam with </a:t>
            </a:r>
            <a:r>
              <a:rPr lang="ru-RU" sz="3200" b="1" dirty="0">
                <a:solidFill>
                  <a:srgbClr val="002060"/>
                </a:solidFill>
              </a:rPr>
              <a:t>50</a:t>
            </a:r>
            <a:r>
              <a:rPr lang="en-US" sz="3200" b="1" dirty="0">
                <a:solidFill>
                  <a:srgbClr val="002060"/>
                </a:solidFill>
              </a:rPr>
              <a:t>mA current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at the energy of</a:t>
            </a:r>
            <a:r>
              <a:rPr lang="ru-RU" sz="3200" b="1" dirty="0">
                <a:solidFill>
                  <a:srgbClr val="002060"/>
                </a:solidFill>
              </a:rPr>
              <a:t> 1,830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keV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F9B97AB-EA55-567C-ACC8-607BD49327AE}"/>
              </a:ext>
            </a:extLst>
          </p:cNvPr>
          <p:cNvGrpSpPr/>
          <p:nvPr/>
        </p:nvGrpSpPr>
        <p:grpSpPr>
          <a:xfrm>
            <a:off x="1541115" y="1529519"/>
            <a:ext cx="4525228" cy="3234959"/>
            <a:chOff x="507206" y="1364456"/>
            <a:chExt cx="3957638" cy="255032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7875" r="29830" b="11331"/>
            <a:stretch/>
          </p:blipFill>
          <p:spPr>
            <a:xfrm>
              <a:off x="507206" y="1364456"/>
              <a:ext cx="3957638" cy="2550320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 rot="399325">
              <a:off x="2243317" y="2927432"/>
              <a:ext cx="508274" cy="236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399325">
              <a:off x="1209373" y="1900095"/>
              <a:ext cx="508274" cy="236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199446" y="1798077"/>
              <a:ext cx="2358812" cy="1457959"/>
              <a:chOff x="1599261" y="1254436"/>
              <a:chExt cx="3145083" cy="1943945"/>
            </a:xfrm>
          </p:grpSpPr>
          <p:grpSp>
            <p:nvGrpSpPr>
              <p:cNvPr id="58" name="Группа 57"/>
              <p:cNvGrpSpPr/>
              <p:nvPr/>
            </p:nvGrpSpPr>
            <p:grpSpPr>
              <a:xfrm rot="408038">
                <a:off x="2384723" y="1798003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54" name="Прямая соединительная линия 53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56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Группа 60"/>
              <p:cNvGrpSpPr/>
              <p:nvPr/>
            </p:nvGrpSpPr>
            <p:grpSpPr>
              <a:xfrm rot="16732166">
                <a:off x="2895919" y="1521936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62" name="Прямая соединительная линия 61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Прямая соединительная линия 62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Прямая соединительная линия 63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Группа 72"/>
              <p:cNvGrpSpPr/>
              <p:nvPr/>
            </p:nvGrpSpPr>
            <p:grpSpPr>
              <a:xfrm rot="408038">
                <a:off x="1599261" y="1701382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74" name="Прямая соединительная линия 73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Прямая соединительная линия 74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Прямая соединительная линия 75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Группа 76"/>
              <p:cNvGrpSpPr/>
              <p:nvPr/>
            </p:nvGrpSpPr>
            <p:grpSpPr>
              <a:xfrm rot="408038">
                <a:off x="3171362" y="1893165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78" name="Прямая соединительная линия 77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Прямая соединительная линия 78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Прямая соединительная линия 79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Группа 80"/>
              <p:cNvGrpSpPr/>
              <p:nvPr/>
            </p:nvGrpSpPr>
            <p:grpSpPr>
              <a:xfrm rot="408038">
                <a:off x="3954034" y="1988328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82" name="Прямая соединительная линия 81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Прямая соединительная линия 82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Прямая соединительная линия 83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Группа 84"/>
              <p:cNvGrpSpPr/>
              <p:nvPr/>
            </p:nvGrpSpPr>
            <p:grpSpPr>
              <a:xfrm rot="16732166">
                <a:off x="2793891" y="2167394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86" name="Прямая соединительная линия 85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Прямая соединительная линия 86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Прямая соединительная линия 87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Группа 88"/>
              <p:cNvGrpSpPr/>
              <p:nvPr/>
            </p:nvGrpSpPr>
            <p:grpSpPr>
              <a:xfrm rot="16732166">
                <a:off x="2691807" y="2812610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90" name="Прямая соединительная линия 89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Прямая соединительная линия 90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Прямая соединительная линия 91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6B4C401-395C-F7C0-BF11-B20F6461A3E9}"/>
              </a:ext>
            </a:extLst>
          </p:cNvPr>
          <p:cNvGrpSpPr/>
          <p:nvPr/>
        </p:nvGrpSpPr>
        <p:grpSpPr>
          <a:xfrm>
            <a:off x="6096431" y="1529519"/>
            <a:ext cx="4525228" cy="3234959"/>
            <a:chOff x="4679156" y="1364456"/>
            <a:chExt cx="3950495" cy="255032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7423" r="29924" b="11784"/>
            <a:stretch/>
          </p:blipFill>
          <p:spPr>
            <a:xfrm>
              <a:off x="4679156" y="1364456"/>
              <a:ext cx="3950495" cy="25503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399325">
              <a:off x="6453131" y="2945928"/>
              <a:ext cx="508274" cy="236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399325">
              <a:off x="5447666" y="1909862"/>
              <a:ext cx="508274" cy="236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grpSp>
          <p:nvGrpSpPr>
            <p:cNvPr id="93" name="Группа 92"/>
            <p:cNvGrpSpPr/>
            <p:nvPr/>
          </p:nvGrpSpPr>
          <p:grpSpPr>
            <a:xfrm>
              <a:off x="5371396" y="1807845"/>
              <a:ext cx="2358812" cy="1457959"/>
              <a:chOff x="1599261" y="1254436"/>
              <a:chExt cx="3145083" cy="1943945"/>
            </a:xfrm>
          </p:grpSpPr>
          <p:grpSp>
            <p:nvGrpSpPr>
              <p:cNvPr id="94" name="Группа 93"/>
              <p:cNvGrpSpPr/>
              <p:nvPr/>
            </p:nvGrpSpPr>
            <p:grpSpPr>
              <a:xfrm rot="408038">
                <a:off x="2384723" y="1798003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119" name="Прямая соединительная линия 118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Прямая соединительная линия 120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Группа 94"/>
              <p:cNvGrpSpPr/>
              <p:nvPr/>
            </p:nvGrpSpPr>
            <p:grpSpPr>
              <a:xfrm rot="16732166">
                <a:off x="2895919" y="1521936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116" name="Прямая соединительная линия 115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Прямая соединительная линия 116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Прямая соединительная линия 117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Группа 95"/>
              <p:cNvGrpSpPr/>
              <p:nvPr/>
            </p:nvGrpSpPr>
            <p:grpSpPr>
              <a:xfrm rot="408038">
                <a:off x="1599261" y="1701382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113" name="Прямая соединительная линия 112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Прямая соединительная линия 113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Прямая соединительная линия 114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Группа 96"/>
              <p:cNvGrpSpPr/>
              <p:nvPr/>
            </p:nvGrpSpPr>
            <p:grpSpPr>
              <a:xfrm rot="408038">
                <a:off x="3171362" y="1893165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110" name="Прямая соединительная линия 109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Прямая соединительная линия 110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Прямая соединительная линия 111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Группа 97"/>
              <p:cNvGrpSpPr/>
              <p:nvPr/>
            </p:nvGrpSpPr>
            <p:grpSpPr>
              <a:xfrm rot="408038">
                <a:off x="3954034" y="1988328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107" name="Прямая соединительная линия 106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Прямая соединительная линия 107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Прямая соединительная линия 108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Группа 98"/>
              <p:cNvGrpSpPr/>
              <p:nvPr/>
            </p:nvGrpSpPr>
            <p:grpSpPr>
              <a:xfrm rot="16732166">
                <a:off x="2793891" y="2167394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104" name="Прямая соединительная линия 103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Прямая соединительная линия 104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Прямая соединительная линия 105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" name="Группа 99"/>
              <p:cNvGrpSpPr/>
              <p:nvPr/>
            </p:nvGrpSpPr>
            <p:grpSpPr>
              <a:xfrm rot="16732166">
                <a:off x="2691807" y="2812610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101" name="Прямая соединительная линия 100"/>
                <p:cNvCxnSpPr/>
                <p:nvPr/>
              </p:nvCxnSpPr>
              <p:spPr>
                <a:xfrm>
                  <a:off x="4457700" y="4889500"/>
                  <a:ext cx="109220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Прямая соединительная линия 101"/>
                <p:cNvCxnSpPr/>
                <p:nvPr/>
              </p:nvCxnSpPr>
              <p:spPr>
                <a:xfrm>
                  <a:off x="5550694" y="4831556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Прямая соединительная линия 102"/>
                <p:cNvCxnSpPr/>
                <p:nvPr/>
              </p:nvCxnSpPr>
              <p:spPr>
                <a:xfrm>
                  <a:off x="4457700" y="4829967"/>
                  <a:ext cx="0" cy="11668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TextBox 3"/>
          <p:cNvSpPr txBox="1"/>
          <p:nvPr/>
        </p:nvSpPr>
        <p:spPr>
          <a:xfrm>
            <a:off x="1494344" y="474757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The uncooled and cooled ion beams.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47EFD-2DA8-F149-2042-826AAF272146}"/>
              </a:ext>
            </a:extLst>
          </p:cNvPr>
          <p:cNvSpPr txBox="1"/>
          <p:nvPr/>
        </p:nvSpPr>
        <p:spPr>
          <a:xfrm>
            <a:off x="1849569" y="5405066"/>
            <a:ext cx="8714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При работе с пучком ионов, охлаждённых и ускоренных в Бустере, полностью «ободранных» на выходе из Бустера, </a:t>
            </a:r>
            <a:r>
              <a:rPr lang="ru-RU" b="1" dirty="0" err="1">
                <a:solidFill>
                  <a:srgbClr val="000066"/>
                </a:solidFill>
              </a:rPr>
              <a:t>доускоренных</a:t>
            </a:r>
            <a:r>
              <a:rPr lang="ru-RU" b="1" dirty="0">
                <a:solidFill>
                  <a:srgbClr val="000066"/>
                </a:solidFill>
              </a:rPr>
              <a:t> в </a:t>
            </a:r>
            <a:r>
              <a:rPr lang="ru-RU" b="1" dirty="0" err="1">
                <a:solidFill>
                  <a:srgbClr val="000066"/>
                </a:solidFill>
              </a:rPr>
              <a:t>Нуклотроне</a:t>
            </a:r>
            <a:r>
              <a:rPr lang="ru-RU" b="1" dirty="0">
                <a:solidFill>
                  <a:srgbClr val="000066"/>
                </a:solidFill>
              </a:rPr>
              <a:t> и выведенных на детектор </a:t>
            </a:r>
            <a:r>
              <a:rPr lang="en-US" b="1" dirty="0">
                <a:solidFill>
                  <a:srgbClr val="000066"/>
                </a:solidFill>
              </a:rPr>
              <a:t>BM@N</a:t>
            </a:r>
            <a:r>
              <a:rPr lang="ru-RU" b="1" dirty="0">
                <a:solidFill>
                  <a:srgbClr val="000066"/>
                </a:solidFill>
              </a:rPr>
              <a:t>, его </a:t>
            </a:r>
            <a:r>
              <a:rPr lang="ru-RU" b="1" i="1" dirty="0">
                <a:solidFill>
                  <a:srgbClr val="FF0000"/>
                </a:solidFill>
              </a:rPr>
              <a:t>скорость счёта возросла в два раза</a:t>
            </a:r>
            <a:r>
              <a:rPr lang="ru-RU" b="1" dirty="0">
                <a:solidFill>
                  <a:srgbClr val="0000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2470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3"/>
          <p:cNvSpPr txBox="1"/>
          <p:nvPr/>
        </p:nvSpPr>
        <p:spPr>
          <a:xfrm>
            <a:off x="1524000" y="264929"/>
            <a:ext cx="9144000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Cooling in Booster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2F7F4C-E312-C67D-4B78-AF131098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2132372"/>
            <a:ext cx="8136904" cy="2699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DAE66-96CD-200E-9259-5B21F9B22330}"/>
              </a:ext>
            </a:extLst>
          </p:cNvPr>
          <p:cNvSpPr txBox="1"/>
          <p:nvPr/>
        </p:nvSpPr>
        <p:spPr>
          <a:xfrm>
            <a:off x="5735960" y="4858390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 [</a:t>
            </a:r>
            <a:r>
              <a:rPr lang="en-US" sz="1400" dirty="0" err="1">
                <a:latin typeface="Symbol" panose="05050102010706020507" pitchFamily="18" charset="2"/>
              </a:rPr>
              <a:t>m</a:t>
            </a:r>
            <a:r>
              <a:rPr lang="en-US" sz="1400" dirty="0" err="1"/>
              <a:t>s</a:t>
            </a:r>
            <a:r>
              <a:rPr lang="en-US" sz="1400" dirty="0"/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0EA03-F00E-1FDE-ACD5-87C37676CFD0}"/>
              </a:ext>
            </a:extLst>
          </p:cNvPr>
          <p:cNvSpPr txBox="1"/>
          <p:nvPr/>
        </p:nvSpPr>
        <p:spPr>
          <a:xfrm>
            <a:off x="3431704" y="5192737"/>
            <a:ext cx="57306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Beam current dependence on time with and without electron cooling. Rf harmonic number – 5.  Cooling cycle duration - 200 </a:t>
            </a:r>
            <a:r>
              <a:rPr lang="en-US" sz="1400" dirty="0" err="1"/>
              <a:t>ms.</a:t>
            </a:r>
            <a:r>
              <a:rPr lang="en-US" sz="1400" dirty="0"/>
              <a:t> Electron beam current 50 mA. Electron beam voltage 1.83 keV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B9AF1-02DA-7C1C-0BDB-F8C21713C37B}"/>
              </a:ext>
            </a:extLst>
          </p:cNvPr>
          <p:cNvSpPr txBox="1"/>
          <p:nvPr/>
        </p:nvSpPr>
        <p:spPr>
          <a:xfrm>
            <a:off x="1689100" y="1102853"/>
            <a:ext cx="8797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Electron cooling was demonstrated with the RF voltage present as it is required for beam accumulation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Measurements support the accumulation rate of about 10 Hz</a:t>
            </a:r>
          </a:p>
        </p:txBody>
      </p:sp>
    </p:spTree>
    <p:extLst>
      <p:ext uri="{BB962C8B-B14F-4D97-AF65-F5344CB8AC3E}">
        <p14:creationId xmlns:p14="http://schemas.microsoft.com/office/powerpoint/2010/main" val="1803844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3"/>
          <p:cNvSpPr txBox="1"/>
          <p:nvPr/>
        </p:nvSpPr>
        <p:spPr>
          <a:xfrm>
            <a:off x="1524000" y="9859"/>
            <a:ext cx="9144000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Accumulation at electron cooling</a:t>
            </a:r>
          </a:p>
        </p:txBody>
      </p:sp>
      <p:sp>
        <p:nvSpPr>
          <p:cNvPr id="45" name="TextBox 2">
            <a:extLst>
              <a:ext uri="{FF2B5EF4-FFF2-40B4-BE49-F238E27FC236}">
                <a16:creationId xmlns:a16="http://schemas.microsoft.com/office/drawing/2014/main" id="{DE5BE8D1-1B6E-4F0E-B3B7-E9D0D885B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455" y="5744921"/>
            <a:ext cx="638721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1600" b="1" i="1" dirty="0">
                <a:solidFill>
                  <a:srgbClr val="C00000"/>
                </a:solidFill>
              </a:rPr>
              <a:t>An increase of ion accumulation intensity by a factor of 5 is planned. However application of electron cooling is restricted by  ion bunch space charge effects at a level of  </a:t>
            </a:r>
            <a:r>
              <a:rPr lang="en-US" sz="1600" b="1" i="1" dirty="0">
                <a:solidFill>
                  <a:srgbClr val="C00000"/>
                </a:solidFill>
                <a:sym typeface="Symbol" panose="05050102010706020507" pitchFamily="18" charset="2"/>
              </a:rPr>
              <a:t>10</a:t>
            </a:r>
            <a:r>
              <a:rPr lang="en-US" sz="1600" b="1" i="1" baseline="30000" dirty="0">
                <a:solidFill>
                  <a:srgbClr val="C00000"/>
                </a:solidFill>
                <a:sym typeface="Symbol" panose="05050102010706020507" pitchFamily="18" charset="2"/>
              </a:rPr>
              <a:t>9</a:t>
            </a:r>
            <a:r>
              <a:rPr lang="en-US" sz="1600" b="1" i="1" dirty="0">
                <a:solidFill>
                  <a:srgbClr val="C00000"/>
                </a:solidFill>
                <a:sym typeface="Symbol" panose="05050102010706020507" pitchFamily="18" charset="2"/>
              </a:rPr>
              <a:t> ions</a:t>
            </a:r>
            <a:r>
              <a:rPr lang="en-US" sz="1600" b="1" i="1" baseline="30000" dirty="0">
                <a:solidFill>
                  <a:srgbClr val="C00000"/>
                </a:solidFill>
                <a:sym typeface="Symbol" panose="05050102010706020507" pitchFamily="18" charset="2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sym typeface="Symbol" panose="05050102010706020507" pitchFamily="18" charset="2"/>
              </a:rPr>
              <a:t>of Bi</a:t>
            </a:r>
            <a:r>
              <a:rPr lang="en-US" sz="1600" b="1" i="1" baseline="30000" dirty="0">
                <a:solidFill>
                  <a:srgbClr val="C00000"/>
                </a:solidFill>
                <a:sym typeface="Symbol" panose="05050102010706020507" pitchFamily="18" charset="2"/>
              </a:rPr>
              <a:t>35+</a:t>
            </a:r>
            <a:endParaRPr lang="ru-RU" sz="1600" b="1" i="1" dirty="0">
              <a:solidFill>
                <a:srgbClr val="C00000"/>
              </a:solidFill>
            </a:endParaRPr>
          </a:p>
          <a:p>
            <a:pPr eaLnBrk="1" hangingPunct="1"/>
            <a:r>
              <a:rPr lang="en-US" sz="1600" i="1" dirty="0"/>
              <a:t> </a:t>
            </a:r>
            <a:endParaRPr lang="ru-RU" sz="1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4334AC-16F0-38E4-8417-CC9B7B16E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1079196"/>
            <a:ext cx="4083050" cy="32899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2DFE23-CD57-1846-2D3E-C047BC320D23}"/>
              </a:ext>
            </a:extLst>
          </p:cNvPr>
          <p:cNvSpPr txBox="1"/>
          <p:nvPr/>
        </p:nvSpPr>
        <p:spPr>
          <a:xfrm>
            <a:off x="1689100" y="1079196"/>
            <a:ext cx="881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Beam accumulation happens in the </a:t>
            </a:r>
            <a:br>
              <a:rPr lang="en-US" dirty="0"/>
            </a:br>
            <a:r>
              <a:rPr lang="en-US" dirty="0"/>
              <a:t>longitudinal plane at Booster injection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4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bunch – 8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s</a:t>
            </a:r>
            <a:r>
              <a:rPr lang="en-US" dirty="0"/>
              <a:t> revolution time 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Each new injection happens after the </a:t>
            </a:r>
            <a:br>
              <a:rPr lang="en-US" dirty="0"/>
            </a:br>
            <a:r>
              <a:rPr lang="en-US" dirty="0"/>
              <a:t>previous one is cooled to the core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Expected injection rate – 10 Hz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10 – 15 injections will require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Total cycle duration ~5 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The permanently present 1</a:t>
            </a:r>
            <a:r>
              <a:rPr lang="en-US" baseline="30000" dirty="0"/>
              <a:t>st</a:t>
            </a:r>
            <a:r>
              <a:rPr lang="en-US" dirty="0"/>
              <a:t>  RF harmonic </a:t>
            </a:r>
            <a:br>
              <a:rPr lang="en-US" dirty="0"/>
            </a:br>
            <a:r>
              <a:rPr lang="en-US" dirty="0"/>
              <a:t>weakly affects large amplitude particles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For small amplitude particles the cooling </a:t>
            </a:r>
            <a:br>
              <a:rPr lang="en-US" dirty="0"/>
            </a:br>
            <a:r>
              <a:rPr lang="en-US" dirty="0"/>
              <a:t>force will be intentionally reduced to </a:t>
            </a:r>
            <a:br>
              <a:rPr lang="en-US" dirty="0"/>
            </a:br>
            <a:r>
              <a:rPr lang="en-US" dirty="0"/>
              <a:t>avoid overcooling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To avoid </a:t>
            </a:r>
            <a:r>
              <a:rPr lang="en-US" dirty="0" err="1"/>
              <a:t>anticoolig</a:t>
            </a:r>
            <a:r>
              <a:rPr lang="en-US" dirty="0"/>
              <a:t> we need to match well the injection magnetic field and e-beam energy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It happens since for large </a:t>
            </a:r>
            <a:r>
              <a:rPr lang="en-US" dirty="0" err="1">
                <a:latin typeface="Symbol" panose="05050102010706020507" pitchFamily="18" charset="2"/>
              </a:rPr>
              <a:t>D</a:t>
            </a:r>
            <a:r>
              <a:rPr lang="en-US" i="1" dirty="0" err="1"/>
              <a:t>p</a:t>
            </a:r>
            <a:r>
              <a:rPr lang="en-US" dirty="0"/>
              <a:t>/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 err="1"/>
              <a:t>dF</a:t>
            </a:r>
            <a:r>
              <a:rPr lang="en-US" dirty="0"/>
              <a:t>/</a:t>
            </a:r>
            <a:r>
              <a:rPr lang="en-US" i="1" dirty="0"/>
              <a:t>dt</a:t>
            </a:r>
            <a:r>
              <a:rPr lang="en-US" dirty="0"/>
              <a:t> changes sign after reaching the peak</a:t>
            </a:r>
          </a:p>
        </p:txBody>
      </p:sp>
    </p:spTree>
    <p:extLst>
      <p:ext uri="{BB962C8B-B14F-4D97-AF65-F5344CB8AC3E}">
        <p14:creationId xmlns:p14="http://schemas.microsoft.com/office/powerpoint/2010/main" val="2412649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2553BFE-30C6-57F1-45FA-3658691C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2" y="576750"/>
            <a:ext cx="8539090" cy="568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088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964829-30BB-598B-733B-65E7B766489A}"/>
              </a:ext>
            </a:extLst>
          </p:cNvPr>
          <p:cNvSpPr txBox="1"/>
          <p:nvPr/>
        </p:nvSpPr>
        <p:spPr>
          <a:xfrm>
            <a:off x="313038" y="333633"/>
            <a:ext cx="1104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CONCLUSION</a:t>
            </a:r>
            <a:endParaRPr lang="ru-RU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BE0E3-7061-D696-6AA1-EF56116B959B}"/>
              </a:ext>
            </a:extLst>
          </p:cNvPr>
          <p:cNvSpPr txBox="1"/>
          <p:nvPr/>
        </p:nvSpPr>
        <p:spPr>
          <a:xfrm>
            <a:off x="444843" y="1112108"/>
            <a:ext cx="114423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HILAC is modified for multi-injection and successfully tested (Summer 2024)</a:t>
            </a:r>
          </a:p>
          <a:p>
            <a:r>
              <a:rPr lang="en-US" sz="2800" dirty="0"/>
              <a:t>	New power supplies for solenoids are developed, installed and proved 	their reliability under a long-duration operation,</a:t>
            </a:r>
          </a:p>
          <a:p>
            <a:r>
              <a:rPr lang="en-US" sz="2800" dirty="0"/>
              <a:t>	New water-cooling system for lenses is ready and tested</a:t>
            </a:r>
          </a:p>
          <a:p>
            <a:endParaRPr lang="en-US" sz="2800" dirty="0"/>
          </a:p>
          <a:p>
            <a:r>
              <a:rPr lang="en-US" sz="2800" dirty="0"/>
              <a:t>The beam transportation channel is capable to transfer the beam of increased intensity to the Booster (Summer 2024)</a:t>
            </a:r>
          </a:p>
          <a:p>
            <a:endParaRPr lang="en-US" sz="2800" dirty="0"/>
          </a:p>
          <a:p>
            <a:r>
              <a:rPr lang="en-US" sz="2800" dirty="0"/>
              <a:t>The Booster Run with multi-injection is scheduled for the Winter 2024-2025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14868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576A85-2EA7-FC30-6848-FE22D0D2922A}"/>
              </a:ext>
            </a:extLst>
          </p:cNvPr>
          <p:cNvSpPr txBox="1"/>
          <p:nvPr/>
        </p:nvSpPr>
        <p:spPr>
          <a:xfrm>
            <a:off x="1388076" y="2228671"/>
            <a:ext cx="9415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Thank you for attention!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523809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0946C219-F3D9-F9DD-7764-02AB109BAD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960343"/>
              </p:ext>
            </p:extLst>
          </p:nvPr>
        </p:nvGraphicFramePr>
        <p:xfrm>
          <a:off x="276225" y="1"/>
          <a:ext cx="3902075" cy="673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2" imgW="6032500" imgH="9118600" progId="Word.Document.12">
                  <p:embed/>
                </p:oleObj>
              </mc:Choice>
              <mc:Fallback>
                <p:oleObj name="Документ" r:id="rId2" imgW="6032500" imgH="9118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6225" y="1"/>
                        <a:ext cx="3902075" cy="673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C3CB387-A7A4-628E-5BE7-0A6A7C598F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366549"/>
              </p:ext>
            </p:extLst>
          </p:nvPr>
        </p:nvGraphicFramePr>
        <p:xfrm>
          <a:off x="4216400" y="251620"/>
          <a:ext cx="3919537" cy="6354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4" imgW="6146800" imgH="8496300" progId="Word.Document.12">
                  <p:embed/>
                </p:oleObj>
              </mc:Choice>
              <mc:Fallback>
                <p:oleObj name="Документ" r:id="rId4" imgW="6146800" imgH="8496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6400" y="251620"/>
                        <a:ext cx="3919537" cy="6354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15975B4B-DA60-AFF3-5F2D-0D21DE2B70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696548"/>
              </p:ext>
            </p:extLst>
          </p:nvPr>
        </p:nvGraphicFramePr>
        <p:xfrm>
          <a:off x="8135937" y="251620"/>
          <a:ext cx="4017962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6" imgW="6146800" imgH="2451100" progId="Word.Document.12">
                  <p:embed/>
                </p:oleObj>
              </mc:Choice>
              <mc:Fallback>
                <p:oleObj name="Документ" r:id="rId6" imgW="6146800" imgH="2451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35937" y="251620"/>
                        <a:ext cx="4017962" cy="245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4D5B6098-7D13-83C3-C3A0-A0F3484671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177194"/>
              </p:ext>
            </p:extLst>
          </p:nvPr>
        </p:nvGraphicFramePr>
        <p:xfrm>
          <a:off x="8135937" y="2702720"/>
          <a:ext cx="3970612" cy="4028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Документ" r:id="rId8" imgW="6146800" imgH="4394200" progId="Word.Document.12">
                  <p:embed/>
                </p:oleObj>
              </mc:Choice>
              <mc:Fallback>
                <p:oleObj name="Документ" r:id="rId8" imgW="6146800" imgH="439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35937" y="2702720"/>
                        <a:ext cx="3970612" cy="4028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3978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FF0B16-D7C9-0AFF-B9F5-0027CBE85F7D}"/>
              </a:ext>
            </a:extLst>
          </p:cNvPr>
          <p:cNvSpPr txBox="1"/>
          <p:nvPr/>
        </p:nvSpPr>
        <p:spPr>
          <a:xfrm>
            <a:off x="1544594" y="2211859"/>
            <a:ext cx="9267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BACKUP SLIDES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089895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2650" y="46786"/>
            <a:ext cx="7886700" cy="86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 err="1">
                <a:solidFill>
                  <a:srgbClr val="002060"/>
                </a:solidFill>
                <a:ea typeface="+mj-ea"/>
                <a:cs typeface="+mj-cs"/>
              </a:rPr>
              <a:t>Полная</a:t>
            </a:r>
            <a:r>
              <a:rPr lang="en-US" sz="35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+mj-ea"/>
                <a:cs typeface="+mj-cs"/>
              </a:rPr>
              <a:t>ширина</a:t>
            </a:r>
            <a:r>
              <a:rPr lang="en-US" sz="35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+mj-ea"/>
                <a:cs typeface="+mj-cs"/>
              </a:rPr>
              <a:t>импульса</a:t>
            </a:r>
            <a:r>
              <a:rPr lang="en-US" sz="35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+mj-ea"/>
                <a:cs typeface="+mj-cs"/>
              </a:rPr>
              <a:t>на</a:t>
            </a:r>
            <a:r>
              <a:rPr lang="en-US" sz="35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+mj-ea"/>
                <a:cs typeface="+mj-cs"/>
              </a:rPr>
              <a:t>полувысоте</a:t>
            </a:r>
            <a:r>
              <a:rPr lang="en-US" sz="3500" b="1" dirty="0">
                <a:solidFill>
                  <a:srgbClr val="002060"/>
                </a:solidFill>
                <a:ea typeface="+mj-ea"/>
                <a:cs typeface="+mj-cs"/>
              </a:rPr>
              <a:t> в </a:t>
            </a:r>
            <a:r>
              <a:rPr lang="en-US" sz="3500" b="1" dirty="0" err="1">
                <a:solidFill>
                  <a:srgbClr val="002060"/>
                </a:solidFill>
                <a:ea typeface="+mj-ea"/>
                <a:cs typeface="+mj-cs"/>
              </a:rPr>
              <a:t>зависимости</a:t>
            </a:r>
            <a:r>
              <a:rPr lang="en-US" sz="35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+mj-ea"/>
                <a:cs typeface="+mj-cs"/>
              </a:rPr>
              <a:t>от</a:t>
            </a:r>
            <a:r>
              <a:rPr lang="en-US" sz="3500" b="1" dirty="0">
                <a:solidFill>
                  <a:srgbClr val="002060"/>
                </a:solidFill>
                <a:ea typeface="+mj-ea"/>
                <a:cs typeface="+mj-cs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ea typeface="+mj-ea"/>
                <a:cs typeface="+mj-cs"/>
              </a:rPr>
              <a:t>времени</a:t>
            </a:r>
            <a:endParaRPr lang="en-US" sz="3500" b="1" dirty="0">
              <a:solidFill>
                <a:srgbClr val="002060"/>
              </a:solidFill>
              <a:ea typeface="+mj-ea"/>
              <a:cs typeface="+mj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EF2BE-801D-4074-AD64-B2897E483517}" type="slidenum">
              <a:rPr lang="ru-RU" smtClean="0"/>
              <a:t>34</a:t>
            </a:fld>
            <a:endParaRPr lang="ru-RU"/>
          </a:p>
        </p:txBody>
      </p:sp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21EFA257-14C4-893F-96AB-3FC987114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52" y="821690"/>
            <a:ext cx="7761211" cy="45273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199DEF-71B6-ED67-30A1-76A0FFFC1715}"/>
              </a:ext>
            </a:extLst>
          </p:cNvPr>
          <p:cNvSpPr txBox="1"/>
          <p:nvPr/>
        </p:nvSpPr>
        <p:spPr>
          <a:xfrm>
            <a:off x="1997308" y="6158470"/>
            <a:ext cx="819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66"/>
                </a:solidFill>
              </a:rPr>
              <a:t>ВЧ включены, пучок сгруппирован. Уменьшается продольный разброс.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FBF5A9-E5F0-D266-82CD-0218E41D42AE}"/>
                  </a:ext>
                </a:extLst>
              </p:cNvPr>
              <p:cNvSpPr txBox="1"/>
              <p:nvPr/>
            </p:nvSpPr>
            <p:spPr>
              <a:xfrm>
                <a:off x="2431192" y="5445771"/>
                <a:ext cx="7761211" cy="687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400" b="1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1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1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  <m:d>
                          <m:dPr>
                            <m:ctrlPr>
                              <a:rPr lang="en-US" sz="2400" b="1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solidFill>
                                  <a:srgbClr val="00006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e>
                        </m:d>
                      </m:num>
                      <m:den>
                        <m:r>
                          <a:rPr lang="en-US" sz="2400" b="1" i="1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den>
                    </m:f>
                  </m:oMath>
                </a14:m>
                <a:r>
                  <a:rPr lang="ru-RU" sz="2400" b="1" dirty="0">
                    <a:solidFill>
                      <a:srgbClr val="000066"/>
                    </a:solidFill>
                  </a:rPr>
                  <a:t> </a:t>
                </a:r>
                <a:r>
                  <a:rPr lang="en-US" sz="2400" b="1" dirty="0">
                    <a:solidFill>
                      <a:srgbClr val="000066"/>
                    </a:solidFill>
                  </a:rPr>
                  <a:t>=</a:t>
                </a:r>
                <a:r>
                  <a:rPr lang="ru-RU" sz="2400" b="1" dirty="0">
                    <a:solidFill>
                      <a:srgbClr val="0000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𝑪𝒐𝒏𝒔𝒕</m:t>
                    </m:r>
                  </m:oMath>
                </a14:m>
                <a:r>
                  <a:rPr lang="en-US" sz="2400" b="1" dirty="0">
                    <a:solidFill>
                      <a:srgbClr val="00006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006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400" b="1" dirty="0">
                    <a:solidFill>
                      <a:srgbClr val="000066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ru-RU" sz="2400" b="1" i="1" dirty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dirty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400" b="1" i="1" dirty="0">
                            <a:solidFill>
                              <a:srgbClr val="000066"/>
                            </a:solidFill>
                            <a:latin typeface="Cambria Math" panose="02040503050406030204" pitchFamily="18" charset="0"/>
                          </a:rPr>
                          <m:t>/</m:t>
                        </m:r>
                      </m:sup>
                    </m:sSup>
                  </m:oMath>
                </a14:m>
                <a:r>
                  <a:rPr lang="en-US" sz="2400" b="1" dirty="0">
                    <a:solidFill>
                      <a:srgbClr val="000066"/>
                    </a:solidFill>
                  </a:rPr>
                  <a:t>, </a:t>
                </a:r>
                <a:r>
                  <a:rPr lang="en-US" sz="2400" b="1" dirty="0">
                    <a:solidFill>
                      <a:srgbClr val="000066"/>
                    </a:solidFill>
                    <a:sym typeface="Symbol" panose="05050102010706020507" pitchFamily="18" charset="2"/>
                  </a:rPr>
                  <a:t> - </a:t>
                </a:r>
                <a:r>
                  <a:rPr lang="ru-RU" sz="2000" b="1" dirty="0">
                    <a:solidFill>
                      <a:srgbClr val="000066"/>
                    </a:solidFill>
                    <a:sym typeface="Symbol" panose="05050102010706020507" pitchFamily="18" charset="2"/>
                  </a:rPr>
                  <a:t>характерное время охлаждения</a:t>
                </a:r>
                <a:r>
                  <a:rPr lang="en-US" sz="2000" b="1" dirty="0">
                    <a:solidFill>
                      <a:srgbClr val="000066"/>
                    </a:solidFill>
                  </a:rPr>
                  <a:t> </a:t>
                </a:r>
                <a:endParaRPr lang="ru-RU" sz="2000" b="1" dirty="0">
                  <a:solidFill>
                    <a:srgbClr val="000066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FBF5A9-E5F0-D266-82CD-0218E41D4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192" y="5445771"/>
                <a:ext cx="7761211" cy="687881"/>
              </a:xfrm>
              <a:prstGeom prst="rect">
                <a:avLst/>
              </a:prstGeom>
              <a:blipFill>
                <a:blip r:embed="rId3"/>
                <a:stretch>
                  <a:fillRect b="-17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530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1159" y="83894"/>
            <a:ext cx="7214089" cy="5111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настройки ЛУТИ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4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41161" y="626399"/>
          <a:ext cx="7214089" cy="609690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49410">
                  <a:extLst>
                    <a:ext uri="{9D8B030D-6E8A-4147-A177-3AD203B41FA5}">
                      <a16:colId xmlns:a16="http://schemas.microsoft.com/office/drawing/2014/main" val="3638430617"/>
                    </a:ext>
                  </a:extLst>
                </a:gridCol>
                <a:gridCol w="25232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414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2615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27"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</a:t>
                      </a:r>
                      <a:r>
                        <a:rPr lang="ru-RU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ru-RU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24842"/>
                  </a:ext>
                </a:extLst>
              </a:tr>
              <a:tr h="626677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конца сеанса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234138"/>
                  </a:ext>
                </a:extLst>
              </a:tr>
              <a:tr h="566994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ЦФ0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(вход RFQ)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652739"/>
                  </a:ext>
                </a:extLst>
              </a:tr>
              <a:tr h="74348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Bergoz1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(выход RFQ)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12.10.22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r>
                        <a:rPr lang="en-US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1,54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2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Bergoz2, </a:t>
                      </a:r>
                      <a:r>
                        <a:rPr lang="ru-RU" sz="1600" i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ЦФ1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(выход ЛУТИ)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 </a:t>
                      </a:r>
                      <a:r>
                        <a:rPr lang="en-US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673541"/>
                  </a:ext>
                </a:extLst>
              </a:tr>
              <a:tr h="89525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Bergoz4, </a:t>
                      </a:r>
                      <a:r>
                        <a:rPr lang="ru-RU" sz="1600" i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ЦФ4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(перед бустером)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 </a:t>
                      </a:r>
                      <a:r>
                        <a:rPr lang="en-US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45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(Bergoz5)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Бустер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6∙10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lang="ru-RU" sz="1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34491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-15254" y="2614008"/>
            <a:ext cx="24785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ПНР 04</a:t>
            </a:r>
          </a:p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Осень - зима</a:t>
            </a:r>
          </a:p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2022-2023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95D201-A22A-4D92-BC52-B1FECC9F5164}"/>
              </a:ext>
            </a:extLst>
          </p:cNvPr>
          <p:cNvSpPr txBox="1"/>
          <p:nvPr/>
        </p:nvSpPr>
        <p:spPr>
          <a:xfrm>
            <a:off x="10452387" y="1966308"/>
            <a:ext cx="159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Крион</a:t>
            </a:r>
            <a:r>
              <a:rPr lang="ru-RU" dirty="0"/>
              <a:t> 2,4 </a:t>
            </a:r>
            <a:r>
              <a:rPr lang="ru-RU" dirty="0" err="1"/>
              <a:t>нКл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711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25AD3D4-CE46-DAFA-1794-46F55FD11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4CBF50-7A51-4CB9-1074-4FEB79EAA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3" y="0"/>
            <a:ext cx="10247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51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1521734-B37B-E02F-1264-6C505C670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EDD6EB-591E-3997-A104-83295EA3B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678" y="885470"/>
            <a:ext cx="8554644" cy="50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98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BF2B57-22E5-EA7A-BC36-DC6437108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83" y="0"/>
            <a:ext cx="10247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42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72A12B-9902-1211-881D-E727AA989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993" y="723522"/>
            <a:ext cx="9050013" cy="54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1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87E86-49D8-4512-ECC8-2C087CE6C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BBE65F1-46C1-CAC6-471F-EC13BCC5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" y="101895"/>
            <a:ext cx="9988061" cy="665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A3DF1E1B-7656-2B81-4F64-436F645051AE}"/>
              </a:ext>
            </a:extLst>
          </p:cNvPr>
          <p:cNvSpPr/>
          <p:nvPr/>
        </p:nvSpPr>
        <p:spPr>
          <a:xfrm>
            <a:off x="8257734" y="2096086"/>
            <a:ext cx="1814733" cy="1828799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FA86AEE-8416-3471-098E-840646AD7DD4}"/>
              </a:ext>
            </a:extLst>
          </p:cNvPr>
          <p:cNvSpPr/>
          <p:nvPr/>
        </p:nvSpPr>
        <p:spPr>
          <a:xfrm>
            <a:off x="8074855" y="1969477"/>
            <a:ext cx="2194560" cy="216642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пятиугольник 6">
            <a:extLst>
              <a:ext uri="{FF2B5EF4-FFF2-40B4-BE49-F238E27FC236}">
                <a16:creationId xmlns:a16="http://schemas.microsoft.com/office/drawing/2014/main" id="{2138ABF8-F161-349B-BE85-BCAE44AABE67}"/>
              </a:ext>
            </a:extLst>
          </p:cNvPr>
          <p:cNvSpPr/>
          <p:nvPr/>
        </p:nvSpPr>
        <p:spPr>
          <a:xfrm rot="13080365">
            <a:off x="10165247" y="3606928"/>
            <a:ext cx="633365" cy="160971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id="{1DBC1D04-883F-7901-733C-7A0F1B6AB71A}"/>
              </a:ext>
            </a:extLst>
          </p:cNvPr>
          <p:cNvSpPr/>
          <p:nvPr/>
        </p:nvSpPr>
        <p:spPr>
          <a:xfrm rot="13446219">
            <a:off x="9785085" y="3853911"/>
            <a:ext cx="987221" cy="141949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682D56B-31CA-429A-E6C6-16714A9F7212}"/>
              </a:ext>
            </a:extLst>
          </p:cNvPr>
          <p:cNvSpPr/>
          <p:nvPr/>
        </p:nvSpPr>
        <p:spPr>
          <a:xfrm>
            <a:off x="1195754" y="1856935"/>
            <a:ext cx="4557932" cy="270099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DBAC6E2-4009-E85C-4559-B4814D56035F}"/>
              </a:ext>
            </a:extLst>
          </p:cNvPr>
          <p:cNvCxnSpPr>
            <a:cxnSpLocks/>
          </p:cNvCxnSpPr>
          <p:nvPr/>
        </p:nvCxnSpPr>
        <p:spPr>
          <a:xfrm flipH="1">
            <a:off x="5337544" y="2799471"/>
            <a:ext cx="2817365" cy="114635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6B65D7BD-B96D-E78D-8534-A46E1BA98CFC}"/>
              </a:ext>
            </a:extLst>
          </p:cNvPr>
          <p:cNvCxnSpPr>
            <a:cxnSpLocks/>
            <a:endCxn id="9" idx="7"/>
          </p:cNvCxnSpPr>
          <p:nvPr/>
        </p:nvCxnSpPr>
        <p:spPr>
          <a:xfrm flipH="1" flipV="1">
            <a:off x="5086192" y="2252487"/>
            <a:ext cx="3068717" cy="428795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378468-AF21-BC7E-5490-0018B65EC2C7}"/>
              </a:ext>
            </a:extLst>
          </p:cNvPr>
          <p:cNvSpPr txBox="1"/>
          <p:nvPr/>
        </p:nvSpPr>
        <p:spPr>
          <a:xfrm>
            <a:off x="10775851" y="4309614"/>
            <a:ext cx="132169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KRION 6-T + HILAC (3</a:t>
            </a:r>
            <a:r>
              <a:rPr lang="ru-RU" b="1" dirty="0">
                <a:solidFill>
                  <a:srgbClr val="C00000"/>
                </a:solidFill>
              </a:rPr>
              <a:t>.2</a:t>
            </a:r>
            <a:r>
              <a:rPr lang="en-US" b="1" dirty="0">
                <a:solidFill>
                  <a:srgbClr val="C00000"/>
                </a:solidFill>
              </a:rPr>
              <a:t> MeV/u)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3D1135-2142-A5B7-C717-5996230FD263}"/>
              </a:ext>
            </a:extLst>
          </p:cNvPr>
          <p:cNvSpPr txBox="1"/>
          <p:nvPr/>
        </p:nvSpPr>
        <p:spPr>
          <a:xfrm>
            <a:off x="10934416" y="3225748"/>
            <a:ext cx="989904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SPI + LU-20 (5 MeV/u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084E31-B30E-AF30-96CB-76B5A1A9A218}"/>
              </a:ext>
            </a:extLst>
          </p:cNvPr>
          <p:cNvSpPr txBox="1"/>
          <p:nvPr/>
        </p:nvSpPr>
        <p:spPr>
          <a:xfrm>
            <a:off x="9161391" y="961740"/>
            <a:ext cx="132053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Nuclotron 0.6-</a:t>
            </a:r>
            <a:r>
              <a:rPr lang="ru-RU" b="1" dirty="0">
                <a:solidFill>
                  <a:srgbClr val="FFFF00"/>
                </a:solidFill>
              </a:rPr>
              <a:t>3</a:t>
            </a:r>
            <a:r>
              <a:rPr lang="en-US" b="1" dirty="0">
                <a:solidFill>
                  <a:srgbClr val="FFFF00"/>
                </a:solidFill>
              </a:rPr>
              <a:t>.</a:t>
            </a:r>
            <a:r>
              <a:rPr lang="ru-RU" b="1" dirty="0">
                <a:solidFill>
                  <a:srgbClr val="FFFF00"/>
                </a:solidFill>
              </a:rPr>
              <a:t>9</a:t>
            </a:r>
            <a:r>
              <a:rPr lang="en-US" b="1" dirty="0">
                <a:solidFill>
                  <a:srgbClr val="FFFF00"/>
                </a:solidFill>
              </a:rPr>
              <a:t> GeV/u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2E1C96-FBC3-81FE-39FE-0B6315889F0E}"/>
              </a:ext>
            </a:extLst>
          </p:cNvPr>
          <p:cNvSpPr txBox="1"/>
          <p:nvPr/>
        </p:nvSpPr>
        <p:spPr>
          <a:xfrm>
            <a:off x="8457993" y="2681282"/>
            <a:ext cx="142828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BOOSTER (600 MeV/u)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A215BE-04D4-A602-C1D5-A6E5289DCE4E}"/>
              </a:ext>
            </a:extLst>
          </p:cNvPr>
          <p:cNvSpPr txBox="1"/>
          <p:nvPr/>
        </p:nvSpPr>
        <p:spPr>
          <a:xfrm>
            <a:off x="2238162" y="3601719"/>
            <a:ext cx="2438537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COLLIDER (1-4.5 GeV/u, C = 503 m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7DE53D-E07B-29FC-170E-DB709D458898}"/>
              </a:ext>
            </a:extLst>
          </p:cNvPr>
          <p:cNvSpPr txBox="1"/>
          <p:nvPr/>
        </p:nvSpPr>
        <p:spPr>
          <a:xfrm>
            <a:off x="3027865" y="4714461"/>
            <a:ext cx="72821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SPD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4131C-B3E5-D309-71B1-DA945B19E117}"/>
              </a:ext>
            </a:extLst>
          </p:cNvPr>
          <p:cNvSpPr txBox="1"/>
          <p:nvPr/>
        </p:nvSpPr>
        <p:spPr>
          <a:xfrm>
            <a:off x="3110615" y="1918284"/>
            <a:ext cx="72821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MPD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FFFB90-40AA-52FD-6EC3-7EC56C5203F3}"/>
              </a:ext>
            </a:extLst>
          </p:cNvPr>
          <p:cNvSpPr txBox="1"/>
          <p:nvPr/>
        </p:nvSpPr>
        <p:spPr>
          <a:xfrm>
            <a:off x="7006601" y="4632779"/>
            <a:ext cx="1429326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Experiments with fixed targets (BM@N)</a:t>
            </a:r>
            <a:endParaRPr lang="ru-RU" b="1" dirty="0">
              <a:solidFill>
                <a:srgbClr val="FFFF00"/>
              </a:solidFill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8F769B5-A291-10FB-141F-FFE33E04530B}"/>
              </a:ext>
            </a:extLst>
          </p:cNvPr>
          <p:cNvCxnSpPr/>
          <p:nvPr/>
        </p:nvCxnSpPr>
        <p:spPr>
          <a:xfrm flipH="1">
            <a:off x="7985955" y="3945828"/>
            <a:ext cx="567202" cy="686951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415FB91-E2C7-4D5C-A78D-5DAE9E05D0D0}"/>
              </a:ext>
            </a:extLst>
          </p:cNvPr>
          <p:cNvCxnSpPr>
            <a:endCxn id="3" idx="2"/>
          </p:cNvCxnSpPr>
          <p:nvPr/>
        </p:nvCxnSpPr>
        <p:spPr>
          <a:xfrm flipV="1">
            <a:off x="8154909" y="3010486"/>
            <a:ext cx="102825" cy="41851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108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710CD7F-C6A8-B225-0408-B33B0F4FE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49113-BF17-DC38-9B73-91AC8D133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13" y="347232"/>
            <a:ext cx="10374173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96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49194B-C5F9-4982-2F24-5CFDC2128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39" y="37626"/>
            <a:ext cx="11441122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8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E1E4FCC-17E5-152F-DD73-376A0B36F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79BCA0-BB35-3F3E-5B66-ECEAB697E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50" y="347232"/>
            <a:ext cx="10383699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1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6493543-3B4D-87CD-ECFD-3A0A1F2E9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B6034A-4C50-9055-2A15-533F661EB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55" y="37626"/>
            <a:ext cx="11393490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00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4D28585-E3CA-48F6-A68C-2AF605C2D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4E392E-B871-9211-BE30-DAD6DFF2B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50" y="361522"/>
            <a:ext cx="10383699" cy="6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48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2B408B1-62DE-4118-9ED3-1D7FE555BC6C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7" name="Picture 7" descr="NICA-Logo_4c">
              <a:extLst>
                <a:ext uri="{FF2B5EF4-FFF2-40B4-BE49-F238E27FC236}">
                  <a16:creationId xmlns:a16="http://schemas.microsoft.com/office/drawing/2014/main" id="{B926D23C-2D4A-423D-B058-7D2DEA3B2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711B922E-95A8-46D6-9C4D-3D313534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13">
              <a:extLst>
                <a:ext uri="{FF2B5EF4-FFF2-40B4-BE49-F238E27FC236}">
                  <a16:creationId xmlns:a16="http://schemas.microsoft.com/office/drawing/2014/main" id="{7AE66EE5-E367-48DA-8D23-E6CEAA5FFA6D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/>
        </p:nvGraphicFramePr>
        <p:xfrm>
          <a:off x="2647950" y="1631156"/>
          <a:ext cx="7177087" cy="3595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54D70EE-FD32-4D5E-AA4E-B7562109787E}"/>
              </a:ext>
            </a:extLst>
          </p:cNvPr>
          <p:cNvSpPr txBox="1"/>
          <p:nvPr/>
        </p:nvSpPr>
        <p:spPr>
          <a:xfrm>
            <a:off x="1644650" y="333721"/>
            <a:ext cx="8896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</a:t>
            </a:r>
            <a:r>
              <a:rPr lang="ru-RU" sz="1800" dirty="0"/>
              <a:t>дновременное прохождение по линейному ускорителю и каналу нескольких </a:t>
            </a:r>
            <a:r>
              <a:rPr lang="ru-RU" sz="1800" dirty="0" err="1"/>
              <a:t>зарядностей</a:t>
            </a:r>
            <a:r>
              <a:rPr lang="ru-RU" sz="1800" dirty="0"/>
              <a:t> </a:t>
            </a:r>
            <a:r>
              <a:rPr lang="en-US" sz="1800" dirty="0" err="1"/>
              <a:t>Ar</a:t>
            </a:r>
            <a:r>
              <a:rPr lang="en-US" sz="1800" dirty="0"/>
              <a:t> </a:t>
            </a:r>
            <a:r>
              <a:rPr lang="ru-RU" sz="1800" dirty="0"/>
              <a:t>и </a:t>
            </a:r>
            <a:r>
              <a:rPr lang="en-US" sz="1800" dirty="0"/>
              <a:t>Xe</a:t>
            </a:r>
            <a:r>
              <a:rPr lang="ru-RU" sz="1800" dirty="0"/>
              <a:t> в окрестности целевой </a:t>
            </a:r>
            <a:r>
              <a:rPr lang="ru-RU" sz="1800" dirty="0" err="1"/>
              <a:t>зарядности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B92AEE-4A1D-47AC-BD9A-467EB9B03350}"/>
              </a:ext>
            </a:extLst>
          </p:cNvPr>
          <p:cNvSpPr txBox="1"/>
          <p:nvPr/>
        </p:nvSpPr>
        <p:spPr>
          <a:xfrm>
            <a:off x="4851399" y="1327150"/>
            <a:ext cx="248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Спектр на выходе </a:t>
            </a:r>
            <a:r>
              <a:rPr lang="en-US" dirty="0"/>
              <a:t>RFQ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274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EFE93-FF19-9D92-60B3-FAF24467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Профили пучков </a:t>
            </a:r>
            <a:r>
              <a:rPr lang="en-GB" dirty="0"/>
              <a:t>Xe</a:t>
            </a:r>
            <a:r>
              <a:rPr lang="en-GB" baseline="30000" dirty="0"/>
              <a:t>27,28,29</a:t>
            </a:r>
            <a:r>
              <a:rPr lang="en-GB" dirty="0"/>
              <a:t>, </a:t>
            </a:r>
            <a:br>
              <a:rPr lang="ru-RU" dirty="0"/>
            </a:br>
            <a:r>
              <a:rPr lang="ru-RU" dirty="0"/>
              <a:t>ПМ-1Б 192А.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71CB481-C937-B23F-0AB4-A1B401B67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253" y="2108200"/>
            <a:ext cx="10043819" cy="376078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377750-2B9C-4A67-8F32-74A3E5771063}"/>
              </a:ext>
            </a:extLst>
          </p:cNvPr>
          <p:cNvSpPr txBox="1"/>
          <p:nvPr/>
        </p:nvSpPr>
        <p:spPr>
          <a:xfrm>
            <a:off x="5058902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27+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ED05DA-2EF2-4752-BCDC-861292F8D65A}"/>
              </a:ext>
            </a:extLst>
          </p:cNvPr>
          <p:cNvSpPr txBox="1"/>
          <p:nvPr/>
        </p:nvSpPr>
        <p:spPr>
          <a:xfrm>
            <a:off x="3401552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28+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8C1D2-F642-4BD2-8296-5D24CCA1F833}"/>
              </a:ext>
            </a:extLst>
          </p:cNvPr>
          <p:cNvSpPr txBox="1"/>
          <p:nvPr/>
        </p:nvSpPr>
        <p:spPr>
          <a:xfrm>
            <a:off x="1921679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29+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06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EFE93-FF19-9D92-60B3-FAF24467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Профили пучков </a:t>
            </a:r>
            <a:r>
              <a:rPr lang="en-GB" dirty="0"/>
              <a:t>Xe</a:t>
            </a:r>
            <a:r>
              <a:rPr lang="en-GB" baseline="30000" dirty="0"/>
              <a:t>26,27,28</a:t>
            </a:r>
            <a:r>
              <a:rPr lang="en-GB" dirty="0"/>
              <a:t>, </a:t>
            </a:r>
            <a:br>
              <a:rPr lang="ru-RU" dirty="0"/>
            </a:br>
            <a:r>
              <a:rPr lang="ru-RU" dirty="0"/>
              <a:t>ПМ-1Б 192А.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77750-2B9C-4A67-8F32-74A3E5771063}"/>
              </a:ext>
            </a:extLst>
          </p:cNvPr>
          <p:cNvSpPr txBox="1"/>
          <p:nvPr/>
        </p:nvSpPr>
        <p:spPr>
          <a:xfrm>
            <a:off x="5058902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27+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ED05DA-2EF2-4752-BCDC-861292F8D65A}"/>
              </a:ext>
            </a:extLst>
          </p:cNvPr>
          <p:cNvSpPr txBox="1"/>
          <p:nvPr/>
        </p:nvSpPr>
        <p:spPr>
          <a:xfrm>
            <a:off x="3401552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28+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48C1D2-F642-4BD2-8296-5D24CCA1F833}"/>
              </a:ext>
            </a:extLst>
          </p:cNvPr>
          <p:cNvSpPr txBox="1"/>
          <p:nvPr/>
        </p:nvSpPr>
        <p:spPr>
          <a:xfrm>
            <a:off x="1921679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29+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A64CB1-7299-460D-8C6D-D13BF4394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" y="1027906"/>
            <a:ext cx="12192000" cy="3875831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DBE39C5E-8A0B-448A-B0BF-B399D5424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5811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146BA-4FC4-9BED-9B88-DDA69EB5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/>
              <a:t>Пучок </a:t>
            </a:r>
            <a:r>
              <a:rPr lang="ru-RU" sz="4800" baseline="-25000" dirty="0"/>
              <a:t>124</a:t>
            </a:r>
            <a:r>
              <a:rPr lang="en-GB" sz="4800" dirty="0"/>
              <a:t>Xe</a:t>
            </a:r>
            <a:r>
              <a:rPr lang="en-GB" sz="4800" baseline="30000" dirty="0"/>
              <a:t>28+</a:t>
            </a:r>
            <a:r>
              <a:rPr lang="ru-RU" sz="4800" dirty="0"/>
              <a:t> в канале инжекции в Бустер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AD95F7-35DC-AE2B-5A58-CE62DCCD6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64312"/>
            <a:ext cx="6440557" cy="377287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58564A-6F76-375D-2049-E0C8203FE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036" y="2064312"/>
            <a:ext cx="5034658" cy="377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782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2B408B1-62DE-4118-9ED3-1D7FE555BC6C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7" name="Picture 7" descr="NICA-Logo_4c">
              <a:extLst>
                <a:ext uri="{FF2B5EF4-FFF2-40B4-BE49-F238E27FC236}">
                  <a16:creationId xmlns:a16="http://schemas.microsoft.com/office/drawing/2014/main" id="{B926D23C-2D4A-423D-B058-7D2DEA3B2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711B922E-95A8-46D6-9C4D-3D313534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13">
              <a:extLst>
                <a:ext uri="{FF2B5EF4-FFF2-40B4-BE49-F238E27FC236}">
                  <a16:creationId xmlns:a16="http://schemas.microsoft.com/office/drawing/2014/main" id="{7AE66EE5-E367-48DA-8D23-E6CEAA5FFA6D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9BD5F6-8180-4068-9454-E902893101EA}"/>
              </a:ext>
            </a:extLst>
          </p:cNvPr>
          <p:cNvSpPr txBox="1"/>
          <p:nvPr/>
        </p:nvSpPr>
        <p:spPr>
          <a:xfrm>
            <a:off x="2761673" y="748145"/>
            <a:ext cx="2608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Картинка циркуляции </a:t>
            </a:r>
            <a:r>
              <a:rPr lang="en-US" dirty="0"/>
              <a:t>Xe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69A841-2C03-453A-9262-7CC5DC46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755"/>
            <a:ext cx="12192000" cy="659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8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E51435-1389-3F5A-4A92-1DF4AC00A63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315520" y="999570"/>
            <a:ext cx="6912768" cy="5318802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FA49FE-B0CB-7697-B5E9-B1C68637D7D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66764" y="592831"/>
            <a:ext cx="3242643" cy="19058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E0F75F-CDBB-1642-9DE1-B0C7F56BB020}"/>
              </a:ext>
            </a:extLst>
          </p:cNvPr>
          <p:cNvSpPr txBox="1"/>
          <p:nvPr/>
        </p:nvSpPr>
        <p:spPr>
          <a:xfrm>
            <a:off x="8466764" y="2555105"/>
            <a:ext cx="32255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Q=</a:t>
            </a:r>
            <a:r>
              <a:rPr lang="ru-RU" dirty="0"/>
              <a:t>2,18 </a:t>
            </a:r>
            <a:r>
              <a:rPr lang="en-US" dirty="0"/>
              <a:t>n</a:t>
            </a:r>
            <a:r>
              <a:rPr lang="ru-RU" dirty="0"/>
              <a:t>К, </a:t>
            </a:r>
            <a:r>
              <a:rPr lang="en-US" dirty="0"/>
              <a:t>I=</a:t>
            </a:r>
            <a:r>
              <a:rPr lang="ru-RU" dirty="0"/>
              <a:t> 200 </a:t>
            </a:r>
            <a:r>
              <a:rPr lang="en-US" dirty="0">
                <a:latin typeface="Symbol" panose="05050102010706020507" pitchFamily="18" charset="2"/>
              </a:rPr>
              <a:t>mA</a:t>
            </a:r>
            <a:r>
              <a:rPr lang="ru-RU" dirty="0"/>
              <a:t>, </a:t>
            </a:r>
            <a:r>
              <a:rPr lang="en-US" dirty="0">
                <a:solidFill>
                  <a:srgbClr val="C00000"/>
                </a:solidFill>
              </a:rPr>
              <a:t>t=</a:t>
            </a:r>
            <a:r>
              <a:rPr lang="ru-RU" dirty="0">
                <a:solidFill>
                  <a:srgbClr val="C00000"/>
                </a:solidFill>
              </a:rPr>
              <a:t> 25 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Symbol" panose="05050102010706020507" pitchFamily="18" charset="2"/>
              </a:rPr>
              <a:t>m</a:t>
            </a:r>
            <a:r>
              <a:rPr lang="en-US" dirty="0" err="1">
                <a:solidFill>
                  <a:srgbClr val="C00000"/>
                </a:solidFill>
              </a:rPr>
              <a:t>s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A205BC0-2CBE-2C81-D885-3A72C44C1E3D}"/>
              </a:ext>
            </a:extLst>
          </p:cNvPr>
          <p:cNvSpPr/>
          <p:nvPr/>
        </p:nvSpPr>
        <p:spPr>
          <a:xfrm>
            <a:off x="7454629" y="2555105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aseline="30000" dirty="0"/>
              <a:t>124</a:t>
            </a:r>
            <a:r>
              <a:rPr lang="en-US" dirty="0" err="1"/>
              <a:t>Xe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6B290-94FA-0352-8C52-EDDA3965F0B4}"/>
              </a:ext>
            </a:extLst>
          </p:cNvPr>
          <p:cNvSpPr txBox="1"/>
          <p:nvPr/>
        </p:nvSpPr>
        <p:spPr>
          <a:xfrm>
            <a:off x="3848798" y="93061"/>
            <a:ext cx="4878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KRION – 6T Electron String Ion Source</a:t>
            </a:r>
            <a:endParaRPr lang="ru-RU" sz="2400" dirty="0"/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147528C2-5E64-13D3-7D1D-7CB2FE682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915585"/>
              </p:ext>
            </p:extLst>
          </p:nvPr>
        </p:nvGraphicFramePr>
        <p:xfrm>
          <a:off x="7454629" y="2980830"/>
          <a:ext cx="4645152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247">
                  <a:extLst>
                    <a:ext uri="{9D8B030D-6E8A-4147-A177-3AD203B41FA5}">
                      <a16:colId xmlns:a16="http://schemas.microsoft.com/office/drawing/2014/main" val="380257589"/>
                    </a:ext>
                  </a:extLst>
                </a:gridCol>
                <a:gridCol w="1317905">
                  <a:extLst>
                    <a:ext uri="{9D8B030D-6E8A-4147-A177-3AD203B41FA5}">
                      <a16:colId xmlns:a16="http://schemas.microsoft.com/office/drawing/2014/main" val="1946164176"/>
                    </a:ext>
                  </a:extLst>
                </a:gridCol>
              </a:tblGrid>
              <a:tr h="538309">
                <a:tc>
                  <a:txBody>
                    <a:bodyPr/>
                    <a:lstStyle/>
                    <a:p>
                      <a:r>
                        <a:rPr lang="en-US" sz="1600" dirty="0"/>
                        <a:t>Source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Electron string (ESIS)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484326"/>
                  </a:ext>
                </a:extLst>
              </a:tr>
              <a:tr h="311878">
                <a:tc>
                  <a:txBody>
                    <a:bodyPr/>
                    <a:lstStyle/>
                    <a:p>
                      <a:r>
                        <a:rPr lang="en-US" sz="1600" dirty="0"/>
                        <a:t>Ion 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124</a:t>
                      </a:r>
                      <a:r>
                        <a:rPr lang="en-US" sz="1600" dirty="0"/>
                        <a:t>Xe28+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821680"/>
                  </a:ext>
                </a:extLst>
              </a:tr>
              <a:tr h="311878">
                <a:tc>
                  <a:txBody>
                    <a:bodyPr/>
                    <a:lstStyle/>
                    <a:p>
                      <a:r>
                        <a:rPr lang="en-US" sz="1600" dirty="0"/>
                        <a:t>Magnetic field in the trap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538057"/>
                  </a:ext>
                </a:extLst>
              </a:tr>
              <a:tr h="311878">
                <a:tc>
                  <a:txBody>
                    <a:bodyPr/>
                    <a:lstStyle/>
                    <a:p>
                      <a:r>
                        <a:rPr lang="en-US" sz="1600" dirty="0"/>
                        <a:t>Magnetic field at the cathode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0.25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228609"/>
                  </a:ext>
                </a:extLst>
              </a:tr>
              <a:tr h="311878">
                <a:tc>
                  <a:txBody>
                    <a:bodyPr/>
                    <a:lstStyle/>
                    <a:p>
                      <a:r>
                        <a:rPr lang="en-US" sz="1600" dirty="0"/>
                        <a:t>Effective cathode voltage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282363"/>
                  </a:ext>
                </a:extLst>
              </a:tr>
              <a:tr h="311878">
                <a:tc>
                  <a:txBody>
                    <a:bodyPr/>
                    <a:lstStyle/>
                    <a:p>
                      <a:r>
                        <a:rPr lang="en-US" sz="1600" dirty="0"/>
                        <a:t>Cathode diameter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123207"/>
                  </a:ext>
                </a:extLst>
              </a:tr>
              <a:tr h="311878">
                <a:tc>
                  <a:txBody>
                    <a:bodyPr/>
                    <a:lstStyle/>
                    <a:p>
                      <a:r>
                        <a:rPr lang="en-US" sz="1600" dirty="0"/>
                        <a:t>Electron beam current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4-6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406751"/>
                  </a:ext>
                </a:extLst>
              </a:tr>
              <a:tr h="311878">
                <a:tc>
                  <a:txBody>
                    <a:bodyPr/>
                    <a:lstStyle/>
                    <a:p>
                      <a:r>
                        <a:rPr lang="en-US" sz="1600" dirty="0"/>
                        <a:t>Ion trap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95757"/>
                  </a:ext>
                </a:extLst>
              </a:tr>
              <a:tr h="311878">
                <a:tc>
                  <a:txBody>
                    <a:bodyPr/>
                    <a:lstStyle/>
                    <a:p>
                      <a:r>
                        <a:rPr lang="en-US" sz="1600" dirty="0"/>
                        <a:t>Total ion charge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2.3 </a:t>
                      </a:r>
                      <a:r>
                        <a:rPr lang="en-US" sz="1600" dirty="0" err="1"/>
                        <a:t>nC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729881"/>
                  </a:ext>
                </a:extLst>
              </a:tr>
              <a:tr h="311878">
                <a:tc>
                  <a:txBody>
                    <a:bodyPr/>
                    <a:lstStyle/>
                    <a:p>
                      <a:r>
                        <a:rPr lang="en-US" sz="1600" dirty="0"/>
                        <a:t>Number of target ions at source exit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</a:t>
                      </a:r>
                      <a:r>
                        <a:rPr lang="en-US" sz="1600" baseline="30000" dirty="0"/>
                        <a:t>8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248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11202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E5BD9D-47FD-4EF5-B406-02D7B8D5FFDD}"/>
              </a:ext>
            </a:extLst>
          </p:cNvPr>
          <p:cNvSpPr txBox="1"/>
          <p:nvPr/>
        </p:nvSpPr>
        <p:spPr>
          <a:xfrm>
            <a:off x="1253655" y="269709"/>
            <a:ext cx="9579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Стабильная работа источника ионов КРИОН</a:t>
            </a:r>
          </a:p>
          <a:p>
            <a:pPr algn="l"/>
            <a:r>
              <a:rPr lang="ru-RU" dirty="0"/>
              <a:t>Срыв электронной струны происходил только во время «экспериментов» с накалом катода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C287FB-A7B0-4655-BEAF-C37AD617E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916040"/>
            <a:ext cx="7939024" cy="5513211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2B408B1-62DE-4118-9ED3-1D7FE555BC6C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7" name="Picture 7" descr="NICA-Logo_4c">
              <a:extLst>
                <a:ext uri="{FF2B5EF4-FFF2-40B4-BE49-F238E27FC236}">
                  <a16:creationId xmlns:a16="http://schemas.microsoft.com/office/drawing/2014/main" id="{B926D23C-2D4A-423D-B058-7D2DEA3B2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711B922E-95A8-46D6-9C4D-3D313534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13">
              <a:extLst>
                <a:ext uri="{FF2B5EF4-FFF2-40B4-BE49-F238E27FC236}">
                  <a16:creationId xmlns:a16="http://schemas.microsoft.com/office/drawing/2014/main" id="{7AE66EE5-E367-48DA-8D23-E6CEAA5FFA6D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F038CFA-93B5-4DAD-A689-34B2D1DF94CA}"/>
              </a:ext>
            </a:extLst>
          </p:cNvPr>
          <p:cNvCxnSpPr>
            <a:cxnSpLocks/>
          </p:cNvCxnSpPr>
          <p:nvPr/>
        </p:nvCxnSpPr>
        <p:spPr>
          <a:xfrm flipH="1">
            <a:off x="9652000" y="1806357"/>
            <a:ext cx="533400" cy="143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F658326-52FB-47DD-BDE3-C0219C7BF647}"/>
              </a:ext>
            </a:extLst>
          </p:cNvPr>
          <p:cNvSpPr txBox="1"/>
          <p:nvPr/>
        </p:nvSpPr>
        <p:spPr>
          <a:xfrm>
            <a:off x="10191750" y="1503140"/>
            <a:ext cx="1587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Линия тренда макс. амплитуды</a:t>
            </a:r>
          </a:p>
          <a:p>
            <a:r>
              <a:rPr lang="ru-RU" dirty="0"/>
              <a:t>сигнала</a:t>
            </a:r>
          </a:p>
          <a:p>
            <a:r>
              <a:rPr lang="ru-RU" dirty="0"/>
              <a:t>с </a:t>
            </a:r>
            <a:r>
              <a:rPr lang="en-US" dirty="0"/>
              <a:t>Bergoz1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2692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B9105A-CB25-E84D-5EA0-743EF6F20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6CE456-B8D2-2883-C65C-E301347DB9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2206"/>
          <a:stretch>
            <a:fillRect/>
          </a:stretch>
        </p:blipFill>
        <p:spPr bwMode="auto">
          <a:xfrm>
            <a:off x="519040" y="488559"/>
            <a:ext cx="44577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94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909_084848.jpg">
            <a:extLst>
              <a:ext uri="{FF2B5EF4-FFF2-40B4-BE49-F238E27FC236}">
                <a16:creationId xmlns:a16="http://schemas.microsoft.com/office/drawing/2014/main" id="{9F681172-39AE-C507-137B-590DEA5B58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0245" y="420401"/>
            <a:ext cx="5248582" cy="2952328"/>
          </a:xfrm>
          <a:prstGeom prst="rect">
            <a:avLst/>
          </a:prstGeom>
        </p:spPr>
      </p:pic>
      <p:pic>
        <p:nvPicPr>
          <p:cNvPr id="3" name="Рисунок 2" descr="20160909_085011.jpg">
            <a:extLst>
              <a:ext uri="{FF2B5EF4-FFF2-40B4-BE49-F238E27FC236}">
                <a16:creationId xmlns:a16="http://schemas.microsoft.com/office/drawing/2014/main" id="{6A5F3925-7D10-E8B3-F36D-07C6C66A8DB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3998" y="3588752"/>
            <a:ext cx="5271777" cy="2965375"/>
          </a:xfrm>
          <a:prstGeom prst="rect">
            <a:avLst/>
          </a:prstGeom>
        </p:spPr>
      </p:pic>
      <p:pic>
        <p:nvPicPr>
          <p:cNvPr id="4" name="Рисунок 3" descr="20160909_085650.jpg">
            <a:extLst>
              <a:ext uri="{FF2B5EF4-FFF2-40B4-BE49-F238E27FC236}">
                <a16:creationId xmlns:a16="http://schemas.microsoft.com/office/drawing/2014/main" id="{EBA15375-8D7F-0E1D-2161-0F2AB69C4B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302537" y="1844897"/>
            <a:ext cx="6027815" cy="3390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027B9-5845-D4DF-ED67-6CC356521EC9}"/>
              </a:ext>
            </a:extLst>
          </p:cNvPr>
          <p:cNvSpPr txBox="1"/>
          <p:nvPr/>
        </p:nvSpPr>
        <p:spPr>
          <a:xfrm>
            <a:off x="3437993" y="64647"/>
            <a:ext cx="5357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HEAVY ION LINEAR ACCELERATOR (HILAC)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F3CC1-920D-842C-2895-1ABA8DA88ECE}"/>
              </a:ext>
            </a:extLst>
          </p:cNvPr>
          <p:cNvSpPr txBox="1"/>
          <p:nvPr/>
        </p:nvSpPr>
        <p:spPr>
          <a:xfrm>
            <a:off x="3941064" y="749808"/>
            <a:ext cx="63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RFQ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28D93-0F53-007E-2932-6CAAB5FBC417}"/>
              </a:ext>
            </a:extLst>
          </p:cNvPr>
          <p:cNvSpPr txBox="1"/>
          <p:nvPr/>
        </p:nvSpPr>
        <p:spPr>
          <a:xfrm>
            <a:off x="7008736" y="1313037"/>
            <a:ext cx="1177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Buncher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DC0E0-9E14-A1F6-0EA7-37FAD22D1EA8}"/>
              </a:ext>
            </a:extLst>
          </p:cNvPr>
          <p:cNvSpPr txBox="1"/>
          <p:nvPr/>
        </p:nvSpPr>
        <p:spPr>
          <a:xfrm>
            <a:off x="3446495" y="3824589"/>
            <a:ext cx="656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IH-1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92B481-4FBE-6A32-6B7E-57C83FE4ABFD}"/>
              </a:ext>
            </a:extLst>
          </p:cNvPr>
          <p:cNvSpPr txBox="1"/>
          <p:nvPr/>
        </p:nvSpPr>
        <p:spPr>
          <a:xfrm>
            <a:off x="4901135" y="4009255"/>
            <a:ext cx="656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IH-2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412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438" y="746498"/>
            <a:ext cx="5203635" cy="249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732" y="1412777"/>
            <a:ext cx="3878701" cy="15813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трелка вправо 1"/>
          <p:cNvSpPr/>
          <p:nvPr/>
        </p:nvSpPr>
        <p:spPr>
          <a:xfrm>
            <a:off x="2063553" y="1658292"/>
            <a:ext cx="698663" cy="242316"/>
          </a:xfrm>
          <a:prstGeom prst="rightArrow">
            <a:avLst/>
          </a:prstGeom>
          <a:solidFill>
            <a:srgbClr val="333CF7"/>
          </a:solidFill>
          <a:ln>
            <a:solidFill>
              <a:srgbClr val="333C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3CF7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8410966" y="1540537"/>
            <a:ext cx="698663" cy="242316"/>
          </a:xfrm>
          <a:prstGeom prst="rightArrow">
            <a:avLst/>
          </a:prstGeom>
          <a:solidFill>
            <a:srgbClr val="333CF7"/>
          </a:solidFill>
          <a:ln>
            <a:solidFill>
              <a:srgbClr val="333C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3CF7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2288417" y="4221088"/>
            <a:ext cx="698663" cy="242316"/>
          </a:xfrm>
          <a:prstGeom prst="rightArrow">
            <a:avLst/>
          </a:prstGeom>
          <a:solidFill>
            <a:srgbClr val="333CF7"/>
          </a:solidFill>
          <a:ln>
            <a:solidFill>
              <a:srgbClr val="333C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3CF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3552" y="1353919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16249" y="1200030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8416" y="387859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6100" y="934119"/>
            <a:ext cx="468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FC1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6744072" y="1200029"/>
            <a:ext cx="360040" cy="792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68" y="3936490"/>
            <a:ext cx="53816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08228" y="3624119"/>
            <a:ext cx="468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FC3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259267" y="3918429"/>
            <a:ext cx="234026" cy="343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25" idx="2"/>
          </p:cNvCxnSpPr>
          <p:nvPr/>
        </p:nvCxnSpPr>
        <p:spPr>
          <a:xfrm flipH="1">
            <a:off x="5618359" y="3819101"/>
            <a:ext cx="180020" cy="421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9559644" y="1337571"/>
            <a:ext cx="234026" cy="4059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64353" y="3572881"/>
            <a:ext cx="468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CT3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96100" y="3624117"/>
            <a:ext cx="468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CT4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750" y="77724"/>
            <a:ext cx="670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Auxillary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diagnostic equipment along the injector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36160" y="3632375"/>
            <a:ext cx="7347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52384" y="1076919"/>
            <a:ext cx="648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 2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7160026" y="3840703"/>
            <a:ext cx="70100" cy="4210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7705472" y="3878674"/>
            <a:ext cx="198044" cy="378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919537" y="5322695"/>
            <a:ext cx="8167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 –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transformer, FC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Faraday Cup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Profilometer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РР-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Probe )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фазовый датчик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8698262" y="4267714"/>
            <a:ext cx="698663" cy="242316"/>
          </a:xfrm>
          <a:prstGeom prst="rightArrow">
            <a:avLst/>
          </a:prstGeom>
          <a:solidFill>
            <a:srgbClr val="333CF7"/>
          </a:solidFill>
          <a:ln>
            <a:solidFill>
              <a:srgbClr val="333C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3CF7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08401" y="3972990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46149" y="4214585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27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84003-785F-7AF3-37B8-824A92232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7AAE05-E385-1263-070F-569FF4E4E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3" y="4085155"/>
            <a:ext cx="11985674" cy="21731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E17240-183B-9FE6-3980-338B3C091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9" y="2647710"/>
            <a:ext cx="12089416" cy="12071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3480AB-8608-9457-7A90-24585B2336CD}"/>
              </a:ext>
            </a:extLst>
          </p:cNvPr>
          <p:cNvSpPr txBox="1"/>
          <p:nvPr/>
        </p:nvSpPr>
        <p:spPr>
          <a:xfrm>
            <a:off x="2553462" y="171950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line into Booster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39191-5E35-38A9-7A03-29FA8EFFF5A1}"/>
              </a:ext>
            </a:extLst>
          </p:cNvPr>
          <p:cNvSpPr txBox="1"/>
          <p:nvPr/>
        </p:nvSpPr>
        <p:spPr>
          <a:xfrm>
            <a:off x="0" y="851072"/>
            <a:ext cx="11985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Heavy Ion </a:t>
            </a:r>
            <a:r>
              <a:rPr lang="en-US" dirty="0" err="1"/>
              <a:t>linac</a:t>
            </a:r>
            <a:r>
              <a:rPr lang="en-US" dirty="0"/>
              <a:t> consists of:</a:t>
            </a:r>
          </a:p>
          <a:p>
            <a:pPr algn="just"/>
            <a:r>
              <a:rPr lang="en-US" dirty="0"/>
              <a:t>- Electron String Heavy ion source (ESIS) KRION-6T, 6T conducting solenoid of 1.2m length, extraction voltage up to 25.0 kV;</a:t>
            </a:r>
          </a:p>
          <a:p>
            <a:pPr algn="just"/>
            <a:r>
              <a:rPr lang="en-US" dirty="0"/>
              <a:t>- Low energy beam transport channel LEBT, </a:t>
            </a:r>
            <a:r>
              <a:rPr lang="en-US" dirty="0" err="1"/>
              <a:t>E</a:t>
            </a:r>
            <a:r>
              <a:rPr lang="en-US" baseline="-25000" dirty="0" err="1"/>
              <a:t>out</a:t>
            </a:r>
            <a:r>
              <a:rPr lang="en-US" dirty="0"/>
              <a:t> = 17 keV/n;</a:t>
            </a:r>
          </a:p>
          <a:p>
            <a:pPr algn="just"/>
            <a:r>
              <a:rPr lang="en-US" dirty="0"/>
              <a:t>- Heavy ion LINAC: 4-rod RFQ is followed by two IH DTL section with the KONUS accelerating structure, accelerates ions with </a:t>
            </a:r>
          </a:p>
          <a:p>
            <a:pPr algn="just"/>
            <a:r>
              <a:rPr lang="en-US" dirty="0"/>
              <a:t>  Charge-to-mass ratio of q/A = 6.25, E</a:t>
            </a:r>
            <a:r>
              <a:rPr lang="en-US" baseline="-25000" dirty="0"/>
              <a:t>in</a:t>
            </a:r>
            <a:r>
              <a:rPr lang="en-US" dirty="0"/>
              <a:t> = 17 keV/n, </a:t>
            </a:r>
            <a:r>
              <a:rPr lang="en-US" dirty="0" err="1"/>
              <a:t>E</a:t>
            </a:r>
            <a:r>
              <a:rPr lang="en-US" baseline="-25000" dirty="0" err="1"/>
              <a:t>out</a:t>
            </a:r>
            <a:r>
              <a:rPr lang="en-US" dirty="0"/>
              <a:t> = 3.2 </a:t>
            </a:r>
            <a:r>
              <a:rPr lang="en-US"/>
              <a:t>MeV/u;</a:t>
            </a:r>
            <a:endParaRPr lang="en-US" dirty="0"/>
          </a:p>
          <a:p>
            <a:pPr algn="just"/>
            <a:r>
              <a:rPr lang="en-US" dirty="0"/>
              <a:t>-High energy beam transport channel (HILAC – BOOSTER)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657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3"/>
          <p:cNvSpPr txBox="1"/>
          <p:nvPr/>
        </p:nvSpPr>
        <p:spPr>
          <a:xfrm>
            <a:off x="1761744" y="113503"/>
            <a:ext cx="9144000" cy="52322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altLang="ru-RU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lang="en-US" altLang="ru-RU" sz="2800" dirty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</a:t>
            </a:r>
            <a:r>
              <a:rPr lang="en-US" altLang="ru-RU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ource Main Parameters for the Run 4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042867-90D2-17B0-47D0-7EA47EC81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521" y="1157475"/>
            <a:ext cx="3815575" cy="3946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5A3E46-EFBD-61BE-C7C2-CB2D16C876C7}"/>
              </a:ext>
            </a:extLst>
          </p:cNvPr>
          <p:cNvSpPr txBox="1"/>
          <p:nvPr/>
        </p:nvSpPr>
        <p:spPr>
          <a:xfrm>
            <a:off x="7176120" y="5155499"/>
            <a:ext cx="3563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Ion composition at the linac end:</a:t>
            </a:r>
          </a:p>
          <a:p>
            <a:pPr algn="ctr"/>
            <a:r>
              <a:rPr lang="en-US" sz="1600" dirty="0"/>
              <a:t>Ionization time – 18 </a:t>
            </a:r>
            <a:r>
              <a:rPr lang="en-US" sz="1600" dirty="0" err="1"/>
              <a:t>ms</a:t>
            </a:r>
            <a:r>
              <a:rPr lang="en-US" sz="1600" dirty="0"/>
              <a:t>; </a:t>
            </a:r>
          </a:p>
          <a:p>
            <a:pPr algn="ctr"/>
            <a:r>
              <a:rPr lang="en-US" sz="1600" dirty="0"/>
              <a:t>Target charge 28+ ~20-25% </a:t>
            </a:r>
          </a:p>
          <a:p>
            <a:pPr algn="ctr"/>
            <a:r>
              <a:rPr lang="en-US" sz="1600" dirty="0"/>
              <a:t>    (% is close to SBSIM calculations, 23%) 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41A8CBA3-9E7E-3596-7741-D563D75889C0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126336"/>
          <a:ext cx="5076056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5896">
                  <a:extLst>
                    <a:ext uri="{9D8B030D-6E8A-4147-A177-3AD203B41FA5}">
                      <a16:colId xmlns:a16="http://schemas.microsoft.com/office/drawing/2014/main" val="38025758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9461641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Source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Electron string (ESIS)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484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Ion 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30000" dirty="0"/>
                        <a:t>124</a:t>
                      </a:r>
                      <a:r>
                        <a:rPr lang="en-US" dirty="0"/>
                        <a:t>Xe28+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821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Magnetic field in the trap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53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Magnetic field at the cathode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0.25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228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Effective cathode voltage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282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Cathode diameter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123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current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4-6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8406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Ion trap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95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ion charge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 </a:t>
                      </a:r>
                      <a:r>
                        <a:rPr lang="en-US" dirty="0" err="1"/>
                        <a:t>nC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729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target ions at source exit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248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59084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1397</Words>
  <Application>Microsoft Office PowerPoint</Application>
  <PresentationFormat>Широкоэкранный</PresentationFormat>
  <Paragraphs>265</Paragraphs>
  <Slides>51</Slides>
  <Notes>1</Notes>
  <HiddenSlides>19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HILAC status</vt:lpstr>
      <vt:lpstr>HILAC STATUS  Preparation for multi-injection cycle  RF system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настройки ЛУТИ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Профили пучков Xe27,28,29,  ПМ-1Б 192А.</vt:lpstr>
      <vt:lpstr>Профили пучков Xe26,27,28,  ПМ-1Б 192А.</vt:lpstr>
      <vt:lpstr>Пучок 124Xe28+ в канале инжекции в Бустер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Andrei Martynov</dc:creator>
  <cp:lastModifiedBy>Andrei Martynov</cp:lastModifiedBy>
  <cp:revision>35</cp:revision>
  <dcterms:created xsi:type="dcterms:W3CDTF">2024-10-16T06:35:03Z</dcterms:created>
  <dcterms:modified xsi:type="dcterms:W3CDTF">2024-12-17T07:58:16Z</dcterms:modified>
</cp:coreProperties>
</file>