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9.jpg" ContentType="image/unknown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69" r:id="rId4"/>
    <p:sldId id="298" r:id="rId5"/>
    <p:sldId id="258" r:id="rId6"/>
    <p:sldId id="275" r:id="rId7"/>
    <p:sldId id="276" r:id="rId8"/>
    <p:sldId id="289" r:id="rId9"/>
    <p:sldId id="278" r:id="rId10"/>
    <p:sldId id="270" r:id="rId11"/>
    <p:sldId id="288" r:id="rId12"/>
    <p:sldId id="285" r:id="rId13"/>
    <p:sldId id="280" r:id="rId14"/>
    <p:sldId id="279" r:id="rId15"/>
    <p:sldId id="282" r:id="rId16"/>
    <p:sldId id="291" r:id="rId17"/>
    <p:sldId id="292" r:id="rId18"/>
    <p:sldId id="294" r:id="rId19"/>
    <p:sldId id="296" r:id="rId20"/>
    <p:sldId id="297" r:id="rId21"/>
    <p:sldId id="295" r:id="rId22"/>
    <p:sldId id="283" r:id="rId23"/>
    <p:sldId id="299" r:id="rId24"/>
    <p:sldId id="300" r:id="rId25"/>
    <p:sldId id="30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B8AEC80-87A5-4E64-95DB-382DFA9BFF8B}">
          <p14:sldIdLst>
            <p14:sldId id="256"/>
            <p14:sldId id="269"/>
            <p14:sldId id="298"/>
            <p14:sldId id="258"/>
            <p14:sldId id="275"/>
            <p14:sldId id="276"/>
            <p14:sldId id="289"/>
            <p14:sldId id="278"/>
            <p14:sldId id="270"/>
            <p14:sldId id="288"/>
            <p14:sldId id="285"/>
            <p14:sldId id="280"/>
            <p14:sldId id="279"/>
            <p14:sldId id="282"/>
            <p14:sldId id="291"/>
            <p14:sldId id="292"/>
            <p14:sldId id="294"/>
            <p14:sldId id="296"/>
            <p14:sldId id="297"/>
            <p14:sldId id="295"/>
            <p14:sldId id="283"/>
            <p14:sldId id="299"/>
            <p14:sldId id="300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769"/>
    <a:srgbClr val="FFB238"/>
    <a:srgbClr val="FCFCFF"/>
    <a:srgbClr val="FFFFFF"/>
    <a:srgbClr val="FCFCFC"/>
    <a:srgbClr val="FCFCEA"/>
    <a:srgbClr val="000000"/>
    <a:srgbClr val="1CB4FF"/>
    <a:srgbClr val="00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41" autoAdjust="0"/>
  </p:normalViewPr>
  <p:slideViewPr>
    <p:cSldViewPr snapToGrid="0">
      <p:cViewPr>
        <p:scale>
          <a:sx n="100" d="100"/>
          <a:sy n="100" d="100"/>
        </p:scale>
        <p:origin x="954" y="-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Impurities</c:v>
                </c:pt>
              </c:strCache>
            </c:strRef>
          </c:tx>
          <c:spPr>
            <a:solidFill>
              <a:srgbClr val="FFB238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Лист1!$A$2:$A$9</c:f>
              <c:strCache>
                <c:ptCount val="8"/>
                <c:pt idx="0">
                  <c:v>235</c:v>
                </c:pt>
                <c:pt idx="1">
                  <c:v>315</c:v>
                </c:pt>
                <c:pt idx="2">
                  <c:v>362-3</c:v>
                </c:pt>
                <c:pt idx="3">
                  <c:v>362-17</c:v>
                </c:pt>
                <c:pt idx="4">
                  <c:v>376</c:v>
                </c:pt>
                <c:pt idx="5">
                  <c:v>505</c:v>
                </c:pt>
                <c:pt idx="6">
                  <c:v>520</c:v>
                </c:pt>
                <c:pt idx="7">
                  <c:v>563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0.185</c:v>
                </c:pt>
                <c:pt idx="2">
                  <c:v>1.4999999999999999E-2</c:v>
                </c:pt>
                <c:pt idx="3">
                  <c:v>1.7000000000000001E-2</c:v>
                </c:pt>
                <c:pt idx="4">
                  <c:v>0.34599999999999997</c:v>
                </c:pt>
                <c:pt idx="5">
                  <c:v>2.1999999999999999E-2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95-46E7-AFB3-57067F3727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Porosity</c:v>
                </c:pt>
              </c:strCache>
            </c:strRef>
          </c:tx>
          <c:spPr>
            <a:solidFill>
              <a:srgbClr val="254769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strRef>
              <c:f>Лист1!$A$2:$A$9</c:f>
              <c:strCache>
                <c:ptCount val="8"/>
                <c:pt idx="0">
                  <c:v>235</c:v>
                </c:pt>
                <c:pt idx="1">
                  <c:v>315</c:v>
                </c:pt>
                <c:pt idx="2">
                  <c:v>362-3</c:v>
                </c:pt>
                <c:pt idx="3">
                  <c:v>362-17</c:v>
                </c:pt>
                <c:pt idx="4">
                  <c:v>376</c:v>
                </c:pt>
                <c:pt idx="5">
                  <c:v>505</c:v>
                </c:pt>
                <c:pt idx="6">
                  <c:v>520</c:v>
                </c:pt>
                <c:pt idx="7">
                  <c:v>563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0.34699999999999998</c:v>
                </c:pt>
                <c:pt idx="1">
                  <c:v>0.69599999999999995</c:v>
                </c:pt>
                <c:pt idx="2">
                  <c:v>0.30599999999999999</c:v>
                </c:pt>
                <c:pt idx="3">
                  <c:v>6.4000000000000001E-2</c:v>
                </c:pt>
                <c:pt idx="4">
                  <c:v>0.25900000000000001</c:v>
                </c:pt>
                <c:pt idx="5">
                  <c:v>0.44900000000000001</c:v>
                </c:pt>
                <c:pt idx="6">
                  <c:v>8.6999999999999994E-2</c:v>
                </c:pt>
                <c:pt idx="7">
                  <c:v>0.61799999999999999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95-46E7-AFB3-57067F3727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38551432"/>
        <c:axId val="738553592"/>
        <c:axId val="63122668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Лист1!$A$2:$A$9</c15:sqref>
                        </c15:formulaRef>
                      </c:ext>
                    </c:extLst>
                    <c:strCache>
                      <c:ptCount val="8"/>
                      <c:pt idx="0">
                        <c:v>235</c:v>
                      </c:pt>
                      <c:pt idx="1">
                        <c:v>315</c:v>
                      </c:pt>
                      <c:pt idx="2">
                        <c:v>362-3</c:v>
                      </c:pt>
                      <c:pt idx="3">
                        <c:v>362-17</c:v>
                      </c:pt>
                      <c:pt idx="4">
                        <c:v>376</c:v>
                      </c:pt>
                      <c:pt idx="5">
                        <c:v>505</c:v>
                      </c:pt>
                      <c:pt idx="6">
                        <c:v>520</c:v>
                      </c:pt>
                      <c:pt idx="7">
                        <c:v>563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Лист1!$D$2:$D$9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3C95-46E7-AFB3-57067F3727CA}"/>
                  </c:ext>
                </c:extLst>
              </c15:ser>
            </c15:filteredBarSeries>
          </c:ext>
        </c:extLst>
      </c:bar3DChart>
      <c:catAx>
        <c:axId val="738551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254769"/>
                </a:solidFill>
                <a:latin typeface="HP Simplified" panose="020B0604020204020204" pitchFamily="34" charset="0"/>
                <a:ea typeface="+mn-ea"/>
                <a:cs typeface="+mn-cs"/>
              </a:defRPr>
            </a:pPr>
            <a:endParaRPr lang="ru-RU"/>
          </a:p>
        </c:txPr>
        <c:crossAx val="738553592"/>
        <c:crosses val="autoZero"/>
        <c:auto val="1"/>
        <c:lblAlgn val="ctr"/>
        <c:lblOffset val="100"/>
        <c:noMultiLvlLbl val="0"/>
      </c:catAx>
      <c:valAx>
        <c:axId val="738553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38551432"/>
        <c:crosses val="autoZero"/>
        <c:crossBetween val="between"/>
      </c:valAx>
      <c:serAx>
        <c:axId val="631226688"/>
        <c:scaling>
          <c:orientation val="minMax"/>
        </c:scaling>
        <c:delete val="1"/>
        <c:axPos val="b"/>
        <c:majorTickMark val="none"/>
        <c:minorTickMark val="none"/>
        <c:tickLblPos val="nextTo"/>
        <c:crossAx val="73855359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483930580106062E-2"/>
          <c:y val="4.3651683119744766E-2"/>
          <c:w val="0.80741295730890783"/>
          <c:h val="6.93204044076860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254769"/>
              </a:solidFill>
              <a:latin typeface="HP Simplified" panose="020B0604020204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B1AC9-7C69-4DE4-80A7-C893B34E5B38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A6CCE-5923-4227-BC2C-28BD92EB3E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89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Комплексные исследования чернолаковой керамики из городского некрополя Волна 1 (грант РНФ № 23-18-00196)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860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Один и тот же состав не обязательно означает, что продукция изготовлена из одного и того же сырья, так как в состав керамической массы добавляется множество присадок из органики для улучшения свойств керамики, которые сгорают уже на начальных этапах обжига (остаются только неорганические добавки).</a:t>
            </a:r>
          </a:p>
          <a:p>
            <a:r>
              <a:rPr lang="ru-RU" dirty="0"/>
              <a:t>При обычном обжиге глазурованной керамики (около 1000 градусов) в составе остаются только основные модификации плюс неорганические включения.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179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Дальше была проведена нейтронная томография для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анализа внутренней структуры образцов и визуализации трехмерных объемом объектов. Из которой мы все-таки видим разницу пусть не в составе, но в структуре. Синим показана обнаруженная пористость образцов и она различается от образца к образцу. Желтым показаны включения, где есть. В связи с этим мы условно разделили образцы на 3 группы.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683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Первая группа состоит из пяти пиал для еды с высоким уровнем пористости (от 0,5 до 0,7%), которые расположены спирально. Включений практически нет, как и скрытых трещин.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357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следующей группе уже присутствуют неорганические включения, которые расположены в самых тонких местах для повышения прочности. Пористость средняя от 0,25 до 0,35%. Здесь небольшая емкость для хранения с крышкой и рюмка для вина.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031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последний образец – небольшой чайничек, который был наиболее искусно выполнен, толщина стенок около 2 мм, поры практически отсутствуют.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70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была оценена форма и размер пор.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параметр, который оценивался, — это эквивалентный диаметр. Эквивалентный диаметр соответствуют диаметру сферы с таким же объемом как у поры неправильной формы.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большинстве образцов распределение имеет асимметричный характер с выраженным одним максимумом. Если рассматривать обозначенные ранее группы видно, что последний чайник имеет самые мелкие поры, два образца с включениями – относительно крупные, но разные между собой, а в самой многочисленной группы эквивалентный диаметр составляет около 0,6 мм.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497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F9D5B-097F-E81B-6BA1-1C14B803E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447D501-6116-D4D9-B260-0C2EA9930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26BF9AB-7DA7-E0DE-8B4A-F35444860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была оценена вытянутость пор. Как? Объем поры аппроксимируется эллипсоидом, по соотношению осей которого судят о вытянутости трехмерного объекта. Если поры вытянутые, то значение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elongation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ближе к 0, боле сферичные – к 1.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Видно, что распределения носят мультимодальный характер, при котором наблюдаются несколько широких максимумов. И по группам четких различий для групп не наблюдается. Единственное, видно, что для чайника поры в среднем наиболее сферичные, для 2 группы – наименее, для наибольшей – среднее значение.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835655-F8AF-E06C-6337-C76EEA106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15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0CB07-4290-2A23-7087-4A63BBB57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BA9FCB9-1963-EF30-FA06-DCC7DABA1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0F31CF0-3B53-F867-2F41-56AF8CE9C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систематизации структурных данных нейтронной томографии мы построили контурные графики отношения размеров пор к их параметру вытянутости. В целом форма контура совпадает от образца к образцу, за исключением гр. 362(3), но как мы помним, там маленькая статистика. 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группам тоже характер повторяется.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35821F-6F18-A4B6-721D-447BA5CBC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679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850B2-B89B-F896-8140-813119283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FB68056-C282-344E-E7CF-F597C2B7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0595062-44CF-E3CC-74B2-F026DC45C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33CF6C-5D0B-35E6-8A66-E2F0227A22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049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67D52-FF2E-2EA9-6C53-2F0FD6F3F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401A695-71A6-C57F-8F56-978940A1D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E85E20D-15AA-15F4-0029-B2D6A5BC5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2100AF-FE46-0CE0-20EC-74D2CD36C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73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возрос интерес к исследованию археологических и культурных материалов естественнонаучными методами. И наша лаборатория нейтронной физики ОИЯИ не отстает от тенденций. Уже более 7 лет идет наше успешное сотрудничество с различными организациями, изучающими историю, археологию, антропологию, а также с музеями, результатом которого написано более 25 научных статей в разных журналах и еще больше выступлений на конференциях.</a:t>
            </a:r>
          </a:p>
          <a:p>
            <a:r>
              <a:rPr lang="ru-RU" dirty="0"/>
              <a:t>Исследование, которое я сегодня представляю было проведено совместно с коллегами из института археологии РАН</a:t>
            </a:r>
            <a:r>
              <a:rPr lang="en-US" dirty="0"/>
              <a:t> </a:t>
            </a:r>
            <a:r>
              <a:rPr lang="ru-RU" dirty="0"/>
              <a:t>при поддержке гранта РНФ.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74F890-6CA3-420F-A7B8-1D91AD47DE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043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5DE57-1086-9C72-BA25-7D7A8BDAE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15A432B-E1E8-9ACE-585A-3700B6B4F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5C03BEF-392A-5257-EAA7-DBF2F6EC6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Здесь представлен обобщенный контурный график для всех исследуемых керамических объектов. Видим, что большая часть пор по диаметру находятся в интервале от 0,2 до 2,2 мм со средним значением 0,4; Поры в основном сплюснутые до 0,5 единиц со средним 0,1. Также присутствуют единичные крупные, но плоские поры.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6E509D-B99C-4450-D260-BCF6719A3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898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качестве выводов можно сказать следующее. По данным рентгеновской дифракции выявлен одинаковый фазовый состав образцов. Однако по данным компьютерной томографии видны различия в поровом пространстве и наличие неорганических включений, можно сделать вывод о существовании на поселении нескольких гончарных технологий производства.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CCF97-5B85-44CB-914B-DDC28D60669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077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331BD-4428-5CC7-3611-BC43AEF49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A3591DA-DF76-A0ED-791F-C689CDDE4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32367F4-2C13-FAC2-762E-A0823C396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CC5999-AEFE-E59B-19BE-4C11E5BE1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CCF97-5B85-44CB-914B-DDC28D60669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729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338AB-BAE8-7D62-E973-BFF85DE35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A7DDE6F-B0C0-C757-D99A-0AE72ABA4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3A3CBE6-C23E-F844-8144-43758C096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E7FDAA-6BA1-45FB-7D45-CA043BCC2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CCF97-5B85-44CB-914B-DDC28D60669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431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5019D-5B09-AF22-9759-F9A85354F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857B70C-A9F4-00F5-920F-E72A992FC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27B2D27-027C-0482-F2F2-8B9BBBB23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5EBEC3-ABF4-D8A9-239E-1B33CF29A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CCF97-5B85-44CB-914B-DDC28D60669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668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основных направлений деятельности в сфере сохранения объектов археологического наследия, согласно действующему федеральному законодательству, является сохранение физической целостности объектов археологии и определение степени их сохранности с целью определения дальнейших мероприятий по реставрации, реконструкции и исследованию.</a:t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в настоящее время в качестве мер, направленных на сохранение культурного наследия, преимущественно понимаются неразрушающие методы и подходы, обеспечивающие одновременно и физическую сохранность объекта исследования, и получение максимально полной информации о его химическом составе, наличии внутренних дефектов, структурных особенностей и др.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6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в 2016-2018 гг. Сочинской экспедицией ИА РАН проводились раскопки античного городского грунтового могильника Волна 1 на Таманском полуострове.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расположен в 4,5 км к северо-западу от п. Волна Темрюкского района Краснодарского края. </a:t>
            </a: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Могильник датируется серединой/второй четвертью VI в. – началом III в. до н.э., основной период его использования относится ко второй половине VI-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вв. до н.э. В то время на этом месте жило преимущественное греческое население. Подробнее о раскопках в этом крае рассказал наш коллега из АН РАН, а Булат Бакиров рассказал о нашей роли, роли ОИЯИ в этом проекте.</a:t>
            </a:r>
          </a:p>
          <a:p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Некрополь или могильник - комплекс погребений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древнего мира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: большое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кладбище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расположенное на окраине древних городов, с гробницами и каменными надгробиями. В каждое погребение родственники умерших складывали различные вещи, которые, как они верили, пригодились бы ему в царстве мертвых. В том числе и предметы быта. Их и попросили нас исследовать.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397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получили 8 образцов </a:t>
            </a:r>
            <a:r>
              <a:rPr lang="ru-RU" dirty="0" err="1"/>
              <a:t>чернолаковой</a:t>
            </a:r>
            <a:r>
              <a:rPr lang="ru-RU" dirty="0"/>
              <a:t> керамики из нескольких погребений.</a:t>
            </a:r>
          </a:p>
          <a:p>
            <a:r>
              <a:rPr lang="ru-RU" dirty="0"/>
              <a:t>С целью выявить возможные различия в составе сырья,</a:t>
            </a:r>
          </a:p>
          <a:p>
            <a:r>
              <a:rPr lang="ru-RU" dirty="0"/>
              <a:t>Проанализировать технологические особенности производства,</a:t>
            </a:r>
          </a:p>
          <a:p>
            <a:r>
              <a:rPr lang="ru-RU" dirty="0"/>
              <a:t>Чтобы в итоге идентифицировать это один или несколько производителей. По этому критерию определяется уровень развитости населения.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799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Обычно мы исследуем материалы нейтронными методами, но из-за остановки реактора сейчас использует дополнительные методики.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078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использовали настольную систему микротомографии высокого разрешения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Prodis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Compact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которая предназначена для анализа внутренних структур различных образцов, проведении измерений и визуализации трехмерного объема объекта. Полученные в эксперименте рентгеновские изображения корректируются на фоновые шумы детекторной системы и нормализуются на падающий пучок. Характеристики вы можете видеть на слайде.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CCF97-5B85-44CB-914B-DDC28D6066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204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Эксперименты по рентгеновской дифракции проводились на специализированном дифрактометре Xeuss 3.0. Рентгеновские дифракционные данные получались при положении детектора на расстоянии 0.5 м от образца. Полученные рентгеновские данные анализировались методом Ритвельда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CCF97-5B85-44CB-914B-DDC28D60669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36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По дифракционным спектрам видим двухфазный состав всех образцов, это фазы ортоклаза и альбита. Ортоклаз </a:t>
            </a:r>
            <a:r>
              <a:rPr lang="ru-RU" sz="1200" b="0" dirty="0">
                <a:solidFill>
                  <a:srgbClr val="FFC000"/>
                </a:solidFill>
                <a:latin typeface="HP Simplified" panose="020B0604020204020204" pitchFamily="34" charset="0"/>
              </a:rPr>
              <a:t>еще называют калиевый полевой шпат. Это минерал с моноклинной сингонией, который в основном состоит из оксидов кремния, алюминия и калия. Альбит – </a:t>
            </a:r>
            <a:r>
              <a:rPr lang="ru-RU" b="0" i="0" dirty="0">
                <a:solidFill>
                  <a:srgbClr val="000000"/>
                </a:solidFill>
                <a:effectLst/>
                <a:latin typeface="FuturaPT"/>
              </a:rPr>
              <a:t>белый натриевый полевой шпат. </a:t>
            </a:r>
            <a:r>
              <a:rPr lang="ru-RU" sz="1200" b="0" dirty="0">
                <a:solidFill>
                  <a:srgbClr val="FFC000"/>
                </a:solidFill>
                <a:latin typeface="HP Simplified" panose="020B0604020204020204" pitchFamily="34" charset="0"/>
              </a:rPr>
              <a:t>Сингония триклинная, состоит также из оксидов кремния, а алюминия и натрия.</a:t>
            </a:r>
            <a:endParaRPr lang="en-GB" sz="1200" b="0" dirty="0">
              <a:solidFill>
                <a:srgbClr val="FFC000"/>
              </a:solidFill>
              <a:latin typeface="HP Simplified" panose="020B0604020204020204" pitchFamily="34" charset="0"/>
            </a:endParaRPr>
          </a:p>
          <a:p>
            <a:endParaRPr lang="ru-RU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Ортоклаз и альбит - широко распространённые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породообразующие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минералы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из класса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силикатов 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из разновидностей полевых шпатов, что типично для керамического производства.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A6CCE-5923-4227-BC2C-28BD92EB3E7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36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0A4B2-98D6-82B5-589B-6D4A70C3A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064E7F-4D36-244D-208C-518D9823D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507BAE-364D-BB24-F821-D5574ECA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534E60-7D40-F0BA-EFE7-80DEDB1D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DC1BE9-4810-58AD-9267-331AF8D6E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127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D90AE-EFAD-DF15-AC18-CB442D907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7D47FC-F496-4FEB-D415-48D090BE2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5BA37D-2B7E-E57B-261C-D5C4A3947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1365E0-B2C0-FD39-4B02-E955F1441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8838F7-0D8F-1235-5040-4515B728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502355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0EF69C-7CD0-2E20-5B65-E529618995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242D40E-FB9C-9256-EBB1-3EEF357C4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187B78-DDAD-C3E0-2E5D-7F89F6CE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BDB90E-938E-82E3-45C1-2DAA2422E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C152B-6014-8197-2ADD-AA558215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98578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692248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340404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946213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36727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09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70596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67093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753465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16369-AF89-9FE1-AD67-F892E556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3415F8-01B3-50B7-6FFA-E428E2724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2BE0F-08B9-4521-24BE-34B3356C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726C95-983C-310E-FA0D-41108FDA5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DE959C-5918-2423-5443-557C73E5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370348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57117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651137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5191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C1928-8757-6A8B-E055-1037DE57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EAA08E-355E-786C-688A-F277BC823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2A89D6-797E-71F7-F027-B3238EFD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D6DB0-1789-19EA-834F-A15F4157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DE44A8-28FF-A7F4-353E-F38AB255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25436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81AD1-C2C6-C031-8ED6-A542418F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77ABDB-0CC3-92F6-95BD-040EDF199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1C72FF-3725-AC94-45AC-0FFF7BED9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BF400E-05BA-BA55-BA57-A2D24FC7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6DCAEF-E227-3E19-2C76-09E67097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3FC0B6-28AB-190B-B55A-CC6CC9E8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0781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0B8D4-EC7C-FD98-E2DF-4B14899C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BBB0FB-250F-1D18-CD3D-C0E7A5464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B4C1D3-CD61-4E47-6AD7-1DE4A0F92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D46296-21C2-ACC8-FE18-69ED88D6C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BEDA47-096C-01FD-26C6-D124B6B2F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77B8C3-6B9E-3964-9AB7-CEB5EF26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5C4B57-B5AD-2BA8-2BAC-E87872863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99985C-A9A2-4A14-F8F8-1C693E30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905785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5BC16F-C6A3-508C-F6D9-5876D0F1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F7F5AB6-0A87-AE7C-F188-C5E6728F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690406-3359-5608-8A2D-51E41AB0C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83A315-E098-5CA5-82B8-94A59C94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260769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146C93-75BE-4B96-1631-3AB255E50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4E08C6-D828-CF40-A0FD-9E2245D01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700E19-5842-C1DE-F9A7-01960ADE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313086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DE839-8B27-E58B-67D5-EB24A1FD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00654C-4D9B-E6D0-5265-8425A1BF1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697F33-4181-62CD-C134-179BB7713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8197B-3860-FE99-BF43-557255A18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AE377B-96D7-F717-2BDC-7A23EA43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25E269-EB32-87A5-7D6A-72E90FFD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828207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3D22C-1276-5FCB-582C-A7E70D76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FDB11-E99C-82E7-6A1D-E87A2F59A0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87E555-0B10-C640-4D21-19EC8A09C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9D2A0F-A870-22F1-310D-4D1712DE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877201-DDF9-4297-799D-20CF4928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98D46D-559D-AB75-FE4E-1603B25C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20000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2E333-A425-748A-A5DE-1FC57E93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D0FC75-46D9-18B2-E5DD-B519C0AA8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49CC93-82B1-129D-0BD3-6B1762E708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005EC-B103-4D7C-A052-DB85E1E530A9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60AF17-7565-CECA-5334-AABE0CF79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AAD831-177E-B60C-DD3F-D1E2D5E14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F2204-7471-4E79-8DCA-87A432B1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6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05398-392B-4B85-9950-DD1D2ABF4A61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F1AB4-948B-4A29-8F9D-790D31ACD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47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gif"/><Relationship Id="rId7" Type="http://schemas.openxmlformats.org/officeDocument/2006/relationships/image" Target="../media/image58.jp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11" Type="http://schemas.openxmlformats.org/officeDocument/2006/relationships/image" Target="../media/image62.gif"/><Relationship Id="rId5" Type="http://schemas.openxmlformats.org/officeDocument/2006/relationships/image" Target="../media/image56.gif"/><Relationship Id="rId10" Type="http://schemas.openxmlformats.org/officeDocument/2006/relationships/image" Target="../media/image61.png"/><Relationship Id="rId4" Type="http://schemas.openxmlformats.org/officeDocument/2006/relationships/image" Target="../media/image55.gif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image" Target="../media/image6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13" Type="http://schemas.openxmlformats.org/officeDocument/2006/relationships/image" Target="../media/image75.png"/><Relationship Id="rId3" Type="http://schemas.openxmlformats.org/officeDocument/2006/relationships/image" Target="../media/image53.jpg"/><Relationship Id="rId7" Type="http://schemas.openxmlformats.org/officeDocument/2006/relationships/image" Target="../media/image73.emf"/><Relationship Id="rId12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4.png"/><Relationship Id="rId5" Type="http://schemas.openxmlformats.org/officeDocument/2006/relationships/image" Target="../media/image72.emf"/><Relationship Id="rId10" Type="http://schemas.openxmlformats.org/officeDocument/2006/relationships/image" Target="../media/image67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2.gif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3.jpg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6.emf"/><Relationship Id="rId4" Type="http://schemas.openxmlformats.org/officeDocument/2006/relationships/oleObject" Target="../embeddings/oleObject3.bin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83.emf"/><Relationship Id="rId18" Type="http://schemas.openxmlformats.org/officeDocument/2006/relationships/oleObject" Target="../embeddings/oleObject12.bin"/><Relationship Id="rId3" Type="http://schemas.openxmlformats.org/officeDocument/2006/relationships/image" Target="../media/image48.jpeg"/><Relationship Id="rId7" Type="http://schemas.openxmlformats.org/officeDocument/2006/relationships/image" Target="../media/image80.e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85.emf"/><Relationship Id="rId2" Type="http://schemas.openxmlformats.org/officeDocument/2006/relationships/notesSlide" Target="../notesSlides/notesSlide17.xml"/><Relationship Id="rId16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82.emf"/><Relationship Id="rId5" Type="http://schemas.openxmlformats.org/officeDocument/2006/relationships/image" Target="../media/image79.emf"/><Relationship Id="rId15" Type="http://schemas.openxmlformats.org/officeDocument/2006/relationships/image" Target="../media/image84.e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86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81.emf"/><Relationship Id="rId14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83.emf"/><Relationship Id="rId18" Type="http://schemas.openxmlformats.org/officeDocument/2006/relationships/oleObject" Target="../embeddings/oleObject12.bin"/><Relationship Id="rId3" Type="http://schemas.openxmlformats.org/officeDocument/2006/relationships/image" Target="../media/image48.jpeg"/><Relationship Id="rId7" Type="http://schemas.openxmlformats.org/officeDocument/2006/relationships/image" Target="../media/image80.e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85.emf"/><Relationship Id="rId2" Type="http://schemas.openxmlformats.org/officeDocument/2006/relationships/notesSlide" Target="../notesSlides/notesSlide18.xml"/><Relationship Id="rId16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82.emf"/><Relationship Id="rId5" Type="http://schemas.openxmlformats.org/officeDocument/2006/relationships/image" Target="../media/image79.emf"/><Relationship Id="rId15" Type="http://schemas.openxmlformats.org/officeDocument/2006/relationships/image" Target="../media/image84.e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86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81.emf"/><Relationship Id="rId1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83.emf"/><Relationship Id="rId18" Type="http://schemas.openxmlformats.org/officeDocument/2006/relationships/oleObject" Target="../embeddings/oleObject12.bin"/><Relationship Id="rId3" Type="http://schemas.openxmlformats.org/officeDocument/2006/relationships/image" Target="../media/image48.jpeg"/><Relationship Id="rId7" Type="http://schemas.openxmlformats.org/officeDocument/2006/relationships/image" Target="../media/image80.e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85.emf"/><Relationship Id="rId2" Type="http://schemas.openxmlformats.org/officeDocument/2006/relationships/notesSlide" Target="../notesSlides/notesSlide19.xml"/><Relationship Id="rId16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82.emf"/><Relationship Id="rId5" Type="http://schemas.openxmlformats.org/officeDocument/2006/relationships/image" Target="../media/image79.emf"/><Relationship Id="rId15" Type="http://schemas.openxmlformats.org/officeDocument/2006/relationships/image" Target="../media/image84.e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86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81.emf"/><Relationship Id="rId1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microsoft.com/office/2007/relationships/hdphoto" Target="../media/hdphoto2.wdp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5" Type="http://schemas.openxmlformats.org/officeDocument/2006/relationships/image" Target="../media/image4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DBB7EF4-55E9-8E3A-6D44-3732D602AA3E}"/>
              </a:ext>
            </a:extLst>
          </p:cNvPr>
          <p:cNvCxnSpPr/>
          <p:nvPr/>
        </p:nvCxnSpPr>
        <p:spPr>
          <a:xfrm>
            <a:off x="460440" y="5410200"/>
            <a:ext cx="11591860" cy="0"/>
          </a:xfrm>
          <a:prstGeom prst="line">
            <a:avLst/>
          </a:prstGeom>
          <a:ln w="19050">
            <a:solidFill>
              <a:srgbClr val="2547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2B114-22E8-E129-DAC4-F49091755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303" y="1974598"/>
            <a:ext cx="8569260" cy="269694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254769"/>
                </a:solidFill>
                <a:latin typeface="HP Simplified" panose="020B0604020204020204" pitchFamily="34" charset="0"/>
                <a:ea typeface="Verdana" panose="020B0604030504040204" pitchFamily="34" charset="0"/>
                <a:cs typeface="Dubai" panose="020F0502020204030204" pitchFamily="34" charset="-78"/>
              </a:rPr>
              <a:t>Comprehensive studies of black-glazed pottery from the </a:t>
            </a:r>
            <a:r>
              <a:rPr lang="en-US" sz="4800" b="1" dirty="0" err="1">
                <a:solidFill>
                  <a:srgbClr val="254769"/>
                </a:solidFill>
                <a:latin typeface="HP Simplified" panose="020B0604020204020204" pitchFamily="34" charset="0"/>
                <a:ea typeface="Verdana" panose="020B0604030504040204" pitchFamily="34" charset="0"/>
                <a:cs typeface="Dubai" panose="020F0502020204030204" pitchFamily="34" charset="-78"/>
              </a:rPr>
              <a:t>Volna</a:t>
            </a:r>
            <a:r>
              <a:rPr lang="en-US" sz="4800" b="1" dirty="0">
                <a:solidFill>
                  <a:srgbClr val="254769"/>
                </a:solidFill>
                <a:latin typeface="HP Simplified" panose="020B0604020204020204" pitchFamily="34" charset="0"/>
                <a:ea typeface="Verdana" panose="020B0604030504040204" pitchFamily="34" charset="0"/>
                <a:cs typeface="Dubai" panose="020F0502020204030204" pitchFamily="34" charset="-78"/>
              </a:rPr>
              <a:t> 1 urban necropolis </a:t>
            </a:r>
            <a:br>
              <a:rPr lang="ru-RU" sz="4800" b="1" dirty="0">
                <a:solidFill>
                  <a:srgbClr val="254769"/>
                </a:solidFill>
                <a:latin typeface="HP Simplified" panose="020B0604020204020204" pitchFamily="34" charset="0"/>
                <a:ea typeface="Verdana" panose="020B0604030504040204" pitchFamily="34" charset="0"/>
                <a:cs typeface="Dubai" panose="020F0502020204030204" pitchFamily="34" charset="-78"/>
              </a:rPr>
            </a:br>
            <a:r>
              <a:rPr lang="en-US" sz="4800" b="1" dirty="0">
                <a:solidFill>
                  <a:srgbClr val="FFB238"/>
                </a:solidFill>
                <a:latin typeface="HP Simplified" panose="020B0604020204020204" pitchFamily="34" charset="0"/>
                <a:ea typeface="Verdana" panose="020B0604030504040204" pitchFamily="34" charset="0"/>
                <a:cs typeface="Dubai" panose="020F0502020204030204" pitchFamily="34" charset="-78"/>
              </a:rPr>
              <a:t>(RSF grant No. 23-18-00196)</a:t>
            </a:r>
            <a:endParaRPr lang="ru-RU" sz="4800" b="1" dirty="0">
              <a:solidFill>
                <a:srgbClr val="FFB238"/>
              </a:solidFill>
              <a:latin typeface="Verdana" panose="020B0604030504040204" pitchFamily="34" charset="0"/>
              <a:ea typeface="Verdana" panose="020B0604030504040204" pitchFamily="34" charset="0"/>
              <a:cs typeface="Dubai" panose="020F0502020204030204" pitchFamily="34" charset="-78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B9957D-61F0-0735-C089-798A746DF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440" y="5674978"/>
            <a:ext cx="9144000" cy="1022460"/>
          </a:xfrm>
        </p:spPr>
        <p:txBody>
          <a:bodyPr/>
          <a:lstStyle/>
          <a:p>
            <a:pPr algn="l"/>
            <a:r>
              <a:rPr lang="en-GB" sz="2000" u="sng" dirty="0">
                <a:solidFill>
                  <a:srgbClr val="254769"/>
                </a:solidFill>
                <a:latin typeface="HP Simplified" panose="020B0604020204020204" pitchFamily="34" charset="0"/>
              </a:rPr>
              <a:t>V.S. Smirnova</a:t>
            </a:r>
            <a:r>
              <a:rPr lang="en-GB" sz="2000" dirty="0">
                <a:solidFill>
                  <a:srgbClr val="254769"/>
                </a:solidFill>
                <a:latin typeface="HP Simplified" panose="020B0604020204020204" pitchFamily="34" charset="0"/>
              </a:rPr>
              <a:t>*, I.A. </a:t>
            </a:r>
            <a:r>
              <a:rPr lang="en-GB" sz="2000" dirty="0" err="1">
                <a:solidFill>
                  <a:srgbClr val="254769"/>
                </a:solidFill>
                <a:latin typeface="HP Simplified" panose="020B0604020204020204" pitchFamily="34" charset="0"/>
              </a:rPr>
              <a:t>Saprykina</a:t>
            </a:r>
            <a:r>
              <a:rPr lang="en-GB" sz="2000" dirty="0">
                <a:solidFill>
                  <a:srgbClr val="254769"/>
                </a:solidFill>
                <a:latin typeface="HP Simplified" panose="020B0604020204020204" pitchFamily="34" charset="0"/>
              </a:rPr>
              <a:t>, S.E. </a:t>
            </a:r>
            <a:r>
              <a:rPr lang="en-GB" sz="2000" dirty="0" err="1">
                <a:solidFill>
                  <a:srgbClr val="254769"/>
                </a:solidFill>
                <a:latin typeface="HP Simplified" panose="020B0604020204020204" pitchFamily="34" charset="0"/>
              </a:rPr>
              <a:t>Kichanov</a:t>
            </a:r>
            <a:r>
              <a:rPr lang="en-GB" sz="2000" dirty="0">
                <a:solidFill>
                  <a:srgbClr val="254769"/>
                </a:solidFill>
                <a:latin typeface="HP Simplified" panose="020B0604020204020204" pitchFamily="34" charset="0"/>
              </a:rPr>
              <a:t>, B.A. </a:t>
            </a:r>
            <a:r>
              <a:rPr lang="en-GB" sz="2000" dirty="0" err="1">
                <a:solidFill>
                  <a:srgbClr val="254769"/>
                </a:solidFill>
                <a:latin typeface="HP Simplified" panose="020B0604020204020204" pitchFamily="34" charset="0"/>
              </a:rPr>
              <a:t>Bakirov</a:t>
            </a:r>
            <a:r>
              <a:rPr lang="en-GB" sz="2000" dirty="0">
                <a:solidFill>
                  <a:srgbClr val="254769"/>
                </a:solidFill>
                <a:latin typeface="HP Simplified" panose="020B0604020204020204" pitchFamily="34" charset="0"/>
              </a:rPr>
              <a:t>, K. Nazarov</a:t>
            </a:r>
            <a:endParaRPr lang="ru-RU" sz="2000" dirty="0">
              <a:solidFill>
                <a:srgbClr val="254769"/>
              </a:solidFill>
            </a:endParaRPr>
          </a:p>
          <a:p>
            <a:pPr algn="l"/>
            <a:r>
              <a:rPr lang="en-GB" sz="2000" dirty="0">
                <a:solidFill>
                  <a:srgbClr val="254769"/>
                </a:solidFill>
                <a:latin typeface="HP Simplified" panose="020B0604020204020204" pitchFamily="34" charset="0"/>
              </a:rPr>
              <a:t>*veronicasm@jinr.ru</a:t>
            </a:r>
          </a:p>
          <a:p>
            <a:pPr algn="l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602AA9-35C3-3DDF-5622-1BF19619DF1C}"/>
              </a:ext>
            </a:extLst>
          </p:cNvPr>
          <p:cNvSpPr txBox="1"/>
          <p:nvPr/>
        </p:nvSpPr>
        <p:spPr>
          <a:xfrm>
            <a:off x="1495400" y="432146"/>
            <a:ext cx="73536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54769"/>
                </a:solidFill>
                <a:latin typeface="HP Simplified" panose="020B0604020204020204" pitchFamily="34" charset="0"/>
                <a:ea typeface="+mj-ea"/>
                <a:cs typeface="+mj-cs"/>
              </a:rPr>
              <a:t>Competition for the JINR Awards for Young Scientists and Specialists, December 17, 2024</a:t>
            </a:r>
            <a:endParaRPr lang="ru-RU" sz="2000" dirty="0">
              <a:solidFill>
                <a:srgbClr val="254769"/>
              </a:solidFill>
              <a:latin typeface="HP Simplified" panose="020B0604020204020204" pitchFamily="34" charset="0"/>
              <a:ea typeface="+mj-ea"/>
              <a:cs typeface="+mj-cs"/>
            </a:endParaRPr>
          </a:p>
          <a:p>
            <a:endParaRPr lang="ru-RU" sz="2000" dirty="0">
              <a:solidFill>
                <a:srgbClr val="25476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519F26-090A-B5BB-4DDE-137D9D9BC8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06"/>
          <a:stretch/>
        </p:blipFill>
        <p:spPr>
          <a:xfrm>
            <a:off x="8953563" y="0"/>
            <a:ext cx="3238438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8EFE03F-A7CC-9A87-A7B9-E7FA251E5069}"/>
              </a:ext>
            </a:extLst>
          </p:cNvPr>
          <p:cNvSpPr/>
          <p:nvPr/>
        </p:nvSpPr>
        <p:spPr>
          <a:xfrm>
            <a:off x="8953563" y="0"/>
            <a:ext cx="3238438" cy="6858000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AA9DBB-2A70-7B94-6A2F-D8A1907C045E}"/>
              </a:ext>
            </a:extLst>
          </p:cNvPr>
          <p:cNvSpPr txBox="1"/>
          <p:nvPr/>
        </p:nvSpPr>
        <p:spPr>
          <a:xfrm>
            <a:off x="460440" y="462289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254769"/>
                </a:solidFill>
                <a:latin typeface="HP Simplified" panose="020B0604020204020204" pitchFamily="34" charset="0"/>
                <a:ea typeface="+mn-ea"/>
                <a:cs typeface="+mn-cs"/>
              </a:rPr>
              <a:t>Nominations: applied scientific-technical work</a:t>
            </a: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3AE10A-E055-12B7-2ED3-5BDDAC13F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3" y="332095"/>
            <a:ext cx="1111097" cy="9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E9CEC-B3EE-1228-82D3-07EAC2E9E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15246" b="75029"/>
          <a:stretch/>
        </p:blipFill>
        <p:spPr>
          <a:xfrm>
            <a:off x="-27459" y="9065"/>
            <a:ext cx="12219459" cy="17123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1EA393-88AA-1EAC-A182-1527F70E2472}"/>
              </a:ext>
            </a:extLst>
          </p:cNvPr>
          <p:cNvSpPr/>
          <p:nvPr/>
        </p:nvSpPr>
        <p:spPr>
          <a:xfrm rot="16200000">
            <a:off x="5221546" y="-5249007"/>
            <a:ext cx="1721446" cy="12219460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B3A078F-568A-05A7-E915-231CFA88FA5B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B238"/>
                </a:solidFill>
                <a:latin typeface="HP Simplified" panose="020B0604020204020204" pitchFamily="34" charset="0"/>
              </a:rPr>
              <a:t>XRD </a:t>
            </a:r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5491F-F481-C62F-1709-40FF8317BE60}"/>
              </a:ext>
            </a:extLst>
          </p:cNvPr>
          <p:cNvSpPr txBox="1"/>
          <p:nvPr/>
        </p:nvSpPr>
        <p:spPr>
          <a:xfrm>
            <a:off x="145718" y="2101724"/>
            <a:ext cx="35208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HP Simplified" panose="020B0604020204020204" pitchFamily="34" charset="0"/>
              <a:buChar char="!"/>
            </a:pP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The same composition </a:t>
            </a:r>
            <a:r>
              <a:rPr lang="en-US" sz="2400" u="sng" dirty="0">
                <a:solidFill>
                  <a:srgbClr val="254769"/>
                </a:solidFill>
                <a:latin typeface="HP Simplified" panose="020B0604020204020204" pitchFamily="34" charset="0"/>
              </a:rPr>
              <a:t>does not necessarily mean 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that the products are made from the same raw materials</a:t>
            </a:r>
            <a:endParaRPr lang="ru-RU" sz="2400" dirty="0">
              <a:solidFill>
                <a:srgbClr val="254769"/>
              </a:solidFill>
              <a:latin typeface="HP Simplified" panose="020B0604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43E23A-F154-BB84-13A0-5545D8371662}"/>
              </a:ext>
            </a:extLst>
          </p:cNvPr>
          <p:cNvSpPr txBox="1"/>
          <p:nvPr/>
        </p:nvSpPr>
        <p:spPr>
          <a:xfrm>
            <a:off x="475425" y="5168621"/>
            <a:ext cx="2045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</a:rPr>
              <a:t>20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  <a:sym typeface="Symbol" panose="05050102010706020507" pitchFamily="18" charset="2"/>
              </a:rPr>
              <a:t>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</a:rPr>
              <a:t> – 200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  <a:sym typeface="Symbol" panose="05050102010706020507" pitchFamily="18" charset="2"/>
              </a:rPr>
              <a:t></a:t>
            </a:r>
            <a:endParaRPr lang="en-GB" sz="2800" b="1" dirty="0">
              <a:solidFill>
                <a:srgbClr val="FFB238"/>
              </a:solidFill>
              <a:latin typeface="HP Simplified" panose="020B06040202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2DCB7-8FD1-64E4-BF67-B42994B0B558}"/>
              </a:ext>
            </a:extLst>
          </p:cNvPr>
          <p:cNvSpPr txBox="1"/>
          <p:nvPr/>
        </p:nvSpPr>
        <p:spPr>
          <a:xfrm>
            <a:off x="2737661" y="5168621"/>
            <a:ext cx="2045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</a:rPr>
              <a:t>200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  <a:sym typeface="Symbol" panose="05050102010706020507" pitchFamily="18" charset="2"/>
              </a:rPr>
              <a:t> 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</a:rPr>
              <a:t>–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  <a:sym typeface="Symbol" panose="05050102010706020507" pitchFamily="18" charset="2"/>
              </a:rPr>
              <a:t> 400</a:t>
            </a:r>
            <a:endParaRPr lang="en-GB" sz="2800" b="1" dirty="0">
              <a:solidFill>
                <a:srgbClr val="FFB238"/>
              </a:solidFill>
              <a:latin typeface="HP Simplified" panose="020B0604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1EE182-337F-4798-42E5-23BD4DBA976F}"/>
              </a:ext>
            </a:extLst>
          </p:cNvPr>
          <p:cNvSpPr txBox="1"/>
          <p:nvPr/>
        </p:nvSpPr>
        <p:spPr>
          <a:xfrm>
            <a:off x="8106395" y="2101724"/>
            <a:ext cx="39398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HP Simplified" panose="020B0604020204020204" pitchFamily="34" charset="0"/>
              <a:buChar char="!"/>
            </a:pP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During normal firing of glazed ceramics (about </a:t>
            </a:r>
            <a:r>
              <a:rPr lang="ru-RU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900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 degrees), </a:t>
            </a:r>
            <a:r>
              <a:rPr lang="en-US" sz="2400" u="sng" dirty="0">
                <a:solidFill>
                  <a:srgbClr val="254769"/>
                </a:solidFill>
                <a:latin typeface="HP Simplified" panose="020B0604020204020204" pitchFamily="34" charset="0"/>
              </a:rPr>
              <a:t>only basic modifications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 remain in the composition</a:t>
            </a:r>
            <a:endParaRPr lang="ru-RU" sz="2400" dirty="0">
              <a:solidFill>
                <a:srgbClr val="25476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D5ECF6-7A4A-A4EA-C033-7301A16AACC5}"/>
              </a:ext>
            </a:extLst>
          </p:cNvPr>
          <p:cNvSpPr txBox="1"/>
          <p:nvPr/>
        </p:nvSpPr>
        <p:spPr>
          <a:xfrm>
            <a:off x="3820014" y="2079400"/>
            <a:ext cx="41400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HP Simplified" panose="020B0604020204020204" pitchFamily="34" charset="0"/>
              <a:buChar char="!"/>
            </a:pPr>
            <a:r>
              <a:rPr lang="en-US" sz="2400" u="sng" dirty="0">
                <a:solidFill>
                  <a:srgbClr val="254769"/>
                </a:solidFill>
                <a:latin typeface="HP Simplified" panose="020B0604020204020204" pitchFamily="34" charset="0"/>
              </a:rPr>
              <a:t>Various organic materials 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are added to the clay mass to improve the properties of ceramics, which burn in the product during firing</a:t>
            </a:r>
            <a:r>
              <a:rPr lang="ru-RU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 (</a:t>
            </a:r>
            <a:r>
              <a:rPr lang="en-GB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only inorganic additives remain</a:t>
            </a:r>
            <a:r>
              <a:rPr lang="ru-RU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2A214-7AEB-9FB1-4267-50ED229BF18C}"/>
              </a:ext>
            </a:extLst>
          </p:cNvPr>
          <p:cNvSpPr txBox="1"/>
          <p:nvPr/>
        </p:nvSpPr>
        <p:spPr>
          <a:xfrm>
            <a:off x="5096521" y="5168621"/>
            <a:ext cx="2045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</a:rPr>
              <a:t>550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  <a:sym typeface="Symbol" panose="05050102010706020507" pitchFamily="18" charset="2"/>
              </a:rPr>
              <a:t> 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</a:rPr>
              <a:t>–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  <a:sym typeface="Symbol" panose="05050102010706020507" pitchFamily="18" charset="2"/>
              </a:rPr>
              <a:t> 600</a:t>
            </a:r>
            <a:endParaRPr lang="en-GB" sz="2800" b="1" dirty="0">
              <a:solidFill>
                <a:srgbClr val="FFB238"/>
              </a:solidFill>
              <a:latin typeface="HP Simplified" panose="020B06040202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0D678-59C1-1570-EFB4-ACF3B7BE9A61}"/>
              </a:ext>
            </a:extLst>
          </p:cNvPr>
          <p:cNvSpPr txBox="1"/>
          <p:nvPr/>
        </p:nvSpPr>
        <p:spPr>
          <a:xfrm>
            <a:off x="7455381" y="5168621"/>
            <a:ext cx="2045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</a:rPr>
              <a:t>400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  <a:sym typeface="Symbol" panose="05050102010706020507" pitchFamily="18" charset="2"/>
              </a:rPr>
              <a:t> 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</a:rPr>
              <a:t>–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  <a:sym typeface="Symbol" panose="05050102010706020507" pitchFamily="18" charset="2"/>
              </a:rPr>
              <a:t> 900</a:t>
            </a:r>
            <a:endParaRPr lang="en-GB" sz="2800" b="1" dirty="0">
              <a:solidFill>
                <a:srgbClr val="FFB238"/>
              </a:solidFill>
              <a:latin typeface="HP Simplified" panose="020B0604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02EA5-C443-808E-C6DC-2EFD44BD9313}"/>
              </a:ext>
            </a:extLst>
          </p:cNvPr>
          <p:cNvSpPr txBox="1"/>
          <p:nvPr/>
        </p:nvSpPr>
        <p:spPr>
          <a:xfrm>
            <a:off x="9814240" y="5168621"/>
            <a:ext cx="20453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</a:rPr>
              <a:t>850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  <a:sym typeface="Symbol" panose="05050102010706020507" pitchFamily="18" charset="2"/>
              </a:rPr>
              <a:t> 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</a:rPr>
              <a:t>–</a:t>
            </a:r>
            <a:r>
              <a:rPr lang="ru-RU" sz="2800" b="1" dirty="0">
                <a:solidFill>
                  <a:srgbClr val="FFB238"/>
                </a:solidFill>
                <a:latin typeface="HP Simplified" panose="020B0604020204020204" pitchFamily="34" charset="0"/>
                <a:sym typeface="Symbol" panose="05050102010706020507" pitchFamily="18" charset="2"/>
              </a:rPr>
              <a:t> 950</a:t>
            </a:r>
            <a:endParaRPr lang="en-GB" sz="2800" b="1" dirty="0">
              <a:solidFill>
                <a:srgbClr val="FFB238"/>
              </a:solidFill>
              <a:latin typeface="HP Simplified" panose="020B06040202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24EB00-AE62-4B58-145A-125B7592A7FD}"/>
              </a:ext>
            </a:extLst>
          </p:cNvPr>
          <p:cNvSpPr txBox="1"/>
          <p:nvPr/>
        </p:nvSpPr>
        <p:spPr>
          <a:xfrm>
            <a:off x="303128" y="5699138"/>
            <a:ext cx="22784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254769"/>
                </a:solidFill>
                <a:latin typeface="HP Simplified" panose="020B0604020204020204" pitchFamily="34" charset="0"/>
              </a:rPr>
              <a:t>process of removing moisture from a mass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2D62B6-4490-C116-1EA0-1F380030049B}"/>
              </a:ext>
            </a:extLst>
          </p:cNvPr>
          <p:cNvSpPr txBox="1"/>
          <p:nvPr/>
        </p:nvSpPr>
        <p:spPr>
          <a:xfrm>
            <a:off x="3006893" y="5689024"/>
            <a:ext cx="1466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254769"/>
                </a:solidFill>
                <a:latin typeface="HP Simplified" panose="020B0604020204020204" pitchFamily="34" charset="0"/>
              </a:rPr>
              <a:t>organic compounds burn out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87211-B8F4-FBA4-A85E-D5BA7973A33A}"/>
              </a:ext>
            </a:extLst>
          </p:cNvPr>
          <p:cNvSpPr txBox="1"/>
          <p:nvPr/>
        </p:nvSpPr>
        <p:spPr>
          <a:xfrm>
            <a:off x="5311981" y="5689023"/>
            <a:ext cx="16144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254769"/>
                </a:solidFill>
                <a:latin typeface="HP Simplified" panose="020B0604020204020204" pitchFamily="34" charset="0"/>
              </a:rPr>
              <a:t>phase transformation of quartz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9E384F-B669-8C0F-6275-FAC526C68CA2}"/>
              </a:ext>
            </a:extLst>
          </p:cNvPr>
          <p:cNvSpPr txBox="1"/>
          <p:nvPr/>
        </p:nvSpPr>
        <p:spPr>
          <a:xfrm>
            <a:off x="7636881" y="5690865"/>
            <a:ext cx="16144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254769"/>
                </a:solidFill>
                <a:latin typeface="HP Simplified" panose="020B0604020204020204" pitchFamily="34" charset="0"/>
              </a:rPr>
              <a:t>chemically bound water is released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1E49FF-F7BB-015D-71A3-2F9F4F5EAE7F}"/>
              </a:ext>
            </a:extLst>
          </p:cNvPr>
          <p:cNvSpPr txBox="1"/>
          <p:nvPr/>
        </p:nvSpPr>
        <p:spPr>
          <a:xfrm>
            <a:off x="9648987" y="5689022"/>
            <a:ext cx="2210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254769"/>
                </a:solidFill>
                <a:latin typeface="HP Simplified" panose="020B0604020204020204" pitchFamily="34" charset="0"/>
              </a:rPr>
              <a:t>all transformations of clay substances are completed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B852A1EA-D47F-11AA-8A3B-DADA7CE05857}"/>
              </a:ext>
            </a:extLst>
          </p:cNvPr>
          <p:cNvCxnSpPr>
            <a:cxnSpLocks/>
          </p:cNvCxnSpPr>
          <p:nvPr/>
        </p:nvCxnSpPr>
        <p:spPr>
          <a:xfrm flipV="1">
            <a:off x="510139" y="4909014"/>
            <a:ext cx="11349472" cy="1724"/>
          </a:xfrm>
          <a:prstGeom prst="straightConnector1">
            <a:avLst/>
          </a:prstGeom>
          <a:ln w="76200">
            <a:solidFill>
              <a:srgbClr val="FFB23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9D62525-0B44-3C93-B6BE-A23A182A5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69" y="4124715"/>
            <a:ext cx="1061884" cy="106188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9161936-E7A8-9626-4AFD-18FC3582C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71" y="4118663"/>
            <a:ext cx="1061884" cy="106188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9A6B94-6DA4-8ABB-881D-D6248AB6A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27" y="4176561"/>
            <a:ext cx="1061884" cy="106188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DCDBBD-820D-6C18-C49C-19F7918B4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63" y="4141861"/>
            <a:ext cx="1061884" cy="106188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CAC6E27-B22D-C2EF-9AC9-514DF27AF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763" y="4118663"/>
            <a:ext cx="1061884" cy="106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52018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9123F4-B56B-6FB6-B8E9-4E9D128FD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5" b="40363"/>
          <a:stretch/>
        </p:blipFill>
        <p:spPr>
          <a:xfrm>
            <a:off x="-27460" y="1"/>
            <a:ext cx="12219460" cy="17123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1EA393-88AA-1EAC-A182-1527F70E2472}"/>
              </a:ext>
            </a:extLst>
          </p:cNvPr>
          <p:cNvSpPr/>
          <p:nvPr/>
        </p:nvSpPr>
        <p:spPr>
          <a:xfrm rot="16200000">
            <a:off x="5226078" y="-5253539"/>
            <a:ext cx="1712381" cy="12219460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B3A078F-568A-05A7-E915-231CFA88FA5B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B238"/>
                </a:solidFill>
                <a:latin typeface="HP Simplified" panose="020B0604020204020204" pitchFamily="34" charset="0"/>
              </a:rPr>
              <a:t>CT </a:t>
            </a:r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RESULTS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172D0AAE-895D-DE3C-79EF-A80B0A055F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7041784"/>
              </p:ext>
            </p:extLst>
          </p:nvPr>
        </p:nvGraphicFramePr>
        <p:xfrm>
          <a:off x="162497" y="1712382"/>
          <a:ext cx="7467600" cy="6054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1D4179FA-DA82-7601-F786-2597CA77F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132368"/>
              </p:ext>
            </p:extLst>
          </p:nvPr>
        </p:nvGraphicFramePr>
        <p:xfrm>
          <a:off x="7661709" y="2186302"/>
          <a:ext cx="4360248" cy="398801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90062">
                  <a:extLst>
                    <a:ext uri="{9D8B030D-6E8A-4147-A177-3AD203B41FA5}">
                      <a16:colId xmlns:a16="http://schemas.microsoft.com/office/drawing/2014/main" val="3960251217"/>
                    </a:ext>
                  </a:extLst>
                </a:gridCol>
                <a:gridCol w="998621">
                  <a:extLst>
                    <a:ext uri="{9D8B030D-6E8A-4147-A177-3AD203B41FA5}">
                      <a16:colId xmlns:a16="http://schemas.microsoft.com/office/drawing/2014/main" val="2674787650"/>
                    </a:ext>
                  </a:extLst>
                </a:gridCol>
                <a:gridCol w="1087654">
                  <a:extLst>
                    <a:ext uri="{9D8B030D-6E8A-4147-A177-3AD203B41FA5}">
                      <a16:colId xmlns:a16="http://schemas.microsoft.com/office/drawing/2014/main" val="2260640443"/>
                    </a:ext>
                  </a:extLst>
                </a:gridCol>
                <a:gridCol w="1183911">
                  <a:extLst>
                    <a:ext uri="{9D8B030D-6E8A-4147-A177-3AD203B41FA5}">
                      <a16:colId xmlns:a16="http://schemas.microsoft.com/office/drawing/2014/main" val="3554949761"/>
                    </a:ext>
                  </a:extLst>
                </a:gridCol>
              </a:tblGrid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Sample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Full volume, cm</a:t>
                      </a:r>
                      <a:r>
                        <a:rPr lang="en-US" sz="2000" u="none" strike="noStrike" baseline="30000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3</a:t>
                      </a:r>
                      <a:endParaRPr lang="ru-RU" sz="2000" b="0" i="0" u="none" strike="noStrike" baseline="300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Porosity, %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Impurities, %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706742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235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82.2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0.347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0.185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406935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315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44.7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0.696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8005572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362-3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87.8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0.306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5762263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362-17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29.7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ru-RU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64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3859789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376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70.1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0.259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0.346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9374933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505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28.8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0.449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0.022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223930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520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52.8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0.087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-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9955635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563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44.5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0.618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8824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8892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series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9F2865-A94F-1362-DEF6-D6A99C8CA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9" t="27710" r="23783" b="24687"/>
          <a:stretch/>
        </p:blipFill>
        <p:spPr>
          <a:xfrm>
            <a:off x="4801724" y="5438221"/>
            <a:ext cx="2859985" cy="14908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39AD75-B197-F6EB-3111-F6D6CC6C4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t="28899" r="27214" b="29746"/>
          <a:stretch/>
        </p:blipFill>
        <p:spPr>
          <a:xfrm>
            <a:off x="2274629" y="5582336"/>
            <a:ext cx="2237312" cy="11730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E38698-3EAF-0264-FD39-79B03C2BB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8" t="28921" r="25378" b="25334"/>
          <a:stretch/>
        </p:blipFill>
        <p:spPr>
          <a:xfrm flipH="1">
            <a:off x="2256463" y="3637188"/>
            <a:ext cx="2374774" cy="16098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CEC03A-8421-12FE-136F-C8AD58FF31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t="30395" r="26467" b="25224"/>
          <a:stretch/>
        </p:blipFill>
        <p:spPr>
          <a:xfrm>
            <a:off x="2484438" y="1595499"/>
            <a:ext cx="2510397" cy="16820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50395C-DB16-7907-1EFB-21AA7AEE1F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b="54831"/>
          <a:stretch/>
        </p:blipFill>
        <p:spPr>
          <a:xfrm>
            <a:off x="0" y="1"/>
            <a:ext cx="12192000" cy="168209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1EA393-88AA-1EAC-A182-1527F70E2472}"/>
              </a:ext>
            </a:extLst>
          </p:cNvPr>
          <p:cNvSpPr/>
          <p:nvPr/>
        </p:nvSpPr>
        <p:spPr>
          <a:xfrm rot="16200000">
            <a:off x="5254953" y="-5252567"/>
            <a:ext cx="1682093" cy="12192001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B3A078F-568A-05A7-E915-231CFA88FA5B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CT RESULTS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5DB113-352E-5B58-AA6C-EB46A17B6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702" y="1734710"/>
            <a:ext cx="2030309" cy="1424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5375AB-C051-E30D-A4C7-695DAA0CCA4D}"/>
              </a:ext>
            </a:extLst>
          </p:cNvPr>
          <p:cNvSpPr txBox="1"/>
          <p:nvPr/>
        </p:nvSpPr>
        <p:spPr>
          <a:xfrm>
            <a:off x="0" y="1653357"/>
            <a:ext cx="838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315</a:t>
            </a:r>
            <a:endParaRPr lang="ru-RU" sz="2400" dirty="0">
              <a:solidFill>
                <a:srgbClr val="254769"/>
              </a:solidFill>
            </a:endParaRPr>
          </a:p>
        </p:txBody>
      </p:sp>
      <p:pic>
        <p:nvPicPr>
          <p:cNvPr id="13" name="Объект 4">
            <a:extLst>
              <a:ext uri="{FF2B5EF4-FFF2-40B4-BE49-F238E27FC236}">
                <a16:creationId xmlns:a16="http://schemas.microsoft.com/office/drawing/2014/main" id="{1A6502EA-8FB3-B3A5-1AFB-5535FAD79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478164" y="5587791"/>
            <a:ext cx="1879866" cy="108853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E6DB47-A9CF-CCE5-ACA8-FD2F7F55DCD3}"/>
              </a:ext>
            </a:extLst>
          </p:cNvPr>
          <p:cNvSpPr txBox="1"/>
          <p:nvPr/>
        </p:nvSpPr>
        <p:spPr>
          <a:xfrm>
            <a:off x="-85961" y="5329770"/>
            <a:ext cx="838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505</a:t>
            </a:r>
            <a:endParaRPr lang="ru-RU" sz="2400" dirty="0">
              <a:solidFill>
                <a:srgbClr val="254769"/>
              </a:solidFill>
            </a:endParaRPr>
          </a:p>
        </p:txBody>
      </p:sp>
      <p:pic>
        <p:nvPicPr>
          <p:cNvPr id="16" name="Объект 4">
            <a:extLst>
              <a:ext uri="{FF2B5EF4-FFF2-40B4-BE49-F238E27FC236}">
                <a16:creationId xmlns:a16="http://schemas.microsoft.com/office/drawing/2014/main" id="{ADA6FAD7-BEF8-33E0-3BE9-52E28367A3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086" y="3834768"/>
            <a:ext cx="1909027" cy="11542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80A732-7FF4-1904-6982-9167E1279C7F}"/>
              </a:ext>
            </a:extLst>
          </p:cNvPr>
          <p:cNvSpPr txBox="1"/>
          <p:nvPr/>
        </p:nvSpPr>
        <p:spPr>
          <a:xfrm>
            <a:off x="-26538" y="3754034"/>
            <a:ext cx="819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563</a:t>
            </a:r>
            <a:endParaRPr lang="ru-RU" sz="2400" dirty="0">
              <a:solidFill>
                <a:srgbClr val="254769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3C0AE4B-B997-4C0F-63E8-03D7BBCA5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505686"/>
              </p:ext>
            </p:extLst>
          </p:nvPr>
        </p:nvGraphicFramePr>
        <p:xfrm>
          <a:off x="7661709" y="2186302"/>
          <a:ext cx="4360248" cy="398801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90062">
                  <a:extLst>
                    <a:ext uri="{9D8B030D-6E8A-4147-A177-3AD203B41FA5}">
                      <a16:colId xmlns:a16="http://schemas.microsoft.com/office/drawing/2014/main" val="3960251217"/>
                    </a:ext>
                  </a:extLst>
                </a:gridCol>
                <a:gridCol w="998621">
                  <a:extLst>
                    <a:ext uri="{9D8B030D-6E8A-4147-A177-3AD203B41FA5}">
                      <a16:colId xmlns:a16="http://schemas.microsoft.com/office/drawing/2014/main" val="2674787650"/>
                    </a:ext>
                  </a:extLst>
                </a:gridCol>
                <a:gridCol w="1087654">
                  <a:extLst>
                    <a:ext uri="{9D8B030D-6E8A-4147-A177-3AD203B41FA5}">
                      <a16:colId xmlns:a16="http://schemas.microsoft.com/office/drawing/2014/main" val="2260640443"/>
                    </a:ext>
                  </a:extLst>
                </a:gridCol>
                <a:gridCol w="1183911">
                  <a:extLst>
                    <a:ext uri="{9D8B030D-6E8A-4147-A177-3AD203B41FA5}">
                      <a16:colId xmlns:a16="http://schemas.microsoft.com/office/drawing/2014/main" val="3554949761"/>
                    </a:ext>
                  </a:extLst>
                </a:gridCol>
              </a:tblGrid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Sample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Full volume, cm</a:t>
                      </a:r>
                      <a:r>
                        <a:rPr lang="en-US" sz="2000" u="none" strike="noStrike" baseline="30000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3</a:t>
                      </a:r>
                      <a:endParaRPr lang="ru-RU" sz="2000" b="0" i="0" u="none" strike="noStrike" baseline="300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Porosity, %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Impurities, %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706742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235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82.2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0.347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0.185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06935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315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44.7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0.696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005572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362-3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87.8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0.306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23930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362-17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29.7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ru-RU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64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955635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376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70.1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0.259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0.346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8824109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505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28.8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0.449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0.022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904096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520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52.8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0.087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-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6597867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563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44.5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0.618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47073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D6FCDE-115A-8A11-DDCD-33DB5D2142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9" t="25491" r="23676" b="25564"/>
          <a:stretch/>
        </p:blipFill>
        <p:spPr>
          <a:xfrm flipH="1">
            <a:off x="5016449" y="2838480"/>
            <a:ext cx="2616545" cy="1477532"/>
          </a:xfrm>
          <a:prstGeom prst="rect">
            <a:avLst/>
          </a:prstGeom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024CB131-16DC-C774-DB25-D9EEA9D86F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7987" y="4435394"/>
            <a:ext cx="2109028" cy="11252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FBE9A7-4BC2-CDC1-9EDB-D33B714295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7955" y="1841801"/>
            <a:ext cx="2076810" cy="11552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7F8867-5582-1E02-603D-69A7EA75C4BA}"/>
              </a:ext>
            </a:extLst>
          </p:cNvPr>
          <p:cNvSpPr txBox="1"/>
          <p:nvPr/>
        </p:nvSpPr>
        <p:spPr>
          <a:xfrm>
            <a:off x="4397528" y="4977976"/>
            <a:ext cx="112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362-3</a:t>
            </a:r>
            <a:endParaRPr lang="ru-RU" sz="2400" dirty="0">
              <a:solidFill>
                <a:srgbClr val="254769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8D69E7-9D79-8697-DDC5-F092435928A0}"/>
              </a:ext>
            </a:extLst>
          </p:cNvPr>
          <p:cNvSpPr txBox="1"/>
          <p:nvPr/>
        </p:nvSpPr>
        <p:spPr>
          <a:xfrm>
            <a:off x="4335650" y="3269319"/>
            <a:ext cx="112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362-17</a:t>
            </a:r>
            <a:endParaRPr lang="ru-RU" sz="2400" dirty="0">
              <a:solidFill>
                <a:srgbClr val="2547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4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690069-33DD-1ED1-82F7-DD3DA8B61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6" t="17467" r="25913" b="16043"/>
          <a:stretch/>
        </p:blipFill>
        <p:spPr>
          <a:xfrm>
            <a:off x="3949018" y="2035635"/>
            <a:ext cx="2813172" cy="238931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CC70C4D-BB91-B392-1EA5-F592A35110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0" b="30234"/>
          <a:stretch/>
        </p:blipFill>
        <p:spPr>
          <a:xfrm>
            <a:off x="0" y="9470"/>
            <a:ext cx="12191999" cy="16692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4EB710-E076-DEC1-714E-2511D2FAD4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1" t="25815" r="25649" b="20052"/>
          <a:stretch/>
        </p:blipFill>
        <p:spPr>
          <a:xfrm>
            <a:off x="3748081" y="4505488"/>
            <a:ext cx="3215045" cy="22403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D9BCC-8935-874D-DA8D-5F20F2FC9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74" y="1921685"/>
            <a:ext cx="3045755" cy="231014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1EA393-88AA-1EAC-A182-1527F70E2472}"/>
              </a:ext>
            </a:extLst>
          </p:cNvPr>
          <p:cNvSpPr/>
          <p:nvPr/>
        </p:nvSpPr>
        <p:spPr>
          <a:xfrm rot="16200000">
            <a:off x="5265002" y="-5261050"/>
            <a:ext cx="1682093" cy="12192001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B3A078F-568A-05A7-E915-231CFA88FA5B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CT RESULTS</a:t>
            </a:r>
          </a:p>
        </p:txBody>
      </p:sp>
      <p:pic>
        <p:nvPicPr>
          <p:cNvPr id="12" name="Объект 4">
            <a:extLst>
              <a:ext uri="{FF2B5EF4-FFF2-40B4-BE49-F238E27FC236}">
                <a16:creationId xmlns:a16="http://schemas.microsoft.com/office/drawing/2014/main" id="{E5598439-8C30-F222-90B1-B94449041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34659" y="4605477"/>
            <a:ext cx="2523670" cy="201618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6DC2E6-435A-6AD4-9C30-393DE3A92859}"/>
              </a:ext>
            </a:extLst>
          </p:cNvPr>
          <p:cNvSpPr txBox="1"/>
          <p:nvPr/>
        </p:nvSpPr>
        <p:spPr>
          <a:xfrm>
            <a:off x="-4593" y="1889575"/>
            <a:ext cx="76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235</a:t>
            </a:r>
            <a:endParaRPr lang="ru-RU" sz="2400" dirty="0">
              <a:solidFill>
                <a:srgbClr val="25476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5DE605-B13F-65C9-1E83-56D21977D519}"/>
              </a:ext>
            </a:extLst>
          </p:cNvPr>
          <p:cNvSpPr txBox="1"/>
          <p:nvPr/>
        </p:nvSpPr>
        <p:spPr>
          <a:xfrm>
            <a:off x="0" y="4386850"/>
            <a:ext cx="76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376</a:t>
            </a:r>
            <a:endParaRPr lang="ru-RU" sz="2400" dirty="0">
              <a:solidFill>
                <a:srgbClr val="254769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9D762F9-C3A4-C6B4-2E9D-04505A9C7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758979"/>
              </p:ext>
            </p:extLst>
          </p:nvPr>
        </p:nvGraphicFramePr>
        <p:xfrm>
          <a:off x="7661709" y="2186302"/>
          <a:ext cx="4360248" cy="398801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90062">
                  <a:extLst>
                    <a:ext uri="{9D8B030D-6E8A-4147-A177-3AD203B41FA5}">
                      <a16:colId xmlns:a16="http://schemas.microsoft.com/office/drawing/2014/main" val="3960251217"/>
                    </a:ext>
                  </a:extLst>
                </a:gridCol>
                <a:gridCol w="998621">
                  <a:extLst>
                    <a:ext uri="{9D8B030D-6E8A-4147-A177-3AD203B41FA5}">
                      <a16:colId xmlns:a16="http://schemas.microsoft.com/office/drawing/2014/main" val="2674787650"/>
                    </a:ext>
                  </a:extLst>
                </a:gridCol>
                <a:gridCol w="1087654">
                  <a:extLst>
                    <a:ext uri="{9D8B030D-6E8A-4147-A177-3AD203B41FA5}">
                      <a16:colId xmlns:a16="http://schemas.microsoft.com/office/drawing/2014/main" val="2260640443"/>
                    </a:ext>
                  </a:extLst>
                </a:gridCol>
                <a:gridCol w="1183911">
                  <a:extLst>
                    <a:ext uri="{9D8B030D-6E8A-4147-A177-3AD203B41FA5}">
                      <a16:colId xmlns:a16="http://schemas.microsoft.com/office/drawing/2014/main" val="3554949761"/>
                    </a:ext>
                  </a:extLst>
                </a:gridCol>
              </a:tblGrid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Sample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Full volume, cm</a:t>
                      </a:r>
                      <a:r>
                        <a:rPr lang="en-US" sz="2000" u="none" strike="noStrike" baseline="30000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3</a:t>
                      </a:r>
                      <a:endParaRPr lang="ru-RU" sz="2000" b="0" i="0" u="none" strike="noStrike" baseline="300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Porosity, %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Impurities, %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706742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235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82.2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0.347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0.185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06935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315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44.7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0.696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005572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362-3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87.8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0.306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23930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362-17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29.7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ru-RU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64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955635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376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70.1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0.259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0.346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824109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505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28.8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0.449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0.022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904096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520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52.8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0.087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-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6597867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563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44.5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0.618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470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04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78FBF9-90FD-A93F-A4B2-2AABA1C2A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5" b="40363"/>
          <a:stretch/>
        </p:blipFill>
        <p:spPr>
          <a:xfrm>
            <a:off x="-27460" y="1"/>
            <a:ext cx="12219460" cy="17123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0CCE4E-0934-8608-B9B7-CA1C4CD2C7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8349" r="22316" b="7750"/>
          <a:stretch/>
        </p:blipFill>
        <p:spPr>
          <a:xfrm>
            <a:off x="3223781" y="2610442"/>
            <a:ext cx="4318296" cy="365077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1EA393-88AA-1EAC-A182-1527F70E2472}"/>
              </a:ext>
            </a:extLst>
          </p:cNvPr>
          <p:cNvSpPr/>
          <p:nvPr/>
        </p:nvSpPr>
        <p:spPr>
          <a:xfrm rot="16200000">
            <a:off x="5227966" y="-5255756"/>
            <a:ext cx="1716816" cy="12219461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B3A078F-568A-05A7-E915-231CFA88FA5B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CT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375AB-C051-E30D-A4C7-695DAA0CCA4D}"/>
              </a:ext>
            </a:extLst>
          </p:cNvPr>
          <p:cNvSpPr txBox="1"/>
          <p:nvPr/>
        </p:nvSpPr>
        <p:spPr>
          <a:xfrm>
            <a:off x="261383" y="2379610"/>
            <a:ext cx="797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</a:rPr>
              <a:t>520</a:t>
            </a:r>
            <a:endParaRPr lang="ru-RU" sz="2400" dirty="0">
              <a:solidFill>
                <a:srgbClr val="254769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8148B-298A-E545-9AB6-E9C007399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44" y="2916347"/>
            <a:ext cx="3266175" cy="3181043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8B2CC78-930D-1096-9D56-B3C2DA2E2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31424"/>
              </p:ext>
            </p:extLst>
          </p:nvPr>
        </p:nvGraphicFramePr>
        <p:xfrm>
          <a:off x="7661709" y="2186302"/>
          <a:ext cx="4360248" cy="398801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90062">
                  <a:extLst>
                    <a:ext uri="{9D8B030D-6E8A-4147-A177-3AD203B41FA5}">
                      <a16:colId xmlns:a16="http://schemas.microsoft.com/office/drawing/2014/main" val="3960251217"/>
                    </a:ext>
                  </a:extLst>
                </a:gridCol>
                <a:gridCol w="998621">
                  <a:extLst>
                    <a:ext uri="{9D8B030D-6E8A-4147-A177-3AD203B41FA5}">
                      <a16:colId xmlns:a16="http://schemas.microsoft.com/office/drawing/2014/main" val="2674787650"/>
                    </a:ext>
                  </a:extLst>
                </a:gridCol>
                <a:gridCol w="1087654">
                  <a:extLst>
                    <a:ext uri="{9D8B030D-6E8A-4147-A177-3AD203B41FA5}">
                      <a16:colId xmlns:a16="http://schemas.microsoft.com/office/drawing/2014/main" val="2260640443"/>
                    </a:ext>
                  </a:extLst>
                </a:gridCol>
                <a:gridCol w="1183911">
                  <a:extLst>
                    <a:ext uri="{9D8B030D-6E8A-4147-A177-3AD203B41FA5}">
                      <a16:colId xmlns:a16="http://schemas.microsoft.com/office/drawing/2014/main" val="3554949761"/>
                    </a:ext>
                  </a:extLst>
                </a:gridCol>
              </a:tblGrid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Sample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Full volume, cm</a:t>
                      </a:r>
                      <a:r>
                        <a:rPr lang="en-US" sz="2000" u="none" strike="noStrike" baseline="30000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3</a:t>
                      </a:r>
                      <a:endParaRPr lang="ru-RU" sz="2000" b="0" i="0" u="none" strike="noStrike" baseline="300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Porosity, %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FFC000"/>
                          </a:solidFill>
                          <a:effectLst/>
                          <a:latin typeface="HP Simplified" panose="020B0604020204020204" pitchFamily="34" charset="0"/>
                        </a:rPr>
                        <a:t>Impurities, %</a:t>
                      </a:r>
                      <a:endParaRPr lang="ru-RU" sz="2000" b="0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547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706742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235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82.2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0.347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0.185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06935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315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44.7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0.696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005572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362-3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87.8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0.306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23930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362-17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29.7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</a:t>
                      </a:r>
                      <a:r>
                        <a:rPr lang="ru-RU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64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955635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376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70.1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0.259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0.346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824109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505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28.8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0.449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0.022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904096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520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52.8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0.087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-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597867"/>
                  </a:ext>
                </a:extLst>
              </a:tr>
              <a:tr h="38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</a:rPr>
                        <a:t>563</a:t>
                      </a:r>
                      <a:endParaRPr lang="ru-RU" sz="2000" b="0" i="0" u="none" strike="noStrike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44.5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0.618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u="none" strike="noStrike" kern="1200" dirty="0">
                          <a:solidFill>
                            <a:srgbClr val="254769"/>
                          </a:solidFill>
                          <a:effectLst/>
                          <a:latin typeface="HP Simplified" panose="020B0604020204020204" pitchFamily="34" charset="0"/>
                          <a:ea typeface="+mn-ea"/>
                          <a:cs typeface="+mn-cs"/>
                        </a:rPr>
                        <a:t>0.01</a:t>
                      </a:r>
                      <a:endParaRPr lang="ru-RU" sz="2000" u="none" strike="noStrike" kern="1200" dirty="0">
                        <a:solidFill>
                          <a:srgbClr val="25476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470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61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78FBF9-90FD-A93F-A4B2-2AABA1C2A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5" b="40363"/>
          <a:stretch/>
        </p:blipFill>
        <p:spPr>
          <a:xfrm>
            <a:off x="-27460" y="1"/>
            <a:ext cx="12219460" cy="132112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1EA393-88AA-1EAC-A182-1527F70E2472}"/>
              </a:ext>
            </a:extLst>
          </p:cNvPr>
          <p:cNvSpPr/>
          <p:nvPr/>
        </p:nvSpPr>
        <p:spPr>
          <a:xfrm rot="16200000">
            <a:off x="5423594" y="-5451383"/>
            <a:ext cx="1325562" cy="12219461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B3A078F-568A-05A7-E915-231CFA88FA5B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CT RESULTS</a:t>
            </a:r>
            <a:r>
              <a:rPr lang="ru-RU" b="1" dirty="0">
                <a:solidFill>
                  <a:srgbClr val="FFB238"/>
                </a:solidFill>
                <a:latin typeface="HP Simplified" panose="020B0604020204020204" pitchFamily="34" charset="0"/>
              </a:rPr>
              <a:t>: </a:t>
            </a:r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FORM DESCRIPTION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1FA36AB-51E6-CFA5-C73A-F52A8AC599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649416"/>
              </p:ext>
            </p:extLst>
          </p:nvPr>
        </p:nvGraphicFramePr>
        <p:xfrm>
          <a:off x="-401082" y="1741837"/>
          <a:ext cx="6688459" cy="5126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779404" imgH="2897042" progId="Origin95.Graph">
                  <p:embed/>
                </p:oleObj>
              </mc:Choice>
              <mc:Fallback>
                <p:oleObj name="Graph" r:id="rId4" imgW="3779404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401082" y="1741837"/>
                        <a:ext cx="6688459" cy="5126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B1643D6-669C-077D-FCDE-A3673E8AEB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013597"/>
              </p:ext>
            </p:extLst>
          </p:nvPr>
        </p:nvGraphicFramePr>
        <p:xfrm>
          <a:off x="6204154" y="1749477"/>
          <a:ext cx="6587609" cy="5131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779404" imgH="2897042" progId="Origin95.Graph">
                  <p:embed/>
                </p:oleObj>
              </mc:Choice>
              <mc:Fallback>
                <p:oleObj name="Graph" r:id="rId6" imgW="3779404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04154" y="1749477"/>
                        <a:ext cx="6587609" cy="5131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23FC30A6-70F0-72A8-584D-283E1AA2A033}"/>
              </a:ext>
            </a:extLst>
          </p:cNvPr>
          <p:cNvGrpSpPr/>
          <p:nvPr/>
        </p:nvGrpSpPr>
        <p:grpSpPr>
          <a:xfrm>
            <a:off x="3913242" y="1837329"/>
            <a:ext cx="3758227" cy="4755200"/>
            <a:chOff x="3913242" y="1837329"/>
            <a:chExt cx="3758227" cy="475520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514B253-EAFE-77A5-3DF6-193FCA883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8349" r="22316" b="7750"/>
            <a:stretch/>
          </p:blipFill>
          <p:spPr>
            <a:xfrm>
              <a:off x="5371717" y="4916106"/>
              <a:ext cx="1900606" cy="1676423"/>
            </a:xfrm>
            <a:prstGeom prst="rect">
              <a:avLst/>
            </a:prstGeom>
          </p:spPr>
        </p:pic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93EAF7D5-8C90-8506-6E48-3ED092DF7D11}"/>
                </a:ext>
              </a:extLst>
            </p:cNvPr>
            <p:cNvSpPr/>
            <p:nvPr/>
          </p:nvSpPr>
          <p:spPr>
            <a:xfrm>
              <a:off x="3913242" y="1837329"/>
              <a:ext cx="688258" cy="59976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FE2FFBFC-C644-8A93-D7FC-DFB0C9E2AE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2077" y="4290388"/>
              <a:ext cx="759392" cy="78305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8EA1123B-F55D-01EB-137C-32E32DA479D8}"/>
              </a:ext>
            </a:extLst>
          </p:cNvPr>
          <p:cNvGrpSpPr/>
          <p:nvPr/>
        </p:nvGrpSpPr>
        <p:grpSpPr>
          <a:xfrm>
            <a:off x="1253616" y="1607102"/>
            <a:ext cx="6055464" cy="1301923"/>
            <a:chOff x="1253616" y="1607102"/>
            <a:chExt cx="6055464" cy="1301923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E25DC161-3301-A59F-E5B8-E0FF62811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83" t="25491" r="28086" b="25564"/>
            <a:stretch/>
          </p:blipFill>
          <p:spPr>
            <a:xfrm flipH="1">
              <a:off x="5370261" y="1607102"/>
              <a:ext cx="1938819" cy="1301923"/>
            </a:xfrm>
            <a:prstGeom prst="rect">
              <a:avLst/>
            </a:prstGeom>
          </p:spPr>
        </p:pic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159B0DFE-6145-ECF5-FA6F-4CE617A2723C}"/>
                </a:ext>
              </a:extLst>
            </p:cNvPr>
            <p:cNvSpPr/>
            <p:nvPr/>
          </p:nvSpPr>
          <p:spPr>
            <a:xfrm>
              <a:off x="1253616" y="1837329"/>
              <a:ext cx="1705893" cy="599767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3ABDF49A-E789-3901-BB7B-F8B5564D42FF}"/>
                </a:ext>
              </a:extLst>
            </p:cNvPr>
            <p:cNvSpPr/>
            <p:nvPr/>
          </p:nvSpPr>
          <p:spPr>
            <a:xfrm>
              <a:off x="4490498" y="1826854"/>
              <a:ext cx="599348" cy="599767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1C5CFD91-6773-C092-D18C-38C3C6E6B2FB}"/>
                </a:ext>
              </a:extLst>
            </p:cNvPr>
            <p:cNvSpPr/>
            <p:nvPr/>
          </p:nvSpPr>
          <p:spPr>
            <a:xfrm>
              <a:off x="3399960" y="1847804"/>
              <a:ext cx="599348" cy="599767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91EA5B8D-F04E-2B0B-8963-83A7E1E73D19}"/>
              </a:ext>
            </a:extLst>
          </p:cNvPr>
          <p:cNvGrpSpPr/>
          <p:nvPr/>
        </p:nvGrpSpPr>
        <p:grpSpPr>
          <a:xfrm>
            <a:off x="759846" y="1819970"/>
            <a:ext cx="6511023" cy="2828945"/>
            <a:chOff x="759846" y="1819970"/>
            <a:chExt cx="6511023" cy="2828945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0C5CD02-FD55-47A5-D237-9EBC6F6B7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1" t="25815" r="25649" b="20052"/>
            <a:stretch/>
          </p:blipFill>
          <p:spPr>
            <a:xfrm>
              <a:off x="5370263" y="3277731"/>
              <a:ext cx="1900606" cy="1371184"/>
            </a:xfrm>
            <a:prstGeom prst="rect">
              <a:avLst/>
            </a:prstGeom>
          </p:spPr>
        </p:pic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7C2E3F2-522D-C75B-D75A-44D1A72F2022}"/>
                </a:ext>
              </a:extLst>
            </p:cNvPr>
            <p:cNvSpPr/>
            <p:nvPr/>
          </p:nvSpPr>
          <p:spPr>
            <a:xfrm>
              <a:off x="759846" y="1819970"/>
              <a:ext cx="599348" cy="599767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FD023EC2-D50F-6DAC-026A-22A499DAF06D}"/>
                </a:ext>
              </a:extLst>
            </p:cNvPr>
            <p:cNvSpPr/>
            <p:nvPr/>
          </p:nvSpPr>
          <p:spPr>
            <a:xfrm>
              <a:off x="2869446" y="1826853"/>
              <a:ext cx="599348" cy="599767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4C46D1-83FC-B289-3C13-27F371F43E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6981">
            <a:off x="7365201" y="1215107"/>
            <a:ext cx="1814588" cy="1209725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25A170E-7242-B05C-602C-90AF01353407}"/>
              </a:ext>
            </a:extLst>
          </p:cNvPr>
          <p:cNvCxnSpPr/>
          <p:nvPr/>
        </p:nvCxnSpPr>
        <p:spPr>
          <a:xfrm flipV="1">
            <a:off x="9048130" y="1814166"/>
            <a:ext cx="846033" cy="181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сфера png | PNGEgg">
            <a:extLst>
              <a:ext uri="{FF2B5EF4-FFF2-40B4-BE49-F238E27FC236}">
                <a16:creationId xmlns:a16="http://schemas.microsoft.com/office/drawing/2014/main" id="{FD9CCFFC-BF81-9E0A-EE63-FC3B4A0FE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53" b="90000" l="12069" r="925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687" y="1285315"/>
            <a:ext cx="1119673" cy="109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2507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AE7EF7-E7C6-8C69-898E-64BA08908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A55E59-B50B-99E7-1C19-3E896757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5" b="40363"/>
          <a:stretch/>
        </p:blipFill>
        <p:spPr>
          <a:xfrm>
            <a:off x="-27460" y="1"/>
            <a:ext cx="12219460" cy="17123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A8DAF9-4339-658E-E6E6-69E906C29E07}"/>
              </a:ext>
            </a:extLst>
          </p:cNvPr>
          <p:cNvSpPr/>
          <p:nvPr/>
        </p:nvSpPr>
        <p:spPr>
          <a:xfrm rot="16200000">
            <a:off x="5227966" y="-5255756"/>
            <a:ext cx="1716816" cy="12219461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3621585-0594-1B0E-75A9-B4C0B28DE2FC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CT RESULTS</a:t>
            </a:r>
            <a:r>
              <a:rPr lang="ru-RU" b="1" dirty="0">
                <a:solidFill>
                  <a:srgbClr val="FFB238"/>
                </a:solidFill>
                <a:latin typeface="HP Simplified" panose="020B0604020204020204" pitchFamily="34" charset="0"/>
              </a:rPr>
              <a:t>: </a:t>
            </a:r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FORM DESCRIPTION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58B65218-E14A-DB6F-C731-167F611209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498282"/>
              </p:ext>
            </p:extLst>
          </p:nvPr>
        </p:nvGraphicFramePr>
        <p:xfrm>
          <a:off x="6469062" y="1796249"/>
          <a:ext cx="6314212" cy="4839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779404" imgH="2897042" progId="Origin95.Graph">
                  <p:embed/>
                </p:oleObj>
              </mc:Choice>
              <mc:Fallback>
                <p:oleObj name="Graph" r:id="rId4" imgW="3779404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69062" y="1796249"/>
                        <a:ext cx="6314212" cy="4839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33FC5E00-7E02-CD88-0AB1-F48A0949A6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286602"/>
              </p:ext>
            </p:extLst>
          </p:nvPr>
        </p:nvGraphicFramePr>
        <p:xfrm>
          <a:off x="-236121" y="1803440"/>
          <a:ext cx="7938363" cy="4832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759391" imgH="2897042" progId="Origin95.Graph">
                  <p:embed/>
                </p:oleObj>
              </mc:Choice>
              <mc:Fallback>
                <p:oleObj name="Graph" r:id="rId6" imgW="4759391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36121" y="1803440"/>
                        <a:ext cx="7938363" cy="4832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833D174-D26C-BECB-5DA1-F12EEC768ABB}"/>
              </a:ext>
            </a:extLst>
          </p:cNvPr>
          <p:cNvGrpSpPr/>
          <p:nvPr/>
        </p:nvGrpSpPr>
        <p:grpSpPr>
          <a:xfrm>
            <a:off x="858169" y="1872700"/>
            <a:ext cx="2708367" cy="606031"/>
            <a:chOff x="858169" y="1872700"/>
            <a:chExt cx="2708367" cy="606031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078329F-7977-778C-F558-4AA86CB1C18B}"/>
                </a:ext>
              </a:extLst>
            </p:cNvPr>
            <p:cNvSpPr/>
            <p:nvPr/>
          </p:nvSpPr>
          <p:spPr>
            <a:xfrm>
              <a:off x="858169" y="1878964"/>
              <a:ext cx="599348" cy="599767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096E13D4-6773-2C85-F205-9B8D2C85A1A4}"/>
                </a:ext>
              </a:extLst>
            </p:cNvPr>
            <p:cNvSpPr/>
            <p:nvPr/>
          </p:nvSpPr>
          <p:spPr>
            <a:xfrm>
              <a:off x="2967188" y="1872700"/>
              <a:ext cx="599348" cy="599767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Овал 15">
            <a:extLst>
              <a:ext uri="{FF2B5EF4-FFF2-40B4-BE49-F238E27FC236}">
                <a16:creationId xmlns:a16="http://schemas.microsoft.com/office/drawing/2014/main" id="{D4B7FDFD-F293-45EE-DC19-E4D6D0C99011}"/>
              </a:ext>
            </a:extLst>
          </p:cNvPr>
          <p:cNvSpPr/>
          <p:nvPr/>
        </p:nvSpPr>
        <p:spPr>
          <a:xfrm>
            <a:off x="4060369" y="1872699"/>
            <a:ext cx="599348" cy="5997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465A269-5D04-2545-C55F-8E5D4C309E9C}"/>
              </a:ext>
            </a:extLst>
          </p:cNvPr>
          <p:cNvGrpSpPr/>
          <p:nvPr/>
        </p:nvGrpSpPr>
        <p:grpSpPr>
          <a:xfrm>
            <a:off x="1359406" y="1872697"/>
            <a:ext cx="3839601" cy="606960"/>
            <a:chOff x="1359406" y="1872697"/>
            <a:chExt cx="3839601" cy="606960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1BCE9820-1000-7DE8-F37C-9F41E093F2CB}"/>
                </a:ext>
              </a:extLst>
            </p:cNvPr>
            <p:cNvSpPr/>
            <p:nvPr/>
          </p:nvSpPr>
          <p:spPr>
            <a:xfrm>
              <a:off x="1359406" y="1872698"/>
              <a:ext cx="1705893" cy="599767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1B95273D-AB5C-D176-EAB1-8177EBF250C1}"/>
                </a:ext>
              </a:extLst>
            </p:cNvPr>
            <p:cNvSpPr/>
            <p:nvPr/>
          </p:nvSpPr>
          <p:spPr>
            <a:xfrm>
              <a:off x="3505369" y="1872697"/>
              <a:ext cx="599348" cy="599767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C4A430E-45D8-75CC-59B0-55A18EA2AC02}"/>
                </a:ext>
              </a:extLst>
            </p:cNvPr>
            <p:cNvSpPr/>
            <p:nvPr/>
          </p:nvSpPr>
          <p:spPr>
            <a:xfrm>
              <a:off x="4599659" y="1879890"/>
              <a:ext cx="599348" cy="599767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46A9B35-C931-1A06-E30A-0D8E6F18B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81" y="5803473"/>
            <a:ext cx="889051" cy="66727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585201B-C323-9152-37E1-49D3EEADB8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30" y="5882756"/>
            <a:ext cx="889051" cy="5087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ED72C3B-C72F-CDAB-D679-B9D2D2474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30" y="5938443"/>
            <a:ext cx="889051" cy="4359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6FBFF59-F18D-F966-C732-5D68F7477B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31" y="6043752"/>
            <a:ext cx="889051" cy="2710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743A9D8-58AA-31DF-E480-6C370B9F7B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32" y="6156427"/>
            <a:ext cx="889051" cy="45719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10702602-E7AE-3A18-3BA3-B7CF7BECEDFA}"/>
              </a:ext>
            </a:extLst>
          </p:cNvPr>
          <p:cNvCxnSpPr/>
          <p:nvPr/>
        </p:nvCxnSpPr>
        <p:spPr>
          <a:xfrm flipV="1">
            <a:off x="6081350" y="3851784"/>
            <a:ext cx="0" cy="2330698"/>
          </a:xfrm>
          <a:prstGeom prst="straightConnector1">
            <a:avLst/>
          </a:prstGeom>
          <a:ln w="28575">
            <a:solidFill>
              <a:srgbClr val="25476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20812AA-0050-06DF-713C-BB7BFB72EC3F}"/>
              </a:ext>
            </a:extLst>
          </p:cNvPr>
          <p:cNvSpPr txBox="1"/>
          <p:nvPr/>
        </p:nvSpPr>
        <p:spPr>
          <a:xfrm>
            <a:off x="5294869" y="3812047"/>
            <a:ext cx="7404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54769"/>
                </a:solidFill>
                <a:latin typeface="HP Simplified" panose="020B0604020204020204" pitchFamily="34" charset="0"/>
              </a:rPr>
              <a:t>1</a:t>
            </a:r>
            <a:endParaRPr lang="ru-RU" dirty="0">
              <a:solidFill>
                <a:srgbClr val="254769"/>
              </a:solidFill>
            </a:endParaRPr>
          </a:p>
          <a:p>
            <a:pPr algn="r"/>
            <a:endParaRPr lang="ru-RU" dirty="0">
              <a:solidFill>
                <a:srgbClr val="254769"/>
              </a:solidFill>
            </a:endParaRPr>
          </a:p>
          <a:p>
            <a:pPr algn="r"/>
            <a:r>
              <a:rPr lang="en-US" dirty="0">
                <a:solidFill>
                  <a:srgbClr val="254769"/>
                </a:solidFill>
                <a:latin typeface="HP Simplified" panose="020B0604020204020204" pitchFamily="34" charset="0"/>
              </a:rPr>
              <a:t>0.75</a:t>
            </a:r>
            <a:endParaRPr lang="ru-RU" dirty="0">
              <a:solidFill>
                <a:srgbClr val="254769"/>
              </a:solidFill>
            </a:endParaRPr>
          </a:p>
          <a:p>
            <a:pPr algn="r"/>
            <a:endParaRPr lang="ru-RU" dirty="0">
              <a:solidFill>
                <a:srgbClr val="254769"/>
              </a:solidFill>
            </a:endParaRPr>
          </a:p>
          <a:p>
            <a:pPr algn="r"/>
            <a:r>
              <a:rPr lang="en-US" dirty="0">
                <a:solidFill>
                  <a:srgbClr val="254769"/>
                </a:solidFill>
                <a:latin typeface="HP Simplified" panose="020B0604020204020204" pitchFamily="34" charset="0"/>
              </a:rPr>
              <a:t>0.5</a:t>
            </a:r>
            <a:endParaRPr lang="ru-RU" dirty="0">
              <a:solidFill>
                <a:srgbClr val="254769"/>
              </a:solidFill>
            </a:endParaRPr>
          </a:p>
          <a:p>
            <a:pPr algn="r"/>
            <a:endParaRPr lang="ru-RU" dirty="0">
              <a:solidFill>
                <a:srgbClr val="254769"/>
              </a:solidFill>
            </a:endParaRPr>
          </a:p>
          <a:p>
            <a:pPr algn="r"/>
            <a:r>
              <a:rPr lang="en-US" dirty="0">
                <a:solidFill>
                  <a:srgbClr val="254769"/>
                </a:solidFill>
                <a:latin typeface="HP Simplified" panose="020B0604020204020204" pitchFamily="34" charset="0"/>
              </a:rPr>
              <a:t>0.25</a:t>
            </a:r>
            <a:endParaRPr lang="ru-RU" dirty="0">
              <a:solidFill>
                <a:srgbClr val="254769"/>
              </a:solidFill>
            </a:endParaRPr>
          </a:p>
          <a:p>
            <a:pPr algn="r"/>
            <a:endParaRPr lang="ru-RU" dirty="0">
              <a:solidFill>
                <a:srgbClr val="254769"/>
              </a:solidFill>
            </a:endParaRPr>
          </a:p>
          <a:p>
            <a:pPr algn="r"/>
            <a:r>
              <a:rPr lang="en-US" dirty="0">
                <a:solidFill>
                  <a:srgbClr val="254769"/>
                </a:solidFill>
                <a:latin typeface="HP Simplified" panose="020B0604020204020204" pitchFamily="34" charset="0"/>
              </a:rPr>
              <a:t>0</a:t>
            </a:r>
            <a:endParaRPr lang="ru-RU" dirty="0">
              <a:solidFill>
                <a:srgbClr val="2547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613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00026 -0.076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8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0.00026 -0.2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1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0013 -0.3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00026 -0.153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05E9EB-1572-C43E-DAAE-706838803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C318CB-BCCE-4D47-21B8-DA4E22FBE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15246" b="80776"/>
          <a:stretch/>
        </p:blipFill>
        <p:spPr>
          <a:xfrm>
            <a:off x="-27459" y="9065"/>
            <a:ext cx="12219459" cy="131829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165B093-F07D-3B7D-AA0B-B1D27526E7B0}"/>
              </a:ext>
            </a:extLst>
          </p:cNvPr>
          <p:cNvSpPr/>
          <p:nvPr/>
        </p:nvSpPr>
        <p:spPr>
          <a:xfrm rot="16200000">
            <a:off x="5418591" y="-5446052"/>
            <a:ext cx="1327355" cy="12219460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A751277-BBC3-390C-583D-7F211E20409B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RESULTS: CONTOURES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F3DA9EB3-3CDA-2605-E215-850E326C48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948488"/>
              </p:ext>
            </p:extLst>
          </p:nvPr>
        </p:nvGraphicFramePr>
        <p:xfrm>
          <a:off x="2973182" y="1320384"/>
          <a:ext cx="3302323" cy="2531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779404" imgH="2897042" progId="Origin95.Graph">
                  <p:embed/>
                </p:oleObj>
              </mc:Choice>
              <mc:Fallback>
                <p:oleObj name="Graph" r:id="rId4" imgW="3779404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73182" y="1320384"/>
                        <a:ext cx="3302323" cy="2531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0F557867-BF9F-D5CA-D554-71E536C9DE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992118"/>
              </p:ext>
            </p:extLst>
          </p:nvPr>
        </p:nvGraphicFramePr>
        <p:xfrm>
          <a:off x="5983757" y="1323066"/>
          <a:ext cx="3302323" cy="2531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779404" imgH="2897042" progId="Origin95.Graph">
                  <p:embed/>
                </p:oleObj>
              </mc:Choice>
              <mc:Fallback>
                <p:oleObj name="Graph" r:id="rId6" imgW="3779404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83757" y="1323066"/>
                        <a:ext cx="3302323" cy="2531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E5580CBC-1948-C3FC-8D90-786A3BAC3C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806266"/>
              </p:ext>
            </p:extLst>
          </p:nvPr>
        </p:nvGraphicFramePr>
        <p:xfrm>
          <a:off x="-37393" y="1320385"/>
          <a:ext cx="3302323" cy="2531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779404" imgH="2897042" progId="Origin95.Graph">
                  <p:embed/>
                </p:oleObj>
              </mc:Choice>
              <mc:Fallback>
                <p:oleObj name="Graph" r:id="rId8" imgW="3779404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37393" y="1320385"/>
                        <a:ext cx="3302323" cy="2531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97FF6CCC-1D34-B0E9-F804-1EA439CB8D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36629"/>
              </p:ext>
            </p:extLst>
          </p:nvPr>
        </p:nvGraphicFramePr>
        <p:xfrm>
          <a:off x="2967027" y="3984551"/>
          <a:ext cx="3302326" cy="2531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3779404" imgH="2897042" progId="Origin95.Graph">
                  <p:embed/>
                </p:oleObj>
              </mc:Choice>
              <mc:Fallback>
                <p:oleObj name="Graph" r:id="rId10" imgW="3779404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67027" y="3984551"/>
                        <a:ext cx="3302326" cy="2531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415E2196-BEA7-60C7-D113-215380DF8F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237235"/>
              </p:ext>
            </p:extLst>
          </p:nvPr>
        </p:nvGraphicFramePr>
        <p:xfrm>
          <a:off x="-37394" y="3984552"/>
          <a:ext cx="3302323" cy="2531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3779404" imgH="2897042" progId="Origin95.Graph">
                  <p:embed/>
                </p:oleObj>
              </mc:Choice>
              <mc:Fallback>
                <p:oleObj name="Graph" r:id="rId12" imgW="3779404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37394" y="3984552"/>
                        <a:ext cx="3302323" cy="2531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6DD4E7CB-CE45-FF4A-FAAC-E97F2D7604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730785"/>
              </p:ext>
            </p:extLst>
          </p:nvPr>
        </p:nvGraphicFramePr>
        <p:xfrm>
          <a:off x="8965094" y="1284877"/>
          <a:ext cx="3412238" cy="261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4" imgW="3779404" imgH="2897042" progId="Origin95.Graph">
                  <p:embed/>
                </p:oleObj>
              </mc:Choice>
              <mc:Fallback>
                <p:oleObj name="Graph" r:id="rId14" imgW="3779404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965094" y="1284877"/>
                        <a:ext cx="3412238" cy="2615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A6F6783B-CE0A-5066-BFEA-0885647E1F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719581"/>
              </p:ext>
            </p:extLst>
          </p:nvPr>
        </p:nvGraphicFramePr>
        <p:xfrm>
          <a:off x="5971451" y="3984551"/>
          <a:ext cx="3302325" cy="2531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3779404" imgH="2897042" progId="Origin95.Graph">
                  <p:embed/>
                </p:oleObj>
              </mc:Choice>
              <mc:Fallback>
                <p:oleObj name="Graph" r:id="rId16" imgW="3779404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71451" y="3984551"/>
                        <a:ext cx="3302325" cy="2531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D987E877-0E3A-AF91-C324-AEF5081F98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86006"/>
              </p:ext>
            </p:extLst>
          </p:nvPr>
        </p:nvGraphicFramePr>
        <p:xfrm>
          <a:off x="8965094" y="3942427"/>
          <a:ext cx="3412238" cy="261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8" imgW="3779404" imgH="2897042" progId="Origin95.Graph">
                  <p:embed/>
                </p:oleObj>
              </mc:Choice>
              <mc:Fallback>
                <p:oleObj name="Graph" r:id="rId18" imgW="3779404" imgH="2897042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965094" y="3942427"/>
                        <a:ext cx="3412238" cy="2615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18805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B65197-FE5C-1734-5329-380B4F600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E9F12D-9355-37C4-A3A8-6BAE7EB4C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15246" b="80776"/>
          <a:stretch/>
        </p:blipFill>
        <p:spPr>
          <a:xfrm>
            <a:off x="-27459" y="9065"/>
            <a:ext cx="12219459" cy="131829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DF5EBB-BF0C-0132-46BB-7051073A578C}"/>
              </a:ext>
            </a:extLst>
          </p:cNvPr>
          <p:cNvSpPr/>
          <p:nvPr/>
        </p:nvSpPr>
        <p:spPr>
          <a:xfrm rot="16200000">
            <a:off x="5418591" y="-5446052"/>
            <a:ext cx="1327355" cy="12219460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34363E5-5F7D-5135-B739-7C0B5FC7975A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RESULTS: CONTOURES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E4971610-268E-E863-CE05-A46C37E2F5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3182" y="1320384"/>
          <a:ext cx="3302323" cy="2531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779404" imgH="2897042" progId="Origin95.Graph">
                  <p:embed/>
                </p:oleObj>
              </mc:Choice>
              <mc:Fallback>
                <p:oleObj name="Graph" r:id="rId4" imgW="3779404" imgH="2897042" progId="Origin95.Graph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F3DA9EB3-3CDA-2605-E215-850E326C48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73182" y="1320384"/>
                        <a:ext cx="3302323" cy="2531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C5D55EAA-16B5-4E23-0A3B-C6EFBA75FC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83757" y="1323066"/>
          <a:ext cx="3302323" cy="2531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779404" imgH="2897042" progId="Origin95.Graph">
                  <p:embed/>
                </p:oleObj>
              </mc:Choice>
              <mc:Fallback>
                <p:oleObj name="Graph" r:id="rId6" imgW="3779404" imgH="2897042" progId="Origin95.Graph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0F557867-BF9F-D5CA-D554-71E536C9DE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83757" y="1323066"/>
                        <a:ext cx="3302323" cy="2531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C6601C9B-90A6-5CE2-DFBD-A032971EF1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7393" y="1320385"/>
          <a:ext cx="3302323" cy="2531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779404" imgH="2897042" progId="Origin95.Graph">
                  <p:embed/>
                </p:oleObj>
              </mc:Choice>
              <mc:Fallback>
                <p:oleObj name="Graph" r:id="rId8" imgW="3779404" imgH="2897042" progId="Origin95.Graph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E5580CBC-1948-C3FC-8D90-786A3BAC3C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37393" y="1320385"/>
                        <a:ext cx="3302323" cy="2531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120D8BC3-1E44-9EC2-AEEE-C6DD23381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7027" y="3984551"/>
          <a:ext cx="3302326" cy="2531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3779404" imgH="2897042" progId="Origin95.Graph">
                  <p:embed/>
                </p:oleObj>
              </mc:Choice>
              <mc:Fallback>
                <p:oleObj name="Graph" r:id="rId10" imgW="3779404" imgH="2897042" progId="Origin95.Graph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97FF6CCC-1D34-B0E9-F804-1EA439CB8D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67027" y="3984551"/>
                        <a:ext cx="3302326" cy="2531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B3824B24-22F6-D91F-AE18-D695A3E93B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7394" y="3984552"/>
          <a:ext cx="3302323" cy="2531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3779404" imgH="2897042" progId="Origin95.Graph">
                  <p:embed/>
                </p:oleObj>
              </mc:Choice>
              <mc:Fallback>
                <p:oleObj name="Graph" r:id="rId12" imgW="3779404" imgH="2897042" progId="Origin95.Graph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415E2196-BEA7-60C7-D113-215380DF8F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37394" y="3984552"/>
                        <a:ext cx="3302323" cy="2531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9950F500-828A-1908-BD04-EB30047D29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65094" y="1284877"/>
          <a:ext cx="3412238" cy="261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4" imgW="3779404" imgH="2897042" progId="Origin95.Graph">
                  <p:embed/>
                </p:oleObj>
              </mc:Choice>
              <mc:Fallback>
                <p:oleObj name="Graph" r:id="rId14" imgW="3779404" imgH="2897042" progId="Origin95.Graph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6DD4E7CB-CE45-FF4A-FAAC-E97F2D7604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965094" y="1284877"/>
                        <a:ext cx="3412238" cy="2615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4C85C5CD-59AB-81C7-D145-07B276FCEA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71451" y="3984551"/>
          <a:ext cx="3302325" cy="2531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3779404" imgH="2897042" progId="Origin95.Graph">
                  <p:embed/>
                </p:oleObj>
              </mc:Choice>
              <mc:Fallback>
                <p:oleObj name="Graph" r:id="rId16" imgW="3779404" imgH="2897042" progId="Origin95.Graph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A6F6783B-CE0A-5066-BFEA-0885647E1F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71451" y="3984551"/>
                        <a:ext cx="3302325" cy="2531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2A73AFB1-01F3-34E9-21D4-BA06D2FBD3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65094" y="3942427"/>
          <a:ext cx="3412238" cy="261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8" imgW="3779404" imgH="2897042" progId="Origin95.Graph">
                  <p:embed/>
                </p:oleObj>
              </mc:Choice>
              <mc:Fallback>
                <p:oleObj name="Graph" r:id="rId18" imgW="3779404" imgH="2897042" progId="Origin95.Graph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D987E877-0E3A-AF91-C324-AEF5081F98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965094" y="3942427"/>
                        <a:ext cx="3412238" cy="2615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AD5E68-3AC9-4406-E3DC-BB70BE0B9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ED50AC-5547-4333-943E-1D71A4326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15246" b="80776"/>
          <a:stretch/>
        </p:blipFill>
        <p:spPr>
          <a:xfrm>
            <a:off x="-27459" y="9065"/>
            <a:ext cx="12219459" cy="131829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7853C4-5B0D-D07E-570C-327D868F1D35}"/>
              </a:ext>
            </a:extLst>
          </p:cNvPr>
          <p:cNvSpPr/>
          <p:nvPr/>
        </p:nvSpPr>
        <p:spPr>
          <a:xfrm rot="16200000">
            <a:off x="5418591" y="-5446052"/>
            <a:ext cx="1327355" cy="12219460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3C67FB8-71CC-B12B-A261-9599B79CB9A1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RESULTS: CONTOURES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4F358B41-2C28-E5C5-6761-D41F9A7AB7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3182" y="1320384"/>
          <a:ext cx="3302323" cy="2531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779404" imgH="2897042" progId="Origin95.Graph">
                  <p:embed/>
                </p:oleObj>
              </mc:Choice>
              <mc:Fallback>
                <p:oleObj name="Graph" r:id="rId4" imgW="3779404" imgH="2897042" progId="Origin95.Graph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E4971610-268E-E863-CE05-A46C37E2F5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73182" y="1320384"/>
                        <a:ext cx="3302323" cy="2531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524395D2-AB56-A099-DD43-D689CFAE1C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83757" y="1323066"/>
          <a:ext cx="3302323" cy="2531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3779404" imgH="2897042" progId="Origin95.Graph">
                  <p:embed/>
                </p:oleObj>
              </mc:Choice>
              <mc:Fallback>
                <p:oleObj name="Graph" r:id="rId6" imgW="3779404" imgH="2897042" progId="Origin95.Graph">
                  <p:embed/>
                  <p:pic>
                    <p:nvPicPr>
                      <p:cNvPr id="12" name="Объект 11">
                        <a:extLst>
                          <a:ext uri="{FF2B5EF4-FFF2-40B4-BE49-F238E27FC236}">
                            <a16:creationId xmlns:a16="http://schemas.microsoft.com/office/drawing/2014/main" id="{C5D55EAA-16B5-4E23-0A3B-C6EFBA75FC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83757" y="1323066"/>
                        <a:ext cx="3302323" cy="2531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57518BCA-2748-741F-8848-7EC272067C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7393" y="1320385"/>
          <a:ext cx="3302323" cy="2531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779404" imgH="2897042" progId="Origin95.Graph">
                  <p:embed/>
                </p:oleObj>
              </mc:Choice>
              <mc:Fallback>
                <p:oleObj name="Graph" r:id="rId8" imgW="3779404" imgH="2897042" progId="Origin95.Graph">
                  <p:embed/>
                  <p:pic>
                    <p:nvPicPr>
                      <p:cNvPr id="13" name="Объект 12">
                        <a:extLst>
                          <a:ext uri="{FF2B5EF4-FFF2-40B4-BE49-F238E27FC236}">
                            <a16:creationId xmlns:a16="http://schemas.microsoft.com/office/drawing/2014/main" id="{C6601C9B-90A6-5CE2-DFBD-A032971EF1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37393" y="1320385"/>
                        <a:ext cx="3302323" cy="2531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252BEF29-7D0D-F81F-099C-E9E944D7E8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7027" y="3984551"/>
          <a:ext cx="3302326" cy="2531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3779404" imgH="2897042" progId="Origin95.Graph">
                  <p:embed/>
                </p:oleObj>
              </mc:Choice>
              <mc:Fallback>
                <p:oleObj name="Graph" r:id="rId10" imgW="3779404" imgH="2897042" progId="Origin95.Graph">
                  <p:embed/>
                  <p:pic>
                    <p:nvPicPr>
                      <p:cNvPr id="25" name="Объект 24">
                        <a:extLst>
                          <a:ext uri="{FF2B5EF4-FFF2-40B4-BE49-F238E27FC236}">
                            <a16:creationId xmlns:a16="http://schemas.microsoft.com/office/drawing/2014/main" id="{120D8BC3-1E44-9EC2-AEEE-C6DD23381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67027" y="3984551"/>
                        <a:ext cx="3302326" cy="2531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835C9569-1174-9B51-7BBE-FC31B3424B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37394" y="3984552"/>
          <a:ext cx="3302323" cy="2531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3779404" imgH="2897042" progId="Origin95.Graph">
                  <p:embed/>
                </p:oleObj>
              </mc:Choice>
              <mc:Fallback>
                <p:oleObj name="Graph" r:id="rId12" imgW="3779404" imgH="2897042" progId="Origin95.Graph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B3824B24-22F6-D91F-AE18-D695A3E93B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-37394" y="3984552"/>
                        <a:ext cx="3302323" cy="2531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A0694924-22D2-2CB3-2EC0-2E1B556D7C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65094" y="1284877"/>
          <a:ext cx="3412238" cy="261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4" imgW="3779404" imgH="2897042" progId="Origin95.Graph">
                  <p:embed/>
                </p:oleObj>
              </mc:Choice>
              <mc:Fallback>
                <p:oleObj name="Graph" r:id="rId14" imgW="3779404" imgH="2897042" progId="Origin95.Graph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9950F500-828A-1908-BD04-EB30047D2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965094" y="1284877"/>
                        <a:ext cx="3412238" cy="2615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7509F4EA-02B4-D9F6-35C9-946A96CFC1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71451" y="3984551"/>
          <a:ext cx="3302325" cy="2531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6" imgW="3779404" imgH="2897042" progId="Origin95.Graph">
                  <p:embed/>
                </p:oleObj>
              </mc:Choice>
              <mc:Fallback>
                <p:oleObj name="Graph" r:id="rId16" imgW="3779404" imgH="2897042" progId="Origin95.Graph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4C85C5CD-59AB-81C7-D145-07B276FCEA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71451" y="3984551"/>
                        <a:ext cx="3302325" cy="2531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E01B36BC-F24D-87D6-C657-1CD26791D5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65094" y="3942427"/>
          <a:ext cx="3412238" cy="261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8" imgW="3779404" imgH="2897042" progId="Origin95.Graph">
                  <p:embed/>
                </p:oleObj>
              </mc:Choice>
              <mc:Fallback>
                <p:oleObj name="Graph" r:id="rId18" imgW="3779404" imgH="2897042" progId="Origin95.Graph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2A73AFB1-01F3-34E9-21D4-BA06D2FBD3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965094" y="3942427"/>
                        <a:ext cx="3412238" cy="2615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269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9DD8814-59E2-527A-522D-C12769078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929"/>
                    </a14:imgEffect>
                    <a14:imgEffect>
                      <a14:saturation sa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64" b="34393"/>
          <a:stretch/>
        </p:blipFill>
        <p:spPr>
          <a:xfrm>
            <a:off x="0" y="-2357"/>
            <a:ext cx="12192000" cy="3154666"/>
          </a:xfrm>
          <a:prstGeom prst="rect">
            <a:avLst/>
          </a:prstGeom>
        </p:spPr>
      </p:pic>
      <p:sp>
        <p:nvSpPr>
          <p:cNvPr id="28" name="Объект 2">
            <a:extLst>
              <a:ext uri="{FF2B5EF4-FFF2-40B4-BE49-F238E27FC236}">
                <a16:creationId xmlns:a16="http://schemas.microsoft.com/office/drawing/2014/main" id="{B9FE12EF-5944-EA4C-1511-78B603CB7CAE}"/>
              </a:ext>
            </a:extLst>
          </p:cNvPr>
          <p:cNvSpPr txBox="1">
            <a:spLocks/>
          </p:cNvSpPr>
          <p:nvPr/>
        </p:nvSpPr>
        <p:spPr>
          <a:xfrm>
            <a:off x="1167858" y="4236425"/>
            <a:ext cx="3856529" cy="2784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595"/>
              </a:spcAft>
              <a:buNone/>
            </a:pP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work was carried out in collaboration with our colleagues from the Institute of Archeology of the Russian Academy of Sciences</a:t>
            </a:r>
            <a:endParaRPr lang="ru-RU" sz="2400" dirty="0">
              <a:solidFill>
                <a:srgbClr val="25476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2547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6BC801-8FD3-D48A-6833-0C8E87833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46723">
            <a:off x="289249" y="3317195"/>
            <a:ext cx="1152809" cy="1223677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73A2E95-0936-DAEC-69A9-5366A17667F7}"/>
              </a:ext>
            </a:extLst>
          </p:cNvPr>
          <p:cNvSpPr/>
          <p:nvPr/>
        </p:nvSpPr>
        <p:spPr>
          <a:xfrm rot="16200000">
            <a:off x="4518668" y="-4539834"/>
            <a:ext cx="3154664" cy="12192001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22" name="Объект 7">
            <a:extLst>
              <a:ext uri="{FF2B5EF4-FFF2-40B4-BE49-F238E27FC236}">
                <a16:creationId xmlns:a16="http://schemas.microsoft.com/office/drawing/2014/main" id="{D751430D-83E9-F9B2-AE5D-55AC4E3A1C4C}"/>
              </a:ext>
            </a:extLst>
          </p:cNvPr>
          <p:cNvSpPr txBox="1">
            <a:spLocks/>
          </p:cNvSpPr>
          <p:nvPr/>
        </p:nvSpPr>
        <p:spPr>
          <a:xfrm>
            <a:off x="716220" y="1883125"/>
            <a:ext cx="2557527" cy="116930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/>
              </a:buClr>
              <a:buNone/>
            </a:pPr>
            <a:r>
              <a:rPr lang="en-US" sz="5100" b="1" dirty="0">
                <a:solidFill>
                  <a:srgbClr val="FFB238"/>
                </a:solidFill>
                <a:latin typeface="HP Simplified" panose="020B0604020204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1</a:t>
            </a:r>
            <a:r>
              <a:rPr lang="ru-RU" sz="5100" b="1" dirty="0">
                <a:solidFill>
                  <a:srgbClr val="FFB2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</a:p>
          <a:p>
            <a:pPr marL="0" indent="0" algn="ctr">
              <a:buClr>
                <a:schemeClr val="accent1"/>
              </a:buClr>
              <a:buNone/>
            </a:pPr>
            <a:r>
              <a:rPr lang="en-US" dirty="0">
                <a:solidFill>
                  <a:schemeClr val="bg1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partner organizations</a:t>
            </a:r>
          </a:p>
          <a:p>
            <a:pPr algn="ctr">
              <a:buClr>
                <a:schemeClr val="accent1"/>
              </a:buClr>
              <a:buFont typeface="Aptos Narrow" panose="020B0004020202020204" pitchFamily="34" charset="0"/>
              <a:buChar char="○"/>
            </a:pPr>
            <a:endParaRPr lang="en-US" dirty="0">
              <a:solidFill>
                <a:srgbClr val="FFB238"/>
              </a:solidFill>
              <a:latin typeface="HP Simplified" panose="020B0604020204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accent1"/>
              </a:buClr>
              <a:buFont typeface="Aptos Narrow" panose="020B0004020202020204" pitchFamily="34" charset="0"/>
              <a:buChar char="○"/>
            </a:pPr>
            <a:endParaRPr lang="ru-RU" dirty="0">
              <a:solidFill>
                <a:srgbClr val="FFB2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бъект 7">
            <a:extLst>
              <a:ext uri="{FF2B5EF4-FFF2-40B4-BE49-F238E27FC236}">
                <a16:creationId xmlns:a16="http://schemas.microsoft.com/office/drawing/2014/main" id="{138D9F0C-3BC7-65C2-A852-FCC32407DFAE}"/>
              </a:ext>
            </a:extLst>
          </p:cNvPr>
          <p:cNvSpPr txBox="1">
            <a:spLocks/>
          </p:cNvSpPr>
          <p:nvPr/>
        </p:nvSpPr>
        <p:spPr>
          <a:xfrm>
            <a:off x="4799294" y="1787204"/>
            <a:ext cx="2242686" cy="13557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/>
              </a:buClr>
              <a:buNone/>
            </a:pPr>
            <a:r>
              <a:rPr lang="en-US" sz="4000" b="1" dirty="0">
                <a:solidFill>
                  <a:srgbClr val="FFB238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</a:t>
            </a:r>
            <a:r>
              <a:rPr lang="en-US" sz="4000" b="1" dirty="0">
                <a:solidFill>
                  <a:srgbClr val="FFB2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FFB2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rgbClr val="FFB238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4000" dirty="0">
                <a:solidFill>
                  <a:srgbClr val="FFB238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Clr>
                <a:schemeClr val="accent1"/>
              </a:buClr>
              <a:buNone/>
            </a:pPr>
            <a:r>
              <a:rPr lang="en-US" sz="2200" dirty="0">
                <a:solidFill>
                  <a:schemeClr val="bg1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articles in journals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6C07F1-6BD7-72DB-DE28-B1778EF9EB85}"/>
              </a:ext>
            </a:extLst>
          </p:cNvPr>
          <p:cNvSpPr txBox="1"/>
          <p:nvPr/>
        </p:nvSpPr>
        <p:spPr>
          <a:xfrm>
            <a:off x="8601117" y="1667433"/>
            <a:ext cx="24063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B238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&gt; 50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onference 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</a:t>
            </a: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7457A3-AB11-BB72-EFC8-0D1C1DBF80E0}"/>
              </a:ext>
            </a:extLst>
          </p:cNvPr>
          <p:cNvSpPr txBox="1"/>
          <p:nvPr/>
        </p:nvSpPr>
        <p:spPr>
          <a:xfrm>
            <a:off x="6900354" y="4236425"/>
            <a:ext cx="5132536" cy="2178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95"/>
              </a:spcAft>
            </a:pP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Russian Science Foundation grant No. 23-18-00196 "Comprehensive studies of the new urban necropolis of the archaic and classical time </a:t>
            </a:r>
            <a:r>
              <a:rPr lang="en-US" sz="2400" dirty="0" err="1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Volna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on the territory of the Asian Bosporus."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20E4657-9401-46E6-0F73-EE096139DD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2" t="28632" r="27030" b="48620"/>
          <a:stretch/>
        </p:blipFill>
        <p:spPr>
          <a:xfrm rot="20091338">
            <a:off x="5886153" y="3525882"/>
            <a:ext cx="1798288" cy="8623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9C610A-DBDF-94F6-CF55-1863E480C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55986" y="622474"/>
            <a:ext cx="952500" cy="9525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0AB4732-A6B3-B532-61CD-94F0EDCC0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08313" y="622474"/>
            <a:ext cx="867450" cy="8674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B46C57-86B3-FEE6-6339-807469AC20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44387" y="622474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75802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2174A-AA50-6EC6-6D5C-2A25FA87F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C99FE1-AD18-4CCF-1E5E-57D17A46F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15246" b="80776"/>
          <a:stretch/>
        </p:blipFill>
        <p:spPr>
          <a:xfrm>
            <a:off x="-27459" y="9065"/>
            <a:ext cx="12219459" cy="131829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3D0561E-4832-3ACF-8178-CCE099C99B79}"/>
              </a:ext>
            </a:extLst>
          </p:cNvPr>
          <p:cNvSpPr/>
          <p:nvPr/>
        </p:nvSpPr>
        <p:spPr>
          <a:xfrm rot="16200000">
            <a:off x="5418591" y="-5446052"/>
            <a:ext cx="1327355" cy="12219460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AA21E2B-BFF9-F6F4-B99B-6480F1B30B50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RESULTS: CONTOURES</a:t>
            </a:r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DA505673-8335-8DDD-9AAB-6281BADB2A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265660"/>
              </p:ext>
            </p:extLst>
          </p:nvPr>
        </p:nvGraphicFramePr>
        <p:xfrm>
          <a:off x="378801" y="1254375"/>
          <a:ext cx="7192013" cy="5512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779404" imgH="2897042" progId="Origin95.Graph">
                  <p:embed/>
                </p:oleObj>
              </mc:Choice>
              <mc:Fallback>
                <p:oleObj name="Graph" r:id="rId4" imgW="3779404" imgH="2897042" progId="Origin95.Graph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DA505673-8335-8DDD-9AAB-6281BADB2A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8801" y="1254375"/>
                        <a:ext cx="7192013" cy="5512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F5811D-B6CE-E2A6-7E8E-0A15176EE55E}"/>
                  </a:ext>
                </a:extLst>
              </p:cNvPr>
              <p:cNvSpPr txBox="1"/>
              <p:nvPr/>
            </p:nvSpPr>
            <p:spPr>
              <a:xfrm>
                <a:off x="7100713" y="1815453"/>
                <a:ext cx="4515554" cy="4183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54769"/>
                    </a:solidFill>
                    <a:latin typeface="HP Simplified" panose="020B0604020204020204" pitchFamily="34" charset="0"/>
                  </a:rPr>
                  <a:t>0.2 ≤ Equivalent diameter ≤ 2.2</a:t>
                </a:r>
              </a:p>
              <a:p>
                <a:pPr algn="ctr"/>
                <a:endParaRPr lang="en-US" sz="2400" dirty="0">
                  <a:solidFill>
                    <a:srgbClr val="254769"/>
                  </a:solidFill>
                  <a:latin typeface="HP Simplified" panose="020B0604020204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400" i="1" smtClean="0">
                            <a:solidFill>
                              <a:srgbClr val="25476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254769"/>
                            </a:solidFill>
                            <a:latin typeface="HP Simplified" panose="020B0604020204020204" pitchFamily="34" charset="0"/>
                          </a:rPr>
                          <m:t>Equivalent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254769"/>
                            </a:solidFill>
                            <a:latin typeface="HP Simplified" panose="020B0604020204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254769"/>
                            </a:solidFill>
                            <a:latin typeface="HP Simplified" panose="020B0604020204020204" pitchFamily="34" charset="0"/>
                          </a:rPr>
                          <m:t>diameter</m:t>
                        </m:r>
                      </m:e>
                    </m:acc>
                    <m:r>
                      <a:rPr lang="ru-RU" sz="2400" i="0" smtClean="0">
                        <a:solidFill>
                          <a:srgbClr val="25476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solidFill>
                      <a:srgbClr val="254769"/>
                    </a:solidFill>
                    <a:latin typeface="HP Simplified" panose="020B0604020204020204" pitchFamily="34" charset="0"/>
                  </a:rPr>
                  <a:t> 0.4 mm</a:t>
                </a:r>
              </a:p>
              <a:p>
                <a:pPr algn="ctr"/>
                <a:endParaRPr lang="en-US" sz="2400" dirty="0">
                  <a:solidFill>
                    <a:srgbClr val="254769"/>
                  </a:solidFill>
                  <a:latin typeface="HP Simplified" panose="020B0604020204020204" pitchFamily="34" charset="0"/>
                </a:endParaRPr>
              </a:p>
              <a:p>
                <a:pPr algn="ctr"/>
                <a:endParaRPr lang="en-US" sz="2400" dirty="0">
                  <a:solidFill>
                    <a:srgbClr val="254769"/>
                  </a:solidFill>
                  <a:latin typeface="HP Simplified" panose="020B0604020204020204" pitchFamily="34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54769"/>
                    </a:solidFill>
                    <a:latin typeface="HP Simplified" panose="020B0604020204020204" pitchFamily="34" charset="0"/>
                  </a:rPr>
                  <a:t>0 ≤ Elongation ≤ 0.5</a:t>
                </a:r>
              </a:p>
              <a:p>
                <a:pPr algn="ctr"/>
                <a:endParaRPr lang="en-US" sz="2400" dirty="0">
                  <a:solidFill>
                    <a:srgbClr val="254769"/>
                  </a:solidFill>
                  <a:latin typeface="HP Simplified" panose="020B0604020204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400" i="1">
                            <a:solidFill>
                              <a:srgbClr val="25476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254769"/>
                            </a:solidFill>
                            <a:latin typeface="HP Simplified" panose="020B0604020204020204" pitchFamily="34" charset="0"/>
                          </a:rPr>
                          <m:t>Elongation</m:t>
                        </m:r>
                      </m:e>
                    </m:acc>
                    <m:r>
                      <a:rPr lang="ru-RU" sz="2400">
                        <a:solidFill>
                          <a:srgbClr val="254769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>
                    <a:solidFill>
                      <a:srgbClr val="254769"/>
                    </a:solidFill>
                    <a:latin typeface="HP Simplified" panose="020B0604020204020204" pitchFamily="34" charset="0"/>
                  </a:rPr>
                  <a:t> 0.1 arb. Units</a:t>
                </a:r>
              </a:p>
              <a:p>
                <a:pPr algn="ctr"/>
                <a:endParaRPr lang="ru-RU" sz="2400" dirty="0">
                  <a:solidFill>
                    <a:srgbClr val="254769"/>
                  </a:solidFill>
                  <a:latin typeface="HP Simplified" panose="020B0604020204020204" pitchFamily="34" charset="0"/>
                </a:endParaRPr>
              </a:p>
              <a:p>
                <a:pPr algn="ctr"/>
                <a:endParaRPr lang="ru-RU" sz="2400" dirty="0">
                  <a:solidFill>
                    <a:srgbClr val="254769"/>
                  </a:solidFill>
                  <a:latin typeface="HP Simplified" panose="020B0604020204020204" pitchFamily="34" charset="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54769"/>
                    </a:solidFill>
                    <a:latin typeface="HP Simplified" panose="020B0604020204020204" pitchFamily="34" charset="0"/>
                  </a:rPr>
                  <a:t>Single large but flat pores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F5811D-B6CE-E2A6-7E8E-0A15176EE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713" y="1815453"/>
                <a:ext cx="4515554" cy="4183325"/>
              </a:xfrm>
              <a:prstGeom prst="rect">
                <a:avLst/>
              </a:prstGeom>
              <a:blipFill>
                <a:blip r:embed="rId6"/>
                <a:stretch>
                  <a:fillRect l="-405" t="-1166" r="-540" b="-23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285521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68BC698-FF6C-AA77-85F5-C655500CC48B}"/>
              </a:ext>
            </a:extLst>
          </p:cNvPr>
          <p:cNvSpPr txBox="1">
            <a:spLocks/>
          </p:cNvSpPr>
          <p:nvPr/>
        </p:nvSpPr>
        <p:spPr>
          <a:xfrm>
            <a:off x="333476" y="1052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254769"/>
                </a:solidFill>
                <a:latin typeface="HP Simplified" panose="020B0604020204020204" pitchFamily="34" charset="0"/>
              </a:rPr>
              <a:t>CONCLUSIONS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DC1C782-15AC-B0E1-1880-8EC794547943}"/>
              </a:ext>
            </a:extLst>
          </p:cNvPr>
          <p:cNvSpPr txBox="1">
            <a:spLocks/>
          </p:cNvSpPr>
          <p:nvPr/>
        </p:nvSpPr>
        <p:spPr>
          <a:xfrm>
            <a:off x="333476" y="1403533"/>
            <a:ext cx="7992377" cy="4050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595"/>
              </a:spcAft>
            </a:pP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According to X-ray diffraction data, the same phase composition of the samples was discovered</a:t>
            </a:r>
            <a:r>
              <a:rPr lang="ru-RU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595"/>
              </a:spcAft>
            </a:pP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However, according to computer tomography data, differences in the pore space and the presence of inorganic inclusions are visible, it can be concluded that there were </a:t>
            </a:r>
            <a:r>
              <a:rPr lang="en-US" sz="2400" u="sng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several pottery technologies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the settlement</a:t>
            </a:r>
            <a:r>
              <a:rPr lang="ru-RU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2547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1E9DC1-9503-DF81-3CD8-158ECCD60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06"/>
          <a:stretch/>
        </p:blipFill>
        <p:spPr>
          <a:xfrm>
            <a:off x="8953563" y="0"/>
            <a:ext cx="3238438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115B83-F5D2-7CA0-8232-0865FC6E11F7}"/>
              </a:ext>
            </a:extLst>
          </p:cNvPr>
          <p:cNvSpPr/>
          <p:nvPr/>
        </p:nvSpPr>
        <p:spPr>
          <a:xfrm>
            <a:off x="8953563" y="0"/>
            <a:ext cx="3238438" cy="6857995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B5A03-695F-4B5D-C40B-921E79262CFB}"/>
              </a:ext>
            </a:extLst>
          </p:cNvPr>
          <p:cNvSpPr txBox="1">
            <a:spLocks/>
          </p:cNvSpPr>
          <p:nvPr/>
        </p:nvSpPr>
        <p:spPr>
          <a:xfrm>
            <a:off x="333476" y="52838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C000"/>
                </a:solidFill>
                <a:latin typeface="HP Simplified" panose="020B0604020204020204" pitchFamily="34" charset="0"/>
              </a:rPr>
              <a:t>THANK YOU FOR ATTENTION!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61AD8-2709-90E3-861C-0E22B533DF5F}"/>
              </a:ext>
            </a:extLst>
          </p:cNvPr>
          <p:cNvSpPr txBox="1"/>
          <p:nvPr/>
        </p:nvSpPr>
        <p:spPr>
          <a:xfrm>
            <a:off x="422376" y="61990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dirty="0">
                <a:solidFill>
                  <a:srgbClr val="254769"/>
                </a:solidFill>
                <a:latin typeface="HP Simplified" panose="020B0604020204020204" pitchFamily="34" charset="0"/>
              </a:rPr>
              <a:t>veronicasm@jinr.ru</a:t>
            </a:r>
          </a:p>
        </p:txBody>
      </p:sp>
    </p:spTree>
    <p:extLst>
      <p:ext uri="{BB962C8B-B14F-4D97-AF65-F5344CB8AC3E}">
        <p14:creationId xmlns:p14="http://schemas.microsoft.com/office/powerpoint/2010/main" val="1709158545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5FE71-33E9-15D7-F43E-BC27EB99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44BDC8F4-8631-3964-0C45-0D419E28B0B2}"/>
              </a:ext>
            </a:extLst>
          </p:cNvPr>
          <p:cNvSpPr txBox="1">
            <a:spLocks/>
          </p:cNvSpPr>
          <p:nvPr/>
        </p:nvSpPr>
        <p:spPr>
          <a:xfrm>
            <a:off x="333476" y="1116883"/>
            <a:ext cx="8302524" cy="5492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lnSpc>
                <a:spcPct val="100000"/>
              </a:lnSpc>
              <a:spcAft>
                <a:spcPts val="595"/>
              </a:spcAft>
              <a:buFont typeface="Times New Roman" panose="02020603050405020304" pitchFamily="18" charset="0"/>
              <a:buAutoNum type="arabicPeriod"/>
            </a:pPr>
            <a:r>
              <a:rPr lang="en-US" sz="20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Education</a:t>
            </a:r>
          </a:p>
          <a:p>
            <a:pPr lvl="1" algn="just">
              <a:lnSpc>
                <a:spcPct val="100000"/>
              </a:lnSpc>
              <a:spcAft>
                <a:spcPts val="595"/>
              </a:spcAft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2013-2017 "Dubna“ State University, Faculty of Natural and Engineering Sciences, Department of "Biophysics". Bachelor's degree with honors. Specialty: "Nuclear Physics and Technology“</a:t>
            </a:r>
          </a:p>
          <a:p>
            <a:pPr lvl="1" algn="just">
              <a:lnSpc>
                <a:spcPct val="100000"/>
              </a:lnSpc>
              <a:spcAft>
                <a:spcPts val="595"/>
              </a:spcAft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2017-2019 "Dubna“ State University, Engineering Physics Institute, Department of "Physical and Technical Systems". Master's degree with honors. Specialty: "Physics“</a:t>
            </a:r>
          </a:p>
          <a:p>
            <a:pPr marL="342900" lvl="0" indent="-342900" algn="just">
              <a:lnSpc>
                <a:spcPct val="100000"/>
              </a:lnSpc>
              <a:spcAft>
                <a:spcPts val="595"/>
              </a:spcAft>
              <a:buFont typeface="Times New Roman" panose="02020603050405020304" pitchFamily="18" charset="0"/>
              <a:buAutoNum type="arabicPeriod"/>
            </a:pPr>
            <a:r>
              <a:rPr lang="en-US" sz="20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Professional activity</a:t>
            </a:r>
          </a:p>
          <a:p>
            <a:pPr lvl="1" algn="just">
              <a:lnSpc>
                <a:spcPct val="100000"/>
              </a:lnSpc>
              <a:spcAft>
                <a:spcPts val="595"/>
              </a:spcAft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2016-2017: LRB JINR, Department of Radiation Research, Group No. 1 for Modeling the Interaction of Ionizing Radiation with Matter and Radiation Monitoring, Lab Assistant</a:t>
            </a:r>
          </a:p>
          <a:p>
            <a:pPr lvl="1" algn="just">
              <a:lnSpc>
                <a:spcPct val="100000"/>
              </a:lnSpc>
              <a:spcAft>
                <a:spcPts val="595"/>
              </a:spcAft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2018-2021: FLNP JINR, Nuclear Physics Department, IREN Facility, Neutron Activation Analysis Group, Engineer</a:t>
            </a:r>
          </a:p>
          <a:p>
            <a:pPr lvl="1" algn="just">
              <a:lnSpc>
                <a:spcPct val="100000"/>
              </a:lnSpc>
              <a:spcAft>
                <a:spcPts val="595"/>
              </a:spcAft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2021 – present: FLNP JINR, Division of Neutron Research and Development in Condensed Matter, Scientific and Experimental Department of Neutron Research of Condensed Matter, Diffractometry Sector No. 1, Group No. 3 DN-12, Junior Researcher. </a:t>
            </a:r>
            <a:r>
              <a:rPr lang="en-US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Professional responsibilities: carrying out an experiment</a:t>
            </a:r>
            <a:r>
              <a:rPr lang="ru-RU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</a:t>
            </a:r>
            <a:r>
              <a:rPr lang="en-US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 processing of tomographic</a:t>
            </a:r>
            <a:r>
              <a:rPr lang="ru-RU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 (</a:t>
            </a:r>
            <a:r>
              <a:rPr lang="en-US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neutron and x-ray</a:t>
            </a:r>
            <a:r>
              <a:rPr lang="ru-RU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)</a:t>
            </a:r>
            <a:r>
              <a:rPr lang="en-US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diffraction (neutron and x-ray) and Raman data, statistical processing and visualization</a:t>
            </a:r>
          </a:p>
          <a:p>
            <a:pPr marL="342900" lvl="0" indent="-342900" algn="just">
              <a:lnSpc>
                <a:spcPct val="100000"/>
              </a:lnSpc>
              <a:spcAft>
                <a:spcPts val="595"/>
              </a:spcAft>
              <a:buFont typeface="Times New Roman" panose="02020603050405020304" pitchFamily="18" charset="0"/>
              <a:buAutoNum type="arabicPeriod"/>
            </a:pPr>
            <a:r>
              <a:rPr lang="en-US" sz="20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Main achievements</a:t>
            </a:r>
          </a:p>
          <a:p>
            <a:pPr lvl="1" algn="just">
              <a:lnSpc>
                <a:spcPct val="100000"/>
              </a:lnSpc>
              <a:spcAft>
                <a:spcPts val="595"/>
              </a:spcAft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8 publications in peer-reviewed journals</a:t>
            </a:r>
          </a:p>
          <a:p>
            <a:pPr lvl="1" algn="just">
              <a:lnSpc>
                <a:spcPct val="100000"/>
              </a:lnSpc>
              <a:spcAft>
                <a:spcPts val="595"/>
              </a:spcAft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&gt; </a:t>
            </a:r>
            <a:r>
              <a:rPr lang="ru-RU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25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 presentations at conferences</a:t>
            </a:r>
          </a:p>
          <a:p>
            <a:pPr lvl="1" algn="just">
              <a:lnSpc>
                <a:spcPct val="100000"/>
              </a:lnSpc>
              <a:spcAft>
                <a:spcPts val="595"/>
              </a:spcAft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Winner of the JINR grant competition for young scientists and specialists (202</a:t>
            </a:r>
            <a:r>
              <a:rPr lang="ru-RU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1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2022).</a:t>
            </a:r>
          </a:p>
          <a:p>
            <a:pPr lvl="1" algn="just">
              <a:lnSpc>
                <a:spcPct val="100000"/>
              </a:lnSpc>
              <a:spcAft>
                <a:spcPts val="595"/>
              </a:spcAft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Encouraging Diploma – 58th meeting of the PAC for Condensed Matter Physics – Structural features of the fragment of cast iron cauldrons of Medieval Golden Horde: neutron tomography data – Dubna – JINR – 2024.</a:t>
            </a:r>
          </a:p>
          <a:p>
            <a:pPr lvl="1" algn="just">
              <a:lnSpc>
                <a:spcPct val="100000"/>
              </a:lnSpc>
              <a:spcAft>
                <a:spcPts val="595"/>
              </a:spcAft>
            </a:pPr>
            <a:endParaRPr lang="ru-RU" sz="1200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50D1326-1EB3-5A74-5D87-1B55AB6A584F}"/>
              </a:ext>
            </a:extLst>
          </p:cNvPr>
          <p:cNvSpPr txBox="1">
            <a:spLocks/>
          </p:cNvSpPr>
          <p:nvPr/>
        </p:nvSpPr>
        <p:spPr>
          <a:xfrm>
            <a:off x="333476" y="1052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SCIENTIFIC BIOGRAPHY</a:t>
            </a:r>
            <a:endParaRPr lang="ru-RU" sz="4400" b="1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BF34B7-1386-340F-0485-C6B064F605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 r="28682"/>
          <a:stretch/>
        </p:blipFill>
        <p:spPr bwMode="auto">
          <a:xfrm>
            <a:off x="8883567" y="778192"/>
            <a:ext cx="2765508" cy="3803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FAD1746-4BF5-9126-7112-F29923DA34E5}"/>
              </a:ext>
            </a:extLst>
          </p:cNvPr>
          <p:cNvSpPr txBox="1">
            <a:spLocks/>
          </p:cNvSpPr>
          <p:nvPr/>
        </p:nvSpPr>
        <p:spPr>
          <a:xfrm>
            <a:off x="8509008" y="4476743"/>
            <a:ext cx="3514625" cy="2352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254769"/>
                </a:solidFill>
                <a:latin typeface="Calibri" panose="020F0502020204030204"/>
                <a:cs typeface="Arial" panose="020B0604020202020204" pitchFamily="34" charset="0"/>
              </a:rPr>
              <a:t>VERONIKA SMIRNOVA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solidFill>
                  <a:srgbClr val="254769"/>
                </a:solidFill>
                <a:latin typeface="Calibri" panose="020F0502020204030204"/>
                <a:cs typeface="Arial" panose="020B0604020202020204" pitchFamily="34" charset="0"/>
              </a:rPr>
              <a:t>23.07.1995</a:t>
            </a:r>
            <a:endParaRPr lang="ru-RU" sz="3600" b="1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36260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5E9CE-4060-4605-51E8-549926BE0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4A767A30-26F2-919B-28A5-DB05A2D412F3}"/>
              </a:ext>
            </a:extLst>
          </p:cNvPr>
          <p:cNvSpPr txBox="1">
            <a:spLocks/>
          </p:cNvSpPr>
          <p:nvPr/>
        </p:nvSpPr>
        <p:spPr>
          <a:xfrm>
            <a:off x="333476" y="1134453"/>
            <a:ext cx="11448949" cy="4050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sz="1100" b="1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595"/>
              </a:spcAft>
              <a:buFont typeface="Times New Roman" panose="02020603050405020304" pitchFamily="18" charset="0"/>
              <a:buAutoNum type="arabicPeriod"/>
            </a:pP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Bakirov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B.; </a:t>
            </a:r>
            <a:r>
              <a:rPr lang="en-US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Smirnova, V.;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Kichanov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S.;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Shaykhutdinova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E.;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Murashev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M.;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Kozlenko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D.;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Sitdikov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A. Structural Features of the Fragments from Cast Iron Cauldrons of the Medieval Golden Horde: Neutron Tomography Data. J. Imaging. Vol.9. –  2023. P. 97 </a:t>
            </a:r>
            <a:endParaRPr lang="ru-RU" sz="1200" b="1" dirty="0">
              <a:solidFill>
                <a:srgbClr val="254769"/>
              </a:solidFill>
              <a:latin typeface="HP Simplified" panose="020B0604020204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595"/>
              </a:spcAft>
              <a:buFont typeface="Times New Roman" panose="02020603050405020304" pitchFamily="18" charset="0"/>
              <a:buAutoNum type="arabicPeriod"/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N. I.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Sudarev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I. A.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Saprykina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V. S. Smirnova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R. A.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Mimokhod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S. E.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Kichanov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Rpeliminary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 results of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styding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 the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kyathoi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 dating to the 5th-4th centuries bs from the graves of the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Volna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 1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cementry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Brief Communications of the Institute of Archaeology. Vol.272. – 2023. P. 327-345. </a:t>
            </a:r>
            <a:endParaRPr lang="ru-RU" sz="1200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595"/>
              </a:spcAft>
              <a:buFont typeface="Times New Roman" panose="02020603050405020304" pitchFamily="18" charset="0"/>
              <a:buAutoNum type="arabicPeriod"/>
            </a:pPr>
            <a:r>
              <a:rPr lang="en-US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Veronika S. Smirnova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Fedor N. Petrov, Larisa V.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Panteleeva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Bulat A.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Bakirov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Sergey E.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Kichanov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Denis P.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Kozlenko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Irina A.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Saprykina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Mikhail M.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Murashev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The Study of Ancient Russian Crosses from The Settlement of Dubna and Surrounding Area Using XRF Analysis, Neutron Diffraction and Tomography. Siberian Historical Research. Vol.4. – 2023. P. 201–219. </a:t>
            </a:r>
            <a:endParaRPr lang="ru-RU" sz="1200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595"/>
              </a:spcAft>
              <a:buFont typeface="Times New Roman" panose="02020603050405020304" pitchFamily="18" charset="0"/>
              <a:buAutoNum type="arabicPeriod"/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W.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Badawy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A. Yu. Dmitriev, V. Yu. Koval, </a:t>
            </a:r>
            <a:r>
              <a:rPr lang="en-US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V. S. Smirnova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O. E.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Chepurchenko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V. V.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Lobachev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M. Belova, A.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Galushko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Formation of reference groups for archaeological pottery using neutron activation and multivariate statistical analyses. Archaeometry. 2022. P. 1–17. </a:t>
            </a:r>
            <a:endParaRPr lang="ru-RU" sz="1200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buFont typeface="Times New Roman" panose="02020603050405020304" pitchFamily="18" charset="0"/>
              <a:buAutoNum type="arabicPeriod"/>
            </a:pPr>
            <a:r>
              <a:rPr lang="en-US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V. S. Smirnova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S. E.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Kichanov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F. N. Petrov, L. V.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Panteleeva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B. A.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Bakirov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D. P.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Kozlenko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Structural Studies of a Bronze Zoomorphic Pommel from the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Pekunovsky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 Settlement Using Neutron Diffraction and Tomography Methods. Physics of Particles and Nuclei Letters. Vol. 19(4) – 2022. P. 434–439. </a:t>
            </a:r>
            <a:endParaRPr lang="ru-RU" sz="1200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buFont typeface="Times New Roman" panose="02020603050405020304" pitchFamily="18" charset="0"/>
              <a:buAutoNum type="arabicPeriod"/>
            </a:pP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V.Yu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Koval,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A.Yu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Dmitriev, V.S. Smirnova, O.E.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Chepurchenko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Yu.G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Filina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M.V.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Bulavin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New studies of the elemental composition of medieval ceramics of Eastern Europe. Russian Archaeology</a:t>
            </a:r>
            <a:r>
              <a:rPr lang="ru-RU" sz="1200" dirty="0">
                <a:solidFill>
                  <a:srgbClr val="254769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Vol</a:t>
            </a:r>
            <a:r>
              <a:rPr lang="ru-RU" sz="1200" dirty="0">
                <a:solidFill>
                  <a:srgbClr val="254769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4</a:t>
            </a:r>
            <a:r>
              <a:rPr lang="ru-RU" sz="1200" dirty="0">
                <a:solidFill>
                  <a:srgbClr val="254769"/>
                </a:solidFill>
                <a:latin typeface="Calibri" panose="020F0502020204030204"/>
                <a:cs typeface="Arial" panose="020B0604020202020204" pitchFamily="34" charset="0"/>
              </a:rPr>
              <a:t>. – 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2021. P</a:t>
            </a:r>
            <a:r>
              <a:rPr lang="ru-RU" sz="1200" dirty="0">
                <a:solidFill>
                  <a:srgbClr val="254769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160-178</a:t>
            </a:r>
            <a:r>
              <a:rPr lang="ru-RU" sz="1200" dirty="0">
                <a:solidFill>
                  <a:srgbClr val="254769"/>
                </a:solidFill>
                <a:latin typeface="Calibri" panose="020F0502020204030204"/>
                <a:cs typeface="Arial" panose="020B0604020202020204" pitchFamily="34" charset="0"/>
              </a:rPr>
              <a:t>. </a:t>
            </a:r>
          </a:p>
          <a:p>
            <a:pPr marL="342900" lvl="0" indent="-342900" algn="just">
              <a:lnSpc>
                <a:spcPct val="100000"/>
              </a:lnSpc>
              <a:spcAft>
                <a:spcPts val="595"/>
              </a:spcAft>
              <a:buFont typeface="Times New Roman" panose="02020603050405020304" pitchFamily="18" charset="0"/>
              <a:buAutoNum type="arabicPeriod"/>
            </a:pP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V.Yu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Koval,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A.Yu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Dmitriev, S.B.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Borzakov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O.E.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Chepurchenko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Yu.G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Filina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V.S. Smirnova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V.V.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Lobachev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N.N.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Chepurchenko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A.Zh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Zhomartova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S.G.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Lennik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Elemental analysis of the molding paste of medieval oriental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faiences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 Physics of Particles and Nuclei Letters. Vol.17(6). – 2020. P. 893 – 899. </a:t>
            </a:r>
            <a:endParaRPr lang="ru-RU" sz="1200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0000"/>
              </a:lnSpc>
              <a:spcAft>
                <a:spcPts val="595"/>
              </a:spcAft>
              <a:buFont typeface="Times New Roman" panose="02020603050405020304" pitchFamily="18" charset="0"/>
              <a:buAutoNum type="arabicPeriod"/>
            </a:pP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T.D. Panova,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A.Yu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Dmitriev, O.E.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Chepurchenko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S.O. Dmitrieva, </a:t>
            </a:r>
            <a:r>
              <a:rPr lang="en-US" sz="12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V.S. Smirnova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Yu.G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Filina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Events of Russian history of the late Middle Ages in the light of neutron activation analysis data.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Archeologia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 e </a:t>
            </a:r>
            <a:r>
              <a:rPr lang="en-US" sz="1200" dirty="0" err="1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Calcolatori</a:t>
            </a:r>
            <a:r>
              <a:rPr lang="en-US" sz="12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. Vol.31. – 2020. P. 281 – 290. </a:t>
            </a:r>
            <a:endParaRPr lang="ru-RU" sz="1200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B7C113C-ED86-A6A2-F209-5D6755CEF6C7}"/>
              </a:ext>
            </a:extLst>
          </p:cNvPr>
          <p:cNvSpPr txBox="1">
            <a:spLocks/>
          </p:cNvSpPr>
          <p:nvPr/>
        </p:nvSpPr>
        <p:spPr>
          <a:xfrm>
            <a:off x="333476" y="1052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2631077927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FE8C2-DA7E-B18C-5DD6-B42D746E0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1FB0A433-4EC5-4E53-1B97-45B4FDC021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223796"/>
              </p:ext>
            </p:extLst>
          </p:nvPr>
        </p:nvGraphicFramePr>
        <p:xfrm>
          <a:off x="7354092" y="599033"/>
          <a:ext cx="3833813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198" imgH="8010306" progId="Acrobat.Document.DC">
                  <p:embed/>
                </p:oleObj>
              </mc:Choice>
              <mc:Fallback>
                <p:oleObj name="Acrobat Document" r:id="rId3" imgW="5667198" imgH="8010306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54092" y="599033"/>
                        <a:ext cx="3833813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Объект 2">
            <a:extLst>
              <a:ext uri="{FF2B5EF4-FFF2-40B4-BE49-F238E27FC236}">
                <a16:creationId xmlns:a16="http://schemas.microsoft.com/office/drawing/2014/main" id="{27B662B1-B617-71EB-EDCC-37DE96A596DA}"/>
              </a:ext>
            </a:extLst>
          </p:cNvPr>
          <p:cNvSpPr txBox="1">
            <a:spLocks/>
          </p:cNvSpPr>
          <p:nvPr/>
        </p:nvSpPr>
        <p:spPr>
          <a:xfrm>
            <a:off x="847827" y="6017171"/>
            <a:ext cx="5495824" cy="799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00000"/>
              </a:lnSpc>
              <a:spcAft>
                <a:spcPts val="595"/>
              </a:spcAft>
              <a:buNone/>
            </a:pPr>
            <a:r>
              <a:rPr lang="en-US" sz="18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Advanced training program "X-Ray Spectral Analysis"</a:t>
            </a:r>
            <a:endParaRPr lang="ru-RU" sz="1800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FFC983E-CA7D-F57D-F482-9577AD3875D0}"/>
              </a:ext>
            </a:extLst>
          </p:cNvPr>
          <p:cNvSpPr txBox="1">
            <a:spLocks/>
          </p:cNvSpPr>
          <p:nvPr/>
        </p:nvSpPr>
        <p:spPr>
          <a:xfrm>
            <a:off x="333476" y="1052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b="1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PROFESSIONAL DEVELOPMENT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F4A12F7-72E0-36C8-32AD-D1E9F67DF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1736" y="1400836"/>
            <a:ext cx="3721958" cy="5261769"/>
          </a:xfr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718588D-4A9F-0209-A404-C8216875A6C1}"/>
              </a:ext>
            </a:extLst>
          </p:cNvPr>
          <p:cNvSpPr txBox="1">
            <a:spLocks/>
          </p:cNvSpPr>
          <p:nvPr/>
        </p:nvSpPr>
        <p:spPr>
          <a:xfrm>
            <a:off x="6635056" y="5953617"/>
            <a:ext cx="5495824" cy="799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00000"/>
              </a:lnSpc>
              <a:spcAft>
                <a:spcPts val="595"/>
              </a:spcAft>
              <a:buNone/>
            </a:pPr>
            <a:r>
              <a:rPr lang="en-US" sz="18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Training course "Basics of working on a spectrometer Software analytical package SPECTRA.ELEMENTS"</a:t>
            </a:r>
            <a:endParaRPr lang="ru-RU" sz="1800" dirty="0">
              <a:solidFill>
                <a:srgbClr val="254769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02596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5C131-4761-C3EC-68DD-DE58EF49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49" y="54838"/>
            <a:ext cx="7175502" cy="176811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254769"/>
                </a:solidFill>
                <a:latin typeface="HP Simplified" panose="020B0604020204020204" pitchFamily="34" charset="0"/>
              </a:rPr>
              <a:t>Russian Federation legislation in the field of cultural heritage</a:t>
            </a:r>
            <a:endParaRPr lang="ru-RU" sz="4000" b="1" dirty="0">
              <a:solidFill>
                <a:srgbClr val="254769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952FC0-F6E7-A073-3AD7-F1DFBAF3F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r="9324"/>
          <a:stretch/>
        </p:blipFill>
        <p:spPr bwMode="auto">
          <a:xfrm>
            <a:off x="2971799" y="1712482"/>
            <a:ext cx="2870201" cy="509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B1F8F9C-5EAE-FF52-7C03-4C43DD453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2280" r="6794"/>
          <a:stretch/>
        </p:blipFill>
        <p:spPr bwMode="auto">
          <a:xfrm>
            <a:off x="126998" y="1763282"/>
            <a:ext cx="2870201" cy="462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качать ГОСТ Р 56891.2-2016 Сохранение объектов культурного наследия.  Термины и определения. Часть 2. Памятники истории и культуры">
            <a:extLst>
              <a:ext uri="{FF2B5EF4-FFF2-40B4-BE49-F238E27FC236}">
                <a16:creationId xmlns:a16="http://schemas.microsoft.com/office/drawing/2014/main" id="{C32B2F44-61A8-41EF-09A7-062B2ECA0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r="8512"/>
          <a:stretch/>
        </p:blipFill>
        <p:spPr bwMode="auto">
          <a:xfrm>
            <a:off x="5880101" y="1725182"/>
            <a:ext cx="3124200" cy="50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Рисунок культурное наследие - 76 фото">
            <a:extLst>
              <a:ext uri="{FF2B5EF4-FFF2-40B4-BE49-F238E27FC236}">
                <a16:creationId xmlns:a16="http://schemas.microsoft.com/office/drawing/2014/main" id="{8CEAE899-F4DD-4A89-75C9-59AF5E176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131300" y="1951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8ABEA2-14FE-7222-9EB6-81E3FCE2C564}"/>
              </a:ext>
            </a:extLst>
          </p:cNvPr>
          <p:cNvSpPr/>
          <p:nvPr/>
        </p:nvSpPr>
        <p:spPr>
          <a:xfrm>
            <a:off x="9131300" y="0"/>
            <a:ext cx="3429000" cy="6858000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085E50-365D-3CA6-DD4D-A1917472A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98" y="213088"/>
            <a:ext cx="1323902" cy="1323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1296FB-860D-92B1-6557-618860CB3DA9}"/>
              </a:ext>
            </a:extLst>
          </p:cNvPr>
          <p:cNvSpPr txBox="1"/>
          <p:nvPr/>
        </p:nvSpPr>
        <p:spPr>
          <a:xfrm>
            <a:off x="64273" y="5725944"/>
            <a:ext cx="2831327" cy="1077218"/>
          </a:xfrm>
          <a:prstGeom prst="rect">
            <a:avLst/>
          </a:prstGeom>
          <a:solidFill>
            <a:schemeClr val="bg1"/>
          </a:solidFill>
          <a:ln>
            <a:solidFill>
              <a:srgbClr val="25476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254769"/>
                </a:solidFill>
                <a:effectLst/>
                <a:latin typeface="Aptos Narrow" panose="020B0004020202020204" pitchFamily="34" charset="0"/>
              </a:rPr>
              <a:t>№ 73-ФЗ от 25.06.2002 г. «Об объектах культурного наследия (памятниках истории и культуры) народов РФ»</a:t>
            </a:r>
            <a:endParaRPr lang="ru-RU" sz="1600" dirty="0">
              <a:solidFill>
                <a:srgbClr val="254769"/>
              </a:solidFill>
              <a:latin typeface="Aptos Narrow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84F4A-A0A5-1BE6-5303-42A083003DF0}"/>
              </a:ext>
            </a:extLst>
          </p:cNvPr>
          <p:cNvSpPr txBox="1"/>
          <p:nvPr/>
        </p:nvSpPr>
        <p:spPr>
          <a:xfrm>
            <a:off x="2979772" y="5695166"/>
            <a:ext cx="3473453" cy="1107996"/>
          </a:xfrm>
          <a:prstGeom prst="rect">
            <a:avLst/>
          </a:prstGeom>
          <a:solidFill>
            <a:schemeClr val="bg1"/>
          </a:solidFill>
          <a:ln>
            <a:solidFill>
              <a:srgbClr val="25476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2C363A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ru-RU" sz="1600" dirty="0">
                <a:solidFill>
                  <a:srgbClr val="254769"/>
                </a:solidFill>
                <a:latin typeface="Aptos Narrow" panose="020B0004020202020204" pitchFamily="34" charset="0"/>
              </a:rPr>
              <a:t>№ 163-ФЗ от 27.06.2011 г. «О ратификации Европейской конвенции об охране археологического наследия (пересмотренной)»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FA8A02-1FB1-16A2-E9B8-5D883D9EC1F3}"/>
              </a:ext>
            </a:extLst>
          </p:cNvPr>
          <p:cNvSpPr txBox="1"/>
          <p:nvPr/>
        </p:nvSpPr>
        <p:spPr>
          <a:xfrm>
            <a:off x="6545230" y="5695166"/>
            <a:ext cx="2497172" cy="1077218"/>
          </a:xfrm>
          <a:prstGeom prst="rect">
            <a:avLst/>
          </a:prstGeom>
          <a:solidFill>
            <a:schemeClr val="bg1"/>
          </a:solidFill>
          <a:ln>
            <a:solidFill>
              <a:srgbClr val="25476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54769"/>
                </a:solidFill>
                <a:latin typeface="Aptos Narrow" panose="020B0004020202020204" pitchFamily="34" charset="0"/>
              </a:rPr>
              <a:t>Национальный стандарт РФ ГОСТ Р 56891.2-2016 «СОХРАНЕНИЕ ОБЪЕКТОВ КУЛЬТУРНОГО НАСЛЕДИЯ»</a:t>
            </a:r>
          </a:p>
        </p:txBody>
      </p:sp>
    </p:spTree>
    <p:extLst>
      <p:ext uri="{BB962C8B-B14F-4D97-AF65-F5344CB8AC3E}">
        <p14:creationId xmlns:p14="http://schemas.microsoft.com/office/powerpoint/2010/main" val="1187258816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E3E1C0-6904-F08A-B3BF-041B9508E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00"/>
                    </a14:imgEffect>
                    <a14:imgEffect>
                      <a14:saturation sa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67" t="-1602" r="23847" b="1602"/>
          <a:stretch/>
        </p:blipFill>
        <p:spPr>
          <a:xfrm>
            <a:off x="6271601" y="-124178"/>
            <a:ext cx="5920399" cy="698217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37F919-7B8B-1607-A1DB-63311FFC1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8801" y="4985810"/>
            <a:ext cx="1475045" cy="147504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0BA759C-A8F8-6C9C-C509-C87777DED900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54769"/>
                </a:solidFill>
                <a:latin typeface="HP Simplified" panose="020B0604020204020204" pitchFamily="34" charset="0"/>
              </a:rPr>
              <a:t>E</a:t>
            </a:r>
            <a:r>
              <a:rPr lang="en-GB" b="1" dirty="0">
                <a:solidFill>
                  <a:srgbClr val="254769"/>
                </a:solidFill>
                <a:latin typeface="HP Simplified" panose="020B0604020204020204" pitchFamily="34" charset="0"/>
              </a:rPr>
              <a:t>XCAVATIONS</a:t>
            </a:r>
            <a:endParaRPr lang="ru-RU" b="1" dirty="0">
              <a:solidFill>
                <a:srgbClr val="254769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Объект 7">
            <a:extLst>
              <a:ext uri="{FF2B5EF4-FFF2-40B4-BE49-F238E27FC236}">
                <a16:creationId xmlns:a16="http://schemas.microsoft.com/office/drawing/2014/main" id="{C36B4485-D7C7-DE52-C48B-42F7C8B9A188}"/>
              </a:ext>
            </a:extLst>
          </p:cNvPr>
          <p:cNvSpPr txBox="1">
            <a:spLocks/>
          </p:cNvSpPr>
          <p:nvPr/>
        </p:nvSpPr>
        <p:spPr>
          <a:xfrm>
            <a:off x="300402" y="1436682"/>
            <a:ext cx="6292310" cy="4467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54769"/>
              </a:buClr>
            </a:pPr>
            <a:r>
              <a:rPr lang="en-US" sz="3200" b="1" dirty="0">
                <a:solidFill>
                  <a:srgbClr val="FFB238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Volna-1</a:t>
            </a:r>
            <a:r>
              <a:rPr lang="en-US" sz="2400" dirty="0">
                <a:solidFill>
                  <a:srgbClr val="FFB238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an urban soil burial ground on the Taman Peninsula</a:t>
            </a:r>
            <a:endParaRPr lang="ru-RU" sz="2400" dirty="0">
              <a:solidFill>
                <a:srgbClr val="254769"/>
              </a:solidFill>
              <a:latin typeface="Aptos Narrow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254769"/>
              </a:buClr>
            </a:pPr>
            <a:r>
              <a:rPr lang="en-US" sz="3200" b="1" dirty="0">
                <a:solidFill>
                  <a:srgbClr val="FFB238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4.5 km 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northwest of the village of </a:t>
            </a:r>
            <a:r>
              <a:rPr lang="en-US" sz="2400" dirty="0" err="1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Volna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Temryuk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district, Krasnodar</a:t>
            </a:r>
            <a:r>
              <a:rPr lang="ru-RU" sz="2400" dirty="0">
                <a:solidFill>
                  <a:srgbClr val="254769"/>
                </a:solidFill>
                <a:latin typeface="Aptos Narrow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</a:t>
            </a:r>
            <a:endParaRPr lang="ru-RU" sz="2400" dirty="0">
              <a:solidFill>
                <a:srgbClr val="254769"/>
              </a:solidFill>
              <a:latin typeface="Aptos Narrow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254769"/>
              </a:buClr>
            </a:pP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mid/second quarter of the </a:t>
            </a:r>
            <a:r>
              <a:rPr lang="en-US" sz="3200" b="1" dirty="0">
                <a:solidFill>
                  <a:srgbClr val="FFB238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6th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century – beginning of the </a:t>
            </a:r>
            <a:r>
              <a:rPr lang="en-US" sz="3200" b="1" dirty="0">
                <a:solidFill>
                  <a:srgbClr val="FFB238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3rd</a:t>
            </a:r>
            <a:r>
              <a:rPr lang="en-US" sz="2400" dirty="0">
                <a:solidFill>
                  <a:srgbClr val="FFB238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54769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century BC</a:t>
            </a:r>
            <a:endParaRPr lang="ru-RU" sz="2400" dirty="0">
              <a:solidFill>
                <a:srgbClr val="254769"/>
              </a:solidFill>
              <a:latin typeface="Aptos Narrow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Clr>
                <a:srgbClr val="254769"/>
              </a:buClr>
            </a:pPr>
            <a:r>
              <a:rPr lang="en-GB" sz="24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population: mostly </a:t>
            </a:r>
            <a:r>
              <a:rPr lang="en-GB" sz="3200" b="1" dirty="0">
                <a:solidFill>
                  <a:srgbClr val="FFB238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Greek</a:t>
            </a:r>
            <a:endParaRPr lang="ru-RU" sz="2400" b="1" dirty="0">
              <a:solidFill>
                <a:srgbClr val="FFB238"/>
              </a:solidFill>
              <a:latin typeface="Aptos Narrow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4DA2A9-313E-DD00-2E25-CD697A7E1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1502" y="111119"/>
            <a:ext cx="952500" cy="952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091CF0-14E0-16AF-96D8-C75AA0720ADD}"/>
              </a:ext>
            </a:extLst>
          </p:cNvPr>
          <p:cNvSpPr txBox="1"/>
          <p:nvPr/>
        </p:nvSpPr>
        <p:spPr>
          <a:xfrm>
            <a:off x="9550400" y="2235200"/>
            <a:ext cx="1537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Condensed" panose="020B0502040204020203" pitchFamily="34" charset="0"/>
              </a:rPr>
              <a:t>A Z O V  S E A</a:t>
            </a:r>
            <a:endParaRPr lang="ru-RU" sz="2000" b="1" dirty="0">
              <a:latin typeface="Bahnschrift Condensed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0CC4D3-8907-7C81-83B5-112552C57EE5}"/>
              </a:ext>
            </a:extLst>
          </p:cNvPr>
          <p:cNvSpPr txBox="1"/>
          <p:nvPr/>
        </p:nvSpPr>
        <p:spPr>
          <a:xfrm>
            <a:off x="6592711" y="6060745"/>
            <a:ext cx="1537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Condensed" panose="020B0502040204020203" pitchFamily="34" charset="0"/>
              </a:rPr>
              <a:t>B L A C K  S E A</a:t>
            </a:r>
            <a:endParaRPr lang="ru-RU" sz="2000" b="1" dirty="0">
              <a:latin typeface="Bahnschrift Condensed" panose="020B0502040204020203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24A4CAB-860D-D684-0948-4E8F3BB5FD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68153" y="2944841"/>
            <a:ext cx="1325563" cy="13255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B587712-7A65-807C-4E26-4852F72F709C}"/>
              </a:ext>
            </a:extLst>
          </p:cNvPr>
          <p:cNvSpPr txBox="1"/>
          <p:nvPr/>
        </p:nvSpPr>
        <p:spPr>
          <a:xfrm>
            <a:off x="8776921" y="4262319"/>
            <a:ext cx="110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Condensed" panose="020B0502040204020203" pitchFamily="34" charset="0"/>
              </a:rPr>
              <a:t>V O L N A 1</a:t>
            </a:r>
            <a:endParaRPr lang="ru-RU" sz="2000" b="1" dirty="0">
              <a:latin typeface="Bahnschrift Condensed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94F8C8-61A2-CC80-578D-9168498B1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847" y="2944840"/>
            <a:ext cx="4208494" cy="3109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C71301-C9B1-19A2-1C75-A5CDCC7C09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09" y="149265"/>
            <a:ext cx="4068311" cy="30116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F5D2F3-CF8A-39D7-7823-3C0089D08A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17" y="5055480"/>
            <a:ext cx="1325563" cy="13255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9148F95-52A6-D373-E7E3-E409F0D093F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1534"/>
          <a:stretch/>
        </p:blipFill>
        <p:spPr>
          <a:xfrm>
            <a:off x="6185158" y="0"/>
            <a:ext cx="600388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956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A66FD82-0404-92F2-9A74-F54586DC0F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4" b="18403"/>
          <a:stretch/>
        </p:blipFill>
        <p:spPr>
          <a:xfrm>
            <a:off x="0" y="0"/>
            <a:ext cx="12192000" cy="1668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3EFE08-B247-F9DF-F443-AD324502B884}"/>
              </a:ext>
            </a:extLst>
          </p:cNvPr>
          <p:cNvSpPr txBox="1"/>
          <p:nvPr/>
        </p:nvSpPr>
        <p:spPr>
          <a:xfrm>
            <a:off x="5685085" y="4955620"/>
            <a:ext cx="24244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54769"/>
                </a:solidFill>
              </a:rPr>
              <a:t>A</a:t>
            </a:r>
            <a:r>
              <a:rPr lang="ru-RU" sz="2800" dirty="0">
                <a:solidFill>
                  <a:srgbClr val="254769"/>
                </a:solidFill>
              </a:rPr>
              <a:t>nalysis of technological manufacturing </a:t>
            </a:r>
            <a:r>
              <a:rPr lang="en-US" sz="2800" dirty="0">
                <a:solidFill>
                  <a:srgbClr val="254769"/>
                </a:solidFill>
              </a:rPr>
              <a:t>f</a:t>
            </a:r>
            <a:r>
              <a:rPr lang="ru-RU" sz="2800" dirty="0">
                <a:solidFill>
                  <a:srgbClr val="254769"/>
                </a:solidFill>
              </a:rPr>
              <a:t>eatures</a:t>
            </a:r>
            <a:endParaRPr lang="en-US" sz="2800" dirty="0">
              <a:solidFill>
                <a:srgbClr val="254769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2A1B74-076B-ABEB-2A34-B5D8B29F5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033" y="4832810"/>
            <a:ext cx="952500" cy="95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036C00-74FB-C334-B07D-0B2287F3F4FA}"/>
              </a:ext>
            </a:extLst>
          </p:cNvPr>
          <p:cNvSpPr txBox="1"/>
          <p:nvPr/>
        </p:nvSpPr>
        <p:spPr>
          <a:xfrm>
            <a:off x="9562252" y="4949540"/>
            <a:ext cx="25139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54769"/>
                </a:solidFill>
              </a:rPr>
              <a:t>Identification of one or more manufacturing factories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39853A-7EC0-2731-825F-D7944D2BE74B}"/>
              </a:ext>
            </a:extLst>
          </p:cNvPr>
          <p:cNvSpPr txBox="1"/>
          <p:nvPr/>
        </p:nvSpPr>
        <p:spPr>
          <a:xfrm>
            <a:off x="1125809" y="4949540"/>
            <a:ext cx="31168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54769"/>
                </a:solidFill>
              </a:rPr>
              <a:t>I</a:t>
            </a:r>
            <a:r>
              <a:rPr lang="en-GB" sz="2800" dirty="0">
                <a:solidFill>
                  <a:srgbClr val="254769"/>
                </a:solidFill>
              </a:rPr>
              <a:t>dentifying possible differences in composition</a:t>
            </a:r>
            <a:r>
              <a:rPr lang="en-US" sz="2800" dirty="0">
                <a:solidFill>
                  <a:srgbClr val="254769"/>
                </a:solidFill>
              </a:rPr>
              <a:t> of</a:t>
            </a:r>
            <a:r>
              <a:rPr lang="ru-RU" sz="2800" dirty="0">
                <a:solidFill>
                  <a:srgbClr val="254769"/>
                </a:solidFill>
              </a:rPr>
              <a:t> </a:t>
            </a:r>
            <a:r>
              <a:rPr lang="en-GB" sz="2800" dirty="0">
                <a:solidFill>
                  <a:srgbClr val="254769"/>
                </a:solidFill>
              </a:rPr>
              <a:t>raw materials</a:t>
            </a:r>
            <a:endParaRPr lang="ru-RU" sz="2800" dirty="0">
              <a:solidFill>
                <a:srgbClr val="254769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D174EDB-2CFC-00A2-D7F0-F56D3B431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4133" y="4832810"/>
            <a:ext cx="952500" cy="9525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467A8D-1BE3-B1A0-1F76-F383288C8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8227" y="4832810"/>
            <a:ext cx="952500" cy="9525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7FDC916-DCAE-5931-5D03-98AD994077FD}"/>
              </a:ext>
            </a:extLst>
          </p:cNvPr>
          <p:cNvGrpSpPr/>
          <p:nvPr/>
        </p:nvGrpSpPr>
        <p:grpSpPr>
          <a:xfrm>
            <a:off x="0" y="1920628"/>
            <a:ext cx="38444407" cy="3138715"/>
            <a:chOff x="1" y="1356464"/>
            <a:chExt cx="38444407" cy="330085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819E3-BD22-3672-DA08-CD858DB1F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" y="1356464"/>
              <a:ext cx="26047700" cy="311703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758758-88A2-4BC1-300F-48E69E630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3145"/>
            <a:stretch/>
          </p:blipFill>
          <p:spPr>
            <a:xfrm>
              <a:off x="26239709" y="1540281"/>
              <a:ext cx="12204699" cy="3117037"/>
            </a:xfrm>
            <a:prstGeom prst="rect">
              <a:avLst/>
            </a:prstGeom>
          </p:spPr>
        </p:pic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E091BCE-CAF0-4611-C505-AB161DF237EA}"/>
              </a:ext>
            </a:extLst>
          </p:cNvPr>
          <p:cNvSpPr/>
          <p:nvPr/>
        </p:nvSpPr>
        <p:spPr>
          <a:xfrm rot="16200000">
            <a:off x="5254953" y="-5254954"/>
            <a:ext cx="1682093" cy="12192001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B53BA09-DF33-753E-02C9-F4F2D0BE96EC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OBJECTS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19152321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926 L -2.15156 -0.03403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78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18DD5A-6710-76A1-2ABE-2BFFFFE37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1" b="27520"/>
          <a:stretch/>
        </p:blipFill>
        <p:spPr>
          <a:xfrm>
            <a:off x="1" y="2489778"/>
            <a:ext cx="12192000" cy="31546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F546F6-627C-7F9F-B264-21FD8F1CBE43}"/>
              </a:ext>
            </a:extLst>
          </p:cNvPr>
          <p:cNvSpPr/>
          <p:nvPr/>
        </p:nvSpPr>
        <p:spPr>
          <a:xfrm rot="16200000">
            <a:off x="4518666" y="-2028889"/>
            <a:ext cx="3154664" cy="12192001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4F228CC-9E8B-13CF-6635-0BAAD2FBC196}"/>
              </a:ext>
            </a:extLst>
          </p:cNvPr>
          <p:cNvSpPr txBox="1">
            <a:spLocks/>
          </p:cNvSpPr>
          <p:nvPr/>
        </p:nvSpPr>
        <p:spPr>
          <a:xfrm>
            <a:off x="446534" y="32745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B238"/>
                </a:solidFill>
                <a:latin typeface="HP Simplified" panose="020B0604020204020204" pitchFamily="34" charset="0"/>
              </a:rPr>
              <a:t>METHODS AND EQUIPMENT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06851D-47FF-7C9D-17C4-DD7D31845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3264" y="3438174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41367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AE6E13-4C39-28C2-07DF-9330A919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7059"/>
            <a:ext cx="2316743" cy="152591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8A6E01-7018-158F-BD63-1F6F0CAB5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501896"/>
            <a:ext cx="2302934" cy="16400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BEF7D2B-09EE-4EC0-C10F-F23FDBFCCD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9" t="15141" r="23119" b="18478"/>
          <a:stretch/>
        </p:blipFill>
        <p:spPr>
          <a:xfrm>
            <a:off x="2316742" y="-1440"/>
            <a:ext cx="1735969" cy="15221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67EB7C-0AC9-6288-E06E-0B49F6B2F9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260" y="1514738"/>
            <a:ext cx="3316016" cy="161839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C81503E-8071-1879-DCD7-B78F3EE39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7074" y="0"/>
            <a:ext cx="1665837" cy="151885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37BDD61-53C5-730E-65CA-C320A5647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3630" y="1348689"/>
            <a:ext cx="1735969" cy="17932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9606B49-0ABF-3881-9BE1-C2D97984B2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6216" y="0"/>
            <a:ext cx="1735969" cy="15302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38EFE0D-2A4B-F76E-84C6-07227F19B2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27" y="1493598"/>
            <a:ext cx="1834168" cy="164009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93FF0EF-AAF5-C106-1B96-CDE35C5DE3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47" y="-7059"/>
            <a:ext cx="1804313" cy="153731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06E4FD7-343F-E9E5-FE8B-C1372198D3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54717" y="-7059"/>
            <a:ext cx="3144146" cy="161428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AF6FAF1-0369-38A4-A4C2-5410EA35E7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87570" y="1562891"/>
            <a:ext cx="3214593" cy="157909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8D340D4-1115-C979-79A4-18BB3B62BBA4}"/>
              </a:ext>
            </a:extLst>
          </p:cNvPr>
          <p:cNvSpPr/>
          <p:nvPr/>
        </p:nvSpPr>
        <p:spPr>
          <a:xfrm rot="16200000">
            <a:off x="4515367" y="-4521917"/>
            <a:ext cx="3154664" cy="12192001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682B60-7D19-237E-1901-212CCEC76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4488" y="3520776"/>
            <a:ext cx="4206427" cy="3090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Tabletop microtomography system PRODIS.COMPACT</a:t>
            </a:r>
            <a:r>
              <a:rPr lang="ru-RU" dirty="0">
                <a:solidFill>
                  <a:srgbClr val="2547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Moscow, Russia)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10A282-5896-76E9-60E6-F6D3EB7A23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03" y="3787385"/>
            <a:ext cx="3106781" cy="27621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962B1C-39B0-0E0A-AC63-3A45E42800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889" y="3520776"/>
            <a:ext cx="5007007" cy="324592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5BA4112-FC64-8CD5-8E7F-E8302E78C0A2}"/>
              </a:ext>
            </a:extLst>
          </p:cNvPr>
          <p:cNvSpPr txBox="1">
            <a:spLocks/>
          </p:cNvSpPr>
          <p:nvPr/>
        </p:nvSpPr>
        <p:spPr>
          <a:xfrm>
            <a:off x="333476" y="1052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COMPUTER TOMOGRAPHY (CT)</a:t>
            </a:r>
          </a:p>
        </p:txBody>
      </p:sp>
      <p:sp>
        <p:nvSpPr>
          <p:cNvPr id="40" name="Объект 7">
            <a:extLst>
              <a:ext uri="{FF2B5EF4-FFF2-40B4-BE49-F238E27FC236}">
                <a16:creationId xmlns:a16="http://schemas.microsoft.com/office/drawing/2014/main" id="{875D68B3-C5CC-61D8-F051-67A30ADA528A}"/>
              </a:ext>
            </a:extLst>
          </p:cNvPr>
          <p:cNvSpPr txBox="1">
            <a:spLocks/>
          </p:cNvSpPr>
          <p:nvPr/>
        </p:nvSpPr>
        <p:spPr>
          <a:xfrm>
            <a:off x="296683" y="1714263"/>
            <a:ext cx="1404871" cy="116930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/>
              </a:buClr>
              <a:buNone/>
            </a:pPr>
            <a:r>
              <a:rPr lang="en-US" sz="3600" b="1" dirty="0">
                <a:solidFill>
                  <a:srgbClr val="FFB238"/>
                </a:solidFill>
                <a:latin typeface="HP Simplified" panose="020B0604020204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64 µm</a:t>
            </a:r>
            <a:endParaRPr lang="ru-RU" sz="3600" b="1" dirty="0">
              <a:solidFill>
                <a:srgbClr val="FFB23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chemeClr val="accent1"/>
              </a:buClr>
              <a:buNone/>
            </a:pPr>
            <a:r>
              <a:rPr lang="en-US" sz="2400" dirty="0">
                <a:solidFill>
                  <a:schemeClr val="bg1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pixel size </a:t>
            </a:r>
          </a:p>
          <a:p>
            <a:pPr algn="ctr">
              <a:buClr>
                <a:schemeClr val="accent1"/>
              </a:buClr>
              <a:buFont typeface="Aptos Narrow" panose="020B0004020202020204" pitchFamily="34" charset="0"/>
              <a:buChar char="○"/>
            </a:pPr>
            <a:endParaRPr lang="en-US" sz="2400" dirty="0">
              <a:solidFill>
                <a:srgbClr val="FFB238"/>
              </a:solidFill>
              <a:latin typeface="HP Simplified" panose="020B0604020204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accent1"/>
              </a:buClr>
              <a:buFont typeface="Aptos Narrow" panose="020B0004020202020204" pitchFamily="34" charset="0"/>
              <a:buChar char="○"/>
            </a:pPr>
            <a:endParaRPr lang="ru-RU" sz="2400" dirty="0">
              <a:solidFill>
                <a:srgbClr val="FFB2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Объект 7">
            <a:extLst>
              <a:ext uri="{FF2B5EF4-FFF2-40B4-BE49-F238E27FC236}">
                <a16:creationId xmlns:a16="http://schemas.microsoft.com/office/drawing/2014/main" id="{BABB74B8-7EB2-0BFA-F963-E0C02BBC9F41}"/>
              </a:ext>
            </a:extLst>
          </p:cNvPr>
          <p:cNvSpPr txBox="1">
            <a:spLocks/>
          </p:cNvSpPr>
          <p:nvPr/>
        </p:nvSpPr>
        <p:spPr>
          <a:xfrm>
            <a:off x="2716034" y="1760137"/>
            <a:ext cx="2088846" cy="13051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/>
              </a:buClr>
              <a:buNone/>
            </a:pPr>
            <a:r>
              <a:rPr lang="ru-RU" sz="3600" b="1" dirty="0">
                <a:solidFill>
                  <a:srgbClr val="FFB238"/>
                </a:solidFill>
                <a:latin typeface="HP Simplified" panose="020B0604020204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1,2х - 10х </a:t>
            </a:r>
            <a:r>
              <a:rPr lang="en-US" sz="3600" dirty="0">
                <a:solidFill>
                  <a:schemeClr val="bg1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geometric magnification </a:t>
            </a:r>
          </a:p>
          <a:p>
            <a:pPr algn="ctr">
              <a:buClr>
                <a:schemeClr val="accent1"/>
              </a:buClr>
              <a:buFont typeface="Aptos Narrow" panose="020B0004020202020204" pitchFamily="34" charset="0"/>
              <a:buChar char="○"/>
            </a:pPr>
            <a:endParaRPr lang="en-US" sz="2400" dirty="0">
              <a:solidFill>
                <a:srgbClr val="FFB238"/>
              </a:solidFill>
              <a:latin typeface="HP Simplified" panose="020B0604020204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accent1"/>
              </a:buClr>
              <a:buFont typeface="Aptos Narrow" panose="020B0004020202020204" pitchFamily="34" charset="0"/>
              <a:buChar char="○"/>
            </a:pPr>
            <a:endParaRPr lang="ru-RU" sz="2400" dirty="0">
              <a:solidFill>
                <a:srgbClr val="FFB2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Объект 7">
            <a:extLst>
              <a:ext uri="{FF2B5EF4-FFF2-40B4-BE49-F238E27FC236}">
                <a16:creationId xmlns:a16="http://schemas.microsoft.com/office/drawing/2014/main" id="{81A06EBA-AAF6-57F6-19E3-CFA2EB5AF95F}"/>
              </a:ext>
            </a:extLst>
          </p:cNvPr>
          <p:cNvSpPr txBox="1">
            <a:spLocks/>
          </p:cNvSpPr>
          <p:nvPr/>
        </p:nvSpPr>
        <p:spPr>
          <a:xfrm>
            <a:off x="5819360" y="1723456"/>
            <a:ext cx="2943397" cy="116930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/>
              </a:buClr>
              <a:buNone/>
            </a:pPr>
            <a:r>
              <a:rPr lang="en-US" sz="3600" b="1" dirty="0">
                <a:solidFill>
                  <a:srgbClr val="FFB238"/>
                </a:solidFill>
                <a:latin typeface="HP Simplified" panose="020B0604020204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80x60x60 mm</a:t>
            </a:r>
          </a:p>
          <a:p>
            <a:pPr marL="0" indent="0" algn="ctr">
              <a:buClr>
                <a:schemeClr val="accent1"/>
              </a:buClr>
              <a:buNone/>
            </a:pPr>
            <a:r>
              <a:rPr lang="en-US" sz="2400" dirty="0">
                <a:solidFill>
                  <a:schemeClr val="bg1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sample dimensions</a:t>
            </a:r>
          </a:p>
        </p:txBody>
      </p:sp>
      <p:sp>
        <p:nvSpPr>
          <p:cNvPr id="44" name="Объект 7">
            <a:extLst>
              <a:ext uri="{FF2B5EF4-FFF2-40B4-BE49-F238E27FC236}">
                <a16:creationId xmlns:a16="http://schemas.microsoft.com/office/drawing/2014/main" id="{7F1172B6-6BBD-264B-496B-57448DB6FED4}"/>
              </a:ext>
            </a:extLst>
          </p:cNvPr>
          <p:cNvSpPr txBox="1">
            <a:spLocks/>
          </p:cNvSpPr>
          <p:nvPr/>
        </p:nvSpPr>
        <p:spPr>
          <a:xfrm>
            <a:off x="9777236" y="1691817"/>
            <a:ext cx="2143679" cy="13051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/>
              </a:buClr>
              <a:buNone/>
            </a:pPr>
            <a:r>
              <a:rPr lang="en-US" sz="3600" b="1" dirty="0">
                <a:solidFill>
                  <a:srgbClr val="FFB238"/>
                </a:solidFill>
                <a:latin typeface="HP Simplified" panose="020B0604020204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7,200</a:t>
            </a:r>
          </a:p>
          <a:p>
            <a:pPr marL="0" indent="0" algn="ctr">
              <a:buClr>
                <a:schemeClr val="accent1"/>
              </a:buClr>
              <a:buNone/>
            </a:pPr>
            <a:r>
              <a:rPr lang="ru-RU" sz="2400" b="1" dirty="0">
                <a:solidFill>
                  <a:srgbClr val="FFB238"/>
                </a:solidFill>
                <a:latin typeface="HP Simplified" panose="020B0604020204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HP Simplified" panose="020B0604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projections for reconstruction</a:t>
            </a:r>
          </a:p>
          <a:p>
            <a:pPr algn="ctr">
              <a:buClr>
                <a:schemeClr val="accent1"/>
              </a:buClr>
              <a:buFont typeface="Aptos Narrow" panose="020B0004020202020204" pitchFamily="34" charset="0"/>
              <a:buChar char="○"/>
            </a:pPr>
            <a:endParaRPr lang="en-US" sz="1600" dirty="0">
              <a:solidFill>
                <a:srgbClr val="FFB238"/>
              </a:solidFill>
              <a:latin typeface="HP Simplified" panose="020B0604020204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accent1"/>
              </a:buClr>
              <a:buFont typeface="Aptos Narrow" panose="020B0004020202020204" pitchFamily="34" charset="0"/>
              <a:buChar char="○"/>
            </a:pPr>
            <a:endParaRPr lang="ru-RU" sz="1600" dirty="0">
              <a:solidFill>
                <a:srgbClr val="FFB2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36127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29BC3A-81EE-A8EE-6CC4-519853805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50670" b="-2"/>
          <a:stretch/>
        </p:blipFill>
        <p:spPr>
          <a:xfrm>
            <a:off x="-3304" y="0"/>
            <a:ext cx="6849199" cy="6858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86C72F-9FBB-21AB-B127-402E51867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64" y="3613703"/>
            <a:ext cx="4381045" cy="29264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360889-AE2D-5638-08E1-E4983F649709}"/>
              </a:ext>
            </a:extLst>
          </p:cNvPr>
          <p:cNvSpPr/>
          <p:nvPr/>
        </p:nvSpPr>
        <p:spPr>
          <a:xfrm rot="16200000">
            <a:off x="-6053" y="6054"/>
            <a:ext cx="6858001" cy="6845894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68BC698-FF6C-AA77-85F5-C655500CC48B}"/>
              </a:ext>
            </a:extLst>
          </p:cNvPr>
          <p:cNvSpPr txBox="1">
            <a:spLocks/>
          </p:cNvSpPr>
          <p:nvPr/>
        </p:nvSpPr>
        <p:spPr>
          <a:xfrm>
            <a:off x="333476" y="1052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X-RAY DIFFRACTION (XRD)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A1B200-5005-24B5-D476-C4BD8CBD1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4" y="1654342"/>
            <a:ext cx="4666777" cy="941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X-ray source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GeniX3D (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-K𝛼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𝜆 = 0.71078 Å)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BC6474-6823-E2AC-299B-738B0F23F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901" y="1536085"/>
            <a:ext cx="5701033" cy="2542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D8419-FF7E-EFC3-9A24-24E463D5271B}"/>
              </a:ext>
            </a:extLst>
          </p:cNvPr>
          <p:cNvSpPr txBox="1"/>
          <p:nvPr/>
        </p:nvSpPr>
        <p:spPr>
          <a:xfrm>
            <a:off x="6956385" y="444876"/>
            <a:ext cx="54843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54769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Specialized diffractometer Xeuss 3.0 (Xenocs SAXS, France)</a:t>
            </a:r>
            <a:endParaRPr lang="da-DK" sz="2800" dirty="0">
              <a:solidFill>
                <a:srgbClr val="254769"/>
              </a:solidFill>
              <a:latin typeface="HP Simplified" panose="020B0604020204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F95FECD7-5EFB-A956-30C1-6C85FE6E0BF5}"/>
              </a:ext>
            </a:extLst>
          </p:cNvPr>
          <p:cNvSpPr txBox="1">
            <a:spLocks/>
          </p:cNvSpPr>
          <p:nvPr/>
        </p:nvSpPr>
        <p:spPr>
          <a:xfrm>
            <a:off x="480191" y="4048988"/>
            <a:ext cx="4508183" cy="1025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The detector location is 0.5 m from the sample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79B810E1-940E-427A-C793-BA49C90CACCE}"/>
              </a:ext>
            </a:extLst>
          </p:cNvPr>
          <p:cNvSpPr txBox="1">
            <a:spLocks/>
          </p:cNvSpPr>
          <p:nvPr/>
        </p:nvSpPr>
        <p:spPr>
          <a:xfrm>
            <a:off x="480191" y="2851665"/>
            <a:ext cx="4436443" cy="941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Detector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Eiger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2R 500K (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Dectris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chemeClr val="bg1"/>
              </a:solidFill>
              <a:latin typeface="HP Simplified" panose="020B0604020204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6265B37-E7F3-7E59-63B8-3EB107DC09B6}"/>
              </a:ext>
            </a:extLst>
          </p:cNvPr>
          <p:cNvSpPr txBox="1">
            <a:spLocks/>
          </p:cNvSpPr>
          <p:nvPr/>
        </p:nvSpPr>
        <p:spPr>
          <a:xfrm>
            <a:off x="466073" y="5330989"/>
            <a:ext cx="4923262" cy="1303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Analysis by the Rietveld method using the </a:t>
            </a:r>
            <a:r>
              <a:rPr lang="en-US" dirty="0" err="1">
                <a:solidFill>
                  <a:schemeClr val="bg1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Fullprof</a:t>
            </a:r>
            <a:r>
              <a:rPr lang="en-US" dirty="0">
                <a:solidFill>
                  <a:schemeClr val="bg1"/>
                </a:solidFill>
                <a:latin typeface="HP Simplified" panose="020B0604020204020204" pitchFamily="34" charset="0"/>
                <a:cs typeface="Arial" panose="020B0604020202020204" pitchFamily="34" charset="0"/>
              </a:rPr>
              <a:t> software package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61645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E9CEC-B3EE-1228-82D3-07EAC2E9E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15246" b="75029"/>
          <a:stretch/>
        </p:blipFill>
        <p:spPr>
          <a:xfrm>
            <a:off x="-27459" y="9065"/>
            <a:ext cx="12219459" cy="17123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1EA393-88AA-1EAC-A182-1527F70E2472}"/>
              </a:ext>
            </a:extLst>
          </p:cNvPr>
          <p:cNvSpPr/>
          <p:nvPr/>
        </p:nvSpPr>
        <p:spPr>
          <a:xfrm rot="16200000">
            <a:off x="5221546" y="-5249007"/>
            <a:ext cx="1721446" cy="12219460"/>
          </a:xfrm>
          <a:prstGeom prst="rect">
            <a:avLst/>
          </a:prstGeom>
          <a:solidFill>
            <a:srgbClr val="254769">
              <a:alpha val="7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54769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B3A078F-568A-05A7-E915-231CFA88FA5B}"/>
              </a:ext>
            </a:extLst>
          </p:cNvPr>
          <p:cNvSpPr txBox="1">
            <a:spLocks/>
          </p:cNvSpPr>
          <p:nvPr/>
        </p:nvSpPr>
        <p:spPr>
          <a:xfrm>
            <a:off x="378801" y="910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B238"/>
                </a:solidFill>
                <a:latin typeface="HP Simplified" panose="020B0604020204020204" pitchFamily="34" charset="0"/>
              </a:rPr>
              <a:t>XRD </a:t>
            </a:r>
            <a:r>
              <a:rPr lang="en-GB" b="1" dirty="0">
                <a:solidFill>
                  <a:srgbClr val="FFB238"/>
                </a:solidFill>
                <a:latin typeface="HP Simplified" panose="020B0604020204020204" pitchFamily="34" charset="0"/>
              </a:rPr>
              <a:t>RESULTS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A688AF-C792-A517-9B82-6BDF09D97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9" y="1784508"/>
            <a:ext cx="6675718" cy="5064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5491F-F481-C62F-1709-40FF8317BE60}"/>
              </a:ext>
            </a:extLst>
          </p:cNvPr>
          <p:cNvSpPr txBox="1"/>
          <p:nvPr/>
        </p:nvSpPr>
        <p:spPr>
          <a:xfrm>
            <a:off x="6140346" y="1941584"/>
            <a:ext cx="2974586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100" dirty="0">
              <a:solidFill>
                <a:srgbClr val="254769"/>
              </a:solidFill>
              <a:latin typeface="HP Simplified" panose="020B0604020204020204" pitchFamily="34" charset="0"/>
            </a:endParaRPr>
          </a:p>
          <a:p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K</a:t>
            </a:r>
            <a:r>
              <a:rPr lang="en-GB" sz="2200" baseline="-25000" dirty="0">
                <a:solidFill>
                  <a:srgbClr val="254769"/>
                </a:solidFill>
                <a:latin typeface="HP Simplified" panose="020B0604020204020204" pitchFamily="34" charset="0"/>
              </a:rPr>
              <a:t>2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O - 16.9%</a:t>
            </a:r>
            <a:endParaRPr lang="ru-RU" sz="2200" dirty="0">
              <a:solidFill>
                <a:srgbClr val="254769"/>
              </a:solidFill>
            </a:endParaRPr>
          </a:p>
          <a:p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Al</a:t>
            </a:r>
            <a:r>
              <a:rPr lang="en-GB" sz="2200" baseline="-25000" dirty="0">
                <a:solidFill>
                  <a:srgbClr val="254769"/>
                </a:solidFill>
                <a:latin typeface="HP Simplified" panose="020B0604020204020204" pitchFamily="34" charset="0"/>
              </a:rPr>
              <a:t>2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O</a:t>
            </a:r>
            <a:r>
              <a:rPr lang="en-GB" sz="2200" baseline="-25000" dirty="0">
                <a:solidFill>
                  <a:srgbClr val="254769"/>
                </a:solidFill>
                <a:latin typeface="HP Simplified" panose="020B0604020204020204" pitchFamily="34" charset="0"/>
              </a:rPr>
              <a:t>3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 - 18.4% </a:t>
            </a:r>
            <a:endParaRPr lang="ru-RU" sz="2200" dirty="0">
              <a:solidFill>
                <a:srgbClr val="254769"/>
              </a:solidFill>
            </a:endParaRPr>
          </a:p>
          <a:p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SiO</a:t>
            </a:r>
            <a:r>
              <a:rPr lang="en-GB" sz="2200" baseline="-25000" dirty="0">
                <a:solidFill>
                  <a:srgbClr val="254769"/>
                </a:solidFill>
                <a:latin typeface="HP Simplified" panose="020B0604020204020204" pitchFamily="34" charset="0"/>
              </a:rPr>
              <a:t>2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 - 64.7% </a:t>
            </a:r>
          </a:p>
          <a:p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Impurities</a:t>
            </a:r>
            <a:r>
              <a:rPr lang="ru-RU" sz="2200" dirty="0">
                <a:solidFill>
                  <a:srgbClr val="254769"/>
                </a:solidFill>
              </a:rPr>
              <a:t>: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 Na</a:t>
            </a:r>
            <a:r>
              <a:rPr lang="en-GB" sz="2200" baseline="-25000" dirty="0">
                <a:solidFill>
                  <a:srgbClr val="254769"/>
                </a:solidFill>
                <a:latin typeface="HP Simplified" panose="020B0604020204020204" pitchFamily="34" charset="0"/>
              </a:rPr>
              <a:t>2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O</a:t>
            </a:r>
            <a:r>
              <a:rPr lang="ru-RU" sz="2200" dirty="0">
                <a:solidFill>
                  <a:srgbClr val="254769"/>
                </a:solidFill>
              </a:rPr>
              <a:t>, 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Ba, Rb, Fe</a:t>
            </a:r>
            <a:r>
              <a:rPr lang="en-GB" sz="2200" baseline="30000" dirty="0">
                <a:solidFill>
                  <a:srgbClr val="254769"/>
                </a:solidFill>
                <a:latin typeface="HP Simplified" panose="020B0604020204020204" pitchFamily="34" charset="0"/>
              </a:rPr>
              <a:t>2+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, Ca</a:t>
            </a:r>
            <a:endParaRPr lang="ru-RU" sz="2200" dirty="0">
              <a:solidFill>
                <a:srgbClr val="25476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E6593A-2621-D567-5CF4-8E83FE3B3E12}"/>
              </a:ext>
            </a:extLst>
          </p:cNvPr>
          <p:cNvSpPr txBox="1"/>
          <p:nvPr/>
        </p:nvSpPr>
        <p:spPr>
          <a:xfrm>
            <a:off x="9255746" y="1941584"/>
            <a:ext cx="2797855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100" dirty="0">
              <a:solidFill>
                <a:srgbClr val="254769"/>
              </a:solidFill>
            </a:endParaRPr>
          </a:p>
          <a:p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Na</a:t>
            </a:r>
            <a:r>
              <a:rPr lang="en-GB" sz="2200" baseline="-25000" dirty="0">
                <a:solidFill>
                  <a:srgbClr val="254769"/>
                </a:solidFill>
                <a:latin typeface="HP Simplified" panose="020B0604020204020204" pitchFamily="34" charset="0"/>
              </a:rPr>
              <a:t>2</a:t>
            </a:r>
            <a:r>
              <a:rPr lang="en-US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O – 11.7%</a:t>
            </a:r>
            <a:r>
              <a:rPr lang="ru-RU" sz="2200" dirty="0">
                <a:solidFill>
                  <a:srgbClr val="254769"/>
                </a:solidFill>
              </a:rPr>
              <a:t> </a:t>
            </a:r>
          </a:p>
          <a:p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Al</a:t>
            </a:r>
            <a:r>
              <a:rPr lang="en-GB" sz="2200" baseline="-25000" dirty="0">
                <a:solidFill>
                  <a:srgbClr val="254769"/>
                </a:solidFill>
                <a:latin typeface="HP Simplified" panose="020B0604020204020204" pitchFamily="34" charset="0"/>
              </a:rPr>
              <a:t>2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O</a:t>
            </a:r>
            <a:r>
              <a:rPr lang="en-GB" sz="2200" baseline="-25000" dirty="0">
                <a:solidFill>
                  <a:srgbClr val="254769"/>
                </a:solidFill>
                <a:latin typeface="HP Simplified" panose="020B0604020204020204" pitchFamily="34" charset="0"/>
              </a:rPr>
              <a:t>3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 – 19.4%</a:t>
            </a:r>
            <a:endParaRPr lang="ru-RU" sz="2200" dirty="0">
              <a:solidFill>
                <a:srgbClr val="254769"/>
              </a:solidFill>
            </a:endParaRPr>
          </a:p>
          <a:p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SiO</a:t>
            </a:r>
            <a:r>
              <a:rPr lang="en-GB" sz="2200" baseline="-25000" dirty="0">
                <a:solidFill>
                  <a:srgbClr val="254769"/>
                </a:solidFill>
                <a:latin typeface="HP Simplified" panose="020B0604020204020204" pitchFamily="34" charset="0"/>
              </a:rPr>
              <a:t>2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 — 68</a:t>
            </a:r>
            <a:r>
              <a:rPr lang="ru-RU" sz="2200" dirty="0">
                <a:solidFill>
                  <a:srgbClr val="254769"/>
                </a:solidFill>
              </a:rPr>
              <a:t>.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4</a:t>
            </a:r>
            <a:r>
              <a:rPr lang="ru-RU" sz="2200" dirty="0">
                <a:solidFill>
                  <a:srgbClr val="254769"/>
                </a:solidFill>
              </a:rPr>
              <a:t>%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 Impurities</a:t>
            </a:r>
            <a:r>
              <a:rPr lang="ru-RU" sz="2200" dirty="0">
                <a:solidFill>
                  <a:srgbClr val="254769"/>
                </a:solidFill>
              </a:rPr>
              <a:t>: </a:t>
            </a:r>
            <a:r>
              <a:rPr lang="en-GB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K, Ca, Rb, Cs</a:t>
            </a:r>
            <a:endParaRPr lang="ru-RU" sz="2200" dirty="0">
              <a:solidFill>
                <a:srgbClr val="25476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CB3242-D4D2-D5C3-15C0-A1E054EB0CBB}"/>
              </a:ext>
            </a:extLst>
          </p:cNvPr>
          <p:cNvSpPr txBox="1"/>
          <p:nvPr/>
        </p:nvSpPr>
        <p:spPr>
          <a:xfrm>
            <a:off x="7256207" y="4586114"/>
            <a:ext cx="4580382" cy="1446550"/>
          </a:xfrm>
          <a:prstGeom prst="rect">
            <a:avLst/>
          </a:prstGeom>
          <a:noFill/>
          <a:ln w="28575">
            <a:solidFill>
              <a:srgbClr val="254769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Typically, the potassium orthoclase forms a solid solution with albite</a:t>
            </a:r>
          </a:p>
          <a:p>
            <a:endParaRPr lang="en-US" sz="2200" dirty="0">
              <a:solidFill>
                <a:srgbClr val="254769"/>
              </a:solidFill>
              <a:latin typeface="HP Simplified" panose="020B0604020204020204" pitchFamily="34" charset="0"/>
            </a:endParaRPr>
          </a:p>
          <a:p>
            <a:r>
              <a:rPr lang="en-US" sz="2200" dirty="0">
                <a:solidFill>
                  <a:srgbClr val="254769"/>
                </a:solidFill>
                <a:latin typeface="HP Simplified" panose="020B0604020204020204" pitchFamily="34" charset="0"/>
              </a:rPr>
              <a:t>Commonly used in ceramic production</a:t>
            </a:r>
            <a:endParaRPr lang="ru-RU" sz="2200" dirty="0">
              <a:solidFill>
                <a:srgbClr val="254769"/>
              </a:solidFill>
              <a:latin typeface="HP Simplified" panose="020B06040202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43E23A-F154-BB84-13A0-5545D8371662}"/>
              </a:ext>
            </a:extLst>
          </p:cNvPr>
          <p:cNvSpPr txBox="1"/>
          <p:nvPr/>
        </p:nvSpPr>
        <p:spPr>
          <a:xfrm>
            <a:off x="6265477" y="776406"/>
            <a:ext cx="23008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latin typeface="HP Simplified" panose="020B0604020204020204" pitchFamily="34" charset="0"/>
              </a:rPr>
              <a:t>ORTHOCLASE</a:t>
            </a:r>
          </a:p>
          <a:p>
            <a:pPr algn="ctr"/>
            <a:r>
              <a:rPr lang="en-GB" sz="2800" b="1" dirty="0">
                <a:solidFill>
                  <a:srgbClr val="FFC000"/>
                </a:solidFill>
                <a:latin typeface="HP Simplified" panose="020B0604020204020204" pitchFamily="34" charset="0"/>
              </a:rPr>
              <a:t>K(AlSi</a:t>
            </a:r>
            <a:r>
              <a:rPr lang="en-GB" sz="2800" b="1" baseline="-25000" dirty="0">
                <a:solidFill>
                  <a:srgbClr val="FFC000"/>
                </a:solidFill>
                <a:latin typeface="HP Simplified" panose="020B0604020204020204" pitchFamily="34" charset="0"/>
              </a:rPr>
              <a:t>3</a:t>
            </a:r>
            <a:r>
              <a:rPr lang="en-GB" sz="2800" b="1" dirty="0">
                <a:solidFill>
                  <a:srgbClr val="FFC000"/>
                </a:solidFill>
                <a:latin typeface="HP Simplified" panose="020B0604020204020204" pitchFamily="34" charset="0"/>
              </a:rPr>
              <a:t>O</a:t>
            </a:r>
            <a:r>
              <a:rPr lang="en-GB" sz="2800" b="1" baseline="-25000" dirty="0">
                <a:solidFill>
                  <a:srgbClr val="FFC000"/>
                </a:solidFill>
                <a:latin typeface="HP Simplified" panose="020B0604020204020204" pitchFamily="34" charset="0"/>
              </a:rPr>
              <a:t>8</a:t>
            </a:r>
            <a:r>
              <a:rPr lang="en-GB" sz="2800" b="1" dirty="0">
                <a:solidFill>
                  <a:srgbClr val="FFC000"/>
                </a:solidFill>
                <a:latin typeface="HP Simplified" panose="020B0604020204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2DCB7-8FD1-64E4-BF67-B42994B0B558}"/>
              </a:ext>
            </a:extLst>
          </p:cNvPr>
          <p:cNvSpPr txBox="1"/>
          <p:nvPr/>
        </p:nvSpPr>
        <p:spPr>
          <a:xfrm>
            <a:off x="9346341" y="767340"/>
            <a:ext cx="20453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C000"/>
                </a:solidFill>
                <a:latin typeface="HP Simplified" panose="020B0604020204020204" pitchFamily="34" charset="0"/>
              </a:rPr>
              <a:t>ALBITE</a:t>
            </a:r>
          </a:p>
          <a:p>
            <a:pPr algn="ctr"/>
            <a:r>
              <a:rPr lang="en-GB" sz="2800" b="1" dirty="0">
                <a:solidFill>
                  <a:srgbClr val="FFC000"/>
                </a:solidFill>
                <a:latin typeface="HP Simplified" panose="020B0604020204020204" pitchFamily="34" charset="0"/>
              </a:rPr>
              <a:t>NaAlSi</a:t>
            </a:r>
            <a:r>
              <a:rPr lang="en-GB" sz="2800" b="1" baseline="-25000" dirty="0">
                <a:solidFill>
                  <a:srgbClr val="FFC000"/>
                </a:solidFill>
                <a:latin typeface="HP Simplified" panose="020B0604020204020204" pitchFamily="34" charset="0"/>
              </a:rPr>
              <a:t>3</a:t>
            </a:r>
            <a:r>
              <a:rPr lang="en-GB" sz="2800" b="1" dirty="0">
                <a:solidFill>
                  <a:srgbClr val="FFC000"/>
                </a:solidFill>
                <a:latin typeface="HP Simplified" panose="020B0604020204020204" pitchFamily="34" charset="0"/>
              </a:rPr>
              <a:t>O</a:t>
            </a:r>
            <a:r>
              <a:rPr lang="en-GB" sz="2800" b="1" baseline="-25000" dirty="0">
                <a:solidFill>
                  <a:srgbClr val="FFC000"/>
                </a:solidFill>
                <a:latin typeface="HP Simplified" panose="020B0604020204020204" pitchFamily="34" charset="0"/>
              </a:rPr>
              <a:t>8</a:t>
            </a:r>
            <a:endParaRPr lang="en-GB" sz="2800" b="1" dirty="0">
              <a:solidFill>
                <a:srgbClr val="FFC000"/>
              </a:solidFill>
              <a:latin typeface="HP Simplified" panose="020B0604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00759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4911</TotalTime>
  <Words>2898</Words>
  <Application>Microsoft Office PowerPoint</Application>
  <PresentationFormat>Широкоэкранный</PresentationFormat>
  <Paragraphs>349</Paragraphs>
  <Slides>24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40" baseType="lpstr">
      <vt:lpstr>Aptos Narrow</vt:lpstr>
      <vt:lpstr>Arial</vt:lpstr>
      <vt:lpstr>Arial Black</vt:lpstr>
      <vt:lpstr>Bahnschrift Condensed</vt:lpstr>
      <vt:lpstr>Calibri</vt:lpstr>
      <vt:lpstr>Calibri Light</vt:lpstr>
      <vt:lpstr>Cambria Math</vt:lpstr>
      <vt:lpstr>Courier New</vt:lpstr>
      <vt:lpstr>FuturaPT</vt:lpstr>
      <vt:lpstr>HP Simplified</vt:lpstr>
      <vt:lpstr>Times New Roman</vt:lpstr>
      <vt:lpstr>Verdana</vt:lpstr>
      <vt:lpstr>Тема Office</vt:lpstr>
      <vt:lpstr>1_Тема Office</vt:lpstr>
      <vt:lpstr>Graph</vt:lpstr>
      <vt:lpstr>Adobe Acrobat Document</vt:lpstr>
      <vt:lpstr>Comprehensive studies of black-glazed pottery from the Volna 1 urban necropolis  (RSF grant No. 23-18-00196)</vt:lpstr>
      <vt:lpstr>Презентация PowerPoint</vt:lpstr>
      <vt:lpstr>Russian Federation legislation in the field of cultural heritage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Comprehensive studies of black-glazed pottery from the Volna 1 urban necropolis (RSF grant No. 23-18-00196)</dc:title>
  <dc:creator>Work</dc:creator>
  <cp:lastModifiedBy>Work</cp:lastModifiedBy>
  <cp:revision>84</cp:revision>
  <dcterms:created xsi:type="dcterms:W3CDTF">2024-05-02T06:20:05Z</dcterms:created>
  <dcterms:modified xsi:type="dcterms:W3CDTF">2024-12-13T10:31:15Z</dcterms:modified>
</cp:coreProperties>
</file>