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0" r:id="rId2"/>
    <p:sldId id="291" r:id="rId3"/>
    <p:sldId id="321" r:id="rId4"/>
    <p:sldId id="289" r:id="rId5"/>
    <p:sldId id="290" r:id="rId6"/>
    <p:sldId id="294" r:id="rId7"/>
    <p:sldId id="301" r:id="rId8"/>
    <p:sldId id="293" r:id="rId9"/>
    <p:sldId id="505" r:id="rId10"/>
    <p:sldId id="302" r:id="rId11"/>
    <p:sldId id="506" r:id="rId12"/>
    <p:sldId id="504" r:id="rId13"/>
    <p:sldId id="296" r:id="rId14"/>
    <p:sldId id="278" r:id="rId15"/>
    <p:sldId id="325" r:id="rId16"/>
    <p:sldId id="508" r:id="rId17"/>
    <p:sldId id="507" r:id="rId18"/>
    <p:sldId id="326" r:id="rId19"/>
    <p:sldId id="323" r:id="rId20"/>
    <p:sldId id="327" r:id="rId21"/>
    <p:sldId id="503" r:id="rId22"/>
    <p:sldId id="31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8F2"/>
    <a:srgbClr val="F686F6"/>
    <a:srgbClr val="C8E3FB"/>
    <a:srgbClr val="0F6FC6"/>
    <a:srgbClr val="009DD9"/>
    <a:srgbClr val="8238BA"/>
    <a:srgbClr val="73BB65"/>
    <a:srgbClr val="92D050"/>
    <a:srgbClr val="DBEFF9"/>
    <a:srgbClr val="004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3939" autoAdjust="0"/>
  </p:normalViewPr>
  <p:slideViewPr>
    <p:cSldViewPr snapToGrid="0">
      <p:cViewPr varScale="1">
        <p:scale>
          <a:sx n="66" d="100"/>
          <a:sy n="66" d="100"/>
        </p:scale>
        <p:origin x="817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6:52:1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 6217,'-10'-6'1537,"9"2"-2394,18 6 425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8:48:1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 5665,'-35'-2'1344,"12"-2"-2272,34 13-688,16 4 920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8:48:1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 5665,'-35'-2'1344,"12"-2"-2272,34 13-688,16 4 920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8:48:1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 5665,'-35'-2'1344,"12"-2"-2272,34 13-688,16 4 920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6:52:1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 6217,'-10'-6'1537,"9"2"-2394,18 6 425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6:52:25.49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469 196 656,'-5'11'276,"8"-12"59,15-21-63,-16 20-205,-1 0 0,0 0-1,0 0 1,0-1 0,0 1 0,0-1 0,0 1-1,0-1 1,-1 1 0,0-1 0,1 1-1,-1-1 1,0 1 0,0-1 0,0 1 0,0-1-1,-1 1 1,1-1 0,-1 1 0,0-1 0,1 1-1,-1 0 1,0-1 0,-1 1 0,1 0-1,0 0 1,0-1 0,-1 1 0,0 0 0,1 0-1,-1 1 1,-2-3 0,-1-2 108,-1 1 1,1 0-1,-1 0 0,0 1 0,0 0 1,-1 0-1,1 0 0,-1 1 1,-14-5-1,11 6-105,0 0 0,0 1 0,0 0 0,0 0 0,0 1 0,0 1 0,0 0 0,0 0 1,0 1-1,0 0 0,0 0 0,0 2 0,1-1 0,-1 1 0,1 0 0,0 1 0,-10 7 0,5-3-53,1 1-1,0 1 1,1 0-1,0 0 0,0 1 1,2 1-1,0 0 1,0 0-1,-15 28 0,24-39-17,0 0-1,0-1 0,1 1 0,-1 0 0,0-1 1,1 1-1,-1 0 0,1 0 0,0-1 0,-1 1 0,1 0 1,0 0-1,0 0 0,0 0 0,0-1 0,1 1 0,-1 0 1,0 0-1,1 0 0,-1-1 0,2 4 0,0-3 0,-1 0 0,1-1 0,-1 1 0,1 0 0,0 0 0,0-1 0,0 1 0,0-1 0,0 0 0,0 1 0,0-1 0,0 0 0,0 0 0,4 0 0,4 2 2,1 0 0,0-1 1,0-1-1,0 0 0,1 0 0,11-2 0,20-3 171,1-2 0,-1-3 0,0-1 0,0-2 0,-1-1 0,-1-3 0,-1-1 0,49-29 0,-85 44-155,12-7 29,-1-1-1,22-17 1,-34 25-36,-1 0 0,1 0 1,0-1-1,-1 1 0,0-1 1,0 1-1,1-1 0,-1 0 1,-1 0-1,1 0 0,0 0 1,-1 0-1,0 0 0,0-1 1,0 1-1,0 0 0,0-1 1,0 1-1,-1-1 0,0-5 1,-1 6-7,0 0 1,0 1-1,0-1 1,0 0-1,-1 1 1,1-1-1,-1 1 0,0 0 1,0-1-1,0 1 1,0 0-1,0 0 1,0 0-1,-1 0 1,1 1-1,0-1 1,-1 0-1,0 1 1,1 0-1,-1 0 1,0 0-1,0 0 1,-3-1-1,-7-2-3,-1 1-1,1 1 1,-24-2-1,1 3 0,1 2 0,0 2 0,0 1 1,0 1-1,0 3 0,1 0 0,-66 27 0,53-13-8,0 3 0,-70 49 1,114-71 5,-28 21-14,30-22 13,-1-1 1,1 0-1,0 1 0,-1-1 1,1 1-1,0-1 0,0 1 1,0 0-1,0-1 0,1 1 1,-1 0-1,0 0 0,1 0 1,-1 0-1,1 0 1,-1-1-1,1 4 0,0-5 3,0 1 0,1 0-1,-1-1 1,0 1 0,0-1 0,1 1-1,-1-1 1,0 0 0,1 1 0,-1-1-1,1 1 1,-1-1 0,0 0 0,1 1-1,-1-1 1,1 0 0,-1 1-1,1-1 1,-1 0 0,1 0 0,-1 1-1,1-1 1,0 0 0,-1 0 0,1 0-1,-1 0 1,1 0 0,-1 0 0,1 0-1,0 0 1,21-1 4,19-7 66,-1-1-1,0-3 0,-1-1 1,57-28-1,42-14-16,-84 34-66,-31 12 255,34-10 0,-106 19 544,20 5-779,0 3 0,0 0 0,1 2-1,0 1 1,-27 14 0,20-9-5,15-7-2,-150 74-55,176-79-39,6-3 65,3-1 22,0-2 1,1 0 0,-1 0 0,-1-2 0,27-8-1,70-36-40,-35 13 34,87-23 17,-162 58-2,-1 0 0,1 0 0,-1 0 0,0 0 0,1 0-1,-1-1 1,0 1 0,1 0 0,-1 0 0,0-1 0,1 1 0,-1 0 0,0-1 0,1 1 0,-1 0 0,0-1 0,0 1 0,1 0 0,-1-1 0,0 1 0,0-1 0,0 1 0,1-1 0,-1 1 0,0 0 0,0 0 0,0 0 0,0 0 0,0 1 0,-1-1 0,1 0 0,0 0 1,0 0-1,0 0 0,0 0 0,0 0 0,0 0 0,0 0 0,0 0 0,0 0 0,0 0 1,0 0-1,0 0 0,0 0 0,0 0 0,0 0 0,-1 0 0,1 0 0,0 0 0,0 0 0,0 0 1,0 0-1,0 0 0,0 0 0,0 0 0,0 0 0,0 0 0,0 0 0,0 0 0,-1 0 1,1 0-1,0 0 0,0 0 0,0 0 0,0 0 0,0 0 0,0 0 0,0 0 0,0 0 1,0 0-1,0 0 0,-2 3 5,-1 0 0,1 0 0,0 0 0,-1-1 0,1 1 0,-1-1 0,0 1 0,0-1 0,0 0 0,0 0 0,-4 2 0,-39 16 2,-35 14-5,-36 14 10,96-42-15,1 1-1,-40 19 1,59-25 0,0-1-1,0 1 1,0-1 0,0 1-1,0-1 1,0 0-1,0 1 1,0-1 0,0 0-1,0 0 1,0 0-1,0 0 1,0 0 0,0 0-1,0 0 1,-1 0-1,1-4-45,10-2 18,137-58-26,-139 60-98,1 1 0,0 0 0,0 1 0,0 0 0,1 0 0,-1 1 0,0-1 0,1 2 0,-1-1 0,16 3-1,-13-2-335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8:48:1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 5665,'-35'-2'1344,"12"-2"-2272,34 13-688,16 4 920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456DC-1B74-4A8B-805A-4E8756D5E0B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81781-4D09-474C-B209-2D06CAE6D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5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88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65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DBF66-935A-E416-A1A5-418494A7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9791DF2-A44D-C5AE-B372-99239D425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C58925-829A-391D-40DA-E35CCD243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ACFCF-6F26-23AF-8D8A-2CA2EBCAC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33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CC7E0-D1D2-CC98-66CC-E95E0F729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2C7305F-977F-A9C2-09C5-C4C740ECF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C0859C2-3306-60CD-9847-5A3BED45B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67D1FC-B486-4CDF-34DD-8B9774C26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8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90B15-CCC4-2C82-C3C4-CDAE0EA67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DE345E-05F2-D1BA-768F-50C91C3D9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587AF1-F900-6265-CC6C-BF65D0CDC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3055AD-98CC-42FA-B7DE-5844A9F0A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23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A6C3-6936-0D63-C0DE-C4A6503D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13874CF-1851-77C7-48F4-B6CFA1E38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7520D8-F6DF-9DCD-5622-E1E5F719E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D27819-46D7-11BA-BACB-96E96EDC3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3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92CD-8467-62ED-E86A-8E413A1E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193C146-5D65-937B-9BDC-66BC2B007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CDBE86D-5FE2-684E-B3FE-F5301425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04EA51-7745-199E-35D4-135A24D2D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98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1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2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6CAF-3AF8-E96C-DBA6-77E9A6182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779B5B3-ED98-AE67-6E63-BDF814ABF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4D4215B-EBC6-F578-E303-465F195ED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BDEE7F-7F51-40BA-DCF1-9476519BA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0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4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0549A-E6EF-CFAB-22DA-292A24099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1142D25-C4B8-DCE6-3BC9-59B356BA9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DB8682-B174-A916-127D-E6A3B271D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9FED32-9A7D-99A5-7D17-30777F80F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5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1B7A-C536-A5DF-6BEB-69932763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0356FB-1C74-48F9-3355-0AC8735F3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C66DA3-51E6-A968-E2C7-0181384A1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4DB35D-36F3-3905-5F34-AF9F5F41F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57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1781-4D09-474C-B209-2D06CAE6D8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7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10515600" cy="4351338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49CBE03-2ADF-450F-9675-03EC256F65AF}"/>
              </a:ext>
            </a:extLst>
          </p:cNvPr>
          <p:cNvSpPr/>
          <p:nvPr userDrawn="1"/>
        </p:nvSpPr>
        <p:spPr>
          <a:xfrm>
            <a:off x="11031794" y="-707923"/>
            <a:ext cx="1710812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FEC3FF-D2E9-481A-ACBC-53AC48521444}"/>
              </a:ext>
            </a:extLst>
          </p:cNvPr>
          <p:cNvSpPr/>
          <p:nvPr userDrawn="1"/>
        </p:nvSpPr>
        <p:spPr>
          <a:xfrm rot="16200000">
            <a:off x="4231790" y="-2496651"/>
            <a:ext cx="90486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0FFCE6D-31AC-4F40-B24A-224C11C97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5E211DC1-EC79-4952-9084-0C8E0872D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8927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86371FE9-914D-4F93-BF3A-D22F505DC756}"/>
              </a:ext>
            </a:extLst>
          </p:cNvPr>
          <p:cNvSpPr txBox="1"/>
          <p:nvPr userDrawn="1"/>
        </p:nvSpPr>
        <p:spPr>
          <a:xfrm>
            <a:off x="4181605" y="69484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3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1A6785-23BF-4FE0-B9C7-4E3C5F7F6B19}"/>
              </a:ext>
            </a:extLst>
          </p:cNvPr>
          <p:cNvSpPr/>
          <p:nvPr userDrawn="1"/>
        </p:nvSpPr>
        <p:spPr>
          <a:xfrm>
            <a:off x="8966200" y="-707923"/>
            <a:ext cx="3225800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394F0B6-9856-44D2-9805-66B694DE2C26}"/>
              </a:ext>
            </a:extLst>
          </p:cNvPr>
          <p:cNvSpPr/>
          <p:nvPr userDrawn="1"/>
        </p:nvSpPr>
        <p:spPr>
          <a:xfrm>
            <a:off x="-368300" y="4686300"/>
            <a:ext cx="2578100" cy="2578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0D0A806-BB3B-4E85-8C57-B9B390906F6A}"/>
              </a:ext>
            </a:extLst>
          </p:cNvPr>
          <p:cNvSpPr/>
          <p:nvPr userDrawn="1"/>
        </p:nvSpPr>
        <p:spPr>
          <a:xfrm>
            <a:off x="-187326" y="5659437"/>
            <a:ext cx="1381125" cy="1381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49146E-E334-4E17-96BB-AEB6B0141397}"/>
              </a:ext>
            </a:extLst>
          </p:cNvPr>
          <p:cNvSpPr/>
          <p:nvPr userDrawn="1"/>
        </p:nvSpPr>
        <p:spPr>
          <a:xfrm>
            <a:off x="9118600" y="-555523"/>
            <a:ext cx="3225800" cy="8554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9.gif"/><Relationship Id="rId5" Type="http://schemas.openxmlformats.org/officeDocument/2006/relationships/customXml" Target="../ink/ink4.xml"/><Relationship Id="rId10" Type="http://schemas.openxmlformats.org/officeDocument/2006/relationships/image" Target="../media/image48.gif"/><Relationship Id="rId4" Type="http://schemas.openxmlformats.org/officeDocument/2006/relationships/image" Target="../media/image44.png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50.pn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11" Type="http://schemas.openxmlformats.org/officeDocument/2006/relationships/image" Target="../media/image391.png"/><Relationship Id="rId5" Type="http://schemas.openxmlformats.org/officeDocument/2006/relationships/customXml" Target="../ink/ink5.xml"/><Relationship Id="rId4" Type="http://schemas.openxmlformats.org/officeDocument/2006/relationships/image" Target="../media/image51.png"/><Relationship Id="rId9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7.emf"/><Relationship Id="rId7" Type="http://schemas.openxmlformats.org/officeDocument/2006/relationships/image" Target="../media/image5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8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4" Type="http://schemas.openxmlformats.org/officeDocument/2006/relationships/customXml" Target="../ink/ink1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BA5BF13-90A9-6C4E-8B46-34694EFE0473}"/>
              </a:ext>
            </a:extLst>
          </p:cNvPr>
          <p:cNvSpPr/>
          <p:nvPr/>
        </p:nvSpPr>
        <p:spPr>
          <a:xfrm>
            <a:off x="0" y="2057760"/>
            <a:ext cx="12192000" cy="2106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24873-8415-B945-DA6A-2F2BCFA717E3}"/>
              </a:ext>
            </a:extLst>
          </p:cNvPr>
          <p:cNvSpPr txBox="1">
            <a:spLocks/>
          </p:cNvSpPr>
          <p:nvPr/>
        </p:nvSpPr>
        <p:spPr>
          <a:xfrm>
            <a:off x="-1" y="2466708"/>
            <a:ext cx="12192000" cy="14046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4F8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и динамика димеров ибупрофена по результатам расчетов методом D</a:t>
            </a:r>
            <a:r>
              <a:rPr lang="en-US" sz="4000" b="1" dirty="0">
                <a:solidFill>
                  <a:srgbClr val="004F8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FT </a:t>
            </a:r>
            <a:endParaRPr lang="ru-RU" dirty="0">
              <a:solidFill>
                <a:srgbClr val="004F8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9D8BA0BA-4B30-3A87-4740-024F74B053E2}"/>
              </a:ext>
            </a:extLst>
          </p:cNvPr>
          <p:cNvSpPr txBox="1">
            <a:spLocks/>
          </p:cNvSpPr>
          <p:nvPr/>
        </p:nvSpPr>
        <p:spPr>
          <a:xfrm>
            <a:off x="0" y="4409731"/>
            <a:ext cx="12192000" cy="18455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Гергележиу Полина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ЛНФ, ОИЯИ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МГУ имени М.В. Ломоносова в г. Дубне</a:t>
            </a:r>
          </a:p>
          <a:p>
            <a:pPr marL="0" indent="0" algn="ctr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35316-D6A1-4618-F2B1-011DA5923ACD}"/>
              </a:ext>
            </a:extLst>
          </p:cNvPr>
          <p:cNvSpPr txBox="1"/>
          <p:nvPr/>
        </p:nvSpPr>
        <p:spPr>
          <a:xfrm>
            <a:off x="0" y="6376066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Дубна – 2024 г.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CE9D937-C822-C60A-A32F-8A9F10E4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11" y="273893"/>
            <a:ext cx="2690911" cy="153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9251AD-519B-0DCF-FDAB-A63963E23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26" y="64899"/>
            <a:ext cx="3847873" cy="17256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9FEE77-075C-BB80-BD6F-307E2A117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92" y="455934"/>
            <a:ext cx="3682988" cy="1434084"/>
          </a:xfrm>
          <a:prstGeom prst="rect">
            <a:avLst/>
          </a:prstGeom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F4D0C839-EEF7-CC3E-D176-3B5DDF73B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2" y="133996"/>
            <a:ext cx="1799451" cy="17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96D899-4C69-CB8B-1D34-163556D3497F}"/>
              </a:ext>
            </a:extLst>
          </p:cNvPr>
          <p:cNvSpPr txBox="1"/>
          <p:nvPr/>
        </p:nvSpPr>
        <p:spPr>
          <a:xfrm>
            <a:off x="159469" y="2336411"/>
            <a:ext cx="4962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Кристаллическая</a:t>
            </a:r>
            <a:r>
              <a:rPr lang="ru-RU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структура ибупрофена</a:t>
            </a:r>
            <a:r>
              <a:rPr lang="ru-RU" sz="1600" dirty="0"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R-S </a:t>
            </a:r>
            <a:r>
              <a:rPr lang="ru-RU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 циклический </a:t>
            </a:r>
            <a:r>
              <a:rPr lang="en-US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[</a:t>
            </a:r>
            <a:r>
              <a:rPr lang="ru-RU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]</a:t>
            </a:r>
            <a:endParaRPr lang="ru-RU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05A1D5-DD0F-87A2-778B-B452317F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909" y="4801434"/>
            <a:ext cx="4651866" cy="1922772"/>
          </a:xfrm>
          <a:prstGeom prst="rect">
            <a:avLst/>
          </a:prstGeom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23B535BB-AB04-2C8E-7561-942D2DCEA7CA}"/>
              </a:ext>
            </a:extLst>
          </p:cNvPr>
          <p:cNvGrpSpPr/>
          <p:nvPr/>
        </p:nvGrpSpPr>
        <p:grpSpPr>
          <a:xfrm>
            <a:off x="5271046" y="2902701"/>
            <a:ext cx="4110059" cy="2006381"/>
            <a:chOff x="7311806" y="2758623"/>
            <a:chExt cx="4575604" cy="225266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70230D10-7596-8100-1F3F-EF5B489278FF}"/>
                </a:ext>
              </a:extLst>
            </p:cNvPr>
            <p:cNvGrpSpPr/>
            <p:nvPr/>
          </p:nvGrpSpPr>
          <p:grpSpPr>
            <a:xfrm>
              <a:off x="7454326" y="2758623"/>
              <a:ext cx="4342990" cy="2252660"/>
              <a:chOff x="-29772" y="4301174"/>
              <a:chExt cx="4660635" cy="2515117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C9F6FF49-9244-E139-66BF-869DD988CB3B}"/>
                  </a:ext>
                </a:extLst>
              </p:cNvPr>
              <p:cNvGrpSpPr/>
              <p:nvPr/>
            </p:nvGrpSpPr>
            <p:grpSpPr>
              <a:xfrm>
                <a:off x="-29772" y="4301174"/>
                <a:ext cx="4660635" cy="2515117"/>
                <a:chOff x="-29772" y="4301174"/>
                <a:chExt cx="4660635" cy="2515117"/>
              </a:xfrm>
            </p:grpSpPr>
            <p:pic>
              <p:nvPicPr>
                <p:cNvPr id="86" name="Рисунок 85">
                  <a:extLst>
                    <a:ext uri="{FF2B5EF4-FFF2-40B4-BE49-F238E27FC236}">
                      <a16:creationId xmlns:a16="http://schemas.microsoft.com/office/drawing/2014/main" id="{E1ABCB03-4461-4513-04B1-B2D0B446E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059" t="1689" r="2161"/>
                <a:stretch/>
              </p:blipFill>
              <p:spPr>
                <a:xfrm>
                  <a:off x="-29772" y="4301174"/>
                  <a:ext cx="4660635" cy="2515117"/>
                </a:xfrm>
                <a:prstGeom prst="rect">
                  <a:avLst/>
                </a:prstGeom>
              </p:spPr>
            </p:pic>
            <p:sp>
              <p:nvSpPr>
                <p:cNvPr id="87" name="Прямоугольник 86">
                  <a:extLst>
                    <a:ext uri="{FF2B5EF4-FFF2-40B4-BE49-F238E27FC236}">
                      <a16:creationId xmlns:a16="http://schemas.microsoft.com/office/drawing/2014/main" id="{CBE0CD08-8C44-4445-D727-1866F5FA7897}"/>
                    </a:ext>
                  </a:extLst>
                </p:cNvPr>
                <p:cNvSpPr/>
                <p:nvPr/>
              </p:nvSpPr>
              <p:spPr>
                <a:xfrm>
                  <a:off x="2663091" y="4804470"/>
                  <a:ext cx="236561" cy="1319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25E78D4-552C-1BA0-4F5B-BF76C112BC17}"/>
                  </a:ext>
                </a:extLst>
              </p:cNvPr>
              <p:cNvSpPr txBox="1"/>
              <p:nvPr/>
            </p:nvSpPr>
            <p:spPr>
              <a:xfrm>
                <a:off x="2492689" y="4660037"/>
                <a:ext cx="782471" cy="343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1.039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6241E83-8686-1045-114F-5859B3FFB13B}"/>
                </a:ext>
              </a:extLst>
            </p:cNvPr>
            <p:cNvSpPr txBox="1"/>
            <p:nvPr/>
          </p:nvSpPr>
          <p:spPr>
            <a:xfrm>
              <a:off x="8137101" y="3944949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C060D0-BF5E-8BBE-9BDA-E0DC7D0BB423}"/>
                </a:ext>
              </a:extLst>
            </p:cNvPr>
            <p:cNvSpPr txBox="1"/>
            <p:nvPr/>
          </p:nvSpPr>
          <p:spPr>
            <a:xfrm>
              <a:off x="10731355" y="3720853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B1F7C2F-CF11-F6E5-2AD0-7E8A51782D61}"/>
                </a:ext>
              </a:extLst>
            </p:cNvPr>
            <p:cNvSpPr txBox="1"/>
            <p:nvPr/>
          </p:nvSpPr>
          <p:spPr>
            <a:xfrm>
              <a:off x="8559864" y="3013232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B24197-40A0-FCCB-CBD6-7F4A3899C83E}"/>
                </a:ext>
              </a:extLst>
            </p:cNvPr>
            <p:cNvSpPr txBox="1"/>
            <p:nvPr/>
          </p:nvSpPr>
          <p:spPr>
            <a:xfrm>
              <a:off x="10448947" y="2967870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C7B1B73-F930-3FE3-D036-AEDA3F1F6EAD}"/>
                </a:ext>
              </a:extLst>
            </p:cNvPr>
            <p:cNvSpPr txBox="1"/>
            <p:nvPr/>
          </p:nvSpPr>
          <p:spPr>
            <a:xfrm>
              <a:off x="8417936" y="4538852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75BB60E-6792-F3F5-D767-CE7C7D6A267C}"/>
                </a:ext>
              </a:extLst>
            </p:cNvPr>
            <p:cNvSpPr txBox="1"/>
            <p:nvPr/>
          </p:nvSpPr>
          <p:spPr>
            <a:xfrm>
              <a:off x="10373922" y="4492046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495401F-BA23-78FA-3535-386DEE25996B}"/>
                </a:ext>
              </a:extLst>
            </p:cNvPr>
            <p:cNvSpPr txBox="1"/>
            <p:nvPr/>
          </p:nvSpPr>
          <p:spPr>
            <a:xfrm>
              <a:off x="9293156" y="4243390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36BDC22-F229-04A3-AC18-B33E6A8A240F}"/>
                </a:ext>
              </a:extLst>
            </p:cNvPr>
            <p:cNvSpPr txBox="1"/>
            <p:nvPr/>
          </p:nvSpPr>
          <p:spPr>
            <a:xfrm>
              <a:off x="9557231" y="3015853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2961557F-005F-4D27-83DD-614F130DA386}"/>
                </a:ext>
              </a:extLst>
            </p:cNvPr>
            <p:cNvSpPr/>
            <p:nvPr/>
          </p:nvSpPr>
          <p:spPr>
            <a:xfrm>
              <a:off x="7311806" y="3696432"/>
              <a:ext cx="643981" cy="528393"/>
            </a:xfrm>
            <a:prstGeom prst="ellipse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6F940439-7C3E-CDD2-4F0A-73A6D0BA78AC}"/>
                </a:ext>
              </a:extLst>
            </p:cNvPr>
            <p:cNvSpPr/>
            <p:nvPr/>
          </p:nvSpPr>
          <p:spPr>
            <a:xfrm>
              <a:off x="11243429" y="3775437"/>
              <a:ext cx="643981" cy="528393"/>
            </a:xfrm>
            <a:prstGeom prst="ellipse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6B25A23-0245-C021-3B3D-ED96740FF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21" b="8624"/>
          <a:stretch/>
        </p:blipFill>
        <p:spPr>
          <a:xfrm>
            <a:off x="291496" y="3055120"/>
            <a:ext cx="4559889" cy="169462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4610E55-C59D-94AB-6D4B-44476C50D2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5" t="8476"/>
          <a:stretch/>
        </p:blipFill>
        <p:spPr>
          <a:xfrm>
            <a:off x="347532" y="4622244"/>
            <a:ext cx="4488606" cy="20637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130551" y="14708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BC909-53A2-A058-9D9C-7225F35B3A42}"/>
              </a:ext>
            </a:extLst>
          </p:cNvPr>
          <p:cNvSpPr txBox="1"/>
          <p:nvPr/>
        </p:nvSpPr>
        <p:spPr>
          <a:xfrm>
            <a:off x="0" y="-618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Параметры молекулярной геометрии энантиомеров и димеров ибупрофена (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2DA311-2782-C0AC-B7AA-A031122EF3AB}"/>
              </a:ext>
            </a:extLst>
          </p:cNvPr>
          <p:cNvSpPr txBox="1"/>
          <p:nvPr/>
        </p:nvSpPr>
        <p:spPr>
          <a:xfrm>
            <a:off x="63434" y="4572000"/>
            <a:ext cx="185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S-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2442A-51AD-5146-058D-A1E40B6F9280}"/>
              </a:ext>
            </a:extLst>
          </p:cNvPr>
          <p:cNvSpPr txBox="1"/>
          <p:nvPr/>
        </p:nvSpPr>
        <p:spPr>
          <a:xfrm>
            <a:off x="6506151" y="2174090"/>
            <a:ext cx="2787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R-S 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циклический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85627C-9E29-45BB-DA77-7BFB0007B84A}"/>
              </a:ext>
            </a:extLst>
          </p:cNvPr>
          <p:cNvSpPr txBox="1"/>
          <p:nvPr/>
        </p:nvSpPr>
        <p:spPr>
          <a:xfrm>
            <a:off x="63434" y="6347748"/>
            <a:ext cx="185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2547E53-906D-FDCA-915A-5D4AFD0D971A}"/>
              </a:ext>
            </a:extLst>
          </p:cNvPr>
          <p:cNvCxnSpPr>
            <a:cxnSpLocks/>
          </p:cNvCxnSpPr>
          <p:nvPr/>
        </p:nvCxnSpPr>
        <p:spPr>
          <a:xfrm flipH="1">
            <a:off x="5120236" y="2897818"/>
            <a:ext cx="21887" cy="4022528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65E61EA-1CF1-8FE5-EB72-F6B816A954FC}"/>
              </a:ext>
            </a:extLst>
          </p:cNvPr>
          <p:cNvCxnSpPr>
            <a:cxnSpLocks/>
          </p:cNvCxnSpPr>
          <p:nvPr/>
        </p:nvCxnSpPr>
        <p:spPr>
          <a:xfrm flipH="1">
            <a:off x="-1896" y="2916808"/>
            <a:ext cx="12193896" cy="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2CE3502-A01D-61E0-A177-8191382A8896}"/>
              </a:ext>
            </a:extLst>
          </p:cNvPr>
          <p:cNvCxnSpPr>
            <a:cxnSpLocks/>
          </p:cNvCxnSpPr>
          <p:nvPr/>
        </p:nvCxnSpPr>
        <p:spPr>
          <a:xfrm flipH="1">
            <a:off x="5120236" y="4830600"/>
            <a:ext cx="7060499" cy="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D8962E-77BA-9023-613D-04E32EE1C4EC}"/>
              </a:ext>
            </a:extLst>
          </p:cNvPr>
          <p:cNvSpPr txBox="1"/>
          <p:nvPr/>
        </p:nvSpPr>
        <p:spPr>
          <a:xfrm>
            <a:off x="9690629" y="4861303"/>
            <a:ext cx="249010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[</a:t>
            </a:r>
            <a:r>
              <a:rPr lang="ru-RU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] </a:t>
            </a:r>
            <a:r>
              <a:rPr lang="en-US" sz="11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Derollez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P. et al. Ab initio structure determination of phase II of racemic ibuprofen by X-ray powder diffraction //Acta </a:t>
            </a:r>
            <a:r>
              <a:rPr lang="en-US" sz="11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Crystallographica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Section  – 2010. – </a:t>
            </a:r>
            <a:r>
              <a:rPr lang="ru-RU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 66. – №. 1. – С. 76-80.</a:t>
            </a:r>
            <a:endParaRPr lang="en-US" sz="11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[</a:t>
            </a:r>
            <a:r>
              <a:rPr lang="ru-RU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] Steiner T. The hydrogen bond in the solid state //</a:t>
            </a:r>
            <a:r>
              <a:rPr lang="en-US" sz="11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Angewandte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Chemie</a:t>
            </a:r>
            <a:r>
              <a:rPr lang="en-US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International Edition. – 2002. – </a:t>
            </a:r>
            <a:r>
              <a:rPr lang="ru-RU" sz="1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 41. – №. 1. – С. 48-76</a:t>
            </a:r>
            <a:r>
              <a:rPr lang="ru-RU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BF203-D81B-F37C-6DEE-F20B37D41A9C}"/>
              </a:ext>
            </a:extLst>
          </p:cNvPr>
          <p:cNvSpPr txBox="1"/>
          <p:nvPr/>
        </p:nvSpPr>
        <p:spPr>
          <a:xfrm>
            <a:off x="3633409" y="3398295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01A5A-7F41-12A2-58C7-AD1E314FD7DB}"/>
              </a:ext>
            </a:extLst>
          </p:cNvPr>
          <p:cNvSpPr txBox="1"/>
          <p:nvPr/>
        </p:nvSpPr>
        <p:spPr>
          <a:xfrm>
            <a:off x="3830754" y="5254145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C9CE88-756A-9A81-17AA-0E0416BBF366}"/>
              </a:ext>
            </a:extLst>
          </p:cNvPr>
          <p:cNvSpPr txBox="1"/>
          <p:nvPr/>
        </p:nvSpPr>
        <p:spPr>
          <a:xfrm>
            <a:off x="3953603" y="4104296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22C511-E2F2-F198-7D3C-F64320CC282A}"/>
              </a:ext>
            </a:extLst>
          </p:cNvPr>
          <p:cNvSpPr txBox="1"/>
          <p:nvPr/>
        </p:nvSpPr>
        <p:spPr>
          <a:xfrm>
            <a:off x="3870575" y="4697729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EB8E30-D4BF-67B8-AED0-8B9DAFB82080}"/>
              </a:ext>
            </a:extLst>
          </p:cNvPr>
          <p:cNvSpPr txBox="1"/>
          <p:nvPr/>
        </p:nvSpPr>
        <p:spPr>
          <a:xfrm>
            <a:off x="4313369" y="5765694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D8051A-4EF6-4361-7F92-EE7AC1088D4C}"/>
              </a:ext>
            </a:extLst>
          </p:cNvPr>
          <p:cNvSpPr txBox="1"/>
          <p:nvPr/>
        </p:nvSpPr>
        <p:spPr>
          <a:xfrm>
            <a:off x="4266666" y="3005940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F7F4ED-B274-EEF4-CC56-5BBAA0164E7B}"/>
              </a:ext>
            </a:extLst>
          </p:cNvPr>
          <p:cNvSpPr txBox="1"/>
          <p:nvPr/>
        </p:nvSpPr>
        <p:spPr>
          <a:xfrm>
            <a:off x="4640926" y="3842472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FABE52-00A0-7C94-803F-3AA6FFA8706F}"/>
              </a:ext>
            </a:extLst>
          </p:cNvPr>
          <p:cNvSpPr txBox="1"/>
          <p:nvPr/>
        </p:nvSpPr>
        <p:spPr>
          <a:xfrm>
            <a:off x="4599498" y="4481052"/>
            <a:ext cx="47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FBD92C3-A741-D25E-93CC-A16B5EF72969}"/>
              </a:ext>
            </a:extLst>
          </p:cNvPr>
          <p:cNvSpPr/>
          <p:nvPr/>
        </p:nvSpPr>
        <p:spPr>
          <a:xfrm>
            <a:off x="-1896" y="843922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5DC7D21B-03CD-88F8-60EB-489FF07747FC}"/>
              </a:ext>
            </a:extLst>
          </p:cNvPr>
          <p:cNvSpPr/>
          <p:nvPr/>
        </p:nvSpPr>
        <p:spPr>
          <a:xfrm>
            <a:off x="291496" y="3130811"/>
            <a:ext cx="3458468" cy="1491433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ED47F5DD-4DBE-394C-3C9C-D3232FFBE328}"/>
              </a:ext>
            </a:extLst>
          </p:cNvPr>
          <p:cNvSpPr/>
          <p:nvPr/>
        </p:nvSpPr>
        <p:spPr>
          <a:xfrm>
            <a:off x="310526" y="4959416"/>
            <a:ext cx="3458468" cy="1491433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6BF2D9-F296-837A-CE9B-B32EC39F16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8463537">
            <a:off x="751717" y="-229179"/>
            <a:ext cx="4126295" cy="38627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11E8AD-4533-E92D-3074-CE4170B8D0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5807">
            <a:off x="5832574" y="289709"/>
            <a:ext cx="5810017" cy="3135109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9A2FB404-C1C2-4EEA-7DB1-9A1A9B324069}"/>
              </a:ext>
            </a:extLst>
          </p:cNvPr>
          <p:cNvSpPr/>
          <p:nvPr/>
        </p:nvSpPr>
        <p:spPr>
          <a:xfrm>
            <a:off x="7763144" y="4804914"/>
            <a:ext cx="778250" cy="33828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DB023E-9706-0B1F-5545-8E24053F042E}"/>
              </a:ext>
            </a:extLst>
          </p:cNvPr>
          <p:cNvSpPr txBox="1"/>
          <p:nvPr/>
        </p:nvSpPr>
        <p:spPr>
          <a:xfrm>
            <a:off x="9222758" y="3074226"/>
            <a:ext cx="3046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-70.49 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-10.61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C8AB4-5B98-3ADC-2F27-B15078BA7EDE}"/>
              </a:ext>
            </a:extLst>
          </p:cNvPr>
          <p:cNvSpPr txBox="1"/>
          <p:nvPr/>
        </p:nvSpPr>
        <p:spPr>
          <a:xfrm>
            <a:off x="11286007" y="6335954"/>
            <a:ext cx="99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0/18</a:t>
            </a:r>
          </a:p>
        </p:txBody>
      </p:sp>
    </p:spTree>
    <p:extLst>
      <p:ext uri="{BB962C8B-B14F-4D97-AF65-F5344CB8AC3E}">
        <p14:creationId xmlns:p14="http://schemas.microsoft.com/office/powerpoint/2010/main" val="35468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6F8BE-D36D-D1D5-E43B-689E5F2A0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587CD30-A358-2FC5-5002-AEDC2905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" y="984979"/>
            <a:ext cx="3892559" cy="238419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90E9BF-FEFE-7ED9-F3FF-549A17ECEF85}"/>
              </a:ext>
            </a:extLst>
          </p:cNvPr>
          <p:cNvSpPr txBox="1">
            <a:spLocks/>
          </p:cNvSpPr>
          <p:nvPr/>
        </p:nvSpPr>
        <p:spPr>
          <a:xfrm>
            <a:off x="130551" y="14708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8903F-4864-3F15-693A-C65CBC59279A}"/>
              </a:ext>
            </a:extLst>
          </p:cNvPr>
          <p:cNvSpPr txBox="1"/>
          <p:nvPr/>
        </p:nvSpPr>
        <p:spPr>
          <a:xfrm>
            <a:off x="0" y="-618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Параметры молекулярной геометрии циклических димеров ибупрофена (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36F42-79CB-F396-EFEA-86FA8194EB06}"/>
              </a:ext>
            </a:extLst>
          </p:cNvPr>
          <p:cNvSpPr txBox="1"/>
          <p:nvPr/>
        </p:nvSpPr>
        <p:spPr>
          <a:xfrm>
            <a:off x="4806726" y="3052383"/>
            <a:ext cx="2787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R-S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6893D3C-07A5-6F6A-65E9-9F912EA5EA7B}"/>
              </a:ext>
            </a:extLst>
          </p:cNvPr>
          <p:cNvCxnSpPr>
            <a:cxnSpLocks/>
          </p:cNvCxnSpPr>
          <p:nvPr/>
        </p:nvCxnSpPr>
        <p:spPr>
          <a:xfrm>
            <a:off x="4145974" y="892254"/>
            <a:ext cx="0" cy="5953697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8758E34-5974-5526-07F5-2035858A4075}"/>
              </a:ext>
            </a:extLst>
          </p:cNvPr>
          <p:cNvSpPr/>
          <p:nvPr/>
        </p:nvSpPr>
        <p:spPr>
          <a:xfrm>
            <a:off x="-1896" y="843922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0D5C23-FE0F-10E8-90B3-B3D93A6636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29" y="4572755"/>
            <a:ext cx="4085638" cy="22046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4BDD60-9FBD-6501-ED47-A03033BEEAC7}"/>
              </a:ext>
            </a:extLst>
          </p:cNvPr>
          <p:cNvSpPr txBox="1"/>
          <p:nvPr/>
        </p:nvSpPr>
        <p:spPr>
          <a:xfrm>
            <a:off x="4677185" y="3820474"/>
            <a:ext cx="3046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-70.49 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-10.61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9E195F-8C94-E8D1-84CB-9A472F6F68FF}"/>
              </a:ext>
            </a:extLst>
          </p:cNvPr>
          <p:cNvGrpSpPr/>
          <p:nvPr/>
        </p:nvGrpSpPr>
        <p:grpSpPr>
          <a:xfrm>
            <a:off x="4207295" y="1055396"/>
            <a:ext cx="3874931" cy="2035954"/>
            <a:chOff x="7311806" y="2758623"/>
            <a:chExt cx="4575604" cy="225266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E1C4F50-C616-66E4-CBD6-B54AC54DD355}"/>
                </a:ext>
              </a:extLst>
            </p:cNvPr>
            <p:cNvGrpSpPr/>
            <p:nvPr/>
          </p:nvGrpSpPr>
          <p:grpSpPr>
            <a:xfrm>
              <a:off x="7454326" y="2758623"/>
              <a:ext cx="4342990" cy="2252660"/>
              <a:chOff x="-29772" y="4301174"/>
              <a:chExt cx="4660635" cy="2515117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705E1C85-8AA3-2231-03CE-90F612D817C2}"/>
                  </a:ext>
                </a:extLst>
              </p:cNvPr>
              <p:cNvGrpSpPr/>
              <p:nvPr/>
            </p:nvGrpSpPr>
            <p:grpSpPr>
              <a:xfrm>
                <a:off x="-29772" y="4301174"/>
                <a:ext cx="4660635" cy="2515117"/>
                <a:chOff x="-29772" y="4301174"/>
                <a:chExt cx="4660635" cy="2515117"/>
              </a:xfrm>
            </p:grpSpPr>
            <p:pic>
              <p:nvPicPr>
                <p:cNvPr id="36" name="Рисунок 35">
                  <a:extLst>
                    <a:ext uri="{FF2B5EF4-FFF2-40B4-BE49-F238E27FC236}">
                      <a16:creationId xmlns:a16="http://schemas.microsoft.com/office/drawing/2014/main" id="{2CA4198D-5504-7682-C288-2A7876E215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059" t="1689" r="2161"/>
                <a:stretch/>
              </p:blipFill>
              <p:spPr>
                <a:xfrm>
                  <a:off x="-29772" y="4301174"/>
                  <a:ext cx="4660635" cy="2515117"/>
                </a:xfrm>
                <a:prstGeom prst="rect">
                  <a:avLst/>
                </a:prstGeom>
              </p:spPr>
            </p:pic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48FC22C1-05AF-082F-E07D-3480F44F30AE}"/>
                    </a:ext>
                  </a:extLst>
                </p:cNvPr>
                <p:cNvSpPr/>
                <p:nvPr/>
              </p:nvSpPr>
              <p:spPr>
                <a:xfrm>
                  <a:off x="2663091" y="4804470"/>
                  <a:ext cx="236561" cy="1319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5B2ED54-7B0E-493E-E7D5-96CCD1A8BBF5}"/>
                  </a:ext>
                </a:extLst>
              </p:cNvPr>
              <p:cNvSpPr txBox="1"/>
              <p:nvPr/>
            </p:nvSpPr>
            <p:spPr>
              <a:xfrm>
                <a:off x="2480887" y="4947163"/>
                <a:ext cx="782470" cy="343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1.039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BC7BF1-ECB5-4D09-15B6-4A6D11257069}"/>
                </a:ext>
              </a:extLst>
            </p:cNvPr>
            <p:cNvSpPr txBox="1"/>
            <p:nvPr/>
          </p:nvSpPr>
          <p:spPr>
            <a:xfrm>
              <a:off x="8137101" y="3944949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6E9BBB-7AC3-8D31-AE90-0370B0D87873}"/>
                </a:ext>
              </a:extLst>
            </p:cNvPr>
            <p:cNvSpPr txBox="1"/>
            <p:nvPr/>
          </p:nvSpPr>
          <p:spPr>
            <a:xfrm>
              <a:off x="10719085" y="3686361"/>
              <a:ext cx="47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7F8814-4507-92C2-2AE9-43F761C6C82A}"/>
                </a:ext>
              </a:extLst>
            </p:cNvPr>
            <p:cNvSpPr txBox="1"/>
            <p:nvPr/>
          </p:nvSpPr>
          <p:spPr>
            <a:xfrm>
              <a:off x="8535324" y="2990238"/>
              <a:ext cx="47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1ACCE-8289-D222-076C-E3554C564B4A}"/>
                </a:ext>
              </a:extLst>
            </p:cNvPr>
            <p:cNvSpPr txBox="1"/>
            <p:nvPr/>
          </p:nvSpPr>
          <p:spPr>
            <a:xfrm>
              <a:off x="10412137" y="2967870"/>
              <a:ext cx="47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1908-1759-4D7D-41E1-330F53E1A6E5}"/>
                </a:ext>
              </a:extLst>
            </p:cNvPr>
            <p:cNvSpPr txBox="1"/>
            <p:nvPr/>
          </p:nvSpPr>
          <p:spPr>
            <a:xfrm>
              <a:off x="8417936" y="4538852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0381D4-4119-A4FF-F927-73601DAEF6D5}"/>
                </a:ext>
              </a:extLst>
            </p:cNvPr>
            <p:cNvSpPr txBox="1"/>
            <p:nvPr/>
          </p:nvSpPr>
          <p:spPr>
            <a:xfrm>
              <a:off x="10373922" y="4492046"/>
              <a:ext cx="47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270930-8764-51AE-6B91-4AECB7569426}"/>
                </a:ext>
              </a:extLst>
            </p:cNvPr>
            <p:cNvSpPr txBox="1"/>
            <p:nvPr/>
          </p:nvSpPr>
          <p:spPr>
            <a:xfrm>
              <a:off x="9280886" y="4208899"/>
              <a:ext cx="47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16048E-85C8-D1EB-5478-E204DA25D22D}"/>
                </a:ext>
              </a:extLst>
            </p:cNvPr>
            <p:cNvSpPr txBox="1"/>
            <p:nvPr/>
          </p:nvSpPr>
          <p:spPr>
            <a:xfrm>
              <a:off x="9569501" y="2969864"/>
              <a:ext cx="47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AE71CCFC-E75D-09F0-7A41-0F8E932E9B07}"/>
                </a:ext>
              </a:extLst>
            </p:cNvPr>
            <p:cNvSpPr/>
            <p:nvPr/>
          </p:nvSpPr>
          <p:spPr>
            <a:xfrm>
              <a:off x="7311806" y="3696432"/>
              <a:ext cx="643981" cy="528393"/>
            </a:xfrm>
            <a:prstGeom prst="ellipse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6549003B-A328-CC46-BC82-ADBA9ADC1A0A}"/>
                </a:ext>
              </a:extLst>
            </p:cNvPr>
            <p:cNvSpPr/>
            <p:nvPr/>
          </p:nvSpPr>
          <p:spPr>
            <a:xfrm>
              <a:off x="11243429" y="3775437"/>
              <a:ext cx="643981" cy="528393"/>
            </a:xfrm>
            <a:prstGeom prst="ellipse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48C7D92-C806-E4B9-61BD-58B44A84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32" r="1292"/>
          <a:stretch/>
        </p:blipFill>
        <p:spPr>
          <a:xfrm>
            <a:off x="8292620" y="4660998"/>
            <a:ext cx="3831971" cy="191774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37A360C-FB46-5CE6-F418-13BE5383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39" r="1284"/>
          <a:stretch/>
        </p:blipFill>
        <p:spPr>
          <a:xfrm>
            <a:off x="93520" y="4603174"/>
            <a:ext cx="3994046" cy="189114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AE441E6-43CB-FB76-1C57-D799C112E4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60" t="2416" r="3030"/>
          <a:stretch/>
        </p:blipFill>
        <p:spPr>
          <a:xfrm>
            <a:off x="8271139" y="961877"/>
            <a:ext cx="3874931" cy="2585897"/>
          </a:xfrm>
          <a:prstGeom prst="rect">
            <a:avLst/>
          </a:prstGeom>
        </p:spPr>
      </p:pic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5D772C4E-5E70-C49F-C349-245AA482266F}"/>
              </a:ext>
            </a:extLst>
          </p:cNvPr>
          <p:cNvCxnSpPr>
            <a:cxnSpLocks/>
          </p:cNvCxnSpPr>
          <p:nvPr/>
        </p:nvCxnSpPr>
        <p:spPr>
          <a:xfrm>
            <a:off x="8229267" y="885680"/>
            <a:ext cx="0" cy="5953697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180E2EA-67EF-75B6-DDA9-37FD65A9C359}"/>
              </a:ext>
            </a:extLst>
          </p:cNvPr>
          <p:cNvSpPr txBox="1"/>
          <p:nvPr/>
        </p:nvSpPr>
        <p:spPr>
          <a:xfrm>
            <a:off x="628307" y="3052383"/>
            <a:ext cx="2787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R-R </a:t>
            </a:r>
            <a:endParaRPr lang="ru-RU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</a:t>
            </a:r>
            <a:endParaRPr lang="en-US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A56DA1-6F51-802C-1F86-C40A7CCBF2C8}"/>
              </a:ext>
            </a:extLst>
          </p:cNvPr>
          <p:cNvSpPr txBox="1"/>
          <p:nvPr/>
        </p:nvSpPr>
        <p:spPr>
          <a:xfrm>
            <a:off x="498766" y="3820474"/>
            <a:ext cx="3046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-70.68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-11.16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A840726-9342-2CB9-1F77-135100868340}"/>
              </a:ext>
            </a:extLst>
          </p:cNvPr>
          <p:cNvSpPr txBox="1"/>
          <p:nvPr/>
        </p:nvSpPr>
        <p:spPr>
          <a:xfrm>
            <a:off x="8685248" y="3820474"/>
            <a:ext cx="3046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-69.00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-9.32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кДж/моль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A7C1B28-7596-5134-BA59-3A984AC0FA54}"/>
              </a:ext>
            </a:extLst>
          </p:cNvPr>
          <p:cNvSpPr txBox="1"/>
          <p:nvPr/>
        </p:nvSpPr>
        <p:spPr>
          <a:xfrm>
            <a:off x="8814789" y="3052383"/>
            <a:ext cx="2787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S-S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996D012-8DBF-CC57-EAF3-0DA791D39BED}"/>
              </a:ext>
            </a:extLst>
          </p:cNvPr>
          <p:cNvSpPr txBox="1"/>
          <p:nvPr/>
        </p:nvSpPr>
        <p:spPr>
          <a:xfrm>
            <a:off x="4168032" y="1614757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821C156-7ACF-258D-ACCA-FD4290C72506}"/>
              </a:ext>
            </a:extLst>
          </p:cNvPr>
          <p:cNvSpPr txBox="1"/>
          <p:nvPr/>
        </p:nvSpPr>
        <p:spPr>
          <a:xfrm>
            <a:off x="7827119" y="1696550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endParaRPr lang="ru-RU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81EDC7A-5C18-D7B5-88DC-1A13C8485954}"/>
              </a:ext>
            </a:extLst>
          </p:cNvPr>
          <p:cNvSpPr txBox="1"/>
          <p:nvPr/>
        </p:nvSpPr>
        <p:spPr>
          <a:xfrm>
            <a:off x="673328" y="5586757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C6553C-0FF1-CC62-4345-1ECB9F502316}"/>
              </a:ext>
            </a:extLst>
          </p:cNvPr>
          <p:cNvSpPr txBox="1"/>
          <p:nvPr/>
        </p:nvSpPr>
        <p:spPr>
          <a:xfrm>
            <a:off x="3005400" y="5290700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59A9B24-44AC-9B96-08EF-200E80A40DD1}"/>
              </a:ext>
            </a:extLst>
          </p:cNvPr>
          <p:cNvSpPr txBox="1"/>
          <p:nvPr/>
        </p:nvSpPr>
        <p:spPr>
          <a:xfrm>
            <a:off x="1093698" y="4682326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8031E03-7243-D427-1329-4CBD7BC90653}"/>
              </a:ext>
            </a:extLst>
          </p:cNvPr>
          <p:cNvSpPr txBox="1"/>
          <p:nvPr/>
        </p:nvSpPr>
        <p:spPr>
          <a:xfrm>
            <a:off x="2703892" y="4662109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E79009-2B78-47EB-9043-309154D3CF9F}"/>
              </a:ext>
            </a:extLst>
          </p:cNvPr>
          <p:cNvSpPr txBox="1"/>
          <p:nvPr/>
        </p:nvSpPr>
        <p:spPr>
          <a:xfrm>
            <a:off x="900767" y="6196264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72CAB0-1ACB-8EF2-9062-4A1F07FEBE00}"/>
              </a:ext>
            </a:extLst>
          </p:cNvPr>
          <p:cNvSpPr txBox="1"/>
          <p:nvPr/>
        </p:nvSpPr>
        <p:spPr>
          <a:xfrm>
            <a:off x="2723484" y="6278653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382DDE4-45F9-8414-143C-10C7840A63AA}"/>
              </a:ext>
            </a:extLst>
          </p:cNvPr>
          <p:cNvSpPr txBox="1"/>
          <p:nvPr/>
        </p:nvSpPr>
        <p:spPr>
          <a:xfrm>
            <a:off x="1704308" y="5877270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81C32F-0E72-2193-7070-78126CC40A4E}"/>
              </a:ext>
            </a:extLst>
          </p:cNvPr>
          <p:cNvSpPr txBox="1"/>
          <p:nvPr/>
        </p:nvSpPr>
        <p:spPr>
          <a:xfrm>
            <a:off x="1990291" y="4705476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C9CDBB11-7985-8B05-AB61-C4CE7EAC4643}"/>
              </a:ext>
            </a:extLst>
          </p:cNvPr>
          <p:cNvSpPr/>
          <p:nvPr/>
        </p:nvSpPr>
        <p:spPr>
          <a:xfrm>
            <a:off x="17538" y="5347976"/>
            <a:ext cx="545367" cy="477562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14EDE93-E563-C588-BA49-A2F997EE5207}"/>
              </a:ext>
            </a:extLst>
          </p:cNvPr>
          <p:cNvSpPr/>
          <p:nvPr/>
        </p:nvSpPr>
        <p:spPr>
          <a:xfrm>
            <a:off x="3570844" y="5505568"/>
            <a:ext cx="545367" cy="477562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ABFAA27-2E77-D36E-41AE-8C5559B28D32}"/>
              </a:ext>
            </a:extLst>
          </p:cNvPr>
          <p:cNvSpPr txBox="1"/>
          <p:nvPr/>
        </p:nvSpPr>
        <p:spPr>
          <a:xfrm>
            <a:off x="29277" y="5039278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endParaRPr lang="ru-RU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B2EFDDB-2B91-F3A6-D9BD-D8230AC2C7CA}"/>
              </a:ext>
            </a:extLst>
          </p:cNvPr>
          <p:cNvSpPr txBox="1"/>
          <p:nvPr/>
        </p:nvSpPr>
        <p:spPr>
          <a:xfrm>
            <a:off x="3749164" y="5184089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endParaRPr lang="ru-RU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5FFC4F7-CAAD-9F5B-7124-0F71C9A91DA4}"/>
              </a:ext>
            </a:extLst>
          </p:cNvPr>
          <p:cNvSpPr txBox="1"/>
          <p:nvPr/>
        </p:nvSpPr>
        <p:spPr>
          <a:xfrm>
            <a:off x="8271139" y="5092945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endParaRPr lang="ru-RU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967887-D3F7-66EA-7A72-679C4ED9BC29}"/>
              </a:ext>
            </a:extLst>
          </p:cNvPr>
          <p:cNvSpPr txBox="1"/>
          <p:nvPr/>
        </p:nvSpPr>
        <p:spPr>
          <a:xfrm>
            <a:off x="11837458" y="5277611"/>
            <a:ext cx="39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endParaRPr lang="ru-RU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43725BF-229A-F5EE-D8CD-059B8C12EB5B}"/>
              </a:ext>
            </a:extLst>
          </p:cNvPr>
          <p:cNvSpPr txBox="1"/>
          <p:nvPr/>
        </p:nvSpPr>
        <p:spPr>
          <a:xfrm>
            <a:off x="8910176" y="5669934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A5EB512-67B3-D8AC-3741-CD2A14F4F9E6}"/>
              </a:ext>
            </a:extLst>
          </p:cNvPr>
          <p:cNvSpPr txBox="1"/>
          <p:nvPr/>
        </p:nvSpPr>
        <p:spPr>
          <a:xfrm>
            <a:off x="11169511" y="5394659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B0CB4FE-69DA-C637-06D8-49A308045264}"/>
              </a:ext>
            </a:extLst>
          </p:cNvPr>
          <p:cNvSpPr txBox="1"/>
          <p:nvPr/>
        </p:nvSpPr>
        <p:spPr>
          <a:xfrm>
            <a:off x="9330546" y="4765503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631A192-B1C8-FAF3-E97A-5F01C0D2BB65}"/>
              </a:ext>
            </a:extLst>
          </p:cNvPr>
          <p:cNvSpPr txBox="1"/>
          <p:nvPr/>
        </p:nvSpPr>
        <p:spPr>
          <a:xfrm>
            <a:off x="10940740" y="4745286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07A22CF-6088-5ABA-C142-16BFDEA11978}"/>
              </a:ext>
            </a:extLst>
          </p:cNvPr>
          <p:cNvSpPr txBox="1"/>
          <p:nvPr/>
        </p:nvSpPr>
        <p:spPr>
          <a:xfrm>
            <a:off x="9158397" y="6258659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23BD637-135C-A84A-2CC1-CB47AB3F8FFE}"/>
              </a:ext>
            </a:extLst>
          </p:cNvPr>
          <p:cNvSpPr txBox="1"/>
          <p:nvPr/>
        </p:nvSpPr>
        <p:spPr>
          <a:xfrm>
            <a:off x="10856422" y="6247529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A052AFC-6263-9463-C6D0-E4650F15EC87}"/>
              </a:ext>
            </a:extLst>
          </p:cNvPr>
          <p:cNvSpPr txBox="1"/>
          <p:nvPr/>
        </p:nvSpPr>
        <p:spPr>
          <a:xfrm>
            <a:off x="9889201" y="5887710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D526622-BB0C-066F-906B-8A1DE9F6D837}"/>
              </a:ext>
            </a:extLst>
          </p:cNvPr>
          <p:cNvSpPr txBox="1"/>
          <p:nvPr/>
        </p:nvSpPr>
        <p:spPr>
          <a:xfrm>
            <a:off x="10227139" y="4788653"/>
            <a:ext cx="400806" cy="33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0AA897FE-DD6E-28DD-E206-9B81304CF60F}"/>
              </a:ext>
            </a:extLst>
          </p:cNvPr>
          <p:cNvSpPr/>
          <p:nvPr/>
        </p:nvSpPr>
        <p:spPr>
          <a:xfrm>
            <a:off x="8254386" y="5431153"/>
            <a:ext cx="545367" cy="477562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id="{9C1EB42C-8944-009B-E059-C83E0B8510F2}"/>
              </a:ext>
            </a:extLst>
          </p:cNvPr>
          <p:cNvSpPr/>
          <p:nvPr/>
        </p:nvSpPr>
        <p:spPr>
          <a:xfrm>
            <a:off x="11640915" y="5598054"/>
            <a:ext cx="545367" cy="477562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A1EC6E8-294C-6F53-F945-4839E9991BFF}"/>
              </a:ext>
            </a:extLst>
          </p:cNvPr>
          <p:cNvSpPr txBox="1"/>
          <p:nvPr/>
        </p:nvSpPr>
        <p:spPr>
          <a:xfrm>
            <a:off x="11286007" y="6335954"/>
            <a:ext cx="99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1/18</a:t>
            </a:r>
          </a:p>
        </p:txBody>
      </p:sp>
    </p:spTree>
    <p:extLst>
      <p:ext uri="{BB962C8B-B14F-4D97-AF65-F5344CB8AC3E}">
        <p14:creationId xmlns:p14="http://schemas.microsoft.com/office/powerpoint/2010/main" val="370502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BB8D6-8E17-8A76-6E13-9233E7AB3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00AA774-B847-21AF-9EBC-B98F40326916}"/>
              </a:ext>
            </a:extLst>
          </p:cNvPr>
          <p:cNvGrpSpPr/>
          <p:nvPr/>
        </p:nvGrpSpPr>
        <p:grpSpPr>
          <a:xfrm>
            <a:off x="6107871" y="2317174"/>
            <a:ext cx="5868068" cy="4488872"/>
            <a:chOff x="6107871" y="2317174"/>
            <a:chExt cx="5868068" cy="44888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457447BB-D8F7-28BE-C974-967588547EB2}"/>
                </a:ext>
              </a:extLst>
            </p:cNvPr>
            <p:cNvGrpSpPr/>
            <p:nvPr/>
          </p:nvGrpSpPr>
          <p:grpSpPr>
            <a:xfrm>
              <a:off x="6107871" y="2317174"/>
              <a:ext cx="5868068" cy="4488872"/>
              <a:chOff x="6107871" y="2317174"/>
              <a:chExt cx="5868068" cy="4488872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AB1F1500-BFE7-1B93-2BC1-76587274A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718" t="1119" r="2549"/>
              <a:stretch/>
            </p:blipFill>
            <p:spPr>
              <a:xfrm>
                <a:off x="6107871" y="2317174"/>
                <a:ext cx="5868068" cy="4488872"/>
              </a:xfrm>
              <a:prstGeom prst="rect">
                <a:avLst/>
              </a:prstGeom>
            </p:spPr>
          </p:pic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F51A722D-C698-33CE-94AF-B45E1BCA2399}"/>
                  </a:ext>
                </a:extLst>
              </p:cNvPr>
              <p:cNvSpPr/>
              <p:nvPr/>
            </p:nvSpPr>
            <p:spPr>
              <a:xfrm>
                <a:off x="6737359" y="2626234"/>
                <a:ext cx="1284795" cy="447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53CB4E-2381-9BEC-EF30-508850C68E14}"/>
                </a:ext>
              </a:extLst>
            </p:cNvPr>
            <p:cNvSpPr txBox="1"/>
            <p:nvPr/>
          </p:nvSpPr>
          <p:spPr>
            <a:xfrm>
              <a:off x="6674063" y="2544676"/>
              <a:ext cx="1498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Эксперимент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R-S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димер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4913173-1CDB-148D-677D-72CE88DE6252}"/>
              </a:ext>
            </a:extLst>
          </p:cNvPr>
          <p:cNvGrpSpPr/>
          <p:nvPr/>
        </p:nvGrpSpPr>
        <p:grpSpPr>
          <a:xfrm>
            <a:off x="3204" y="1728649"/>
            <a:ext cx="6048063" cy="5077397"/>
            <a:chOff x="3204" y="1728649"/>
            <a:chExt cx="6048063" cy="507739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804E9A5-589F-514A-8254-E639C246A2BF}"/>
                </a:ext>
              </a:extLst>
            </p:cNvPr>
            <p:cNvGrpSpPr/>
            <p:nvPr/>
          </p:nvGrpSpPr>
          <p:grpSpPr>
            <a:xfrm>
              <a:off x="3204" y="1728649"/>
              <a:ext cx="6048063" cy="5077397"/>
              <a:chOff x="3204" y="1728649"/>
              <a:chExt cx="6048063" cy="5077397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A4AA1F23-812A-B9DB-7A94-02779BF15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67" t="6570" r="4514"/>
              <a:stretch/>
            </p:blipFill>
            <p:spPr>
              <a:xfrm>
                <a:off x="3204" y="1728649"/>
                <a:ext cx="6048063" cy="5077397"/>
              </a:xfrm>
              <a:prstGeom prst="rect">
                <a:avLst/>
              </a:prstGeom>
            </p:spPr>
          </p:pic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3B9CBC59-8F7E-FE39-F7FB-04C36C49847C}"/>
                  </a:ext>
                </a:extLst>
              </p:cNvPr>
              <p:cNvSpPr/>
              <p:nvPr/>
            </p:nvSpPr>
            <p:spPr>
              <a:xfrm>
                <a:off x="561860" y="1828799"/>
                <a:ext cx="1210911" cy="43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00769A-76EF-7A68-2F99-56DE757CBD2C}"/>
                </a:ext>
              </a:extLst>
            </p:cNvPr>
            <p:cNvSpPr txBox="1"/>
            <p:nvPr/>
          </p:nvSpPr>
          <p:spPr>
            <a:xfrm>
              <a:off x="506747" y="1744630"/>
              <a:ext cx="1498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Эксперимент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R-S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димер</a:t>
              </a:r>
            </a:p>
          </p:txBody>
        </p:sp>
      </p:grp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5F261E0-CBE8-F0AB-D487-F8BD58DD6AA7}"/>
              </a:ext>
            </a:extLst>
          </p:cNvPr>
          <p:cNvSpPr txBox="1">
            <a:spLocks/>
          </p:cNvSpPr>
          <p:nvPr/>
        </p:nvSpPr>
        <p:spPr>
          <a:xfrm>
            <a:off x="0" y="139681"/>
            <a:ext cx="12192000" cy="513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ИК- и Раман-спектры ибупрофена (эксперимент и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def2-TZVP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BF55FCA-AE87-8DCC-21AC-80F2EF143DD5}"/>
                  </a:ext>
                </a:extLst>
              </p14:cNvPr>
              <p14:cNvContentPartPr/>
              <p14:nvPr/>
            </p14:nvContentPartPr>
            <p14:xfrm>
              <a:off x="-764624" y="5704012"/>
              <a:ext cx="21240" cy="82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BF55FCA-AE87-8DCC-21AC-80F2EF143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73624" y="5695012"/>
                <a:ext cx="38880" cy="259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4824BAE-7F99-66FA-B8BA-644C6CE2DE17}"/>
              </a:ext>
            </a:extLst>
          </p:cNvPr>
          <p:cNvSpPr txBox="1"/>
          <p:nvPr/>
        </p:nvSpPr>
        <p:spPr>
          <a:xfrm>
            <a:off x="1421787" y="814136"/>
            <a:ext cx="2185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ИК-спектр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8EABA-B710-63C5-3201-B9A5F24BEC8E}"/>
              </a:ext>
            </a:extLst>
          </p:cNvPr>
          <p:cNvSpPr txBox="1"/>
          <p:nvPr/>
        </p:nvSpPr>
        <p:spPr>
          <a:xfrm>
            <a:off x="8698374" y="814136"/>
            <a:ext cx="3334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Раман-спектр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18959D5-7603-0274-20FF-1D05F3B23103}"/>
              </a:ext>
            </a:extLst>
          </p:cNvPr>
          <p:cNvCxnSpPr>
            <a:cxnSpLocks/>
          </p:cNvCxnSpPr>
          <p:nvPr/>
        </p:nvCxnSpPr>
        <p:spPr>
          <a:xfrm flipV="1">
            <a:off x="6096000" y="2317173"/>
            <a:ext cx="11871" cy="4540827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75D94A-63AA-6CB2-36ED-621DB0FECDF2}"/>
              </a:ext>
            </a:extLst>
          </p:cNvPr>
          <p:cNvSpPr txBox="1"/>
          <p:nvPr/>
        </p:nvSpPr>
        <p:spPr>
          <a:xfrm>
            <a:off x="11286007" y="6335954"/>
            <a:ext cx="99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2/18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2D2264-870C-A2CD-7E98-EC6F1F591A09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7BF8E2A-2BDC-48F3-CD01-FBAAC2D288AC}"/>
              </a:ext>
            </a:extLst>
          </p:cNvPr>
          <p:cNvSpPr/>
          <p:nvPr/>
        </p:nvSpPr>
        <p:spPr>
          <a:xfrm>
            <a:off x="3879272" y="2903772"/>
            <a:ext cx="702576" cy="785717"/>
          </a:xfrm>
          <a:prstGeom prst="ellipse">
            <a:avLst/>
          </a:prstGeom>
          <a:noFill/>
          <a:ln w="28575">
            <a:solidFill>
              <a:srgbClr val="8238BA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9A05FD0-18AD-89C0-D373-8C5C98103B71}"/>
              </a:ext>
            </a:extLst>
          </p:cNvPr>
          <p:cNvSpPr/>
          <p:nvPr/>
        </p:nvSpPr>
        <p:spPr>
          <a:xfrm>
            <a:off x="10006446" y="3325091"/>
            <a:ext cx="533721" cy="619607"/>
          </a:xfrm>
          <a:prstGeom prst="ellipse">
            <a:avLst/>
          </a:prstGeom>
          <a:noFill/>
          <a:ln w="28575">
            <a:solidFill>
              <a:srgbClr val="8238BA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685FF01-6FD2-637D-483B-39871718848E}"/>
              </a:ext>
            </a:extLst>
          </p:cNvPr>
          <p:cNvSpPr/>
          <p:nvPr/>
        </p:nvSpPr>
        <p:spPr>
          <a:xfrm rot="5400000">
            <a:off x="1512910" y="2555291"/>
            <a:ext cx="2003155" cy="444346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70E228-6BEB-116D-992D-36FB8569028D}"/>
              </a:ext>
            </a:extLst>
          </p:cNvPr>
          <p:cNvSpPr/>
          <p:nvPr/>
        </p:nvSpPr>
        <p:spPr>
          <a:xfrm rot="5400000">
            <a:off x="8161170" y="3488523"/>
            <a:ext cx="635489" cy="308631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73FFC60-A452-3297-A160-3B37A9FA73A8}"/>
              </a:ext>
            </a:extLst>
          </p:cNvPr>
          <p:cNvGrpSpPr/>
          <p:nvPr/>
        </p:nvGrpSpPr>
        <p:grpSpPr>
          <a:xfrm>
            <a:off x="3308785" y="682886"/>
            <a:ext cx="5431002" cy="1773369"/>
            <a:chOff x="3391913" y="757488"/>
            <a:chExt cx="5199753" cy="164991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E5FC11B-DA33-570F-323C-BB06E3627031}"/>
                </a:ext>
              </a:extLst>
            </p:cNvPr>
            <p:cNvGrpSpPr/>
            <p:nvPr/>
          </p:nvGrpSpPr>
          <p:grpSpPr>
            <a:xfrm>
              <a:off x="3391913" y="757488"/>
              <a:ext cx="5199753" cy="1649916"/>
              <a:chOff x="3647874" y="1232916"/>
              <a:chExt cx="4936938" cy="1467063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55B664CD-ECBB-4F0E-0F85-F96A7A339E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0" t="-406" r="1260"/>
              <a:stretch/>
            </p:blipFill>
            <p:spPr>
              <a:xfrm>
                <a:off x="3647874" y="1232916"/>
                <a:ext cx="4919994" cy="1467063"/>
              </a:xfrm>
              <a:prstGeom prst="rect">
                <a:avLst/>
              </a:prstGeom>
            </p:spPr>
          </p:pic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024A9617-E906-AD8D-6795-FB6169EE910B}"/>
                  </a:ext>
                </a:extLst>
              </p:cNvPr>
              <p:cNvSpPr/>
              <p:nvPr/>
            </p:nvSpPr>
            <p:spPr>
              <a:xfrm>
                <a:off x="7387936" y="1280900"/>
                <a:ext cx="1196876" cy="1367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39EAC7E-CCC7-CCF4-9EE1-61C40A6D247C}"/>
                </a:ext>
              </a:extLst>
            </p:cNvPr>
            <p:cNvSpPr/>
            <p:nvPr/>
          </p:nvSpPr>
          <p:spPr>
            <a:xfrm rot="18081315">
              <a:off x="5427455" y="1530048"/>
              <a:ext cx="348948" cy="599123"/>
            </a:xfrm>
            <a:prstGeom prst="ellipse">
              <a:avLst/>
            </a:prstGeom>
            <a:solidFill>
              <a:srgbClr val="8238BA">
                <a:alpha val="38824"/>
              </a:srgbClr>
            </a:solidFill>
            <a:ln w="28575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B2E48C2-5F2A-403B-70FC-54C88BAF7E66}"/>
                </a:ext>
              </a:extLst>
            </p:cNvPr>
            <p:cNvSpPr/>
            <p:nvPr/>
          </p:nvSpPr>
          <p:spPr>
            <a:xfrm rot="9018429">
              <a:off x="5350109" y="1254864"/>
              <a:ext cx="515800" cy="217355"/>
            </a:xfrm>
            <a:prstGeom prst="rect">
              <a:avLst/>
            </a:prstGeom>
            <a:solidFill>
              <a:srgbClr val="009DD9">
                <a:alpha val="29020"/>
              </a:srgbClr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C024BF8-2B2F-F2BB-3DE7-B4A50853693B}"/>
              </a:ext>
            </a:extLst>
          </p:cNvPr>
          <p:cNvSpPr/>
          <p:nvPr/>
        </p:nvSpPr>
        <p:spPr>
          <a:xfrm>
            <a:off x="7294418" y="642703"/>
            <a:ext cx="1537855" cy="73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0C9B9E4-AA2A-D96F-5DE9-0CF878F977D0}"/>
              </a:ext>
            </a:extLst>
          </p:cNvPr>
          <p:cNvSpPr/>
          <p:nvPr/>
        </p:nvSpPr>
        <p:spPr>
          <a:xfrm rot="18081315">
            <a:off x="6185061" y="962917"/>
            <a:ext cx="375058" cy="625768"/>
          </a:xfrm>
          <a:prstGeom prst="ellipse">
            <a:avLst/>
          </a:prstGeom>
          <a:solidFill>
            <a:srgbClr val="8238BA">
              <a:alpha val="38824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51AE442-213A-D4CC-424A-C531A40C12CA}"/>
              </a:ext>
            </a:extLst>
          </p:cNvPr>
          <p:cNvSpPr/>
          <p:nvPr/>
        </p:nvSpPr>
        <p:spPr>
          <a:xfrm rot="8689206">
            <a:off x="6099877" y="1670279"/>
            <a:ext cx="538739" cy="233618"/>
          </a:xfrm>
          <a:prstGeom prst="rect">
            <a:avLst/>
          </a:prstGeom>
          <a:solidFill>
            <a:srgbClr val="009DD9">
              <a:alpha val="2902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8B12F1-4305-9E48-137F-94F59287D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26374" r="31812" b="22396"/>
          <a:stretch/>
        </p:blipFill>
        <p:spPr>
          <a:xfrm>
            <a:off x="1862658" y="3876385"/>
            <a:ext cx="1257330" cy="8540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6B6AA5-1C5B-5161-2B1D-A16188A73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29506" r="31630" b="24172"/>
          <a:stretch/>
        </p:blipFill>
        <p:spPr>
          <a:xfrm>
            <a:off x="7661414" y="4009437"/>
            <a:ext cx="1351005" cy="8213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076745-55DD-24E3-60A2-87A4A1D085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26778" r="31812" b="23348"/>
          <a:stretch/>
        </p:blipFill>
        <p:spPr>
          <a:xfrm>
            <a:off x="9012419" y="2473978"/>
            <a:ext cx="1260887" cy="826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177BEDC-1B02-41FE-7BD1-76034DA4B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t="29250" r="31812" b="21530"/>
          <a:stretch/>
        </p:blipFill>
        <p:spPr>
          <a:xfrm>
            <a:off x="4518773" y="3876385"/>
            <a:ext cx="1268692" cy="8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A424D5-52DC-A599-29DF-98847D69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16" y="1901681"/>
            <a:ext cx="6046343" cy="47737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1B092-7E74-C16E-C3D1-00F25829D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" y="1881581"/>
            <a:ext cx="6046348" cy="477309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-1" y="139681"/>
            <a:ext cx="12192001" cy="513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Линейные корреляции для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R-S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димера ибупрофена (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def2-TZVP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EDFC86B-E243-5989-6B2F-C348F9D50777}"/>
                  </a:ext>
                </a:extLst>
              </p14:cNvPr>
              <p14:cNvContentPartPr/>
              <p14:nvPr/>
            </p14:nvContentPartPr>
            <p14:xfrm>
              <a:off x="6618335" y="1695583"/>
              <a:ext cx="6480" cy="39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EDFC86B-E243-5989-6B2F-C348F9D507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9335" y="1686583"/>
                <a:ext cx="24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B21B2FF-76BB-A111-D862-1402CE8E3F86}"/>
                  </a:ext>
                </a:extLst>
              </p14:cNvPr>
              <p14:cNvContentPartPr/>
              <p14:nvPr/>
            </p14:nvContentPartPr>
            <p14:xfrm>
              <a:off x="9923495" y="2844703"/>
              <a:ext cx="264960" cy="1119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B21B2FF-76BB-A111-D862-1402CE8E3F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9175" y="2840397"/>
                <a:ext cx="273600" cy="120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301F66B8-A250-60A6-889B-C55EC79D9985}"/>
                  </a:ext>
                </a:extLst>
              </p14:cNvPr>
              <p14:cNvContentPartPr/>
              <p14:nvPr/>
            </p14:nvContentPartPr>
            <p14:xfrm>
              <a:off x="-764624" y="5704012"/>
              <a:ext cx="21240" cy="82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301F66B8-A250-60A6-889B-C55EC79D99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773624" y="5695012"/>
                <a:ext cx="38880" cy="259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6D4A396-6E32-49A1-E444-57E0801E3D2E}"/>
              </a:ext>
            </a:extLst>
          </p:cNvPr>
          <p:cNvSpPr txBox="1"/>
          <p:nvPr/>
        </p:nvSpPr>
        <p:spPr>
          <a:xfrm>
            <a:off x="634679" y="815040"/>
            <a:ext cx="4938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Линейная корреляция экспериментальных и рассчитанных частот для ИК-спектров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ибупрофена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7E48B-BFBB-03A1-1C21-3250A74FCA6F}"/>
              </a:ext>
            </a:extLst>
          </p:cNvPr>
          <p:cNvSpPr txBox="1"/>
          <p:nvPr/>
        </p:nvSpPr>
        <p:spPr>
          <a:xfrm>
            <a:off x="6821099" y="815040"/>
            <a:ext cx="4829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Линейная корреляция экспериментальных и рассчитанных частот для Раман-спектров ибупрофена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0491AF2-C876-367E-930C-E4A5FD180B5F}"/>
              </a:ext>
            </a:extLst>
          </p:cNvPr>
          <p:cNvCxnSpPr>
            <a:cxnSpLocks/>
          </p:cNvCxnSpPr>
          <p:nvPr/>
        </p:nvCxnSpPr>
        <p:spPr>
          <a:xfrm flipV="1">
            <a:off x="6096000" y="741422"/>
            <a:ext cx="0" cy="6116578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8044906B-99E3-3F72-B6A7-5F7437945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686681"/>
              </p:ext>
            </p:extLst>
          </p:nvPr>
        </p:nvGraphicFramePr>
        <p:xfrm>
          <a:off x="7118234" y="2007869"/>
          <a:ext cx="2883183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3183">
                  <a:extLst>
                    <a:ext uri="{9D8B030D-6E8A-4147-A177-3AD203B41FA5}">
                      <a16:colId xmlns:a16="http://schemas.microsoft.com/office/drawing/2014/main" val="2929310814"/>
                    </a:ext>
                  </a:extLst>
                </a:gridCol>
              </a:tblGrid>
              <a:tr h="322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экс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±0,0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07)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*ν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рас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1499274"/>
                  </a:ext>
                </a:extLst>
              </a:tr>
              <a:tr h="322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R= 0,99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916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79218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611E1714-F64F-A849-9F27-FBD30F1CF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232546"/>
              </p:ext>
            </p:extLst>
          </p:nvPr>
        </p:nvGraphicFramePr>
        <p:xfrm>
          <a:off x="1064918" y="2007869"/>
          <a:ext cx="3394776" cy="832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4776">
                  <a:extLst>
                    <a:ext uri="{9D8B030D-6E8A-4147-A177-3AD203B41FA5}">
                      <a16:colId xmlns:a16="http://schemas.microsoft.com/office/drawing/2014/main" val="2929310814"/>
                    </a:ext>
                  </a:extLst>
                </a:gridCol>
              </a:tblGrid>
              <a:tr h="416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экс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±0,0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04)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*ν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рас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1499274"/>
                  </a:ext>
                </a:extLst>
              </a:tr>
              <a:tr h="416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R= 0,99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967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79218"/>
                  </a:ext>
                </a:extLst>
              </a:tr>
            </a:tbl>
          </a:graphicData>
        </a:graphic>
      </p:graphicFrame>
      <p:sp>
        <p:nvSpPr>
          <p:cNvPr id="35" name="Овал 34">
            <a:extLst>
              <a:ext uri="{FF2B5EF4-FFF2-40B4-BE49-F238E27FC236}">
                <a16:creationId xmlns:a16="http://schemas.microsoft.com/office/drawing/2014/main" id="{22BEE976-5AE8-C3D3-C2AC-1B479CBC5434}"/>
              </a:ext>
            </a:extLst>
          </p:cNvPr>
          <p:cNvSpPr/>
          <p:nvPr/>
        </p:nvSpPr>
        <p:spPr>
          <a:xfrm>
            <a:off x="4255402" y="2881131"/>
            <a:ext cx="540739" cy="486452"/>
          </a:xfrm>
          <a:prstGeom prst="ellipse">
            <a:avLst/>
          </a:prstGeom>
          <a:noFill/>
          <a:ln w="28575">
            <a:solidFill>
              <a:srgbClr val="8238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28CC572-628B-F923-F9F0-9CFB0511FC84}"/>
              </a:ext>
            </a:extLst>
          </p:cNvPr>
          <p:cNvSpPr/>
          <p:nvPr/>
        </p:nvSpPr>
        <p:spPr>
          <a:xfrm>
            <a:off x="9297943" y="3812611"/>
            <a:ext cx="318654" cy="31677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8F3EAF9-6B73-A5BF-8573-1016283B6929}"/>
              </a:ext>
            </a:extLst>
          </p:cNvPr>
          <p:cNvSpPr/>
          <p:nvPr/>
        </p:nvSpPr>
        <p:spPr>
          <a:xfrm>
            <a:off x="10320611" y="2798329"/>
            <a:ext cx="444984" cy="381289"/>
          </a:xfrm>
          <a:prstGeom prst="ellipse">
            <a:avLst/>
          </a:prstGeom>
          <a:noFill/>
          <a:ln w="28575">
            <a:solidFill>
              <a:srgbClr val="8238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5606861-C206-7EFA-94CC-34210D199936}"/>
              </a:ext>
            </a:extLst>
          </p:cNvPr>
          <p:cNvSpPr/>
          <p:nvPr/>
        </p:nvSpPr>
        <p:spPr>
          <a:xfrm>
            <a:off x="3086035" y="3891308"/>
            <a:ext cx="318654" cy="31677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5C2E7-4F36-C657-9F9F-E7524327F2C1}"/>
              </a:ext>
            </a:extLst>
          </p:cNvPr>
          <p:cNvSpPr txBox="1"/>
          <p:nvPr/>
        </p:nvSpPr>
        <p:spPr>
          <a:xfrm>
            <a:off x="11274138" y="6335954"/>
            <a:ext cx="101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3/18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115033-07ED-A25B-571C-53B43C540356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-1" y="-61663"/>
            <a:ext cx="12176381" cy="612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Текущие результаты и выводы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75758-DF3F-6080-8116-F681171522A1}"/>
              </a:ext>
            </a:extLst>
          </p:cNvPr>
          <p:cNvSpPr txBox="1"/>
          <p:nvPr/>
        </p:nvSpPr>
        <p:spPr>
          <a:xfrm>
            <a:off x="-4355" y="845153"/>
            <a:ext cx="12180735" cy="2937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результате конформационного анализа (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def2-TZVP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 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pc="-3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энантиомеров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ибупрофена показано, что их структуры лабильны (величины  внутримолекулярных барьеров не превышают 14 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кДж∙моль</a:t>
            </a:r>
            <a:r>
              <a:rPr lang="ru-RU" spc="-30" baseline="30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 Выявлены </a:t>
            </a:r>
            <a:r>
              <a:rPr lang="ru-RU" b="1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наиболее стабильные </a:t>
            </a:r>
            <a:r>
              <a:rPr lang="ru-RU" b="1" spc="-3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конформеры</a:t>
            </a:r>
            <a:r>
              <a:rPr lang="ru-RU" b="1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энантиомеров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ибупрофена, которые использовались для построения моделей </a:t>
            </a:r>
            <a:r>
              <a:rPr lang="ru-RU" spc="-3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димеров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pc="-3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лучены </a:t>
            </a:r>
            <a:r>
              <a:rPr lang="ru-RU" b="1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равновесные конфигурцаии димеров ибупрофена 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def2-TZVP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Анализ параметров молекулярной геометрии ассоциатов выявил, что данные структуры характеризуются водородными связями </a:t>
            </a:r>
            <a:r>
              <a:rPr lang="ru-RU" b="1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средней прочности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Рассчитанные значения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 0 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для всех димеров и существенно не зависит от типа энантиомера. 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основе сравнительного анализа экспериментальных и расчетных колебательных частот, получены удовлетворительные линейные корреляции как для мономеров (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pc="-3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0,999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04, 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pc="-30" baseline="-25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Раман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0,99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793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), так и для димеров 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pc="-30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</a:t>
            </a:r>
            <a:r>
              <a:rPr lang="en-US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0,99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967, 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pc="-30" baseline="-25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Раман</a:t>
            </a:r>
            <a:r>
              <a:rPr lang="en-US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0,99</a:t>
            </a:r>
            <a:r>
              <a:rPr lang="ru-RU" spc="-3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966).</a:t>
            </a: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901BD-3B5E-3AB5-F114-706EB8AA1DEF}"/>
              </a:ext>
            </a:extLst>
          </p:cNvPr>
          <p:cNvSpPr txBox="1"/>
          <p:nvPr/>
        </p:nvSpPr>
        <p:spPr>
          <a:xfrm>
            <a:off x="311571" y="4076584"/>
            <a:ext cx="11568855" cy="2052934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spc="-2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Квантово-химическое моделирование межмолекулярной динамики энантиомеров ибупрофена показало, что использование в расчете колебательных частот ИК спектров и </a:t>
            </a:r>
            <a:r>
              <a:rPr lang="ru-RU" sz="2000" spc="-2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рамановских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сдвигов спектров комбинационного рассеяния структурных моделей ассоциатов (димеров) позволяет получить </a:t>
            </a:r>
            <a:r>
              <a:rPr lang="ru-RU" sz="2000" b="1" spc="-2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более корректные результаты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сравнимые с экспериментом, что проявляется для колебательных частот групп атомов, принимающих участие в межмолекулярных взаимодействиях (карбоксильная группа).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600AC-F6E6-43F7-B3E6-219EC0511302}"/>
              </a:ext>
            </a:extLst>
          </p:cNvPr>
          <p:cNvSpPr txBox="1"/>
          <p:nvPr/>
        </p:nvSpPr>
        <p:spPr>
          <a:xfrm>
            <a:off x="11294918" y="6396335"/>
            <a:ext cx="101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4/18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757910-D148-9B90-5F19-E4652993C5FD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81F5-F8D2-347F-1437-D0CD9F55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8EAEEB2-791E-47E9-6D4D-DC7002B6FC21}"/>
              </a:ext>
            </a:extLst>
          </p:cNvPr>
          <p:cNvSpPr txBox="1">
            <a:spLocks/>
          </p:cNvSpPr>
          <p:nvPr/>
        </p:nvSpPr>
        <p:spPr>
          <a:xfrm>
            <a:off x="-1" y="103909"/>
            <a:ext cx="12176381" cy="447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План работы (2025) 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ED69C-9B7D-FC4A-F14D-00210C50AB21}"/>
              </a:ext>
            </a:extLst>
          </p:cNvPr>
          <p:cNvSpPr txBox="1"/>
          <p:nvPr/>
        </p:nvSpPr>
        <p:spPr>
          <a:xfrm>
            <a:off x="-4355" y="726162"/>
            <a:ext cx="12180735" cy="2577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внутримолекулярной динамики основных структурных фрагментов ибупрофена в его молекулярной, анионной и ион-парной форме методом теории функционала плотности (DFT).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Исследование особенностей колебательных спектров рацемата ибупрофена и его натриевой соли экспериментальными методами (ИК- и Раман-спектроскопия, неупругое рассеяние нейтронов).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Квантово-химическое моделирование параметров ИК-спектра и спектра комбинационного рассеяния для наиболее стабильных конформеров ибупрофена и его форм.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pc="-3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Совместный анализ экспериментальных результатов и данных молекулярного моделирования.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F5571-2CE8-835C-C473-7E48E7C64296}"/>
              </a:ext>
            </a:extLst>
          </p:cNvPr>
          <p:cNvSpPr txBox="1"/>
          <p:nvPr/>
        </p:nvSpPr>
        <p:spPr>
          <a:xfrm>
            <a:off x="11294918" y="6396335"/>
            <a:ext cx="101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5/18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FC88DD-7A3F-CBF3-B234-831D422DEE97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28650" y="3467100"/>
            <a:ext cx="11173148" cy="2362200"/>
            <a:chOff x="628650" y="3467100"/>
            <a:chExt cx="11173148" cy="2362200"/>
          </a:xfrm>
          <a:effectLst>
            <a:outerShdw blurRad="50800" dist="50800" dir="21540000" algn="ctr" rotWithShape="0">
              <a:srgbClr val="000000">
                <a:alpha val="42000"/>
              </a:srgbClr>
            </a:outerShdw>
          </a:effectLst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28650" y="3467100"/>
              <a:ext cx="11173148" cy="2362200"/>
            </a:xfrm>
            <a:prstGeom prst="round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2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9502627"/>
                </p:ext>
              </p:extLst>
            </p:nvPr>
          </p:nvGraphicFramePr>
          <p:xfrm>
            <a:off x="736455" y="3752238"/>
            <a:ext cx="10558463" cy="1288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emSketch" r:id="rId3" imgW="9134520" imgH="1114425" progId="ACD.ChemSketch.20">
                    <p:embed/>
                  </p:oleObj>
                </mc:Choice>
                <mc:Fallback>
                  <p:oleObj name="ChemSketch" r:id="rId3" imgW="9134520" imgH="1114425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36455" y="3752238"/>
                          <a:ext cx="10558463" cy="1288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Прямоугольник 6"/>
            <p:cNvSpPr/>
            <p:nvPr/>
          </p:nvSpPr>
          <p:spPr>
            <a:xfrm>
              <a:off x="1331888" y="5171729"/>
              <a:ext cx="167962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b="1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молекулярная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491939" y="5171729"/>
              <a:ext cx="118814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b="1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анионная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246975" y="5171729"/>
              <a:ext cx="139333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b="1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ион-парная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411FC5-1ABE-FA40-9B39-F746DD57EEFB}"/>
              </a:ext>
            </a:extLst>
          </p:cNvPr>
          <p:cNvSpPr txBox="1"/>
          <p:nvPr/>
        </p:nvSpPr>
        <p:spPr>
          <a:xfrm>
            <a:off x="2731672" y="5993122"/>
            <a:ext cx="6967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влияет изменение электронного окружения на структуру, динамику и биоактивность ибупрофена?</a:t>
            </a:r>
          </a:p>
        </p:txBody>
      </p:sp>
    </p:spTree>
    <p:extLst>
      <p:ext uri="{BB962C8B-B14F-4D97-AF65-F5344CB8AC3E}">
        <p14:creationId xmlns:p14="http://schemas.microsoft.com/office/powerpoint/2010/main" val="23356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BE3C-2E5D-C251-366B-242274A8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2E78370-2D92-AC28-096D-480A34BE66CA}"/>
              </a:ext>
            </a:extLst>
          </p:cNvPr>
          <p:cNvSpPr txBox="1">
            <a:spLocks/>
          </p:cNvSpPr>
          <p:nvPr/>
        </p:nvSpPr>
        <p:spPr>
          <a:xfrm>
            <a:off x="-1" y="135083"/>
            <a:ext cx="12176381" cy="4670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Научная биография 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405477-C871-6B02-A3BC-E0CCCF992A1F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5FCB88-DC86-8B6D-1C0F-36508376095E}"/>
              </a:ext>
            </a:extLst>
          </p:cNvPr>
          <p:cNvSpPr/>
          <p:nvPr/>
        </p:nvSpPr>
        <p:spPr>
          <a:xfrm>
            <a:off x="11346873" y="1018309"/>
            <a:ext cx="363682" cy="363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EABA9E-F3A8-88BC-5F4D-5F21F6C5C12B}"/>
              </a:ext>
            </a:extLst>
          </p:cNvPr>
          <p:cNvSpPr/>
          <p:nvPr/>
        </p:nvSpPr>
        <p:spPr>
          <a:xfrm>
            <a:off x="11447642" y="5983081"/>
            <a:ext cx="363682" cy="353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9448F-5686-906F-575E-4A848059F9F7}"/>
              </a:ext>
            </a:extLst>
          </p:cNvPr>
          <p:cNvSpPr txBox="1"/>
          <p:nvPr/>
        </p:nvSpPr>
        <p:spPr>
          <a:xfrm>
            <a:off x="11305309" y="6396335"/>
            <a:ext cx="101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6/18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8125A9-C604-FB2A-6CD6-70CE7D1242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17727" r="18418" b="22425"/>
          <a:stretch/>
        </p:blipFill>
        <p:spPr>
          <a:xfrm flipH="1">
            <a:off x="9300730" y="801616"/>
            <a:ext cx="2670463" cy="345846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93530"/>
              </p:ext>
            </p:extLst>
          </p:nvPr>
        </p:nvGraphicFramePr>
        <p:xfrm>
          <a:off x="0" y="684663"/>
          <a:ext cx="9300730" cy="613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3015335578"/>
                    </a:ext>
                  </a:extLst>
                </a:gridCol>
                <a:gridCol w="7555057">
                  <a:extLst>
                    <a:ext uri="{9D8B030D-6E8A-4147-A177-3AD203B41FA5}">
                      <a16:colId xmlns:a16="http://schemas.microsoft.com/office/drawing/2014/main" val="15487660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000" b="1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135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defTabSz="446088"/>
                      <a:r>
                        <a:rPr lang="ru-RU" sz="1600" b="1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и квалификация бакалавра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специальности 12.03.04 «Биотехнические системы и технологии» Казанский (Приволжский) федеральный университет;</a:t>
                      </a:r>
                    </a:p>
                    <a:p>
                      <a:pPr algn="just" defTabSz="446088"/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Квалификационная работа: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труктура и динамика энантиомеров ибупрофена и их ассоциатов»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(руководители</a:t>
                      </a:r>
                      <a:r>
                        <a:rPr lang="ru-RU" sz="1600" kern="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Л.И. Савостина, КФУ и Д.М. Худоба, ЛНФ, ОИЯИ);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692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aseline="0" dirty="0" err="1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 1 курса магистратуры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программе «Фундаментальная и прикладная ядерная физика» филиала Московского государственного университета имени М.В. Ломоносова в г. Дубне;</a:t>
                      </a:r>
                      <a:endParaRPr lang="ru-RU" sz="1600" b="1" u="none" kern="100" dirty="0">
                        <a:solidFill>
                          <a:srgbClr val="004F8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18475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 работы: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000" b="1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1733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aseline="0" dirty="0" err="1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Лаборант, группа НЕРА, НЭОНИКС,</a:t>
                      </a:r>
                      <a:r>
                        <a:rPr lang="ru-RU" sz="1600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ЛНФ, ОИЯИ</a:t>
                      </a:r>
                      <a:r>
                        <a:rPr lang="ru-RU" sz="1600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9018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Практики и стажировки: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691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none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Научная школа «</a:t>
                      </a:r>
                      <a:r>
                        <a:rPr lang="en-US" sz="1600" b="1" u="none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</a:t>
                      </a:r>
                      <a:r>
                        <a:rPr lang="ru-RU" sz="1600" b="1" u="none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600" b="1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ОИЯИ</a:t>
                      </a:r>
                      <a:r>
                        <a:rPr lang="ru-RU" sz="1600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(летняя сессия 2023 г.);</a:t>
                      </a:r>
                    </a:p>
                    <a:p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«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Characterization of ibuprofen by X</a:t>
                      </a:r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ray diffraction and spectroscopy methods</a:t>
                      </a:r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руководитель – Д.М. Худоба, ЛНФ, ОИЯИ;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255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09.02. – 22.02.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none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Научно-исследовательская практика </a:t>
                      </a:r>
                      <a:r>
                        <a:rPr lang="ru-RU" sz="1600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1600" b="1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ЛНФ, ОИЯИ</a:t>
                      </a:r>
                    </a:p>
                    <a:p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(руководитель</a:t>
                      </a:r>
                      <a:r>
                        <a:rPr lang="ru-RU" sz="1600" kern="1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Е.В. Ракша, НЭОНИКС, ЛНФ,</a:t>
                      </a:r>
                      <a:r>
                        <a:rPr lang="ru-RU" sz="1600" kern="1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ОИЯИ</a:t>
                      </a:r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087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12.05. – 01.06.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none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Преддипломная практика </a:t>
                      </a:r>
                      <a:r>
                        <a:rPr lang="ru-RU" sz="1600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1600" b="1" kern="10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ЛНФ, ОИЯИ</a:t>
                      </a:r>
                    </a:p>
                    <a:p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(руководитель</a:t>
                      </a:r>
                      <a:r>
                        <a:rPr lang="ru-RU" sz="1600" kern="100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Е.В. Ракша, НЭОНИКС, ЛНФ, ОИЯИ);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936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aseline="0" dirty="0" err="1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</a:t>
                      </a:r>
                      <a:r>
                        <a:rPr lang="ru-RU" sz="1600" baseline="0" dirty="0">
                          <a:solidFill>
                            <a:srgbClr val="004F8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none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Преддипломная практика </a:t>
                      </a:r>
                      <a:r>
                        <a:rPr lang="ru-RU" sz="1600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1600" b="1" kern="100" dirty="0">
                          <a:solidFill>
                            <a:srgbClr val="004F8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ЛНФ, ОИЯИ</a:t>
                      </a:r>
                    </a:p>
                    <a:p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(руководитель</a:t>
                      </a:r>
                      <a:r>
                        <a:rPr lang="ru-RU" sz="1600" kern="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Е.В. Ракша, НЭОНИКС, ЛНФ, ОИЯИ);</a:t>
                      </a:r>
                      <a:endParaRPr lang="ru-RU" sz="1600" dirty="0">
                        <a:solidFill>
                          <a:srgbClr val="004F8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8813455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512E17-A36C-A852-5A6B-3B1881233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30" y="4791357"/>
            <a:ext cx="2685713" cy="12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DE79-A300-AEA6-57AA-5BEE4170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F959C9-0F33-303F-AC4A-FE963ACE6164}"/>
              </a:ext>
            </a:extLst>
          </p:cNvPr>
          <p:cNvSpPr txBox="1">
            <a:spLocks/>
          </p:cNvSpPr>
          <p:nvPr/>
        </p:nvSpPr>
        <p:spPr>
          <a:xfrm>
            <a:off x="-1" y="135083"/>
            <a:ext cx="12176381" cy="4670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Публикации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C54003-9DE0-EE9A-2972-C00262385AEC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49B87-B709-7946-5D21-1217C03444D4}"/>
              </a:ext>
            </a:extLst>
          </p:cNvPr>
          <p:cNvSpPr txBox="1"/>
          <p:nvPr/>
        </p:nvSpPr>
        <p:spPr>
          <a:xfrm>
            <a:off x="210416" y="893618"/>
            <a:ext cx="11791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0" indent="-361950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Logacheva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K.,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Gergelezhiu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Raksha E., et al. Vibrational Spectroscopic Features of Ibuprofen and Ketoprofen: IR and Raman Spectroscopy Combined with DFT Calculations. Physics of Particles and Nuclei Letters 21, 2024. – № 4, Pp. 839-842.</a:t>
            </a:r>
          </a:p>
          <a:p>
            <a:pPr marL="361950" lvl="0" indent="-361950" algn="just"/>
            <a:r>
              <a:rPr lang="ru-RU" sz="2400" dirty="0">
                <a:latin typeface="Times New Roman" panose="02020603050405020304" pitchFamily="18" charset="0"/>
              </a:rPr>
              <a:t>2.	</a:t>
            </a:r>
            <a:r>
              <a:rPr lang="en-US" sz="2400" b="1" dirty="0" err="1">
                <a:latin typeface="Times New Roman" panose="02020603050405020304" pitchFamily="18" charset="0"/>
              </a:rPr>
              <a:t>Gergelezhiu</a:t>
            </a:r>
            <a:r>
              <a:rPr lang="en-US" sz="2400" b="1" dirty="0">
                <a:latin typeface="Times New Roman" panose="02020603050405020304" pitchFamily="18" charset="0"/>
              </a:rPr>
              <a:t> P.</a:t>
            </a:r>
            <a:r>
              <a:rPr lang="en-US" sz="2400" dirty="0">
                <a:latin typeface="Times New Roman" panose="02020603050405020304" pitchFamily="18" charset="0"/>
              </a:rPr>
              <a:t>, Raksha E., </a:t>
            </a:r>
            <a:r>
              <a:rPr lang="en-US" sz="2400" dirty="0" err="1">
                <a:latin typeface="Times New Roman" panose="02020603050405020304" pitchFamily="18" charset="0"/>
              </a:rPr>
              <a:t>Savostina</a:t>
            </a:r>
            <a:r>
              <a:rPr lang="en-US" sz="2400" dirty="0">
                <a:latin typeface="Times New Roman" panose="02020603050405020304" pitchFamily="18" charset="0"/>
              </a:rPr>
              <a:t> L., et al. Structure and dynamics investigation of ibuprofen dimers by DFT method. Phys. Part. Nuclei Lett. (</a:t>
            </a:r>
            <a:r>
              <a:rPr lang="ru-RU" sz="2400" i="1" dirty="0">
                <a:latin typeface="Times New Roman" panose="02020603050405020304" pitchFamily="18" charset="0"/>
              </a:rPr>
              <a:t>На рецензировании</a:t>
            </a:r>
            <a:r>
              <a:rPr lang="en-US" sz="2400" dirty="0">
                <a:latin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8E2EB-BDF0-2A6A-A66D-1D14CAAF4179}"/>
              </a:ext>
            </a:extLst>
          </p:cNvPr>
          <p:cNvSpPr txBox="1"/>
          <p:nvPr/>
        </p:nvSpPr>
        <p:spPr>
          <a:xfrm>
            <a:off x="11294918" y="6396335"/>
            <a:ext cx="101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20668-91DE-37CF-EEFD-0D7ABE9886D8}"/>
              </a:ext>
            </a:extLst>
          </p:cNvPr>
          <p:cNvSpPr txBox="1"/>
          <p:nvPr/>
        </p:nvSpPr>
        <p:spPr>
          <a:xfrm>
            <a:off x="210416" y="3069189"/>
            <a:ext cx="11791083" cy="2770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в работы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ыполнены все расчеты в приближении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DFT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уровне теории BP86/def2-SVP для молекулы ибупрофена. Проведен конформационный анализ путем сканирования основных структурных фрагментов молекулы ибупрофена, в результате которого было выявлено, что структуры S- и R-энантиомеров ибупрофена лабильны, так как величины внутримолекулярных барьеров не превышают 14 кДж/моль. Получены равновесные конфигурации основных конформеров для S- и R-энантиомеров ибупрофена, используемые для расчетов характеристик ИК- и Раман-спектров. Выполнен совместный анализ экспериментальных и расчетных частот ИК- и Раман-спектров для S- и R-энантиомеров ибупрофена.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6AC9D-58B0-E584-764A-6445B0EC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BF9D8EF-DAFC-F521-8FD9-A1B4159DE54D}"/>
              </a:ext>
            </a:extLst>
          </p:cNvPr>
          <p:cNvSpPr txBox="1">
            <a:spLocks/>
          </p:cNvSpPr>
          <p:nvPr/>
        </p:nvSpPr>
        <p:spPr>
          <a:xfrm>
            <a:off x="-1" y="135083"/>
            <a:ext cx="12176381" cy="4670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Апробация результатов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4A509B-0E33-004A-74AC-07543C626939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B6A793-8B34-F34D-BCEC-B6F406F7E71C}"/>
              </a:ext>
            </a:extLst>
          </p:cNvPr>
          <p:cNvSpPr/>
          <p:nvPr/>
        </p:nvSpPr>
        <p:spPr>
          <a:xfrm>
            <a:off x="11346873" y="1018309"/>
            <a:ext cx="363682" cy="363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DA5924-B6E2-8C3B-533A-7262067115B4}"/>
              </a:ext>
            </a:extLst>
          </p:cNvPr>
          <p:cNvSpPr/>
          <p:nvPr/>
        </p:nvSpPr>
        <p:spPr>
          <a:xfrm>
            <a:off x="11447642" y="5983081"/>
            <a:ext cx="363682" cy="353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EF68-3A88-7B76-A1EF-6A4D63DA9F4B}"/>
              </a:ext>
            </a:extLst>
          </p:cNvPr>
          <p:cNvSpPr txBox="1"/>
          <p:nvPr/>
        </p:nvSpPr>
        <p:spPr>
          <a:xfrm>
            <a:off x="371474" y="828188"/>
            <a:ext cx="11439850" cy="409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595"/>
              </a:spcAft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AYSS-2023 – Characterization of ibuprofen by IR-spectroscopy and other complementary methods – Dubna – JINR. –2023. –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Устный доклад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595"/>
              </a:spcAft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 XXIII International Youth Scientific School, Actual Problems of Magnetic Resonance and Its Application –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Characterisation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of ibuprofen by NMR-spectroscopy and other complementary methods – Kazan – KFU. – 2023. –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Устный доклад</a:t>
            </a:r>
          </a:p>
          <a:p>
            <a:pPr marL="342900" indent="-342900" algn="just">
              <a:lnSpc>
                <a:spcPct val="115000"/>
              </a:lnSpc>
              <a:spcAft>
                <a:spcPts val="595"/>
              </a:spcAft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Курчатов ФСНЭ-2024 – Особенности колебательных спектров ибупрофена по результатам комплексных исследований – Москва – НИЦ “Курчатовский Институт” – 2024. –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Стендовый доклад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595"/>
              </a:spcAft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AYSS-2024 – Structure and dynamics investigation of ibuprofen dimers by DFT method – Dubna – JINR. – 2024. –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Устный доклад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defTabSz="1081088"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XXIV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Ежегодная молодежная конференция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международным участием ИБХФ РАН-ВУЗы «БИОХИМИЧЕСКАЯ ФИЗИКА» – Структура и динамика димеров ибупрофена по результатам расчетов методом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DFT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Москва – Институт биохимической физики им. Н.М. Эмануэля РАН – 2024. –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Устный доклад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BD775-1CD3-CFC0-7041-39D102AA9879}"/>
              </a:ext>
            </a:extLst>
          </p:cNvPr>
          <p:cNvSpPr txBox="1"/>
          <p:nvPr/>
        </p:nvSpPr>
        <p:spPr>
          <a:xfrm>
            <a:off x="11294918" y="6396335"/>
            <a:ext cx="101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8/18</a:t>
            </a:r>
          </a:p>
        </p:txBody>
      </p:sp>
    </p:spTree>
    <p:extLst>
      <p:ext uri="{BB962C8B-B14F-4D97-AF65-F5344CB8AC3E}">
        <p14:creationId xmlns:p14="http://schemas.microsoft.com/office/powerpoint/2010/main" val="31195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3" y="1700206"/>
            <a:ext cx="8395276" cy="304208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5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F7E67A-0FB7-2EE5-5A5D-A1100EA4FD07}"/>
              </a:ext>
            </a:extLst>
          </p:cNvPr>
          <p:cNvSpPr/>
          <p:nvPr/>
        </p:nvSpPr>
        <p:spPr>
          <a:xfrm>
            <a:off x="9115131" y="3887918"/>
            <a:ext cx="3270833" cy="297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12E17-A36C-A852-5A6B-3B1881233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75" y="5478436"/>
            <a:ext cx="2685713" cy="1204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C8FDE-43C6-31DB-DD24-D3AAA8CA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88" y="4489677"/>
            <a:ext cx="2421086" cy="9408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EE0704-DB3A-91C9-D2A8-1ADB1F79B050}"/>
              </a:ext>
            </a:extLst>
          </p:cNvPr>
          <p:cNvSpPr/>
          <p:nvPr/>
        </p:nvSpPr>
        <p:spPr>
          <a:xfrm>
            <a:off x="9115131" y="0"/>
            <a:ext cx="3151000" cy="1700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6C6BC8-C764-7D70-1F53-66562D66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31" y="1703437"/>
            <a:ext cx="3151000" cy="24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A7A12E32-305B-F428-9E48-75AC1BC5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528" y="61458"/>
            <a:ext cx="1700206" cy="17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68DB-66DC-16D9-30C8-BCE574AA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CDB451-1584-8AAA-3576-DCA39B80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28" y="3922164"/>
            <a:ext cx="2688772" cy="1167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642E06-A0A6-3418-D16D-6B6B5D72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78" y="5283777"/>
            <a:ext cx="2547322" cy="11061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9556B8-24AA-406A-B84F-3774F704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7968" b="6852"/>
          <a:stretch/>
        </p:blipFill>
        <p:spPr>
          <a:xfrm rot="5400000">
            <a:off x="7434083" y="-231623"/>
            <a:ext cx="3360976" cy="5406754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7A08451-E16E-298F-30BA-D1DE2A59C358}"/>
              </a:ext>
            </a:extLst>
          </p:cNvPr>
          <p:cNvSpPr/>
          <p:nvPr/>
        </p:nvSpPr>
        <p:spPr>
          <a:xfrm>
            <a:off x="6174700" y="751785"/>
            <a:ext cx="557134" cy="279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D024F1-0CB5-6E8E-9873-2C6B0C68B280}"/>
              </a:ext>
            </a:extLst>
          </p:cNvPr>
          <p:cNvSpPr/>
          <p:nvPr/>
        </p:nvSpPr>
        <p:spPr>
          <a:xfrm>
            <a:off x="11421491" y="3608234"/>
            <a:ext cx="454598" cy="354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8914DF31-3A22-96AD-79BE-7D320317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9" y="1038385"/>
            <a:ext cx="3871338" cy="272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C3D7D09-CF4C-E153-CCA9-6A7674FC5151}"/>
              </a:ext>
            </a:extLst>
          </p:cNvPr>
          <p:cNvSpPr txBox="1">
            <a:spLocks/>
          </p:cNvSpPr>
          <p:nvPr/>
        </p:nvSpPr>
        <p:spPr>
          <a:xfrm>
            <a:off x="30648" y="104964"/>
            <a:ext cx="12161351" cy="49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Актуальность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D2C537-4A1E-D730-C2CF-CB578DFE0F23}"/>
              </a:ext>
            </a:extLst>
          </p:cNvPr>
          <p:cNvGrpSpPr/>
          <p:nvPr/>
        </p:nvGrpSpPr>
        <p:grpSpPr>
          <a:xfrm>
            <a:off x="108943" y="3596977"/>
            <a:ext cx="5200615" cy="2636327"/>
            <a:chOff x="3994868" y="811601"/>
            <a:chExt cx="4609411" cy="224965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95044BAC-07F2-68B1-CBE7-4D706287F0E1}"/>
                </a:ext>
              </a:extLst>
            </p:cNvPr>
            <p:cNvGrpSpPr/>
            <p:nvPr/>
          </p:nvGrpSpPr>
          <p:grpSpPr>
            <a:xfrm>
              <a:off x="3994868" y="811601"/>
              <a:ext cx="1841575" cy="1745639"/>
              <a:chOff x="5276717" y="752613"/>
              <a:chExt cx="2131020" cy="225377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4B0A93-CCC3-CCD7-8780-C7C727C0A838}"/>
                  </a:ext>
                </a:extLst>
              </p:cNvPr>
              <p:cNvSpPr txBox="1"/>
              <p:nvPr/>
            </p:nvSpPr>
            <p:spPr>
              <a:xfrm>
                <a:off x="5276717" y="752613"/>
                <a:ext cx="2131020" cy="40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S-</a:t>
                </a:r>
                <a:r>
                  <a:rPr lang="ru-RU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энантиомер</a:t>
                </a:r>
                <a:endParaRPr lang="en-US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CBC21A-94B8-1F92-6075-9305CF6E30EF}"/>
                  </a:ext>
                </a:extLst>
              </p:cNvPr>
              <p:cNvSpPr txBox="1"/>
              <p:nvPr/>
            </p:nvSpPr>
            <p:spPr>
              <a:xfrm>
                <a:off x="5297854" y="2599484"/>
                <a:ext cx="2080577" cy="40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ru-RU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-энантиомер</a:t>
                </a:r>
              </a:p>
            </p:txBody>
          </p: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0EDCDCF-B30C-7766-B593-A8447B5BB624}"/>
                </a:ext>
              </a:extLst>
            </p:cNvPr>
            <p:cNvSpPr/>
            <p:nvPr/>
          </p:nvSpPr>
          <p:spPr>
            <a:xfrm>
              <a:off x="7126357" y="931314"/>
              <a:ext cx="1477922" cy="2129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19A7420-119C-7DD7-7BA0-AAEAD287F8D5}"/>
              </a:ext>
            </a:extLst>
          </p:cNvPr>
          <p:cNvCxnSpPr/>
          <p:nvPr/>
        </p:nvCxnSpPr>
        <p:spPr>
          <a:xfrm>
            <a:off x="3712420" y="4533213"/>
            <a:ext cx="675861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1EC99C3-5B13-343B-43BF-0386C8022B35}"/>
              </a:ext>
            </a:extLst>
          </p:cNvPr>
          <p:cNvCxnSpPr/>
          <p:nvPr/>
        </p:nvCxnSpPr>
        <p:spPr>
          <a:xfrm>
            <a:off x="3680703" y="5739103"/>
            <a:ext cx="675861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71F43C5-834F-267C-D683-BEA67566A994}"/>
              </a:ext>
            </a:extLst>
          </p:cNvPr>
          <p:cNvSpPr txBox="1"/>
          <p:nvPr/>
        </p:nvSpPr>
        <p:spPr>
          <a:xfrm>
            <a:off x="4099761" y="4058583"/>
            <a:ext cx="2880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облегчение симптомов заболеваний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7EAE2E-C2AD-0AB4-F20E-A838E20DA3FB}"/>
              </a:ext>
            </a:extLst>
          </p:cNvPr>
          <p:cNvSpPr txBox="1"/>
          <p:nvPr/>
        </p:nvSpPr>
        <p:spPr>
          <a:xfrm>
            <a:off x="4452131" y="5511869"/>
            <a:ext cx="1326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инверсия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712DD039-D4C3-9054-5145-026D9DB61CDD}"/>
              </a:ext>
            </a:extLst>
          </p:cNvPr>
          <p:cNvCxnSpPr>
            <a:cxnSpLocks/>
          </p:cNvCxnSpPr>
          <p:nvPr/>
        </p:nvCxnSpPr>
        <p:spPr>
          <a:xfrm flipV="1">
            <a:off x="5603526" y="4785653"/>
            <a:ext cx="0" cy="68313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065773-126B-8C13-8882-858FBF7C7D51}"/>
              </a:ext>
            </a:extLst>
          </p:cNvPr>
          <p:cNvSpPr txBox="1"/>
          <p:nvPr/>
        </p:nvSpPr>
        <p:spPr>
          <a:xfrm>
            <a:off x="29968" y="706289"/>
            <a:ext cx="268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Рацемическая смесь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170B2-3218-42C6-8BFB-3245E902C04B}"/>
              </a:ext>
            </a:extLst>
          </p:cNvPr>
          <p:cNvSpPr txBox="1"/>
          <p:nvPr/>
        </p:nvSpPr>
        <p:spPr>
          <a:xfrm>
            <a:off x="3500083" y="1270581"/>
            <a:ext cx="3231751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Ибупрофен</a:t>
            </a: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входит в перечень жизненно необходимых лекарственных препаратов РФ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[1]</a:t>
            </a:r>
            <a:endParaRPr lang="ru-RU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6E067-1115-D933-D455-6B967FBCEC3B}"/>
              </a:ext>
            </a:extLst>
          </p:cNvPr>
          <p:cNvSpPr txBox="1"/>
          <p:nvPr/>
        </p:nvSpPr>
        <p:spPr>
          <a:xfrm>
            <a:off x="1268013" y="2908842"/>
            <a:ext cx="1505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-энантиомер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не активный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F6EE66-59F1-3C7E-33A6-09D0A9413199}"/>
              </a:ext>
            </a:extLst>
          </p:cNvPr>
          <p:cNvSpPr txBox="1"/>
          <p:nvPr/>
        </p:nvSpPr>
        <p:spPr>
          <a:xfrm>
            <a:off x="2592280" y="2908842"/>
            <a:ext cx="1526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S-</a:t>
            </a:r>
            <a:r>
              <a:rPr lang="ru-RU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</a:t>
            </a:r>
            <a:endParaRPr lang="en-US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активный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DAAF8D-B1CB-F3D7-2D35-6EDAF9889CD9}"/>
              </a:ext>
            </a:extLst>
          </p:cNvPr>
          <p:cNvSpPr txBox="1"/>
          <p:nvPr/>
        </p:nvSpPr>
        <p:spPr>
          <a:xfrm>
            <a:off x="416614" y="2247584"/>
            <a:ext cx="79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9B97BF-14DB-6731-02B5-5DEEDCC2B508}"/>
              </a:ext>
            </a:extLst>
          </p:cNvPr>
          <p:cNvSpPr txBox="1"/>
          <p:nvPr/>
        </p:nvSpPr>
        <p:spPr>
          <a:xfrm>
            <a:off x="1210770" y="1415394"/>
            <a:ext cx="809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608240-5908-048C-D4FE-6540A7DEF8D8}"/>
              </a:ext>
            </a:extLst>
          </p:cNvPr>
          <p:cNvSpPr txBox="1"/>
          <p:nvPr/>
        </p:nvSpPr>
        <p:spPr>
          <a:xfrm>
            <a:off x="7934311" y="773025"/>
            <a:ext cx="4105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представители группы НПВС в зависимости от продаж (по количеству упаковок) за период 2010–2020 гг.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[2]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9C40C1-447E-C213-7563-BBA0324E2C9B}"/>
              </a:ext>
            </a:extLst>
          </p:cNvPr>
          <p:cNvSpPr txBox="1"/>
          <p:nvPr/>
        </p:nvSpPr>
        <p:spPr>
          <a:xfrm>
            <a:off x="-45564" y="6328188"/>
            <a:ext cx="110599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[1]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Распоряжение Правительства РФ от 12.10.2019 N 2406-р (ред. от 09.06.2023) «Об утверждении перечня жизненно необходимых и важнейших лекарственных препаратов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[2]</a:t>
            </a:r>
            <a:r>
              <a:rPr lang="ru-RU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Сыраева</a:t>
            </a:r>
            <a:r>
              <a:rPr lang="ru-RU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 И. и др. Количественная и качественная оценка применения нестероидных противовоспалительных средств в Российской Федерации за 10 лет //Качественная клиническая практика. – 2022. – №. 3. – С. 19-30.</a:t>
            </a:r>
            <a:endPara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79DF78B-1B4F-D07C-1A09-22D986421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1640" y="3175794"/>
            <a:ext cx="5112146" cy="905821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0228242-0E34-0D2A-D193-0CBA1070EC4A}"/>
              </a:ext>
            </a:extLst>
          </p:cNvPr>
          <p:cNvCxnSpPr>
            <a:cxnSpLocks/>
          </p:cNvCxnSpPr>
          <p:nvPr/>
        </p:nvCxnSpPr>
        <p:spPr>
          <a:xfrm flipV="1">
            <a:off x="7557023" y="3325962"/>
            <a:ext cx="595892" cy="593696"/>
          </a:xfrm>
          <a:prstGeom prst="line">
            <a:avLst/>
          </a:prstGeom>
          <a:ln w="28575">
            <a:solidFill>
              <a:srgbClr val="437B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421465E2-8900-A85B-7957-0DAD60BD2C55}"/>
              </a:ext>
            </a:extLst>
          </p:cNvPr>
          <p:cNvSpPr/>
          <p:nvPr/>
        </p:nvSpPr>
        <p:spPr>
          <a:xfrm>
            <a:off x="3575117" y="1236883"/>
            <a:ext cx="3058892" cy="1232568"/>
          </a:xfrm>
          <a:prstGeom prst="roundRect">
            <a:avLst/>
          </a:prstGeom>
          <a:noFill/>
          <a:ln w="28575">
            <a:solidFill>
              <a:srgbClr val="437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5" name="Группа 1024">
            <a:extLst>
              <a:ext uri="{FF2B5EF4-FFF2-40B4-BE49-F238E27FC236}">
                <a16:creationId xmlns:a16="http://schemas.microsoft.com/office/drawing/2014/main" id="{0170BE8C-C7EE-BCB6-19CC-599A37FB9379}"/>
              </a:ext>
            </a:extLst>
          </p:cNvPr>
          <p:cNvGrpSpPr/>
          <p:nvPr/>
        </p:nvGrpSpPr>
        <p:grpSpPr>
          <a:xfrm>
            <a:off x="6634009" y="4177865"/>
            <a:ext cx="5217555" cy="2022331"/>
            <a:chOff x="6380232" y="4464691"/>
            <a:chExt cx="4411117" cy="17588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D60EA7-A223-7F46-9093-22662986A1B4}"/>
                </a:ext>
              </a:extLst>
            </p:cNvPr>
            <p:cNvSpPr txBox="1"/>
            <p:nvPr/>
          </p:nvSpPr>
          <p:spPr>
            <a:xfrm>
              <a:off x="6380232" y="4543090"/>
              <a:ext cx="4411117" cy="88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Основные методы для изучения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влияния </a:t>
              </a:r>
              <a:r>
                <a:rPr lang="ru-RU" sz="2000" u="sng" dirty="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межмолекулярных взаимодействий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на </a:t>
              </a:r>
              <a:r>
                <a:rPr lang="ru-RU" sz="2000" u="sng" dirty="0">
                  <a:solidFill>
                    <a:schemeClr val="accent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динамику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органических соединений: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3F31956-A1AB-CEC2-8DBF-E8DFCB309542}"/>
                </a:ext>
              </a:extLst>
            </p:cNvPr>
            <p:cNvSpPr txBox="1"/>
            <p:nvPr/>
          </p:nvSpPr>
          <p:spPr>
            <a:xfrm>
              <a:off x="7330925" y="5340192"/>
              <a:ext cx="3246253" cy="883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20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ИК-спектроскопия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20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Раман-спектроскопия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2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Нейтронография </a:t>
              </a:r>
            </a:p>
          </p:txBody>
        </p:sp>
        <p:sp>
          <p:nvSpPr>
            <p:cNvPr id="1024" name="Прямоугольник: скругленные углы 1023">
              <a:extLst>
                <a:ext uri="{FF2B5EF4-FFF2-40B4-BE49-F238E27FC236}">
                  <a16:creationId xmlns:a16="http://schemas.microsoft.com/office/drawing/2014/main" id="{AF8753BC-B593-72E9-114C-57FE33B13862}"/>
                </a:ext>
              </a:extLst>
            </p:cNvPr>
            <p:cNvSpPr/>
            <p:nvPr/>
          </p:nvSpPr>
          <p:spPr>
            <a:xfrm>
              <a:off x="6557515" y="4464691"/>
              <a:ext cx="3978549" cy="1752603"/>
            </a:xfrm>
            <a:prstGeom prst="roundRect">
              <a:avLst/>
            </a:prstGeom>
            <a:noFill/>
            <a:ln w="28575">
              <a:solidFill>
                <a:srgbClr val="437BB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628B9-715B-F2FE-EE50-A40B77351B24}"/>
              </a:ext>
            </a:extLst>
          </p:cNvPr>
          <p:cNvSpPr/>
          <p:nvPr/>
        </p:nvSpPr>
        <p:spPr>
          <a:xfrm>
            <a:off x="6286504" y="3608234"/>
            <a:ext cx="263884" cy="362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F6606B-030C-DB1F-065B-1233DB97E3FA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A85DFD-FCBD-AA2E-86BA-9434593BFB0E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2/18</a:t>
            </a:r>
          </a:p>
        </p:txBody>
      </p:sp>
    </p:spTree>
    <p:extLst>
      <p:ext uri="{BB962C8B-B14F-4D97-AF65-F5344CB8AC3E}">
        <p14:creationId xmlns:p14="http://schemas.microsoft.com/office/powerpoint/2010/main" val="8751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3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978" y="361630"/>
            <a:ext cx="11368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solidFill>
                  <a:srgbClr val="00508B"/>
                </a:solidFill>
                <a:latin typeface="+mj-lt"/>
                <a:cs typeface="Calibri" panose="020F0502020204030204" pitchFamily="34" charset="0"/>
              </a:rPr>
              <a:t>Энантиомеры НПВП</a:t>
            </a:r>
            <a:endParaRPr lang="ko-KR" altLang="en-US" sz="3200" b="1" dirty="0">
              <a:solidFill>
                <a:srgbClr val="00508B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995846" y="3928385"/>
            <a:ext cx="1772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solidFill>
                  <a:srgbClr val="00508B"/>
                </a:solidFill>
                <a:cs typeface="Times New Roman" panose="02020603050405020304" pitchFamily="18" charset="0"/>
              </a:rPr>
              <a:t>Кетопрофен</a:t>
            </a:r>
            <a:endParaRPr lang="ru-RU" sz="2400" dirty="0">
              <a:solidFill>
                <a:srgbClr val="00508B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68746" y="3928385"/>
            <a:ext cx="1596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solidFill>
                  <a:srgbClr val="00508B"/>
                </a:solidFill>
                <a:cs typeface="Times New Roman" panose="02020603050405020304" pitchFamily="18" charset="0"/>
              </a:rPr>
              <a:t>Напроксен</a:t>
            </a:r>
            <a:endParaRPr lang="ru-RU" sz="2400" dirty="0">
              <a:solidFill>
                <a:srgbClr val="00508B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52248" y="3928385"/>
            <a:ext cx="16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0508B"/>
                </a:solidFill>
                <a:cs typeface="Times New Roman" panose="02020603050405020304" pitchFamily="18" charset="0"/>
              </a:rPr>
              <a:t>Ибупрофен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84360" y="1382529"/>
            <a:ext cx="1583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i="1" dirty="0">
                <a:solidFill>
                  <a:srgbClr val="00B050"/>
                </a:solidFill>
                <a:cs typeface="Times New Roman" panose="02020603050405020304" pitchFamily="18" charset="0"/>
              </a:rPr>
              <a:t>In vivo</a:t>
            </a:r>
            <a:endParaRPr lang="ru-RU" sz="4000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7317" y="4644817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-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биоактивный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547366" y="2290430"/>
          <a:ext cx="3087916" cy="145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2095516" imgH="990563" progId="ACD.ChemSketch.20">
                  <p:embed/>
                </p:oleObj>
              </mc:Choice>
              <mc:Fallback>
                <p:oleObj name="ChemSketch" r:id="rId2" imgW="2095516" imgH="990563" progId="ACD.ChemSketch.2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7366" y="2290430"/>
                        <a:ext cx="3087916" cy="1459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298228" y="2313449"/>
          <a:ext cx="3167453" cy="1391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4" imgW="2148809" imgH="944899" progId="ACD.ChemSketch.20">
                  <p:embed/>
                </p:oleObj>
              </mc:Choice>
              <mc:Fallback>
                <p:oleObj name="ChemSketch" r:id="rId4" imgW="2148809" imgH="944899" progId="ACD.ChemSketch.20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8228" y="2313449"/>
                        <a:ext cx="3167453" cy="1391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7815129" y="2309480"/>
          <a:ext cx="3448172" cy="1403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6" imgW="2339356" imgH="952927" progId="ACD.ChemSketch.20">
                  <p:embed/>
                </p:oleObj>
              </mc:Choice>
              <mc:Fallback>
                <p:oleObj name="ChemSketch" r:id="rId6" imgW="2339356" imgH="952927" progId="ACD.ChemSketch.2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5129" y="2309480"/>
                        <a:ext cx="3448172" cy="1403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837317" y="5726703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A6F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- </a:t>
            </a:r>
            <a:r>
              <a:rPr lang="ru-RU" sz="2400" dirty="0">
                <a:solidFill>
                  <a:srgbClr val="1A6F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неактивный</a:t>
            </a:r>
          </a:p>
        </p:txBody>
      </p:sp>
      <p:sp>
        <p:nvSpPr>
          <p:cNvPr id="7" name="Стрелка вниз 6"/>
          <p:cNvSpPr/>
          <p:nvPr/>
        </p:nvSpPr>
        <p:spPr>
          <a:xfrm flipV="1">
            <a:off x="1898169" y="5106482"/>
            <a:ext cx="386310" cy="578676"/>
          </a:xfrm>
          <a:prstGeom prst="downArrow">
            <a:avLst/>
          </a:prstGeom>
          <a:gradFill>
            <a:gsLst>
              <a:gs pos="92000">
                <a:srgbClr val="00B050"/>
              </a:gs>
              <a:gs pos="3000">
                <a:srgbClr val="4472C4"/>
              </a:gs>
              <a:gs pos="98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627947" y="4613084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-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биоактивный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7947" y="5694970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A6F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- </a:t>
            </a:r>
            <a:r>
              <a:rPr lang="ru-RU" sz="2400" dirty="0">
                <a:solidFill>
                  <a:srgbClr val="1A6F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неактивный</a:t>
            </a:r>
          </a:p>
        </p:txBody>
      </p:sp>
      <p:sp>
        <p:nvSpPr>
          <p:cNvPr id="30" name="Стрелка вниз 29"/>
          <p:cNvSpPr/>
          <p:nvPr/>
        </p:nvSpPr>
        <p:spPr>
          <a:xfrm flipV="1">
            <a:off x="5688799" y="5074749"/>
            <a:ext cx="386310" cy="578676"/>
          </a:xfrm>
          <a:prstGeom prst="downArrow">
            <a:avLst/>
          </a:prstGeom>
          <a:gradFill>
            <a:gsLst>
              <a:gs pos="92000">
                <a:srgbClr val="00B050"/>
              </a:gs>
              <a:gs pos="3000">
                <a:srgbClr val="4472C4"/>
              </a:gs>
              <a:gs pos="98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498907" y="4644817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-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биоактивный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498907" y="5726703"/>
            <a:ext cx="250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токсичен</a:t>
            </a:r>
          </a:p>
        </p:txBody>
      </p:sp>
      <p:sp>
        <p:nvSpPr>
          <p:cNvPr id="33" name="Стрелка вниз 32"/>
          <p:cNvSpPr/>
          <p:nvPr/>
        </p:nvSpPr>
        <p:spPr>
          <a:xfrm flipV="1">
            <a:off x="9559759" y="5106482"/>
            <a:ext cx="386310" cy="578676"/>
          </a:xfrm>
          <a:prstGeom prst="downArrow">
            <a:avLst/>
          </a:prstGeom>
          <a:gradFill>
            <a:gsLst>
              <a:gs pos="92000">
                <a:srgbClr val="00B050"/>
              </a:gs>
              <a:gs pos="3000">
                <a:srgbClr val="4472C4"/>
              </a:gs>
              <a:gs pos="98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7"/>
          <p:cNvSpPr/>
          <p:nvPr/>
        </p:nvSpPr>
        <p:spPr>
          <a:xfrm rot="2588753">
            <a:off x="9427871" y="5166762"/>
            <a:ext cx="650083" cy="620667"/>
          </a:xfrm>
          <a:prstGeom prst="mathPlus">
            <a:avLst>
              <a:gd name="adj1" fmla="val 5041"/>
            </a:avLst>
          </a:prstGeom>
          <a:solidFill>
            <a:srgbClr val="EA0000"/>
          </a:solidFill>
          <a:ln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435" y="369374"/>
            <a:ext cx="2627085" cy="1783134"/>
            <a:chOff x="390435" y="369374"/>
            <a:chExt cx="2627085" cy="178313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35" y="369374"/>
              <a:ext cx="2627085" cy="178313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1066804" y="1654069"/>
              <a:ext cx="360218" cy="36021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1971990" y="1654069"/>
              <a:ext cx="360218" cy="36021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1990" y="1703373"/>
              <a:ext cx="4187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57594" y="1719997"/>
              <a:ext cx="4187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1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Овал 35"/>
          <p:cNvSpPr/>
          <p:nvPr/>
        </p:nvSpPr>
        <p:spPr>
          <a:xfrm rot="15568301">
            <a:off x="1967629" y="1936050"/>
            <a:ext cx="1789514" cy="2286680"/>
          </a:xfrm>
          <a:prstGeom prst="ellipse">
            <a:avLst/>
          </a:prstGeom>
          <a:solidFill>
            <a:srgbClr val="FFCCFF">
              <a:alpha val="23000"/>
            </a:srgbClr>
          </a:solidFill>
          <a:ln>
            <a:solidFill>
              <a:srgbClr val="FF8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5568301">
            <a:off x="5787923" y="1922515"/>
            <a:ext cx="1789514" cy="2286680"/>
          </a:xfrm>
          <a:prstGeom prst="ellipse">
            <a:avLst/>
          </a:prstGeom>
          <a:solidFill>
            <a:srgbClr val="FFCCFF">
              <a:alpha val="23000"/>
            </a:srgbClr>
          </a:solidFill>
          <a:ln>
            <a:solidFill>
              <a:srgbClr val="FF8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5568301">
            <a:off x="9611399" y="1971560"/>
            <a:ext cx="1789514" cy="2286680"/>
          </a:xfrm>
          <a:prstGeom prst="ellipse">
            <a:avLst/>
          </a:prstGeom>
          <a:solidFill>
            <a:srgbClr val="FFCCFF">
              <a:alpha val="23000"/>
            </a:srgbClr>
          </a:solidFill>
          <a:ln>
            <a:solidFill>
              <a:srgbClr val="FF8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5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0" y="9650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исследования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27C272-2ECB-C630-D4DD-8B8D1559493F}"/>
              </a:ext>
            </a:extLst>
          </p:cNvPr>
          <p:cNvSpPr/>
          <p:nvPr/>
        </p:nvSpPr>
        <p:spPr>
          <a:xfrm>
            <a:off x="10746508" y="0"/>
            <a:ext cx="14454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B99A8F-50AE-8CE9-073D-E5B52434B29A}"/>
              </a:ext>
            </a:extLst>
          </p:cNvPr>
          <p:cNvSpPr/>
          <p:nvPr/>
        </p:nvSpPr>
        <p:spPr>
          <a:xfrm>
            <a:off x="0" y="538866"/>
            <a:ext cx="10746508" cy="113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88997-D081-9FCF-592C-D8E6B601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573"/>
            <a:ext cx="10722182" cy="61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8145B-913C-0FDE-FB15-81261C9B6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5B6CD8E-475E-0B81-5813-ABCB2CEB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7" y="1052632"/>
            <a:ext cx="2819996" cy="21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2342E5C-E1F4-6393-E66B-75770A405D0F}"/>
              </a:ext>
            </a:extLst>
          </p:cNvPr>
          <p:cNvSpPr txBox="1">
            <a:spLocks/>
          </p:cNvSpPr>
          <p:nvPr/>
        </p:nvSpPr>
        <p:spPr>
          <a:xfrm>
            <a:off x="-4613" y="104736"/>
            <a:ext cx="12192001" cy="49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96536F-CCB3-ECE9-AE93-4C38D69B7DAE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3413A-0332-973E-59DD-5E44282C4E8C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/18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A1A4A32-237B-36A4-86AA-04432141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0" y="4477958"/>
            <a:ext cx="3240455" cy="21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F38F4-36C7-B0B5-4664-35DC8CC8CFD3}"/>
              </a:ext>
            </a:extLst>
          </p:cNvPr>
          <p:cNvSpPr txBox="1"/>
          <p:nvPr/>
        </p:nvSpPr>
        <p:spPr>
          <a:xfrm>
            <a:off x="103597" y="3531255"/>
            <a:ext cx="6681667" cy="830997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лекарственных форм на основе ибупрофена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3ACCB-1A96-D19B-333B-6AF1664A1546}"/>
              </a:ext>
            </a:extLst>
          </p:cNvPr>
          <p:cNvSpPr txBox="1"/>
          <p:nvPr/>
        </p:nvSpPr>
        <p:spPr>
          <a:xfrm>
            <a:off x="3472784" y="1784427"/>
            <a:ext cx="398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F619B7-8CA1-BF0A-EC4E-AD0702426AB9}"/>
              </a:ext>
            </a:extLst>
          </p:cNvPr>
          <p:cNvSpPr txBox="1"/>
          <p:nvPr/>
        </p:nvSpPr>
        <p:spPr>
          <a:xfrm>
            <a:off x="7538343" y="1776873"/>
            <a:ext cx="457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6AA919-9A47-08F0-23B5-4E27F950F2A7}"/>
              </a:ext>
            </a:extLst>
          </p:cNvPr>
          <p:cNvSpPr txBox="1"/>
          <p:nvPr/>
        </p:nvSpPr>
        <p:spPr>
          <a:xfrm>
            <a:off x="8237344" y="1484632"/>
            <a:ext cx="542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2B351-8423-5841-EC76-B73DB838A265}"/>
              </a:ext>
            </a:extLst>
          </p:cNvPr>
          <p:cNvSpPr txBox="1"/>
          <p:nvPr/>
        </p:nvSpPr>
        <p:spPr>
          <a:xfrm>
            <a:off x="9182752" y="1533983"/>
            <a:ext cx="2799404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Детальный механизм связывания ибупрофена с ферментами до конца не изучен.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D3B5E04-1BB5-2378-313B-25CADB1AFF8F}"/>
              </a:ext>
            </a:extLst>
          </p:cNvPr>
          <p:cNvSpPr/>
          <p:nvPr/>
        </p:nvSpPr>
        <p:spPr>
          <a:xfrm>
            <a:off x="9182752" y="1500206"/>
            <a:ext cx="2799404" cy="1386985"/>
          </a:xfrm>
          <a:prstGeom prst="roundRect">
            <a:avLst/>
          </a:prstGeom>
          <a:noFill/>
          <a:ln w="28575">
            <a:solidFill>
              <a:srgbClr val="437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2D93DBB-8F58-8460-7139-F224377EEE6C}"/>
              </a:ext>
            </a:extLst>
          </p:cNvPr>
          <p:cNvCxnSpPr>
            <a:cxnSpLocks/>
          </p:cNvCxnSpPr>
          <p:nvPr/>
        </p:nvCxnSpPr>
        <p:spPr>
          <a:xfrm>
            <a:off x="0" y="3519473"/>
            <a:ext cx="12192000" cy="40061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CBEF1A7-029A-3FCA-32CD-2ED2C57395CC}"/>
              </a:ext>
            </a:extLst>
          </p:cNvPr>
          <p:cNvSpPr/>
          <p:nvPr/>
        </p:nvSpPr>
        <p:spPr>
          <a:xfrm>
            <a:off x="3504166" y="4569965"/>
            <a:ext cx="40963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004F8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ru-RU" sz="5400" b="1" dirty="0">
                <a:ln w="6600">
                  <a:solidFill>
                    <a:srgbClr val="437BB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 err="1">
                <a:ln w="6600">
                  <a:solidFill>
                    <a:srgbClr val="004F8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ru-RU" sz="5400" b="1" dirty="0">
              <a:ln w="6600">
                <a:solidFill>
                  <a:srgbClr val="004F8C"/>
                </a:solidFill>
                <a:prstDash val="solid"/>
              </a:ln>
              <a:solidFill>
                <a:srgbClr val="FFFFFF"/>
              </a:solidFill>
              <a:effectLst>
                <a:outerShdw dist="38100" algn="tl" rotWithShape="0">
                  <a:schemeClr val="accent2"/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DD0849-C810-73EE-BC3E-51377E8F26D7}"/>
              </a:ext>
            </a:extLst>
          </p:cNvPr>
          <p:cNvSpPr txBox="1"/>
          <p:nvPr/>
        </p:nvSpPr>
        <p:spPr>
          <a:xfrm>
            <a:off x="7538343" y="3768993"/>
            <a:ext cx="4577484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новые лекарства разрабатываются на основе уже известных (например, ибупрофена). Одним из этапов является исследование с использованием ИК- и Раман-спектроскопии. Необходимо правильно охарактеризовать экспериментальные колебательные спектры.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B9ABBB2-4B63-B22F-6921-9188F7C7F8CF}"/>
              </a:ext>
            </a:extLst>
          </p:cNvPr>
          <p:cNvSpPr/>
          <p:nvPr/>
        </p:nvSpPr>
        <p:spPr>
          <a:xfrm>
            <a:off x="7621471" y="3737820"/>
            <a:ext cx="4411227" cy="2615025"/>
          </a:xfrm>
          <a:prstGeom prst="roundRect">
            <a:avLst/>
          </a:prstGeom>
          <a:noFill/>
          <a:ln w="28575">
            <a:solidFill>
              <a:srgbClr val="437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A8E3A9-F21E-8BF4-D218-601671F43F11}"/>
              </a:ext>
            </a:extLst>
          </p:cNvPr>
          <p:cNvSpPr txBox="1"/>
          <p:nvPr/>
        </p:nvSpPr>
        <p:spPr>
          <a:xfrm>
            <a:off x="984867" y="3104364"/>
            <a:ext cx="695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Cyclooxygenase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0F9F9D6-DBD0-EAEA-E1E5-AFDC07A0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80" y="1213669"/>
            <a:ext cx="2873746" cy="1877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D61D10-2933-4834-0612-882289677548}"/>
              </a:ext>
            </a:extLst>
          </p:cNvPr>
          <p:cNvSpPr txBox="1"/>
          <p:nvPr/>
        </p:nvSpPr>
        <p:spPr>
          <a:xfrm>
            <a:off x="103597" y="698571"/>
            <a:ext cx="11304395" cy="492443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2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межмолекулярных взаимодействий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конденсированных средах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4BA6C-106F-2CE2-63C5-2DC5A09D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7DDE026-5ACA-A872-C15E-915C33E84A1F}"/>
              </a:ext>
            </a:extLst>
          </p:cNvPr>
          <p:cNvSpPr txBox="1">
            <a:spLocks/>
          </p:cNvSpPr>
          <p:nvPr/>
        </p:nvSpPr>
        <p:spPr>
          <a:xfrm>
            <a:off x="101104" y="99612"/>
            <a:ext cx="12090896" cy="5472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Цель и задачи исследования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B3BC5-62CB-B44F-16AF-9034B1EAA74B}"/>
              </a:ext>
            </a:extLst>
          </p:cNvPr>
          <p:cNvSpPr txBox="1"/>
          <p:nvPr/>
        </p:nvSpPr>
        <p:spPr>
          <a:xfrm>
            <a:off x="56563" y="681701"/>
            <a:ext cx="1197611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u="sng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изучить</a:t>
            </a:r>
            <a:r>
              <a:rPr lang="ru-RU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влияние межмолекулярных взаимодействий при ассоциации энантиомеров НПВП (на примере ибупрофена) на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особенности их структуры и динамики.</a:t>
            </a:r>
            <a:endParaRPr lang="ru-RU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D003B-C578-7130-F60B-F6BDC45287BA}"/>
              </a:ext>
            </a:extLst>
          </p:cNvPr>
          <p:cNvSpPr txBox="1"/>
          <p:nvPr/>
        </p:nvSpPr>
        <p:spPr>
          <a:xfrm>
            <a:off x="56563" y="1956453"/>
            <a:ext cx="10989968" cy="382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задачи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Исследовать молекулярную подвижность основных структурных фрагментов ибупрофена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Построить модели и оптимизировать молекулярную геометрию димеров ибупрофена на основе его </a:t>
            </a: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S-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Оценить термодинамические параметры реакции образования ассоциатов ибупрофена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Рассчитать ИК- и Раман-частоты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для полученных ассоциатов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Сравнить результаты расчетов с экспериментальными ИК- и Раман-спектрами рацемата ибупрофена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FDEC99-23E3-B833-CFAE-C99891B6DDA5}"/>
              </a:ext>
            </a:extLst>
          </p:cNvPr>
          <p:cNvSpPr/>
          <p:nvPr/>
        </p:nvSpPr>
        <p:spPr>
          <a:xfrm>
            <a:off x="-2" y="1933594"/>
            <a:ext cx="10494819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A045B-78E3-74B4-4EB4-ED2B68428A01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4/18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B7ED48-442E-0104-DDE0-FC69A14E1AEB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78D8-050A-D839-61B2-147DCCBE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539011-68FC-A4C1-1015-2EDEDAE6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61" y="738397"/>
            <a:ext cx="3672679" cy="181516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7DFF985-E7CF-D49A-7671-2B5B90DD8D54}"/>
              </a:ext>
            </a:extLst>
          </p:cNvPr>
          <p:cNvSpPr txBox="1">
            <a:spLocks/>
          </p:cNvSpPr>
          <p:nvPr/>
        </p:nvSpPr>
        <p:spPr>
          <a:xfrm>
            <a:off x="-24328" y="104055"/>
            <a:ext cx="12216328" cy="508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Объект исследования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10EBDC-68EB-AD68-9C62-48CD09CCF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39" t="27387" r="32072" b="17222"/>
          <a:stretch/>
        </p:blipFill>
        <p:spPr>
          <a:xfrm>
            <a:off x="75371" y="2796179"/>
            <a:ext cx="2273659" cy="387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71A998-9150-0358-4E2C-425415A87988}"/>
              </a:ext>
            </a:extLst>
          </p:cNvPr>
          <p:cNvSpPr txBox="1"/>
          <p:nvPr/>
        </p:nvSpPr>
        <p:spPr>
          <a:xfrm>
            <a:off x="205489" y="6513696"/>
            <a:ext cx="206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Рацемат ибупрофена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925E90A-F35E-90A5-77CF-40E912190374}"/>
              </a:ext>
            </a:extLst>
          </p:cNvPr>
          <p:cNvCxnSpPr>
            <a:cxnSpLocks/>
          </p:cNvCxnSpPr>
          <p:nvPr/>
        </p:nvCxnSpPr>
        <p:spPr>
          <a:xfrm>
            <a:off x="8561070" y="1446277"/>
            <a:ext cx="18208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E35E2A6-8105-5957-817A-F638BED583AB}"/>
              </a:ext>
            </a:extLst>
          </p:cNvPr>
          <p:cNvCxnSpPr>
            <a:cxnSpLocks/>
          </p:cNvCxnSpPr>
          <p:nvPr/>
        </p:nvCxnSpPr>
        <p:spPr>
          <a:xfrm flipH="1">
            <a:off x="8561070" y="1626232"/>
            <a:ext cx="17491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0B88066-C22E-48E3-F237-66D677142E66}"/>
              </a:ext>
            </a:extLst>
          </p:cNvPr>
          <p:cNvSpPr txBox="1"/>
          <p:nvPr/>
        </p:nvSpPr>
        <p:spPr>
          <a:xfrm>
            <a:off x="10435942" y="1211398"/>
            <a:ext cx="172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</a:t>
            </a:r>
            <a:endParaRPr lang="ru-RU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7C81A9-E24A-88B9-E12F-C1FE46368FB1}"/>
              </a:ext>
            </a:extLst>
          </p:cNvPr>
          <p:cNvSpPr txBox="1"/>
          <p:nvPr/>
        </p:nvSpPr>
        <p:spPr>
          <a:xfrm>
            <a:off x="4454006" y="1199335"/>
            <a:ext cx="7447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E3F6F8B-9DCA-DB4F-8B56-55E5E895C991}"/>
              </a:ext>
            </a:extLst>
          </p:cNvPr>
          <p:cNvGrpSpPr/>
          <p:nvPr/>
        </p:nvGrpSpPr>
        <p:grpSpPr>
          <a:xfrm>
            <a:off x="3028950" y="3452975"/>
            <a:ext cx="7851758" cy="2566187"/>
            <a:chOff x="3960516" y="3488066"/>
            <a:chExt cx="5720853" cy="1789052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5FFBBA9-16EA-D4C1-9FC8-22948C17C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516" y="3488066"/>
              <a:ext cx="5720853" cy="1789052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38276AE5-0B08-720E-F661-E4DAA4872475}"/>
                </a:ext>
              </a:extLst>
            </p:cNvPr>
            <p:cNvSpPr/>
            <p:nvPr/>
          </p:nvSpPr>
          <p:spPr>
            <a:xfrm>
              <a:off x="6274678" y="3792535"/>
              <a:ext cx="1404896" cy="105406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A57233-299C-2ED7-E9F7-054A9C0C6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781149"/>
            <a:ext cx="3576185" cy="173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B77E7-18A2-B679-2D25-E63425D54F9E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/18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BA71E7-6CA0-E7EA-AD59-89577977C015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5C89CB-7788-D187-7276-B062C24D028E}"/>
              </a:ext>
            </a:extLst>
          </p:cNvPr>
          <p:cNvSpPr txBox="1"/>
          <p:nvPr/>
        </p:nvSpPr>
        <p:spPr>
          <a:xfrm>
            <a:off x="4800561" y="5557683"/>
            <a:ext cx="35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Димер циклический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F9D59-E6E2-482E-F5EC-99487F55169F}"/>
              </a:ext>
            </a:extLst>
          </p:cNvPr>
          <p:cNvSpPr txBox="1"/>
          <p:nvPr/>
        </p:nvSpPr>
        <p:spPr>
          <a:xfrm>
            <a:off x="4570747" y="2376043"/>
            <a:ext cx="4276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ru-RU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-энантиомер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7C268-A12F-A0D4-C0D9-67BD17E31806}"/>
              </a:ext>
            </a:extLst>
          </p:cNvPr>
          <p:cNvSpPr txBox="1"/>
          <p:nvPr/>
        </p:nvSpPr>
        <p:spPr>
          <a:xfrm>
            <a:off x="737454" y="2344114"/>
            <a:ext cx="4276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ru-RU" sz="2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-энантиомер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5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0" y="96508"/>
            <a:ext cx="12162894" cy="516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методы исследования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EF831-8129-3300-AE30-ACF50E3A8951}"/>
              </a:ext>
            </a:extLst>
          </p:cNvPr>
          <p:cNvSpPr txBox="1"/>
          <p:nvPr/>
        </p:nvSpPr>
        <p:spPr>
          <a:xfrm>
            <a:off x="2727425" y="4990470"/>
            <a:ext cx="58749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Раман-спектроскопия: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Confotec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MR200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сочетании с прямым микроскопом 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NIKON Ni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Синий лазер с длиной волны 473 нм</a:t>
            </a: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Диапазон измерений 40</a:t>
            </a: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-4000 см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</a:t>
            </a:r>
            <a:endParaRPr lang="ru-RU" sz="2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ЛНФ, ОИЯИ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73F077D-B6C3-3C9A-1F77-0F272776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4" y="781929"/>
            <a:ext cx="3307568" cy="19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67AAA-831B-32B2-604F-6A19371DCFF9}"/>
              </a:ext>
            </a:extLst>
          </p:cNvPr>
          <p:cNvSpPr txBox="1"/>
          <p:nvPr/>
        </p:nvSpPr>
        <p:spPr>
          <a:xfrm>
            <a:off x="1833478" y="2844476"/>
            <a:ext cx="7076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ИК-</a:t>
            </a:r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спектроскопия: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Nicolet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iS50 FTIR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Диапазон 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400–4000 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см</a:t>
            </a:r>
            <a:r>
              <a:rPr lang="en-US" sz="20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Таблетка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KBr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НИЦ «Курчатовский Институт»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05EC9B3-0B01-BC0A-E32C-CC95055926A5}"/>
              </a:ext>
            </a:extLst>
          </p:cNvPr>
          <p:cNvCxnSpPr>
            <a:cxnSpLocks/>
          </p:cNvCxnSpPr>
          <p:nvPr/>
        </p:nvCxnSpPr>
        <p:spPr>
          <a:xfrm flipV="1">
            <a:off x="0" y="1007918"/>
            <a:ext cx="12151628" cy="2520531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C409B20-A018-55E4-C7B4-B7AC32413225}"/>
              </a:ext>
            </a:extLst>
          </p:cNvPr>
          <p:cNvCxnSpPr/>
          <p:nvPr/>
        </p:nvCxnSpPr>
        <p:spPr>
          <a:xfrm>
            <a:off x="11265" y="3561142"/>
            <a:ext cx="12151628" cy="2444803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36E81E-634E-E6B9-CD11-ED3F63995273}"/>
              </a:ext>
            </a:extLst>
          </p:cNvPr>
          <p:cNvSpPr txBox="1"/>
          <p:nvPr/>
        </p:nvSpPr>
        <p:spPr>
          <a:xfrm>
            <a:off x="3469891" y="859936"/>
            <a:ext cx="64949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етод DFT: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программный пакет ORCA </a:t>
            </a: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ровень теории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BP86/def2-TZVP</a:t>
            </a:r>
          </a:p>
          <a:p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ычислительный кластер КФУ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4CD300-DB5A-A713-0055-D8B920FB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444" y="2096917"/>
            <a:ext cx="3174183" cy="3174183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6C23F44-E291-0BA7-40E0-E6421FD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71" y="3841033"/>
            <a:ext cx="2829457" cy="29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9F5728-1722-EF7F-5A53-15E706D64CF3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/18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12A0A5-AFB8-D495-D611-61FCBF6C686D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D6086-565A-8667-5292-595770B9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0"/>
          <a:stretch/>
        </p:blipFill>
        <p:spPr>
          <a:xfrm>
            <a:off x="35627" y="2682027"/>
            <a:ext cx="5467378" cy="4172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84E610-B56C-F079-0584-9BB8A0A8540C}"/>
              </a:ext>
            </a:extLst>
          </p:cNvPr>
          <p:cNvSpPr txBox="1"/>
          <p:nvPr/>
        </p:nvSpPr>
        <p:spPr>
          <a:xfrm>
            <a:off x="-1" y="-77105"/>
            <a:ext cx="12190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Внутримолекулярная динамика основных структурных фрагментов ибупрофена (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571C46-65C3-441F-ECA7-6713368E5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52" y="266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DE691-0A08-CD84-CF9D-26CC70232025}"/>
              </a:ext>
            </a:extLst>
          </p:cNvPr>
          <p:cNvSpPr txBox="1"/>
          <p:nvPr/>
        </p:nvSpPr>
        <p:spPr>
          <a:xfrm>
            <a:off x="6097381" y="987331"/>
            <a:ext cx="482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Наиболее стабильные </a:t>
            </a:r>
            <a:r>
              <a:rPr lang="ru-RU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конформеры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ибупрофена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CB1C3-CD38-DBD6-7B7B-81375B29C7D3}"/>
              </a:ext>
            </a:extLst>
          </p:cNvPr>
          <p:cNvSpPr txBox="1"/>
          <p:nvPr/>
        </p:nvSpPr>
        <p:spPr>
          <a:xfrm>
            <a:off x="9483559" y="3274467"/>
            <a:ext cx="2091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Е=-656.94901 а.е.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872F80-9D89-3426-89EF-35839397DA47}"/>
              </a:ext>
            </a:extLst>
          </p:cNvPr>
          <p:cNvSpPr txBox="1"/>
          <p:nvPr/>
        </p:nvSpPr>
        <p:spPr>
          <a:xfrm>
            <a:off x="5501558" y="5830061"/>
            <a:ext cx="2166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Е=-656.94897 а.е.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00985B4-99D7-9C04-0F10-30BB00E0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0018" y="3992862"/>
            <a:ext cx="4683383" cy="265477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145C13A-38D9-C229-6CB4-D7B242CD2F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816" y="1971926"/>
            <a:ext cx="4187298" cy="23136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91FFE4-BA8E-C066-9271-587D684DD62F}"/>
              </a:ext>
            </a:extLst>
          </p:cNvPr>
          <p:cNvSpPr txBox="1"/>
          <p:nvPr/>
        </p:nvSpPr>
        <p:spPr>
          <a:xfrm>
            <a:off x="5710825" y="4512916"/>
            <a:ext cx="1748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R-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B066C2-D875-9C7A-328C-FAD19547973A}"/>
              </a:ext>
            </a:extLst>
          </p:cNvPr>
          <p:cNvSpPr txBox="1"/>
          <p:nvPr/>
        </p:nvSpPr>
        <p:spPr>
          <a:xfrm>
            <a:off x="9615069" y="1945952"/>
            <a:ext cx="1787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S-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энантиомер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482B6D5-8BF0-AE4A-FD32-0C9183701A62}"/>
              </a:ext>
            </a:extLst>
          </p:cNvPr>
          <p:cNvSpPr/>
          <p:nvPr/>
        </p:nvSpPr>
        <p:spPr>
          <a:xfrm>
            <a:off x="5375815" y="1853106"/>
            <a:ext cx="6272395" cy="473800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9B9AE-92BC-B059-2372-60A86819E143}"/>
              </a:ext>
            </a:extLst>
          </p:cNvPr>
          <p:cNvSpPr txBox="1"/>
          <p:nvPr/>
        </p:nvSpPr>
        <p:spPr>
          <a:xfrm>
            <a:off x="9799569" y="2247651"/>
            <a:ext cx="1418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α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91.1° </a:t>
            </a:r>
          </a:p>
          <a:p>
            <a:pPr algn="ctr"/>
            <a:r>
              <a:rPr lang="ru-RU" sz="2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121.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° </a:t>
            </a:r>
          </a:p>
          <a:p>
            <a:pPr algn="ctr"/>
            <a:r>
              <a:rPr lang="ru-RU" sz="20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ru-RU" sz="20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253.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°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40FCE-4A1D-B568-C6CD-5A026B1E582B}"/>
              </a:ext>
            </a:extLst>
          </p:cNvPr>
          <p:cNvSpPr txBox="1"/>
          <p:nvPr/>
        </p:nvSpPr>
        <p:spPr>
          <a:xfrm>
            <a:off x="5875916" y="4810444"/>
            <a:ext cx="1418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α</a:t>
            </a:r>
            <a:r>
              <a:rPr lang="ru-RU" sz="2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87.4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° </a:t>
            </a:r>
          </a:p>
          <a:p>
            <a:pPr algn="ctr"/>
            <a:r>
              <a:rPr lang="ru-RU" sz="2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58.5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° </a:t>
            </a:r>
          </a:p>
          <a:p>
            <a:pPr algn="ctr"/>
            <a:r>
              <a:rPr lang="ru-RU" sz="20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25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.9°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D00AF-7609-D62B-A34B-35BBA1D64506}"/>
              </a:ext>
            </a:extLst>
          </p:cNvPr>
          <p:cNvSpPr txBox="1"/>
          <p:nvPr/>
        </p:nvSpPr>
        <p:spPr>
          <a:xfrm>
            <a:off x="11407992" y="6335954"/>
            <a:ext cx="87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7/18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0BEEC5-0616-309F-61A1-0FED626B5170}"/>
              </a:ext>
            </a:extLst>
          </p:cNvPr>
          <p:cNvSpPr/>
          <p:nvPr/>
        </p:nvSpPr>
        <p:spPr>
          <a:xfrm>
            <a:off x="-1896" y="854313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F736DD1-875B-C197-8FDB-0F8297C3FC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33" t="3163"/>
          <a:stretch/>
        </p:blipFill>
        <p:spPr>
          <a:xfrm>
            <a:off x="281067" y="988770"/>
            <a:ext cx="3723273" cy="17774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F5A3382-48DC-4782-DDD4-9928BEFBD7C0}"/>
              </a:ext>
            </a:extLst>
          </p:cNvPr>
          <p:cNvSpPr txBox="1"/>
          <p:nvPr/>
        </p:nvSpPr>
        <p:spPr>
          <a:xfrm>
            <a:off x="677860" y="1244257"/>
            <a:ext cx="56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α</a:t>
            </a:r>
            <a:endParaRPr lang="ru-RU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9A7B8E-4EDB-6609-483A-ABDC1CF83DDE}"/>
              </a:ext>
            </a:extLst>
          </p:cNvPr>
          <p:cNvSpPr txBox="1"/>
          <p:nvPr/>
        </p:nvSpPr>
        <p:spPr>
          <a:xfrm>
            <a:off x="1494442" y="1240126"/>
            <a:ext cx="552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β</a:t>
            </a:r>
            <a:endParaRPr lang="ru-RU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F161A0-5053-6AB8-2032-AD33660C3E64}"/>
              </a:ext>
            </a:extLst>
          </p:cNvPr>
          <p:cNvSpPr txBox="1"/>
          <p:nvPr/>
        </p:nvSpPr>
        <p:spPr>
          <a:xfrm>
            <a:off x="2286580" y="2348559"/>
            <a:ext cx="479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endParaRPr lang="ru-RU" sz="2400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287A042-27CC-AFD3-A9FC-AE60BBBD8848}"/>
              </a:ext>
            </a:extLst>
          </p:cNvPr>
          <p:cNvSpPr/>
          <p:nvPr/>
        </p:nvSpPr>
        <p:spPr>
          <a:xfrm rot="1644537">
            <a:off x="1489469" y="1556257"/>
            <a:ext cx="1101790" cy="1111778"/>
          </a:xfrm>
          <a:prstGeom prst="ellipse">
            <a:avLst/>
          </a:prstGeom>
          <a:solidFill>
            <a:srgbClr val="E5F4E0">
              <a:alpha val="4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FF07458-A0A3-E73E-1C5C-6A633582D35A}"/>
              </a:ext>
            </a:extLst>
          </p:cNvPr>
          <p:cNvSpPr/>
          <p:nvPr/>
        </p:nvSpPr>
        <p:spPr>
          <a:xfrm rot="2105895">
            <a:off x="2649617" y="1688019"/>
            <a:ext cx="1456988" cy="1156939"/>
          </a:xfrm>
          <a:prstGeom prst="ellipse">
            <a:avLst/>
          </a:prstGeom>
          <a:solidFill>
            <a:srgbClr val="F6DDB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ABD40C-F600-6840-E24C-23698542C91E}"/>
              </a:ext>
            </a:extLst>
          </p:cNvPr>
          <p:cNvSpPr txBox="1"/>
          <p:nvPr/>
        </p:nvSpPr>
        <p:spPr>
          <a:xfrm>
            <a:off x="990736" y="1420420"/>
            <a:ext cx="59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D9B8CFDE-9BE3-6F70-B0AA-B1FE58FFB46C}"/>
              </a:ext>
            </a:extLst>
          </p:cNvPr>
          <p:cNvSpPr/>
          <p:nvPr/>
        </p:nvSpPr>
        <p:spPr>
          <a:xfrm rot="2070912">
            <a:off x="352814" y="751099"/>
            <a:ext cx="1008586" cy="2089575"/>
          </a:xfrm>
          <a:prstGeom prst="ellipse">
            <a:avLst/>
          </a:prstGeom>
          <a:solidFill>
            <a:schemeClr val="bg2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9A29E-CD8C-9B86-4205-E90BBAE70C13}"/>
              </a:ext>
            </a:extLst>
          </p:cNvPr>
          <p:cNvSpPr txBox="1"/>
          <p:nvPr/>
        </p:nvSpPr>
        <p:spPr>
          <a:xfrm>
            <a:off x="2386522" y="881067"/>
            <a:ext cx="3216810" cy="707886"/>
          </a:xfrm>
          <a:prstGeom prst="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Величины барьеров в пределах 4-14 </a:t>
            </a:r>
            <a:r>
              <a:rPr lang="ru-RU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кДж∙моль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59039BB-5055-488C-9942-8C1359389526}"/>
              </a:ext>
            </a:extLst>
          </p:cNvPr>
          <p:cNvGrpSpPr/>
          <p:nvPr/>
        </p:nvGrpSpPr>
        <p:grpSpPr>
          <a:xfrm>
            <a:off x="-2" y="816148"/>
            <a:ext cx="6574698" cy="5680131"/>
            <a:chOff x="-2" y="1117487"/>
            <a:chExt cx="6574698" cy="568013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C7BE466-9FA2-8903-B9E2-24BDDB866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1117487"/>
              <a:ext cx="6574698" cy="5680131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E80056D-2E76-66C8-1B2E-259F267AF611}"/>
                </a:ext>
              </a:extLst>
            </p:cNvPr>
            <p:cNvSpPr/>
            <p:nvPr/>
          </p:nvSpPr>
          <p:spPr>
            <a:xfrm>
              <a:off x="4364182" y="2109355"/>
              <a:ext cx="311727" cy="584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82ADA1C-865F-79AB-4BF6-C14AACB91FF3}"/>
                </a:ext>
              </a:extLst>
            </p:cNvPr>
            <p:cNvSpPr/>
            <p:nvPr/>
          </p:nvSpPr>
          <p:spPr>
            <a:xfrm>
              <a:off x="4155360" y="4477325"/>
              <a:ext cx="311727" cy="584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C89DFC6-83EC-DF1D-60EE-1C28631C45A7}"/>
                </a:ext>
              </a:extLst>
            </p:cNvPr>
            <p:cNvSpPr/>
            <p:nvPr/>
          </p:nvSpPr>
          <p:spPr>
            <a:xfrm>
              <a:off x="4405373" y="4432930"/>
              <a:ext cx="311727" cy="584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EDFC86B-E243-5989-6B2F-C348F9D50777}"/>
                  </a:ext>
                </a:extLst>
              </p14:cNvPr>
              <p14:cNvContentPartPr/>
              <p14:nvPr/>
            </p14:nvContentPartPr>
            <p14:xfrm>
              <a:off x="6462470" y="1394244"/>
              <a:ext cx="6480" cy="39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EDFC86B-E243-5989-6B2F-C348F9D507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3470" y="1385244"/>
                <a:ext cx="24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301F66B8-A250-60A6-889B-C55EC79D9985}"/>
                  </a:ext>
                </a:extLst>
              </p14:cNvPr>
              <p14:cNvContentPartPr/>
              <p14:nvPr/>
            </p14:nvContentPartPr>
            <p14:xfrm>
              <a:off x="-764624" y="5402673"/>
              <a:ext cx="21240" cy="82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301F66B8-A250-60A6-889B-C55EC79D99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73624" y="5393673"/>
                <a:ext cx="38880" cy="259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468B7A-028B-DFCC-B484-B31ED0CB7AD9}"/>
              </a:ext>
            </a:extLst>
          </p:cNvPr>
          <p:cNvSpPr txBox="1">
            <a:spLocks/>
          </p:cNvSpPr>
          <p:nvPr/>
        </p:nvSpPr>
        <p:spPr>
          <a:xfrm>
            <a:off x="0" y="140136"/>
            <a:ext cx="12191999" cy="472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Экспериментальные ИК- и Раман-спектры рацемата ибупрофена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1258F1-3C05-8045-2274-18D856290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470" y="760559"/>
            <a:ext cx="3412096" cy="1646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E5451-E8CC-1A95-D9D7-96ABB78C9F83}"/>
              </a:ext>
            </a:extLst>
          </p:cNvPr>
          <p:cNvSpPr txBox="1"/>
          <p:nvPr/>
        </p:nvSpPr>
        <p:spPr>
          <a:xfrm>
            <a:off x="11395183" y="6335954"/>
            <a:ext cx="98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8/18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93302D-1DEA-FB5B-30CA-82F023021FF3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D46FE-7E19-D821-6E32-B18CBF2B1D59}"/>
              </a:ext>
            </a:extLst>
          </p:cNvPr>
          <p:cNvSpPr txBox="1"/>
          <p:nvPr/>
        </p:nvSpPr>
        <p:spPr>
          <a:xfrm>
            <a:off x="4364182" y="1911292"/>
            <a:ext cx="352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8B657-FA7E-EB32-A17D-2932D51E08D8}"/>
              </a:ext>
            </a:extLst>
          </p:cNvPr>
          <p:cNvSpPr txBox="1"/>
          <p:nvPr/>
        </p:nvSpPr>
        <p:spPr>
          <a:xfrm>
            <a:off x="4237856" y="4241336"/>
            <a:ext cx="25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C470A70-826D-ADD9-FD94-226DD005EF9C}"/>
              </a:ext>
            </a:extLst>
          </p:cNvPr>
          <p:cNvSpPr/>
          <p:nvPr/>
        </p:nvSpPr>
        <p:spPr>
          <a:xfrm>
            <a:off x="4227466" y="1928115"/>
            <a:ext cx="635480" cy="7001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4EDEF6C-4CFE-9B60-3C91-D1AAF04229F3}"/>
              </a:ext>
            </a:extLst>
          </p:cNvPr>
          <p:cNvSpPr/>
          <p:nvPr/>
        </p:nvSpPr>
        <p:spPr>
          <a:xfrm>
            <a:off x="4077242" y="4248723"/>
            <a:ext cx="702576" cy="7857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6D7AF-A1B3-2FD3-0714-AF403D2DA7B4}"/>
              </a:ext>
            </a:extLst>
          </p:cNvPr>
          <p:cNvSpPr txBox="1"/>
          <p:nvPr/>
        </p:nvSpPr>
        <p:spPr>
          <a:xfrm>
            <a:off x="-2" y="6394120"/>
            <a:ext cx="69537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F248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0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Logacheva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K.,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Gergelezhiu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P., Raksha E., et al. Vibrational Spectroscopic Features of Ibuprofen and Ketoprofen: IR and Raman Spectroscopy Combined with DFT Calculations. Physics of Particles and Nuclei Letters 21, 2024. – № 4, Pp. 839-842.</a:t>
            </a: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30CBBE73-2AD2-C42D-B61F-F13261115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094064"/>
              </p:ext>
            </p:extLst>
          </p:nvPr>
        </p:nvGraphicFramePr>
        <p:xfrm>
          <a:off x="6462470" y="2477419"/>
          <a:ext cx="5553999" cy="297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410">
                  <a:extLst>
                    <a:ext uri="{9D8B030D-6E8A-4147-A177-3AD203B41FA5}">
                      <a16:colId xmlns:a16="http://schemas.microsoft.com/office/drawing/2014/main" val="604290043"/>
                    </a:ext>
                  </a:extLst>
                </a:gridCol>
                <a:gridCol w="1345840">
                  <a:extLst>
                    <a:ext uri="{9D8B030D-6E8A-4147-A177-3AD203B41FA5}">
                      <a16:colId xmlns:a16="http://schemas.microsoft.com/office/drawing/2014/main" val="1131004473"/>
                    </a:ext>
                  </a:extLst>
                </a:gridCol>
                <a:gridCol w="1891145">
                  <a:extLst>
                    <a:ext uri="{9D8B030D-6E8A-4147-A177-3AD203B41FA5}">
                      <a16:colId xmlns:a16="http://schemas.microsoft.com/office/drawing/2014/main" val="1863863145"/>
                    </a:ext>
                  </a:extLst>
                </a:gridCol>
                <a:gridCol w="1673604">
                  <a:extLst>
                    <a:ext uri="{9D8B030D-6E8A-4147-A177-3AD203B41FA5}">
                      <a16:colId xmlns:a16="http://schemas.microsoft.com/office/drawing/2014/main" val="4165766085"/>
                    </a:ext>
                  </a:extLst>
                </a:gridCol>
              </a:tblGrid>
              <a:tr h="18704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Ref.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1660, см</a:t>
                      </a:r>
                      <a:r>
                        <a:rPr lang="ru-RU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1720, см</a:t>
                      </a:r>
                      <a:r>
                        <a:rPr lang="ru-RU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2600-2800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см</a:t>
                      </a:r>
                      <a:r>
                        <a:rPr lang="ru-RU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551021"/>
                  </a:ext>
                </a:extLst>
              </a:tr>
              <a:tr h="30874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Overtone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С=О</a:t>
                      </a: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Combination mode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100272"/>
                  </a:ext>
                </a:extLst>
              </a:tr>
              <a:tr h="30874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C=O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618085"/>
                  </a:ext>
                </a:extLst>
              </a:tr>
              <a:tr h="41661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C-C ring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C-H ring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94637"/>
                  </a:ext>
                </a:extLst>
              </a:tr>
              <a:tr h="30874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C=O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C-C ring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53456"/>
                  </a:ext>
                </a:extLst>
              </a:tr>
              <a:tr h="308741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C=O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250627"/>
                  </a:ext>
                </a:extLst>
              </a:tr>
              <a:tr h="30874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248F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2400" b="1" dirty="0">
                        <a:solidFill>
                          <a:srgbClr val="F248F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C=O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C=O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8E3FB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88125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C522FD7-75E4-7C85-E3AD-3D949BC11366}"/>
              </a:ext>
            </a:extLst>
          </p:cNvPr>
          <p:cNvSpPr txBox="1"/>
          <p:nvPr/>
        </p:nvSpPr>
        <p:spPr>
          <a:xfrm>
            <a:off x="7176382" y="5473005"/>
            <a:ext cx="52016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M.L.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Vueba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Pharmaceutical Sciences, 2008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B. Rossi,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Raman Spectroscopy, 2008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Liu,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Spectrochimica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Acta Part A, 2011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G. W.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Ejuh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al.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Advances in physics, 2015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M. O. Amin,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 Reports, 2022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9282F-9139-0583-60D3-8D5FCBC15BB1}"/>
              </a:ext>
            </a:extLst>
          </p:cNvPr>
          <p:cNvSpPr txBox="1"/>
          <p:nvPr/>
        </p:nvSpPr>
        <p:spPr>
          <a:xfrm>
            <a:off x="10380794" y="1262759"/>
            <a:ext cx="152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stretching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bending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3DA-BF43-CDA7-6990-DD0851F4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B8C83A-B632-D161-BE1D-524DC966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"/>
          <a:stretch/>
        </p:blipFill>
        <p:spPr>
          <a:xfrm>
            <a:off x="10066" y="827390"/>
            <a:ext cx="6482548" cy="590580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F18E8-970D-20D4-A07C-8764C140198F}"/>
              </a:ext>
            </a:extLst>
          </p:cNvPr>
          <p:cNvSpPr txBox="1">
            <a:spLocks/>
          </p:cNvSpPr>
          <p:nvPr/>
        </p:nvSpPr>
        <p:spPr>
          <a:xfrm>
            <a:off x="0" y="139681"/>
            <a:ext cx="12192000" cy="513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ИК- и Раман-спектры ибупрофена (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BP86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def2-TZVP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6F778B0-D4B5-3701-EA5B-5889927BBDEE}"/>
                  </a:ext>
                </a:extLst>
              </p14:cNvPr>
              <p14:cNvContentPartPr/>
              <p14:nvPr/>
            </p14:nvContentPartPr>
            <p14:xfrm>
              <a:off x="-764624" y="5704012"/>
              <a:ext cx="21240" cy="82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BF55FCA-AE87-8DCC-21AC-80F2EF143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73624" y="5695012"/>
                <a:ext cx="38880" cy="259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2DDE60-3900-F4AD-F771-58C76781AE7B}"/>
              </a:ext>
            </a:extLst>
          </p:cNvPr>
          <p:cNvSpPr/>
          <p:nvPr/>
        </p:nvSpPr>
        <p:spPr>
          <a:xfrm>
            <a:off x="-1" y="612599"/>
            <a:ext cx="12192001" cy="113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47A8CF-3DEE-3F6B-71DE-A67F0E2307D0}"/>
              </a:ext>
            </a:extLst>
          </p:cNvPr>
          <p:cNvSpPr/>
          <p:nvPr/>
        </p:nvSpPr>
        <p:spPr>
          <a:xfrm>
            <a:off x="7294418" y="642703"/>
            <a:ext cx="1537855" cy="73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226C27-A75F-3326-DEE0-2D0B8B285B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1"/>
          <a:stretch/>
        </p:blipFill>
        <p:spPr>
          <a:xfrm>
            <a:off x="6475430" y="2652739"/>
            <a:ext cx="5694112" cy="4205147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6DC36F8-19A6-C87D-9F74-05D6516B0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55646"/>
              </p:ext>
            </p:extLst>
          </p:nvPr>
        </p:nvGraphicFramePr>
        <p:xfrm>
          <a:off x="8893853" y="4988267"/>
          <a:ext cx="240781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7812">
                  <a:extLst>
                    <a:ext uri="{9D8B030D-6E8A-4147-A177-3AD203B41FA5}">
                      <a16:colId xmlns:a16="http://schemas.microsoft.com/office/drawing/2014/main" val="1308524830"/>
                    </a:ext>
                  </a:extLst>
                </a:gridCol>
              </a:tblGrid>
              <a:tr h="29879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ИК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95266"/>
                  </a:ext>
                </a:extLst>
              </a:tr>
              <a:tr h="335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sz="18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экс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±0,00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*ν</a:t>
                      </a:r>
                      <a:r>
                        <a:rPr lang="ru-RU" sz="18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рас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726569"/>
                  </a:ext>
                </a:extLst>
              </a:tr>
              <a:tr h="335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R= 0,999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4467397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3D893DC-9EA9-CAB5-E1BB-BE12AF3A1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15325"/>
              </p:ext>
            </p:extLst>
          </p:nvPr>
        </p:nvGraphicFramePr>
        <p:xfrm>
          <a:off x="7306812" y="3266877"/>
          <a:ext cx="2407813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7813">
                  <a:extLst>
                    <a:ext uri="{9D8B030D-6E8A-4147-A177-3AD203B41FA5}">
                      <a16:colId xmlns:a16="http://schemas.microsoft.com/office/drawing/2014/main" val="757492635"/>
                    </a:ext>
                  </a:extLst>
                </a:gridCol>
              </a:tblGrid>
              <a:tr h="33566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Раман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0401947"/>
                  </a:ext>
                </a:extLst>
              </a:tr>
              <a:tr h="335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ru-RU" sz="18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экс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±0,0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12)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*ν</a:t>
                      </a:r>
                      <a:r>
                        <a:rPr lang="ru-RU" sz="1800" baseline="-250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рас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2636790"/>
                  </a:ext>
                </a:extLst>
              </a:tr>
              <a:tr h="335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R= 0,99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793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204242"/>
                  </a:ext>
                </a:extLst>
              </a:tr>
            </a:tbl>
          </a:graphicData>
        </a:graphic>
      </p:graphicFrame>
      <p:sp>
        <p:nvSpPr>
          <p:cNvPr id="10" name="Овал 9">
            <a:extLst>
              <a:ext uri="{FF2B5EF4-FFF2-40B4-BE49-F238E27FC236}">
                <a16:creationId xmlns:a16="http://schemas.microsoft.com/office/drawing/2014/main" id="{373719B3-5E23-4A99-4482-CD9E5F1AC813}"/>
              </a:ext>
            </a:extLst>
          </p:cNvPr>
          <p:cNvSpPr/>
          <p:nvPr/>
        </p:nvSpPr>
        <p:spPr>
          <a:xfrm>
            <a:off x="10794113" y="2929638"/>
            <a:ext cx="416998" cy="359294"/>
          </a:xfrm>
          <a:prstGeom prst="ellipse">
            <a:avLst/>
          </a:prstGeom>
          <a:noFill/>
          <a:ln w="28575">
            <a:solidFill>
              <a:srgbClr val="9954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A1CACE5-9B1B-EF2A-0F30-E304A1CD6286}"/>
              </a:ext>
            </a:extLst>
          </p:cNvPr>
          <p:cNvSpPr/>
          <p:nvPr/>
        </p:nvSpPr>
        <p:spPr>
          <a:xfrm>
            <a:off x="9061576" y="4342482"/>
            <a:ext cx="416998" cy="3592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ABBCB7-DD54-3AB2-9C4C-8153E5DA6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808" y="778305"/>
            <a:ext cx="3869297" cy="1866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825263-FFC6-66DD-DF70-CF7B7E698DB1}"/>
              </a:ext>
            </a:extLst>
          </p:cNvPr>
          <p:cNvSpPr txBox="1"/>
          <p:nvPr/>
        </p:nvSpPr>
        <p:spPr>
          <a:xfrm>
            <a:off x="11395183" y="6335954"/>
            <a:ext cx="98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9/18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2548FBD-DBE0-D735-9504-54F7BCC67579}"/>
              </a:ext>
            </a:extLst>
          </p:cNvPr>
          <p:cNvSpPr/>
          <p:nvPr/>
        </p:nvSpPr>
        <p:spPr>
          <a:xfrm>
            <a:off x="3709554" y="1859974"/>
            <a:ext cx="935181" cy="4225574"/>
          </a:xfrm>
          <a:prstGeom prst="rect">
            <a:avLst/>
          </a:prstGeom>
          <a:solidFill>
            <a:srgbClr val="F686F6">
              <a:alpha val="16863"/>
            </a:srgbClr>
          </a:solidFill>
          <a:ln w="19050">
            <a:solidFill>
              <a:srgbClr val="F686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967CC9-C72E-B05A-2BDF-F32E45180A33}"/>
              </a:ext>
            </a:extLst>
          </p:cNvPr>
          <p:cNvSpPr txBox="1"/>
          <p:nvPr/>
        </p:nvSpPr>
        <p:spPr>
          <a:xfrm>
            <a:off x="2639289" y="811691"/>
            <a:ext cx="200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частот!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1FA8319-9F49-38C8-8AF9-9FEAD5563E79}"/>
              </a:ext>
            </a:extLst>
          </p:cNvPr>
          <p:cNvCxnSpPr>
            <a:cxnSpLocks/>
          </p:cNvCxnSpPr>
          <p:nvPr/>
        </p:nvCxnSpPr>
        <p:spPr>
          <a:xfrm>
            <a:off x="3605645" y="1227785"/>
            <a:ext cx="218210" cy="530960"/>
          </a:xfrm>
          <a:prstGeom prst="straightConnector1">
            <a:avLst/>
          </a:prstGeom>
          <a:ln w="38100">
            <a:solidFill>
              <a:srgbClr val="F686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9864</TotalTime>
  <Words>1959</Words>
  <Application>Microsoft Office PowerPoint</Application>
  <PresentationFormat>Широкоэкранный</PresentationFormat>
  <Paragraphs>312</Paragraphs>
  <Slides>22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ChemSketch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</dc:title>
  <dc:creator>User Obstinate</dc:creator>
  <cp:lastModifiedBy>Полина Гергележиу</cp:lastModifiedBy>
  <cp:revision>361</cp:revision>
  <dcterms:created xsi:type="dcterms:W3CDTF">2021-05-04T06:37:33Z</dcterms:created>
  <dcterms:modified xsi:type="dcterms:W3CDTF">2024-12-14T13:39:34Z</dcterms:modified>
</cp:coreProperties>
</file>