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19" r:id="rId3"/>
    <p:sldId id="318" r:id="rId4"/>
    <p:sldId id="280" r:id="rId5"/>
    <p:sldId id="289" r:id="rId6"/>
    <p:sldId id="293" r:id="rId7"/>
    <p:sldId id="320" r:id="rId8"/>
    <p:sldId id="301" r:id="rId9"/>
    <p:sldId id="322" r:id="rId10"/>
    <p:sldId id="323" r:id="rId11"/>
    <p:sldId id="294" r:id="rId12"/>
    <p:sldId id="321" r:id="rId13"/>
    <p:sldId id="324" r:id="rId14"/>
    <p:sldId id="305" r:id="rId15"/>
    <p:sldId id="297" r:id="rId16"/>
    <p:sldId id="270" r:id="rId17"/>
    <p:sldId id="32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FE7E7-B14C-8A64-EEC5-7C19A7537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6EC75-7896-2E36-D37E-0C4ABFF7B6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CAE81-8228-807E-C894-AFBE728AD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F228-7849-4272-8DCA-11A2E83C1763}" type="datetimeFigureOut">
              <a:rPr lang="en-IN" smtClean="0"/>
              <a:t>14-12-2024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399A0-464C-3046-16E6-8E37EEB4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C7950-9E0F-891A-97A5-6F3D5D1C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56587-0A23-4222-B4AC-74B0D766A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748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1562-F51A-5ABF-6D9C-932041A63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905BD-AE08-D8C2-438B-6E4E86D66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CCDDA-649A-5757-0012-B70084648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F228-7849-4272-8DCA-11A2E83C1763}" type="datetimeFigureOut">
              <a:rPr lang="en-IN" smtClean="0"/>
              <a:t>14-12-2024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14D11-E55D-15FC-04F3-5C6F9A5E4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BE74A-35EA-BCAB-B1DC-0C9D0EB6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56587-0A23-4222-B4AC-74B0D766A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667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B63409-08A7-F489-F2E9-B1AD3A670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D36E60-3A09-9272-388B-4F679B453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A9A3A-B098-68DD-A196-FF6A7D58C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F228-7849-4272-8DCA-11A2E83C1763}" type="datetimeFigureOut">
              <a:rPr lang="en-IN" smtClean="0"/>
              <a:t>14-12-2024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851F3-D3FE-1E1E-577C-63CADF35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E8FB1-3FBC-D630-60D4-2B2729706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56587-0A23-4222-B4AC-74B0D766A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953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C8558-7C7C-975F-4563-97115AC9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5954E-C320-04D3-D37D-4015C9255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12B8F-1D33-FBAC-648A-A7E9F7E9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F228-7849-4272-8DCA-11A2E83C1763}" type="datetimeFigureOut">
              <a:rPr lang="en-IN" smtClean="0"/>
              <a:t>14-12-2024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AFD55-90A5-3BDB-3C03-04B71957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158B-3ECC-DB5D-46B1-9CAF3F26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56587-0A23-4222-B4AC-74B0D766A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6329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90996-FFCF-A731-6112-DE3527A6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83691-D292-CE50-B1E0-A666E8439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83843-C5D8-BFF9-8FE9-888D88742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F228-7849-4272-8DCA-11A2E83C1763}" type="datetimeFigureOut">
              <a:rPr lang="en-IN" smtClean="0"/>
              <a:t>14-12-2024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3AF8B-8B82-7D77-AD83-9214016B6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73AF6-597E-15A8-89CD-9FDC862D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56587-0A23-4222-B4AC-74B0D766A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2739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5C53F-EE6A-6F64-E60A-2AD03FF48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812D-35AF-B598-7B14-586C19678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0F5E9-C25E-CCAD-10E8-D67FD65F9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CD835-B548-66A7-BCDD-5A3D8E3C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F228-7849-4272-8DCA-11A2E83C1763}" type="datetimeFigureOut">
              <a:rPr lang="en-IN" smtClean="0"/>
              <a:t>14-12-2024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68B6F-FC8D-833E-F8C7-CECC2A34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B9BED-C5CB-8E81-902C-34E5CE128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56587-0A23-4222-B4AC-74B0D766A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358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B583A-73A9-1B81-CC45-FCE85489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A0F10-9E39-AB84-0A96-46C197A4B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73D3A-87DC-3AC2-6140-B50370BD9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5A58B-5E34-7774-82FC-5FD54B0CA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EA1498-D970-EA40-E680-4CB429BCC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6AB779-39F2-7B43-D61F-CA376361D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F228-7849-4272-8DCA-11A2E83C1763}" type="datetimeFigureOut">
              <a:rPr lang="en-IN" smtClean="0"/>
              <a:t>14-12-2024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31E33E-DFEC-8755-EA77-0E8CDBF85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A12E7B-EAB6-4344-5BD6-E4F691C48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56587-0A23-4222-B4AC-74B0D766A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98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2ACB-99CD-E00C-BD7D-7E62406D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6B1AE2-C890-CAE5-9500-A1FAF330E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F228-7849-4272-8DCA-11A2E83C1763}" type="datetimeFigureOut">
              <a:rPr lang="en-IN" smtClean="0"/>
              <a:t>14-12-2024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2D033-96A3-98A2-8081-EF625F32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1C8F7-7BC8-E18C-643A-90C0A825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56587-0A23-4222-B4AC-74B0D766A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100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691624-E2A0-AF06-B98E-B097B469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F228-7849-4272-8DCA-11A2E83C1763}" type="datetimeFigureOut">
              <a:rPr lang="en-IN" smtClean="0"/>
              <a:t>14-12-2024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A833A-CBDF-C13A-6943-05AFA65C6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9F75D-B2A1-0FFF-D52D-BB8754BDF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56587-0A23-4222-B4AC-74B0D766A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1495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2B73A-BD56-D020-F5E9-3F7767AA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1B4F0-790F-A098-B743-B649F34FE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B6794E-10F0-A1CF-FE0A-828C5413B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66F96-F92F-D613-0DBD-83E58484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F228-7849-4272-8DCA-11A2E83C1763}" type="datetimeFigureOut">
              <a:rPr lang="en-IN" smtClean="0"/>
              <a:t>14-12-2024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B2841-1C44-3D87-CB8F-252CD37B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B4C52-C1C3-6BE6-7A08-25A8C11F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56587-0A23-4222-B4AC-74B0D766A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795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BAD76-E841-A2EA-C035-A99FB0BDA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E61CEE-B606-D753-2AB0-A6B870DF01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2C817-17B6-0D53-6B4B-EC998C5F4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8E179-0CA4-3BB4-97E4-E30E7AC3D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F228-7849-4272-8DCA-11A2E83C1763}" type="datetimeFigureOut">
              <a:rPr lang="en-IN" smtClean="0"/>
              <a:t>14-12-2024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052C1-2248-7770-791B-1CDE9AD48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8466F-5406-D15D-EEBE-2A1B88C32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56587-0A23-4222-B4AC-74B0D766A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370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686AEA-B88B-F087-2D40-FA0F49A7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0FECC-9651-4325-DD29-6162D3FC8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F6EF4-5EE8-C493-6435-1BD7F0F58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F228-7849-4272-8DCA-11A2E83C1763}" type="datetimeFigureOut">
              <a:rPr lang="en-IN" smtClean="0"/>
              <a:t>14-12-2024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8B4D-0034-1622-53CB-B9AA2045F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2F583-540A-C102-C153-8C4F27098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56587-0A23-4222-B4AC-74B0D766A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161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deyaniruddha@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4" Type="http://schemas.openxmlformats.org/officeDocument/2006/relationships/image" Target="../media/image37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A1B21A-9C89-4ECC-963D-E24C0788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1" y="4561992"/>
            <a:ext cx="2256715" cy="1990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00203B-FABA-4010-BA60-4229338F0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482" y="4718355"/>
            <a:ext cx="2424881" cy="18918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439A82-31A9-4014-A127-0A2D43888E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49"/>
            <a:ext cx="12239609" cy="6874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2D55E5-F750-E7CF-5386-38E1052B3D0D}"/>
              </a:ext>
            </a:extLst>
          </p:cNvPr>
          <p:cNvSpPr txBox="1"/>
          <p:nvPr/>
        </p:nvSpPr>
        <p:spPr>
          <a:xfrm>
            <a:off x="414306" y="81052"/>
            <a:ext cx="11410014" cy="158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Study of fission and </a:t>
            </a:r>
            <a:r>
              <a:rPr lang="en-US" sz="3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quasifission</a:t>
            </a: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reaction</a:t>
            </a:r>
          </a:p>
          <a:p>
            <a:pPr algn="ctr">
              <a:lnSpc>
                <a:spcPct val="150000"/>
              </a:lnSpc>
            </a:pP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mechanisms through mass-energy distribution measurements</a:t>
            </a:r>
            <a:endParaRPr lang="en-IN" sz="3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651F1-4488-1E8B-8FCE-35D1D3A8FDB1}"/>
              </a:ext>
            </a:extLst>
          </p:cNvPr>
          <p:cNvSpPr txBox="1"/>
          <p:nvPr/>
        </p:nvSpPr>
        <p:spPr>
          <a:xfrm>
            <a:off x="-422002" y="1788943"/>
            <a:ext cx="13083611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u="sng" dirty="0"/>
              <a:t>Aniruddha Dey</a:t>
            </a:r>
            <a:r>
              <a:rPr lang="en-US" sz="2200" baseline="30000" dirty="0"/>
              <a:t>1*</a:t>
            </a:r>
            <a:r>
              <a:rPr lang="en-US" sz="2000" dirty="0"/>
              <a:t>, E. M. Kozulin</a:t>
            </a:r>
            <a:r>
              <a:rPr lang="en-US" sz="2000" baseline="30000" dirty="0"/>
              <a:t>1,2</a:t>
            </a:r>
            <a:r>
              <a:rPr lang="en-US" sz="2000" dirty="0"/>
              <a:t>, </a:t>
            </a:r>
            <a:r>
              <a:rPr lang="en-US" sz="2000" dirty="0" err="1"/>
              <a:t>Moumita</a:t>
            </a:r>
            <a:r>
              <a:rPr lang="en-US" sz="2000" dirty="0"/>
              <a:t> Maiti</a:t>
            </a:r>
            <a:r>
              <a:rPr lang="en-US" sz="2000" baseline="30000" dirty="0"/>
              <a:t>3</a:t>
            </a:r>
            <a:r>
              <a:rPr lang="en-US" sz="2000" dirty="0"/>
              <a:t>, A. A. Bogachev</a:t>
            </a:r>
            <a:r>
              <a:rPr lang="en-US" sz="2000" baseline="30000" dirty="0"/>
              <a:t>1</a:t>
            </a:r>
            <a:r>
              <a:rPr lang="en-US" sz="2000" dirty="0"/>
              <a:t>, G. N. Knyazheva</a:t>
            </a:r>
            <a:r>
              <a:rPr lang="en-US" sz="2000" baseline="30000" dirty="0"/>
              <a:t>1</a:t>
            </a:r>
            <a:r>
              <a:rPr lang="en-US" sz="2000" dirty="0"/>
              <a:t>, V. Saiko</a:t>
            </a:r>
            <a:r>
              <a:rPr lang="en-US" sz="2000" baseline="30000" dirty="0"/>
              <a:t>1,4</a:t>
            </a:r>
            <a:r>
              <a:rPr lang="en-US" sz="2000" dirty="0"/>
              <a:t>, I. M. Itkis</a:t>
            </a:r>
            <a:r>
              <a:rPr lang="en-US" sz="2000" baseline="30000" dirty="0"/>
              <a:t>1</a:t>
            </a:r>
            <a:r>
              <a:rPr lang="en-US" sz="2000" dirty="0"/>
              <a:t>, Y. S. Mukhamejanov</a:t>
            </a:r>
            <a:r>
              <a:rPr lang="en-US" sz="2000" baseline="30000" dirty="0"/>
              <a:t>4,5,6</a:t>
            </a:r>
            <a:r>
              <a:rPr lang="en-US" sz="2000" dirty="0"/>
              <a:t>, K. V. Novikov</a:t>
            </a:r>
            <a:r>
              <a:rPr lang="en-US" sz="2000" baseline="30000" dirty="0"/>
              <a:t>1</a:t>
            </a:r>
            <a:r>
              <a:rPr lang="en-US" sz="2000" dirty="0"/>
              <a:t>, I. V. Vorobiev</a:t>
            </a:r>
            <a:r>
              <a:rPr lang="en-US" sz="2000" baseline="30000" dirty="0"/>
              <a:t>1</a:t>
            </a:r>
            <a:r>
              <a:rPr lang="en-US" sz="2000" dirty="0"/>
              <a:t>, K. A. Kulkov</a:t>
            </a:r>
            <a:r>
              <a:rPr lang="en-US" sz="2000" baseline="30000" dirty="0"/>
              <a:t>1</a:t>
            </a:r>
            <a:r>
              <a:rPr lang="en-US" sz="2000" dirty="0"/>
              <a:t>, I. V. Pchelintsev</a:t>
            </a:r>
            <a:r>
              <a:rPr lang="en-US" sz="2000" baseline="30000" dirty="0"/>
              <a:t>1</a:t>
            </a:r>
            <a:r>
              <a:rPr lang="en-US" sz="2000" dirty="0"/>
              <a:t>, R. S. Tikhomirov</a:t>
            </a:r>
            <a:r>
              <a:rPr lang="en-US" sz="2000" baseline="30000" dirty="0"/>
              <a:t>1</a:t>
            </a:r>
            <a:endParaRPr lang="en-IN" sz="2200" baseline="3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E623B5-792D-1EDB-A9AA-B9B6DA5A689D}"/>
              </a:ext>
            </a:extLst>
          </p:cNvPr>
          <p:cNvSpPr txBox="1"/>
          <p:nvPr/>
        </p:nvSpPr>
        <p:spPr>
          <a:xfrm>
            <a:off x="4082483" y="4337080"/>
            <a:ext cx="3894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(*Email: </a:t>
            </a:r>
            <a:r>
              <a:rPr lang="en-US" sz="1400" dirty="0">
                <a:hlinkClick r:id="rId5"/>
              </a:rPr>
              <a:t>deyaniruddha@</a:t>
            </a:r>
            <a:r>
              <a:rPr lang="en-US" sz="1400" u="sng" dirty="0">
                <a:solidFill>
                  <a:srgbClr val="0070C0"/>
                </a:solidFill>
              </a:rPr>
              <a:t>jinr.ru</a:t>
            </a:r>
            <a:r>
              <a:rPr lang="en-US" sz="14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80B9B-EF54-FEA2-DD87-5A6090CC69B1}"/>
              </a:ext>
            </a:extLst>
          </p:cNvPr>
          <p:cNvSpPr txBox="1"/>
          <p:nvPr/>
        </p:nvSpPr>
        <p:spPr>
          <a:xfrm>
            <a:off x="1505338" y="4855347"/>
            <a:ext cx="9181322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JINR 2024 Youth Award Competition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Joint Institute for Nuclear Research (JINR)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Dubna</a:t>
            </a:r>
            <a:r>
              <a:rPr lang="en-US" sz="2400" dirty="0"/>
              <a:t>, Moscow Region, Russia</a:t>
            </a:r>
            <a:endParaRPr lang="en-IN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44E0AC-65D4-4F55-98E4-5A9724F6A3D0}"/>
              </a:ext>
            </a:extLst>
          </p:cNvPr>
          <p:cNvSpPr txBox="1"/>
          <p:nvPr/>
        </p:nvSpPr>
        <p:spPr>
          <a:xfrm>
            <a:off x="1430688" y="2808279"/>
            <a:ext cx="9181322" cy="145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Flerov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Laboratory of Nuclear Reactions, JINR, 141 980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Dubna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Russia</a:t>
            </a:r>
          </a:p>
          <a:p>
            <a:pPr marL="0" marR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Dubna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State University,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Dubna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Moscow region, 141 982 Russia</a:t>
            </a:r>
          </a:p>
          <a:p>
            <a:pPr marL="0" marR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Department of Physics, Indian Institute of Technology Roorkee, Roorkee 247 667, Uttarakhand, India</a:t>
            </a:r>
          </a:p>
          <a:p>
            <a:pPr marL="0" marR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Institute of Nuclear Physics, 050 032 Almaty, Kazakhstan</a:t>
            </a:r>
          </a:p>
          <a:p>
            <a:pPr marL="0" marR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VBLHEP, International Intergovernmental Organization, JINR, 141 980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Dubna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Russia</a:t>
            </a:r>
          </a:p>
          <a:p>
            <a:pPr algn="ctr">
              <a:lnSpc>
                <a:spcPts val="1800"/>
              </a:lnSpc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Al-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Farabi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Kazakh National University, Almaty, 050 040 Kazakhstan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124B0-0A55-6FD4-D344-452A4345B09A}"/>
              </a:ext>
            </a:extLst>
          </p:cNvPr>
          <p:cNvSpPr txBox="1"/>
          <p:nvPr/>
        </p:nvSpPr>
        <p:spPr>
          <a:xfrm>
            <a:off x="1505338" y="6563891"/>
            <a:ext cx="9181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BASED ON THE REPORT FROM XXVIII International Scientific Conference of Young Scientists and Specialists (AYSS-2024)</a:t>
            </a:r>
            <a:endParaRPr lang="en-IN" sz="1400" i="1" dirty="0">
              <a:ln>
                <a:solidFill>
                  <a:srgbClr val="FFC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26831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05D823E-6C11-4EBF-8903-48C1689BCF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650046-D149-5050-0F30-9D8224E1F12F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7F4BFB-6911-4AF2-AECC-4258D7C2A0E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B2456D-09D9-4689-9012-88E6EE879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" y="552909"/>
            <a:ext cx="4425372" cy="3580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122643-16FC-46A8-B001-726356C24E3D}"/>
              </a:ext>
            </a:extLst>
          </p:cNvPr>
          <p:cNvSpPr txBox="1"/>
          <p:nvPr/>
        </p:nvSpPr>
        <p:spPr>
          <a:xfrm>
            <a:off x="2164360" y="4522"/>
            <a:ext cx="805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Experimental Results: Measured M-TKEs </a:t>
            </a:r>
            <a:r>
              <a:rPr lang="en-US" sz="2800" b="1" baseline="30000" dirty="0">
                <a:solidFill>
                  <a:srgbClr val="FF0000"/>
                </a:solidFill>
              </a:rPr>
              <a:t>208</a:t>
            </a:r>
            <a:r>
              <a:rPr lang="en-US" sz="2800" b="1" dirty="0">
                <a:solidFill>
                  <a:srgbClr val="FF0000"/>
                </a:solidFill>
              </a:rPr>
              <a:t>Pb(</a:t>
            </a:r>
            <a:r>
              <a:rPr lang="en-US" sz="2800" b="1" baseline="30000" dirty="0">
                <a:solidFill>
                  <a:srgbClr val="FF0000"/>
                </a:solidFill>
              </a:rPr>
              <a:t>16</a:t>
            </a:r>
            <a:r>
              <a:rPr lang="en-US" sz="2800" b="1" dirty="0">
                <a:solidFill>
                  <a:srgbClr val="FF0000"/>
                </a:solidFill>
              </a:rPr>
              <a:t>O,</a:t>
            </a:r>
            <a:r>
              <a:rPr lang="en-US" sz="2800" b="1" i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  <a:endParaRPr lang="en-IN" sz="2800" b="1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5DDF28-7D50-4E0F-949C-D2CD9145B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687281"/>
            <a:ext cx="1125415" cy="10713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16879-69BC-4D48-8C05-A81D37183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9" y="740247"/>
            <a:ext cx="4072067" cy="38764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7380049-0A99-4F5D-B70A-7E8E2D52718F}"/>
              </a:ext>
            </a:extLst>
          </p:cNvPr>
          <p:cNvGrpSpPr/>
          <p:nvPr/>
        </p:nvGrpSpPr>
        <p:grpSpPr>
          <a:xfrm>
            <a:off x="1635214" y="634016"/>
            <a:ext cx="10399395" cy="4715982"/>
            <a:chOff x="1635214" y="634016"/>
            <a:chExt cx="10399395" cy="471598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759FF6F-7CF3-4964-9E09-EA6ADF871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30" y="999116"/>
              <a:ext cx="3123266" cy="405014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AE5BD8-30DE-458F-8893-EE0E094CD666}"/>
                </a:ext>
              </a:extLst>
            </p:cNvPr>
            <p:cNvSpPr/>
            <p:nvPr/>
          </p:nvSpPr>
          <p:spPr>
            <a:xfrm>
              <a:off x="1635214" y="1153950"/>
              <a:ext cx="3456964" cy="461623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31B07D-E523-41D9-AADC-8FB2512F2D44}"/>
                </a:ext>
              </a:extLst>
            </p:cNvPr>
            <p:cNvSpPr/>
            <p:nvPr/>
          </p:nvSpPr>
          <p:spPr>
            <a:xfrm>
              <a:off x="1636395" y="1675419"/>
              <a:ext cx="3456964" cy="470551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41A0D97-72DC-4524-A212-D1B08FC90CE9}"/>
                </a:ext>
              </a:extLst>
            </p:cNvPr>
            <p:cNvSpPr/>
            <p:nvPr/>
          </p:nvSpPr>
          <p:spPr>
            <a:xfrm>
              <a:off x="1635991" y="2611590"/>
              <a:ext cx="3447391" cy="461623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1CEFF0B-166D-48ED-B7CF-3E6D71370815}"/>
                </a:ext>
              </a:extLst>
            </p:cNvPr>
            <p:cNvSpPr/>
            <p:nvPr/>
          </p:nvSpPr>
          <p:spPr>
            <a:xfrm>
              <a:off x="5340452" y="634016"/>
              <a:ext cx="3366353" cy="4715982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E70D23E-8636-48C9-AE4F-EEB3D7309649}"/>
                </a:ext>
              </a:extLst>
            </p:cNvPr>
            <p:cNvCxnSpPr>
              <a:cxnSpLocks/>
              <a:stCxn id="24" idx="0"/>
              <a:endCxn id="21" idx="0"/>
            </p:cNvCxnSpPr>
            <p:nvPr/>
          </p:nvCxnSpPr>
          <p:spPr>
            <a:xfrm flipH="1">
              <a:off x="3363696" y="634016"/>
              <a:ext cx="3659933" cy="5199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B7D340-C202-4361-AD88-6DA7FCA4E530}"/>
                </a:ext>
              </a:extLst>
            </p:cNvPr>
            <p:cNvCxnSpPr>
              <a:cxnSpLocks/>
              <a:stCxn id="24" idx="4"/>
              <a:endCxn id="23" idx="2"/>
            </p:cNvCxnSpPr>
            <p:nvPr/>
          </p:nvCxnSpPr>
          <p:spPr>
            <a:xfrm flipH="1" flipV="1">
              <a:off x="3359687" y="3073213"/>
              <a:ext cx="3663942" cy="22767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EB084A-3B04-47AF-844A-E85DAE1A3D19}"/>
                </a:ext>
              </a:extLst>
            </p:cNvPr>
            <p:cNvSpPr txBox="1"/>
            <p:nvPr/>
          </p:nvSpPr>
          <p:spPr>
            <a:xfrm>
              <a:off x="8336604" y="789373"/>
              <a:ext cx="3698005" cy="70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Single Gaussian due to the existence of only one type of fission mode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14F75A-3FCA-4383-8101-66FEFCA8F73D}"/>
                </a:ext>
              </a:extLst>
            </p:cNvPr>
            <p:cNvSpPr txBox="1"/>
            <p:nvPr/>
          </p:nvSpPr>
          <p:spPr>
            <a:xfrm>
              <a:off x="8877867" y="1544515"/>
              <a:ext cx="3156742" cy="1028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Three-peak structure is due to the coexistence of two different types of fission modes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AA99F99-470F-4CAB-9746-B3ADD756F98E}"/>
              </a:ext>
            </a:extLst>
          </p:cNvPr>
          <p:cNvGrpSpPr/>
          <p:nvPr/>
        </p:nvGrpSpPr>
        <p:grpSpPr>
          <a:xfrm>
            <a:off x="192717" y="826520"/>
            <a:ext cx="11776242" cy="5472255"/>
            <a:chOff x="192717" y="826520"/>
            <a:chExt cx="11776242" cy="547225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B60E310-CC3A-4476-9E8E-A8CC54EE3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1" y="1281596"/>
              <a:ext cx="3692618" cy="46783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B6EEB9-580C-46C7-A96E-03DC5536D0B5}"/>
                </a:ext>
              </a:extLst>
            </p:cNvPr>
            <p:cNvSpPr/>
            <p:nvPr/>
          </p:nvSpPr>
          <p:spPr>
            <a:xfrm>
              <a:off x="3240543" y="830862"/>
              <a:ext cx="225092" cy="3201536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69595F5-886B-48DB-AF26-B079884CF475}"/>
                </a:ext>
              </a:extLst>
            </p:cNvPr>
            <p:cNvSpPr/>
            <p:nvPr/>
          </p:nvSpPr>
          <p:spPr>
            <a:xfrm>
              <a:off x="3765943" y="826520"/>
              <a:ext cx="225092" cy="3205878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57A3647-B5A2-42F3-AFD2-A65CD7314329}"/>
                </a:ext>
              </a:extLst>
            </p:cNvPr>
            <p:cNvSpPr/>
            <p:nvPr/>
          </p:nvSpPr>
          <p:spPr>
            <a:xfrm>
              <a:off x="4037951" y="830864"/>
              <a:ext cx="203376" cy="3205877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B3B37A4-F6E8-4E10-9E1F-2225B22D2514}"/>
                </a:ext>
              </a:extLst>
            </p:cNvPr>
            <p:cNvSpPr/>
            <p:nvPr/>
          </p:nvSpPr>
          <p:spPr>
            <a:xfrm>
              <a:off x="6784742" y="1120995"/>
              <a:ext cx="3817840" cy="491720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7756F7B-2438-458E-BC68-254D9AFCC029}"/>
                </a:ext>
              </a:extLst>
            </p:cNvPr>
            <p:cNvCxnSpPr>
              <a:cxnSpLocks/>
              <a:stCxn id="34" idx="0"/>
              <a:endCxn id="33" idx="0"/>
            </p:cNvCxnSpPr>
            <p:nvPr/>
          </p:nvCxnSpPr>
          <p:spPr>
            <a:xfrm flipH="1" flipV="1">
              <a:off x="4139639" y="830864"/>
              <a:ext cx="4554023" cy="29013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7E0EA6-069B-4D20-BADF-AA74FD84BC6E}"/>
                </a:ext>
              </a:extLst>
            </p:cNvPr>
            <p:cNvCxnSpPr>
              <a:cxnSpLocks/>
              <a:stCxn id="34" idx="4"/>
              <a:endCxn id="31" idx="2"/>
            </p:cNvCxnSpPr>
            <p:nvPr/>
          </p:nvCxnSpPr>
          <p:spPr>
            <a:xfrm flipH="1" flipV="1">
              <a:off x="3353089" y="4032398"/>
              <a:ext cx="5340573" cy="20057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12880A-6040-4C07-9C57-2A15D4F81A3A}"/>
                </a:ext>
              </a:extLst>
            </p:cNvPr>
            <p:cNvSpPr txBox="1"/>
            <p:nvPr/>
          </p:nvSpPr>
          <p:spPr>
            <a:xfrm>
              <a:off x="192717" y="5181518"/>
              <a:ext cx="7931847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Single Gaussian distribution due to existence of only one type of fission mode at A ≈ 112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D5958C1-2916-4016-8C35-6C56326A6774}"/>
                </a:ext>
              </a:extLst>
            </p:cNvPr>
            <p:cNvSpPr txBox="1"/>
            <p:nvPr/>
          </p:nvSpPr>
          <p:spPr>
            <a:xfrm>
              <a:off x="10251348" y="4390513"/>
              <a:ext cx="17176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Asymmetric comp. &lt; 10 %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9207A67-30C5-49D3-9310-0346E0C32B15}"/>
                </a:ext>
              </a:extLst>
            </p:cNvPr>
            <p:cNvSpPr txBox="1"/>
            <p:nvPr/>
          </p:nvSpPr>
          <p:spPr>
            <a:xfrm>
              <a:off x="781752" y="5916683"/>
              <a:ext cx="8980269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Distribution get broadened at around A ≈ 134 due to simultaneous existence of two different types of fission modes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5BF10E-5CF6-4E7F-AC9D-8749FDA79C90}"/>
                </a:ext>
              </a:extLst>
            </p:cNvPr>
            <p:cNvSpPr txBox="1"/>
            <p:nvPr/>
          </p:nvSpPr>
          <p:spPr>
            <a:xfrm>
              <a:off x="544172" y="5563058"/>
              <a:ext cx="7931847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 A ≈ 142, the TKE(M) distribution again regains the single Gaussian distribution profile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269F051-39F9-4464-B229-C153E0B3071A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5/9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287ACC-C774-85EF-D7AF-83712F2327D3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18269 0.2090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10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F6F996-1D27-559D-6C2F-09DA81A807C7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58D412-42BC-4445-40C3-5887F4CA8B4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820DAF-E2A2-2079-E58B-96F350335E3D}"/>
              </a:ext>
            </a:extLst>
          </p:cNvPr>
          <p:cNvSpPr/>
          <p:nvPr/>
        </p:nvSpPr>
        <p:spPr>
          <a:xfrm>
            <a:off x="2565650" y="2952907"/>
            <a:ext cx="835870" cy="520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7D5FB3-6977-4140-A07D-5DFC9FD30A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22428A-84E3-4962-8AB7-56BBDB0B346C}"/>
              </a:ext>
            </a:extLst>
          </p:cNvPr>
          <p:cNvGrpSpPr/>
          <p:nvPr/>
        </p:nvGrpSpPr>
        <p:grpSpPr>
          <a:xfrm>
            <a:off x="114896" y="580546"/>
            <a:ext cx="3645382" cy="2816886"/>
            <a:chOff x="844739" y="656047"/>
            <a:chExt cx="3645382" cy="28168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F5B98CB-904F-470F-8DC9-E49A1F8EC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739" y="656047"/>
              <a:ext cx="3645382" cy="2816886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0750378-E2F8-4BEC-8E13-3ED79DED2B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1655" y="864066"/>
              <a:ext cx="0" cy="242435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10AF74-56D1-476A-A648-DEE390CB9A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870" y="914401"/>
              <a:ext cx="0" cy="237402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143E5E9-EF74-45D4-9F12-AC16CAF3E4A8}"/>
                </a:ext>
              </a:extLst>
            </p:cNvPr>
            <p:cNvCxnSpPr>
              <a:cxnSpLocks/>
            </p:cNvCxnSpPr>
            <p:nvPr/>
          </p:nvCxnSpPr>
          <p:spPr>
            <a:xfrm>
              <a:off x="1186107" y="1972794"/>
              <a:ext cx="254699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A97982-1797-428A-ACDE-3504FE21C16D}"/>
                </a:ext>
              </a:extLst>
            </p:cNvPr>
            <p:cNvCxnSpPr>
              <a:cxnSpLocks/>
            </p:cNvCxnSpPr>
            <p:nvPr/>
          </p:nvCxnSpPr>
          <p:spPr>
            <a:xfrm>
              <a:off x="1186107" y="1756078"/>
              <a:ext cx="254699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AC3E91-49CB-4A2E-B043-7AC4E584A8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6766" y="723159"/>
              <a:ext cx="0" cy="252476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3A7CCB-66C4-40AF-9903-50CCC9BFFCFA}"/>
              </a:ext>
            </a:extLst>
          </p:cNvPr>
          <p:cNvSpPr txBox="1"/>
          <p:nvPr/>
        </p:nvSpPr>
        <p:spPr>
          <a:xfrm>
            <a:off x="2873799" y="1758549"/>
            <a:ext cx="15843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E</a:t>
            </a:r>
            <a:r>
              <a:rPr lang="en-US" sz="1500" baseline="-25000" dirty="0"/>
              <a:t>cm</a:t>
            </a:r>
            <a:r>
              <a:rPr lang="en-US" sz="1500" dirty="0"/>
              <a:t> = 147.7 MeV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34148C-51E3-4EC7-ADB3-1FEC084808E9}"/>
              </a:ext>
            </a:extLst>
          </p:cNvPr>
          <p:cNvSpPr txBox="1"/>
          <p:nvPr/>
        </p:nvSpPr>
        <p:spPr>
          <a:xfrm>
            <a:off x="2959852" y="1467005"/>
            <a:ext cx="17555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TKE</a:t>
            </a:r>
            <a:r>
              <a:rPr lang="en-US" sz="1500" baseline="-25000" dirty="0"/>
              <a:t>FF</a:t>
            </a:r>
            <a:r>
              <a:rPr lang="en-US" sz="1500" dirty="0"/>
              <a:t> = 165.1 MeV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C1EE2F-5B77-4069-9C00-EF4031BCB971}"/>
              </a:ext>
            </a:extLst>
          </p:cNvPr>
          <p:cNvSpPr txBox="1"/>
          <p:nvPr/>
        </p:nvSpPr>
        <p:spPr>
          <a:xfrm>
            <a:off x="854736" y="376745"/>
            <a:ext cx="15843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</a:t>
            </a:r>
            <a:r>
              <a:rPr lang="en-US" sz="1500" baseline="-25000" dirty="0"/>
              <a:t>CN</a:t>
            </a:r>
            <a:r>
              <a:rPr lang="en-US" sz="1500" dirty="0"/>
              <a:t> /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BF9159-544E-4C75-B074-F9628006C22A}"/>
              </a:ext>
            </a:extLst>
          </p:cNvPr>
          <p:cNvSpPr txBox="1"/>
          <p:nvPr/>
        </p:nvSpPr>
        <p:spPr>
          <a:xfrm>
            <a:off x="166840" y="3224408"/>
            <a:ext cx="15843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PLF, </a:t>
            </a:r>
            <a:r>
              <a:rPr lang="en-US" sz="1500" baseline="30000" dirty="0"/>
              <a:t>48</a:t>
            </a:r>
            <a:r>
              <a:rPr lang="en-US" sz="1500" dirty="0"/>
              <a:t>Ca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B5430E-1355-4939-9007-B09DF3550070}"/>
              </a:ext>
            </a:extLst>
          </p:cNvPr>
          <p:cNvSpPr txBox="1"/>
          <p:nvPr/>
        </p:nvSpPr>
        <p:spPr>
          <a:xfrm>
            <a:off x="1568591" y="3235849"/>
            <a:ext cx="15843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TLF, </a:t>
            </a:r>
            <a:r>
              <a:rPr lang="en-US" sz="1500" baseline="30000" dirty="0"/>
              <a:t>176</a:t>
            </a:r>
            <a:r>
              <a:rPr lang="en-US" sz="1500" dirty="0"/>
              <a:t>Yb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A6626A5-4643-4732-9FE3-D70C16FD6324}"/>
              </a:ext>
            </a:extLst>
          </p:cNvPr>
          <p:cNvSpPr/>
          <p:nvPr/>
        </p:nvSpPr>
        <p:spPr>
          <a:xfrm>
            <a:off x="3117361" y="1138903"/>
            <a:ext cx="1512215" cy="3395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15DB4C-18C6-4689-9999-A98AE6B0D56E}"/>
              </a:ext>
            </a:extLst>
          </p:cNvPr>
          <p:cNvSpPr txBox="1"/>
          <p:nvPr/>
        </p:nvSpPr>
        <p:spPr>
          <a:xfrm>
            <a:off x="3003258" y="1155281"/>
            <a:ext cx="17555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Viola Systematics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E5B26F3-0E16-47AD-B316-2AB55AED2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71" y="581944"/>
            <a:ext cx="3645382" cy="2816886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291C49-55EA-4097-90C1-B676FA21AD8E}"/>
              </a:ext>
            </a:extLst>
          </p:cNvPr>
          <p:cNvCxnSpPr>
            <a:cxnSpLocks/>
          </p:cNvCxnSpPr>
          <p:nvPr/>
        </p:nvCxnSpPr>
        <p:spPr>
          <a:xfrm flipH="1">
            <a:off x="6180040" y="991346"/>
            <a:ext cx="87460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11D1C8-8B39-4B91-8D2F-84E7A2F97C74}"/>
              </a:ext>
            </a:extLst>
          </p:cNvPr>
          <p:cNvCxnSpPr>
            <a:cxnSpLocks/>
          </p:cNvCxnSpPr>
          <p:nvPr/>
        </p:nvCxnSpPr>
        <p:spPr>
          <a:xfrm flipV="1">
            <a:off x="6109201" y="991346"/>
            <a:ext cx="70839" cy="76720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58A941-9595-47FC-B596-29C7944D3BE5}"/>
              </a:ext>
            </a:extLst>
          </p:cNvPr>
          <p:cNvCxnSpPr>
            <a:cxnSpLocks/>
          </p:cNvCxnSpPr>
          <p:nvPr/>
        </p:nvCxnSpPr>
        <p:spPr>
          <a:xfrm flipH="1" flipV="1">
            <a:off x="6109201" y="1758549"/>
            <a:ext cx="141678" cy="65748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819DAB8-7755-48F0-A888-3ADD6D87954B}"/>
              </a:ext>
            </a:extLst>
          </p:cNvPr>
          <p:cNvCxnSpPr>
            <a:cxnSpLocks/>
          </p:cNvCxnSpPr>
          <p:nvPr/>
        </p:nvCxnSpPr>
        <p:spPr>
          <a:xfrm flipV="1">
            <a:off x="6983805" y="1758549"/>
            <a:ext cx="141678" cy="65748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F1C66E6-A3F6-493F-BA6B-129DD3E4D422}"/>
              </a:ext>
            </a:extLst>
          </p:cNvPr>
          <p:cNvCxnSpPr>
            <a:cxnSpLocks/>
          </p:cNvCxnSpPr>
          <p:nvPr/>
        </p:nvCxnSpPr>
        <p:spPr>
          <a:xfrm flipH="1">
            <a:off x="6250879" y="2416029"/>
            <a:ext cx="73292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A57980-7646-444E-8988-D69B4900F79F}"/>
              </a:ext>
            </a:extLst>
          </p:cNvPr>
          <p:cNvCxnSpPr>
            <a:cxnSpLocks/>
          </p:cNvCxnSpPr>
          <p:nvPr/>
        </p:nvCxnSpPr>
        <p:spPr>
          <a:xfrm flipH="1" flipV="1">
            <a:off x="7054644" y="991346"/>
            <a:ext cx="70840" cy="71300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B2F4553-DF17-46E3-9EA0-F59D0987E927}"/>
              </a:ext>
            </a:extLst>
          </p:cNvPr>
          <p:cNvSpPr/>
          <p:nvPr/>
        </p:nvSpPr>
        <p:spPr>
          <a:xfrm>
            <a:off x="7218713" y="633457"/>
            <a:ext cx="1061221" cy="7848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0F1811B-26CA-49BB-9A3E-55A1D5F0F7C6}"/>
              </a:ext>
            </a:extLst>
          </p:cNvPr>
          <p:cNvSpPr txBox="1"/>
          <p:nvPr/>
        </p:nvSpPr>
        <p:spPr>
          <a:xfrm>
            <a:off x="6913662" y="641981"/>
            <a:ext cx="16531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Selection of Fission-like fragments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1D47B5DF-B447-4037-B041-4E5A10AA7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922" y="582736"/>
            <a:ext cx="3644691" cy="2816352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9717D59-79E7-45C8-9DA2-CFFA4AEC678C}"/>
              </a:ext>
            </a:extLst>
          </p:cNvPr>
          <p:cNvCxnSpPr>
            <a:cxnSpLocks/>
          </p:cNvCxnSpPr>
          <p:nvPr/>
        </p:nvCxnSpPr>
        <p:spPr>
          <a:xfrm flipV="1">
            <a:off x="10087651" y="733121"/>
            <a:ext cx="0" cy="23740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EC0CBCC-2D95-4A71-9131-4FEACED593C5}"/>
              </a:ext>
            </a:extLst>
          </p:cNvPr>
          <p:cNvCxnSpPr>
            <a:cxnSpLocks/>
          </p:cNvCxnSpPr>
          <p:nvPr/>
        </p:nvCxnSpPr>
        <p:spPr>
          <a:xfrm flipV="1">
            <a:off x="10693057" y="726130"/>
            <a:ext cx="0" cy="23740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C8FF8DA2-3431-48F3-80B0-4A209B5FEB9B}"/>
              </a:ext>
            </a:extLst>
          </p:cNvPr>
          <p:cNvSpPr txBox="1"/>
          <p:nvPr/>
        </p:nvSpPr>
        <p:spPr>
          <a:xfrm>
            <a:off x="1565578" y="3484143"/>
            <a:ext cx="15843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N</a:t>
            </a:r>
            <a:r>
              <a:rPr lang="en-US" sz="1500" baseline="-25000" dirty="0"/>
              <a:t>T</a:t>
            </a:r>
            <a:r>
              <a:rPr lang="en-US" sz="1500" dirty="0"/>
              <a:t>/Z</a:t>
            </a:r>
            <a:r>
              <a:rPr lang="en-US" sz="1500" baseline="-25000" dirty="0"/>
              <a:t>T</a:t>
            </a:r>
            <a:r>
              <a:rPr lang="en-US" sz="1500" dirty="0"/>
              <a:t> = 1.51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3628CAE-7469-44FF-BFAD-8DAD7F0936BB}"/>
              </a:ext>
            </a:extLst>
          </p:cNvPr>
          <p:cNvSpPr txBox="1"/>
          <p:nvPr/>
        </p:nvSpPr>
        <p:spPr>
          <a:xfrm>
            <a:off x="166840" y="3495862"/>
            <a:ext cx="15843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N</a:t>
            </a:r>
            <a:r>
              <a:rPr lang="en-US" sz="1500" baseline="-25000" dirty="0"/>
              <a:t>P</a:t>
            </a:r>
            <a:r>
              <a:rPr lang="en-US" sz="1500" dirty="0"/>
              <a:t>/Z</a:t>
            </a:r>
            <a:r>
              <a:rPr lang="en-US" sz="1500" baseline="-25000" dirty="0"/>
              <a:t>P</a:t>
            </a:r>
            <a:r>
              <a:rPr lang="en-US" sz="1500" dirty="0"/>
              <a:t> = 1.4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A446D91-3C8A-431F-BAAE-312075CB3585}"/>
              </a:ext>
            </a:extLst>
          </p:cNvPr>
          <p:cNvSpPr txBox="1"/>
          <p:nvPr/>
        </p:nvSpPr>
        <p:spPr>
          <a:xfrm>
            <a:off x="9749254" y="465400"/>
            <a:ext cx="5856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∼ 84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B51C814-A1CE-4486-8557-06C1FE3656D8}"/>
              </a:ext>
            </a:extLst>
          </p:cNvPr>
          <p:cNvSpPr txBox="1"/>
          <p:nvPr/>
        </p:nvSpPr>
        <p:spPr>
          <a:xfrm>
            <a:off x="10346937" y="466241"/>
            <a:ext cx="7381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∼ 140</a:t>
            </a:r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9846E159-A00C-451F-92F0-50F972C4224B}"/>
              </a:ext>
            </a:extLst>
          </p:cNvPr>
          <p:cNvSpPr/>
          <p:nvPr/>
        </p:nvSpPr>
        <p:spPr>
          <a:xfrm rot="16200000">
            <a:off x="8300685" y="1604306"/>
            <a:ext cx="343949" cy="7693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48CD8AF-9D7B-4EB4-9714-E805769BF198}"/>
                  </a:ext>
                </a:extLst>
              </p:cNvPr>
              <p:cNvSpPr txBox="1"/>
              <p:nvPr/>
            </p:nvSpPr>
            <p:spPr>
              <a:xfrm>
                <a:off x="3004012" y="3087995"/>
                <a:ext cx="3114063" cy="478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&lt;TKE&gt;</a:t>
                </a:r>
                <a:r>
                  <a:rPr lang="en-US" sz="1500" baseline="-25000" dirty="0"/>
                  <a:t>viola</a:t>
                </a:r>
                <a:r>
                  <a:rPr lang="en-US" sz="1500" dirty="0"/>
                  <a:t> = </a:t>
                </a:r>
                <a14:m>
                  <m:oMath xmlns:m="http://schemas.openxmlformats.org/officeDocument/2006/math">
                    <m:r>
                      <a:rPr lang="en-US" sz="1500" b="0" i="0" smtClean="0">
                        <a:latin typeface="Cambria Math" panose="02040503050406030204" pitchFamily="18" charset="0"/>
                      </a:rPr>
                      <m:t>0.1189</m:t>
                    </m:r>
                    <m:f>
                      <m:fPr>
                        <m:ctrlPr>
                          <a:rPr lang="en-US" sz="1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15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m:rPr>
                                <m:brk m:alnAt="7"/>
                              </m:rP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/3</m:t>
                            </m:r>
                          </m:deg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rad>
                      </m:den>
                    </m:f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+7.3</m:t>
                    </m:r>
                  </m:oMath>
                </a14:m>
                <a:r>
                  <a:rPr lang="en-US" sz="1500" dirty="0"/>
                  <a:t> MeV</a:t>
                </a: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48CD8AF-9D7B-4EB4-9714-E805769BF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012" y="3087995"/>
                <a:ext cx="3114063" cy="4787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F2827D49-241A-485C-A618-24FC197AFCEB}"/>
              </a:ext>
            </a:extLst>
          </p:cNvPr>
          <p:cNvSpPr txBox="1"/>
          <p:nvPr/>
        </p:nvSpPr>
        <p:spPr>
          <a:xfrm>
            <a:off x="3194633" y="3466796"/>
            <a:ext cx="3555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Ref. V. E. Viola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Phys. Rev. C 31, 1550 (1985)</a:t>
            </a:r>
            <a:endParaRPr lang="en-US" sz="1200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21B72D3-583D-40BB-B966-4BBD996286DF}"/>
              </a:ext>
            </a:extLst>
          </p:cNvPr>
          <p:cNvCxnSpPr>
            <a:cxnSpLocks/>
          </p:cNvCxnSpPr>
          <p:nvPr/>
        </p:nvCxnSpPr>
        <p:spPr>
          <a:xfrm>
            <a:off x="4767208" y="1308006"/>
            <a:ext cx="0" cy="1779989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FAA2195-3AE1-4615-BF26-3C12DE6D3B68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4629576" y="1316864"/>
            <a:ext cx="1292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rrow: Down 73">
            <a:extLst>
              <a:ext uri="{FF2B5EF4-FFF2-40B4-BE49-F238E27FC236}">
                <a16:creationId xmlns:a16="http://schemas.microsoft.com/office/drawing/2014/main" id="{B43471F6-B16B-4079-9AEE-800DC20D4936}"/>
              </a:ext>
            </a:extLst>
          </p:cNvPr>
          <p:cNvSpPr/>
          <p:nvPr/>
        </p:nvSpPr>
        <p:spPr>
          <a:xfrm rot="16200000">
            <a:off x="4606533" y="1604306"/>
            <a:ext cx="343949" cy="7693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D839B2-E4D9-4393-A01A-BBC1F825BBA7}"/>
              </a:ext>
            </a:extLst>
          </p:cNvPr>
          <p:cNvGrpSpPr/>
          <p:nvPr/>
        </p:nvGrpSpPr>
        <p:grpSpPr>
          <a:xfrm>
            <a:off x="93345" y="3559014"/>
            <a:ext cx="11845144" cy="2887506"/>
            <a:chOff x="93345" y="3559014"/>
            <a:chExt cx="11845144" cy="2887506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9BBBF249-839A-4810-8398-F5B234374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162" y="3986784"/>
              <a:ext cx="3183188" cy="2459736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7DEA7A0-7CF1-45BC-9ED1-3A31625D8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5" y="3984497"/>
              <a:ext cx="3182217" cy="2458986"/>
            </a:xfrm>
            <a:prstGeom prst="rect">
              <a:avLst/>
            </a:prstGeom>
          </p:spPr>
        </p:pic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A4385B6-E481-46BA-AF9E-B572491C94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3608" y="4066350"/>
              <a:ext cx="0" cy="2374020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46D5B05-5A6D-475A-AF98-737A196CF0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0075" y="4059359"/>
              <a:ext cx="0" cy="2374020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036A667-8C9A-4B1E-98EE-C376B75DDA4E}"/>
                </a:ext>
              </a:extLst>
            </p:cNvPr>
            <p:cNvSpPr txBox="1"/>
            <p:nvPr/>
          </p:nvSpPr>
          <p:spPr>
            <a:xfrm>
              <a:off x="935211" y="3798629"/>
              <a:ext cx="5856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∼ 84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C149A97-9DA0-433A-9791-D2570B7F649A}"/>
                </a:ext>
              </a:extLst>
            </p:cNvPr>
            <p:cNvSpPr txBox="1"/>
            <p:nvPr/>
          </p:nvSpPr>
          <p:spPr>
            <a:xfrm>
              <a:off x="1943955" y="3799470"/>
              <a:ext cx="7381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∼ 140</a:t>
              </a: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64B2A88-9F61-43EE-93D1-04DC8B7E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8963" y="3984497"/>
              <a:ext cx="3183188" cy="2459736"/>
            </a:xfrm>
            <a:prstGeom prst="rect">
              <a:avLst/>
            </a:prstGeom>
          </p:spPr>
        </p:pic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6CAF40D-B32E-467E-A9E0-A3B75F5384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97718" y="4059359"/>
              <a:ext cx="0" cy="2374020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5502F99-E1D8-4FD8-AFA1-A87442F0A3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2574" y="4066350"/>
              <a:ext cx="0" cy="2374020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C42EDEA-FEC4-47EB-86EA-E6CAE2E76335}"/>
                </a:ext>
              </a:extLst>
            </p:cNvPr>
            <p:cNvSpPr txBox="1"/>
            <p:nvPr/>
          </p:nvSpPr>
          <p:spPr>
            <a:xfrm>
              <a:off x="4359321" y="3791638"/>
              <a:ext cx="5856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∼ 84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A57E513-D849-483C-AACC-A6F9C7C6DC88}"/>
                </a:ext>
              </a:extLst>
            </p:cNvPr>
            <p:cNvSpPr txBox="1"/>
            <p:nvPr/>
          </p:nvSpPr>
          <p:spPr>
            <a:xfrm>
              <a:off x="5368065" y="3792479"/>
              <a:ext cx="7381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∼ 140</a:t>
              </a: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F587514-BB0D-421F-8A72-59C2B1A524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2709" y="4059359"/>
              <a:ext cx="0" cy="2374020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E4C47CA-15D6-40FE-89EF-3A45630356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9176" y="4052368"/>
              <a:ext cx="0" cy="2374020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55EAE56-0843-4729-A460-352D9206BBBE}"/>
                </a:ext>
              </a:extLst>
            </p:cNvPr>
            <p:cNvSpPr txBox="1"/>
            <p:nvPr/>
          </p:nvSpPr>
          <p:spPr>
            <a:xfrm>
              <a:off x="7874312" y="3791638"/>
              <a:ext cx="5856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∼ 84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5A8697B-319A-4DFC-A19E-FD79A569EC0E}"/>
                </a:ext>
              </a:extLst>
            </p:cNvPr>
            <p:cNvSpPr txBox="1"/>
            <p:nvPr/>
          </p:nvSpPr>
          <p:spPr>
            <a:xfrm>
              <a:off x="8883056" y="3792479"/>
              <a:ext cx="7381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∼ 140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626D970-220B-4392-8E58-E2EBF01A709D}"/>
                </a:ext>
              </a:extLst>
            </p:cNvPr>
            <p:cNvSpPr txBox="1"/>
            <p:nvPr/>
          </p:nvSpPr>
          <p:spPr>
            <a:xfrm>
              <a:off x="10301710" y="3595110"/>
              <a:ext cx="1583467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Evidences indicates existence of multiple fission modes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5DD047A-8027-4BD4-A2B3-E07553BF7E43}"/>
                </a:ext>
              </a:extLst>
            </p:cNvPr>
            <p:cNvSpPr/>
            <p:nvPr/>
          </p:nvSpPr>
          <p:spPr>
            <a:xfrm>
              <a:off x="10210067" y="3559014"/>
              <a:ext cx="1728422" cy="136467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6D2C92A-D4BD-4889-8036-36648D5162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8008" y="5209979"/>
              <a:ext cx="272454" cy="639612"/>
            </a:xfrm>
            <a:prstGeom prst="line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0963D23-A56C-4353-B52E-87F97523C3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9687" y="5209979"/>
              <a:ext cx="1332386" cy="509118"/>
            </a:xfrm>
            <a:prstGeom prst="line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5EA306F-E772-4047-A7D3-B2612E5A8F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62502" y="4626397"/>
              <a:ext cx="570763" cy="271172"/>
            </a:xfrm>
            <a:prstGeom prst="line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8EBED8B-158E-4B2C-8880-14BA931DC0AC}"/>
                </a:ext>
              </a:extLst>
            </p:cNvPr>
            <p:cNvSpPr/>
            <p:nvPr/>
          </p:nvSpPr>
          <p:spPr>
            <a:xfrm>
              <a:off x="2432131" y="4486367"/>
              <a:ext cx="932990" cy="30161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809882-A48D-49D8-85E2-BDCAF56E4169}"/>
                </a:ext>
              </a:extLst>
            </p:cNvPr>
            <p:cNvSpPr txBox="1"/>
            <p:nvPr/>
          </p:nvSpPr>
          <p:spPr>
            <a:xfrm>
              <a:off x="2357764" y="4464814"/>
              <a:ext cx="108423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Symmetric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6DFCDFCD-0B7B-429F-BD86-3CB154BBDC6C}"/>
                </a:ext>
              </a:extLst>
            </p:cNvPr>
            <p:cNvSpPr/>
            <p:nvPr/>
          </p:nvSpPr>
          <p:spPr>
            <a:xfrm>
              <a:off x="2689888" y="5068232"/>
              <a:ext cx="1062002" cy="29233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00918A4-53E0-45C1-9438-1F444D169781}"/>
                </a:ext>
              </a:extLst>
            </p:cNvPr>
            <p:cNvSpPr txBox="1"/>
            <p:nvPr/>
          </p:nvSpPr>
          <p:spPr>
            <a:xfrm>
              <a:off x="2665295" y="5048396"/>
              <a:ext cx="111558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Asymmetric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79362E44-D3C4-4BCB-8BED-0CA18C7C8894}"/>
              </a:ext>
            </a:extLst>
          </p:cNvPr>
          <p:cNvSpPr txBox="1"/>
          <p:nvPr/>
        </p:nvSpPr>
        <p:spPr>
          <a:xfrm>
            <a:off x="1649406" y="6352240"/>
            <a:ext cx="383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Ref.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M.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Kozulin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Phys.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 105, 024617 (2022)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7FE84D-7FD0-25A0-9391-6641870119F7}"/>
              </a:ext>
            </a:extLst>
          </p:cNvPr>
          <p:cNvSpPr txBox="1"/>
          <p:nvPr/>
        </p:nvSpPr>
        <p:spPr>
          <a:xfrm>
            <a:off x="6747029" y="6355347"/>
            <a:ext cx="383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Ref.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G.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Itkis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AIP Conf. Proc. 425, 189 (1998)</a:t>
            </a:r>
            <a:endParaRPr lang="en-US" sz="1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3FD831-69BA-271C-D5D8-5E0C91F77F1A}"/>
              </a:ext>
            </a:extLst>
          </p:cNvPr>
          <p:cNvSpPr/>
          <p:nvPr/>
        </p:nvSpPr>
        <p:spPr>
          <a:xfrm>
            <a:off x="2753544" y="479503"/>
            <a:ext cx="2639552" cy="3135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B2B9A9-424C-B30F-8C7B-341D09076273}"/>
              </a:ext>
            </a:extLst>
          </p:cNvPr>
          <p:cNvSpPr txBox="1"/>
          <p:nvPr/>
        </p:nvSpPr>
        <p:spPr>
          <a:xfrm>
            <a:off x="2620867" y="481701"/>
            <a:ext cx="29431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Reaction : </a:t>
            </a:r>
            <a:r>
              <a:rPr lang="en-US" sz="1500" baseline="30000" dirty="0"/>
              <a:t>48</a:t>
            </a:r>
            <a:r>
              <a:rPr lang="en-US" sz="1500" dirty="0"/>
              <a:t>Ca + </a:t>
            </a:r>
            <a:r>
              <a:rPr lang="en-US" sz="1500" baseline="30000" dirty="0"/>
              <a:t>176</a:t>
            </a:r>
            <a:r>
              <a:rPr lang="en-US" sz="1500" dirty="0"/>
              <a:t>Yb → </a:t>
            </a:r>
            <a:r>
              <a:rPr lang="en-US" sz="1500" baseline="30000" dirty="0"/>
              <a:t>224</a:t>
            </a:r>
            <a:r>
              <a:rPr lang="en-US" sz="1500" dirty="0"/>
              <a:t>Th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E3B5D5C-1EC0-41B9-A741-D8C54EAED400}"/>
              </a:ext>
            </a:extLst>
          </p:cNvPr>
          <p:cNvSpPr txBox="1"/>
          <p:nvPr/>
        </p:nvSpPr>
        <p:spPr>
          <a:xfrm>
            <a:off x="2164360" y="4522"/>
            <a:ext cx="805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Analysis of Mass-Energy distributions, MTKE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A4A8AF7-2280-4FDC-99A5-3458D497BA15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6/9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D4C2-3DE4-723A-DEAA-A314BD84A985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2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F6F996-1D27-559D-6C2F-09DA81A807C7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58D412-42BC-4445-40C3-5887F4CA8B4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7D5FB3-6977-4140-A07D-5DFC9FD30A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BE214A-8C18-420E-85BD-8F4679B8176A}"/>
              </a:ext>
            </a:extLst>
          </p:cNvPr>
          <p:cNvSpPr txBox="1"/>
          <p:nvPr/>
        </p:nvSpPr>
        <p:spPr>
          <a:xfrm>
            <a:off x="2164360" y="4522"/>
            <a:ext cx="805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Experimental Results: Measured M-TKEs </a:t>
            </a:r>
            <a:r>
              <a:rPr lang="en-US" sz="2800" b="1" baseline="30000" dirty="0">
                <a:solidFill>
                  <a:srgbClr val="FF0000"/>
                </a:solidFill>
              </a:rPr>
              <a:t>176</a:t>
            </a:r>
            <a:r>
              <a:rPr lang="en-US" sz="2800" b="1" dirty="0">
                <a:solidFill>
                  <a:srgbClr val="FF0000"/>
                </a:solidFill>
              </a:rPr>
              <a:t>Yb(</a:t>
            </a:r>
            <a:r>
              <a:rPr lang="en-US" sz="2800" b="1" baseline="30000" dirty="0">
                <a:solidFill>
                  <a:srgbClr val="FF0000"/>
                </a:solidFill>
              </a:rPr>
              <a:t>48</a:t>
            </a:r>
            <a:r>
              <a:rPr lang="en-US" sz="2800" b="1" dirty="0">
                <a:solidFill>
                  <a:srgbClr val="FF0000"/>
                </a:solidFill>
              </a:rPr>
              <a:t>Ca,</a:t>
            </a:r>
            <a:r>
              <a:rPr lang="en-US" sz="2800" b="1" i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  <a:endParaRPr lang="en-IN" sz="2800" b="1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B4313A-8F51-4F30-B361-9CF4BA4DA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" y="529200"/>
            <a:ext cx="7405200" cy="56661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C6410A-BFDB-4FAD-9912-B411EB5E3BEA}"/>
              </a:ext>
            </a:extLst>
          </p:cNvPr>
          <p:cNvGrpSpPr/>
          <p:nvPr/>
        </p:nvGrpSpPr>
        <p:grpSpPr>
          <a:xfrm>
            <a:off x="207329" y="1064638"/>
            <a:ext cx="11867852" cy="2086281"/>
            <a:chOff x="207329" y="1064638"/>
            <a:chExt cx="11867852" cy="208628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F79D22B-051A-44EC-BA4E-E882C25F5FD7}"/>
                </a:ext>
              </a:extLst>
            </p:cNvPr>
            <p:cNvSpPr/>
            <p:nvPr/>
          </p:nvSpPr>
          <p:spPr>
            <a:xfrm>
              <a:off x="207329" y="1554710"/>
              <a:ext cx="4792509" cy="953163"/>
            </a:xfrm>
            <a:prstGeom prst="round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D41932F7-5E90-4AFD-892C-A05717079ECB}"/>
                </a:ext>
              </a:extLst>
            </p:cNvPr>
            <p:cNvSpPr/>
            <p:nvPr/>
          </p:nvSpPr>
          <p:spPr>
            <a:xfrm>
              <a:off x="5198679" y="1912519"/>
              <a:ext cx="1034341" cy="2375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E6A747-A39A-4FBE-A354-0CF19985D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027" y="1064638"/>
              <a:ext cx="2679090" cy="20862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EC0EF9-DC78-4BDC-ACD8-047A845C6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1795" y="1064638"/>
              <a:ext cx="2703386" cy="208628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FE83AB3-B7DA-4D12-9803-5477079D9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430" y="728693"/>
            <a:ext cx="2788568" cy="23676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E83A6D-1DC9-4F61-A729-76F1BF026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82" y="568977"/>
            <a:ext cx="5504264" cy="46734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EA4B27-32DA-4576-A428-F400BDCD6CF9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7/9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43EF9-C858-06F0-370C-267B1A6A8DDF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5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0987 -0.1465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90000" y="19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11888 0.1384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692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F6F996-1D27-559D-6C2F-09DA81A807C7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58D412-42BC-4445-40C3-5887F4CA8B4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7D5FB3-6977-4140-A07D-5DFC9FD30A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BE214A-8C18-420E-85BD-8F4679B8176A}"/>
              </a:ext>
            </a:extLst>
          </p:cNvPr>
          <p:cNvSpPr txBox="1"/>
          <p:nvPr/>
        </p:nvSpPr>
        <p:spPr>
          <a:xfrm>
            <a:off x="2164360" y="4522"/>
            <a:ext cx="805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Experimental Results: Measured M-TKEs </a:t>
            </a:r>
            <a:r>
              <a:rPr lang="en-US" sz="2800" b="1" baseline="30000" dirty="0">
                <a:solidFill>
                  <a:srgbClr val="FF0000"/>
                </a:solidFill>
              </a:rPr>
              <a:t>176</a:t>
            </a:r>
            <a:r>
              <a:rPr lang="en-US" sz="2800" b="1" dirty="0">
                <a:solidFill>
                  <a:srgbClr val="FF0000"/>
                </a:solidFill>
              </a:rPr>
              <a:t>Yb(</a:t>
            </a:r>
            <a:r>
              <a:rPr lang="en-US" sz="2800" b="1" baseline="30000" dirty="0">
                <a:solidFill>
                  <a:srgbClr val="FF0000"/>
                </a:solidFill>
              </a:rPr>
              <a:t>48</a:t>
            </a:r>
            <a:r>
              <a:rPr lang="en-US" sz="2800" b="1" dirty="0">
                <a:solidFill>
                  <a:srgbClr val="FF0000"/>
                </a:solidFill>
              </a:rPr>
              <a:t>Ca,</a:t>
            </a:r>
            <a:r>
              <a:rPr lang="en-US" sz="2800" b="1" i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  <a:endParaRPr lang="en-IN" sz="2800" b="1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B4313A-8F51-4F30-B361-9CF4BA4DA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56" y="529201"/>
            <a:ext cx="4823132" cy="36904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C6410A-BFDB-4FAD-9912-B411EB5E3BEA}"/>
              </a:ext>
            </a:extLst>
          </p:cNvPr>
          <p:cNvGrpSpPr/>
          <p:nvPr/>
        </p:nvGrpSpPr>
        <p:grpSpPr>
          <a:xfrm>
            <a:off x="207329" y="1064638"/>
            <a:ext cx="11867852" cy="2086281"/>
            <a:chOff x="207329" y="1064638"/>
            <a:chExt cx="11867852" cy="208628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F79D22B-051A-44EC-BA4E-E882C25F5FD7}"/>
                </a:ext>
              </a:extLst>
            </p:cNvPr>
            <p:cNvSpPr/>
            <p:nvPr/>
          </p:nvSpPr>
          <p:spPr>
            <a:xfrm>
              <a:off x="207329" y="1554710"/>
              <a:ext cx="4792509" cy="953163"/>
            </a:xfrm>
            <a:prstGeom prst="round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D41932F7-5E90-4AFD-892C-A05717079ECB}"/>
                </a:ext>
              </a:extLst>
            </p:cNvPr>
            <p:cNvSpPr/>
            <p:nvPr/>
          </p:nvSpPr>
          <p:spPr>
            <a:xfrm>
              <a:off x="5198679" y="1912519"/>
              <a:ext cx="1034341" cy="2375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E6A747-A39A-4FBE-A354-0CF19985D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027" y="1064638"/>
              <a:ext cx="2679090" cy="20862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EC0EF9-DC78-4BDC-ACD8-047A845C6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1795" y="1064638"/>
              <a:ext cx="2703386" cy="208628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FE83AB3-B7DA-4D12-9803-5477079D9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430" y="728693"/>
            <a:ext cx="2788568" cy="23676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E83A6D-1DC9-4F61-A729-76F1BF026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82" y="568977"/>
            <a:ext cx="5504264" cy="46734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8CCC4DB-23FD-4B66-93BA-7EBC69231CFC}"/>
              </a:ext>
            </a:extLst>
          </p:cNvPr>
          <p:cNvGrpSpPr/>
          <p:nvPr/>
        </p:nvGrpSpPr>
        <p:grpSpPr>
          <a:xfrm>
            <a:off x="235239" y="2155371"/>
            <a:ext cx="11782590" cy="4396330"/>
            <a:chOff x="235239" y="2155371"/>
            <a:chExt cx="11782590" cy="439633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2966C6-C048-4BD1-8B16-2ED035AF5860}"/>
                </a:ext>
              </a:extLst>
            </p:cNvPr>
            <p:cNvSpPr txBox="1"/>
            <p:nvPr/>
          </p:nvSpPr>
          <p:spPr>
            <a:xfrm>
              <a:off x="647934" y="4810089"/>
              <a:ext cx="5254364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Peak of asymmetrical shoulders are around A ≈ 87 and 137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2CD60F4-6594-4AF7-B1C2-93C236035628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4705362" y="2155371"/>
              <a:ext cx="2581846" cy="381261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0D3443-B6FC-4B88-8635-6D137AF5C038}"/>
                </a:ext>
              </a:extLst>
            </p:cNvPr>
            <p:cNvSpPr txBox="1"/>
            <p:nvPr/>
          </p:nvSpPr>
          <p:spPr>
            <a:xfrm>
              <a:off x="2809105" y="5967981"/>
              <a:ext cx="3792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Signature of </a:t>
              </a:r>
              <a:r>
                <a:rPr lang="en-US" dirty="0" err="1">
                  <a:solidFill>
                    <a:srgbClr val="FF0000"/>
                  </a:solidFill>
                </a:rPr>
                <a:t>Quasifission</a:t>
              </a:r>
              <a:r>
                <a:rPr lang="en-US" dirty="0">
                  <a:solidFill>
                    <a:srgbClr val="FF0000"/>
                  </a:solidFill>
                </a:rPr>
                <a:t> (QF) process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8922FD4-5AD7-4F22-BF24-35DA295227AB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4705362" y="2294224"/>
              <a:ext cx="5353038" cy="36737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4160D36-9D23-4B8A-A227-7D2C5F024949}"/>
                </a:ext>
              </a:extLst>
            </p:cNvPr>
            <p:cNvCxnSpPr/>
            <p:nvPr/>
          </p:nvCxnSpPr>
          <p:spPr>
            <a:xfrm flipV="1">
              <a:off x="7666178" y="5242409"/>
              <a:ext cx="0" cy="2859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F716E2E-D351-41B3-89AF-E51BE35FE899}"/>
                </a:ext>
              </a:extLst>
            </p:cNvPr>
            <p:cNvCxnSpPr/>
            <p:nvPr/>
          </p:nvCxnSpPr>
          <p:spPr>
            <a:xfrm flipV="1">
              <a:off x="8137359" y="5242409"/>
              <a:ext cx="0" cy="2859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3F249B-D2CC-493A-B4F2-8B6BF5E73798}"/>
                </a:ext>
              </a:extLst>
            </p:cNvPr>
            <p:cNvSpPr txBox="1"/>
            <p:nvPr/>
          </p:nvSpPr>
          <p:spPr>
            <a:xfrm>
              <a:off x="8197787" y="5197176"/>
              <a:ext cx="8216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Z</a:t>
              </a:r>
              <a:r>
                <a:rPr lang="en-US" sz="1600" baseline="-25000" dirty="0"/>
                <a:t>H</a:t>
              </a:r>
              <a:r>
                <a:rPr lang="en-US" sz="1600" dirty="0"/>
                <a:t> = 50</a:t>
              </a:r>
              <a:endParaRPr lang="en-US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9C5FFCD-2D78-43D8-9171-DB02E563DB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4329" y="4998441"/>
              <a:ext cx="0" cy="6267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76784E9-E334-451B-BFB2-0F3187280A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64469" y="4999839"/>
              <a:ext cx="0" cy="6267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D02CCEF-4D1E-47C2-9A93-1A4425413929}"/>
                </a:ext>
              </a:extLst>
            </p:cNvPr>
            <p:cNvCxnSpPr>
              <a:cxnSpLocks/>
            </p:cNvCxnSpPr>
            <p:nvPr/>
          </p:nvCxnSpPr>
          <p:spPr>
            <a:xfrm>
              <a:off x="7105475" y="5625187"/>
              <a:ext cx="15589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A3D457F-6B49-4C24-91A7-82C4BA8CA81E}"/>
                </a:ext>
              </a:extLst>
            </p:cNvPr>
            <p:cNvSpPr txBox="1"/>
            <p:nvPr/>
          </p:nvSpPr>
          <p:spPr>
            <a:xfrm>
              <a:off x="7119841" y="5602888"/>
              <a:ext cx="9241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Z</a:t>
              </a:r>
              <a:r>
                <a:rPr lang="en-US" sz="1600" baseline="-25000" dirty="0"/>
                <a:t>H</a:t>
              </a:r>
              <a:r>
                <a:rPr lang="en-US" sz="1600" dirty="0"/>
                <a:t> = 28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72E245-C054-4489-8421-A35392B79795}"/>
                </a:ext>
              </a:extLst>
            </p:cNvPr>
            <p:cNvSpPr txBox="1"/>
            <p:nvPr/>
          </p:nvSpPr>
          <p:spPr>
            <a:xfrm>
              <a:off x="6832582" y="5966926"/>
              <a:ext cx="21868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Positions of spherical shell closures</a:t>
              </a:r>
              <a:endParaRPr lang="en-US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9776173-3D6F-4B35-B66A-EEA4A1801C48}"/>
                </a:ext>
              </a:extLst>
            </p:cNvPr>
            <p:cNvCxnSpPr>
              <a:cxnSpLocks/>
            </p:cNvCxnSpPr>
            <p:nvPr/>
          </p:nvCxnSpPr>
          <p:spPr>
            <a:xfrm>
              <a:off x="7666178" y="5528345"/>
              <a:ext cx="4711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DBA939-7034-49AD-BC8C-67C635D509B2}"/>
                </a:ext>
              </a:extLst>
            </p:cNvPr>
            <p:cNvSpPr txBox="1"/>
            <p:nvPr/>
          </p:nvSpPr>
          <p:spPr>
            <a:xfrm>
              <a:off x="235239" y="4402266"/>
              <a:ext cx="5254364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Significant contribution of QF just below barrier, E</a:t>
              </a:r>
              <a:r>
                <a:rPr lang="en-US" sz="1400" baseline="-250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</a:t>
              </a: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/V</a:t>
              </a:r>
              <a:r>
                <a:rPr lang="en-US" sz="1400" baseline="-250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≈ 0.96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B200DD-D42A-4549-A1B7-2F8D9B33EF51}"/>
                </a:ext>
              </a:extLst>
            </p:cNvPr>
            <p:cNvSpPr/>
            <p:nvPr/>
          </p:nvSpPr>
          <p:spPr>
            <a:xfrm>
              <a:off x="3839593" y="4890915"/>
              <a:ext cx="1575360" cy="328756"/>
            </a:xfrm>
            <a:prstGeom prst="round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DB7FF1-3488-47E0-AC2F-72B11E8A40BF}"/>
                </a:ext>
              </a:extLst>
            </p:cNvPr>
            <p:cNvSpPr txBox="1"/>
            <p:nvPr/>
          </p:nvSpPr>
          <p:spPr>
            <a:xfrm>
              <a:off x="1083183" y="5205065"/>
              <a:ext cx="5254364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Contribution of QF process decreases with increase in </a:t>
              </a:r>
              <a:r>
                <a:rPr lang="en-US" sz="1400" dirty="0" err="1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1400" baseline="-25000" dirty="0" err="1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</a:t>
              </a:r>
              <a:endParaRPr lang="en-US" sz="1400" baseline="-25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9A4658A-8CFA-445B-80CE-EFBB7BA04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722" y="5333576"/>
              <a:ext cx="2829107" cy="1132697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893382F-9C6A-4AC1-94AA-D82A9F1E9F9B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7/9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97D992-3575-DD65-22FE-7AD0B68DC78D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273378-22E3-4B48-AC9B-611C0590C2D3}"/>
              </a:ext>
            </a:extLst>
          </p:cNvPr>
          <p:cNvSpPr txBox="1"/>
          <p:nvPr/>
        </p:nvSpPr>
        <p:spPr>
          <a:xfrm>
            <a:off x="2164360" y="4522"/>
            <a:ext cx="805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Experimental Results: Measured M-TKEs </a:t>
            </a:r>
            <a:r>
              <a:rPr lang="en-US" sz="2800" b="1" baseline="30000" dirty="0">
                <a:solidFill>
                  <a:srgbClr val="FF0000"/>
                </a:solidFill>
              </a:rPr>
              <a:t>176</a:t>
            </a:r>
            <a:r>
              <a:rPr lang="en-US" sz="2800" b="1" dirty="0">
                <a:solidFill>
                  <a:srgbClr val="FF0000"/>
                </a:solidFill>
              </a:rPr>
              <a:t>Yb(</a:t>
            </a:r>
            <a:r>
              <a:rPr lang="en-US" sz="2800" b="1" baseline="30000" dirty="0">
                <a:solidFill>
                  <a:srgbClr val="FF0000"/>
                </a:solidFill>
              </a:rPr>
              <a:t>48</a:t>
            </a:r>
            <a:r>
              <a:rPr lang="en-US" sz="2800" b="1" dirty="0">
                <a:solidFill>
                  <a:srgbClr val="FF0000"/>
                </a:solidFill>
              </a:rPr>
              <a:t>Ca,</a:t>
            </a:r>
            <a:r>
              <a:rPr lang="en-US" sz="2800" b="1" i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  <a:endParaRPr lang="en-IN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745F1-EF42-48EA-A0DC-19314D638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82" y="568977"/>
            <a:ext cx="5504264" cy="46734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F6F996-1D27-559D-6C2F-09DA81A807C7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58D412-42BC-4445-40C3-5887F4CA8B4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820DAF-E2A2-2079-E58B-96F350335E3D}"/>
              </a:ext>
            </a:extLst>
          </p:cNvPr>
          <p:cNvSpPr/>
          <p:nvPr/>
        </p:nvSpPr>
        <p:spPr>
          <a:xfrm>
            <a:off x="2565650" y="2952907"/>
            <a:ext cx="835870" cy="520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7D5FB3-6977-4140-A07D-5DFC9FD30A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9FBF3F3-138A-4A3C-A81C-4301325B4DDE}"/>
              </a:ext>
            </a:extLst>
          </p:cNvPr>
          <p:cNvGrpSpPr/>
          <p:nvPr/>
        </p:nvGrpSpPr>
        <p:grpSpPr>
          <a:xfrm>
            <a:off x="30512" y="473104"/>
            <a:ext cx="10366898" cy="5934838"/>
            <a:chOff x="30512" y="473104"/>
            <a:chExt cx="10366898" cy="59348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D9EB8E-DA01-4041-9E0B-F168FECF8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410" y="3559533"/>
              <a:ext cx="1937057" cy="154809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DE06BCD-452F-4DC6-A83C-7566CEA8A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50" y="798791"/>
              <a:ext cx="3538891" cy="2719507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49762BC-1708-4943-B354-CD0B65205467}"/>
                </a:ext>
              </a:extLst>
            </p:cNvPr>
            <p:cNvSpPr/>
            <p:nvPr/>
          </p:nvSpPr>
          <p:spPr>
            <a:xfrm>
              <a:off x="2156388" y="473104"/>
              <a:ext cx="4135355" cy="3316244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Arrow: Left 1">
              <a:extLst>
                <a:ext uri="{FF2B5EF4-FFF2-40B4-BE49-F238E27FC236}">
                  <a16:creationId xmlns:a16="http://schemas.microsoft.com/office/drawing/2014/main" id="{B6F06226-BC1A-443A-B86E-82F4CFCA4EB4}"/>
                </a:ext>
              </a:extLst>
            </p:cNvPr>
            <p:cNvSpPr/>
            <p:nvPr/>
          </p:nvSpPr>
          <p:spPr>
            <a:xfrm rot="835074">
              <a:off x="5379886" y="1861027"/>
              <a:ext cx="2052960" cy="9984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Left 16">
              <a:extLst>
                <a:ext uri="{FF2B5EF4-FFF2-40B4-BE49-F238E27FC236}">
                  <a16:creationId xmlns:a16="http://schemas.microsoft.com/office/drawing/2014/main" id="{191D1233-15FC-4BDD-809A-5088BA5F20F5}"/>
                </a:ext>
              </a:extLst>
            </p:cNvPr>
            <p:cNvSpPr/>
            <p:nvPr/>
          </p:nvSpPr>
          <p:spPr>
            <a:xfrm rot="2161565">
              <a:off x="5027712" y="3897486"/>
              <a:ext cx="2568159" cy="12560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Left 20">
              <a:extLst>
                <a:ext uri="{FF2B5EF4-FFF2-40B4-BE49-F238E27FC236}">
                  <a16:creationId xmlns:a16="http://schemas.microsoft.com/office/drawing/2014/main" id="{668601BC-3D2D-4632-9E7B-324816A7E175}"/>
                </a:ext>
              </a:extLst>
            </p:cNvPr>
            <p:cNvSpPr/>
            <p:nvPr/>
          </p:nvSpPr>
          <p:spPr>
            <a:xfrm rot="494760">
              <a:off x="5712360" y="1792263"/>
              <a:ext cx="4480304" cy="8141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Left 21">
              <a:extLst>
                <a:ext uri="{FF2B5EF4-FFF2-40B4-BE49-F238E27FC236}">
                  <a16:creationId xmlns:a16="http://schemas.microsoft.com/office/drawing/2014/main" id="{04B7C860-36D2-4CB5-8E4B-9B24C873345B}"/>
                </a:ext>
              </a:extLst>
            </p:cNvPr>
            <p:cNvSpPr/>
            <p:nvPr/>
          </p:nvSpPr>
          <p:spPr>
            <a:xfrm rot="1530971">
              <a:off x="5370692" y="3711930"/>
              <a:ext cx="5026718" cy="1001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44A6BDA-D36F-41D9-824A-A5D47335AA3D}"/>
                    </a:ext>
                  </a:extLst>
                </p:cNvPr>
                <p:cNvSpPr txBox="1"/>
                <p:nvPr/>
              </p:nvSpPr>
              <p:spPr>
                <a:xfrm>
                  <a:off x="309383" y="2637463"/>
                  <a:ext cx="2040793" cy="45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(224 −90)</m:t>
                          </m:r>
                        </m:num>
                        <m:den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224</m:t>
                          </m:r>
                        </m:den>
                      </m:f>
                    </m:oMath>
                  </a14:m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134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224</m:t>
                          </m:r>
                        </m:den>
                      </m:f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44A6BDA-D36F-41D9-824A-A5D47335AA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83" y="2637463"/>
                  <a:ext cx="2040793" cy="45147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32ABD1-90D9-404E-9BE9-C62CA9372A13}"/>
                </a:ext>
              </a:extLst>
            </p:cNvPr>
            <p:cNvSpPr txBox="1"/>
            <p:nvPr/>
          </p:nvSpPr>
          <p:spPr>
            <a:xfrm>
              <a:off x="534338" y="1987812"/>
              <a:ext cx="1590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Composite system - </a:t>
              </a:r>
              <a:r>
                <a:rPr lang="en-US" baseline="30000" dirty="0">
                  <a:solidFill>
                    <a:srgbClr val="FF0000"/>
                  </a:solidFill>
                </a:rPr>
                <a:t>224</a:t>
              </a:r>
              <a:r>
                <a:rPr lang="en-US" dirty="0">
                  <a:solidFill>
                    <a:srgbClr val="FF0000"/>
                  </a:solidFill>
                </a:rPr>
                <a:t>Th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248903-22B6-4156-A6B2-3D904EA4C7B4}"/>
                </a:ext>
              </a:extLst>
            </p:cNvPr>
            <p:cNvSpPr txBox="1"/>
            <p:nvPr/>
          </p:nvSpPr>
          <p:spPr>
            <a:xfrm>
              <a:off x="127373" y="3188764"/>
              <a:ext cx="30120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According to UCD approximation -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6CD1100-6268-4CBF-AF7B-21CCB6D03F03}"/>
                    </a:ext>
                  </a:extLst>
                </p:cNvPr>
                <p:cNvSpPr txBox="1"/>
                <p:nvPr/>
              </p:nvSpPr>
              <p:spPr>
                <a:xfrm>
                  <a:off x="408957" y="3576845"/>
                  <a:ext cx="2156693" cy="5533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600" b="0" i="1" baseline="-25000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134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224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∗82≈137 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6CD1100-6268-4CBF-AF7B-21CCB6D03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957" y="3576845"/>
                  <a:ext cx="2156693" cy="55335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CA6652-7C78-41A5-A005-8B55A2D18221}"/>
                </a:ext>
              </a:extLst>
            </p:cNvPr>
            <p:cNvSpPr txBox="1"/>
            <p:nvPr/>
          </p:nvSpPr>
          <p:spPr>
            <a:xfrm>
              <a:off x="505631" y="4217892"/>
              <a:ext cx="21566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</a:t>
              </a:r>
              <a:r>
                <a:rPr lang="en-US" sz="1600" baseline="-25000" dirty="0"/>
                <a:t>L</a:t>
              </a:r>
              <a:r>
                <a:rPr lang="en-US" sz="1600" dirty="0"/>
                <a:t> = 224 – 137 ≈ 87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8D9D55-6CF8-49AB-993C-C131B7C2FA10}"/>
                </a:ext>
              </a:extLst>
            </p:cNvPr>
            <p:cNvSpPr txBox="1"/>
            <p:nvPr/>
          </p:nvSpPr>
          <p:spPr>
            <a:xfrm>
              <a:off x="30512" y="4504671"/>
              <a:ext cx="27715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Complementary fragment</a:t>
              </a: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A0FDC15A-2E44-4D30-8B0A-8E530149F59A}"/>
                </a:ext>
              </a:extLst>
            </p:cNvPr>
            <p:cNvSpPr/>
            <p:nvPr/>
          </p:nvSpPr>
          <p:spPr>
            <a:xfrm>
              <a:off x="1218687" y="4942769"/>
              <a:ext cx="222184" cy="3744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47E0B6-430B-4F72-B4E3-961E1FDF3F92}"/>
                </a:ext>
              </a:extLst>
            </p:cNvPr>
            <p:cNvSpPr txBox="1"/>
            <p:nvPr/>
          </p:nvSpPr>
          <p:spPr>
            <a:xfrm>
              <a:off x="224872" y="5245829"/>
              <a:ext cx="10125189" cy="1162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Indication of shell structural effects at excitation of as high as </a:t>
              </a:r>
              <a:r>
                <a:rPr lang="en-US" sz="1600" dirty="0" err="1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1600" baseline="-25000" dirty="0" err="1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≈ 57 MeV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QF is comparatively colder process than FF process, therefore exhibits shell effects at even higher excitation energies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Partial mass equilibration due to the short interaction time between projectile and target nuclei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CE8F022-92A0-4914-B64E-4C10925B4F2E}"/>
                </a:ext>
              </a:extLst>
            </p:cNvPr>
            <p:cNvSpPr txBox="1"/>
            <p:nvPr/>
          </p:nvSpPr>
          <p:spPr>
            <a:xfrm>
              <a:off x="584990" y="904511"/>
              <a:ext cx="21566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Y</a:t>
              </a:r>
              <a:r>
                <a:rPr lang="en-US" sz="1600" baseline="-25000" dirty="0"/>
                <a:t>QF</a:t>
              </a:r>
              <a:r>
                <a:rPr lang="en-US" sz="1600" dirty="0"/>
                <a:t> = </a:t>
              </a:r>
              <a:r>
                <a:rPr lang="en-US" sz="1600" dirty="0" err="1"/>
                <a:t>Y</a:t>
              </a:r>
              <a:r>
                <a:rPr lang="en-US" sz="1600" baseline="-25000" dirty="0" err="1"/>
                <a:t>exp</a:t>
              </a:r>
              <a:r>
                <a:rPr lang="en-US" sz="1600" dirty="0"/>
                <a:t> – Y</a:t>
              </a:r>
              <a:r>
                <a:rPr lang="en-US" sz="1600" baseline="-25000" dirty="0"/>
                <a:t>FF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2B731C-CF58-4395-BC11-99F9C130E995}"/>
                </a:ext>
              </a:extLst>
            </p:cNvPr>
            <p:cNvSpPr txBox="1"/>
            <p:nvPr/>
          </p:nvSpPr>
          <p:spPr>
            <a:xfrm>
              <a:off x="506890" y="618309"/>
              <a:ext cx="2325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QF mass distribution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DC8FB10-B7E9-4640-9434-1A25925D2CBA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8/9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68A77-FD47-3BF6-D875-FEDD4402BB04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1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8E8055-CBB8-4943-905B-CCA3AADB018F}"/>
              </a:ext>
            </a:extLst>
          </p:cNvPr>
          <p:cNvSpPr/>
          <p:nvPr/>
        </p:nvSpPr>
        <p:spPr>
          <a:xfrm>
            <a:off x="7381942" y="858842"/>
            <a:ext cx="3850606" cy="3669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4042DB-5B19-4AD6-B542-6E629695FEAD}"/>
              </a:ext>
            </a:extLst>
          </p:cNvPr>
          <p:cNvSpPr/>
          <p:nvPr/>
        </p:nvSpPr>
        <p:spPr>
          <a:xfrm>
            <a:off x="7332786" y="817607"/>
            <a:ext cx="3850606" cy="36691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6F996-1D27-559D-6C2F-09DA81A807C7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58D412-42BC-4445-40C3-5887F4CA8B4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820DAF-E2A2-2079-E58B-96F350335E3D}"/>
              </a:ext>
            </a:extLst>
          </p:cNvPr>
          <p:cNvSpPr/>
          <p:nvPr/>
        </p:nvSpPr>
        <p:spPr>
          <a:xfrm>
            <a:off x="2565650" y="2952907"/>
            <a:ext cx="835870" cy="520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7D5FB3-6977-4140-A07D-5DFC9FD30A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65C35C-97B8-4A31-B8DF-B8CDA8A2B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" y="448275"/>
            <a:ext cx="5444210" cy="33110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7C8535-7804-4AEA-9ACA-A908F4D8CEB9}"/>
              </a:ext>
            </a:extLst>
          </p:cNvPr>
          <p:cNvSpPr/>
          <p:nvPr/>
        </p:nvSpPr>
        <p:spPr>
          <a:xfrm>
            <a:off x="52314" y="439887"/>
            <a:ext cx="2665793" cy="3352312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21AE5F-769C-48E3-A616-76BBC58EE4C9}"/>
              </a:ext>
            </a:extLst>
          </p:cNvPr>
          <p:cNvSpPr txBox="1"/>
          <p:nvPr/>
        </p:nvSpPr>
        <p:spPr>
          <a:xfrm>
            <a:off x="7332786" y="448275"/>
            <a:ext cx="385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Take home observations and curiosities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3076D1-DC13-4582-935A-CE63F927CADB}"/>
              </a:ext>
            </a:extLst>
          </p:cNvPr>
          <p:cNvSpPr txBox="1"/>
          <p:nvPr/>
        </p:nvSpPr>
        <p:spPr>
          <a:xfrm>
            <a:off x="2492107" y="-29034"/>
            <a:ext cx="730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Conclusion and Summary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B3640EF-AE75-4C72-A7CD-0B62F3D7AC9E}"/>
              </a:ext>
            </a:extLst>
          </p:cNvPr>
          <p:cNvSpPr/>
          <p:nvPr/>
        </p:nvSpPr>
        <p:spPr>
          <a:xfrm>
            <a:off x="2817412" y="441659"/>
            <a:ext cx="2665793" cy="3352312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F551A1-AA17-4FD3-A534-886A63B63D35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875A2-8498-4956-AD52-0BB8C1C4E9BA}"/>
              </a:ext>
            </a:extLst>
          </p:cNvPr>
          <p:cNvSpPr txBox="1"/>
          <p:nvPr/>
        </p:nvSpPr>
        <p:spPr>
          <a:xfrm>
            <a:off x="4457724" y="3770613"/>
            <a:ext cx="1070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E</a:t>
            </a:r>
            <a:r>
              <a:rPr lang="en-US" sz="1200" baseline="-25000" dirty="0" err="1"/>
              <a:t>ex</a:t>
            </a:r>
            <a:r>
              <a:rPr lang="en-US" sz="1200" dirty="0"/>
              <a:t> ≈ 30 MeV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632247E-37F3-48F2-8AFE-5CDFEBD76E54}"/>
              </a:ext>
            </a:extLst>
          </p:cNvPr>
          <p:cNvSpPr txBox="1"/>
          <p:nvPr/>
        </p:nvSpPr>
        <p:spPr>
          <a:xfrm>
            <a:off x="80866" y="3778437"/>
            <a:ext cx="1070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E</a:t>
            </a:r>
            <a:r>
              <a:rPr lang="en-US" sz="1200" baseline="-25000" dirty="0" err="1"/>
              <a:t>ex</a:t>
            </a:r>
            <a:r>
              <a:rPr lang="en-US" sz="1200" dirty="0"/>
              <a:t> ≈ 55 MeV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AC8ACF1-B386-47FA-BD15-2E2D24D80D03}"/>
              </a:ext>
            </a:extLst>
          </p:cNvPr>
          <p:cNvCxnSpPr>
            <a:cxnSpLocks/>
          </p:cNvCxnSpPr>
          <p:nvPr/>
        </p:nvCxnSpPr>
        <p:spPr>
          <a:xfrm>
            <a:off x="1120913" y="3902177"/>
            <a:ext cx="3367197" cy="95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116DDD5-B683-4BE1-A7F3-5E60386F8E62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9/9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691F1C-5A6F-47F7-9075-34A8D40AF345}"/>
              </a:ext>
            </a:extLst>
          </p:cNvPr>
          <p:cNvSpPr txBox="1"/>
          <p:nvPr/>
        </p:nvSpPr>
        <p:spPr>
          <a:xfrm>
            <a:off x="7332786" y="823071"/>
            <a:ext cx="3850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Time-of-flight (TOF) measurement technique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4D76A4-E934-4B5D-B4A2-69BFF485699C}"/>
              </a:ext>
            </a:extLst>
          </p:cNvPr>
          <p:cNvSpPr txBox="1"/>
          <p:nvPr/>
        </p:nvSpPr>
        <p:spPr>
          <a:xfrm>
            <a:off x="8184003" y="2711039"/>
            <a:ext cx="3850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Entrance channel dependence</a:t>
            </a:r>
            <a:endParaRPr lang="en-US" sz="1600" i="1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3DF3AF-5E71-4AD0-B00A-12AB4E9CAF4A}"/>
              </a:ext>
            </a:extLst>
          </p:cNvPr>
          <p:cNvCxnSpPr>
            <a:cxnSpLocks/>
          </p:cNvCxnSpPr>
          <p:nvPr/>
        </p:nvCxnSpPr>
        <p:spPr>
          <a:xfrm>
            <a:off x="8541362" y="2905072"/>
            <a:ext cx="26961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D2CA050-69E2-44A4-94DD-30AA11767CF0}"/>
              </a:ext>
            </a:extLst>
          </p:cNvPr>
          <p:cNvSpPr txBox="1"/>
          <p:nvPr/>
        </p:nvSpPr>
        <p:spPr>
          <a:xfrm>
            <a:off x="9011584" y="3290433"/>
            <a:ext cx="3431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Signature of </a:t>
            </a:r>
            <a:r>
              <a:rPr lang="en-US" sz="1600" dirty="0" err="1">
                <a:solidFill>
                  <a:srgbClr val="FF0000"/>
                </a:solidFill>
              </a:rPr>
              <a:t>Quasifission</a:t>
            </a:r>
            <a:r>
              <a:rPr lang="en-US" sz="1600" dirty="0">
                <a:solidFill>
                  <a:srgbClr val="FF0000"/>
                </a:solidFill>
              </a:rPr>
              <a:t> process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7585FF-9151-4198-BB8B-DCFA093CF2AD}"/>
              </a:ext>
            </a:extLst>
          </p:cNvPr>
          <p:cNvSpPr txBox="1"/>
          <p:nvPr/>
        </p:nvSpPr>
        <p:spPr>
          <a:xfrm>
            <a:off x="9420416" y="3522539"/>
            <a:ext cx="2771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“Affected by shell closures”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3A726B-F5F7-431B-887D-4A856B2E7F1F}"/>
              </a:ext>
            </a:extLst>
          </p:cNvPr>
          <p:cNvSpPr txBox="1"/>
          <p:nvPr/>
        </p:nvSpPr>
        <p:spPr>
          <a:xfrm>
            <a:off x="7398756" y="4049920"/>
            <a:ext cx="4793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“Structure due to the Asymmetric </a:t>
            </a:r>
            <a:r>
              <a:rPr lang="en-US" sz="1600" dirty="0" err="1">
                <a:solidFill>
                  <a:srgbClr val="FF0000"/>
                </a:solidFill>
              </a:rPr>
              <a:t>Quasifission</a:t>
            </a:r>
            <a:r>
              <a:rPr lang="en-US" sz="1600" dirty="0">
                <a:solidFill>
                  <a:srgbClr val="FF0000"/>
                </a:solidFill>
              </a:rPr>
              <a:t> process”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96EA99-98D1-430B-9B31-7AA70EF248A2}"/>
              </a:ext>
            </a:extLst>
          </p:cNvPr>
          <p:cNvSpPr txBox="1"/>
          <p:nvPr/>
        </p:nvSpPr>
        <p:spPr>
          <a:xfrm>
            <a:off x="9042995" y="1169864"/>
            <a:ext cx="2535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Asymmetric and Symmetric Fusion-Fission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10D6D83-F2A3-433E-8015-98BACF58F8EC}"/>
              </a:ext>
            </a:extLst>
          </p:cNvPr>
          <p:cNvCxnSpPr>
            <a:cxnSpLocks/>
          </p:cNvCxnSpPr>
          <p:nvPr/>
        </p:nvCxnSpPr>
        <p:spPr>
          <a:xfrm>
            <a:off x="8773377" y="1428695"/>
            <a:ext cx="26961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29D290-BEF3-4BE3-B6FC-2047DA6ECC05}"/>
              </a:ext>
            </a:extLst>
          </p:cNvPr>
          <p:cNvGrpSpPr/>
          <p:nvPr/>
        </p:nvGrpSpPr>
        <p:grpSpPr>
          <a:xfrm>
            <a:off x="-125437" y="4074521"/>
            <a:ext cx="9801772" cy="2521730"/>
            <a:chOff x="-125437" y="4074521"/>
            <a:chExt cx="9801772" cy="25217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30A738-822C-469E-A43D-11F37F1C7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7" y="4074521"/>
              <a:ext cx="2464174" cy="184757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3562185-22CC-4DA1-BD86-C0A855171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547" y="4462256"/>
              <a:ext cx="2338589" cy="184757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BBD7CC6-FD6E-4578-B0F9-EFEE12974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32" y="4737948"/>
              <a:ext cx="2338589" cy="185830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EA0988-7BBC-44EF-8A42-6B4196D0E7FB}"/>
                </a:ext>
              </a:extLst>
            </p:cNvPr>
            <p:cNvSpPr txBox="1"/>
            <p:nvPr/>
          </p:nvSpPr>
          <p:spPr>
            <a:xfrm>
              <a:off x="-125437" y="6176735"/>
              <a:ext cx="3850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Detailed investigations carried out !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C18F8D6-190C-45B1-9D5C-6D310D817D32}"/>
                </a:ext>
              </a:extLst>
            </p:cNvPr>
            <p:cNvCxnSpPr>
              <a:cxnSpLocks/>
            </p:cNvCxnSpPr>
            <p:nvPr/>
          </p:nvCxnSpPr>
          <p:spPr>
            <a:xfrm>
              <a:off x="9011584" y="5177182"/>
              <a:ext cx="0" cy="943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1FBADA4-C548-4557-ADFE-E53054A5D9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97664" y="6120427"/>
              <a:ext cx="711988" cy="869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3B348EA-58F4-4B12-9376-A89760DB8487}"/>
                </a:ext>
              </a:extLst>
            </p:cNvPr>
            <p:cNvSpPr txBox="1"/>
            <p:nvPr/>
          </p:nvSpPr>
          <p:spPr>
            <a:xfrm>
              <a:off x="8409654" y="4836089"/>
              <a:ext cx="1266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rgbClr val="FF0000"/>
                  </a:solidFill>
                </a:rPr>
                <a:t>Then –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F47E668-FF09-48F2-ABA2-BFE12D7445C5}"/>
              </a:ext>
            </a:extLst>
          </p:cNvPr>
          <p:cNvSpPr txBox="1"/>
          <p:nvPr/>
        </p:nvSpPr>
        <p:spPr>
          <a:xfrm>
            <a:off x="5603033" y="1172990"/>
            <a:ext cx="6111551" cy="4116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Multimodal fission in </a:t>
            </a:r>
            <a:r>
              <a:rPr lang="en-US" sz="1600" baseline="30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+ </a:t>
            </a:r>
            <a:r>
              <a:rPr lang="en-US" sz="1600" baseline="30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208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 </a:t>
            </a:r>
            <a:endParaRPr lang="en-US" sz="1600" b="0" i="0" dirty="0">
              <a:solidFill>
                <a:srgbClr val="040C28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 enhancement in </a:t>
            </a:r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600" baseline="-25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600" baseline="30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aseline="-25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TKE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 is different due to different processes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Marked changes in </a:t>
            </a:r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600" baseline="30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aseline="-25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TKE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distribution indicates presence of two different reaction mechanisms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Asymmetric shoulders in mass distributions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40C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Flat-top &lt;TKE&gt; distribution instead of parabolic profile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40C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 QF contribution for the reaction, </a:t>
            </a:r>
            <a:r>
              <a:rPr lang="en-US" sz="1600" baseline="30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+ </a:t>
            </a:r>
            <a:r>
              <a:rPr lang="en-US" sz="1600" baseline="30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176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Yb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1600" b="0" i="0" dirty="0">
              <a:solidFill>
                <a:srgbClr val="040C28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0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41D164-CF34-4D5B-A803-EF41E9C8F3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14" y="0"/>
            <a:ext cx="1237989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E34EF7-56D8-E7FB-2BE2-CFB5F9ADC5F3}"/>
              </a:ext>
            </a:extLst>
          </p:cNvPr>
          <p:cNvSpPr txBox="1"/>
          <p:nvPr/>
        </p:nvSpPr>
        <p:spPr>
          <a:xfrm>
            <a:off x="702851" y="70960"/>
            <a:ext cx="10479000" cy="17479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IN" sz="4000" b="1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THANK YOU FOR YOUR KIND ATTENTION</a:t>
            </a:r>
          </a:p>
          <a:p>
            <a:pPr marL="0" marR="0" lvl="0" indent="0" algn="ctr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Спасибо за Ваше внимание</a:t>
            </a:r>
            <a:r>
              <a:rPr lang="en-US" sz="4000" b="1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 !</a:t>
            </a:r>
            <a:endParaRPr lang="en-IN" sz="4000" b="1" i="0" u="none" strike="noStrike" kern="1200" cap="none" dirty="0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3F926-E7B2-1022-3EAE-CDD3FDD6F9B5}"/>
              </a:ext>
            </a:extLst>
          </p:cNvPr>
          <p:cNvSpPr txBox="1"/>
          <p:nvPr/>
        </p:nvSpPr>
        <p:spPr>
          <a:xfrm>
            <a:off x="5813570" y="2655109"/>
            <a:ext cx="5120471" cy="2449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IN" sz="2000" b="1" i="0" u="none" strike="noStrike" kern="1200" cap="none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  <a:ea typeface="Noto Sans CJK SC Regular" pitchFamily="2"/>
                <a:cs typeface="FreeSans" pitchFamily="2"/>
              </a:rPr>
              <a:t>“EVERY BRILLIANT EXPERIMENT,</a:t>
            </a:r>
          </a:p>
          <a:p>
            <a:pPr marL="0" marR="0" lvl="0" indent="0" algn="ctr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IN" sz="2000" b="1" i="0" u="none" strike="noStrike" kern="1200" cap="none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  <a:ea typeface="Noto Sans CJK SC Regular" pitchFamily="2"/>
                <a:cs typeface="FreeSans" pitchFamily="2"/>
              </a:rPr>
              <a:t>LIKE EVERY GREAT WORK OF ART,</a:t>
            </a:r>
          </a:p>
          <a:p>
            <a:pPr marL="0" marR="0" lvl="0" indent="0" algn="ctr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IN" sz="2000" b="1" i="0" u="none" strike="noStrike" kern="1200" cap="none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  <a:ea typeface="Noto Sans CJK SC Regular" pitchFamily="2"/>
                <a:cs typeface="FreeSans" pitchFamily="2"/>
              </a:rPr>
              <a:t>STARTS WITH AN ACT OF IMAGINATION”</a:t>
            </a:r>
          </a:p>
          <a:p>
            <a:pPr marL="0" marR="0" lvl="0" indent="0" algn="ctr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IN" sz="2000" b="1" i="0" u="none" strike="noStrike" kern="1200" cap="none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Bradley Hand ITC" panose="03070402050302030203" pitchFamily="66" charset="0"/>
              <a:ea typeface="Noto Sans CJK SC Regular" pitchFamily="2"/>
              <a:cs typeface="FreeSans" pitchFamily="2"/>
            </a:endParaRPr>
          </a:p>
          <a:p>
            <a:pPr marL="0" marR="0" lvl="0" indent="0" algn="ctr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IN" sz="2000" b="1" i="0" u="none" strike="noStrike" kern="1200" cap="none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  <a:ea typeface="Noto Sans CJK SC Regular" pitchFamily="2"/>
                <a:cs typeface="FreeSans" pitchFamily="2"/>
              </a:rPr>
              <a:t>- JONAH LEHRER -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C75532-505B-5475-09FC-977CCBC77A33}"/>
              </a:ext>
            </a:extLst>
          </p:cNvPr>
          <p:cNvSpPr/>
          <p:nvPr/>
        </p:nvSpPr>
        <p:spPr>
          <a:xfrm>
            <a:off x="89457" y="5587068"/>
            <a:ext cx="12021677" cy="11241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747087-058F-A509-32C5-25037A74DC45}"/>
              </a:ext>
            </a:extLst>
          </p:cNvPr>
          <p:cNvSpPr txBox="1"/>
          <p:nvPr/>
        </p:nvSpPr>
        <p:spPr>
          <a:xfrm>
            <a:off x="-206010" y="5667074"/>
            <a:ext cx="12646090" cy="7824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R="0" lvl="0" algn="ctr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IN" sz="1600" b="1" i="0" u="none" strike="noStrike" kern="1200" cap="none" dirty="0">
                <a:ln>
                  <a:noFill/>
                </a:ln>
                <a:ea typeface="Noto Sans CJK SC Regular" pitchFamily="2"/>
                <a:cs typeface="FreeSans" pitchFamily="2"/>
              </a:rPr>
              <a:t>ACKNOWLEDGEMENTS</a:t>
            </a:r>
          </a:p>
          <a:p>
            <a:pPr marR="0" lvl="0" algn="ctr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US" sz="1500" i="0" u="none" strike="noStrike" kern="1200" cap="none" dirty="0">
                <a:ln>
                  <a:noFill/>
                </a:ln>
                <a:ea typeface="Noto Sans CJK SC Regular" pitchFamily="2"/>
                <a:cs typeface="FreeSans" pitchFamily="2"/>
              </a:rPr>
              <a:t>Help and support from the </a:t>
            </a:r>
            <a:r>
              <a:rPr lang="en-US" sz="1500" i="1" dirty="0">
                <a:ea typeface="Noto Sans CJK SC Regular" pitchFamily="2"/>
                <a:cs typeface="FreeSans" pitchFamily="2"/>
              </a:rPr>
              <a:t>U400</a:t>
            </a:r>
            <a:r>
              <a:rPr lang="en-US" sz="1500" dirty="0">
                <a:ea typeface="Noto Sans CJK SC Regular" pitchFamily="2"/>
                <a:cs typeface="FreeSans" pitchFamily="2"/>
              </a:rPr>
              <a:t> </a:t>
            </a:r>
            <a:r>
              <a:rPr lang="en-US" sz="1500" i="0" u="none" strike="noStrike" kern="1200" cap="none" dirty="0">
                <a:ln>
                  <a:noFill/>
                </a:ln>
                <a:ea typeface="Noto Sans CJK SC Regular" pitchFamily="2"/>
                <a:cs typeface="FreeSans" pitchFamily="2"/>
              </a:rPr>
              <a:t>Cyclotron operation staffs at </a:t>
            </a:r>
            <a:r>
              <a:rPr lang="en-US" sz="1500" i="0" u="none" strike="noStrike" kern="1200" cap="none" dirty="0" err="1">
                <a:ln>
                  <a:noFill/>
                </a:ln>
                <a:ea typeface="Noto Sans CJK SC Regular" pitchFamily="2"/>
                <a:cs typeface="FreeSans" pitchFamily="2"/>
              </a:rPr>
              <a:t>Flerov</a:t>
            </a:r>
            <a:r>
              <a:rPr lang="en-US" sz="1500" i="0" u="none" strike="noStrike" kern="1200" cap="none" dirty="0">
                <a:ln>
                  <a:noFill/>
                </a:ln>
                <a:ea typeface="Noto Sans CJK SC Regular" pitchFamily="2"/>
                <a:cs typeface="FreeSans" pitchFamily="2"/>
              </a:rPr>
              <a:t> Laboratory of Nuclear Reaction (FLNR), JINR, </a:t>
            </a:r>
            <a:r>
              <a:rPr lang="en-US" sz="1500" i="0" u="none" strike="noStrike" kern="1200" cap="none" dirty="0" err="1">
                <a:ln>
                  <a:noFill/>
                </a:ln>
                <a:ea typeface="Noto Sans CJK SC Regular" pitchFamily="2"/>
                <a:cs typeface="FreeSans" pitchFamily="2"/>
              </a:rPr>
              <a:t>Dubna</a:t>
            </a:r>
            <a:r>
              <a:rPr lang="en-US" sz="1500" i="0" u="none" strike="noStrike" kern="1200" cap="none" dirty="0">
                <a:ln>
                  <a:noFill/>
                </a:ln>
                <a:ea typeface="Noto Sans CJK SC Regular" pitchFamily="2"/>
                <a:cs typeface="FreeSans" pitchFamily="2"/>
              </a:rPr>
              <a:t> are thankfully acknowledged</a:t>
            </a:r>
            <a:endParaRPr lang="en-IN" sz="1500" i="0" u="none" strike="noStrike" kern="1200" cap="none" dirty="0">
              <a:ln>
                <a:noFill/>
              </a:ln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60030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BFA42-FE23-C509-164A-519973E6B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B1C032-7F17-64B0-359C-9A6500D082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14" y="0"/>
            <a:ext cx="1237989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1A4F3F-80E1-4E08-346B-C04C0D1D86EB}"/>
              </a:ext>
            </a:extLst>
          </p:cNvPr>
          <p:cNvSpPr txBox="1"/>
          <p:nvPr/>
        </p:nvSpPr>
        <p:spPr>
          <a:xfrm>
            <a:off x="2492107" y="-29034"/>
            <a:ext cx="730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Applicant Scientific Biography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1388BD-E831-24DF-6B60-C7F1FED4CAB6}"/>
              </a:ext>
            </a:extLst>
          </p:cNvPr>
          <p:cNvSpPr txBox="1"/>
          <p:nvPr/>
        </p:nvSpPr>
        <p:spPr>
          <a:xfrm>
            <a:off x="2901821" y="494186"/>
            <a:ext cx="9181321" cy="191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1600" dirty="0"/>
              <a:t>Applicant: </a:t>
            </a:r>
            <a:r>
              <a:rPr lang="en-US" sz="1600" u="sng" dirty="0"/>
              <a:t>Dr. Aniruddha Dey</a:t>
            </a:r>
            <a:r>
              <a:rPr lang="en-US" sz="1600" dirty="0"/>
              <a:t> (Candidate of Science in Physics, </a:t>
            </a:r>
            <a:r>
              <a:rPr lang="en-US" sz="1600" i="1" dirty="0"/>
              <a:t>Research Scientist)</a:t>
            </a:r>
          </a:p>
          <a:p>
            <a:pPr algn="just">
              <a:lnSpc>
                <a:spcPts val="2400"/>
              </a:lnSpc>
            </a:pPr>
            <a:r>
              <a:rPr lang="en-US" sz="1400" dirty="0"/>
              <a:t>Laboratory: Sector 5, Fission of heavy and superheavy nuclei Group, </a:t>
            </a:r>
            <a:r>
              <a:rPr lang="en-US" sz="1400" dirty="0" err="1"/>
              <a:t>Flerov</a:t>
            </a:r>
            <a:r>
              <a:rPr lang="en-US" sz="1400" dirty="0"/>
              <a:t> Laboratory of Nuclear Reactions (FLNR)</a:t>
            </a:r>
          </a:p>
          <a:p>
            <a:pPr algn="just">
              <a:lnSpc>
                <a:spcPts val="2400"/>
              </a:lnSpc>
            </a:pPr>
            <a:r>
              <a:rPr lang="en-IN" sz="1400" dirty="0"/>
              <a:t>Work experience in JINR: 1 Year, 9 Months, ORCID id: 0000-0001-7999-0454</a:t>
            </a:r>
          </a:p>
          <a:p>
            <a:pPr marL="742950" lvl="1" indent="-285750" algn="just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Bachelor of Science (B.Sc.) in Physics (University of Delhi, India)	2014</a:t>
            </a:r>
          </a:p>
          <a:p>
            <a:pPr marL="742950" lvl="1" indent="-285750" algn="just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Master of Science (M.Sc.) in Physics (University of Delhi, India)	2017</a:t>
            </a:r>
          </a:p>
          <a:p>
            <a:pPr marL="742950" lvl="1" indent="-285750" algn="just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Ph.D. in Experimental Nuclear Physics (VBU and BARC, India)	2022</a:t>
            </a:r>
            <a:endParaRPr lang="en-IN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B5D227-FBCE-65B6-B076-B7E8CD7F4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9" y="614303"/>
            <a:ext cx="1989117" cy="18239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C7D333-AD4B-7D5C-EDB6-E4D5C44B4009}"/>
              </a:ext>
            </a:extLst>
          </p:cNvPr>
          <p:cNvSpPr txBox="1"/>
          <p:nvPr/>
        </p:nvSpPr>
        <p:spPr>
          <a:xfrm>
            <a:off x="3648235" y="2257236"/>
            <a:ext cx="8329127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Thesis title: Fission fragment spectroscopy in and around near-spherical and deformed nuclei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916A58-C69B-66FE-D196-00B16D81B91D}"/>
              </a:ext>
            </a:extLst>
          </p:cNvPr>
          <p:cNvGrpSpPr/>
          <p:nvPr/>
        </p:nvGrpSpPr>
        <p:grpSpPr>
          <a:xfrm>
            <a:off x="-171769" y="3322869"/>
            <a:ext cx="12363769" cy="1516670"/>
            <a:chOff x="-171769" y="3322869"/>
            <a:chExt cx="12363769" cy="15166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0D9D2F-0958-EEEF-4759-B8C6CD3BBED3}"/>
                </a:ext>
              </a:extLst>
            </p:cNvPr>
            <p:cNvSpPr txBox="1"/>
            <p:nvPr/>
          </p:nvSpPr>
          <p:spPr>
            <a:xfrm>
              <a:off x="88094" y="3322869"/>
              <a:ext cx="2469502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Awards and Certificates: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7EF4D8-C2B6-816C-C321-660E2F3B3D5F}"/>
                </a:ext>
              </a:extLst>
            </p:cNvPr>
            <p:cNvSpPr txBox="1"/>
            <p:nvPr/>
          </p:nvSpPr>
          <p:spPr>
            <a:xfrm>
              <a:off x="-171769" y="3545659"/>
              <a:ext cx="12363769" cy="1293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 algn="just">
                <a:lnSpc>
                  <a:spcPts val="2400"/>
                </a:lnSpc>
                <a:buFont typeface="Wingdings" panose="05000000000000000000" pitchFamily="2" charset="2"/>
                <a:buChar char="ü"/>
              </a:pPr>
              <a:r>
                <a:rPr lang="en-US" sz="1400" dirty="0"/>
                <a:t>Awarded </a:t>
              </a:r>
              <a:r>
                <a:rPr lang="en-US" sz="1400" i="1" dirty="0"/>
                <a:t>diploma for the best report</a:t>
              </a:r>
              <a:r>
                <a:rPr lang="en-US" sz="1400" dirty="0"/>
                <a:t> in the XXVIII International Scientific Conference of Young Scientists and Specialists (AYSS-2024), Russia 2024</a:t>
              </a:r>
            </a:p>
            <a:p>
              <a:pPr marL="742950" lvl="1" indent="-285750" algn="just">
                <a:lnSpc>
                  <a:spcPts val="2400"/>
                </a:lnSpc>
                <a:buFont typeface="Wingdings" panose="05000000000000000000" pitchFamily="2" charset="2"/>
                <a:buChar char="ü"/>
              </a:pPr>
              <a:r>
                <a:rPr lang="en-US" sz="1400" dirty="0"/>
                <a:t>Awarded </a:t>
              </a:r>
              <a:r>
                <a:rPr lang="en-US" sz="1400" i="1" dirty="0"/>
                <a:t>certificate for the best poster</a:t>
              </a:r>
              <a:r>
                <a:rPr lang="en-US" sz="1400" dirty="0"/>
                <a:t> in the DAE Symposium on Nuclear Physics (SNP 2023), India 2023</a:t>
              </a:r>
            </a:p>
            <a:p>
              <a:pPr marL="742950" lvl="1" indent="-285750" algn="just">
                <a:lnSpc>
                  <a:spcPts val="2400"/>
                </a:lnSpc>
                <a:buFont typeface="Wingdings" panose="05000000000000000000" pitchFamily="2" charset="2"/>
                <a:buChar char="ü"/>
              </a:pPr>
              <a:r>
                <a:rPr lang="en-US" sz="1400" dirty="0"/>
                <a:t>Awarded ‘</a:t>
              </a:r>
              <a:r>
                <a:rPr lang="en-US" sz="1400" i="1" dirty="0"/>
                <a:t>Young Physicist</a:t>
              </a:r>
              <a:r>
                <a:rPr lang="en-US" sz="1400" dirty="0"/>
                <a:t>’ diploma for best quality of innovative research work in the 38</a:t>
              </a:r>
              <a:r>
                <a:rPr lang="en-US" sz="1400" baseline="30000" dirty="0"/>
                <a:t>th</a:t>
              </a:r>
              <a:r>
                <a:rPr lang="en-US" sz="1400" dirty="0"/>
                <a:t> Young Physicists’ Colloquium, India 2023</a:t>
              </a:r>
            </a:p>
            <a:p>
              <a:pPr marL="742950" lvl="1" indent="-285750" algn="just">
                <a:lnSpc>
                  <a:spcPts val="2400"/>
                </a:lnSpc>
                <a:buFont typeface="Wingdings" panose="05000000000000000000" pitchFamily="2" charset="2"/>
                <a:buChar char="ü"/>
              </a:pPr>
              <a:r>
                <a:rPr lang="en-US" sz="1400" dirty="0"/>
                <a:t>Awarded ‘</a:t>
              </a:r>
              <a:r>
                <a:rPr lang="en-US" sz="1400" i="1" dirty="0"/>
                <a:t>Best Thesis</a:t>
              </a:r>
              <a:r>
                <a:rPr lang="en-US" sz="1400" dirty="0"/>
                <a:t>’ diploma in Nuclear Physics at the DAE Symposium on Nuclear Physics (SNP 2022), India 2022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2AB19D-A2AB-2EE8-4EA3-45610B6CB49B}"/>
              </a:ext>
            </a:extLst>
          </p:cNvPr>
          <p:cNvGrpSpPr/>
          <p:nvPr/>
        </p:nvGrpSpPr>
        <p:grpSpPr>
          <a:xfrm>
            <a:off x="-171769" y="4740560"/>
            <a:ext cx="12363769" cy="2092076"/>
            <a:chOff x="-171769" y="4740560"/>
            <a:chExt cx="12363769" cy="209207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B065E7-38C5-F8E3-675C-D25BF1A84FE5}"/>
                </a:ext>
              </a:extLst>
            </p:cNvPr>
            <p:cNvSpPr txBox="1"/>
            <p:nvPr/>
          </p:nvSpPr>
          <p:spPr>
            <a:xfrm>
              <a:off x="88094" y="4740560"/>
              <a:ext cx="822027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Publications in refereed journals (First Authored) in the field of fission reaction dynamics: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E52B59-4B90-C7ED-5DDA-504EF36279B6}"/>
                </a:ext>
              </a:extLst>
            </p:cNvPr>
            <p:cNvSpPr txBox="1"/>
            <p:nvPr/>
          </p:nvSpPr>
          <p:spPr>
            <a:xfrm>
              <a:off x="-171769" y="4995211"/>
              <a:ext cx="12363769" cy="129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 algn="just">
                <a:lnSpc>
                  <a:spcPts val="2400"/>
                </a:lnSpc>
                <a:buFont typeface="Wingdings" panose="05000000000000000000" pitchFamily="2" charset="2"/>
                <a:buChar char="ü"/>
              </a:pPr>
              <a:r>
                <a:rPr lang="en-US" sz="1400" dirty="0"/>
                <a:t>Multimodal Fission Dynamics in </a:t>
              </a:r>
              <a:r>
                <a:rPr lang="en-US" sz="1400" baseline="30000" dirty="0"/>
                <a:t>235</a:t>
              </a:r>
              <a:r>
                <a:rPr lang="en-US" sz="1400" dirty="0"/>
                <a:t>U(</a:t>
              </a:r>
              <a:r>
                <a:rPr lang="en-US" sz="1400" dirty="0" err="1"/>
                <a:t>n</a:t>
              </a:r>
              <a:r>
                <a:rPr lang="en-US" sz="1400" baseline="-25000" dirty="0" err="1"/>
                <a:t>th</a:t>
              </a:r>
              <a:r>
                <a:rPr lang="en-US" sz="1400" dirty="0" err="1"/>
                <a:t>,f</a:t>
              </a:r>
              <a:r>
                <a:rPr lang="en-US" sz="1400" dirty="0"/>
                <a:t>): An investigation following fission fragment spectroscopy, </a:t>
              </a:r>
              <a:r>
                <a:rPr lang="en-US" sz="1400" dirty="0" err="1"/>
                <a:t>Nucl</a:t>
              </a:r>
              <a:r>
                <a:rPr lang="en-US" sz="1400" dirty="0"/>
                <a:t>. Phys. A 1053, 122962 (2025)</a:t>
              </a:r>
            </a:p>
            <a:p>
              <a:pPr marL="742950" lvl="1" indent="-285750" algn="just">
                <a:lnSpc>
                  <a:spcPts val="2400"/>
                </a:lnSpc>
                <a:buFont typeface="Wingdings" panose="05000000000000000000" pitchFamily="2" charset="2"/>
                <a:buChar char="ü"/>
              </a:pPr>
              <a:r>
                <a:rPr lang="en-US" sz="1400" dirty="0"/>
                <a:t>Excitation energy dependency of the low-energy fission dynamics: Probing through prompt gamma-ray spectroscopy, EPJ Web of Conf. J. 306, 01022 (2024)</a:t>
              </a:r>
            </a:p>
            <a:p>
              <a:pPr marL="742950" lvl="1" indent="-285750" algn="just">
                <a:lnSpc>
                  <a:spcPts val="2400"/>
                </a:lnSpc>
                <a:buFont typeface="Wingdings" panose="05000000000000000000" pitchFamily="2" charset="2"/>
                <a:buChar char="ü"/>
              </a:pPr>
              <a:r>
                <a:rPr lang="en-US" sz="1400" dirty="0"/>
                <a:t>Evidence for competing bi-faceted compound nucleus fission modes in </a:t>
              </a:r>
              <a:r>
                <a:rPr lang="en-US" sz="1400" baseline="30000" dirty="0"/>
                <a:t>232</a:t>
              </a:r>
              <a:r>
                <a:rPr lang="en-US" sz="1400" dirty="0"/>
                <a:t>Th(α,f) reaction, Phys. Lett. B 825, 136848 (2022)</a:t>
              </a:r>
            </a:p>
            <a:p>
              <a:pPr marL="742950" lvl="1" indent="-285750" algn="just">
                <a:lnSpc>
                  <a:spcPts val="2400"/>
                </a:lnSpc>
                <a:buFont typeface="Wingdings" panose="05000000000000000000" pitchFamily="2" charset="2"/>
                <a:buChar char="ü"/>
              </a:pPr>
              <a:r>
                <a:rPr lang="en-US" sz="1300" dirty="0"/>
                <a:t>Measurement of relative isotopic yield distribution of even-even fission fragments from </a:t>
              </a:r>
              <a:r>
                <a:rPr lang="en-US" sz="1300" baseline="30000" dirty="0"/>
                <a:t>235</a:t>
              </a:r>
              <a:r>
                <a:rPr lang="en-US" sz="1300" dirty="0"/>
                <a:t>U(</a:t>
              </a:r>
              <a:r>
                <a:rPr lang="en-US" sz="1300" dirty="0" err="1"/>
                <a:t>n</a:t>
              </a:r>
              <a:r>
                <a:rPr lang="en-US" sz="1300" baseline="-25000" dirty="0" err="1"/>
                <a:t>th</a:t>
              </a:r>
              <a:r>
                <a:rPr lang="en-US" sz="1300" dirty="0" err="1"/>
                <a:t>,f</a:t>
              </a:r>
              <a:r>
                <a:rPr lang="en-US" sz="1300" dirty="0"/>
                <a:t>) following γ-ray spectroscopy, Phys. Rev. C 103, 044322 (2021)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94FF0C-D6D5-1B8D-FEAE-C52A80D70D47}"/>
                </a:ext>
              </a:extLst>
            </p:cNvPr>
            <p:cNvSpPr txBox="1"/>
            <p:nvPr/>
          </p:nvSpPr>
          <p:spPr>
            <a:xfrm>
              <a:off x="88094" y="6450544"/>
              <a:ext cx="89626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Conference presentations and proceedings total: 15 (Venues includes: France, India, Japan, Russia, and South Africa)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3BDDFD-599F-A659-663C-58C87350A7ED}"/>
                </a:ext>
              </a:extLst>
            </p:cNvPr>
            <p:cNvSpPr txBox="1"/>
            <p:nvPr/>
          </p:nvSpPr>
          <p:spPr>
            <a:xfrm>
              <a:off x="88094" y="6176913"/>
              <a:ext cx="822027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Collaborative publications in refereed international journals: 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CC6BC3-D800-19AB-184B-B36426D2D3FC}"/>
              </a:ext>
            </a:extLst>
          </p:cNvPr>
          <p:cNvGrpSpPr/>
          <p:nvPr/>
        </p:nvGrpSpPr>
        <p:grpSpPr>
          <a:xfrm>
            <a:off x="178617" y="2593931"/>
            <a:ext cx="12013383" cy="861774"/>
            <a:chOff x="178617" y="2593931"/>
            <a:chExt cx="12013383" cy="86177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4DCFC3-EDA7-7370-71F8-74B608CF123A}"/>
                </a:ext>
              </a:extLst>
            </p:cNvPr>
            <p:cNvSpPr txBox="1"/>
            <p:nvPr/>
          </p:nvSpPr>
          <p:spPr>
            <a:xfrm>
              <a:off x="178617" y="2593931"/>
              <a:ext cx="12013383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Presently working on the double-arm time-of-flight (TOF) spectrometer CORSET at FLNR to study fission and </a:t>
              </a:r>
              <a:r>
                <a:rPr lang="en-US" sz="1400" dirty="0" err="1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quasifission</a:t>
              </a: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dynamics of heavy and superheavy nuclei</a:t>
              </a:r>
              <a:endParaRPr lang="en-US" sz="14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957456-1EF9-2EA1-1D6B-DF4A41B9AF3E}"/>
                </a:ext>
              </a:extLst>
            </p:cNvPr>
            <p:cNvSpPr txBox="1"/>
            <p:nvPr/>
          </p:nvSpPr>
          <p:spPr>
            <a:xfrm>
              <a:off x="396366" y="2839577"/>
              <a:ext cx="11762725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Contribution in the present work: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Active participation during experiment; Data processing and analysis; Interpretation of results; Preparation of manuscript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768E84-A57C-708A-5A44-89D19FC498CB}"/>
                </a:ext>
              </a:extLst>
            </p:cNvPr>
            <p:cNvSpPr txBox="1"/>
            <p:nvPr/>
          </p:nvSpPr>
          <p:spPr>
            <a:xfrm>
              <a:off x="7492482" y="3073613"/>
              <a:ext cx="4385388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Manuscript under preparation for peer-reviewed journal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68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05D823E-6C11-4EBF-8903-48C1689BCF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650046-D149-5050-0F30-9D8224E1F12F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7F4BFB-6911-4AF2-AECC-4258D7C2A0E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EDA016-231E-4DD9-87AF-5615A30B4D98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1/9</a:t>
            </a:r>
            <a:endParaRPr lang="en-IN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47FD71-DF4A-49A6-A457-CFC3DB52C43B}"/>
              </a:ext>
            </a:extLst>
          </p:cNvPr>
          <p:cNvSpPr txBox="1"/>
          <p:nvPr/>
        </p:nvSpPr>
        <p:spPr>
          <a:xfrm>
            <a:off x="2492107" y="-29034"/>
            <a:ext cx="730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Introduction and Motivation</a:t>
            </a:r>
            <a:endParaRPr lang="en-IN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E692CA-09AC-4377-A204-16633794D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391"/>
            <a:ext cx="5258172" cy="3067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74C631-6AE2-4E2D-A1F1-8F2500FEF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20" y="392143"/>
            <a:ext cx="6873380" cy="33559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19841F-5254-4380-B7A4-69995B3CE528}"/>
              </a:ext>
            </a:extLst>
          </p:cNvPr>
          <p:cNvSpPr txBox="1"/>
          <p:nvPr/>
        </p:nvSpPr>
        <p:spPr>
          <a:xfrm>
            <a:off x="6350889" y="3709825"/>
            <a:ext cx="5901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Ref. J. H. Hamilton, S. Hofmann, Y. T. </a:t>
            </a:r>
            <a:r>
              <a:rPr lang="en-US" sz="1200" dirty="0" err="1">
                <a:solidFill>
                  <a:srgbClr val="0070C0"/>
                </a:solidFill>
              </a:rPr>
              <a:t>Oganessian</a:t>
            </a:r>
            <a:r>
              <a:rPr lang="en-US" sz="1200" dirty="0">
                <a:solidFill>
                  <a:srgbClr val="0070C0"/>
                </a:solidFill>
              </a:rPr>
              <a:t>. </a:t>
            </a:r>
            <a:r>
              <a:rPr lang="en-US" sz="1200" dirty="0" err="1">
                <a:solidFill>
                  <a:srgbClr val="0070C0"/>
                </a:solidFill>
              </a:rPr>
              <a:t>Annu</a:t>
            </a:r>
            <a:r>
              <a:rPr lang="en-US" sz="1200" dirty="0">
                <a:solidFill>
                  <a:srgbClr val="0070C0"/>
                </a:solidFill>
              </a:rPr>
              <a:t>. Rev. </a:t>
            </a:r>
            <a:r>
              <a:rPr lang="en-US" sz="1200" dirty="0" err="1">
                <a:solidFill>
                  <a:srgbClr val="0070C0"/>
                </a:solidFill>
              </a:rPr>
              <a:t>Nucl</a:t>
            </a:r>
            <a:r>
              <a:rPr lang="en-US" sz="1200" dirty="0">
                <a:solidFill>
                  <a:srgbClr val="0070C0"/>
                </a:solidFill>
              </a:rPr>
              <a:t>. Part. Sci. 63, 383 (2013)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FC4C1C-8AC3-4CFD-9080-6EE4BDA4DDAE}"/>
              </a:ext>
            </a:extLst>
          </p:cNvPr>
          <p:cNvSpPr txBox="1"/>
          <p:nvPr/>
        </p:nvSpPr>
        <p:spPr>
          <a:xfrm>
            <a:off x="32657" y="356103"/>
            <a:ext cx="6166807" cy="10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JINR – One of the prime laboratories exploring the limits of the periodic table in search of </a:t>
            </a:r>
            <a:r>
              <a:rPr lang="en-US" sz="14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Super Heavy Elements (SHEs)</a:t>
            </a:r>
            <a:endParaRPr lang="en-US" sz="1400" dirty="0">
              <a:solidFill>
                <a:srgbClr val="040C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Approach 	Heavy-ion fusion reactions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281964-AEBE-455B-AD68-F81E72FA0CD0}"/>
              </a:ext>
            </a:extLst>
          </p:cNvPr>
          <p:cNvSpPr txBox="1"/>
          <p:nvPr/>
        </p:nvSpPr>
        <p:spPr>
          <a:xfrm>
            <a:off x="3422708" y="737361"/>
            <a:ext cx="1793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</a:rPr>
              <a:t>‘Island of stability’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FD64F0-095B-4E6B-BAD0-D17B1EE76BCD}"/>
              </a:ext>
            </a:extLst>
          </p:cNvPr>
          <p:cNvCxnSpPr>
            <a:cxnSpLocks/>
          </p:cNvCxnSpPr>
          <p:nvPr/>
        </p:nvCxnSpPr>
        <p:spPr>
          <a:xfrm>
            <a:off x="1149261" y="1218333"/>
            <a:ext cx="75437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384A47-2950-45AF-B3CE-22A06819DCE7}"/>
              </a:ext>
            </a:extLst>
          </p:cNvPr>
          <p:cNvGrpSpPr/>
          <p:nvPr/>
        </p:nvGrpSpPr>
        <p:grpSpPr>
          <a:xfrm>
            <a:off x="1715102" y="1470384"/>
            <a:ext cx="3408296" cy="2991582"/>
            <a:chOff x="1715102" y="1470384"/>
            <a:chExt cx="3408296" cy="29915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2A0EECD-D77A-45FB-9EE6-484B99370A20}"/>
                </a:ext>
              </a:extLst>
            </p:cNvPr>
            <p:cNvSpPr/>
            <p:nvPr/>
          </p:nvSpPr>
          <p:spPr>
            <a:xfrm>
              <a:off x="1826644" y="3180943"/>
              <a:ext cx="1067244" cy="14147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8021E6-E0BB-4B00-81B5-D0C99F6F5197}"/>
                </a:ext>
              </a:extLst>
            </p:cNvPr>
            <p:cNvSpPr/>
            <p:nvPr/>
          </p:nvSpPr>
          <p:spPr>
            <a:xfrm>
              <a:off x="3015573" y="2429386"/>
              <a:ext cx="1410511" cy="279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4168B7A-F9AC-4ACD-824D-D3E043D656FE}"/>
                </a:ext>
              </a:extLst>
            </p:cNvPr>
            <p:cNvSpPr/>
            <p:nvPr/>
          </p:nvSpPr>
          <p:spPr>
            <a:xfrm>
              <a:off x="3422708" y="2632134"/>
              <a:ext cx="1700690" cy="918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1243FDC-D51C-4145-A716-5624CD51E095}"/>
                </a:ext>
              </a:extLst>
            </p:cNvPr>
            <p:cNvSpPr/>
            <p:nvPr/>
          </p:nvSpPr>
          <p:spPr>
            <a:xfrm>
              <a:off x="2067128" y="3118078"/>
              <a:ext cx="2174132" cy="13438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E61CA6C-9F15-4D1F-BDC9-2E1C428BE36D}"/>
                </a:ext>
              </a:extLst>
            </p:cNvPr>
            <p:cNvSpPr/>
            <p:nvPr/>
          </p:nvSpPr>
          <p:spPr>
            <a:xfrm>
              <a:off x="1912690" y="1486556"/>
              <a:ext cx="704050" cy="69290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C7CD8CA-1C4F-4762-9311-B72AAC634527}"/>
                </a:ext>
              </a:extLst>
            </p:cNvPr>
            <p:cNvSpPr/>
            <p:nvPr/>
          </p:nvSpPr>
          <p:spPr>
            <a:xfrm>
              <a:off x="1715102" y="1470384"/>
              <a:ext cx="1212923" cy="3814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578C1A7-5D31-429B-B721-9D25EC40ABBA}"/>
              </a:ext>
            </a:extLst>
          </p:cNvPr>
          <p:cNvGrpSpPr/>
          <p:nvPr/>
        </p:nvGrpSpPr>
        <p:grpSpPr>
          <a:xfrm>
            <a:off x="576629" y="5362593"/>
            <a:ext cx="9095660" cy="847571"/>
            <a:chOff x="576629" y="5362593"/>
            <a:chExt cx="9095660" cy="8475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2A0838-007C-CF27-1C1D-45E4B00BE179}"/>
                </a:ext>
              </a:extLst>
            </p:cNvPr>
            <p:cNvSpPr txBox="1"/>
            <p:nvPr/>
          </p:nvSpPr>
          <p:spPr>
            <a:xfrm>
              <a:off x="576629" y="5362593"/>
              <a:ext cx="8520718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Competition between Compound Nucleus (CN) formation and </a:t>
              </a:r>
              <a:r>
                <a:rPr lang="en-US" sz="1600" dirty="0" err="1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Quasifission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(QF) process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27D97C-A6BA-4849-9375-F095FDE41CA0}"/>
                </a:ext>
              </a:extLst>
            </p:cNvPr>
            <p:cNvSpPr txBox="1"/>
            <p:nvPr/>
          </p:nvSpPr>
          <p:spPr>
            <a:xfrm>
              <a:off x="1151571" y="5786715"/>
              <a:ext cx="8520718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Competition between Fusion-Fission (FF) process and Evaporation residue (ER) formation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14B0628-2791-CD33-8377-7BA7779646A8}"/>
              </a:ext>
            </a:extLst>
          </p:cNvPr>
          <p:cNvGrpSpPr/>
          <p:nvPr/>
        </p:nvGrpSpPr>
        <p:grpSpPr>
          <a:xfrm>
            <a:off x="1883823" y="2642510"/>
            <a:ext cx="10358827" cy="3878987"/>
            <a:chOff x="1883823" y="2642510"/>
            <a:chExt cx="10358827" cy="38789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B2F9092-9E08-466C-A117-89B629F384F0}"/>
                </a:ext>
              </a:extLst>
            </p:cNvPr>
            <p:cNvCxnSpPr>
              <a:cxnSpLocks/>
            </p:cNvCxnSpPr>
            <p:nvPr/>
          </p:nvCxnSpPr>
          <p:spPr>
            <a:xfrm>
              <a:off x="3368502" y="4436503"/>
              <a:ext cx="0" cy="1480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828D7CA-1052-4C92-ADB0-D78A6C578B5E}"/>
                </a:ext>
              </a:extLst>
            </p:cNvPr>
            <p:cNvCxnSpPr>
              <a:cxnSpLocks/>
            </p:cNvCxnSpPr>
            <p:nvPr/>
          </p:nvCxnSpPr>
          <p:spPr>
            <a:xfrm>
              <a:off x="3368502" y="4584573"/>
              <a:ext cx="229736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2FD3C67-AB10-49DD-B031-F1E813F3ED1F}"/>
                </a:ext>
              </a:extLst>
            </p:cNvPr>
            <p:cNvCxnSpPr>
              <a:cxnSpLocks/>
            </p:cNvCxnSpPr>
            <p:nvPr/>
          </p:nvCxnSpPr>
          <p:spPr>
            <a:xfrm>
              <a:off x="4468858" y="4341277"/>
              <a:ext cx="152174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E94B89D-D017-4883-85FE-5088A0C6A85E}"/>
                </a:ext>
              </a:extLst>
            </p:cNvPr>
            <p:cNvCxnSpPr>
              <a:cxnSpLocks/>
            </p:cNvCxnSpPr>
            <p:nvPr/>
          </p:nvCxnSpPr>
          <p:spPr>
            <a:xfrm>
              <a:off x="4468858" y="3659925"/>
              <a:ext cx="0" cy="68135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6F592FC-D39E-4AE5-9144-CFB4CDEE99E4}"/>
                </a:ext>
              </a:extLst>
            </p:cNvPr>
            <p:cNvSpPr/>
            <p:nvPr/>
          </p:nvSpPr>
          <p:spPr>
            <a:xfrm rot="19451392">
              <a:off x="1883823" y="2642510"/>
              <a:ext cx="3218754" cy="162181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B5E56B2-168C-42C0-A9D2-9547C12501A5}"/>
                </a:ext>
              </a:extLst>
            </p:cNvPr>
            <p:cNvSpPr txBox="1"/>
            <p:nvPr/>
          </p:nvSpPr>
          <p:spPr>
            <a:xfrm>
              <a:off x="6062307" y="4108475"/>
              <a:ext cx="6180343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Following complete equilibration in all degrees of freedom (mass, charge, etc.)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1964EB9-F82E-46BB-8300-947138D7CE1B}"/>
                </a:ext>
              </a:extLst>
            </p:cNvPr>
            <p:cNvSpPr txBox="1"/>
            <p:nvPr/>
          </p:nvSpPr>
          <p:spPr>
            <a:xfrm>
              <a:off x="5665862" y="4381476"/>
              <a:ext cx="6180343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Non-compound nucleus process; Separation is extremely difficult!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A807470-879C-404D-9858-1708E1EDCC1D}"/>
                </a:ext>
              </a:extLst>
            </p:cNvPr>
            <p:cNvCxnSpPr/>
            <p:nvPr/>
          </p:nvCxnSpPr>
          <p:spPr>
            <a:xfrm>
              <a:off x="8448709" y="4704193"/>
              <a:ext cx="229301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78262A2-6B46-4CC5-B2C4-28C0AC0BA6E9}"/>
                </a:ext>
              </a:extLst>
            </p:cNvPr>
            <p:cNvSpPr txBox="1"/>
            <p:nvPr/>
          </p:nvSpPr>
          <p:spPr>
            <a:xfrm rot="19094415">
              <a:off x="3251075" y="4056204"/>
              <a:ext cx="17934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FF0000"/>
                  </a:solidFill>
                </a:rPr>
                <a:t>Binary decay channels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F11D857-5D35-CE9A-5E5A-E2140EB4E153}"/>
                </a:ext>
              </a:extLst>
            </p:cNvPr>
            <p:cNvCxnSpPr>
              <a:cxnSpLocks/>
            </p:cNvCxnSpPr>
            <p:nvPr/>
          </p:nvCxnSpPr>
          <p:spPr>
            <a:xfrm>
              <a:off x="4857602" y="6192853"/>
              <a:ext cx="0" cy="1906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4FE780A-F4F3-319E-94B7-45CFEAC13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8584" y="6376764"/>
              <a:ext cx="671623" cy="672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AFB671-F780-8BFD-06C3-90F4B1759AF5}"/>
                </a:ext>
              </a:extLst>
            </p:cNvPr>
            <p:cNvSpPr txBox="1"/>
            <p:nvPr/>
          </p:nvSpPr>
          <p:spPr>
            <a:xfrm>
              <a:off x="5318620" y="6182943"/>
              <a:ext cx="48693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FF0000"/>
                  </a:solidFill>
                </a:rPr>
                <a:t>Depends on multiple entrance channel parameters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6059090-6E33-4806-AE6B-8D1A56BA4733}"/>
              </a:ext>
            </a:extLst>
          </p:cNvPr>
          <p:cNvGrpSpPr/>
          <p:nvPr/>
        </p:nvGrpSpPr>
        <p:grpSpPr>
          <a:xfrm>
            <a:off x="1461817" y="2632135"/>
            <a:ext cx="2293013" cy="1554395"/>
            <a:chOff x="1461817" y="2632135"/>
            <a:chExt cx="2293013" cy="1554395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1A748B6-EA1D-4554-8012-02E05C3265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1817" y="3610949"/>
              <a:ext cx="0" cy="27427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CD6C7F9-6039-4A3B-95D9-C101CE83DA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4830" y="2632135"/>
              <a:ext cx="0" cy="125308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4A251C3-BB60-4CC9-B09D-0298F5BBCE9C}"/>
                </a:ext>
              </a:extLst>
            </p:cNvPr>
            <p:cNvCxnSpPr/>
            <p:nvPr/>
          </p:nvCxnSpPr>
          <p:spPr>
            <a:xfrm>
              <a:off x="1461817" y="3885221"/>
              <a:ext cx="229301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73009A4-680D-4B30-B524-B6FD59B09287}"/>
                </a:ext>
              </a:extLst>
            </p:cNvPr>
            <p:cNvSpPr txBox="1"/>
            <p:nvPr/>
          </p:nvSpPr>
          <p:spPr>
            <a:xfrm>
              <a:off x="1632874" y="3847976"/>
              <a:ext cx="17934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FF0000"/>
                  </a:solidFill>
                </a:rPr>
                <a:t>Multiple stages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280E43A-05F2-9C25-64A4-89D2CC28E8C3}"/>
              </a:ext>
            </a:extLst>
          </p:cNvPr>
          <p:cNvGrpSpPr/>
          <p:nvPr/>
        </p:nvGrpSpPr>
        <p:grpSpPr>
          <a:xfrm>
            <a:off x="62490" y="540474"/>
            <a:ext cx="10941774" cy="4803495"/>
            <a:chOff x="62490" y="540474"/>
            <a:chExt cx="10941774" cy="4803495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44706C-4A6A-4594-9B65-D27D495E79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4396" y="1107347"/>
              <a:ext cx="4689446" cy="7717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CCEDD9F-12F3-40C5-8C9E-9B9FDE238CB0}"/>
                </a:ext>
              </a:extLst>
            </p:cNvPr>
            <p:cNvSpPr/>
            <p:nvPr/>
          </p:nvSpPr>
          <p:spPr>
            <a:xfrm rot="19451392">
              <a:off x="9979920" y="540474"/>
              <a:ext cx="1024344" cy="101210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B68804-92B0-9B1D-0C16-F7C725744046}"/>
                </a:ext>
              </a:extLst>
            </p:cNvPr>
            <p:cNvSpPr txBox="1"/>
            <p:nvPr/>
          </p:nvSpPr>
          <p:spPr>
            <a:xfrm>
              <a:off x="62490" y="4920520"/>
              <a:ext cx="8745608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Formation of a </a:t>
              </a:r>
              <a:r>
                <a:rPr lang="en-US" sz="1600" dirty="0" err="1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DiNuclear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system (DNS)		followed by two bifurcation points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62F1D74-11DF-62C4-498E-6232F4AB9D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9305" y="5165402"/>
              <a:ext cx="671623" cy="672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CCA1770-10E0-586C-9EEB-E0A062EB4929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05D823E-6C11-4EBF-8903-48C1689BCF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650046-D149-5050-0F30-9D8224E1F12F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7D68E4-9B67-4862-96A7-A09264EB95D1}"/>
              </a:ext>
            </a:extLst>
          </p:cNvPr>
          <p:cNvSpPr txBox="1"/>
          <p:nvPr/>
        </p:nvSpPr>
        <p:spPr>
          <a:xfrm>
            <a:off x="2492107" y="-29034"/>
            <a:ext cx="730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Introduction and Motivation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7F4BFB-6911-4AF2-AECC-4258D7C2A0E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EDA016-231E-4DD9-87AF-5615A30B4D98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2/9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270297-7E6E-4225-9A91-6AF424E27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296" y="302984"/>
            <a:ext cx="3501704" cy="2089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25C74C-9644-E4B8-7D3C-6B5AC7D84AA3}"/>
              </a:ext>
            </a:extLst>
          </p:cNvPr>
          <p:cNvSpPr txBox="1"/>
          <p:nvPr/>
        </p:nvSpPr>
        <p:spPr>
          <a:xfrm>
            <a:off x="1461112" y="679067"/>
            <a:ext cx="6166807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Studied based on a multidimensional potential energy surface (PES) valley</a:t>
            </a:r>
            <a:endParaRPr lang="en-US" sz="1400" b="0" i="0" dirty="0">
              <a:solidFill>
                <a:srgbClr val="040C28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45D57C-C403-6DA0-EE06-44E714479766}"/>
              </a:ext>
            </a:extLst>
          </p:cNvPr>
          <p:cNvSpPr txBox="1"/>
          <p:nvPr/>
        </p:nvSpPr>
        <p:spPr>
          <a:xfrm>
            <a:off x="828797" y="461244"/>
            <a:ext cx="3659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</a:rPr>
              <a:t>‘Evolution of the </a:t>
            </a:r>
            <a:r>
              <a:rPr lang="en-US" sz="1600" i="1" dirty="0" err="1">
                <a:solidFill>
                  <a:srgbClr val="FF0000"/>
                </a:solidFill>
              </a:rPr>
              <a:t>DiNuclear</a:t>
            </a:r>
            <a:r>
              <a:rPr lang="en-US" sz="1600" i="1" dirty="0">
                <a:solidFill>
                  <a:srgbClr val="FF0000"/>
                </a:solidFill>
              </a:rPr>
              <a:t> System’</a:t>
            </a:r>
          </a:p>
        </p:txBody>
      </p:sp>
      <p:pic>
        <p:nvPicPr>
          <p:cNvPr id="1028" name="Picture 4" descr="These GIFs of bouncing bubbles and water droplets are mesmerizing — Vox">
            <a:extLst>
              <a:ext uri="{FF2B5EF4-FFF2-40B4-BE49-F238E27FC236}">
                <a16:creationId xmlns:a16="http://schemas.microsoft.com/office/drawing/2014/main" id="{A2A46BC1-D936-D6DF-F416-9A50527F2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53" y="472519"/>
            <a:ext cx="941584" cy="77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081147-DC90-569B-4F7A-96E36A254DD7}"/>
              </a:ext>
            </a:extLst>
          </p:cNvPr>
          <p:cNvSpPr txBox="1"/>
          <p:nvPr/>
        </p:nvSpPr>
        <p:spPr>
          <a:xfrm>
            <a:off x="1757595" y="984464"/>
            <a:ext cx="6744745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Influence of shell structural effects, leads to multiple ‘Saddle’ and ‘Scission’ points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A07D8C-53B9-F4E6-9B95-1E9CF73041D2}"/>
              </a:ext>
            </a:extLst>
          </p:cNvPr>
          <p:cNvSpPr txBox="1"/>
          <p:nvPr/>
        </p:nvSpPr>
        <p:spPr>
          <a:xfrm>
            <a:off x="2136019" y="1279341"/>
            <a:ext cx="6404981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Following different fission channels, generates multiple modes of fission process</a:t>
            </a:r>
            <a:endParaRPr lang="en-US" sz="1400" b="0" i="0" dirty="0">
              <a:solidFill>
                <a:srgbClr val="040C28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E7BCC3-EEF8-BF49-7BF3-B83E1C1070E9}"/>
              </a:ext>
            </a:extLst>
          </p:cNvPr>
          <p:cNvSpPr txBox="1"/>
          <p:nvPr/>
        </p:nvSpPr>
        <p:spPr>
          <a:xfrm>
            <a:off x="5688532" y="1632065"/>
            <a:ext cx="3659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</a:rPr>
              <a:t>Multimodal fission process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ECB2F93-DF86-A1FE-1A9E-CF9D88909895}"/>
              </a:ext>
            </a:extLst>
          </p:cNvPr>
          <p:cNvGrpSpPr/>
          <p:nvPr/>
        </p:nvGrpSpPr>
        <p:grpSpPr>
          <a:xfrm>
            <a:off x="1377285" y="897817"/>
            <a:ext cx="10149772" cy="4930024"/>
            <a:chOff x="1377285" y="897817"/>
            <a:chExt cx="10149772" cy="49300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C17802-8C70-495A-BC39-203CAD8EC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199" y="2401206"/>
              <a:ext cx="3176858" cy="31047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E69D93-A08E-4257-97FB-8906E393AA40}"/>
                </a:ext>
              </a:extLst>
            </p:cNvPr>
            <p:cNvSpPr txBox="1"/>
            <p:nvPr/>
          </p:nvSpPr>
          <p:spPr>
            <a:xfrm>
              <a:off x="8502340" y="5366176"/>
              <a:ext cx="2067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70C0"/>
                  </a:solidFill>
                </a:rPr>
                <a:t>Ref. E. M. </a:t>
              </a:r>
              <a:r>
                <a:rPr lang="en-US" sz="1200" dirty="0" err="1">
                  <a:solidFill>
                    <a:srgbClr val="0070C0"/>
                  </a:solidFill>
                </a:rPr>
                <a:t>Kozulin</a:t>
              </a:r>
              <a:r>
                <a:rPr lang="en-US" sz="1200" dirty="0">
                  <a:solidFill>
                    <a:srgbClr val="0070C0"/>
                  </a:solidFill>
                </a:rPr>
                <a:t> </a:t>
              </a:r>
              <a:r>
                <a:rPr lang="en-US" sz="1200" i="1" dirty="0">
                  <a:solidFill>
                    <a:srgbClr val="0070C0"/>
                  </a:solidFill>
                </a:rPr>
                <a:t>et al.</a:t>
              </a:r>
              <a:r>
                <a:rPr lang="en-US" sz="1200" dirty="0">
                  <a:solidFill>
                    <a:srgbClr val="0070C0"/>
                  </a:solidFill>
                </a:rPr>
                <a:t>, Phys. Lett. B 686, 227 (2010)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85BEFC0-86A8-42FA-BAAB-AB438EF9F773}"/>
                </a:ext>
              </a:extLst>
            </p:cNvPr>
            <p:cNvSpPr/>
            <p:nvPr/>
          </p:nvSpPr>
          <p:spPr>
            <a:xfrm>
              <a:off x="8162488" y="2401939"/>
              <a:ext cx="738231" cy="1273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F1EB806-472B-FCC3-6C42-9E922F9E5891}"/>
                </a:ext>
              </a:extLst>
            </p:cNvPr>
            <p:cNvCxnSpPr>
              <a:cxnSpLocks/>
            </p:cNvCxnSpPr>
            <p:nvPr/>
          </p:nvCxnSpPr>
          <p:spPr>
            <a:xfrm>
              <a:off x="1377285" y="897817"/>
              <a:ext cx="0" cy="13897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70212A4-4FB8-49D2-3F01-F1F3555E7B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7285" y="2278244"/>
              <a:ext cx="671623" cy="672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D0B478-858C-F013-7025-FD381B26FECF}"/>
                </a:ext>
              </a:extLst>
            </p:cNvPr>
            <p:cNvSpPr txBox="1"/>
            <p:nvPr/>
          </p:nvSpPr>
          <p:spPr>
            <a:xfrm>
              <a:off x="1591566" y="2106154"/>
              <a:ext cx="54245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FF0000"/>
                  </a:solidFill>
                </a:rPr>
                <a:t>Non-Compound nucleus process – </a:t>
              </a:r>
              <a:r>
                <a:rPr lang="en-US" sz="1600" i="1" dirty="0" err="1">
                  <a:solidFill>
                    <a:srgbClr val="FF0000"/>
                  </a:solidFill>
                </a:rPr>
                <a:t>Quasifission</a:t>
              </a:r>
              <a:r>
                <a:rPr lang="en-US" sz="1600" i="1" dirty="0">
                  <a:solidFill>
                    <a:srgbClr val="FF0000"/>
                  </a:solidFill>
                </a:rPr>
                <a:t> (QF)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9D4003A-3DC8-8043-D9F1-75DD3B8BE441}"/>
                </a:ext>
              </a:extLst>
            </p:cNvPr>
            <p:cNvSpPr txBox="1"/>
            <p:nvPr/>
          </p:nvSpPr>
          <p:spPr>
            <a:xfrm>
              <a:off x="2605129" y="2315456"/>
              <a:ext cx="4938782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Depends on the reaction entrance channel</a:t>
              </a:r>
              <a:endParaRPr lang="en-US" sz="14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9D1F32A-55A3-031C-7251-54AC3D635F1B}"/>
                </a:ext>
              </a:extLst>
            </p:cNvPr>
            <p:cNvSpPr txBox="1"/>
            <p:nvPr/>
          </p:nvSpPr>
          <p:spPr>
            <a:xfrm>
              <a:off x="3060789" y="2580744"/>
              <a:ext cx="6070422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14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Dependence on reaction excitation energy and angular momentum</a:t>
              </a:r>
              <a:endParaRPr lang="en-US" sz="14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BD6FB60-A487-00D5-8C79-9A5C52D2FFD1}"/>
              </a:ext>
            </a:extLst>
          </p:cNvPr>
          <p:cNvGrpSpPr/>
          <p:nvPr/>
        </p:nvGrpSpPr>
        <p:grpSpPr>
          <a:xfrm>
            <a:off x="101845" y="2989667"/>
            <a:ext cx="8995637" cy="3606746"/>
            <a:chOff x="101845" y="2989667"/>
            <a:chExt cx="8995637" cy="360674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DB3A24A-602D-3479-930B-3E2BCA01A176}"/>
                </a:ext>
              </a:extLst>
            </p:cNvPr>
            <p:cNvSpPr/>
            <p:nvPr/>
          </p:nvSpPr>
          <p:spPr>
            <a:xfrm>
              <a:off x="1111144" y="2989667"/>
              <a:ext cx="4393913" cy="28997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38C8190-BACC-2A47-BDBF-9DC1F9E969D8}"/>
                </a:ext>
              </a:extLst>
            </p:cNvPr>
            <p:cNvGrpSpPr/>
            <p:nvPr/>
          </p:nvGrpSpPr>
          <p:grpSpPr>
            <a:xfrm>
              <a:off x="101845" y="3665989"/>
              <a:ext cx="6265362" cy="2930424"/>
              <a:chOff x="101845" y="3665989"/>
              <a:chExt cx="6265362" cy="293042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7118789-4773-43E2-B561-B6F30FCCA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45" y="3894215"/>
                <a:ext cx="3052416" cy="270203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943502C-60B8-416F-BB7C-062CFF9A25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4791" y="3881737"/>
                <a:ext cx="3052416" cy="271467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DBFE59-7CA6-47DD-A0FD-792A1D10697A}"/>
                  </a:ext>
                </a:extLst>
              </p:cNvPr>
              <p:cNvSpPr txBox="1"/>
              <p:nvPr/>
            </p:nvSpPr>
            <p:spPr>
              <a:xfrm>
                <a:off x="1479259" y="3665989"/>
                <a:ext cx="38027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70C0"/>
                    </a:solidFill>
                  </a:rPr>
                  <a:t>Ref. G. N. </a:t>
                </a:r>
                <a:r>
                  <a:rPr lang="en-US" sz="1200" dirty="0" err="1">
                    <a:solidFill>
                      <a:srgbClr val="0070C0"/>
                    </a:solidFill>
                  </a:rPr>
                  <a:t>Knyazheva</a:t>
                </a:r>
                <a:r>
                  <a:rPr lang="en-US" sz="1200" dirty="0">
                    <a:solidFill>
                      <a:srgbClr val="0070C0"/>
                    </a:solidFill>
                  </a:rPr>
                  <a:t> </a:t>
                </a:r>
                <a:r>
                  <a:rPr lang="en-US" sz="1200" i="1" dirty="0">
                    <a:solidFill>
                      <a:srgbClr val="0070C0"/>
                    </a:solidFill>
                  </a:rPr>
                  <a:t>et al.</a:t>
                </a:r>
                <a:r>
                  <a:rPr lang="en-US" sz="1200" dirty="0">
                    <a:solidFill>
                      <a:srgbClr val="0070C0"/>
                    </a:solidFill>
                  </a:rPr>
                  <a:t>, Phys. Rev. C 75, 064602 (2007)</a:t>
                </a:r>
              </a:p>
            </p:txBody>
          </p:sp>
        </p:grp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102E19EB-0415-B399-9324-B423D4540CF7}"/>
                </a:ext>
              </a:extLst>
            </p:cNvPr>
            <p:cNvSpPr/>
            <p:nvPr/>
          </p:nvSpPr>
          <p:spPr>
            <a:xfrm>
              <a:off x="3212029" y="3345528"/>
              <a:ext cx="177920" cy="33855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EEBE0E6-DF89-F4F1-7392-52A9CDDFBE9F}"/>
                </a:ext>
              </a:extLst>
            </p:cNvPr>
            <p:cNvSpPr/>
            <p:nvPr/>
          </p:nvSpPr>
          <p:spPr>
            <a:xfrm>
              <a:off x="1142237" y="3020764"/>
              <a:ext cx="4393913" cy="28997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7278B3F-FCC5-7A7D-E57E-4163572F04E2}"/>
                </a:ext>
              </a:extLst>
            </p:cNvPr>
            <p:cNvSpPr txBox="1"/>
            <p:nvPr/>
          </p:nvSpPr>
          <p:spPr>
            <a:xfrm>
              <a:off x="6202073" y="4198787"/>
              <a:ext cx="2300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FF0000"/>
                  </a:solidFill>
                </a:rPr>
                <a:t>Typical mass-energy, MTKE distributions</a:t>
              </a:r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E2055C44-739C-6777-12A3-61CAF3A5157C}"/>
                </a:ext>
              </a:extLst>
            </p:cNvPr>
            <p:cNvSpPr/>
            <p:nvPr/>
          </p:nvSpPr>
          <p:spPr>
            <a:xfrm>
              <a:off x="7240651" y="4761789"/>
              <a:ext cx="177920" cy="33855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94122D6-F806-6B31-F03E-39DEFE44D0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1777" y="5108429"/>
              <a:ext cx="298887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928B6B5-0154-8F07-6A24-2E164533FB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0664" y="5108429"/>
              <a:ext cx="0" cy="110575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26C1287-EBD3-2054-B8DB-262E2ACB2F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1777" y="6214188"/>
              <a:ext cx="298887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E1F4BEC-B1F5-B8AB-5A50-E0249A6B9AC3}"/>
                </a:ext>
              </a:extLst>
            </p:cNvPr>
            <p:cNvSpPr txBox="1"/>
            <p:nvPr/>
          </p:nvSpPr>
          <p:spPr>
            <a:xfrm>
              <a:off x="6301777" y="5144243"/>
              <a:ext cx="23002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FF0000"/>
                  </a:solidFill>
                </a:rPr>
                <a:t>1D projections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A8BC23-FB73-4946-4CF7-C0339A60722C}"/>
                </a:ext>
              </a:extLst>
            </p:cNvPr>
            <p:cNvSpPr txBox="1"/>
            <p:nvPr/>
          </p:nvSpPr>
          <p:spPr>
            <a:xfrm>
              <a:off x="6797215" y="5866491"/>
              <a:ext cx="2300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FF0000"/>
                  </a:solidFill>
                </a:rPr>
                <a:t>Signatures of </a:t>
              </a:r>
              <a:r>
                <a:rPr lang="en-US" sz="1600" i="1" dirty="0" err="1">
                  <a:solidFill>
                    <a:srgbClr val="FF0000"/>
                  </a:solidFill>
                </a:rPr>
                <a:t>Quasifission</a:t>
              </a:r>
              <a:r>
                <a:rPr lang="en-US" sz="1600" i="1" dirty="0">
                  <a:solidFill>
                    <a:srgbClr val="FF0000"/>
                  </a:solidFill>
                </a:rPr>
                <a:t> process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D9D50B2-4128-9DB9-8CF7-2A3B2695AF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2073" y="5366176"/>
              <a:ext cx="948510" cy="6782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ED3625E-61F9-7BEB-6762-7AC0188FA5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0014" y="6044464"/>
              <a:ext cx="158056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B48236C3-DD63-9A1A-0C93-3CFBB91387DF}"/>
                </a:ext>
              </a:extLst>
            </p:cNvPr>
            <p:cNvSpPr/>
            <p:nvPr/>
          </p:nvSpPr>
          <p:spPr>
            <a:xfrm>
              <a:off x="7718964" y="5536959"/>
              <a:ext cx="177920" cy="33855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42C8FF0-94E1-57CB-97FB-B1E9E397D9B4}"/>
                </a:ext>
              </a:extLst>
            </p:cNvPr>
            <p:cNvSpPr/>
            <p:nvPr/>
          </p:nvSpPr>
          <p:spPr>
            <a:xfrm>
              <a:off x="1719737" y="4775981"/>
              <a:ext cx="1492292" cy="167209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D2AC522-B4AA-E8DB-A5D5-6356AEC64E74}"/>
                </a:ext>
              </a:extLst>
            </p:cNvPr>
            <p:cNvSpPr txBox="1"/>
            <p:nvPr/>
          </p:nvSpPr>
          <p:spPr>
            <a:xfrm>
              <a:off x="371983" y="2989667"/>
              <a:ext cx="58856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FF0000"/>
                  </a:solidFill>
                </a:rPr>
                <a:t>Experimental approach – Measurement technique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9F39D76-CBA0-CC0C-61A1-93D41E145AAC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6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ED091E-6BA3-8AC4-623A-49C2F6E0E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59" y="3461958"/>
            <a:ext cx="272674" cy="338555"/>
          </a:xfrm>
          <a:prstGeom prst="rect">
            <a:avLst/>
          </a:prstGeom>
        </p:spPr>
      </p:pic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96C3234-13F0-4869-BF7B-EEF4B0B76F50}"/>
              </a:ext>
            </a:extLst>
          </p:cNvPr>
          <p:cNvSpPr/>
          <p:nvPr/>
        </p:nvSpPr>
        <p:spPr>
          <a:xfrm>
            <a:off x="3545218" y="2773342"/>
            <a:ext cx="3664815" cy="376804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6946ECA-33D0-463D-993D-B2D8BECD6CC3}"/>
              </a:ext>
            </a:extLst>
          </p:cNvPr>
          <p:cNvSpPr/>
          <p:nvPr/>
        </p:nvSpPr>
        <p:spPr>
          <a:xfrm>
            <a:off x="3631860" y="2777159"/>
            <a:ext cx="3578173" cy="37117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0FFDB-A1A4-470D-9FCB-53431E95C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84" y="879695"/>
            <a:ext cx="4157347" cy="44279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F6F996-1D27-559D-6C2F-09DA81A807C7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58D412-42BC-4445-40C3-5887F4CA8B4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820DAF-E2A2-2079-E58B-96F350335E3D}"/>
              </a:ext>
            </a:extLst>
          </p:cNvPr>
          <p:cNvSpPr/>
          <p:nvPr/>
        </p:nvSpPr>
        <p:spPr>
          <a:xfrm>
            <a:off x="2565650" y="2952907"/>
            <a:ext cx="835870" cy="520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BE500-0C69-4A67-9D68-68E94CB9AA8B}"/>
              </a:ext>
            </a:extLst>
          </p:cNvPr>
          <p:cNvSpPr txBox="1"/>
          <p:nvPr/>
        </p:nvSpPr>
        <p:spPr>
          <a:xfrm>
            <a:off x="1526796" y="4522"/>
            <a:ext cx="9060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Experimental setup: CORSET Time-of-Flight Spectrometer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962BDE-B7D0-49A8-9E5D-099BC8A924C2}"/>
              </a:ext>
            </a:extLst>
          </p:cNvPr>
          <p:cNvSpPr txBox="1"/>
          <p:nvPr/>
        </p:nvSpPr>
        <p:spPr>
          <a:xfrm>
            <a:off x="113830" y="368351"/>
            <a:ext cx="11962942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CORSET (</a:t>
            </a:r>
            <a:r>
              <a:rPr lang="en-US" dirty="0" err="1"/>
              <a:t>CORrelation</a:t>
            </a:r>
            <a:r>
              <a:rPr lang="en-US" dirty="0"/>
              <a:t> </a:t>
            </a:r>
            <a:r>
              <a:rPr lang="en-US" dirty="0" err="1"/>
              <a:t>SETup</a:t>
            </a:r>
            <a:r>
              <a:rPr lang="en-US" dirty="0"/>
              <a:t>) is a two-arm time-of-flight position-sensitive spectrometer developed at the </a:t>
            </a:r>
            <a:r>
              <a:rPr lang="en-US" dirty="0" err="1"/>
              <a:t>Flerov</a:t>
            </a:r>
            <a:r>
              <a:rPr lang="en-US" dirty="0"/>
              <a:t> Laboratory of Nuclear Reactions (FLNR), JINR.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3378AD-4FAF-48E1-B3E4-AFEC80536236}"/>
              </a:ext>
            </a:extLst>
          </p:cNvPr>
          <p:cNvSpPr txBox="1"/>
          <p:nvPr/>
        </p:nvSpPr>
        <p:spPr>
          <a:xfrm>
            <a:off x="400261" y="1187142"/>
            <a:ext cx="2854667" cy="153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Time resolution 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Google Sans"/>
              </a:rPr>
              <a:t>≈ 180 </a:t>
            </a:r>
            <a:r>
              <a:rPr lang="en-US" sz="1600" b="0" i="0" dirty="0" err="1">
                <a:solidFill>
                  <a:srgbClr val="040C28"/>
                </a:solidFill>
                <a:effectLst/>
                <a:latin typeface="Google Sans"/>
              </a:rPr>
              <a:t>ps</a:t>
            </a:r>
            <a:endParaRPr lang="en-US" sz="1600" b="0" i="0" dirty="0">
              <a:solidFill>
                <a:srgbClr val="040C28"/>
              </a:solidFill>
              <a:effectLst/>
              <a:latin typeface="Google Sans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40C28"/>
                </a:solidFill>
                <a:latin typeface="Google Sans"/>
              </a:rPr>
              <a:t>Mass resolution 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Google Sans"/>
              </a:rPr>
              <a:t>≈</a:t>
            </a:r>
            <a:r>
              <a:rPr lang="en-US" sz="1600" dirty="0">
                <a:solidFill>
                  <a:srgbClr val="040C28"/>
                </a:solidFill>
                <a:latin typeface="Google Sans"/>
              </a:rPr>
              <a:t> 2 amu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40C28"/>
                </a:solidFill>
                <a:latin typeface="Google Sans"/>
              </a:rPr>
              <a:t>Position resolution 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Google Sans"/>
              </a:rPr>
              <a:t>≈</a:t>
            </a:r>
            <a:r>
              <a:rPr lang="en-US" sz="1600" dirty="0">
                <a:solidFill>
                  <a:srgbClr val="040C28"/>
                </a:solidFill>
                <a:latin typeface="Google Sans"/>
              </a:rPr>
              <a:t> 2 mm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40C28"/>
                </a:solidFill>
                <a:latin typeface="Google Sans"/>
              </a:rPr>
              <a:t>Angular resolution 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Google Sans"/>
              </a:rPr>
              <a:t>≈ ± 0.3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˚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8DE859-ED9E-4F4E-8C0C-74F96284C466}"/>
              </a:ext>
            </a:extLst>
          </p:cNvPr>
          <p:cNvSpPr txBox="1"/>
          <p:nvPr/>
        </p:nvSpPr>
        <p:spPr>
          <a:xfrm>
            <a:off x="3547106" y="1174922"/>
            <a:ext cx="3921738" cy="116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MCP Detector size = 18 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Google Sans"/>
              </a:rPr>
              <a:t>× 7 cm</a:t>
            </a:r>
            <a:r>
              <a:rPr lang="en-US" sz="1600" b="0" i="0" baseline="30000" dirty="0">
                <a:solidFill>
                  <a:srgbClr val="040C28"/>
                </a:solidFill>
                <a:effectLst/>
                <a:latin typeface="Google Sans"/>
              </a:rPr>
              <a:t>2</a:t>
            </a:r>
            <a:endParaRPr lang="en-US" sz="1600" baseline="30000" dirty="0">
              <a:solidFill>
                <a:srgbClr val="040C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 angle of each arm 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Google Sans"/>
              </a:rPr>
              <a:t>≈ 360 </a:t>
            </a:r>
            <a:r>
              <a:rPr lang="en-US" sz="1600" b="0" i="0" dirty="0" err="1">
                <a:solidFill>
                  <a:srgbClr val="040C28"/>
                </a:solidFill>
                <a:effectLst/>
                <a:latin typeface="Google Sans"/>
              </a:rPr>
              <a:t>msr</a:t>
            </a:r>
            <a:endParaRPr lang="en-US" sz="1600" b="0" i="0" dirty="0">
              <a:solidFill>
                <a:srgbClr val="040C28"/>
              </a:solidFill>
              <a:effectLst/>
              <a:latin typeface="Google Sans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Arm angles</a:t>
            </a:r>
            <a:r>
              <a:rPr lang="en-US" sz="1600" baseline="-25000" dirty="0"/>
              <a:t>1,2</a:t>
            </a:r>
            <a:r>
              <a:rPr lang="en-US" sz="1600" dirty="0"/>
              <a:t> ≈ 20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˚</a:t>
            </a:r>
            <a:r>
              <a:rPr lang="en-US" sz="1600" dirty="0"/>
              <a:t> – 160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˚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7D5FB3-6977-4140-A07D-5DFC9FD30A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7440282-1623-4B89-ADD7-435CA84E6402}"/>
              </a:ext>
            </a:extLst>
          </p:cNvPr>
          <p:cNvCxnSpPr>
            <a:cxnSpLocks/>
          </p:cNvCxnSpPr>
          <p:nvPr/>
        </p:nvCxnSpPr>
        <p:spPr>
          <a:xfrm>
            <a:off x="8725750" y="3820250"/>
            <a:ext cx="879246" cy="3190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D052D2-B9D0-451E-BE99-E3A3614DDDE5}"/>
              </a:ext>
            </a:extLst>
          </p:cNvPr>
          <p:cNvCxnSpPr>
            <a:cxnSpLocks/>
          </p:cNvCxnSpPr>
          <p:nvPr/>
        </p:nvCxnSpPr>
        <p:spPr>
          <a:xfrm>
            <a:off x="8431711" y="3977797"/>
            <a:ext cx="2079229" cy="7394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9AB54BA-7B31-4BA5-B3AF-D1A1047FFC1E}"/>
              </a:ext>
            </a:extLst>
          </p:cNvPr>
          <p:cNvSpPr txBox="1"/>
          <p:nvPr/>
        </p:nvSpPr>
        <p:spPr>
          <a:xfrm>
            <a:off x="8909107" y="4273754"/>
            <a:ext cx="7801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26.5 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D8B56E-3D13-4EF1-B265-D1C640F7BE8F}"/>
              </a:ext>
            </a:extLst>
          </p:cNvPr>
          <p:cNvSpPr txBox="1"/>
          <p:nvPr/>
        </p:nvSpPr>
        <p:spPr>
          <a:xfrm>
            <a:off x="8946406" y="3738407"/>
            <a:ext cx="7801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5.5 cm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BE50E20-007A-47CA-B0B7-3C712CDE7E35}"/>
              </a:ext>
            </a:extLst>
          </p:cNvPr>
          <p:cNvCxnSpPr>
            <a:cxnSpLocks/>
          </p:cNvCxnSpPr>
          <p:nvPr/>
        </p:nvCxnSpPr>
        <p:spPr>
          <a:xfrm>
            <a:off x="9442943" y="1968976"/>
            <a:ext cx="808405" cy="2812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59F0CDD-A0EE-46E9-A82A-5631B68DCB2D}"/>
              </a:ext>
            </a:extLst>
          </p:cNvPr>
          <p:cNvCxnSpPr>
            <a:cxnSpLocks/>
          </p:cNvCxnSpPr>
          <p:nvPr/>
        </p:nvCxnSpPr>
        <p:spPr>
          <a:xfrm>
            <a:off x="10300514" y="1543643"/>
            <a:ext cx="0" cy="6374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E296F60-659E-4689-BC68-0DF70B94ED77}"/>
              </a:ext>
            </a:extLst>
          </p:cNvPr>
          <p:cNvSpPr txBox="1"/>
          <p:nvPr/>
        </p:nvSpPr>
        <p:spPr>
          <a:xfrm>
            <a:off x="9336933" y="2102079"/>
            <a:ext cx="7801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18 cm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684A8-C1AD-4AE5-9BCB-05642E140984}"/>
              </a:ext>
            </a:extLst>
          </p:cNvPr>
          <p:cNvSpPr txBox="1"/>
          <p:nvPr/>
        </p:nvSpPr>
        <p:spPr>
          <a:xfrm>
            <a:off x="10117123" y="1712926"/>
            <a:ext cx="7801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7 cm</a:t>
            </a: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B223D85F-DD7C-49D3-A32E-23209540C799}"/>
              </a:ext>
            </a:extLst>
          </p:cNvPr>
          <p:cNvSpPr/>
          <p:nvPr/>
        </p:nvSpPr>
        <p:spPr>
          <a:xfrm>
            <a:off x="8041857" y="2533722"/>
            <a:ext cx="2653225" cy="602649"/>
          </a:xfrm>
          <a:prstGeom prst="arc">
            <a:avLst>
              <a:gd name="adj1" fmla="val 16200000"/>
              <a:gd name="adj2" fmla="val 2154093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B3A17C1-36F8-433B-B471-DE011318E71A}"/>
              </a:ext>
            </a:extLst>
          </p:cNvPr>
          <p:cNvCxnSpPr>
            <a:cxnSpLocks/>
          </p:cNvCxnSpPr>
          <p:nvPr/>
        </p:nvCxnSpPr>
        <p:spPr>
          <a:xfrm flipV="1">
            <a:off x="9650483" y="2489579"/>
            <a:ext cx="1760855" cy="79049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c 54">
            <a:extLst>
              <a:ext uri="{FF2B5EF4-FFF2-40B4-BE49-F238E27FC236}">
                <a16:creationId xmlns:a16="http://schemas.microsoft.com/office/drawing/2014/main" id="{65E8F701-E246-4CED-B6FE-7175E457A5A7}"/>
              </a:ext>
            </a:extLst>
          </p:cNvPr>
          <p:cNvSpPr/>
          <p:nvPr/>
        </p:nvSpPr>
        <p:spPr>
          <a:xfrm rot="2676461">
            <a:off x="8923352" y="2610166"/>
            <a:ext cx="2530952" cy="1433161"/>
          </a:xfrm>
          <a:prstGeom prst="arc">
            <a:avLst>
              <a:gd name="adj1" fmla="val 16200000"/>
              <a:gd name="adj2" fmla="val 40011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C135682-BD9B-46D0-8DCB-4F5D0337FBF6}"/>
              </a:ext>
            </a:extLst>
          </p:cNvPr>
          <p:cNvSpPr txBox="1"/>
          <p:nvPr/>
        </p:nvSpPr>
        <p:spPr>
          <a:xfrm>
            <a:off x="10140815" y="2394915"/>
            <a:ext cx="78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-54</a:t>
            </a:r>
            <a:r>
              <a:rPr lang="en-US" sz="14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˚</a:t>
            </a:r>
            <a:endParaRPr lang="en-US" sz="13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BC8BE1-27C9-4A89-A434-588F32886EC9}"/>
              </a:ext>
            </a:extLst>
          </p:cNvPr>
          <p:cNvSpPr txBox="1"/>
          <p:nvPr/>
        </p:nvSpPr>
        <p:spPr>
          <a:xfrm>
            <a:off x="10805334" y="2999322"/>
            <a:ext cx="78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54</a:t>
            </a:r>
            <a:r>
              <a:rPr lang="en-US" sz="14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˚</a:t>
            </a:r>
            <a:endParaRPr lang="en-US" sz="13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E5FB16-8240-4E20-B852-51973748E010}"/>
              </a:ext>
            </a:extLst>
          </p:cNvPr>
          <p:cNvSpPr/>
          <p:nvPr/>
        </p:nvSpPr>
        <p:spPr>
          <a:xfrm>
            <a:off x="8321879" y="1065402"/>
            <a:ext cx="1046591" cy="293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A28E8E-DFE1-47E2-A664-0CFE06159002}"/>
              </a:ext>
            </a:extLst>
          </p:cNvPr>
          <p:cNvSpPr txBox="1"/>
          <p:nvPr/>
        </p:nvSpPr>
        <p:spPr>
          <a:xfrm>
            <a:off x="6943369" y="5036005"/>
            <a:ext cx="4659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Ref. E. M. </a:t>
            </a:r>
            <a:r>
              <a:rPr lang="en-US" sz="1200" dirty="0" err="1">
                <a:solidFill>
                  <a:srgbClr val="0070C0"/>
                </a:solidFill>
              </a:rPr>
              <a:t>Kozulin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i="1" dirty="0">
                <a:solidFill>
                  <a:srgbClr val="0070C0"/>
                </a:solidFill>
              </a:rPr>
              <a:t>et al.</a:t>
            </a:r>
            <a:r>
              <a:rPr lang="en-US" sz="1200" dirty="0">
                <a:solidFill>
                  <a:srgbClr val="0070C0"/>
                </a:solidFill>
              </a:rPr>
              <a:t>, </a:t>
            </a:r>
            <a:r>
              <a:rPr lang="en-US" sz="1200" dirty="0" err="1">
                <a:solidFill>
                  <a:srgbClr val="0070C0"/>
                </a:solidFill>
              </a:rPr>
              <a:t>Instrum</a:t>
            </a:r>
            <a:r>
              <a:rPr lang="en-US" sz="1200" dirty="0">
                <a:solidFill>
                  <a:srgbClr val="0070C0"/>
                </a:solidFill>
              </a:rPr>
              <a:t>. Exp. Tech. 51, 44 (2008)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7C7494-EE14-40A8-B675-B437A0758F62}"/>
              </a:ext>
            </a:extLst>
          </p:cNvPr>
          <p:cNvSpPr txBox="1"/>
          <p:nvPr/>
        </p:nvSpPr>
        <p:spPr>
          <a:xfrm>
            <a:off x="811054" y="2840108"/>
            <a:ext cx="191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Experiment – 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D3E015-DA50-4A26-9D0C-A053280DEBD7}"/>
              </a:ext>
            </a:extLst>
          </p:cNvPr>
          <p:cNvSpPr txBox="1"/>
          <p:nvPr/>
        </p:nvSpPr>
        <p:spPr>
          <a:xfrm>
            <a:off x="4395752" y="2773341"/>
            <a:ext cx="191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Experiment – 2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20D9BAE-9340-4431-8E4F-B4207DB5B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5" y="3492925"/>
            <a:ext cx="288492" cy="30010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DD600F8-12BD-4EE9-847A-98EA1678BF93}"/>
              </a:ext>
            </a:extLst>
          </p:cNvPr>
          <p:cNvSpPr txBox="1"/>
          <p:nvPr/>
        </p:nvSpPr>
        <p:spPr>
          <a:xfrm>
            <a:off x="4201020" y="3685382"/>
            <a:ext cx="631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/>
              <a:t>48</a:t>
            </a:r>
            <a:r>
              <a:rPr lang="en-US" sz="1600" dirty="0"/>
              <a:t>Ca</a:t>
            </a:r>
            <a:endParaRPr lang="en-US" sz="1400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A399534-EE51-43A6-80E3-A619902F8742}"/>
              </a:ext>
            </a:extLst>
          </p:cNvPr>
          <p:cNvCxnSpPr>
            <a:cxnSpLocks/>
          </p:cNvCxnSpPr>
          <p:nvPr/>
        </p:nvCxnSpPr>
        <p:spPr>
          <a:xfrm flipV="1">
            <a:off x="4932270" y="3357942"/>
            <a:ext cx="961215" cy="2416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177A968-1782-4232-AE27-A6557FFE5AFB}"/>
              </a:ext>
            </a:extLst>
          </p:cNvPr>
          <p:cNvSpPr/>
          <p:nvPr/>
        </p:nvSpPr>
        <p:spPr>
          <a:xfrm>
            <a:off x="235092" y="1299541"/>
            <a:ext cx="3114710" cy="628370"/>
          </a:xfrm>
          <a:prstGeom prst="roundRect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D6E46E4-8AFD-494D-B09E-12D9645419F9}"/>
              </a:ext>
            </a:extLst>
          </p:cNvPr>
          <p:cNvSpPr txBox="1"/>
          <p:nvPr/>
        </p:nvSpPr>
        <p:spPr>
          <a:xfrm>
            <a:off x="218488" y="4975593"/>
            <a:ext cx="3418587" cy="153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 err="1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baseline="-25000" dirty="0" err="1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84.0, 93.0, 99.0, 106.5 MeV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baseline="-25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</a:t>
            </a:r>
            <a:r>
              <a:rPr lang="en-US" sz="1600" baseline="-25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1.01, 1.12, 1.19, 1.28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Targets : 191 µg/cm</a:t>
            </a:r>
            <a:r>
              <a:rPr lang="en-US" sz="1600" baseline="30000" dirty="0"/>
              <a:t>2</a:t>
            </a:r>
            <a:r>
              <a:rPr lang="en-US" sz="1600" dirty="0"/>
              <a:t> on C backing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Arm angles</a:t>
            </a:r>
            <a:r>
              <a:rPr lang="en-US" sz="1600" baseline="-25000" dirty="0"/>
              <a:t>1,2</a:t>
            </a:r>
            <a:r>
              <a:rPr lang="en-US" sz="1600" dirty="0"/>
              <a:t> = 70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˚</a:t>
            </a:r>
            <a:r>
              <a:rPr lang="en-US" sz="1600" dirty="0"/>
              <a:t> – 80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˚</a:t>
            </a:r>
            <a:endParaRPr lang="en-US" sz="1600" baseline="30000" dirty="0">
              <a:solidFill>
                <a:srgbClr val="040C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E4222AD-B540-48E5-B6CE-BDB5A610CD9E}"/>
              </a:ext>
            </a:extLst>
          </p:cNvPr>
          <p:cNvSpPr txBox="1"/>
          <p:nvPr/>
        </p:nvSpPr>
        <p:spPr>
          <a:xfrm>
            <a:off x="3871506" y="4975592"/>
            <a:ext cx="3338527" cy="153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 err="1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baseline="-25000" dirty="0" err="1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188, 198, 209, 226 MeV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baseline="-25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</a:t>
            </a:r>
            <a:r>
              <a:rPr lang="en-US" sz="1600" baseline="-250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0.96, 1.01, 1.06, 1.14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Targets : 214 µg/cm</a:t>
            </a:r>
            <a:r>
              <a:rPr lang="en-US" sz="1600" baseline="30000" dirty="0"/>
              <a:t>2</a:t>
            </a:r>
            <a:r>
              <a:rPr lang="en-US" sz="1600" dirty="0"/>
              <a:t> on Ti backing</a:t>
            </a:r>
            <a:endParaRPr lang="en-US" sz="1600" dirty="0">
              <a:solidFill>
                <a:srgbClr val="040C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Arm angles</a:t>
            </a:r>
            <a:r>
              <a:rPr lang="en-US" sz="1600" baseline="-25000" dirty="0"/>
              <a:t>1,2</a:t>
            </a:r>
            <a:r>
              <a:rPr lang="en-US" sz="1600" dirty="0"/>
              <a:t> = 50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˚</a:t>
            </a:r>
            <a:r>
              <a:rPr lang="en-US" sz="1600" dirty="0"/>
              <a:t> – 60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˚</a:t>
            </a:r>
            <a:endParaRPr lang="en-US" sz="1600" baseline="30000" dirty="0">
              <a:solidFill>
                <a:srgbClr val="040C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95F5FF-E529-4DC7-BEA3-C70D88C5DF67}"/>
              </a:ext>
            </a:extLst>
          </p:cNvPr>
          <p:cNvGrpSpPr/>
          <p:nvPr/>
        </p:nvGrpSpPr>
        <p:grpSpPr>
          <a:xfrm>
            <a:off x="380590" y="3698471"/>
            <a:ext cx="1100215" cy="582617"/>
            <a:chOff x="380590" y="3801112"/>
            <a:chExt cx="1100215" cy="58261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ADAE5AA-D3DF-4563-8EB7-472A300F7090}"/>
                </a:ext>
              </a:extLst>
            </p:cNvPr>
            <p:cNvSpPr txBox="1"/>
            <p:nvPr/>
          </p:nvSpPr>
          <p:spPr>
            <a:xfrm>
              <a:off x="593208" y="3801112"/>
              <a:ext cx="6317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30000" dirty="0"/>
                <a:t>16</a:t>
              </a:r>
              <a:r>
                <a:rPr lang="en-US" sz="1600" dirty="0"/>
                <a:t>O</a:t>
              </a:r>
              <a:endParaRPr lang="en-US" sz="140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FAB4CFD-803B-42B3-AF0C-9E28886684FF}"/>
                </a:ext>
              </a:extLst>
            </p:cNvPr>
            <p:cNvSpPr txBox="1"/>
            <p:nvPr/>
          </p:nvSpPr>
          <p:spPr>
            <a:xfrm>
              <a:off x="380590" y="4075952"/>
              <a:ext cx="11002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(</a:t>
              </a:r>
              <a:r>
                <a:rPr lang="el-GR" sz="1400" dirty="0"/>
                <a:t>β</a:t>
              </a:r>
              <a:r>
                <a:rPr lang="en-US" sz="1400" baseline="-25000" dirty="0"/>
                <a:t>2</a:t>
              </a:r>
              <a:r>
                <a:rPr lang="en-US" sz="1400" dirty="0"/>
                <a:t> = 0.35)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F022B3-2EE9-42A4-8315-DBAF03FA50A7}"/>
              </a:ext>
            </a:extLst>
          </p:cNvPr>
          <p:cNvGrpSpPr/>
          <p:nvPr/>
        </p:nvGrpSpPr>
        <p:grpSpPr>
          <a:xfrm>
            <a:off x="2209551" y="3147173"/>
            <a:ext cx="1100215" cy="925553"/>
            <a:chOff x="2209551" y="3249814"/>
            <a:chExt cx="1100215" cy="925553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D7C9064-711F-48E8-9184-201A4B643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300" y="3249814"/>
              <a:ext cx="444620" cy="46252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5A9810E-D5E4-4ED8-870E-4F22EEAC1FC0}"/>
                </a:ext>
              </a:extLst>
            </p:cNvPr>
            <p:cNvSpPr txBox="1"/>
            <p:nvPr/>
          </p:nvSpPr>
          <p:spPr>
            <a:xfrm>
              <a:off x="2450942" y="3614708"/>
              <a:ext cx="6317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30000" dirty="0"/>
                <a:t>208</a:t>
              </a:r>
              <a:r>
                <a:rPr lang="en-US" sz="1600" dirty="0"/>
                <a:t>Pb</a:t>
              </a:r>
              <a:endParaRPr lang="en-US" sz="14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38743EC-4759-4B45-8735-427E0A09ACA1}"/>
                </a:ext>
              </a:extLst>
            </p:cNvPr>
            <p:cNvSpPr txBox="1"/>
            <p:nvPr/>
          </p:nvSpPr>
          <p:spPr>
            <a:xfrm>
              <a:off x="2209551" y="3867590"/>
              <a:ext cx="11002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(</a:t>
              </a:r>
              <a:r>
                <a:rPr lang="el-GR" sz="1400" dirty="0"/>
                <a:t>β</a:t>
              </a:r>
              <a:r>
                <a:rPr lang="en-US" sz="1400" baseline="-25000" dirty="0"/>
                <a:t>2</a:t>
              </a:r>
              <a:r>
                <a:rPr lang="en-US" sz="1400" dirty="0"/>
                <a:t> = 0.06)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581B3F6F-1E3E-4559-B979-F2BB04C2DBA5}"/>
              </a:ext>
            </a:extLst>
          </p:cNvPr>
          <p:cNvSpPr txBox="1"/>
          <p:nvPr/>
        </p:nvSpPr>
        <p:spPr>
          <a:xfrm>
            <a:off x="3967796" y="3965769"/>
            <a:ext cx="110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</a:t>
            </a:r>
            <a:r>
              <a:rPr lang="el-GR" sz="1400" dirty="0"/>
              <a:t>β</a:t>
            </a:r>
            <a:r>
              <a:rPr lang="en-US" sz="1400" baseline="-25000" dirty="0"/>
              <a:t>2</a:t>
            </a:r>
            <a:r>
              <a:rPr lang="en-US" sz="1400" dirty="0"/>
              <a:t> = 0.11)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680574B-4921-4D8E-A1F0-B0084C4C643B}"/>
              </a:ext>
            </a:extLst>
          </p:cNvPr>
          <p:cNvGrpSpPr/>
          <p:nvPr/>
        </p:nvGrpSpPr>
        <p:grpSpPr>
          <a:xfrm>
            <a:off x="5830422" y="3050961"/>
            <a:ext cx="1100215" cy="1014334"/>
            <a:chOff x="5709122" y="3162933"/>
            <a:chExt cx="1100215" cy="101433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BE9063E-5F7C-45BF-A59C-1E477BD8E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323" y="3162933"/>
              <a:ext cx="465638" cy="57814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923DE0-E230-496F-8A9D-5AB4353A9704}"/>
                </a:ext>
              </a:extLst>
            </p:cNvPr>
            <p:cNvSpPr txBox="1"/>
            <p:nvPr/>
          </p:nvSpPr>
          <p:spPr>
            <a:xfrm>
              <a:off x="5943359" y="3601062"/>
              <a:ext cx="6317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30000" dirty="0"/>
                <a:t>176</a:t>
              </a:r>
              <a:r>
                <a:rPr lang="en-US" sz="1600" dirty="0"/>
                <a:t>Yb</a:t>
              </a:r>
              <a:endParaRPr lang="en-US" sz="14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3D588D7-B326-4B11-B831-9F7DD175BBFC}"/>
                </a:ext>
              </a:extLst>
            </p:cNvPr>
            <p:cNvSpPr txBox="1"/>
            <p:nvPr/>
          </p:nvSpPr>
          <p:spPr>
            <a:xfrm>
              <a:off x="5709122" y="3869490"/>
              <a:ext cx="11002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(</a:t>
              </a:r>
              <a:r>
                <a:rPr lang="el-GR" sz="1400" dirty="0"/>
                <a:t>β</a:t>
              </a:r>
              <a:r>
                <a:rPr lang="en-US" sz="1400" baseline="-25000" dirty="0"/>
                <a:t>2</a:t>
              </a:r>
              <a:r>
                <a:rPr lang="en-US" sz="1400" dirty="0"/>
                <a:t> = 0.31)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0F9157A-D3D7-44EE-8260-14E9A6A94FF6}"/>
              </a:ext>
            </a:extLst>
          </p:cNvPr>
          <p:cNvGrpSpPr/>
          <p:nvPr/>
        </p:nvGrpSpPr>
        <p:grpSpPr>
          <a:xfrm>
            <a:off x="1072292" y="4063396"/>
            <a:ext cx="1414457" cy="404708"/>
            <a:chOff x="1072292" y="4175367"/>
            <a:chExt cx="1414457" cy="404708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797DC85F-1702-461F-AEB2-E78C4DD995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8136" y="4347506"/>
              <a:ext cx="0" cy="21863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3320CE1-C380-4990-AF93-F83469AE8A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6749" y="4175367"/>
              <a:ext cx="0" cy="40470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17A4FC0-3E11-4754-9303-52D9AAA35767}"/>
                </a:ext>
              </a:extLst>
            </p:cNvPr>
            <p:cNvCxnSpPr>
              <a:cxnSpLocks/>
            </p:cNvCxnSpPr>
            <p:nvPr/>
          </p:nvCxnSpPr>
          <p:spPr>
            <a:xfrm>
              <a:off x="1072292" y="4566142"/>
              <a:ext cx="141445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A700402-000D-45AB-AC1D-AB6E64ECAA9C}"/>
              </a:ext>
            </a:extLst>
          </p:cNvPr>
          <p:cNvCxnSpPr>
            <a:cxnSpLocks/>
          </p:cNvCxnSpPr>
          <p:nvPr/>
        </p:nvCxnSpPr>
        <p:spPr>
          <a:xfrm flipV="1">
            <a:off x="4765204" y="4249467"/>
            <a:ext cx="0" cy="21863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DEFA700-D3D9-4990-B475-FC16DB18CDE7}"/>
              </a:ext>
            </a:extLst>
          </p:cNvPr>
          <p:cNvCxnSpPr>
            <a:cxnSpLocks/>
          </p:cNvCxnSpPr>
          <p:nvPr/>
        </p:nvCxnSpPr>
        <p:spPr>
          <a:xfrm flipV="1">
            <a:off x="6155428" y="4068939"/>
            <a:ext cx="0" cy="40470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DBD2104-EA13-49A3-AEA0-7858F183F9F6}"/>
              </a:ext>
            </a:extLst>
          </p:cNvPr>
          <p:cNvCxnSpPr>
            <a:cxnSpLocks/>
          </p:cNvCxnSpPr>
          <p:nvPr/>
        </p:nvCxnSpPr>
        <p:spPr>
          <a:xfrm>
            <a:off x="4749360" y="4459714"/>
            <a:ext cx="141445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CBB593E-182C-488D-8DE7-CCC1E2E1084A}"/>
              </a:ext>
            </a:extLst>
          </p:cNvPr>
          <p:cNvSpPr txBox="1"/>
          <p:nvPr/>
        </p:nvSpPr>
        <p:spPr>
          <a:xfrm>
            <a:off x="1521766" y="4529311"/>
            <a:ext cx="1596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V</a:t>
            </a:r>
            <a:r>
              <a:rPr lang="en-US" sz="1400" baseline="-25000" dirty="0" err="1"/>
              <a:t>coulomb</a:t>
            </a:r>
            <a:r>
              <a:rPr lang="en-US" sz="1400" dirty="0"/>
              <a:t> = 77.1 MeV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317DED-CD00-4CB1-B9A2-B830D2497B4D}"/>
              </a:ext>
            </a:extLst>
          </p:cNvPr>
          <p:cNvSpPr txBox="1"/>
          <p:nvPr/>
        </p:nvSpPr>
        <p:spPr>
          <a:xfrm>
            <a:off x="5201590" y="4528198"/>
            <a:ext cx="1667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V</a:t>
            </a:r>
            <a:r>
              <a:rPr lang="en-US" sz="1400" baseline="-25000" dirty="0" err="1"/>
              <a:t>coulomb</a:t>
            </a:r>
            <a:r>
              <a:rPr lang="en-US" sz="1400" dirty="0"/>
              <a:t> = 154.2 MeV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CFC93A0-0863-4256-A7F5-FA65EF63F60E}"/>
              </a:ext>
            </a:extLst>
          </p:cNvPr>
          <p:cNvSpPr txBox="1"/>
          <p:nvPr/>
        </p:nvSpPr>
        <p:spPr>
          <a:xfrm rot="20799084">
            <a:off x="4647683" y="3488391"/>
            <a:ext cx="1596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Z</a:t>
            </a:r>
            <a:r>
              <a:rPr lang="en-US" sz="1400" baseline="-25000" dirty="0"/>
              <a:t>P</a:t>
            </a:r>
            <a:r>
              <a:rPr lang="en-US" sz="1400" dirty="0"/>
              <a:t>Z</a:t>
            </a:r>
            <a:r>
              <a:rPr lang="en-US" sz="1400" baseline="-25000" dirty="0"/>
              <a:t>T</a:t>
            </a:r>
            <a:r>
              <a:rPr lang="en-US" sz="1400" dirty="0"/>
              <a:t> = 1400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541E4DF-3008-4DF1-949C-8A2AD5402BC3}"/>
              </a:ext>
            </a:extLst>
          </p:cNvPr>
          <p:cNvGrpSpPr/>
          <p:nvPr/>
        </p:nvGrpSpPr>
        <p:grpSpPr>
          <a:xfrm>
            <a:off x="937684" y="3351271"/>
            <a:ext cx="1596484" cy="426185"/>
            <a:chOff x="937684" y="3453912"/>
            <a:chExt cx="1596484" cy="426185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218E3B3-2899-4111-AB8C-15DB7BDF97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1144" y="3453912"/>
              <a:ext cx="961215" cy="2416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F0F06E1-E6D7-42CB-B66E-8A40EB1E0011}"/>
                </a:ext>
              </a:extLst>
            </p:cNvPr>
            <p:cNvSpPr txBox="1"/>
            <p:nvPr/>
          </p:nvSpPr>
          <p:spPr>
            <a:xfrm rot="20799084">
              <a:off x="937684" y="3572320"/>
              <a:ext cx="1596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Z</a:t>
              </a:r>
              <a:r>
                <a:rPr lang="en-US" sz="1400" baseline="-25000" dirty="0"/>
                <a:t>P</a:t>
              </a:r>
              <a:r>
                <a:rPr lang="en-US" sz="1400" dirty="0"/>
                <a:t>Z</a:t>
              </a:r>
              <a:r>
                <a:rPr lang="en-US" sz="1400" baseline="-25000" dirty="0"/>
                <a:t>T</a:t>
              </a:r>
              <a:r>
                <a:rPr lang="en-US" sz="1400" dirty="0"/>
                <a:t> = 656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7E154F0F-E4DF-4BD1-9B86-A5A4E26E89F2}"/>
              </a:ext>
            </a:extLst>
          </p:cNvPr>
          <p:cNvSpPr txBox="1"/>
          <p:nvPr/>
        </p:nvSpPr>
        <p:spPr>
          <a:xfrm>
            <a:off x="170915" y="4432621"/>
            <a:ext cx="159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χ</a:t>
            </a:r>
            <a:r>
              <a:rPr lang="en-US" sz="1400" baseline="-25000" dirty="0"/>
              <a:t>eff</a:t>
            </a:r>
            <a:r>
              <a:rPr lang="en-US" sz="1400" dirty="0"/>
              <a:t> = 0.439</a:t>
            </a:r>
          </a:p>
          <a:p>
            <a:pPr algn="ctr"/>
            <a:r>
              <a:rPr lang="el-GR" sz="1400" dirty="0"/>
              <a:t>χ</a:t>
            </a:r>
            <a:r>
              <a:rPr lang="en-US" sz="1400" baseline="-25000" dirty="0"/>
              <a:t>m</a:t>
            </a:r>
            <a:r>
              <a:rPr lang="en-US" sz="1400" dirty="0"/>
              <a:t> = 0.520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7506A95-2DAB-4E6D-8C65-6BC4D5B77AAD}"/>
              </a:ext>
            </a:extLst>
          </p:cNvPr>
          <p:cNvSpPr txBox="1"/>
          <p:nvPr/>
        </p:nvSpPr>
        <p:spPr>
          <a:xfrm>
            <a:off x="3905062" y="4500825"/>
            <a:ext cx="159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χ</a:t>
            </a:r>
            <a:r>
              <a:rPr lang="en-US" sz="1400" baseline="-25000" dirty="0"/>
              <a:t>eff</a:t>
            </a:r>
            <a:r>
              <a:rPr lang="en-US" sz="1400" dirty="0"/>
              <a:t> = 0.628</a:t>
            </a:r>
          </a:p>
          <a:p>
            <a:pPr algn="ctr"/>
            <a:r>
              <a:rPr lang="el-GR" sz="1400" dirty="0"/>
              <a:t>χ</a:t>
            </a:r>
            <a:r>
              <a:rPr lang="en-US" sz="1400" baseline="-25000" dirty="0"/>
              <a:t>m</a:t>
            </a:r>
            <a:r>
              <a:rPr lang="en-US" sz="1400" dirty="0"/>
              <a:t> = 0.662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B6245591-4F19-4718-935B-19EAC06EB1C9}"/>
              </a:ext>
            </a:extLst>
          </p:cNvPr>
          <p:cNvSpPr/>
          <p:nvPr/>
        </p:nvSpPr>
        <p:spPr>
          <a:xfrm>
            <a:off x="4196572" y="4515891"/>
            <a:ext cx="1007263" cy="503149"/>
          </a:xfrm>
          <a:prstGeom prst="roundRect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D3C08A4-4E1F-47FE-A255-F12E42E91E1F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3/9</a:t>
            </a:r>
            <a:endParaRPr lang="en-IN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EEE3AA2-C1BE-4ED1-8185-0B4644FF1D61}"/>
              </a:ext>
            </a:extLst>
          </p:cNvPr>
          <p:cNvSpPr txBox="1"/>
          <p:nvPr/>
        </p:nvSpPr>
        <p:spPr>
          <a:xfrm>
            <a:off x="10002819" y="1009461"/>
            <a:ext cx="4970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SCD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01348D2-F7BE-4D1A-8156-38C5419CD719}"/>
              </a:ext>
            </a:extLst>
          </p:cNvPr>
          <p:cNvSpPr txBox="1"/>
          <p:nvPr/>
        </p:nvSpPr>
        <p:spPr>
          <a:xfrm>
            <a:off x="11618378" y="3552277"/>
            <a:ext cx="4970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SCD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6E298ED-CA01-4895-AB79-914EFE0BBBA6}"/>
              </a:ext>
            </a:extLst>
          </p:cNvPr>
          <p:cNvSpPr txBox="1"/>
          <p:nvPr/>
        </p:nvSpPr>
        <p:spPr>
          <a:xfrm>
            <a:off x="9536512" y="1671569"/>
            <a:ext cx="5511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MCP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D3FAF2-FC36-4C39-BE2B-E9153D882A92}"/>
              </a:ext>
            </a:extLst>
          </p:cNvPr>
          <p:cNvSpPr txBox="1"/>
          <p:nvPr/>
        </p:nvSpPr>
        <p:spPr>
          <a:xfrm>
            <a:off x="10601855" y="4628099"/>
            <a:ext cx="5511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MCP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28593-97BD-2342-A326-65801B633710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0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F6F996-1D27-559D-6C2F-09DA81A807C7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58D412-42BC-4445-40C3-5887F4CA8B4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820DAF-E2A2-2079-E58B-96F350335E3D}"/>
              </a:ext>
            </a:extLst>
          </p:cNvPr>
          <p:cNvSpPr/>
          <p:nvPr/>
        </p:nvSpPr>
        <p:spPr>
          <a:xfrm>
            <a:off x="2565650" y="2952907"/>
            <a:ext cx="835870" cy="520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7D5FB3-6977-4140-A07D-5DFC9FD30A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DBE500-0C69-4A67-9D68-68E94CB9AA8B}"/>
              </a:ext>
            </a:extLst>
          </p:cNvPr>
          <p:cNvSpPr txBox="1"/>
          <p:nvPr/>
        </p:nvSpPr>
        <p:spPr>
          <a:xfrm>
            <a:off x="1594196" y="0"/>
            <a:ext cx="9100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Data Processing: Double-Velocity Measurement Technique</a:t>
            </a:r>
            <a:endParaRPr lang="en-IN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5FEAC-6EE2-4CC9-8974-493E903FB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09" y="1274020"/>
            <a:ext cx="3771515" cy="22687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095926-775C-4EFD-AD71-7E58B9465EFF}"/>
              </a:ext>
            </a:extLst>
          </p:cNvPr>
          <p:cNvSpPr/>
          <p:nvPr/>
        </p:nvSpPr>
        <p:spPr>
          <a:xfrm>
            <a:off x="5718270" y="2116679"/>
            <a:ext cx="636595" cy="341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8C8F98-2EEB-4C22-94BA-0C83AB5263C7}"/>
              </a:ext>
            </a:extLst>
          </p:cNvPr>
          <p:cNvSpPr/>
          <p:nvPr/>
        </p:nvSpPr>
        <p:spPr>
          <a:xfrm>
            <a:off x="5661172" y="2311331"/>
            <a:ext cx="1214298" cy="158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A41608-DB74-490E-8CFF-69F4EB3ECEDA}"/>
              </a:ext>
            </a:extLst>
          </p:cNvPr>
          <p:cNvSpPr/>
          <p:nvPr/>
        </p:nvSpPr>
        <p:spPr>
          <a:xfrm>
            <a:off x="6843449" y="2958490"/>
            <a:ext cx="1096704" cy="5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B88F91-7C24-4855-84DF-BA7827C58EA2}"/>
              </a:ext>
            </a:extLst>
          </p:cNvPr>
          <p:cNvSpPr/>
          <p:nvPr/>
        </p:nvSpPr>
        <p:spPr>
          <a:xfrm rot="19180184">
            <a:off x="8919205" y="2795507"/>
            <a:ext cx="567039" cy="380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C4C5C5-58F9-49B5-901D-7BE9C3090593}"/>
              </a:ext>
            </a:extLst>
          </p:cNvPr>
          <p:cNvSpPr/>
          <p:nvPr/>
        </p:nvSpPr>
        <p:spPr>
          <a:xfrm>
            <a:off x="8405377" y="3242754"/>
            <a:ext cx="1314552" cy="158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30453E-3B88-4433-A6EC-35486AAC2890}"/>
              </a:ext>
            </a:extLst>
          </p:cNvPr>
          <p:cNvSpPr txBox="1"/>
          <p:nvPr/>
        </p:nvSpPr>
        <p:spPr>
          <a:xfrm>
            <a:off x="7025954" y="2898127"/>
            <a:ext cx="654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aseline="30000" dirty="0"/>
              <a:t>176</a:t>
            </a:r>
            <a:r>
              <a:rPr lang="en-US" sz="1500" dirty="0"/>
              <a:t>Yb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10B5796A-B667-4EE0-AEA4-E548B56AEB48}"/>
              </a:ext>
            </a:extLst>
          </p:cNvPr>
          <p:cNvSpPr/>
          <p:nvPr/>
        </p:nvSpPr>
        <p:spPr>
          <a:xfrm rot="14134623">
            <a:off x="6761028" y="2110975"/>
            <a:ext cx="783086" cy="120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F85925A9-D7A3-4459-B37C-40B9DFA6246B}"/>
              </a:ext>
            </a:extLst>
          </p:cNvPr>
          <p:cNvSpPr/>
          <p:nvPr/>
        </p:nvSpPr>
        <p:spPr>
          <a:xfrm rot="900683">
            <a:off x="7388448" y="2644631"/>
            <a:ext cx="1344434" cy="130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852D95-52DC-4414-BE2D-BA5E87CCB2B3}"/>
              </a:ext>
            </a:extLst>
          </p:cNvPr>
          <p:cNvSpPr/>
          <p:nvPr/>
        </p:nvSpPr>
        <p:spPr>
          <a:xfrm>
            <a:off x="7405978" y="4449862"/>
            <a:ext cx="1068351" cy="32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C3FCAF6-9230-41B9-8866-327AC5349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" y="1045950"/>
            <a:ext cx="2891089" cy="251676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BF6A203-5897-432E-B9F2-AE6DBB10842A}"/>
              </a:ext>
            </a:extLst>
          </p:cNvPr>
          <p:cNvGrpSpPr/>
          <p:nvPr/>
        </p:nvGrpSpPr>
        <p:grpSpPr>
          <a:xfrm>
            <a:off x="1264574" y="604342"/>
            <a:ext cx="3566664" cy="563990"/>
            <a:chOff x="2285351" y="4530620"/>
            <a:chExt cx="2501221" cy="405724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F8AA2DD4-8581-46A7-B365-40F4EE75C5DB}"/>
                </a:ext>
              </a:extLst>
            </p:cNvPr>
            <p:cNvSpPr/>
            <p:nvPr/>
          </p:nvSpPr>
          <p:spPr>
            <a:xfrm>
              <a:off x="2392434" y="4530620"/>
              <a:ext cx="2278037" cy="24476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E6552A9-F463-449E-A0B2-F73E0320887B}"/>
                </a:ext>
              </a:extLst>
            </p:cNvPr>
            <p:cNvSpPr txBox="1"/>
            <p:nvPr/>
          </p:nvSpPr>
          <p:spPr>
            <a:xfrm>
              <a:off x="2285351" y="4536234"/>
              <a:ext cx="25012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aseline="30000" dirty="0"/>
                <a:t>Double-velocity measurement</a:t>
              </a:r>
              <a:endParaRPr lang="en-US" dirty="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2694D1F7-FE70-4579-93A3-1B227A665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722" y="1323072"/>
            <a:ext cx="2991308" cy="43805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10A2F1D-FA00-4D9D-9D65-2D616793E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24" y="1736081"/>
            <a:ext cx="1807324" cy="36848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3AB331D-EB16-4D21-B44C-91B2B0AED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92" y="2475877"/>
            <a:ext cx="2634419" cy="71908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CA7E0C7-24A5-410D-A928-DB3CCE07A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20" y="3194965"/>
            <a:ext cx="1429718" cy="33360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B33E29F-B068-4A7D-A025-F3C7A02C9A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675" y="3551688"/>
            <a:ext cx="1273563" cy="549262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500604B-45DB-44DC-B951-BAA4E921CEC6}"/>
              </a:ext>
            </a:extLst>
          </p:cNvPr>
          <p:cNvCxnSpPr>
            <a:cxnSpLocks/>
          </p:cNvCxnSpPr>
          <p:nvPr/>
        </p:nvCxnSpPr>
        <p:spPr>
          <a:xfrm>
            <a:off x="5545158" y="2270205"/>
            <a:ext cx="0" cy="15474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63FD44C-07F6-447E-95B9-80F72EE2A04A}"/>
              </a:ext>
            </a:extLst>
          </p:cNvPr>
          <p:cNvCxnSpPr>
            <a:cxnSpLocks/>
            <a:endCxn id="82" idx="3"/>
          </p:cNvCxnSpPr>
          <p:nvPr/>
        </p:nvCxnSpPr>
        <p:spPr>
          <a:xfrm flipH="1">
            <a:off x="4831238" y="3817620"/>
            <a:ext cx="711988" cy="869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BFACD49-D3B7-4BBB-ACF8-67B67F09E3A1}"/>
              </a:ext>
            </a:extLst>
          </p:cNvPr>
          <p:cNvCxnSpPr>
            <a:cxnSpLocks/>
          </p:cNvCxnSpPr>
          <p:nvPr/>
        </p:nvCxnSpPr>
        <p:spPr>
          <a:xfrm flipV="1">
            <a:off x="3792224" y="2281518"/>
            <a:ext cx="1756420" cy="3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64CAC00-9A1F-4BD6-B277-B369554504CE}"/>
              </a:ext>
            </a:extLst>
          </p:cNvPr>
          <p:cNvCxnSpPr>
            <a:cxnSpLocks/>
          </p:cNvCxnSpPr>
          <p:nvPr/>
        </p:nvCxnSpPr>
        <p:spPr>
          <a:xfrm>
            <a:off x="3793532" y="2277872"/>
            <a:ext cx="7364" cy="360742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03A82ED8-BE23-4FA2-A1D3-C0A66FC401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583" y="1421059"/>
            <a:ext cx="2354853" cy="1773906"/>
          </a:xfrm>
          <a:prstGeom prst="rect">
            <a:avLst/>
          </a:prstGeom>
        </p:spPr>
      </p:pic>
      <p:sp>
        <p:nvSpPr>
          <p:cNvPr id="96" name="Arrow: Down 95">
            <a:extLst>
              <a:ext uri="{FF2B5EF4-FFF2-40B4-BE49-F238E27FC236}">
                <a16:creationId xmlns:a16="http://schemas.microsoft.com/office/drawing/2014/main" id="{9A6D066A-23DF-40FB-9D37-528F507E6073}"/>
              </a:ext>
            </a:extLst>
          </p:cNvPr>
          <p:cNvSpPr/>
          <p:nvPr/>
        </p:nvSpPr>
        <p:spPr>
          <a:xfrm rot="16200000">
            <a:off x="5841257" y="2246952"/>
            <a:ext cx="343949" cy="7693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DF52E6A1-509A-4C0C-94EC-AD7500914E0E}"/>
              </a:ext>
            </a:extLst>
          </p:cNvPr>
          <p:cNvSpPr/>
          <p:nvPr/>
        </p:nvSpPr>
        <p:spPr>
          <a:xfrm rot="16200000">
            <a:off x="9515328" y="2239674"/>
            <a:ext cx="343949" cy="7693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07C752D-DAC4-45B0-99B7-91753D17BDFD}"/>
              </a:ext>
            </a:extLst>
          </p:cNvPr>
          <p:cNvGrpSpPr/>
          <p:nvPr/>
        </p:nvGrpSpPr>
        <p:grpSpPr>
          <a:xfrm>
            <a:off x="9469736" y="1001532"/>
            <a:ext cx="2671809" cy="426074"/>
            <a:chOff x="2342756" y="4530620"/>
            <a:chExt cx="2371370" cy="305193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93E5DC23-3FC4-4977-807F-6F1E0A0F4F1F}"/>
                </a:ext>
              </a:extLst>
            </p:cNvPr>
            <p:cNvSpPr/>
            <p:nvPr/>
          </p:nvSpPr>
          <p:spPr>
            <a:xfrm>
              <a:off x="2392434" y="4530620"/>
              <a:ext cx="2278037" cy="24476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4ECB744-5D57-40A3-B0FB-0DAE61F0DBB4}"/>
                </a:ext>
              </a:extLst>
            </p:cNvPr>
            <p:cNvSpPr txBox="1"/>
            <p:nvPr/>
          </p:nvSpPr>
          <p:spPr>
            <a:xfrm>
              <a:off x="2342756" y="4549217"/>
              <a:ext cx="2371370" cy="286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aseline="30000" dirty="0"/>
                <a:t>Subsequent Multimodal analysis</a:t>
              </a:r>
              <a:endParaRPr lang="en-US" dirty="0"/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281C265-DFE3-46BA-9753-C19A3B7A1028}"/>
              </a:ext>
            </a:extLst>
          </p:cNvPr>
          <p:cNvCxnSpPr>
            <a:cxnSpLocks/>
          </p:cNvCxnSpPr>
          <p:nvPr/>
        </p:nvCxnSpPr>
        <p:spPr>
          <a:xfrm flipV="1">
            <a:off x="7327183" y="843968"/>
            <a:ext cx="0" cy="75565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34E1F5E-25B5-4A33-A017-F54986F17E74}"/>
              </a:ext>
            </a:extLst>
          </p:cNvPr>
          <p:cNvCxnSpPr>
            <a:cxnSpLocks/>
          </p:cNvCxnSpPr>
          <p:nvPr/>
        </p:nvCxnSpPr>
        <p:spPr>
          <a:xfrm flipV="1">
            <a:off x="7326791" y="1312315"/>
            <a:ext cx="733874" cy="2775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314F6AE-1FC0-4B17-A37A-C9D046684033}"/>
              </a:ext>
            </a:extLst>
          </p:cNvPr>
          <p:cNvCxnSpPr>
            <a:cxnSpLocks/>
          </p:cNvCxnSpPr>
          <p:nvPr/>
        </p:nvCxnSpPr>
        <p:spPr>
          <a:xfrm flipV="1">
            <a:off x="9020708" y="2229639"/>
            <a:ext cx="459570" cy="35415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516427D-ED1D-4422-BE02-2F71FCFFC156}"/>
              </a:ext>
            </a:extLst>
          </p:cNvPr>
          <p:cNvCxnSpPr>
            <a:cxnSpLocks/>
          </p:cNvCxnSpPr>
          <p:nvPr/>
        </p:nvCxnSpPr>
        <p:spPr>
          <a:xfrm flipV="1">
            <a:off x="9020708" y="1828136"/>
            <a:ext cx="0" cy="75565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0D0A0FE2-C069-4104-B822-D6820303C384}"/>
              </a:ext>
            </a:extLst>
          </p:cNvPr>
          <p:cNvSpPr txBox="1"/>
          <p:nvPr/>
        </p:nvSpPr>
        <p:spPr>
          <a:xfrm>
            <a:off x="6997325" y="577762"/>
            <a:ext cx="654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Y</a:t>
            </a:r>
            <a:r>
              <a:rPr lang="en-US" sz="1500" baseline="-25000" dirty="0"/>
              <a:t>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F79093D-178D-4474-95C4-A3D66BDC453C}"/>
              </a:ext>
            </a:extLst>
          </p:cNvPr>
          <p:cNvSpPr txBox="1"/>
          <p:nvPr/>
        </p:nvSpPr>
        <p:spPr>
          <a:xfrm>
            <a:off x="8693537" y="1546161"/>
            <a:ext cx="654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Y</a:t>
            </a:r>
            <a:r>
              <a:rPr lang="en-US" sz="1500" baseline="-25000" dirty="0"/>
              <a:t>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7C43448-1932-4051-898E-9CFF53F8DA2F}"/>
              </a:ext>
            </a:extLst>
          </p:cNvPr>
          <p:cNvSpPr txBox="1"/>
          <p:nvPr/>
        </p:nvSpPr>
        <p:spPr>
          <a:xfrm>
            <a:off x="7817533" y="1126632"/>
            <a:ext cx="654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X</a:t>
            </a:r>
            <a:r>
              <a:rPr lang="en-US" sz="1500" baseline="-25000" dirty="0"/>
              <a:t>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6800103-F187-4D45-8C11-B91F18CFC04D}"/>
              </a:ext>
            </a:extLst>
          </p:cNvPr>
          <p:cNvSpPr txBox="1"/>
          <p:nvPr/>
        </p:nvSpPr>
        <p:spPr>
          <a:xfrm>
            <a:off x="9223308" y="1958927"/>
            <a:ext cx="654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X</a:t>
            </a:r>
            <a:r>
              <a:rPr lang="en-US" sz="1500" baseline="-25000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61889-15D1-A033-1E62-826813E756B6}"/>
              </a:ext>
            </a:extLst>
          </p:cNvPr>
          <p:cNvSpPr txBox="1"/>
          <p:nvPr/>
        </p:nvSpPr>
        <p:spPr>
          <a:xfrm>
            <a:off x="10236840" y="2523750"/>
            <a:ext cx="1025207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</a:t>
            </a:r>
            <a:r>
              <a:rPr lang="en-US" sz="1200" dirty="0" err="1"/>
              <a:t>E</a:t>
            </a:r>
            <a:r>
              <a:rPr lang="en-US" sz="1200" baseline="-25000" dirty="0" err="1"/>
              <a:t>ex</a:t>
            </a:r>
            <a:r>
              <a:rPr lang="en-US" sz="1200" dirty="0"/>
              <a:t> ~ 7 MeV</a:t>
            </a:r>
            <a:r>
              <a:rPr lang="en-US" sz="1400" dirty="0"/>
              <a:t>)</a:t>
            </a:r>
            <a:endParaRPr lang="en-US" sz="1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F029D-A023-20B4-BA29-AF1CC8C6E14F}"/>
              </a:ext>
            </a:extLst>
          </p:cNvPr>
          <p:cNvSpPr txBox="1"/>
          <p:nvPr/>
        </p:nvSpPr>
        <p:spPr>
          <a:xfrm>
            <a:off x="10986395" y="1444512"/>
            <a:ext cx="1584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/>
              <a:t>236</a:t>
            </a:r>
            <a:r>
              <a:rPr lang="en-US" sz="1400" dirty="0"/>
              <a:t>U</a:t>
            </a:r>
            <a:endParaRPr lang="en-US" sz="15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3A145CA-5819-4279-B018-84330769A66A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4/9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5A867-77CF-23EB-1C3E-3032FEA2376F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43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F6F996-1D27-559D-6C2F-09DA81A807C7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58D412-42BC-4445-40C3-5887F4CA8B4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820DAF-E2A2-2079-E58B-96F350335E3D}"/>
              </a:ext>
            </a:extLst>
          </p:cNvPr>
          <p:cNvSpPr/>
          <p:nvPr/>
        </p:nvSpPr>
        <p:spPr>
          <a:xfrm>
            <a:off x="2565650" y="2952907"/>
            <a:ext cx="835870" cy="520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7D5FB3-6977-4140-A07D-5DFC9FD30A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DBE500-0C69-4A67-9D68-68E94CB9AA8B}"/>
              </a:ext>
            </a:extLst>
          </p:cNvPr>
          <p:cNvSpPr txBox="1"/>
          <p:nvPr/>
        </p:nvSpPr>
        <p:spPr>
          <a:xfrm>
            <a:off x="1594196" y="0"/>
            <a:ext cx="9100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Data Processing: Double-Velocity Measurement Technique</a:t>
            </a:r>
            <a:endParaRPr lang="en-IN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5FEAC-6EE2-4CC9-8974-493E903FB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09" y="1274020"/>
            <a:ext cx="3771515" cy="2268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991564-208C-4176-9020-D3A675C9A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41" y="4416114"/>
            <a:ext cx="5280296" cy="2189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2FBB01-4756-4331-B489-1272AA0F9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5" y="4530620"/>
            <a:ext cx="2143246" cy="20518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327723E-AE7A-45EB-B761-E6C02AA8BF11}"/>
              </a:ext>
            </a:extLst>
          </p:cNvPr>
          <p:cNvGrpSpPr/>
          <p:nvPr/>
        </p:nvGrpSpPr>
        <p:grpSpPr>
          <a:xfrm>
            <a:off x="2168751" y="4701508"/>
            <a:ext cx="2700365" cy="1687728"/>
            <a:chOff x="2363401" y="4550347"/>
            <a:chExt cx="2700365" cy="16877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4A3570D-1466-4950-93BC-768196B6C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401" y="4550347"/>
              <a:ext cx="2700365" cy="168772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E6C14DCA-6084-4603-87CE-AB5B32308393}"/>
                </a:ext>
              </a:extLst>
            </p:cNvPr>
            <p:cNvSpPr/>
            <p:nvPr/>
          </p:nvSpPr>
          <p:spPr>
            <a:xfrm rot="10800000">
              <a:off x="3986874" y="5427221"/>
              <a:ext cx="343949" cy="76936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B08AE24A-3F55-40D8-A786-A514CF7EC979}"/>
                </a:ext>
              </a:extLst>
            </p:cNvPr>
            <p:cNvSpPr/>
            <p:nvPr/>
          </p:nvSpPr>
          <p:spPr>
            <a:xfrm rot="16200000">
              <a:off x="3156926" y="4785089"/>
              <a:ext cx="343949" cy="76936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D85284-723C-427D-B833-4CE363E5DABE}"/>
              </a:ext>
            </a:extLst>
          </p:cNvPr>
          <p:cNvGrpSpPr/>
          <p:nvPr/>
        </p:nvGrpSpPr>
        <p:grpSpPr>
          <a:xfrm>
            <a:off x="2103822" y="4133713"/>
            <a:ext cx="2566650" cy="589681"/>
            <a:chOff x="2392434" y="4517252"/>
            <a:chExt cx="2278037" cy="42238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748DC71-8A3C-4750-9A46-15628CA7981C}"/>
                </a:ext>
              </a:extLst>
            </p:cNvPr>
            <p:cNvSpPr/>
            <p:nvPr/>
          </p:nvSpPr>
          <p:spPr>
            <a:xfrm>
              <a:off x="2392434" y="4517252"/>
              <a:ext cx="2278037" cy="24476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2B62BE-6100-4F9D-9ECD-993320A6F51E}"/>
                </a:ext>
              </a:extLst>
            </p:cNvPr>
            <p:cNvSpPr txBox="1"/>
            <p:nvPr/>
          </p:nvSpPr>
          <p:spPr>
            <a:xfrm>
              <a:off x="2641213" y="4539527"/>
              <a:ext cx="1829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aseline="30000" dirty="0"/>
                <a:t>Folding angle selection</a:t>
              </a:r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3095926-775C-4EFD-AD71-7E58B9465EFF}"/>
              </a:ext>
            </a:extLst>
          </p:cNvPr>
          <p:cNvSpPr/>
          <p:nvPr/>
        </p:nvSpPr>
        <p:spPr>
          <a:xfrm>
            <a:off x="5718270" y="2116679"/>
            <a:ext cx="636595" cy="341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8C8F98-2EEB-4C22-94BA-0C83AB5263C7}"/>
              </a:ext>
            </a:extLst>
          </p:cNvPr>
          <p:cNvSpPr/>
          <p:nvPr/>
        </p:nvSpPr>
        <p:spPr>
          <a:xfrm>
            <a:off x="5661172" y="2311331"/>
            <a:ext cx="1214298" cy="158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A41608-DB74-490E-8CFF-69F4EB3ECEDA}"/>
              </a:ext>
            </a:extLst>
          </p:cNvPr>
          <p:cNvSpPr/>
          <p:nvPr/>
        </p:nvSpPr>
        <p:spPr>
          <a:xfrm>
            <a:off x="6843449" y="2958490"/>
            <a:ext cx="1096704" cy="5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B88F91-7C24-4855-84DF-BA7827C58EA2}"/>
              </a:ext>
            </a:extLst>
          </p:cNvPr>
          <p:cNvSpPr/>
          <p:nvPr/>
        </p:nvSpPr>
        <p:spPr>
          <a:xfrm rot="19180184">
            <a:off x="8919205" y="2795507"/>
            <a:ext cx="567039" cy="380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C4C5C5-58F9-49B5-901D-7BE9C3090593}"/>
              </a:ext>
            </a:extLst>
          </p:cNvPr>
          <p:cNvSpPr/>
          <p:nvPr/>
        </p:nvSpPr>
        <p:spPr>
          <a:xfrm>
            <a:off x="8405377" y="3242754"/>
            <a:ext cx="1314552" cy="158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30453E-3B88-4433-A6EC-35486AAC2890}"/>
              </a:ext>
            </a:extLst>
          </p:cNvPr>
          <p:cNvSpPr txBox="1"/>
          <p:nvPr/>
        </p:nvSpPr>
        <p:spPr>
          <a:xfrm>
            <a:off x="7025954" y="2898127"/>
            <a:ext cx="654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aseline="30000" dirty="0"/>
              <a:t>176</a:t>
            </a:r>
            <a:r>
              <a:rPr lang="en-US" sz="1500" dirty="0"/>
              <a:t>Yb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10B5796A-B667-4EE0-AEA4-E548B56AEB48}"/>
              </a:ext>
            </a:extLst>
          </p:cNvPr>
          <p:cNvSpPr/>
          <p:nvPr/>
        </p:nvSpPr>
        <p:spPr>
          <a:xfrm rot="14134623">
            <a:off x="6761028" y="2110975"/>
            <a:ext cx="783086" cy="120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F85925A9-D7A3-4459-B37C-40B9DFA6246B}"/>
              </a:ext>
            </a:extLst>
          </p:cNvPr>
          <p:cNvSpPr/>
          <p:nvPr/>
        </p:nvSpPr>
        <p:spPr>
          <a:xfrm rot="900683">
            <a:off x="7388448" y="2644631"/>
            <a:ext cx="1344434" cy="130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852D95-52DC-4414-BE2D-BA5E87CCB2B3}"/>
              </a:ext>
            </a:extLst>
          </p:cNvPr>
          <p:cNvSpPr/>
          <p:nvPr/>
        </p:nvSpPr>
        <p:spPr>
          <a:xfrm>
            <a:off x="7405978" y="4449862"/>
            <a:ext cx="1068351" cy="32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F07FD8-2806-4D75-95FC-A5D8F6361807}"/>
              </a:ext>
            </a:extLst>
          </p:cNvPr>
          <p:cNvSpPr/>
          <p:nvPr/>
        </p:nvSpPr>
        <p:spPr>
          <a:xfrm>
            <a:off x="7449684" y="4509279"/>
            <a:ext cx="290552" cy="2585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8A9CD0B-64CA-4F08-9769-8BE399D33A55}"/>
              </a:ext>
            </a:extLst>
          </p:cNvPr>
          <p:cNvSpPr/>
          <p:nvPr/>
        </p:nvSpPr>
        <p:spPr>
          <a:xfrm>
            <a:off x="7755613" y="4461138"/>
            <a:ext cx="653786" cy="3385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DBEA37-B237-415E-AA22-8AB395B12784}"/>
              </a:ext>
            </a:extLst>
          </p:cNvPr>
          <p:cNvSpPr txBox="1"/>
          <p:nvPr/>
        </p:nvSpPr>
        <p:spPr>
          <a:xfrm>
            <a:off x="7766488" y="4159336"/>
            <a:ext cx="654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aseline="30000" dirty="0"/>
              <a:t>176</a:t>
            </a:r>
            <a:r>
              <a:rPr lang="en-US" sz="1500" dirty="0"/>
              <a:t>Yb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0CB09F-9C14-410C-A7EA-FD3BA945A851}"/>
              </a:ext>
            </a:extLst>
          </p:cNvPr>
          <p:cNvSpPr txBox="1"/>
          <p:nvPr/>
        </p:nvSpPr>
        <p:spPr>
          <a:xfrm>
            <a:off x="7213953" y="4159336"/>
            <a:ext cx="654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aseline="30000" dirty="0"/>
              <a:t>48</a:t>
            </a:r>
            <a:r>
              <a:rPr lang="en-US" sz="1500" dirty="0"/>
              <a:t>Ca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81B08D-1F23-45FE-8F99-2D631E2166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01" y="4608154"/>
            <a:ext cx="1948669" cy="185157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B4AFC93-BE2C-4F71-9309-47808B7EE575}"/>
              </a:ext>
            </a:extLst>
          </p:cNvPr>
          <p:cNvSpPr/>
          <p:nvPr/>
        </p:nvSpPr>
        <p:spPr>
          <a:xfrm>
            <a:off x="5545158" y="5261375"/>
            <a:ext cx="499356" cy="520230"/>
          </a:xfrm>
          <a:prstGeom prst="ellipse">
            <a:avLst/>
          </a:prstGeom>
          <a:noFill/>
          <a:ln w="222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4D126C-C625-41E0-A9C8-D97D9755719C}"/>
              </a:ext>
            </a:extLst>
          </p:cNvPr>
          <p:cNvSpPr txBox="1"/>
          <p:nvPr/>
        </p:nvSpPr>
        <p:spPr>
          <a:xfrm>
            <a:off x="7034123" y="5916331"/>
            <a:ext cx="182944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30000" dirty="0"/>
              <a:t>Full Momentum Transfer Collisions</a:t>
            </a:r>
            <a:endParaRPr lang="en-US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0F2B43A-A746-43FF-91F1-92A22B98009F}"/>
              </a:ext>
            </a:extLst>
          </p:cNvPr>
          <p:cNvCxnSpPr>
            <a:cxnSpLocks/>
            <a:endCxn id="17" idx="5"/>
          </p:cNvCxnSpPr>
          <p:nvPr/>
        </p:nvCxnSpPr>
        <p:spPr>
          <a:xfrm flipH="1" flipV="1">
            <a:off x="5971385" y="5705419"/>
            <a:ext cx="584488" cy="40557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CEE2E58-D781-4F1E-8833-D97869B77722}"/>
              </a:ext>
            </a:extLst>
          </p:cNvPr>
          <p:cNvCxnSpPr>
            <a:cxnSpLocks/>
          </p:cNvCxnSpPr>
          <p:nvPr/>
        </p:nvCxnSpPr>
        <p:spPr>
          <a:xfrm>
            <a:off x="6549171" y="6113310"/>
            <a:ext cx="7423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FC3FCAF6-9230-41B9-8866-327AC5349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" y="1045950"/>
            <a:ext cx="2891089" cy="251676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BF6A203-5897-432E-B9F2-AE6DBB10842A}"/>
              </a:ext>
            </a:extLst>
          </p:cNvPr>
          <p:cNvGrpSpPr/>
          <p:nvPr/>
        </p:nvGrpSpPr>
        <p:grpSpPr>
          <a:xfrm>
            <a:off x="1264574" y="604342"/>
            <a:ext cx="3566664" cy="563990"/>
            <a:chOff x="2285351" y="4530620"/>
            <a:chExt cx="2501221" cy="405724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F8AA2DD4-8581-46A7-B365-40F4EE75C5DB}"/>
                </a:ext>
              </a:extLst>
            </p:cNvPr>
            <p:cNvSpPr/>
            <p:nvPr/>
          </p:nvSpPr>
          <p:spPr>
            <a:xfrm>
              <a:off x="2392434" y="4530620"/>
              <a:ext cx="2278037" cy="24476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E6552A9-F463-449E-A0B2-F73E0320887B}"/>
                </a:ext>
              </a:extLst>
            </p:cNvPr>
            <p:cNvSpPr txBox="1"/>
            <p:nvPr/>
          </p:nvSpPr>
          <p:spPr>
            <a:xfrm>
              <a:off x="2285351" y="4536234"/>
              <a:ext cx="25012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aseline="30000" dirty="0"/>
                <a:t>Double-velocity measurement</a:t>
              </a:r>
              <a:endParaRPr lang="en-US" dirty="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2694D1F7-FE70-4579-93A3-1B227A665E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722" y="1323072"/>
            <a:ext cx="2991308" cy="43805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10A2F1D-FA00-4D9D-9D65-2D616793E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24" y="1736081"/>
            <a:ext cx="1807324" cy="36848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5B51C2D-8476-477D-93FB-F831BBC73944}"/>
              </a:ext>
            </a:extLst>
          </p:cNvPr>
          <p:cNvSpPr txBox="1"/>
          <p:nvPr/>
        </p:nvSpPr>
        <p:spPr>
          <a:xfrm>
            <a:off x="2300174" y="5787546"/>
            <a:ext cx="15955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In-house developed Flipper Software</a:t>
            </a:r>
            <a:endParaRPr lang="en-US" sz="1500" dirty="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5CD9370-DC75-4FA9-BAC3-2B4A08631C43}"/>
              </a:ext>
            </a:extLst>
          </p:cNvPr>
          <p:cNvCxnSpPr>
            <a:cxnSpLocks/>
          </p:cNvCxnSpPr>
          <p:nvPr/>
        </p:nvCxnSpPr>
        <p:spPr>
          <a:xfrm>
            <a:off x="2103822" y="5320932"/>
            <a:ext cx="282297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7B529DD-CCDF-458F-97AC-5C49710D45B9}"/>
              </a:ext>
            </a:extLst>
          </p:cNvPr>
          <p:cNvCxnSpPr>
            <a:cxnSpLocks/>
          </p:cNvCxnSpPr>
          <p:nvPr/>
        </p:nvCxnSpPr>
        <p:spPr>
          <a:xfrm flipV="1">
            <a:off x="3964199" y="4542200"/>
            <a:ext cx="0" cy="19375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rc 65">
            <a:extLst>
              <a:ext uri="{FF2B5EF4-FFF2-40B4-BE49-F238E27FC236}">
                <a16:creationId xmlns:a16="http://schemas.microsoft.com/office/drawing/2014/main" id="{7F5DE4FC-9FC3-4FD3-88B1-FDBB240D0FA0}"/>
              </a:ext>
            </a:extLst>
          </p:cNvPr>
          <p:cNvSpPr/>
          <p:nvPr/>
        </p:nvSpPr>
        <p:spPr>
          <a:xfrm rot="10800000">
            <a:off x="768769" y="3518189"/>
            <a:ext cx="2634418" cy="2174435"/>
          </a:xfrm>
          <a:prstGeom prst="arc">
            <a:avLst/>
          </a:prstGeom>
          <a:ln w="3175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79745C3-9BFA-41B3-948D-41F5974CD66B}"/>
              </a:ext>
            </a:extLst>
          </p:cNvPr>
          <p:cNvCxnSpPr>
            <a:cxnSpLocks/>
          </p:cNvCxnSpPr>
          <p:nvPr/>
        </p:nvCxnSpPr>
        <p:spPr>
          <a:xfrm flipH="1" flipV="1">
            <a:off x="22165" y="4832390"/>
            <a:ext cx="2038600" cy="107581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795815D-EA3F-4E41-909D-0C2C9256DAA7}"/>
              </a:ext>
            </a:extLst>
          </p:cNvPr>
          <p:cNvCxnSpPr>
            <a:cxnSpLocks/>
          </p:cNvCxnSpPr>
          <p:nvPr/>
        </p:nvCxnSpPr>
        <p:spPr>
          <a:xfrm flipH="1" flipV="1">
            <a:off x="397887" y="4305079"/>
            <a:ext cx="1327563" cy="213881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F881397-209D-44B5-87C3-324A2CB92C4E}"/>
              </a:ext>
            </a:extLst>
          </p:cNvPr>
          <p:cNvSpPr txBox="1"/>
          <p:nvPr/>
        </p:nvSpPr>
        <p:spPr>
          <a:xfrm>
            <a:off x="687626" y="4615026"/>
            <a:ext cx="65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FFs</a:t>
            </a:r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8A3F85A-564E-4FA9-A789-C0AEE2485020}"/>
              </a:ext>
            </a:extLst>
          </p:cNvPr>
          <p:cNvSpPr txBox="1"/>
          <p:nvPr/>
        </p:nvSpPr>
        <p:spPr>
          <a:xfrm>
            <a:off x="171242" y="6002771"/>
            <a:ext cx="160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Elastic Collisions</a:t>
            </a:r>
            <a:endParaRPr lang="en-US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A3AB331D-EB16-4D21-B44C-91B2B0AED2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92" y="2475877"/>
            <a:ext cx="2634419" cy="71908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CA7E0C7-24A5-410D-A928-DB3CCE07A2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20" y="3194965"/>
            <a:ext cx="1429718" cy="33360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B33E29F-B068-4A7D-A025-F3C7A02C9A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675" y="3551688"/>
            <a:ext cx="1273563" cy="549262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500604B-45DB-44DC-B951-BAA4E921CEC6}"/>
              </a:ext>
            </a:extLst>
          </p:cNvPr>
          <p:cNvCxnSpPr>
            <a:cxnSpLocks/>
          </p:cNvCxnSpPr>
          <p:nvPr/>
        </p:nvCxnSpPr>
        <p:spPr>
          <a:xfrm>
            <a:off x="5545158" y="2270205"/>
            <a:ext cx="0" cy="15474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63FD44C-07F6-447E-95B9-80F72EE2A04A}"/>
              </a:ext>
            </a:extLst>
          </p:cNvPr>
          <p:cNvCxnSpPr>
            <a:cxnSpLocks/>
            <a:endCxn id="82" idx="3"/>
          </p:cNvCxnSpPr>
          <p:nvPr/>
        </p:nvCxnSpPr>
        <p:spPr>
          <a:xfrm flipH="1">
            <a:off x="4831238" y="3817620"/>
            <a:ext cx="711988" cy="869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BFACD49-D3B7-4BBB-ACF8-67B67F09E3A1}"/>
              </a:ext>
            </a:extLst>
          </p:cNvPr>
          <p:cNvCxnSpPr>
            <a:cxnSpLocks/>
          </p:cNvCxnSpPr>
          <p:nvPr/>
        </p:nvCxnSpPr>
        <p:spPr>
          <a:xfrm flipV="1">
            <a:off x="3792224" y="2281518"/>
            <a:ext cx="1756420" cy="3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64CAC00-9A1F-4BD6-B277-B369554504CE}"/>
              </a:ext>
            </a:extLst>
          </p:cNvPr>
          <p:cNvCxnSpPr>
            <a:cxnSpLocks/>
          </p:cNvCxnSpPr>
          <p:nvPr/>
        </p:nvCxnSpPr>
        <p:spPr>
          <a:xfrm>
            <a:off x="3793532" y="2277872"/>
            <a:ext cx="7364" cy="360742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03A82ED8-BE23-4FA2-A1D3-C0A66FC401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583" y="1421059"/>
            <a:ext cx="2354853" cy="1773906"/>
          </a:xfrm>
          <a:prstGeom prst="rect">
            <a:avLst/>
          </a:prstGeom>
        </p:spPr>
      </p:pic>
      <p:sp>
        <p:nvSpPr>
          <p:cNvPr id="96" name="Arrow: Down 95">
            <a:extLst>
              <a:ext uri="{FF2B5EF4-FFF2-40B4-BE49-F238E27FC236}">
                <a16:creationId xmlns:a16="http://schemas.microsoft.com/office/drawing/2014/main" id="{9A6D066A-23DF-40FB-9D37-528F507E6073}"/>
              </a:ext>
            </a:extLst>
          </p:cNvPr>
          <p:cNvSpPr/>
          <p:nvPr/>
        </p:nvSpPr>
        <p:spPr>
          <a:xfrm rot="16200000">
            <a:off x="5841257" y="2246952"/>
            <a:ext cx="343949" cy="7693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DF52E6A1-509A-4C0C-94EC-AD7500914E0E}"/>
              </a:ext>
            </a:extLst>
          </p:cNvPr>
          <p:cNvSpPr/>
          <p:nvPr/>
        </p:nvSpPr>
        <p:spPr>
          <a:xfrm rot="16200000">
            <a:off x="9515328" y="2239674"/>
            <a:ext cx="343949" cy="7693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07C752D-DAC4-45B0-99B7-91753D17BDFD}"/>
              </a:ext>
            </a:extLst>
          </p:cNvPr>
          <p:cNvGrpSpPr/>
          <p:nvPr/>
        </p:nvGrpSpPr>
        <p:grpSpPr>
          <a:xfrm>
            <a:off x="9469736" y="1001532"/>
            <a:ext cx="2671809" cy="426074"/>
            <a:chOff x="2342756" y="4530620"/>
            <a:chExt cx="2371370" cy="305193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93E5DC23-3FC4-4977-807F-6F1E0A0F4F1F}"/>
                </a:ext>
              </a:extLst>
            </p:cNvPr>
            <p:cNvSpPr/>
            <p:nvPr/>
          </p:nvSpPr>
          <p:spPr>
            <a:xfrm>
              <a:off x="2392434" y="4530620"/>
              <a:ext cx="2278037" cy="24476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4ECB744-5D57-40A3-B0FB-0DAE61F0DBB4}"/>
                </a:ext>
              </a:extLst>
            </p:cNvPr>
            <p:cNvSpPr txBox="1"/>
            <p:nvPr/>
          </p:nvSpPr>
          <p:spPr>
            <a:xfrm>
              <a:off x="2342756" y="4549217"/>
              <a:ext cx="2371370" cy="286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aseline="30000" dirty="0"/>
                <a:t>Subsequent Multimodal analysis</a:t>
              </a:r>
              <a:endParaRPr lang="en-US" dirty="0"/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79E960EA-C468-4312-8BAD-A59A968B3387}"/>
              </a:ext>
            </a:extLst>
          </p:cNvPr>
          <p:cNvSpPr txBox="1"/>
          <p:nvPr/>
        </p:nvSpPr>
        <p:spPr>
          <a:xfrm>
            <a:off x="8572950" y="4240220"/>
            <a:ext cx="182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30000" dirty="0"/>
              <a:t>Deep Inelastic</a:t>
            </a:r>
            <a:endParaRPr lang="en-US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D06DE74-7D57-43AC-8C3B-F101E6CED6BC}"/>
              </a:ext>
            </a:extLst>
          </p:cNvPr>
          <p:cNvSpPr txBox="1"/>
          <p:nvPr/>
        </p:nvSpPr>
        <p:spPr>
          <a:xfrm>
            <a:off x="10726516" y="4097589"/>
            <a:ext cx="182944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30000" dirty="0"/>
              <a:t>Asymmetric</a:t>
            </a:r>
          </a:p>
          <a:p>
            <a:pPr algn="ctr"/>
            <a:r>
              <a:rPr lang="en-US" sz="2000" baseline="30000" dirty="0" err="1"/>
              <a:t>Quasifission</a:t>
            </a:r>
            <a:endParaRPr lang="en-US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092B6D8-27E9-451C-84E3-143D7C388260}"/>
              </a:ext>
            </a:extLst>
          </p:cNvPr>
          <p:cNvSpPr txBox="1"/>
          <p:nvPr/>
        </p:nvSpPr>
        <p:spPr>
          <a:xfrm>
            <a:off x="8893256" y="3411726"/>
            <a:ext cx="182944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30000" dirty="0"/>
              <a:t>Fusion-fission</a:t>
            </a:r>
          </a:p>
          <a:p>
            <a:pPr algn="ctr"/>
            <a:r>
              <a:rPr lang="en-US" sz="2000" baseline="30000" dirty="0"/>
              <a:t>+</a:t>
            </a:r>
          </a:p>
          <a:p>
            <a:pPr algn="ctr"/>
            <a:r>
              <a:rPr lang="en-US" sz="2000" baseline="30000" dirty="0"/>
              <a:t>Symmetric </a:t>
            </a:r>
            <a:r>
              <a:rPr lang="en-US" sz="2000" baseline="30000" dirty="0" err="1"/>
              <a:t>Quasifission</a:t>
            </a:r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AFBCC74-051B-4F70-B223-01C280DCDC5D}"/>
              </a:ext>
            </a:extLst>
          </p:cNvPr>
          <p:cNvSpPr/>
          <p:nvPr/>
        </p:nvSpPr>
        <p:spPr>
          <a:xfrm>
            <a:off x="8944610" y="3347259"/>
            <a:ext cx="1728422" cy="7810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44D681E-0960-4ABC-AC57-BE1F32CAA19F}"/>
              </a:ext>
            </a:extLst>
          </p:cNvPr>
          <p:cNvSpPr/>
          <p:nvPr/>
        </p:nvSpPr>
        <p:spPr>
          <a:xfrm>
            <a:off x="7291505" y="5901337"/>
            <a:ext cx="1324320" cy="5583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7FA75EF-455A-4800-8096-FC0356F338B1}"/>
              </a:ext>
            </a:extLst>
          </p:cNvPr>
          <p:cNvSpPr/>
          <p:nvPr/>
        </p:nvSpPr>
        <p:spPr>
          <a:xfrm>
            <a:off x="8944610" y="4250828"/>
            <a:ext cx="1088353" cy="28990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2E9C823-2BF5-42D0-AA7D-B7351F9CB1D5}"/>
              </a:ext>
            </a:extLst>
          </p:cNvPr>
          <p:cNvSpPr/>
          <p:nvPr/>
        </p:nvSpPr>
        <p:spPr>
          <a:xfrm>
            <a:off x="11187447" y="4071903"/>
            <a:ext cx="927989" cy="5362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Arrow: Down 97">
            <a:extLst>
              <a:ext uri="{FF2B5EF4-FFF2-40B4-BE49-F238E27FC236}">
                <a16:creationId xmlns:a16="http://schemas.microsoft.com/office/drawing/2014/main" id="{C4F420DF-DD93-44C7-8002-8535E47B8E40}"/>
              </a:ext>
            </a:extLst>
          </p:cNvPr>
          <p:cNvSpPr/>
          <p:nvPr/>
        </p:nvSpPr>
        <p:spPr>
          <a:xfrm>
            <a:off x="10843498" y="3472933"/>
            <a:ext cx="343949" cy="7693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AD83D52D-BFB3-4784-8F5B-D96CF353FFCA}"/>
              </a:ext>
            </a:extLst>
          </p:cNvPr>
          <p:cNvCxnSpPr>
            <a:cxnSpLocks/>
          </p:cNvCxnSpPr>
          <p:nvPr/>
        </p:nvCxnSpPr>
        <p:spPr>
          <a:xfrm>
            <a:off x="10427105" y="4128336"/>
            <a:ext cx="412574" cy="130178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A22029A-9921-4120-9B8D-B74A2968D9C4}"/>
              </a:ext>
            </a:extLst>
          </p:cNvPr>
          <p:cNvCxnSpPr>
            <a:cxnSpLocks/>
            <a:stCxn id="108" idx="2"/>
          </p:cNvCxnSpPr>
          <p:nvPr/>
        </p:nvCxnSpPr>
        <p:spPr>
          <a:xfrm flipH="1">
            <a:off x="11504374" y="4608154"/>
            <a:ext cx="147068" cy="70545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5306202-EE46-4C92-AE1D-610CE64F3174}"/>
              </a:ext>
            </a:extLst>
          </p:cNvPr>
          <p:cNvCxnSpPr>
            <a:cxnSpLocks/>
          </p:cNvCxnSpPr>
          <p:nvPr/>
        </p:nvCxnSpPr>
        <p:spPr>
          <a:xfrm>
            <a:off x="9457087" y="4541913"/>
            <a:ext cx="381945" cy="75254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E95864FA-F593-4DAF-83DC-FA89714407A1}"/>
              </a:ext>
            </a:extLst>
          </p:cNvPr>
          <p:cNvCxnSpPr>
            <a:cxnSpLocks/>
            <a:stCxn id="107" idx="2"/>
          </p:cNvCxnSpPr>
          <p:nvPr/>
        </p:nvCxnSpPr>
        <p:spPr>
          <a:xfrm>
            <a:off x="9488787" y="4540730"/>
            <a:ext cx="2361420" cy="763302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9C16D9B2-5FC8-455F-9966-728B2D896D12}"/>
              </a:ext>
            </a:extLst>
          </p:cNvPr>
          <p:cNvCxnSpPr>
            <a:cxnSpLocks/>
            <a:stCxn id="108" idx="2"/>
          </p:cNvCxnSpPr>
          <p:nvPr/>
        </p:nvCxnSpPr>
        <p:spPr>
          <a:xfrm flipH="1">
            <a:off x="10427105" y="4608154"/>
            <a:ext cx="1224337" cy="66414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281C265-DFE3-46BA-9753-C19A3B7A1028}"/>
              </a:ext>
            </a:extLst>
          </p:cNvPr>
          <p:cNvCxnSpPr>
            <a:cxnSpLocks/>
          </p:cNvCxnSpPr>
          <p:nvPr/>
        </p:nvCxnSpPr>
        <p:spPr>
          <a:xfrm flipV="1">
            <a:off x="7327183" y="843968"/>
            <a:ext cx="0" cy="75565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34E1F5E-25B5-4A33-A017-F54986F17E74}"/>
              </a:ext>
            </a:extLst>
          </p:cNvPr>
          <p:cNvCxnSpPr>
            <a:cxnSpLocks/>
          </p:cNvCxnSpPr>
          <p:nvPr/>
        </p:nvCxnSpPr>
        <p:spPr>
          <a:xfrm flipV="1">
            <a:off x="7326791" y="1312315"/>
            <a:ext cx="733874" cy="2775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314F6AE-1FC0-4B17-A37A-C9D046684033}"/>
              </a:ext>
            </a:extLst>
          </p:cNvPr>
          <p:cNvCxnSpPr>
            <a:cxnSpLocks/>
          </p:cNvCxnSpPr>
          <p:nvPr/>
        </p:nvCxnSpPr>
        <p:spPr>
          <a:xfrm flipV="1">
            <a:off x="9020708" y="2229639"/>
            <a:ext cx="459570" cy="35415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516427D-ED1D-4422-BE02-2F71FCFFC156}"/>
              </a:ext>
            </a:extLst>
          </p:cNvPr>
          <p:cNvCxnSpPr>
            <a:cxnSpLocks/>
          </p:cNvCxnSpPr>
          <p:nvPr/>
        </p:nvCxnSpPr>
        <p:spPr>
          <a:xfrm flipV="1">
            <a:off x="9020708" y="1828136"/>
            <a:ext cx="0" cy="75565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0D0A0FE2-C069-4104-B822-D6820303C384}"/>
              </a:ext>
            </a:extLst>
          </p:cNvPr>
          <p:cNvSpPr txBox="1"/>
          <p:nvPr/>
        </p:nvSpPr>
        <p:spPr>
          <a:xfrm>
            <a:off x="6997325" y="577762"/>
            <a:ext cx="654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Y</a:t>
            </a:r>
            <a:r>
              <a:rPr lang="en-US" sz="1500" baseline="-25000" dirty="0"/>
              <a:t>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F79093D-178D-4474-95C4-A3D66BDC453C}"/>
              </a:ext>
            </a:extLst>
          </p:cNvPr>
          <p:cNvSpPr txBox="1"/>
          <p:nvPr/>
        </p:nvSpPr>
        <p:spPr>
          <a:xfrm>
            <a:off x="8693537" y="1546161"/>
            <a:ext cx="654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Y</a:t>
            </a:r>
            <a:r>
              <a:rPr lang="en-US" sz="1500" baseline="-25000" dirty="0"/>
              <a:t>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7C43448-1932-4051-898E-9CFF53F8DA2F}"/>
              </a:ext>
            </a:extLst>
          </p:cNvPr>
          <p:cNvSpPr txBox="1"/>
          <p:nvPr/>
        </p:nvSpPr>
        <p:spPr>
          <a:xfrm>
            <a:off x="7817533" y="1126632"/>
            <a:ext cx="654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X</a:t>
            </a:r>
            <a:r>
              <a:rPr lang="en-US" sz="1500" baseline="-25000" dirty="0"/>
              <a:t>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6800103-F187-4D45-8C11-B91F18CFC04D}"/>
              </a:ext>
            </a:extLst>
          </p:cNvPr>
          <p:cNvSpPr txBox="1"/>
          <p:nvPr/>
        </p:nvSpPr>
        <p:spPr>
          <a:xfrm>
            <a:off x="9223308" y="1958927"/>
            <a:ext cx="654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X</a:t>
            </a:r>
            <a:r>
              <a:rPr lang="en-US" sz="1500" baseline="-25000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38310E-2CB5-BC1B-7A26-3044879E0A25}"/>
              </a:ext>
            </a:extLst>
          </p:cNvPr>
          <p:cNvSpPr txBox="1"/>
          <p:nvPr/>
        </p:nvSpPr>
        <p:spPr>
          <a:xfrm>
            <a:off x="10236840" y="2523750"/>
            <a:ext cx="1025207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</a:t>
            </a:r>
            <a:r>
              <a:rPr lang="en-US" sz="1200" dirty="0" err="1"/>
              <a:t>E</a:t>
            </a:r>
            <a:r>
              <a:rPr lang="en-US" sz="1200" baseline="-25000" dirty="0" err="1"/>
              <a:t>ex</a:t>
            </a:r>
            <a:r>
              <a:rPr lang="en-US" sz="1200" dirty="0"/>
              <a:t> ~ 7 MeV</a:t>
            </a:r>
            <a:r>
              <a:rPr lang="en-US" sz="1400" dirty="0"/>
              <a:t>)</a:t>
            </a:r>
            <a:endParaRPr lang="en-US" sz="1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DA67F-8879-5B04-3688-BB51D2009C21}"/>
              </a:ext>
            </a:extLst>
          </p:cNvPr>
          <p:cNvSpPr txBox="1"/>
          <p:nvPr/>
        </p:nvSpPr>
        <p:spPr>
          <a:xfrm>
            <a:off x="10986395" y="1444512"/>
            <a:ext cx="1584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/>
              <a:t>236</a:t>
            </a:r>
            <a:r>
              <a:rPr lang="en-US" sz="1400" dirty="0"/>
              <a:t>U</a:t>
            </a:r>
            <a:endParaRPr lang="en-US" sz="15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1A0D3DA-AF36-4BEB-BF5C-A03A2C3C0754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4/9</a:t>
            </a:r>
            <a:endParaRPr lang="en-I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C7BB6A-A449-DC4E-55EA-750D52602778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3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05D823E-6C11-4EBF-8903-48C1689BCF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650046-D149-5050-0F30-9D8224E1F12F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7F4BFB-6911-4AF2-AECC-4258D7C2A0E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EDA016-231E-4DD9-87AF-5615A30B4D98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5/9</a:t>
            </a: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9233A-1118-49E7-9A04-3E73D284C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" y="552909"/>
            <a:ext cx="6861131" cy="5550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7ADCE9-0EE6-4CAF-83CD-17576087D83A}"/>
              </a:ext>
            </a:extLst>
          </p:cNvPr>
          <p:cNvSpPr txBox="1"/>
          <p:nvPr/>
        </p:nvSpPr>
        <p:spPr>
          <a:xfrm>
            <a:off x="2164360" y="4522"/>
            <a:ext cx="805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Experimental Results: Measured M-TKEs </a:t>
            </a:r>
            <a:r>
              <a:rPr lang="en-US" sz="2800" b="1" baseline="30000" dirty="0">
                <a:solidFill>
                  <a:srgbClr val="FF0000"/>
                </a:solidFill>
              </a:rPr>
              <a:t>208</a:t>
            </a:r>
            <a:r>
              <a:rPr lang="en-US" sz="2800" b="1" dirty="0">
                <a:solidFill>
                  <a:srgbClr val="FF0000"/>
                </a:solidFill>
              </a:rPr>
              <a:t>Pb(</a:t>
            </a:r>
            <a:r>
              <a:rPr lang="en-US" sz="2800" b="1" baseline="30000" dirty="0">
                <a:solidFill>
                  <a:srgbClr val="FF0000"/>
                </a:solidFill>
              </a:rPr>
              <a:t>16</a:t>
            </a:r>
            <a:r>
              <a:rPr lang="en-US" sz="2800" b="1" dirty="0">
                <a:solidFill>
                  <a:srgbClr val="FF0000"/>
                </a:solidFill>
              </a:rPr>
              <a:t>O,</a:t>
            </a:r>
            <a:r>
              <a:rPr lang="en-US" sz="2800" b="1" i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0612D0-D969-4FBB-834E-F468170AF558}"/>
              </a:ext>
            </a:extLst>
          </p:cNvPr>
          <p:cNvSpPr txBox="1"/>
          <p:nvPr/>
        </p:nvSpPr>
        <p:spPr>
          <a:xfrm>
            <a:off x="6800409" y="527742"/>
            <a:ext cx="5315027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MTKEs were measured just above the barrier, E</a:t>
            </a:r>
            <a:r>
              <a:rPr lang="en-US" sz="1400" b="0" i="0" baseline="-2500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14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/V</a:t>
            </a:r>
            <a:r>
              <a:rPr lang="en-US" sz="1400" b="0" i="0" baseline="-2500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4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≈ 1.01 to 1.28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B410ED-958D-4CBA-ABBB-42879D2F4410}"/>
              </a:ext>
            </a:extLst>
          </p:cNvPr>
          <p:cNvGrpSpPr/>
          <p:nvPr/>
        </p:nvGrpSpPr>
        <p:grpSpPr>
          <a:xfrm>
            <a:off x="207330" y="515273"/>
            <a:ext cx="11810501" cy="4585394"/>
            <a:chOff x="207330" y="515273"/>
            <a:chExt cx="11810501" cy="458539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DE3F9C-0185-4C2A-B2DB-9AAE5D019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741" y="515273"/>
              <a:ext cx="4090090" cy="4585394"/>
            </a:xfrm>
            <a:prstGeom prst="rect">
              <a:avLst/>
            </a:prstGeom>
          </p:spPr>
        </p:pic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069302EE-B187-4B98-88CA-1C8B3D3BF7D2}"/>
                </a:ext>
              </a:extLst>
            </p:cNvPr>
            <p:cNvSpPr/>
            <p:nvPr/>
          </p:nvSpPr>
          <p:spPr>
            <a:xfrm>
              <a:off x="4667642" y="1671526"/>
              <a:ext cx="3260100" cy="2841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9415E0D-B358-4228-B6DC-E91B7EF3A158}"/>
                </a:ext>
              </a:extLst>
            </p:cNvPr>
            <p:cNvSpPr/>
            <p:nvPr/>
          </p:nvSpPr>
          <p:spPr>
            <a:xfrm>
              <a:off x="207330" y="1551962"/>
              <a:ext cx="4314336" cy="953163"/>
            </a:xfrm>
            <a:prstGeom prst="round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9FDB2B-E624-4C7C-9FB4-91F3D66406C3}"/>
                </a:ext>
              </a:extLst>
            </p:cNvPr>
            <p:cNvSpPr txBox="1"/>
            <p:nvPr/>
          </p:nvSpPr>
          <p:spPr>
            <a:xfrm>
              <a:off x="4652432" y="1955710"/>
              <a:ext cx="3260101" cy="1531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Distributions can be represented by a single Gaussian function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σ</a:t>
              </a:r>
              <a:r>
                <a:rPr lang="en-US" sz="1600" baseline="300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aseline="-250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directly proportional to the saddle point energy (E</a:t>
              </a:r>
              <a:r>
                <a:rPr lang="en-US" sz="1600" baseline="-250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6C2E19-CFA2-4FAE-BA1F-A18788F8F078}"/>
              </a:ext>
            </a:extLst>
          </p:cNvPr>
          <p:cNvGrpSpPr/>
          <p:nvPr/>
        </p:nvGrpSpPr>
        <p:grpSpPr>
          <a:xfrm>
            <a:off x="207330" y="510159"/>
            <a:ext cx="11717035" cy="5222770"/>
            <a:chOff x="207330" y="527742"/>
            <a:chExt cx="11717035" cy="52227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DCD22BE-6BB5-4043-B469-63A68FEFC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045" y="527742"/>
              <a:ext cx="3833320" cy="46995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10E2D88-6A1C-4B03-90E9-2105623FE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327" y="5235013"/>
              <a:ext cx="2373328" cy="345897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362180-80E9-4A91-A1DF-8A75FB45B5A7}"/>
                </a:ext>
              </a:extLst>
            </p:cNvPr>
            <p:cNvSpPr/>
            <p:nvPr/>
          </p:nvSpPr>
          <p:spPr>
            <a:xfrm>
              <a:off x="5613113" y="5128603"/>
              <a:ext cx="2817824" cy="6219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8B75564-349A-49EE-94BD-376231B0C158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V="1">
              <a:off x="7022025" y="2844483"/>
              <a:ext cx="1709945" cy="22841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52FB955-EAF6-4316-944C-F6CAD2A61FA0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V="1">
              <a:off x="7022025" y="3928107"/>
              <a:ext cx="1991346" cy="120049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E0565E7-6883-40B7-8B27-3B6A4664F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650" y="2734206"/>
              <a:ext cx="2965997" cy="415405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56311A5-0ADE-4BBB-9C7C-8F9A59F30F8C}"/>
                </a:ext>
              </a:extLst>
            </p:cNvPr>
            <p:cNvSpPr/>
            <p:nvPr/>
          </p:nvSpPr>
          <p:spPr>
            <a:xfrm>
              <a:off x="207330" y="2419582"/>
              <a:ext cx="4314336" cy="953163"/>
            </a:xfrm>
            <a:prstGeom prst="round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1B5A0FEC-2280-4705-8314-2C4350600C88}"/>
                </a:ext>
              </a:extLst>
            </p:cNvPr>
            <p:cNvSpPr/>
            <p:nvPr/>
          </p:nvSpPr>
          <p:spPr>
            <a:xfrm>
              <a:off x="4667642" y="1671526"/>
              <a:ext cx="3260100" cy="2841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88A3844-5AF5-404B-A7DE-1BD8E28E7D59}"/>
                </a:ext>
              </a:extLst>
            </p:cNvPr>
            <p:cNvSpPr txBox="1"/>
            <p:nvPr/>
          </p:nvSpPr>
          <p:spPr>
            <a:xfrm>
              <a:off x="4652432" y="1955710"/>
              <a:ext cx="3260101" cy="263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Parabolic function based on classical LDM model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endParaRPr lang="en-US" sz="1600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Lower </a:t>
              </a:r>
              <a:r>
                <a:rPr lang="en-US" sz="1600" dirty="0" err="1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1600" baseline="-25000" dirty="0" err="1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the &lt;TKE&gt;(M) has a hump-like structure near A ≈ 138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Indicates the existence of a high TKE mode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2AB8CEA-59DF-CF8D-034C-095FD1B9AC55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8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10286 -0.136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-682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A5777A-3166-48A3-AD5C-470E6BFF6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045" y="527742"/>
            <a:ext cx="3833320" cy="4699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F6F996-1D27-559D-6C2F-09DA81A807C7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58D412-42BC-4445-40C3-5887F4CA8B4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820DAF-E2A2-2079-E58B-96F350335E3D}"/>
              </a:ext>
            </a:extLst>
          </p:cNvPr>
          <p:cNvSpPr/>
          <p:nvPr/>
        </p:nvSpPr>
        <p:spPr>
          <a:xfrm>
            <a:off x="2565650" y="2952907"/>
            <a:ext cx="835870" cy="520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7D5FB3-6977-4140-A07D-5DFC9FD30A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60A67A-2A88-472F-938F-DBE127C31E1F}"/>
              </a:ext>
            </a:extLst>
          </p:cNvPr>
          <p:cNvSpPr txBox="1"/>
          <p:nvPr/>
        </p:nvSpPr>
        <p:spPr>
          <a:xfrm>
            <a:off x="2164360" y="4522"/>
            <a:ext cx="805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Experimental Results: Measured M-TKEs </a:t>
            </a:r>
            <a:r>
              <a:rPr lang="en-US" sz="2800" b="1" baseline="30000" dirty="0">
                <a:solidFill>
                  <a:srgbClr val="FF0000"/>
                </a:solidFill>
              </a:rPr>
              <a:t>208</a:t>
            </a:r>
            <a:r>
              <a:rPr lang="en-US" sz="2800" b="1" dirty="0">
                <a:solidFill>
                  <a:srgbClr val="FF0000"/>
                </a:solidFill>
              </a:rPr>
              <a:t>Pb(</a:t>
            </a:r>
            <a:r>
              <a:rPr lang="en-US" sz="2800" b="1" baseline="30000" dirty="0">
                <a:solidFill>
                  <a:srgbClr val="FF0000"/>
                </a:solidFill>
              </a:rPr>
              <a:t>16</a:t>
            </a:r>
            <a:r>
              <a:rPr lang="en-US" sz="2800" b="1" dirty="0">
                <a:solidFill>
                  <a:srgbClr val="FF0000"/>
                </a:solidFill>
              </a:rPr>
              <a:t>O,</a:t>
            </a:r>
            <a:r>
              <a:rPr lang="en-US" sz="2800" b="1" i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  <a:endParaRPr lang="en-IN" sz="2800" b="1" dirty="0">
              <a:solidFill>
                <a:srgbClr val="FF000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53F80AB-E7D7-47ED-9E0F-AC76ABCFB3D4}"/>
              </a:ext>
            </a:extLst>
          </p:cNvPr>
          <p:cNvGrpSpPr/>
          <p:nvPr/>
        </p:nvGrpSpPr>
        <p:grpSpPr>
          <a:xfrm>
            <a:off x="0" y="540887"/>
            <a:ext cx="11641581" cy="5178868"/>
            <a:chOff x="0" y="540887"/>
            <a:chExt cx="11641581" cy="517886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25A35A-269E-27F3-D2D3-B18F6FB37B23}"/>
                </a:ext>
              </a:extLst>
            </p:cNvPr>
            <p:cNvSpPr txBox="1"/>
            <p:nvPr/>
          </p:nvSpPr>
          <p:spPr>
            <a:xfrm>
              <a:off x="0" y="742279"/>
              <a:ext cx="3932157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Asymmetrical shoulder was extracted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921B46A-9A4B-80B4-88D4-F3AA9D14F35A}"/>
                </a:ext>
              </a:extLst>
            </p:cNvPr>
            <p:cNvSpPr txBox="1"/>
            <p:nvPr/>
          </p:nvSpPr>
          <p:spPr>
            <a:xfrm>
              <a:off x="148459" y="1160491"/>
              <a:ext cx="3635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&lt;TKE&gt;</a:t>
              </a:r>
              <a:r>
                <a:rPr lang="en-US" sz="1600" baseline="-25000" dirty="0" err="1"/>
                <a:t>Asym</a:t>
              </a:r>
              <a:r>
                <a:rPr lang="en-US" sz="1600" dirty="0"/>
                <a:t> = &lt;TKE&gt;</a:t>
              </a:r>
              <a:r>
                <a:rPr lang="en-US" sz="1600" baseline="-25000" dirty="0"/>
                <a:t>exp</a:t>
              </a:r>
              <a:r>
                <a:rPr lang="en-US" sz="1600" dirty="0"/>
                <a:t> – &lt;TKE&gt;</a:t>
              </a:r>
              <a:r>
                <a:rPr lang="en-US" sz="1600" baseline="-25000" dirty="0"/>
                <a:t>Parabolic fit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778C4F-5A3E-424E-B092-608B7682B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811" y="1018874"/>
              <a:ext cx="3312970" cy="381188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AF80BB9-5173-4A77-AF8F-D0C427332786}"/>
                </a:ext>
              </a:extLst>
            </p:cNvPr>
            <p:cNvSpPr/>
            <p:nvPr/>
          </p:nvSpPr>
          <p:spPr>
            <a:xfrm rot="342664">
              <a:off x="9675009" y="869502"/>
              <a:ext cx="1966572" cy="638108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87E8276-3898-4A19-ACA4-A230A737657D}"/>
                </a:ext>
              </a:extLst>
            </p:cNvPr>
            <p:cNvSpPr/>
            <p:nvPr/>
          </p:nvSpPr>
          <p:spPr>
            <a:xfrm rot="342664">
              <a:off x="9675008" y="2011315"/>
              <a:ext cx="1966572" cy="638108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006900-C5BB-42EA-A692-8810513157CC}"/>
                </a:ext>
              </a:extLst>
            </p:cNvPr>
            <p:cNvCxnSpPr>
              <a:cxnSpLocks/>
              <a:stCxn id="8" idx="0"/>
              <a:endCxn id="20" idx="0"/>
            </p:cNvCxnSpPr>
            <p:nvPr/>
          </p:nvCxnSpPr>
          <p:spPr>
            <a:xfrm flipH="1" flipV="1">
              <a:off x="5661394" y="540887"/>
              <a:ext cx="5028651" cy="3301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6C0E4C4-7441-4A6C-A78E-B7F60F05B822}"/>
                </a:ext>
              </a:extLst>
            </p:cNvPr>
            <p:cNvSpPr/>
            <p:nvPr/>
          </p:nvSpPr>
          <p:spPr>
            <a:xfrm>
              <a:off x="3487657" y="540887"/>
              <a:ext cx="4347473" cy="4789978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2FA467-317E-4091-98C0-6E5E7897FCDB}"/>
                </a:ext>
              </a:extLst>
            </p:cNvPr>
            <p:cNvCxnSpPr>
              <a:cxnSpLocks/>
              <a:stCxn id="17" idx="5"/>
              <a:endCxn id="20" idx="4"/>
            </p:cNvCxnSpPr>
            <p:nvPr/>
          </p:nvCxnSpPr>
          <p:spPr>
            <a:xfrm flipH="1">
              <a:off x="5661394" y="2624044"/>
              <a:ext cx="5666286" cy="270682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3B55E6-749A-C64B-BC0E-8A4EC2F85E57}"/>
                </a:ext>
              </a:extLst>
            </p:cNvPr>
            <p:cNvSpPr txBox="1"/>
            <p:nvPr/>
          </p:nvSpPr>
          <p:spPr>
            <a:xfrm>
              <a:off x="267635" y="5296306"/>
              <a:ext cx="10679232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Indicates the persistence of shell structural effects at low excitation energies for </a:t>
              </a:r>
              <a:r>
                <a:rPr lang="en-US" sz="1600" baseline="300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224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9154B0E-9639-4130-9767-C8AA69FAE2EE}"/>
              </a:ext>
            </a:extLst>
          </p:cNvPr>
          <p:cNvGrpSpPr/>
          <p:nvPr/>
        </p:nvGrpSpPr>
        <p:grpSpPr>
          <a:xfrm>
            <a:off x="19475" y="1817116"/>
            <a:ext cx="10930323" cy="4644177"/>
            <a:chOff x="19475" y="1817116"/>
            <a:chExt cx="10930323" cy="4644177"/>
          </a:xfrm>
        </p:grpSpPr>
        <p:pic>
          <p:nvPicPr>
            <p:cNvPr id="1026" name="Picture 2" descr="スライド 1">
              <a:extLst>
                <a:ext uri="{FF2B5EF4-FFF2-40B4-BE49-F238E27FC236}">
                  <a16:creationId xmlns:a16="http://schemas.microsoft.com/office/drawing/2014/main" id="{DBCF3A07-3C94-0C6D-96F5-8F34EF838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35" y="2044958"/>
              <a:ext cx="3230195" cy="2083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B52B39-A5E9-0112-E619-710A9832A363}"/>
                </a:ext>
              </a:extLst>
            </p:cNvPr>
            <p:cNvSpPr txBox="1"/>
            <p:nvPr/>
          </p:nvSpPr>
          <p:spPr>
            <a:xfrm>
              <a:off x="1750808" y="1836340"/>
              <a:ext cx="1864088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Standard I (S1)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6C261E-BDA6-5537-88A4-DCE9BE4D79A1}"/>
                </a:ext>
              </a:extLst>
            </p:cNvPr>
            <p:cNvSpPr txBox="1"/>
            <p:nvPr/>
          </p:nvSpPr>
          <p:spPr>
            <a:xfrm>
              <a:off x="1623569" y="3126590"/>
              <a:ext cx="1864088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Standard II (S2)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1A7AD0-1AAD-EA9F-7032-B0D38B8ACE7E}"/>
                </a:ext>
              </a:extLst>
            </p:cNvPr>
            <p:cNvSpPr txBox="1"/>
            <p:nvPr/>
          </p:nvSpPr>
          <p:spPr>
            <a:xfrm>
              <a:off x="2364542" y="2773779"/>
              <a:ext cx="1864088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Superlong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A621308-F35B-C198-CE79-254E0260E2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5613" y="3606504"/>
              <a:ext cx="3115954" cy="11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6082EB0-4C72-8911-4C9D-7A47323BF0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1772" y="2073218"/>
              <a:ext cx="1810217" cy="2774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9F3250-22F6-0852-EF31-5834D01A5A36}"/>
                </a:ext>
              </a:extLst>
            </p:cNvPr>
            <p:cNvSpPr txBox="1"/>
            <p:nvPr/>
          </p:nvSpPr>
          <p:spPr>
            <a:xfrm>
              <a:off x="43931" y="4085884"/>
              <a:ext cx="2847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“Due to spherical shell closures Z = 50 and N = 82”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71AE0B-AB0A-D0D1-1FBA-FAEFFCE35E54}"/>
                </a:ext>
              </a:extLst>
            </p:cNvPr>
            <p:cNvSpPr txBox="1"/>
            <p:nvPr/>
          </p:nvSpPr>
          <p:spPr>
            <a:xfrm>
              <a:off x="2113302" y="4694135"/>
              <a:ext cx="3022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“Due to deformed shell closures Z = 56 and N = 88”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F2B216-0846-4555-B918-135D1CE22560}"/>
                </a:ext>
              </a:extLst>
            </p:cNvPr>
            <p:cNvSpPr txBox="1"/>
            <p:nvPr/>
          </p:nvSpPr>
          <p:spPr>
            <a:xfrm>
              <a:off x="2540440" y="4015086"/>
              <a:ext cx="97287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Elongation</a:t>
              </a:r>
              <a:endParaRPr lang="en-US" sz="16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35AD5D3-3BA1-4D7E-8022-BDB22BF12D04}"/>
                </a:ext>
              </a:extLst>
            </p:cNvPr>
            <p:cNvSpPr txBox="1"/>
            <p:nvPr/>
          </p:nvSpPr>
          <p:spPr>
            <a:xfrm>
              <a:off x="19475" y="3174658"/>
              <a:ext cx="97287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Mass Asymmetry</a:t>
              </a:r>
              <a:endParaRPr lang="en-US" sz="16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FB17B5-5D47-49C9-B947-546A45F44E8B}"/>
                </a:ext>
              </a:extLst>
            </p:cNvPr>
            <p:cNvSpPr txBox="1"/>
            <p:nvPr/>
          </p:nvSpPr>
          <p:spPr>
            <a:xfrm rot="16200000">
              <a:off x="297838" y="2464508"/>
              <a:ext cx="15717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Potential Energy</a:t>
              </a:r>
              <a:endParaRPr lang="en-US" sz="16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EDA77CF-9A80-479C-B6BC-CFC75EF9E2E4}"/>
                </a:ext>
              </a:extLst>
            </p:cNvPr>
            <p:cNvSpPr/>
            <p:nvPr/>
          </p:nvSpPr>
          <p:spPr>
            <a:xfrm>
              <a:off x="2598396" y="3711219"/>
              <a:ext cx="229523" cy="199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BA0E00F-3D2A-4955-A78B-2DE91DED38BE}"/>
                </a:ext>
              </a:extLst>
            </p:cNvPr>
            <p:cNvSpPr/>
            <p:nvPr/>
          </p:nvSpPr>
          <p:spPr>
            <a:xfrm>
              <a:off x="2847219" y="3765329"/>
              <a:ext cx="554301" cy="14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9C67E4E-7506-4713-83B2-424AB6AD32ED}"/>
                </a:ext>
              </a:extLst>
            </p:cNvPr>
            <p:cNvSpPr txBox="1"/>
            <p:nvPr/>
          </p:nvSpPr>
          <p:spPr>
            <a:xfrm>
              <a:off x="270566" y="5668512"/>
              <a:ext cx="10679232" cy="792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Origin of the two asymmetric modes was correlated with M</a:t>
              </a:r>
              <a:r>
                <a:rPr lang="en-US" sz="1600" baseline="-250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a0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≈ 140 and M</a:t>
              </a:r>
              <a:r>
                <a:rPr lang="en-US" sz="1600" baseline="-250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a1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≈ 132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 increase E</a:t>
              </a:r>
              <a:r>
                <a:rPr lang="en-US" sz="1600" baseline="-250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energy, the contribution of S1 asymmetric mode decreases in the total asymmetrical shoulder region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6CF233A-39C9-4D68-A97E-B960C53F791A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5/9</a:t>
            </a:r>
            <a:endParaRPr lang="en-I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9C9398-2964-FA89-C024-5E91C9CAF1D2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2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A5777A-3166-48A3-AD5C-470E6BFF6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045" y="527742"/>
            <a:ext cx="3833320" cy="4699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F6F996-1D27-559D-6C2F-09DA81A807C7}"/>
              </a:ext>
            </a:extLst>
          </p:cNvPr>
          <p:cNvSpPr/>
          <p:nvPr/>
        </p:nvSpPr>
        <p:spPr>
          <a:xfrm>
            <a:off x="0" y="6596251"/>
            <a:ext cx="12192000" cy="35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58D412-42BC-4445-40C3-5887F4CA8B4A}"/>
              </a:ext>
            </a:extLst>
          </p:cNvPr>
          <p:cNvSpPr/>
          <p:nvPr/>
        </p:nvSpPr>
        <p:spPr>
          <a:xfrm>
            <a:off x="11411338" y="6615401"/>
            <a:ext cx="606493" cy="2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820DAF-E2A2-2079-E58B-96F350335E3D}"/>
              </a:ext>
            </a:extLst>
          </p:cNvPr>
          <p:cNvSpPr/>
          <p:nvPr/>
        </p:nvSpPr>
        <p:spPr>
          <a:xfrm>
            <a:off x="2565650" y="2952907"/>
            <a:ext cx="835870" cy="520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7D5FB3-6977-4140-A07D-5DFC9FD30A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8" y="5100667"/>
            <a:ext cx="1864088" cy="14543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60A67A-2A88-472F-938F-DBE127C31E1F}"/>
              </a:ext>
            </a:extLst>
          </p:cNvPr>
          <p:cNvSpPr txBox="1"/>
          <p:nvPr/>
        </p:nvSpPr>
        <p:spPr>
          <a:xfrm>
            <a:off x="2164360" y="4522"/>
            <a:ext cx="805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Experimental Results: Measured M-TKEs </a:t>
            </a:r>
            <a:r>
              <a:rPr lang="en-US" sz="2800" b="1" baseline="30000" dirty="0">
                <a:solidFill>
                  <a:srgbClr val="FF0000"/>
                </a:solidFill>
              </a:rPr>
              <a:t>208</a:t>
            </a:r>
            <a:r>
              <a:rPr lang="en-US" sz="2800" b="1" dirty="0">
                <a:solidFill>
                  <a:srgbClr val="FF0000"/>
                </a:solidFill>
              </a:rPr>
              <a:t>Pb(</a:t>
            </a:r>
            <a:r>
              <a:rPr lang="en-US" sz="2800" b="1" baseline="30000" dirty="0">
                <a:solidFill>
                  <a:srgbClr val="FF0000"/>
                </a:solidFill>
              </a:rPr>
              <a:t>16</a:t>
            </a:r>
            <a:r>
              <a:rPr lang="en-US" sz="2800" b="1" dirty="0">
                <a:solidFill>
                  <a:srgbClr val="FF0000"/>
                </a:solidFill>
              </a:rPr>
              <a:t>O,</a:t>
            </a:r>
            <a:r>
              <a:rPr lang="en-US" sz="2800" b="1" i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  <a:endParaRPr lang="en-IN" sz="2800" b="1" dirty="0">
              <a:solidFill>
                <a:srgbClr val="FF000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53F80AB-E7D7-47ED-9E0F-AC76ABCFB3D4}"/>
              </a:ext>
            </a:extLst>
          </p:cNvPr>
          <p:cNvGrpSpPr/>
          <p:nvPr/>
        </p:nvGrpSpPr>
        <p:grpSpPr>
          <a:xfrm>
            <a:off x="0" y="540887"/>
            <a:ext cx="11641581" cy="5178868"/>
            <a:chOff x="0" y="540887"/>
            <a:chExt cx="11641581" cy="517886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25A35A-269E-27F3-D2D3-B18F6FB37B23}"/>
                </a:ext>
              </a:extLst>
            </p:cNvPr>
            <p:cNvSpPr txBox="1"/>
            <p:nvPr/>
          </p:nvSpPr>
          <p:spPr>
            <a:xfrm>
              <a:off x="0" y="742279"/>
              <a:ext cx="3932157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Asymmetrical shoulder was extracted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921B46A-9A4B-80B4-88D4-F3AA9D14F35A}"/>
                </a:ext>
              </a:extLst>
            </p:cNvPr>
            <p:cNvSpPr txBox="1"/>
            <p:nvPr/>
          </p:nvSpPr>
          <p:spPr>
            <a:xfrm>
              <a:off x="148459" y="1160491"/>
              <a:ext cx="3635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&lt;TKE&gt;</a:t>
              </a:r>
              <a:r>
                <a:rPr lang="en-US" sz="1600" baseline="-25000" dirty="0" err="1"/>
                <a:t>Asym</a:t>
              </a:r>
              <a:r>
                <a:rPr lang="en-US" sz="1600" dirty="0"/>
                <a:t> = &lt;TKE&gt;</a:t>
              </a:r>
              <a:r>
                <a:rPr lang="en-US" sz="1600" baseline="-25000" dirty="0"/>
                <a:t>exp</a:t>
              </a:r>
              <a:r>
                <a:rPr lang="en-US" sz="1600" dirty="0"/>
                <a:t> – &lt;TKE&gt;</a:t>
              </a:r>
              <a:r>
                <a:rPr lang="en-US" sz="1600" baseline="-25000" dirty="0"/>
                <a:t>Parabolic fit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778C4F-5A3E-424E-B092-608B7682B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811" y="1018874"/>
              <a:ext cx="3312970" cy="381188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AF80BB9-5173-4A77-AF8F-D0C427332786}"/>
                </a:ext>
              </a:extLst>
            </p:cNvPr>
            <p:cNvSpPr/>
            <p:nvPr/>
          </p:nvSpPr>
          <p:spPr>
            <a:xfrm rot="342664">
              <a:off x="9675009" y="869502"/>
              <a:ext cx="1966572" cy="638108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87E8276-3898-4A19-ACA4-A230A737657D}"/>
                </a:ext>
              </a:extLst>
            </p:cNvPr>
            <p:cNvSpPr/>
            <p:nvPr/>
          </p:nvSpPr>
          <p:spPr>
            <a:xfrm rot="342664">
              <a:off x="9675008" y="2011315"/>
              <a:ext cx="1966572" cy="638108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006900-C5BB-42EA-A692-8810513157CC}"/>
                </a:ext>
              </a:extLst>
            </p:cNvPr>
            <p:cNvCxnSpPr>
              <a:cxnSpLocks/>
              <a:stCxn id="8" idx="0"/>
              <a:endCxn id="20" idx="0"/>
            </p:cNvCxnSpPr>
            <p:nvPr/>
          </p:nvCxnSpPr>
          <p:spPr>
            <a:xfrm flipH="1" flipV="1">
              <a:off x="5661394" y="540887"/>
              <a:ext cx="5028651" cy="3301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6C0E4C4-7441-4A6C-A78E-B7F60F05B822}"/>
                </a:ext>
              </a:extLst>
            </p:cNvPr>
            <p:cNvSpPr/>
            <p:nvPr/>
          </p:nvSpPr>
          <p:spPr>
            <a:xfrm>
              <a:off x="3487657" y="540887"/>
              <a:ext cx="4347473" cy="4789978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2FA467-317E-4091-98C0-6E5E7897FCDB}"/>
                </a:ext>
              </a:extLst>
            </p:cNvPr>
            <p:cNvCxnSpPr>
              <a:cxnSpLocks/>
              <a:stCxn id="17" idx="5"/>
              <a:endCxn id="20" idx="4"/>
            </p:cNvCxnSpPr>
            <p:nvPr/>
          </p:nvCxnSpPr>
          <p:spPr>
            <a:xfrm flipH="1">
              <a:off x="5661394" y="2624044"/>
              <a:ext cx="5666286" cy="270682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3B55E6-749A-C64B-BC0E-8A4EC2F85E57}"/>
                </a:ext>
              </a:extLst>
            </p:cNvPr>
            <p:cNvSpPr txBox="1"/>
            <p:nvPr/>
          </p:nvSpPr>
          <p:spPr>
            <a:xfrm>
              <a:off x="267635" y="5296306"/>
              <a:ext cx="10679232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Indicates the persistence of shell structural effects at low excitation energies for </a:t>
              </a:r>
              <a:r>
                <a:rPr lang="en-US" sz="1600" baseline="300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224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9154B0E-9639-4130-9767-C8AA69FAE2EE}"/>
              </a:ext>
            </a:extLst>
          </p:cNvPr>
          <p:cNvGrpSpPr/>
          <p:nvPr/>
        </p:nvGrpSpPr>
        <p:grpSpPr>
          <a:xfrm>
            <a:off x="19475" y="1817116"/>
            <a:ext cx="10930323" cy="4644177"/>
            <a:chOff x="19475" y="1817116"/>
            <a:chExt cx="10930323" cy="4644177"/>
          </a:xfrm>
        </p:grpSpPr>
        <p:pic>
          <p:nvPicPr>
            <p:cNvPr id="1026" name="Picture 2" descr="スライド 1">
              <a:extLst>
                <a:ext uri="{FF2B5EF4-FFF2-40B4-BE49-F238E27FC236}">
                  <a16:creationId xmlns:a16="http://schemas.microsoft.com/office/drawing/2014/main" id="{DBCF3A07-3C94-0C6D-96F5-8F34EF838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35" y="2044958"/>
              <a:ext cx="3230195" cy="2083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B52B39-A5E9-0112-E619-710A9832A363}"/>
                </a:ext>
              </a:extLst>
            </p:cNvPr>
            <p:cNvSpPr txBox="1"/>
            <p:nvPr/>
          </p:nvSpPr>
          <p:spPr>
            <a:xfrm>
              <a:off x="1750808" y="1836340"/>
              <a:ext cx="1864088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Standard I (S1)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6C261E-BDA6-5537-88A4-DCE9BE4D79A1}"/>
                </a:ext>
              </a:extLst>
            </p:cNvPr>
            <p:cNvSpPr txBox="1"/>
            <p:nvPr/>
          </p:nvSpPr>
          <p:spPr>
            <a:xfrm>
              <a:off x="1623569" y="3126590"/>
              <a:ext cx="1864088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Standard II (S2)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1A7AD0-1AAD-EA9F-7032-B0D38B8ACE7E}"/>
                </a:ext>
              </a:extLst>
            </p:cNvPr>
            <p:cNvSpPr txBox="1"/>
            <p:nvPr/>
          </p:nvSpPr>
          <p:spPr>
            <a:xfrm>
              <a:off x="2364542" y="2773779"/>
              <a:ext cx="1864088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Superlong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A621308-F35B-C198-CE79-254E0260E2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5613" y="3606504"/>
              <a:ext cx="3115954" cy="11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6082EB0-4C72-8911-4C9D-7A47323BF0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1772" y="2073218"/>
              <a:ext cx="1810217" cy="2774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9F3250-22F6-0852-EF31-5834D01A5A36}"/>
                </a:ext>
              </a:extLst>
            </p:cNvPr>
            <p:cNvSpPr txBox="1"/>
            <p:nvPr/>
          </p:nvSpPr>
          <p:spPr>
            <a:xfrm>
              <a:off x="43931" y="4085884"/>
              <a:ext cx="2847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“Due to spherical shell closures Z = 50 and N = 82”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71AE0B-AB0A-D0D1-1FBA-FAEFFCE35E54}"/>
                </a:ext>
              </a:extLst>
            </p:cNvPr>
            <p:cNvSpPr txBox="1"/>
            <p:nvPr/>
          </p:nvSpPr>
          <p:spPr>
            <a:xfrm>
              <a:off x="2113302" y="4694135"/>
              <a:ext cx="3022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“Due to deformed shell closures Z = 56 and N = 88”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F2B216-0846-4555-B918-135D1CE22560}"/>
                </a:ext>
              </a:extLst>
            </p:cNvPr>
            <p:cNvSpPr txBox="1"/>
            <p:nvPr/>
          </p:nvSpPr>
          <p:spPr>
            <a:xfrm>
              <a:off x="2540440" y="4015086"/>
              <a:ext cx="97287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Elongation</a:t>
              </a:r>
              <a:endParaRPr lang="en-US" sz="16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35AD5D3-3BA1-4D7E-8022-BDB22BF12D04}"/>
                </a:ext>
              </a:extLst>
            </p:cNvPr>
            <p:cNvSpPr txBox="1"/>
            <p:nvPr/>
          </p:nvSpPr>
          <p:spPr>
            <a:xfrm>
              <a:off x="19475" y="3174658"/>
              <a:ext cx="97287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Mass Asymmetry</a:t>
              </a:r>
              <a:endParaRPr lang="en-US" sz="16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FB17B5-5D47-49C9-B947-546A45F44E8B}"/>
                </a:ext>
              </a:extLst>
            </p:cNvPr>
            <p:cNvSpPr txBox="1"/>
            <p:nvPr/>
          </p:nvSpPr>
          <p:spPr>
            <a:xfrm rot="16200000">
              <a:off x="297838" y="2464508"/>
              <a:ext cx="15717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Potential Energy</a:t>
              </a:r>
              <a:endParaRPr lang="en-US" sz="16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EDA77CF-9A80-479C-B6BC-CFC75EF9E2E4}"/>
                </a:ext>
              </a:extLst>
            </p:cNvPr>
            <p:cNvSpPr/>
            <p:nvPr/>
          </p:nvSpPr>
          <p:spPr>
            <a:xfrm>
              <a:off x="2598396" y="3711219"/>
              <a:ext cx="229523" cy="199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BA0E00F-3D2A-4955-A78B-2DE91DED38BE}"/>
                </a:ext>
              </a:extLst>
            </p:cNvPr>
            <p:cNvSpPr/>
            <p:nvPr/>
          </p:nvSpPr>
          <p:spPr>
            <a:xfrm>
              <a:off x="2847219" y="3765329"/>
              <a:ext cx="554301" cy="14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9C67E4E-7506-4713-83B2-424AB6AD32ED}"/>
                </a:ext>
              </a:extLst>
            </p:cNvPr>
            <p:cNvSpPr txBox="1"/>
            <p:nvPr/>
          </p:nvSpPr>
          <p:spPr>
            <a:xfrm>
              <a:off x="270566" y="5668512"/>
              <a:ext cx="10679232" cy="792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Origin of the two asymmetric modes was correlated with M</a:t>
              </a:r>
              <a:r>
                <a:rPr lang="en-US" sz="1600" baseline="-250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a0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≈ 140 and M</a:t>
              </a:r>
              <a:r>
                <a:rPr lang="en-US" sz="1600" baseline="-250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a1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≈ 132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 increase E</a:t>
              </a:r>
              <a:r>
                <a:rPr lang="en-US" sz="1600" baseline="-250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  <a:r>
                <a:rPr lang="en-US" sz="1600" dirty="0">
                  <a:solidFill>
                    <a:srgbClr val="040C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energy, the contribution of S1 asymmetric mode decreases in the total asymmetrical shoulder region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5AFC8025-C15E-48DA-B567-0E8824CAF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" y="552909"/>
            <a:ext cx="4425372" cy="358012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CC59B59-A82C-4EAE-88CC-7CA04E29EDE7}"/>
              </a:ext>
            </a:extLst>
          </p:cNvPr>
          <p:cNvSpPr txBox="1"/>
          <p:nvPr/>
        </p:nvSpPr>
        <p:spPr>
          <a:xfrm>
            <a:off x="11394560" y="6568761"/>
            <a:ext cx="64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5/9</a:t>
            </a:r>
            <a:endParaRPr lang="en-I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7524E4-DB33-29E7-23EC-0EC9A75C36E4}"/>
              </a:ext>
            </a:extLst>
          </p:cNvPr>
          <p:cNvSpPr txBox="1"/>
          <p:nvPr/>
        </p:nvSpPr>
        <p:spPr>
          <a:xfrm>
            <a:off x="3088433" y="6550089"/>
            <a:ext cx="61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JINR 2024 Youth Award Competition</a:t>
            </a:r>
            <a:endParaRPr lang="en-IN" sz="1600" dirty="0">
              <a:ln>
                <a:solidFill>
                  <a:srgbClr val="FFC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8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9745</TotalTime>
  <Words>2232</Words>
  <Application>Microsoft Office PowerPoint</Application>
  <PresentationFormat>Widescreen</PresentationFormat>
  <Paragraphs>292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Bradley Hand ITC</vt:lpstr>
      <vt:lpstr>Calibri</vt:lpstr>
      <vt:lpstr>Calibri Light</vt:lpstr>
      <vt:lpstr>Cambria Math</vt:lpstr>
      <vt:lpstr>Google Sans</vt:lpstr>
      <vt:lpstr>Liberation Sans</vt:lpstr>
      <vt:lpstr>Noto Sans CJK SC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Aniruddha Dey</dc:creator>
  <cp:lastModifiedBy>Aniruddha Dey</cp:lastModifiedBy>
  <cp:revision>1030</cp:revision>
  <dcterms:created xsi:type="dcterms:W3CDTF">2023-08-14T10:43:43Z</dcterms:created>
  <dcterms:modified xsi:type="dcterms:W3CDTF">2024-12-14T16:13:20Z</dcterms:modified>
</cp:coreProperties>
</file>