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302" r:id="rId3"/>
    <p:sldId id="280" r:id="rId4"/>
    <p:sldId id="279" r:id="rId5"/>
    <p:sldId id="285" r:id="rId6"/>
    <p:sldId id="277" r:id="rId7"/>
    <p:sldId id="296" r:id="rId8"/>
    <p:sldId id="297" r:id="rId9"/>
    <p:sldId id="290" r:id="rId10"/>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525"/>
    <a:srgbClr val="FF66FF"/>
    <a:srgbClr val="00FF00"/>
    <a:srgbClr val="66FF33"/>
    <a:srgbClr val="26487E"/>
    <a:srgbClr val="A9CFE2"/>
    <a:srgbClr val="6897B1"/>
    <a:srgbClr val="E69800"/>
    <a:srgbClr val="466F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84455" autoAdjust="0"/>
  </p:normalViewPr>
  <p:slideViewPr>
    <p:cSldViewPr snapToGrid="0">
      <p:cViewPr varScale="1">
        <p:scale>
          <a:sx n="94" d="100"/>
          <a:sy n="94" d="100"/>
        </p:scale>
        <p:origin x="14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8484B-3550-48B7-BBD7-CBA8C939DD5C}" type="datetimeFigureOut">
              <a:rPr lang="ru-RU" smtClean="0"/>
              <a:t>12.12.2024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5971C-CD66-449C-9560-E8B929EB92FA}" type="slidenum">
              <a:rPr lang="ru-RU" smtClean="0"/>
              <a:t>‹#›</a:t>
            </a:fld>
            <a:endParaRPr lang="ru-RU"/>
          </a:p>
        </p:txBody>
      </p:sp>
    </p:spTree>
    <p:extLst>
      <p:ext uri="{BB962C8B-B14F-4D97-AF65-F5344CB8AC3E}">
        <p14:creationId xmlns:p14="http://schemas.microsoft.com/office/powerpoint/2010/main" val="96500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evening</a:t>
            </a:r>
            <a:r>
              <a:rPr lang="en-US" sz="1200" kern="1200" baseline="0" dirty="0" smtClean="0">
                <a:solidFill>
                  <a:schemeClr val="tx1"/>
                </a:solidFill>
                <a:effectLst/>
                <a:latin typeface="+mn-lt"/>
                <a:ea typeface="+mn-ea"/>
                <a:cs typeface="+mn-cs"/>
              </a:rPr>
              <a:t> ladies and gentlemen, my name is Marina Donets and today I’d like to give a talk on Ball Milling Treatment Effects on the Electrochemical Capacity of P2-NMO cathode material.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Nowadays, Li-ion batteries are used everywhere and many types of technologies do rely on this type of cells. But we should not forget that Lithium natural reserves are limited. Sodium, in turn, is one of the most abundant elements in the Earth’s crust and also it’s very close to lithium in terms of chemical properties. That’s why the study of compounds that can be used as cathodes for Na-ion batteries is very relevant today. In our work we investigated layered oxide NMO as it’s very perspective cathode material. </a:t>
            </a:r>
            <a:r>
              <a:rPr lang="en-US" sz="1200" kern="1200" baseline="0" dirty="0" smtClean="0">
                <a:solidFill>
                  <a:schemeClr val="tx1"/>
                </a:solidFill>
                <a:effectLst/>
                <a:latin typeface="+mn-lt"/>
                <a:ea typeface="+mn-ea"/>
                <a:cs typeface="+mn-cs"/>
              </a:rPr>
              <a:t>We used t</a:t>
            </a:r>
            <a:r>
              <a:rPr lang="en-US" sz="1200" kern="1200" dirty="0" smtClean="0">
                <a:solidFill>
                  <a:schemeClr val="tx1"/>
                </a:solidFill>
                <a:effectLst/>
                <a:latin typeface="+mn-lt"/>
                <a:ea typeface="+mn-ea"/>
                <a:cs typeface="+mn-cs"/>
              </a:rPr>
              <a:t>wo options of cathode material preparation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mechanical milling of slurry and mechanical milling of pure NMO powder.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options of cathode material preparation were used: mechanical milling of slurry and mechanical milling of pure NMO powder. Further, samples obtained via milling of powder/slurry will be referred to as p-milled and s-milled. Both of them reveal higher electrochemical capacity than it is shown in [Zhao 2020, Yang 2022, Dong 2023, Jiang 2023, </a:t>
            </a:r>
            <a:r>
              <a:rPr lang="en-US" sz="1200" kern="1200" dirty="0" err="1" smtClean="0">
                <a:solidFill>
                  <a:schemeClr val="tx1"/>
                </a:solidFill>
                <a:effectLst/>
                <a:latin typeface="+mn-lt"/>
                <a:ea typeface="+mn-ea"/>
                <a:cs typeface="+mn-cs"/>
              </a:rPr>
              <a:t>Zhabg</a:t>
            </a:r>
            <a:r>
              <a:rPr lang="en-US" sz="1200" kern="1200" dirty="0" smtClean="0">
                <a:solidFill>
                  <a:schemeClr val="tx1"/>
                </a:solidFill>
                <a:effectLst/>
                <a:latin typeface="+mn-lt"/>
                <a:ea typeface="+mn-ea"/>
                <a:cs typeface="+mn-cs"/>
              </a:rPr>
              <a:t> 2020, Zhang 2023, Xia 2020]. Also, our results reveal that s-milled NMO works better at high rates e.g. 2C, 5C, 10C with capacities of 140mAh/g, 118 </a:t>
            </a:r>
            <a:r>
              <a:rPr lang="en-US" sz="1200" kern="1200" dirty="0" err="1" smtClean="0">
                <a:solidFill>
                  <a:schemeClr val="tx1"/>
                </a:solidFill>
                <a:effectLst/>
                <a:latin typeface="+mn-lt"/>
                <a:ea typeface="+mn-ea"/>
                <a:cs typeface="+mn-cs"/>
              </a:rPr>
              <a:t>mAh</a:t>
            </a:r>
            <a:r>
              <a:rPr lang="en-US" sz="1200" kern="1200" dirty="0" smtClean="0">
                <a:solidFill>
                  <a:schemeClr val="tx1"/>
                </a:solidFill>
                <a:effectLst/>
                <a:latin typeface="+mn-lt"/>
                <a:ea typeface="+mn-ea"/>
                <a:cs typeface="+mn-cs"/>
              </a:rPr>
              <a:t>/g and 90 </a:t>
            </a:r>
            <a:r>
              <a:rPr lang="en-US" sz="1200" kern="1200" dirty="0" err="1" smtClean="0">
                <a:solidFill>
                  <a:schemeClr val="tx1"/>
                </a:solidFill>
                <a:effectLst/>
                <a:latin typeface="+mn-lt"/>
                <a:ea typeface="+mn-ea"/>
                <a:cs typeface="+mn-cs"/>
              </a:rPr>
              <a:t>mAh</a:t>
            </a:r>
            <a:r>
              <a:rPr lang="en-US" sz="1200" kern="1200" dirty="0" smtClean="0">
                <a:solidFill>
                  <a:schemeClr val="tx1"/>
                </a:solidFill>
                <a:effectLst/>
                <a:latin typeface="+mn-lt"/>
                <a:ea typeface="+mn-ea"/>
                <a:cs typeface="+mn-cs"/>
              </a:rPr>
              <a:t>/g, respectively.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CB5971C-CD66-449C-9560-E8B929EB92FA}" type="slidenum">
              <a:rPr lang="ru-RU" smtClean="0"/>
              <a:t>1</a:t>
            </a:fld>
            <a:endParaRPr lang="ru-RU"/>
          </a:p>
        </p:txBody>
      </p:sp>
    </p:spTree>
    <p:extLst>
      <p:ext uri="{BB962C8B-B14F-4D97-AF65-F5344CB8AC3E}">
        <p14:creationId xmlns:p14="http://schemas.microsoft.com/office/powerpoint/2010/main" val="387912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B5971C-CD66-449C-9560-E8B929EB92FA}" type="slidenum">
              <a:rPr lang="ru-RU" smtClean="0"/>
              <a:t>3</a:t>
            </a:fld>
            <a:endParaRPr lang="ru-RU"/>
          </a:p>
        </p:txBody>
      </p:sp>
    </p:spTree>
    <p:extLst>
      <p:ext uri="{BB962C8B-B14F-4D97-AF65-F5344CB8AC3E}">
        <p14:creationId xmlns:p14="http://schemas.microsoft.com/office/powerpoint/2010/main" val="427564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B5971C-CD66-449C-9560-E8B929EB92FA}" type="slidenum">
              <a:rPr lang="ru-RU" smtClean="0"/>
              <a:t>4</a:t>
            </a:fld>
            <a:endParaRPr lang="ru-RU"/>
          </a:p>
        </p:txBody>
      </p:sp>
    </p:spTree>
    <p:extLst>
      <p:ext uri="{BB962C8B-B14F-4D97-AF65-F5344CB8AC3E}">
        <p14:creationId xmlns:p14="http://schemas.microsoft.com/office/powerpoint/2010/main" val="336442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B5971C-CD66-449C-9560-E8B929EB92FA}" type="slidenum">
              <a:rPr lang="ru-RU" smtClean="0"/>
              <a:t>6</a:t>
            </a:fld>
            <a:endParaRPr lang="ru-RU"/>
          </a:p>
        </p:txBody>
      </p:sp>
    </p:spTree>
    <p:extLst>
      <p:ext uri="{BB962C8B-B14F-4D97-AF65-F5344CB8AC3E}">
        <p14:creationId xmlns:p14="http://schemas.microsoft.com/office/powerpoint/2010/main" val="259133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B5971C-CD66-449C-9560-E8B929EB92FA}" type="slidenum">
              <a:rPr lang="ru-RU" smtClean="0"/>
              <a:t>7</a:t>
            </a:fld>
            <a:endParaRPr lang="ru-RU"/>
          </a:p>
        </p:txBody>
      </p:sp>
    </p:spTree>
    <p:extLst>
      <p:ext uri="{BB962C8B-B14F-4D97-AF65-F5344CB8AC3E}">
        <p14:creationId xmlns:p14="http://schemas.microsoft.com/office/powerpoint/2010/main" val="228063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B5971C-CD66-449C-9560-E8B929EB92FA}" type="slidenum">
              <a:rPr lang="ru-RU" smtClean="0"/>
              <a:t>8</a:t>
            </a:fld>
            <a:endParaRPr lang="ru-RU"/>
          </a:p>
        </p:txBody>
      </p:sp>
    </p:spTree>
    <p:extLst>
      <p:ext uri="{BB962C8B-B14F-4D97-AF65-F5344CB8AC3E}">
        <p14:creationId xmlns:p14="http://schemas.microsoft.com/office/powerpoint/2010/main" val="2899370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Изображение выглядит как текст, вешалка, лампа, векторная графика&#10;&#10;Автоматически созданное описание">
            <a:extLst>
              <a:ext uri="{FF2B5EF4-FFF2-40B4-BE49-F238E27FC236}">
                <a16:creationId xmlns:a16="http://schemas.microsoft.com/office/drawing/2014/main" id="{0F558159-12CC-636A-B792-E4EBD16F42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7323CC98-C3A6-E950-D2D3-0EC9C4F91C85}"/>
              </a:ext>
            </a:extLst>
          </p:cNvPr>
          <p:cNvSpPr>
            <a:spLocks noGrp="1"/>
          </p:cNvSpPr>
          <p:nvPr>
            <p:ph type="ctrTitle"/>
          </p:nvPr>
        </p:nvSpPr>
        <p:spPr>
          <a:xfrm>
            <a:off x="1062181" y="1122363"/>
            <a:ext cx="10086109" cy="2387600"/>
          </a:xfrm>
        </p:spPr>
        <p:txBody>
          <a:bodyPr anchor="b">
            <a:normAutofit/>
          </a:bodyPr>
          <a:lstStyle>
            <a:lvl1pPr algn="ctr">
              <a:defRPr sz="7200" b="1"/>
            </a:lvl1pPr>
          </a:lstStyle>
          <a:p>
            <a:r>
              <a:rPr lang="ru-RU" dirty="0"/>
              <a:t>Образец заголовка</a:t>
            </a:r>
            <a:endParaRPr lang="aa-ET" dirty="0"/>
          </a:p>
        </p:txBody>
      </p:sp>
      <p:sp>
        <p:nvSpPr>
          <p:cNvPr id="3" name="Подзаголовок 2">
            <a:extLst>
              <a:ext uri="{FF2B5EF4-FFF2-40B4-BE49-F238E27FC236}">
                <a16:creationId xmlns:a16="http://schemas.microsoft.com/office/drawing/2014/main" id="{0B28AD64-502D-1A66-A6DF-C94D88D8D7F3}"/>
              </a:ext>
            </a:extLst>
          </p:cNvPr>
          <p:cNvSpPr>
            <a:spLocks noGrp="1"/>
          </p:cNvSpPr>
          <p:nvPr>
            <p:ph type="subTitle" idx="1"/>
          </p:nvPr>
        </p:nvSpPr>
        <p:spPr>
          <a:xfrm>
            <a:off x="1062181" y="3602038"/>
            <a:ext cx="10086109" cy="1655762"/>
          </a:xfrm>
        </p:spPr>
        <p:txBody>
          <a:bodyPr/>
          <a:lstStyle>
            <a:lvl1pPr marL="0" indent="0" algn="ctr">
              <a:buNone/>
              <a:defRPr sz="2400" b="1">
                <a:solidFill>
                  <a:srgbClr val="466F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aa-ET" dirty="0"/>
          </a:p>
        </p:txBody>
      </p:sp>
      <p:sp>
        <p:nvSpPr>
          <p:cNvPr id="4" name="Дата 3">
            <a:extLst>
              <a:ext uri="{FF2B5EF4-FFF2-40B4-BE49-F238E27FC236}">
                <a16:creationId xmlns:a16="http://schemas.microsoft.com/office/drawing/2014/main" id="{A96CEA51-FD97-BC97-271A-84471772DF30}"/>
              </a:ext>
            </a:extLst>
          </p:cNvPr>
          <p:cNvSpPr>
            <a:spLocks noGrp="1"/>
          </p:cNvSpPr>
          <p:nvPr>
            <p:ph type="dt" sz="half" idx="10"/>
          </p:nvPr>
        </p:nvSpPr>
        <p:spPr/>
        <p:txBody>
          <a:bodyPr/>
          <a:lstStyle/>
          <a:p>
            <a:fld id="{71E908B2-CB76-4521-B53B-3770C506949C}" type="datetime1">
              <a:rPr lang="aa-ET" smtClean="0"/>
              <a:t>12/12/2024</a:t>
            </a:fld>
            <a:endParaRPr lang="aa-ET"/>
          </a:p>
        </p:txBody>
      </p:sp>
      <p:sp>
        <p:nvSpPr>
          <p:cNvPr id="5" name="Нижний колонтитул 4">
            <a:extLst>
              <a:ext uri="{FF2B5EF4-FFF2-40B4-BE49-F238E27FC236}">
                <a16:creationId xmlns:a16="http://schemas.microsoft.com/office/drawing/2014/main" id="{BB0808E5-B408-E027-89DA-7BEF77441988}"/>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id="{D95C4EFD-353C-9557-83F4-BB3759136803}"/>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290942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5CE3AF-915D-7F7C-1F46-232EA572C450}"/>
              </a:ext>
            </a:extLst>
          </p:cNvPr>
          <p:cNvSpPr>
            <a:spLocks noGrp="1"/>
          </p:cNvSpPr>
          <p:nvPr>
            <p:ph type="title"/>
          </p:nvPr>
        </p:nvSpPr>
        <p:spPr/>
        <p:txBody>
          <a:bodyPr/>
          <a:lstStyle/>
          <a:p>
            <a:r>
              <a:rPr lang="ru-RU"/>
              <a:t>Образец заголовка</a:t>
            </a:r>
            <a:endParaRPr lang="aa-ET"/>
          </a:p>
        </p:txBody>
      </p:sp>
      <p:sp>
        <p:nvSpPr>
          <p:cNvPr id="3" name="Вертикальный текст 2">
            <a:extLst>
              <a:ext uri="{FF2B5EF4-FFF2-40B4-BE49-F238E27FC236}">
                <a16:creationId xmlns:a16="http://schemas.microsoft.com/office/drawing/2014/main" id="{4DC17D87-C6EE-A6CA-F0C9-B234941F339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id="{6799FA61-8E70-33DA-298B-9520D0C4F2D5}"/>
              </a:ext>
            </a:extLst>
          </p:cNvPr>
          <p:cNvSpPr>
            <a:spLocks noGrp="1"/>
          </p:cNvSpPr>
          <p:nvPr>
            <p:ph type="dt" sz="half" idx="10"/>
          </p:nvPr>
        </p:nvSpPr>
        <p:spPr/>
        <p:txBody>
          <a:bodyPr/>
          <a:lstStyle/>
          <a:p>
            <a:fld id="{DFCBC55C-09E6-4972-BDA1-6284CF361C7E}" type="datetime1">
              <a:rPr lang="aa-ET" smtClean="0"/>
              <a:t>12/12/2024</a:t>
            </a:fld>
            <a:endParaRPr lang="aa-ET"/>
          </a:p>
        </p:txBody>
      </p:sp>
      <p:sp>
        <p:nvSpPr>
          <p:cNvPr id="5" name="Нижний колонтитул 4">
            <a:extLst>
              <a:ext uri="{FF2B5EF4-FFF2-40B4-BE49-F238E27FC236}">
                <a16:creationId xmlns:a16="http://schemas.microsoft.com/office/drawing/2014/main" id="{FC14BE0B-3AEB-58CE-C766-AE833EF08496}"/>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id="{30AAF53B-AFDF-AA28-0A2A-263AF1667EE8}"/>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380030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1752C52-C95F-E025-D8DB-9648B13CAD6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aa-ET"/>
          </a:p>
        </p:txBody>
      </p:sp>
      <p:sp>
        <p:nvSpPr>
          <p:cNvPr id="3" name="Вертикальный текст 2">
            <a:extLst>
              <a:ext uri="{FF2B5EF4-FFF2-40B4-BE49-F238E27FC236}">
                <a16:creationId xmlns:a16="http://schemas.microsoft.com/office/drawing/2014/main" id="{EAED4AC1-2B4A-E82B-EA27-5A9A3109F6A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id="{08E9098C-94D9-EE4B-CBE8-122906BC9846}"/>
              </a:ext>
            </a:extLst>
          </p:cNvPr>
          <p:cNvSpPr>
            <a:spLocks noGrp="1"/>
          </p:cNvSpPr>
          <p:nvPr>
            <p:ph type="dt" sz="half" idx="10"/>
          </p:nvPr>
        </p:nvSpPr>
        <p:spPr/>
        <p:txBody>
          <a:bodyPr/>
          <a:lstStyle/>
          <a:p>
            <a:fld id="{2C5D54A2-D20B-4AE7-973D-83C33E0F359C}" type="datetime1">
              <a:rPr lang="aa-ET" smtClean="0"/>
              <a:t>12/12/2024</a:t>
            </a:fld>
            <a:endParaRPr lang="aa-ET"/>
          </a:p>
        </p:txBody>
      </p:sp>
      <p:sp>
        <p:nvSpPr>
          <p:cNvPr id="5" name="Нижний колонтитул 4">
            <a:extLst>
              <a:ext uri="{FF2B5EF4-FFF2-40B4-BE49-F238E27FC236}">
                <a16:creationId xmlns:a16="http://schemas.microsoft.com/office/drawing/2014/main" id="{B8FA2A01-705D-994C-8EE6-13C217DE2C1F}"/>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id="{581AEC40-BCA5-6754-727F-A433B3C9CC2F}"/>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338385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35A8B7-4E30-6ACC-F31D-DF4485F1E9A6}"/>
              </a:ext>
            </a:extLst>
          </p:cNvPr>
          <p:cNvSpPr>
            <a:spLocks noGrp="1"/>
          </p:cNvSpPr>
          <p:nvPr>
            <p:ph type="title"/>
          </p:nvPr>
        </p:nvSpPr>
        <p:spPr/>
        <p:txBody>
          <a:bodyPr/>
          <a:lstStyle/>
          <a:p>
            <a:r>
              <a:rPr lang="ru-RU"/>
              <a:t>Образец заголовка</a:t>
            </a:r>
            <a:endParaRPr lang="aa-ET"/>
          </a:p>
        </p:txBody>
      </p:sp>
      <p:sp>
        <p:nvSpPr>
          <p:cNvPr id="3" name="Объект 2">
            <a:extLst>
              <a:ext uri="{FF2B5EF4-FFF2-40B4-BE49-F238E27FC236}">
                <a16:creationId xmlns:a16="http://schemas.microsoft.com/office/drawing/2014/main" id="{60C019B5-2824-9901-D5DA-6910D6B838A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id="{E3ACC1BE-F97D-64C7-2634-15ADD3CD233F}"/>
              </a:ext>
            </a:extLst>
          </p:cNvPr>
          <p:cNvSpPr>
            <a:spLocks noGrp="1"/>
          </p:cNvSpPr>
          <p:nvPr>
            <p:ph type="dt" sz="half" idx="10"/>
          </p:nvPr>
        </p:nvSpPr>
        <p:spPr/>
        <p:txBody>
          <a:bodyPr/>
          <a:lstStyle/>
          <a:p>
            <a:fld id="{1183CD99-794B-43A1-99B8-251A388DA362}" type="datetime1">
              <a:rPr lang="aa-ET" smtClean="0"/>
              <a:t>12/12/2024</a:t>
            </a:fld>
            <a:endParaRPr lang="aa-ET"/>
          </a:p>
        </p:txBody>
      </p:sp>
      <p:sp>
        <p:nvSpPr>
          <p:cNvPr id="5" name="Нижний колонтитул 4">
            <a:extLst>
              <a:ext uri="{FF2B5EF4-FFF2-40B4-BE49-F238E27FC236}">
                <a16:creationId xmlns:a16="http://schemas.microsoft.com/office/drawing/2014/main" id="{3877FC68-B75F-6860-ACAA-41B750B0752D}"/>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id="{4999BE66-B5BE-2CFF-21C6-AE5C2E213E27}"/>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193045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661E3A-50EC-FCCE-8CAB-A455237F065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aa-ET"/>
          </a:p>
        </p:txBody>
      </p:sp>
      <p:sp>
        <p:nvSpPr>
          <p:cNvPr id="3" name="Текст 2">
            <a:extLst>
              <a:ext uri="{FF2B5EF4-FFF2-40B4-BE49-F238E27FC236}">
                <a16:creationId xmlns:a16="http://schemas.microsoft.com/office/drawing/2014/main" id="{2B5FBFE2-2C14-0FDB-FA46-01A5E5A55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57FF3AB-547D-9C41-1356-E38B8C01F73A}"/>
              </a:ext>
            </a:extLst>
          </p:cNvPr>
          <p:cNvSpPr>
            <a:spLocks noGrp="1"/>
          </p:cNvSpPr>
          <p:nvPr>
            <p:ph type="dt" sz="half" idx="10"/>
          </p:nvPr>
        </p:nvSpPr>
        <p:spPr/>
        <p:txBody>
          <a:bodyPr/>
          <a:lstStyle/>
          <a:p>
            <a:fld id="{04D8414B-9685-4233-A36E-D9A87DFEC3F5}" type="datetime1">
              <a:rPr lang="aa-ET" smtClean="0"/>
              <a:t>12/12/2024</a:t>
            </a:fld>
            <a:endParaRPr lang="aa-ET"/>
          </a:p>
        </p:txBody>
      </p:sp>
      <p:sp>
        <p:nvSpPr>
          <p:cNvPr id="5" name="Нижний колонтитул 4">
            <a:extLst>
              <a:ext uri="{FF2B5EF4-FFF2-40B4-BE49-F238E27FC236}">
                <a16:creationId xmlns:a16="http://schemas.microsoft.com/office/drawing/2014/main" id="{B06E4CC6-8DB4-F67E-10FF-3AB0F8CF6F40}"/>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id="{830A6EA4-21EE-59A5-7C6B-2FD52FEBF012}"/>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30689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9E9CBB-ED9D-F516-0701-BCE0E509D970}"/>
              </a:ext>
            </a:extLst>
          </p:cNvPr>
          <p:cNvSpPr>
            <a:spLocks noGrp="1"/>
          </p:cNvSpPr>
          <p:nvPr>
            <p:ph type="title"/>
          </p:nvPr>
        </p:nvSpPr>
        <p:spPr/>
        <p:txBody>
          <a:bodyPr/>
          <a:lstStyle/>
          <a:p>
            <a:r>
              <a:rPr lang="ru-RU"/>
              <a:t>Образец заголовка</a:t>
            </a:r>
            <a:endParaRPr lang="aa-ET"/>
          </a:p>
        </p:txBody>
      </p:sp>
      <p:sp>
        <p:nvSpPr>
          <p:cNvPr id="3" name="Объект 2">
            <a:extLst>
              <a:ext uri="{FF2B5EF4-FFF2-40B4-BE49-F238E27FC236}">
                <a16:creationId xmlns:a16="http://schemas.microsoft.com/office/drawing/2014/main" id="{FA13EBBD-6B98-7644-3A90-0C62EF19F33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Объект 3">
            <a:extLst>
              <a:ext uri="{FF2B5EF4-FFF2-40B4-BE49-F238E27FC236}">
                <a16:creationId xmlns:a16="http://schemas.microsoft.com/office/drawing/2014/main" id="{9E970D5F-60D6-0F7F-6922-74325B1A546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5" name="Дата 4">
            <a:extLst>
              <a:ext uri="{FF2B5EF4-FFF2-40B4-BE49-F238E27FC236}">
                <a16:creationId xmlns:a16="http://schemas.microsoft.com/office/drawing/2014/main" id="{825D9E6E-4BDA-0299-C546-1A195BED126B}"/>
              </a:ext>
            </a:extLst>
          </p:cNvPr>
          <p:cNvSpPr>
            <a:spLocks noGrp="1"/>
          </p:cNvSpPr>
          <p:nvPr>
            <p:ph type="dt" sz="half" idx="10"/>
          </p:nvPr>
        </p:nvSpPr>
        <p:spPr/>
        <p:txBody>
          <a:bodyPr/>
          <a:lstStyle/>
          <a:p>
            <a:fld id="{708EDB8E-B6D8-4EA2-901A-79931B55F67F}" type="datetime1">
              <a:rPr lang="aa-ET" smtClean="0"/>
              <a:t>12/12/2024</a:t>
            </a:fld>
            <a:endParaRPr lang="aa-ET"/>
          </a:p>
        </p:txBody>
      </p:sp>
      <p:sp>
        <p:nvSpPr>
          <p:cNvPr id="6" name="Нижний колонтитул 5">
            <a:extLst>
              <a:ext uri="{FF2B5EF4-FFF2-40B4-BE49-F238E27FC236}">
                <a16:creationId xmlns:a16="http://schemas.microsoft.com/office/drawing/2014/main" id="{086C2084-3520-2341-31CD-419C52468E48}"/>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a16="http://schemas.microsoft.com/office/drawing/2014/main" id="{7E4B1F19-EC94-573C-8E3D-8EF7F6877143}"/>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168250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B461B-408B-9DC3-B8CD-880C28C49F14}"/>
              </a:ext>
            </a:extLst>
          </p:cNvPr>
          <p:cNvSpPr>
            <a:spLocks noGrp="1"/>
          </p:cNvSpPr>
          <p:nvPr>
            <p:ph type="title"/>
          </p:nvPr>
        </p:nvSpPr>
        <p:spPr>
          <a:xfrm>
            <a:off x="839788" y="365125"/>
            <a:ext cx="10515600" cy="1325563"/>
          </a:xfrm>
        </p:spPr>
        <p:txBody>
          <a:bodyPr/>
          <a:lstStyle/>
          <a:p>
            <a:r>
              <a:rPr lang="ru-RU"/>
              <a:t>Образец заголовка</a:t>
            </a:r>
            <a:endParaRPr lang="aa-ET"/>
          </a:p>
        </p:txBody>
      </p:sp>
      <p:sp>
        <p:nvSpPr>
          <p:cNvPr id="3" name="Текст 2">
            <a:extLst>
              <a:ext uri="{FF2B5EF4-FFF2-40B4-BE49-F238E27FC236}">
                <a16:creationId xmlns:a16="http://schemas.microsoft.com/office/drawing/2014/main" id="{0FA92494-6FFF-69D5-13F6-4BD1BFA11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A65975E-F327-C7A4-6E72-E9D98799B64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5" name="Текст 4">
            <a:extLst>
              <a:ext uri="{FF2B5EF4-FFF2-40B4-BE49-F238E27FC236}">
                <a16:creationId xmlns:a16="http://schemas.microsoft.com/office/drawing/2014/main" id="{F46B474C-B76C-F92D-E6BC-F5F1A00AA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3AD327E-9243-5CC6-2D52-1B66C34289D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7" name="Дата 6">
            <a:extLst>
              <a:ext uri="{FF2B5EF4-FFF2-40B4-BE49-F238E27FC236}">
                <a16:creationId xmlns:a16="http://schemas.microsoft.com/office/drawing/2014/main" id="{6DDA96B3-0E84-3218-B845-C4D731897F88}"/>
              </a:ext>
            </a:extLst>
          </p:cNvPr>
          <p:cNvSpPr>
            <a:spLocks noGrp="1"/>
          </p:cNvSpPr>
          <p:nvPr>
            <p:ph type="dt" sz="half" idx="10"/>
          </p:nvPr>
        </p:nvSpPr>
        <p:spPr/>
        <p:txBody>
          <a:bodyPr/>
          <a:lstStyle/>
          <a:p>
            <a:fld id="{A02951B1-9505-4F96-A14F-8E6A3F8B7A7A}" type="datetime1">
              <a:rPr lang="aa-ET" smtClean="0"/>
              <a:t>12/12/2024</a:t>
            </a:fld>
            <a:endParaRPr lang="aa-ET"/>
          </a:p>
        </p:txBody>
      </p:sp>
      <p:sp>
        <p:nvSpPr>
          <p:cNvPr id="8" name="Нижний колонтитул 7">
            <a:extLst>
              <a:ext uri="{FF2B5EF4-FFF2-40B4-BE49-F238E27FC236}">
                <a16:creationId xmlns:a16="http://schemas.microsoft.com/office/drawing/2014/main" id="{0A5355A0-85F1-77DE-972B-383021BBE84C}"/>
              </a:ext>
            </a:extLst>
          </p:cNvPr>
          <p:cNvSpPr>
            <a:spLocks noGrp="1"/>
          </p:cNvSpPr>
          <p:nvPr>
            <p:ph type="ftr" sz="quarter" idx="11"/>
          </p:nvPr>
        </p:nvSpPr>
        <p:spPr/>
        <p:txBody>
          <a:bodyPr/>
          <a:lstStyle/>
          <a:p>
            <a:endParaRPr lang="aa-ET"/>
          </a:p>
        </p:txBody>
      </p:sp>
      <p:sp>
        <p:nvSpPr>
          <p:cNvPr id="9" name="Номер слайда 8">
            <a:extLst>
              <a:ext uri="{FF2B5EF4-FFF2-40B4-BE49-F238E27FC236}">
                <a16:creationId xmlns:a16="http://schemas.microsoft.com/office/drawing/2014/main" id="{9AAC1579-66CF-3BED-3EEF-42498DBE2FE8}"/>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286487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E8DD77-8C21-9C59-7009-26353637D1EF}"/>
              </a:ext>
            </a:extLst>
          </p:cNvPr>
          <p:cNvSpPr>
            <a:spLocks noGrp="1"/>
          </p:cNvSpPr>
          <p:nvPr>
            <p:ph type="title"/>
          </p:nvPr>
        </p:nvSpPr>
        <p:spPr/>
        <p:txBody>
          <a:bodyPr/>
          <a:lstStyle/>
          <a:p>
            <a:r>
              <a:rPr lang="ru-RU"/>
              <a:t>Образец заголовка</a:t>
            </a:r>
            <a:endParaRPr lang="aa-ET"/>
          </a:p>
        </p:txBody>
      </p:sp>
      <p:sp>
        <p:nvSpPr>
          <p:cNvPr id="3" name="Дата 2">
            <a:extLst>
              <a:ext uri="{FF2B5EF4-FFF2-40B4-BE49-F238E27FC236}">
                <a16:creationId xmlns:a16="http://schemas.microsoft.com/office/drawing/2014/main" id="{5348DD61-06D0-45B2-C21F-41928F1249D5}"/>
              </a:ext>
            </a:extLst>
          </p:cNvPr>
          <p:cNvSpPr>
            <a:spLocks noGrp="1"/>
          </p:cNvSpPr>
          <p:nvPr>
            <p:ph type="dt" sz="half" idx="10"/>
          </p:nvPr>
        </p:nvSpPr>
        <p:spPr/>
        <p:txBody>
          <a:bodyPr/>
          <a:lstStyle/>
          <a:p>
            <a:fld id="{23DE10FC-FEC7-4B4C-B177-A7887D862484}" type="datetime1">
              <a:rPr lang="aa-ET" smtClean="0"/>
              <a:t>12/12/2024</a:t>
            </a:fld>
            <a:endParaRPr lang="aa-ET"/>
          </a:p>
        </p:txBody>
      </p:sp>
      <p:sp>
        <p:nvSpPr>
          <p:cNvPr id="4" name="Нижний колонтитул 3">
            <a:extLst>
              <a:ext uri="{FF2B5EF4-FFF2-40B4-BE49-F238E27FC236}">
                <a16:creationId xmlns:a16="http://schemas.microsoft.com/office/drawing/2014/main" id="{9ECEBA6C-507B-8EB7-901B-74A04F530590}"/>
              </a:ext>
            </a:extLst>
          </p:cNvPr>
          <p:cNvSpPr>
            <a:spLocks noGrp="1"/>
          </p:cNvSpPr>
          <p:nvPr>
            <p:ph type="ftr" sz="quarter" idx="11"/>
          </p:nvPr>
        </p:nvSpPr>
        <p:spPr/>
        <p:txBody>
          <a:bodyPr/>
          <a:lstStyle/>
          <a:p>
            <a:endParaRPr lang="aa-ET"/>
          </a:p>
        </p:txBody>
      </p:sp>
      <p:sp>
        <p:nvSpPr>
          <p:cNvPr id="5" name="Номер слайда 4">
            <a:extLst>
              <a:ext uri="{FF2B5EF4-FFF2-40B4-BE49-F238E27FC236}">
                <a16:creationId xmlns:a16="http://schemas.microsoft.com/office/drawing/2014/main" id="{485E2274-DB90-75DA-1628-23F38840E291}"/>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40601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4C919BB-1B40-A963-4C3D-7815E2EF6C26}"/>
              </a:ext>
            </a:extLst>
          </p:cNvPr>
          <p:cNvSpPr>
            <a:spLocks noGrp="1"/>
          </p:cNvSpPr>
          <p:nvPr>
            <p:ph type="dt" sz="half" idx="10"/>
          </p:nvPr>
        </p:nvSpPr>
        <p:spPr/>
        <p:txBody>
          <a:bodyPr/>
          <a:lstStyle/>
          <a:p>
            <a:fld id="{F91DB780-575D-4FCF-B32B-5B170B66C51F}" type="datetime1">
              <a:rPr lang="aa-ET" smtClean="0"/>
              <a:t>12/12/2024</a:t>
            </a:fld>
            <a:endParaRPr lang="aa-ET"/>
          </a:p>
        </p:txBody>
      </p:sp>
      <p:sp>
        <p:nvSpPr>
          <p:cNvPr id="3" name="Нижний колонтитул 2">
            <a:extLst>
              <a:ext uri="{FF2B5EF4-FFF2-40B4-BE49-F238E27FC236}">
                <a16:creationId xmlns:a16="http://schemas.microsoft.com/office/drawing/2014/main" id="{5373C9C7-0B4B-E862-5058-00C5AB7345AD}"/>
              </a:ext>
            </a:extLst>
          </p:cNvPr>
          <p:cNvSpPr>
            <a:spLocks noGrp="1"/>
          </p:cNvSpPr>
          <p:nvPr>
            <p:ph type="ftr" sz="quarter" idx="11"/>
          </p:nvPr>
        </p:nvSpPr>
        <p:spPr/>
        <p:txBody>
          <a:bodyPr/>
          <a:lstStyle/>
          <a:p>
            <a:endParaRPr lang="aa-ET"/>
          </a:p>
        </p:txBody>
      </p:sp>
      <p:sp>
        <p:nvSpPr>
          <p:cNvPr id="4" name="Номер слайда 3">
            <a:extLst>
              <a:ext uri="{FF2B5EF4-FFF2-40B4-BE49-F238E27FC236}">
                <a16:creationId xmlns:a16="http://schemas.microsoft.com/office/drawing/2014/main" id="{9513C4EF-F317-BDB3-B32F-B791BF042084}"/>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65404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7C6C11-80FB-1693-D39B-1B41292C8E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aa-ET"/>
          </a:p>
        </p:txBody>
      </p:sp>
      <p:sp>
        <p:nvSpPr>
          <p:cNvPr id="3" name="Объект 2">
            <a:extLst>
              <a:ext uri="{FF2B5EF4-FFF2-40B4-BE49-F238E27FC236}">
                <a16:creationId xmlns:a16="http://schemas.microsoft.com/office/drawing/2014/main" id="{0F9BAAC6-3F5B-EDB6-1DDA-C946702AF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Текст 3">
            <a:extLst>
              <a:ext uri="{FF2B5EF4-FFF2-40B4-BE49-F238E27FC236}">
                <a16:creationId xmlns:a16="http://schemas.microsoft.com/office/drawing/2014/main" id="{25AC7EF8-474E-9A5F-9140-4FF2CC605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7C88D75-C1CF-A3E1-8489-D9CE30FAAAEC}"/>
              </a:ext>
            </a:extLst>
          </p:cNvPr>
          <p:cNvSpPr>
            <a:spLocks noGrp="1"/>
          </p:cNvSpPr>
          <p:nvPr>
            <p:ph type="dt" sz="half" idx="10"/>
          </p:nvPr>
        </p:nvSpPr>
        <p:spPr/>
        <p:txBody>
          <a:bodyPr/>
          <a:lstStyle/>
          <a:p>
            <a:fld id="{F8542C94-51E1-4F42-924E-5CCE7875269C}" type="datetime1">
              <a:rPr lang="aa-ET" smtClean="0"/>
              <a:t>12/12/2024</a:t>
            </a:fld>
            <a:endParaRPr lang="aa-ET"/>
          </a:p>
        </p:txBody>
      </p:sp>
      <p:sp>
        <p:nvSpPr>
          <p:cNvPr id="6" name="Нижний колонтитул 5">
            <a:extLst>
              <a:ext uri="{FF2B5EF4-FFF2-40B4-BE49-F238E27FC236}">
                <a16:creationId xmlns:a16="http://schemas.microsoft.com/office/drawing/2014/main" id="{59E23BA9-C0B8-592F-535F-ED679CDD49E7}"/>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a16="http://schemas.microsoft.com/office/drawing/2014/main" id="{0B42AE91-46D7-B3EB-B3DD-EE7D0668E465}"/>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37570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44E61D-473A-5A88-AB7E-A4D731C849D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aa-ET"/>
          </a:p>
        </p:txBody>
      </p:sp>
      <p:sp>
        <p:nvSpPr>
          <p:cNvPr id="3" name="Рисунок 2">
            <a:extLst>
              <a:ext uri="{FF2B5EF4-FFF2-40B4-BE49-F238E27FC236}">
                <a16:creationId xmlns:a16="http://schemas.microsoft.com/office/drawing/2014/main" id="{B9F59467-E984-F792-D51E-956D5B58B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Текст 3">
            <a:extLst>
              <a:ext uri="{FF2B5EF4-FFF2-40B4-BE49-F238E27FC236}">
                <a16:creationId xmlns:a16="http://schemas.microsoft.com/office/drawing/2014/main" id="{581646EF-5FE9-6899-BF66-B1D0E4086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3EA2E40-7D1E-5D5A-6D75-FF9CFD4A57BA}"/>
              </a:ext>
            </a:extLst>
          </p:cNvPr>
          <p:cNvSpPr>
            <a:spLocks noGrp="1"/>
          </p:cNvSpPr>
          <p:nvPr>
            <p:ph type="dt" sz="half" idx="10"/>
          </p:nvPr>
        </p:nvSpPr>
        <p:spPr/>
        <p:txBody>
          <a:bodyPr/>
          <a:lstStyle/>
          <a:p>
            <a:fld id="{B76A33FE-4C28-4298-BF95-A8D7F4CF0D2D}" type="datetime1">
              <a:rPr lang="aa-ET" smtClean="0"/>
              <a:t>12/12/2024</a:t>
            </a:fld>
            <a:endParaRPr lang="aa-ET"/>
          </a:p>
        </p:txBody>
      </p:sp>
      <p:sp>
        <p:nvSpPr>
          <p:cNvPr id="6" name="Нижний колонтитул 5">
            <a:extLst>
              <a:ext uri="{FF2B5EF4-FFF2-40B4-BE49-F238E27FC236}">
                <a16:creationId xmlns:a16="http://schemas.microsoft.com/office/drawing/2014/main" id="{A1E64D46-361E-A89C-4A8B-2C5374C3C7A3}"/>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a16="http://schemas.microsoft.com/office/drawing/2014/main" id="{B792A4DD-2897-2131-DE71-9ECB9AA9D800}"/>
              </a:ext>
            </a:extLst>
          </p:cNvPr>
          <p:cNvSpPr>
            <a:spLocks noGrp="1"/>
          </p:cNvSpPr>
          <p:nvPr>
            <p:ph type="sldNum" sz="quarter" idx="12"/>
          </p:nvPr>
        </p:nvSpPr>
        <p:spPr/>
        <p:txBody>
          <a:bodyPr/>
          <a:lstStyle/>
          <a:p>
            <a:fld id="{1FEA7DC2-A2E3-4F5B-BB48-E72879F28D67}" type="slidenum">
              <a:rPr lang="aa-ET" smtClean="0"/>
              <a:t>‹#›</a:t>
            </a:fld>
            <a:endParaRPr lang="aa-ET"/>
          </a:p>
        </p:txBody>
      </p:sp>
    </p:spTree>
    <p:extLst>
      <p:ext uri="{BB962C8B-B14F-4D97-AF65-F5344CB8AC3E}">
        <p14:creationId xmlns:p14="http://schemas.microsoft.com/office/powerpoint/2010/main" val="172788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E7900A5-ABF7-1EF0-A50D-EECBDE3546C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E44A7245-B35D-9689-9B76-36BAEA7CCB8B}"/>
              </a:ext>
            </a:extLst>
          </p:cNvPr>
          <p:cNvSpPr>
            <a:spLocks noGrp="1"/>
          </p:cNvSpPr>
          <p:nvPr>
            <p:ph type="title"/>
          </p:nvPr>
        </p:nvSpPr>
        <p:spPr>
          <a:xfrm>
            <a:off x="514927" y="173469"/>
            <a:ext cx="10515600" cy="540039"/>
          </a:xfrm>
          <a:prstGeom prst="rect">
            <a:avLst/>
          </a:prstGeom>
        </p:spPr>
        <p:txBody>
          <a:bodyPr vert="horz" lIns="91440" tIns="45720" rIns="91440" bIns="45720" rtlCol="0" anchor="ctr">
            <a:normAutofit/>
          </a:bodyPr>
          <a:lstStyle/>
          <a:p>
            <a:r>
              <a:rPr lang="ru-RU" dirty="0"/>
              <a:t>Образец заголовка</a:t>
            </a:r>
            <a:endParaRPr lang="aa-ET" dirty="0"/>
          </a:p>
        </p:txBody>
      </p:sp>
      <p:sp>
        <p:nvSpPr>
          <p:cNvPr id="3" name="Текст 2">
            <a:extLst>
              <a:ext uri="{FF2B5EF4-FFF2-40B4-BE49-F238E27FC236}">
                <a16:creationId xmlns:a16="http://schemas.microsoft.com/office/drawing/2014/main" id="{C68F38FE-181F-4CB0-92A0-67F1B4FCD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id="{1CF08460-893B-F56D-678C-168A558DAC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3B039-CE60-4DA2-957B-99BDF0121CC2}" type="datetime1">
              <a:rPr lang="aa-ET" smtClean="0"/>
              <a:t>12/12/2024</a:t>
            </a:fld>
            <a:endParaRPr lang="aa-ET"/>
          </a:p>
        </p:txBody>
      </p:sp>
      <p:sp>
        <p:nvSpPr>
          <p:cNvPr id="5" name="Нижний колонтитул 4">
            <a:extLst>
              <a:ext uri="{FF2B5EF4-FFF2-40B4-BE49-F238E27FC236}">
                <a16:creationId xmlns:a16="http://schemas.microsoft.com/office/drawing/2014/main" id="{D7C281E1-8B1C-DED6-BF4D-5399D7C12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Номер слайда 5">
            <a:extLst>
              <a:ext uri="{FF2B5EF4-FFF2-40B4-BE49-F238E27FC236}">
                <a16:creationId xmlns:a16="http://schemas.microsoft.com/office/drawing/2014/main" id="{54A7FEC4-5E77-D2D7-D114-6AC10392E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A7DC2-A2E3-4F5B-BB48-E72879F28D67}" type="slidenum">
              <a:rPr lang="aa-ET" smtClean="0"/>
              <a:t>‹#›</a:t>
            </a:fld>
            <a:endParaRPr lang="aa-ET"/>
          </a:p>
        </p:txBody>
      </p:sp>
    </p:spTree>
    <p:extLst>
      <p:ext uri="{BB962C8B-B14F-4D97-AF65-F5344CB8AC3E}">
        <p14:creationId xmlns:p14="http://schemas.microsoft.com/office/powerpoint/2010/main" val="418011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13" Type="http://schemas.openxmlformats.org/officeDocument/2006/relationships/image" Target="../media/image19.jpeg"/><Relationship Id="rId18" Type="http://schemas.openxmlformats.org/officeDocument/2006/relationships/image" Target="../media/image23.png"/><Relationship Id="rId3"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6.xml"/><Relationship Id="rId11" Type="http://schemas.openxmlformats.org/officeDocument/2006/relationships/image" Target="../media/image24.png"/><Relationship Id="rId5" Type="http://schemas.openxmlformats.org/officeDocument/2006/relationships/image" Target="../media/image16.png"/><Relationship Id="rId15" Type="http://schemas.openxmlformats.org/officeDocument/2006/relationships/image" Target="../media/image21.jpe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2.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5.png"/><Relationship Id="rId4" Type="http://schemas.openxmlformats.org/officeDocument/2006/relationships/image" Target="../media/image49.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091A63-6CAA-EED9-EB43-2C34CAA33310}"/>
              </a:ext>
            </a:extLst>
          </p:cNvPr>
          <p:cNvSpPr>
            <a:spLocks noGrp="1"/>
          </p:cNvSpPr>
          <p:nvPr>
            <p:ph type="ctrTitle"/>
          </p:nvPr>
        </p:nvSpPr>
        <p:spPr>
          <a:xfrm>
            <a:off x="128482" y="2352712"/>
            <a:ext cx="11644821" cy="1144832"/>
          </a:xfrm>
        </p:spPr>
        <p:txBody>
          <a:bodyPr>
            <a:noAutofit/>
          </a:bodyPr>
          <a:lstStyle/>
          <a:p>
            <a:pPr lvl="0"/>
            <a:r>
              <a:rPr lang="en-US" sz="2600" dirty="0">
                <a:solidFill>
                  <a:srgbClr val="9B2525"/>
                </a:solidFill>
                <a:latin typeface="Cambria Math" panose="02040503050406030204" pitchFamily="18" charset="0"/>
                <a:ea typeface="Cambria Math" panose="02040503050406030204" pitchFamily="18" charset="0"/>
              </a:rPr>
              <a:t>Correlation between morphology and electrochemical </a:t>
            </a:r>
            <a:r>
              <a:rPr lang="en-US" sz="2600" dirty="0" smtClean="0">
                <a:solidFill>
                  <a:srgbClr val="9B2525"/>
                </a:solidFill>
                <a:latin typeface="Cambria Math" panose="02040503050406030204" pitchFamily="18" charset="0"/>
                <a:ea typeface="Cambria Math" panose="02040503050406030204" pitchFamily="18" charset="0"/>
              </a:rPr>
              <a:t>performance of cathode materials </a:t>
            </a:r>
            <a:r>
              <a:rPr lang="en-US" sz="2600" dirty="0">
                <a:solidFill>
                  <a:srgbClr val="9B2525"/>
                </a:solidFill>
                <a:latin typeface="Cambria Math" panose="02040503050406030204" pitchFamily="18" charset="0"/>
                <a:ea typeface="Cambria Math" panose="02040503050406030204" pitchFamily="18" charset="0"/>
              </a:rPr>
              <a:t>for sodium-ion batteries</a:t>
            </a:r>
            <a:endParaRPr lang="ru-RU" sz="2600" dirty="0">
              <a:solidFill>
                <a:srgbClr val="9B2525"/>
              </a:solidFill>
              <a:latin typeface="Cambria Math" panose="02040503050406030204" pitchFamily="18" charset="0"/>
              <a:ea typeface="Cambria Math" panose="02040503050406030204" pitchFamily="18" charset="0"/>
            </a:endParaRPr>
          </a:p>
        </p:txBody>
      </p:sp>
      <p:sp>
        <p:nvSpPr>
          <p:cNvPr id="3" name="Подзаголовок 2">
            <a:extLst>
              <a:ext uri="{FF2B5EF4-FFF2-40B4-BE49-F238E27FC236}">
                <a16:creationId xmlns:a16="http://schemas.microsoft.com/office/drawing/2014/main" id="{A13AEF0A-DCE3-C285-74EF-24856F74D506}"/>
              </a:ext>
            </a:extLst>
          </p:cNvPr>
          <p:cNvSpPr>
            <a:spLocks noGrp="1"/>
          </p:cNvSpPr>
          <p:nvPr>
            <p:ph type="subTitle" idx="1"/>
          </p:nvPr>
        </p:nvSpPr>
        <p:spPr>
          <a:xfrm>
            <a:off x="155575" y="3678221"/>
            <a:ext cx="11877929" cy="1602186"/>
          </a:xfrm>
        </p:spPr>
        <p:txBody>
          <a:bodyPr>
            <a:normAutofit/>
          </a:bodyPr>
          <a:lstStyle/>
          <a:p>
            <a:r>
              <a:rPr lang="en-US" sz="2200" u="sng" dirty="0" smtClean="0">
                <a:solidFill>
                  <a:srgbClr val="26487E"/>
                </a:solidFill>
                <a:latin typeface="Cambria Math" panose="02040503050406030204" pitchFamily="18" charset="0"/>
                <a:ea typeface="Cambria Math" panose="02040503050406030204" pitchFamily="18" charset="0"/>
              </a:rPr>
              <a:t>M.E</a:t>
            </a:r>
            <a:r>
              <a:rPr lang="en-US" sz="2200" u="sng" dirty="0">
                <a:solidFill>
                  <a:srgbClr val="26487E"/>
                </a:solidFill>
                <a:latin typeface="Cambria Math" panose="02040503050406030204" pitchFamily="18" charset="0"/>
                <a:ea typeface="Cambria Math" panose="02040503050406030204" pitchFamily="18" charset="0"/>
              </a:rPr>
              <a:t>. Donets</a:t>
            </a:r>
            <a:r>
              <a:rPr lang="en-US" sz="2200" dirty="0">
                <a:solidFill>
                  <a:srgbClr val="26487E"/>
                </a:solidFill>
                <a:latin typeface="Cambria Math" panose="02040503050406030204" pitchFamily="18" charset="0"/>
                <a:ea typeface="Cambria Math" panose="02040503050406030204" pitchFamily="18" charset="0"/>
              </a:rPr>
              <a:t>, </a:t>
            </a:r>
            <a:r>
              <a:rPr lang="en-US" sz="2200" dirty="0" err="1">
                <a:solidFill>
                  <a:srgbClr val="26487E"/>
                </a:solidFill>
                <a:latin typeface="Cambria Math" panose="02040503050406030204" pitchFamily="18" charset="0"/>
                <a:ea typeface="Cambria Math" panose="02040503050406030204" pitchFamily="18" charset="0"/>
              </a:rPr>
              <a:t>O.Yu</a:t>
            </a:r>
            <a:r>
              <a:rPr lang="en-US" sz="2200" dirty="0">
                <a:solidFill>
                  <a:srgbClr val="26487E"/>
                </a:solidFill>
                <a:latin typeface="Cambria Math" panose="02040503050406030204" pitchFamily="18" charset="0"/>
                <a:ea typeface="Cambria Math" panose="02040503050406030204" pitchFamily="18" charset="0"/>
              </a:rPr>
              <a:t>. </a:t>
            </a:r>
            <a:r>
              <a:rPr lang="en-US" sz="2200" dirty="0" err="1">
                <a:solidFill>
                  <a:srgbClr val="26487E"/>
                </a:solidFill>
                <a:latin typeface="Cambria Math" panose="02040503050406030204" pitchFamily="18" charset="0"/>
                <a:ea typeface="Cambria Math" panose="02040503050406030204" pitchFamily="18" charset="0"/>
              </a:rPr>
              <a:t>Ponomareva</a:t>
            </a:r>
            <a:r>
              <a:rPr lang="en-US" sz="2200" dirty="0">
                <a:solidFill>
                  <a:srgbClr val="26487E"/>
                </a:solidFill>
                <a:latin typeface="Cambria Math" panose="02040503050406030204" pitchFamily="18" charset="0"/>
                <a:ea typeface="Cambria Math" panose="02040503050406030204" pitchFamily="18" charset="0"/>
              </a:rPr>
              <a:t>, S.V. </a:t>
            </a:r>
            <a:r>
              <a:rPr lang="en-US" sz="2200" dirty="0" err="1">
                <a:solidFill>
                  <a:srgbClr val="26487E"/>
                </a:solidFill>
                <a:latin typeface="Cambria Math" panose="02040503050406030204" pitchFamily="18" charset="0"/>
                <a:ea typeface="Cambria Math" panose="02040503050406030204" pitchFamily="18" charset="0"/>
              </a:rPr>
              <a:t>Sumnikov</a:t>
            </a:r>
            <a:r>
              <a:rPr lang="en-US" sz="2200" dirty="0">
                <a:solidFill>
                  <a:srgbClr val="26487E"/>
                </a:solidFill>
                <a:latin typeface="Cambria Math" panose="02040503050406030204" pitchFamily="18" charset="0"/>
                <a:ea typeface="Cambria Math" panose="02040503050406030204" pitchFamily="18" charset="0"/>
              </a:rPr>
              <a:t>, R.N. </a:t>
            </a:r>
            <a:r>
              <a:rPr lang="en-US" sz="2200" dirty="0" err="1">
                <a:solidFill>
                  <a:srgbClr val="26487E"/>
                </a:solidFill>
                <a:latin typeface="Cambria Math" panose="02040503050406030204" pitchFamily="18" charset="0"/>
                <a:ea typeface="Cambria Math" panose="02040503050406030204" pitchFamily="18" charset="0"/>
              </a:rPr>
              <a:t>Vasin</a:t>
            </a:r>
            <a:r>
              <a:rPr lang="en-US" sz="2200" dirty="0">
                <a:solidFill>
                  <a:srgbClr val="26487E"/>
                </a:solidFill>
                <a:latin typeface="Cambria Math" panose="02040503050406030204" pitchFamily="18" charset="0"/>
                <a:ea typeface="Cambria Math" panose="02040503050406030204" pitchFamily="18" charset="0"/>
              </a:rPr>
              <a:t>, </a:t>
            </a:r>
            <a:r>
              <a:rPr lang="en-US" sz="2200" dirty="0" smtClean="0">
                <a:solidFill>
                  <a:srgbClr val="26487E"/>
                </a:solidFill>
                <a:latin typeface="Cambria Math" panose="02040503050406030204" pitchFamily="18" charset="0"/>
                <a:ea typeface="Cambria Math" panose="02040503050406030204" pitchFamily="18" charset="0"/>
              </a:rPr>
              <a:t>E.A</a:t>
            </a:r>
            <a:r>
              <a:rPr lang="en-US" sz="2200" dirty="0">
                <a:solidFill>
                  <a:srgbClr val="26487E"/>
                </a:solidFill>
                <a:latin typeface="Cambria Math" panose="02040503050406030204" pitchFamily="18" charset="0"/>
                <a:ea typeface="Cambria Math" panose="02040503050406030204" pitchFamily="18" charset="0"/>
              </a:rPr>
              <a:t>. </a:t>
            </a:r>
            <a:r>
              <a:rPr lang="en-US" sz="2200" dirty="0" err="1" smtClean="0">
                <a:solidFill>
                  <a:srgbClr val="26487E"/>
                </a:solidFill>
                <a:latin typeface="Cambria Math" panose="02040503050406030204" pitchFamily="18" charset="0"/>
                <a:ea typeface="Cambria Math" panose="02040503050406030204" pitchFamily="18" charset="0"/>
              </a:rPr>
              <a:t>Korneeva</a:t>
            </a:r>
            <a:r>
              <a:rPr lang="en-US" sz="2200" dirty="0">
                <a:solidFill>
                  <a:srgbClr val="26487E"/>
                </a:solidFill>
                <a:latin typeface="Cambria Math" panose="02040503050406030204" pitchFamily="18" charset="0"/>
                <a:ea typeface="Cambria Math" panose="02040503050406030204" pitchFamily="18" charset="0"/>
              </a:rPr>
              <a:t> and </a:t>
            </a:r>
            <a:r>
              <a:rPr lang="en-US" sz="2200" dirty="0" err="1">
                <a:solidFill>
                  <a:srgbClr val="26487E"/>
                </a:solidFill>
                <a:latin typeface="Cambria Math" panose="02040503050406030204" pitchFamily="18" charset="0"/>
                <a:ea typeface="Cambria Math" panose="02040503050406030204" pitchFamily="18" charset="0"/>
              </a:rPr>
              <a:t>N.Yu</a:t>
            </a:r>
            <a:r>
              <a:rPr lang="en-US" sz="2200" dirty="0">
                <a:solidFill>
                  <a:srgbClr val="26487E"/>
                </a:solidFill>
                <a:latin typeface="Cambria Math" panose="02040503050406030204" pitchFamily="18" charset="0"/>
                <a:ea typeface="Cambria Math" panose="02040503050406030204" pitchFamily="18" charset="0"/>
              </a:rPr>
              <a:t>. </a:t>
            </a:r>
            <a:r>
              <a:rPr lang="en-US" sz="2200" dirty="0" err="1" smtClean="0">
                <a:solidFill>
                  <a:srgbClr val="26487E"/>
                </a:solidFill>
                <a:latin typeface="Cambria Math" panose="02040503050406030204" pitchFamily="18" charset="0"/>
                <a:ea typeface="Cambria Math" panose="02040503050406030204" pitchFamily="18" charset="0"/>
              </a:rPr>
              <a:t>Samoylova</a:t>
            </a:r>
            <a:endParaRPr lang="ru-RU" sz="2200" dirty="0">
              <a:solidFill>
                <a:srgbClr val="26487E"/>
              </a:solidFill>
              <a:latin typeface="Cambria Math" panose="02040503050406030204" pitchFamily="18" charset="0"/>
              <a:ea typeface="Cambria Math" panose="02040503050406030204" pitchFamily="18" charset="0"/>
            </a:endParaRPr>
          </a:p>
        </p:txBody>
      </p:sp>
      <p:pic>
        <p:nvPicPr>
          <p:cNvPr id="19" name="Picture 24" descr="Спонсор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379" y="1077213"/>
            <a:ext cx="1641758" cy="1421435"/>
          </a:xfrm>
          <a:prstGeom prst="rect">
            <a:avLst/>
          </a:prstGeom>
          <a:noFill/>
          <a:extLst>
            <a:ext uri="{909E8E84-426E-40DD-AFC4-6F175D3DCCD1}">
              <a14:hiddenFill xmlns:a14="http://schemas.microsoft.com/office/drawing/2010/main">
                <a:solidFill>
                  <a:srgbClr val="FFFFFF"/>
                </a:solidFill>
              </a14:hiddenFill>
            </a:ext>
          </a:extLst>
        </p:spPr>
      </p:pic>
      <p:pic>
        <p:nvPicPr>
          <p:cNvPr id="20" name="Рисунок 19"/>
          <p:cNvPicPr>
            <a:picLocks noChangeAspect="1"/>
          </p:cNvPicPr>
          <p:nvPr/>
        </p:nvPicPr>
        <p:blipFill>
          <a:blip r:embed="rId4"/>
          <a:stretch>
            <a:fillRect/>
          </a:stretch>
        </p:blipFill>
        <p:spPr>
          <a:xfrm>
            <a:off x="7616440" y="846036"/>
            <a:ext cx="1621804" cy="1629042"/>
          </a:xfrm>
          <a:prstGeom prst="rect">
            <a:avLst/>
          </a:prstGeom>
        </p:spPr>
      </p:pic>
      <p:sp>
        <p:nvSpPr>
          <p:cNvPr id="22" name="AutoShape 4" descr="SHE 2015"/>
          <p:cNvSpPr>
            <a:spLocks noChangeAspect="1" noChangeArrowheads="1"/>
          </p:cNvSpPr>
          <p:nvPr/>
        </p:nvSpPr>
        <p:spPr bwMode="auto">
          <a:xfrm>
            <a:off x="155575" y="-144463"/>
            <a:ext cx="3062410" cy="30624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5" name="Рисунок 24"/>
          <p:cNvPicPr>
            <a:picLocks noChangeAspect="1"/>
          </p:cNvPicPr>
          <p:nvPr/>
        </p:nvPicPr>
        <p:blipFill>
          <a:blip r:embed="rId5"/>
          <a:stretch>
            <a:fillRect/>
          </a:stretch>
        </p:blipFill>
        <p:spPr>
          <a:xfrm>
            <a:off x="8028547" y="4089470"/>
            <a:ext cx="1209697" cy="1209697"/>
          </a:xfrm>
          <a:prstGeom prst="rect">
            <a:avLst/>
          </a:prstGeom>
        </p:spPr>
      </p:pic>
      <p:pic>
        <p:nvPicPr>
          <p:cNvPr id="26" name="Рисунок 25"/>
          <p:cNvPicPr>
            <a:picLocks noChangeAspect="1"/>
          </p:cNvPicPr>
          <p:nvPr/>
        </p:nvPicPr>
        <p:blipFill>
          <a:blip r:embed="rId6"/>
          <a:stretch>
            <a:fillRect/>
          </a:stretch>
        </p:blipFill>
        <p:spPr>
          <a:xfrm>
            <a:off x="2111176" y="4372216"/>
            <a:ext cx="1567107" cy="1456606"/>
          </a:xfrm>
          <a:prstGeom prst="rect">
            <a:avLst/>
          </a:prstGeom>
        </p:spPr>
      </p:pic>
      <p:pic>
        <p:nvPicPr>
          <p:cNvPr id="27" name="Picture 4" descr="Символика физического факультет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871" y="1168073"/>
            <a:ext cx="1239716" cy="12397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27405" y="4554673"/>
            <a:ext cx="270934" cy="345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6787739" y="4554672"/>
            <a:ext cx="270934" cy="345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524856" y="5667936"/>
            <a:ext cx="246104" cy="221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710767" y="5778910"/>
            <a:ext cx="210624" cy="15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6750134" y="5698196"/>
            <a:ext cx="246104" cy="221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8"/>
          <a:stretch>
            <a:fillRect/>
          </a:stretch>
        </p:blipFill>
        <p:spPr>
          <a:xfrm>
            <a:off x="5524856" y="4733922"/>
            <a:ext cx="1223724" cy="1186223"/>
          </a:xfrm>
          <a:prstGeom prst="rect">
            <a:avLst/>
          </a:prstGeom>
        </p:spPr>
      </p:pic>
    </p:spTree>
    <p:extLst>
      <p:ext uri="{BB962C8B-B14F-4D97-AF65-F5344CB8AC3E}">
        <p14:creationId xmlns:p14="http://schemas.microsoft.com/office/powerpoint/2010/main" val="3171916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g. 6">
            <a:extLst>
              <a:ext uri="{FF2B5EF4-FFF2-40B4-BE49-F238E27FC236}">
                <a16:creationId xmlns:a16="http://schemas.microsoft.com/office/drawing/2014/main" id="{B07B3466-3270-F8B3-BDEF-EE82C194F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 y="601089"/>
            <a:ext cx="8820472" cy="2044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 2">
            <a:extLst>
              <a:ext uri="{FF2B5EF4-FFF2-40B4-BE49-F238E27FC236}">
                <a16:creationId xmlns:a16="http://schemas.microsoft.com/office/drawing/2014/main" id="{8C354BCE-68F1-76E1-D907-DF9E70D30D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692" y="3768678"/>
            <a:ext cx="3980884" cy="22261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C7217E-30E8-9859-1FFE-CE1734F98781}"/>
              </a:ext>
            </a:extLst>
          </p:cNvPr>
          <p:cNvSpPr txBox="1"/>
          <p:nvPr/>
        </p:nvSpPr>
        <p:spPr>
          <a:xfrm>
            <a:off x="4588208" y="4342613"/>
            <a:ext cx="3312368" cy="1200329"/>
          </a:xfrm>
          <a:prstGeom prst="rect">
            <a:avLst/>
          </a:prstGeom>
          <a:noFill/>
        </p:spPr>
        <p:txBody>
          <a:bodyPr wrap="square">
            <a:spAutoFit/>
          </a:bodyPr>
          <a:lstStyle/>
          <a:p>
            <a:r>
              <a:rPr lang="en-US" dirty="0">
                <a:latin typeface="Times New Roman" panose="02020603050405020304" pitchFamily="18" charset="0"/>
                <a:ea typeface="Calibri" panose="020F0502020204030204" pitchFamily="34" charset="0"/>
              </a:rPr>
              <a:t>Na</a:t>
            </a:r>
            <a:r>
              <a:rPr lang="en-US" baseline="-25000" dirty="0">
                <a:latin typeface="Times New Roman" panose="02020603050405020304" pitchFamily="18" charset="0"/>
                <a:ea typeface="Calibri" panose="020F0502020204030204" pitchFamily="34" charset="0"/>
              </a:rPr>
              <a:t>2</a:t>
            </a:r>
            <a:r>
              <a:rPr lang="en-US" dirty="0">
                <a:latin typeface="Times New Roman" panose="02020603050405020304" pitchFamily="18" charset="0"/>
                <a:ea typeface="Calibri" panose="020F0502020204030204" pitchFamily="34" charset="0"/>
              </a:rPr>
              <a:t>Fe[Fe(CN)</a:t>
            </a:r>
            <a:r>
              <a:rPr lang="en-US" baseline="-25000" dirty="0">
                <a:latin typeface="Times New Roman" panose="02020603050405020304" pitchFamily="18" charset="0"/>
                <a:ea typeface="Calibri" panose="020F0502020204030204" pitchFamily="34" charset="0"/>
              </a:rPr>
              <a:t>6</a:t>
            </a:r>
            <a:r>
              <a:rPr lang="en-US" dirty="0">
                <a:latin typeface="Times New Roman" panose="02020603050405020304" pitchFamily="18" charset="0"/>
                <a:ea typeface="Calibri" panose="020F0502020204030204" pitchFamily="34" charset="0"/>
              </a:rPr>
              <a:t>]</a:t>
            </a:r>
            <a:r>
              <a:rPr lang="en-US" baseline="-25000" dirty="0">
                <a:latin typeface="Times New Roman" panose="02020603050405020304" pitchFamily="18" charset="0"/>
                <a:ea typeface="Calibri" panose="020F0502020204030204" pitchFamily="34" charset="0"/>
              </a:rPr>
              <a:t>1-y∙</a:t>
            </a:r>
            <a:r>
              <a:rPr lang="en-US" dirty="0">
                <a:latin typeface="Times New Roman" panose="02020603050405020304" pitchFamily="18" charset="0"/>
                <a:ea typeface="Calibri" panose="020F0502020204030204" pitchFamily="34" charset="0"/>
              </a:rPr>
              <a:t>□</a:t>
            </a:r>
            <a:r>
              <a:rPr lang="en-US" baseline="-25000" dirty="0">
                <a:latin typeface="Times New Roman" panose="02020603050405020304" pitchFamily="18" charset="0"/>
                <a:ea typeface="Calibri" panose="020F0502020204030204" pitchFamily="34" charset="0"/>
              </a:rPr>
              <a:t>∙y</a:t>
            </a:r>
            <a:r>
              <a:rPr lang="en-US" dirty="0">
                <a:latin typeface="Times New Roman" panose="02020603050405020304" pitchFamily="18" charset="0"/>
                <a:ea typeface="Calibri" panose="020F0502020204030204" pitchFamily="34" charset="0"/>
              </a:rPr>
              <a:t>∙mH</a:t>
            </a:r>
            <a:r>
              <a:rPr lang="en-US" baseline="-25000" dirty="0">
                <a:latin typeface="Times New Roman" panose="02020603050405020304" pitchFamily="18" charset="0"/>
                <a:ea typeface="Calibri" panose="020F0502020204030204" pitchFamily="34" charset="0"/>
              </a:rPr>
              <a:t>2</a:t>
            </a:r>
            <a:r>
              <a:rPr lang="en-US" dirty="0">
                <a:latin typeface="Times New Roman" panose="02020603050405020304" pitchFamily="18" charset="0"/>
                <a:ea typeface="Calibri" panose="020F0502020204030204" pitchFamily="34" charset="0"/>
              </a:rPr>
              <a:t>O </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 - Fe(CN)</a:t>
            </a:r>
            <a:r>
              <a:rPr lang="en-US" baseline="-25000" dirty="0">
                <a:latin typeface="Times New Roman" panose="02020603050405020304" pitchFamily="18" charset="0"/>
                <a:ea typeface="Calibri" panose="020F0502020204030204" pitchFamily="34" charset="0"/>
              </a:rPr>
              <a:t>6</a:t>
            </a: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vacancies, </a:t>
            </a: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y </a:t>
            </a:r>
            <a:r>
              <a:rPr lang="en-US" dirty="0" smtClean="0">
                <a:latin typeface="Times New Roman" panose="02020603050405020304" pitchFamily="18" charset="0"/>
                <a:ea typeface="Calibri" panose="020F0502020204030204" pitchFamily="34" charset="0"/>
              </a:rPr>
              <a:t>– number of vacancies </a:t>
            </a:r>
            <a:r>
              <a:rPr lang="ru-RU" dirty="0" smtClean="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Fe(CN)</a:t>
            </a:r>
            <a:r>
              <a:rPr lang="en-US" baseline="-25000" dirty="0" smtClean="0">
                <a:latin typeface="Times New Roman" panose="02020603050405020304" pitchFamily="18" charset="0"/>
                <a:ea typeface="Calibri" panose="020F0502020204030204" pitchFamily="34" charset="0"/>
              </a:rPr>
              <a:t>6 </a:t>
            </a:r>
            <a:endParaRPr lang="ru-RU" dirty="0"/>
          </a:p>
        </p:txBody>
      </p:sp>
      <p:sp>
        <p:nvSpPr>
          <p:cNvPr id="7" name="Заголовок 1"/>
          <p:cNvSpPr txBox="1">
            <a:spLocks/>
          </p:cNvSpPr>
          <p:nvPr/>
        </p:nvSpPr>
        <p:spPr>
          <a:xfrm>
            <a:off x="-3477" y="0"/>
            <a:ext cx="9359900" cy="60108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u="sng" dirty="0" smtClean="0">
                <a:solidFill>
                  <a:srgbClr val="C00000"/>
                </a:solidFill>
                <a:latin typeface="Cambria Math" panose="02040503050406030204" pitchFamily="18" charset="0"/>
                <a:ea typeface="Cambria Math" panose="02040503050406030204" pitchFamily="18" charset="0"/>
              </a:rPr>
              <a:t>Perspective cathode </a:t>
            </a:r>
            <a:r>
              <a:rPr lang="en-US" sz="2200" b="1" u="sng" dirty="0" err="1" smtClean="0">
                <a:solidFill>
                  <a:srgbClr val="C00000"/>
                </a:solidFill>
                <a:latin typeface="Cambria Math" panose="02040503050406030204" pitchFamily="18" charset="0"/>
                <a:ea typeface="Cambria Math" panose="02040503050406030204" pitchFamily="18" charset="0"/>
              </a:rPr>
              <a:t>matherials</a:t>
            </a:r>
            <a:r>
              <a:rPr lang="ru-RU" sz="2200" b="1" u="sng" dirty="0" smtClean="0">
                <a:solidFill>
                  <a:srgbClr val="C00000"/>
                </a:solidFill>
                <a:latin typeface="Cambria Math" panose="02040503050406030204" pitchFamily="18" charset="0"/>
                <a:ea typeface="Cambria Math" panose="02040503050406030204" pitchFamily="18" charset="0"/>
              </a:rPr>
              <a:t>: </a:t>
            </a:r>
            <a:r>
              <a:rPr lang="en-US" sz="2200" b="1" u="sng" dirty="0" smtClean="0">
                <a:solidFill>
                  <a:srgbClr val="C00000"/>
                </a:solidFill>
                <a:latin typeface="Cambria Math" panose="02040503050406030204" pitchFamily="18" charset="0"/>
                <a:ea typeface="Cambria Math" panose="02040503050406030204" pitchFamily="18" charset="0"/>
              </a:rPr>
              <a:t>Prussian Blue and  its analogues</a:t>
            </a:r>
            <a:endParaRPr lang="ru-RU" sz="2200" b="1" u="sng" dirty="0">
              <a:solidFill>
                <a:srgbClr val="C00000"/>
              </a:solidFill>
              <a:latin typeface="Cambria Math" panose="02040503050406030204" pitchFamily="18" charset="0"/>
              <a:ea typeface="Cambria Math" panose="02040503050406030204" pitchFamily="18" charset="0"/>
            </a:endParaRPr>
          </a:p>
        </p:txBody>
      </p:sp>
      <p:sp>
        <p:nvSpPr>
          <p:cNvPr id="3" name="Прямоугольник 2"/>
          <p:cNvSpPr/>
          <p:nvPr/>
        </p:nvSpPr>
        <p:spPr>
          <a:xfrm>
            <a:off x="8037734" y="3025342"/>
            <a:ext cx="630778" cy="403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CE1CD9B0-7CBE-3D27-F58F-4DD811AE1CF7}"/>
              </a:ext>
            </a:extLst>
          </p:cNvPr>
          <p:cNvSpPr txBox="1"/>
          <p:nvPr/>
        </p:nvSpPr>
        <p:spPr>
          <a:xfrm>
            <a:off x="174792" y="2745383"/>
            <a:ext cx="8410125" cy="923330"/>
          </a:xfrm>
          <a:prstGeom prst="rect">
            <a:avLst/>
          </a:prstGeom>
          <a:noFill/>
        </p:spPr>
        <p:txBody>
          <a:bodyPr wrap="square">
            <a:spAutoFit/>
          </a:bodyPr>
          <a:lstStyle/>
          <a:p>
            <a:r>
              <a:rPr lang="en-US" dirty="0">
                <a:latin typeface="Times New Roman" panose="02020603050405020304" pitchFamily="18" charset="0"/>
                <a:ea typeface="Calibri" panose="020F0502020204030204" pitchFamily="34" charset="0"/>
              </a:rPr>
              <a:t>Na</a:t>
            </a:r>
            <a:r>
              <a:rPr lang="en-US" baseline="-25000" dirty="0">
                <a:latin typeface="Times New Roman" panose="02020603050405020304" pitchFamily="18" charset="0"/>
                <a:ea typeface="Calibri" panose="020F0502020204030204" pitchFamily="34" charset="0"/>
              </a:rPr>
              <a:t>2</a:t>
            </a:r>
            <a:r>
              <a:rPr lang="en-US" dirty="0">
                <a:latin typeface="Times New Roman" panose="02020603050405020304" pitchFamily="18" charset="0"/>
                <a:ea typeface="Calibri" panose="020F0502020204030204" pitchFamily="34" charset="0"/>
              </a:rPr>
              <a:t>Fe</a:t>
            </a:r>
            <a:r>
              <a:rPr lang="en-US" baseline="30000" dirty="0">
                <a:latin typeface="Times New Roman" panose="02020603050405020304" pitchFamily="18" charset="0"/>
                <a:ea typeface="Calibri" panose="020F0502020204030204" pitchFamily="34" charset="0"/>
              </a:rPr>
              <a:t>II</a:t>
            </a:r>
            <a:r>
              <a:rPr lang="en-US" dirty="0">
                <a:latin typeface="Times New Roman" panose="02020603050405020304" pitchFamily="18" charset="0"/>
                <a:ea typeface="Calibri" panose="020F0502020204030204" pitchFamily="34" charset="0"/>
              </a:rPr>
              <a:t>[</a:t>
            </a:r>
            <a:r>
              <a:rPr lang="en-US" dirty="0" err="1">
                <a:latin typeface="Times New Roman" panose="02020603050405020304" pitchFamily="18" charset="0"/>
                <a:ea typeface="Calibri" panose="020F0502020204030204" pitchFamily="34" charset="0"/>
              </a:rPr>
              <a:t>Fe</a:t>
            </a:r>
            <a:r>
              <a:rPr lang="en-US" baseline="30000" dirty="0" err="1">
                <a:latin typeface="Times New Roman" panose="02020603050405020304" pitchFamily="18" charset="0"/>
                <a:ea typeface="Calibri" panose="020F0502020204030204" pitchFamily="34" charset="0"/>
              </a:rPr>
              <a:t>II</a:t>
            </a:r>
            <a:r>
              <a:rPr lang="en-US" dirty="0">
                <a:latin typeface="Times New Roman" panose="02020603050405020304" pitchFamily="18" charset="0"/>
                <a:ea typeface="Calibri" panose="020F0502020204030204" pitchFamily="34" charset="0"/>
              </a:rPr>
              <a:t>(CN)</a:t>
            </a:r>
            <a:r>
              <a:rPr lang="en-US" baseline="-25000" dirty="0">
                <a:latin typeface="Times New Roman" panose="02020603050405020304" pitchFamily="18" charset="0"/>
                <a:ea typeface="Calibri" panose="020F0502020204030204" pitchFamily="34" charset="0"/>
              </a:rPr>
              <a:t>6</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NaFe</a:t>
            </a:r>
            <a:r>
              <a:rPr lang="en-US" baseline="30000" dirty="0" err="1">
                <a:latin typeface="Times New Roman" panose="02020603050405020304" pitchFamily="18" charset="0"/>
                <a:ea typeface="Calibri" panose="020F0502020204030204" pitchFamily="34" charset="0"/>
              </a:rPr>
              <a:t>III</a:t>
            </a:r>
            <a:r>
              <a:rPr lang="en-US" dirty="0">
                <a:latin typeface="Times New Roman" panose="02020603050405020304" pitchFamily="18" charset="0"/>
                <a:ea typeface="Calibri" panose="020F0502020204030204" pitchFamily="34" charset="0"/>
              </a:rPr>
              <a:t>[</a:t>
            </a:r>
            <a:r>
              <a:rPr lang="en-US" dirty="0" err="1">
                <a:latin typeface="Times New Roman" panose="02020603050405020304" pitchFamily="18" charset="0"/>
                <a:ea typeface="Calibri" panose="020F0502020204030204" pitchFamily="34" charset="0"/>
              </a:rPr>
              <a:t>Fe</a:t>
            </a:r>
            <a:r>
              <a:rPr lang="en-US" baseline="30000" dirty="0" err="1">
                <a:latin typeface="Times New Roman" panose="02020603050405020304" pitchFamily="18" charset="0"/>
                <a:ea typeface="Calibri" panose="020F0502020204030204" pitchFamily="34" charset="0"/>
              </a:rPr>
              <a:t>II</a:t>
            </a:r>
            <a:r>
              <a:rPr lang="en-US" dirty="0">
                <a:latin typeface="Times New Roman" panose="02020603050405020304" pitchFamily="18" charset="0"/>
                <a:ea typeface="Calibri" panose="020F0502020204030204" pitchFamily="34" charset="0"/>
              </a:rPr>
              <a:t>(CN)</a:t>
            </a:r>
            <a:r>
              <a:rPr lang="en-US" baseline="-25000" dirty="0">
                <a:latin typeface="Times New Roman" panose="02020603050405020304" pitchFamily="18" charset="0"/>
                <a:ea typeface="Calibri" panose="020F0502020204030204" pitchFamily="34" charset="0"/>
              </a:rPr>
              <a:t>6</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Fe</a:t>
            </a:r>
            <a:r>
              <a:rPr lang="en-US" baseline="30000" dirty="0" err="1">
                <a:latin typeface="Times New Roman" panose="02020603050405020304" pitchFamily="18" charset="0"/>
                <a:ea typeface="Calibri" panose="020F0502020204030204" pitchFamily="34" charset="0"/>
              </a:rPr>
              <a:t>III</a:t>
            </a:r>
            <a:r>
              <a:rPr lang="en-US" dirty="0">
                <a:latin typeface="Times New Roman" panose="02020603050405020304" pitchFamily="18" charset="0"/>
                <a:ea typeface="Calibri" panose="020F0502020204030204" pitchFamily="34" charset="0"/>
              </a:rPr>
              <a:t>[</a:t>
            </a:r>
            <a:r>
              <a:rPr lang="en-US" dirty="0" err="1">
                <a:latin typeface="Times New Roman" panose="02020603050405020304" pitchFamily="18" charset="0"/>
                <a:ea typeface="Calibri" panose="020F0502020204030204" pitchFamily="34" charset="0"/>
              </a:rPr>
              <a:t>Fe</a:t>
            </a:r>
            <a:r>
              <a:rPr lang="en-US" baseline="30000" dirty="0" err="1">
                <a:latin typeface="Times New Roman" panose="02020603050405020304" pitchFamily="18" charset="0"/>
                <a:ea typeface="Calibri" panose="020F0502020204030204" pitchFamily="34" charset="0"/>
              </a:rPr>
              <a:t>III</a:t>
            </a:r>
            <a:r>
              <a:rPr lang="en-US" dirty="0">
                <a:latin typeface="Times New Roman" panose="02020603050405020304" pitchFamily="18" charset="0"/>
                <a:ea typeface="Calibri" panose="020F0502020204030204" pitchFamily="34" charset="0"/>
              </a:rPr>
              <a:t>(CN)</a:t>
            </a:r>
            <a:r>
              <a:rPr lang="en-US" baseline="-25000" dirty="0">
                <a:latin typeface="Times New Roman" panose="02020603050405020304" pitchFamily="18" charset="0"/>
                <a:ea typeface="Calibri" panose="020F0502020204030204" pitchFamily="34" charset="0"/>
              </a:rPr>
              <a:t>6</a:t>
            </a:r>
            <a:r>
              <a:rPr lang="en-US" dirty="0">
                <a:latin typeface="Times New Roman" panose="02020603050405020304" pitchFamily="18" charset="0"/>
                <a:ea typeface="Calibri" panose="020F0502020204030204" pitchFamily="34" charset="0"/>
              </a:rPr>
              <a:t>]       </a:t>
            </a:r>
            <a:endParaRPr lang="ru-RU" dirty="0"/>
          </a:p>
          <a:p>
            <a:endParaRPr lang="ru-RU" dirty="0"/>
          </a:p>
          <a:p>
            <a:endParaRPr lang="ru-RU" dirty="0"/>
          </a:p>
        </p:txBody>
      </p:sp>
      <p:sp>
        <p:nvSpPr>
          <p:cNvPr id="11" name="Номер слайда 3"/>
          <p:cNvSpPr>
            <a:spLocks noGrp="1"/>
          </p:cNvSpPr>
          <p:nvPr>
            <p:ph type="sldNum" sz="quarter" idx="12"/>
          </p:nvPr>
        </p:nvSpPr>
        <p:spPr>
          <a:xfrm>
            <a:off x="9356423" y="6488470"/>
            <a:ext cx="2743200" cy="365125"/>
          </a:xfrm>
        </p:spPr>
        <p:txBody>
          <a:bodyPr/>
          <a:lstStyle/>
          <a:p>
            <a:r>
              <a:rPr lang="en-US" b="1" dirty="0">
                <a:solidFill>
                  <a:srgbClr val="C00000"/>
                </a:solidFill>
                <a:latin typeface="Times New Roman" panose="02020603050405020304" pitchFamily="18" charset="0"/>
                <a:cs typeface="Times New Roman" panose="02020603050405020304" pitchFamily="18" charset="0"/>
              </a:rPr>
              <a:t>2</a:t>
            </a:r>
            <a:endParaRPr lang="aa-ET" b="1" dirty="0">
              <a:solidFill>
                <a:srgbClr val="C00000"/>
              </a:solidFill>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FC175F82-B6D1-FA7E-DC1E-C05681F50E2D}"/>
              </a:ext>
            </a:extLst>
          </p:cNvPr>
          <p:cNvPicPr>
            <a:picLocks noChangeAspect="1"/>
          </p:cNvPicPr>
          <p:nvPr/>
        </p:nvPicPr>
        <p:blipFill>
          <a:blip r:embed="rId4"/>
          <a:stretch>
            <a:fillRect/>
          </a:stretch>
        </p:blipFill>
        <p:spPr>
          <a:xfrm>
            <a:off x="9643714" y="119591"/>
            <a:ext cx="2021097" cy="559274"/>
          </a:xfrm>
          <a:prstGeom prst="rect">
            <a:avLst/>
          </a:prstGeom>
        </p:spPr>
      </p:pic>
      <p:pic>
        <p:nvPicPr>
          <p:cNvPr id="13" name="Рисунок 12">
            <a:extLst>
              <a:ext uri="{FF2B5EF4-FFF2-40B4-BE49-F238E27FC236}">
                <a16:creationId xmlns:a16="http://schemas.microsoft.com/office/drawing/2014/main" id="{65FCA8D0-8A0F-8A6E-476D-6D47B82E97A2}"/>
              </a:ext>
            </a:extLst>
          </p:cNvPr>
          <p:cNvPicPr>
            <a:picLocks noChangeAspect="1"/>
          </p:cNvPicPr>
          <p:nvPr/>
        </p:nvPicPr>
        <p:blipFill rotWithShape="1">
          <a:blip r:embed="rId5"/>
          <a:srcRect l="25018" t="-40" r="18956" b="9111"/>
          <a:stretch/>
        </p:blipFill>
        <p:spPr>
          <a:xfrm>
            <a:off x="9643714" y="687531"/>
            <a:ext cx="2021097" cy="2690363"/>
          </a:xfrm>
          <a:prstGeom prst="rect">
            <a:avLst/>
          </a:prstGeom>
        </p:spPr>
      </p:pic>
      <p:pic>
        <p:nvPicPr>
          <p:cNvPr id="5" name="Рисунок 4"/>
          <p:cNvPicPr>
            <a:picLocks noChangeAspect="1"/>
          </p:cNvPicPr>
          <p:nvPr/>
        </p:nvPicPr>
        <p:blipFill>
          <a:blip r:embed="rId6"/>
          <a:stretch>
            <a:fillRect/>
          </a:stretch>
        </p:blipFill>
        <p:spPr>
          <a:xfrm>
            <a:off x="7900576" y="3603833"/>
            <a:ext cx="3888953" cy="3175456"/>
          </a:xfrm>
          <a:prstGeom prst="rect">
            <a:avLst/>
          </a:prstGeom>
        </p:spPr>
      </p:pic>
    </p:spTree>
    <p:extLst>
      <p:ext uri="{BB962C8B-B14F-4D97-AF65-F5344CB8AC3E}">
        <p14:creationId xmlns:p14="http://schemas.microsoft.com/office/powerpoint/2010/main" val="263609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4"/>
          <p:cNvSpPr txBox="1">
            <a:spLocks/>
          </p:cNvSpPr>
          <p:nvPr/>
        </p:nvSpPr>
        <p:spPr>
          <a:xfrm>
            <a:off x="-7992" y="-9640"/>
            <a:ext cx="3722689" cy="1467587"/>
          </a:xfrm>
          <a:prstGeom prst="rect">
            <a:avLst/>
          </a:prstGeom>
          <a:solidFill>
            <a:schemeClr val="accent1">
              <a:lumMod val="40000"/>
              <a:lumOff val="6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1800" b="1" dirty="0" smtClean="0">
              <a:solidFill>
                <a:srgbClr val="9B2525"/>
              </a:solidFill>
              <a:latin typeface="Cambria Math" panose="02040503050406030204" pitchFamily="18" charset="0"/>
              <a:ea typeface="Cambria Math" panose="02040503050406030204" pitchFamily="18" charset="0"/>
            </a:endParaRPr>
          </a:p>
          <a:p>
            <a:pPr algn="just"/>
            <a:r>
              <a:rPr lang="en-US" sz="1800" b="1" u="sng" dirty="0" smtClean="0">
                <a:solidFill>
                  <a:srgbClr val="9B2525"/>
                </a:solidFill>
                <a:latin typeface="Cambria Math" panose="02040503050406030204" pitchFamily="18" charset="0"/>
                <a:ea typeface="Cambria Math" panose="02040503050406030204" pitchFamily="18" charset="0"/>
              </a:rPr>
              <a:t>Microstructure </a:t>
            </a:r>
            <a:r>
              <a:rPr lang="en-US" sz="1800" b="1" u="sng" dirty="0">
                <a:solidFill>
                  <a:srgbClr val="9B2525"/>
                </a:solidFill>
                <a:latin typeface="Cambria Math" panose="02040503050406030204" pitchFamily="18" charset="0"/>
                <a:ea typeface="Cambria Math" panose="02040503050406030204" pitchFamily="18" charset="0"/>
              </a:rPr>
              <a:t>modification of the Prussian White cathode material and its effect on the electrochemical performance of sodium-ion batteries</a:t>
            </a:r>
            <a:r>
              <a:rPr lang="ru-RU" sz="1500" u="sng" dirty="0">
                <a:solidFill>
                  <a:schemeClr val="accent1">
                    <a:lumMod val="50000"/>
                  </a:schemeClr>
                </a:solidFill>
                <a:latin typeface="Cambria Math" panose="02040503050406030204" pitchFamily="18" charset="0"/>
                <a:ea typeface="Cambria Math" panose="02040503050406030204" pitchFamily="18" charset="0"/>
              </a:rPr>
              <a:t/>
            </a:r>
            <a:br>
              <a:rPr lang="ru-RU" sz="1500" u="sng" dirty="0">
                <a:solidFill>
                  <a:schemeClr val="accent1">
                    <a:lumMod val="50000"/>
                  </a:schemeClr>
                </a:solidFill>
                <a:latin typeface="Cambria Math" panose="02040503050406030204" pitchFamily="18" charset="0"/>
                <a:ea typeface="Cambria Math" panose="02040503050406030204" pitchFamily="18" charset="0"/>
              </a:rPr>
            </a:br>
            <a:endParaRPr lang="ru-RU" sz="1500" u="sng" dirty="0">
              <a:latin typeface="Cambria Math" panose="02040503050406030204" pitchFamily="18" charset="0"/>
              <a:ea typeface="Cambria Math" panose="02040503050406030204" pitchFamily="18" charset="0"/>
            </a:endParaRPr>
          </a:p>
        </p:txBody>
      </p:sp>
      <p:pic>
        <p:nvPicPr>
          <p:cNvPr id="15" name="Рисунок 14"/>
          <p:cNvPicPr>
            <a:picLocks noChangeAspect="1"/>
          </p:cNvPicPr>
          <p:nvPr/>
        </p:nvPicPr>
        <p:blipFill>
          <a:blip r:embed="rId3"/>
          <a:stretch>
            <a:fillRect/>
          </a:stretch>
        </p:blipFill>
        <p:spPr>
          <a:xfrm>
            <a:off x="5124948" y="-27072"/>
            <a:ext cx="2891471" cy="1243148"/>
          </a:xfrm>
          <a:prstGeom prst="rect">
            <a:avLst/>
          </a:prstGeom>
        </p:spPr>
      </p:pic>
      <p:pic>
        <p:nvPicPr>
          <p:cNvPr id="10" name="Рисунок 9"/>
          <p:cNvPicPr>
            <a:picLocks noChangeAspect="1"/>
          </p:cNvPicPr>
          <p:nvPr/>
        </p:nvPicPr>
        <p:blipFill>
          <a:blip r:embed="rId4"/>
          <a:stretch>
            <a:fillRect/>
          </a:stretch>
        </p:blipFill>
        <p:spPr>
          <a:xfrm>
            <a:off x="5427836" y="1387696"/>
            <a:ext cx="2588583" cy="1813438"/>
          </a:xfrm>
          <a:prstGeom prst="rect">
            <a:avLst/>
          </a:prstGeom>
        </p:spPr>
      </p:pic>
      <p:pic>
        <p:nvPicPr>
          <p:cNvPr id="16" name="Рисунок 15"/>
          <p:cNvPicPr>
            <a:picLocks noChangeAspect="1"/>
          </p:cNvPicPr>
          <p:nvPr/>
        </p:nvPicPr>
        <p:blipFill>
          <a:blip r:embed="rId5"/>
          <a:stretch>
            <a:fillRect/>
          </a:stretch>
        </p:blipFill>
        <p:spPr>
          <a:xfrm>
            <a:off x="3782738" y="2712387"/>
            <a:ext cx="1585682" cy="69087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4199386" y="2439973"/>
                <a:ext cx="365724"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1" i="1" smtClean="0">
                          <a:latin typeface="Cambria Math" panose="02040503050406030204" pitchFamily="18" charset="0"/>
                          <a:ea typeface="Cambria Math" panose="02040503050406030204" pitchFamily="18" charset="0"/>
                        </a:rPr>
                        <m:t>𝑭𝒎</m:t>
                      </m:r>
                      <m:acc>
                        <m:accPr>
                          <m:chr m:val="̅"/>
                          <m:ctrlPr>
                            <a:rPr lang="en-US" sz="1100" b="1" i="1" smtClean="0">
                              <a:latin typeface="Cambria Math" panose="02040503050406030204" pitchFamily="18" charset="0"/>
                              <a:ea typeface="Cambria Math" panose="02040503050406030204" pitchFamily="18" charset="0"/>
                            </a:rPr>
                          </m:ctrlPr>
                        </m:accPr>
                        <m:e>
                          <m:r>
                            <a:rPr lang="en-US" sz="1100" b="1" i="1" smtClean="0">
                              <a:latin typeface="Cambria Math" panose="02040503050406030204" pitchFamily="18" charset="0"/>
                              <a:ea typeface="Cambria Math" panose="02040503050406030204" pitchFamily="18" charset="0"/>
                            </a:rPr>
                            <m:t>𝟑</m:t>
                          </m:r>
                        </m:e>
                      </m:acc>
                      <m:r>
                        <a:rPr lang="en-US" sz="1100" b="1" i="1" smtClean="0">
                          <a:latin typeface="Cambria Math" panose="02040503050406030204" pitchFamily="18" charset="0"/>
                          <a:ea typeface="Cambria Math" panose="02040503050406030204" pitchFamily="18" charset="0"/>
                        </a:rPr>
                        <m:t>𝒎</m:t>
                      </m:r>
                    </m:oMath>
                  </m:oMathPara>
                </a14:m>
                <a:endParaRPr lang="ru-RU" sz="1100" b="1" dirty="0">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199386" y="2439973"/>
                <a:ext cx="365724" cy="261995"/>
              </a:xfrm>
              <a:prstGeom prst="rect">
                <a:avLst/>
              </a:prstGeom>
              <a:blipFill>
                <a:blip r:embed="rId9"/>
                <a:stretch>
                  <a:fillRect r="-53333"/>
                </a:stretch>
              </a:blipFill>
            </p:spPr>
            <p:txBody>
              <a:bodyPr/>
              <a:lstStyle/>
              <a:p>
                <a:r>
                  <a:rPr lang="ru-RU">
                    <a:noFill/>
                  </a:rPr>
                  <a:t> </a:t>
                </a:r>
              </a:p>
            </p:txBody>
          </p:sp>
        </mc:Fallback>
      </mc:AlternateContent>
      <p:pic>
        <p:nvPicPr>
          <p:cNvPr id="18" name="Рисунок 17"/>
          <p:cNvPicPr>
            <a:picLocks noChangeAspect="1"/>
          </p:cNvPicPr>
          <p:nvPr/>
        </p:nvPicPr>
        <p:blipFill>
          <a:blip r:embed="rId10"/>
          <a:stretch>
            <a:fillRect/>
          </a:stretch>
        </p:blipFill>
        <p:spPr>
          <a:xfrm>
            <a:off x="3782738" y="1673345"/>
            <a:ext cx="1585682" cy="789199"/>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4320646" y="1407300"/>
                <a:ext cx="324818"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1" i="1" dirty="0" smtClean="0">
                          <a:latin typeface="Cambria Math" panose="02040503050406030204" pitchFamily="18" charset="0"/>
                          <a:ea typeface="Cambria Math" panose="02040503050406030204" pitchFamily="18" charset="0"/>
                        </a:rPr>
                        <m:t>𝑹</m:t>
                      </m:r>
                      <m:acc>
                        <m:accPr>
                          <m:chr m:val="̅"/>
                          <m:ctrlPr>
                            <a:rPr lang="en-US" sz="1100" b="1" i="1" dirty="0" smtClean="0">
                              <a:latin typeface="Cambria Math" panose="02040503050406030204" pitchFamily="18" charset="0"/>
                              <a:ea typeface="Cambria Math" panose="02040503050406030204" pitchFamily="18" charset="0"/>
                            </a:rPr>
                          </m:ctrlPr>
                        </m:accPr>
                        <m:e>
                          <m:r>
                            <a:rPr lang="en-US" sz="1100" b="1" i="1" dirty="0" smtClean="0">
                              <a:latin typeface="Cambria Math" panose="02040503050406030204" pitchFamily="18" charset="0"/>
                              <a:ea typeface="Cambria Math" panose="02040503050406030204" pitchFamily="18" charset="0"/>
                            </a:rPr>
                            <m:t>𝟑</m:t>
                          </m:r>
                        </m:e>
                      </m:acc>
                    </m:oMath>
                  </m:oMathPara>
                </a14:m>
                <a:endParaRPr lang="ru-RU" sz="1100" b="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320646" y="1407300"/>
                <a:ext cx="324818" cy="261995"/>
              </a:xfrm>
              <a:prstGeom prst="rect">
                <a:avLst/>
              </a:prstGeom>
              <a:blipFill>
                <a:blip r:embed="rId11"/>
                <a:stretch>
                  <a:fillRect r="-7547"/>
                </a:stretch>
              </a:blipFill>
            </p:spPr>
            <p:txBody>
              <a:bodyPr/>
              <a:lstStyle/>
              <a:p>
                <a:r>
                  <a:rPr lang="ru-RU">
                    <a:noFill/>
                  </a:rPr>
                  <a:t> </a:t>
                </a:r>
              </a:p>
            </p:txBody>
          </p:sp>
        </mc:Fallback>
      </mc:AlternateContent>
      <p:pic>
        <p:nvPicPr>
          <p:cNvPr id="8" name="Рисунок 7"/>
          <p:cNvPicPr/>
          <p:nvPr/>
        </p:nvPicPr>
        <p:blipFill>
          <a:blip r:embed="rId12" cstate="hqprint">
            <a:extLst>
              <a:ext uri="{28A0092B-C50C-407E-A947-70E740481C1C}">
                <a14:useLocalDpi xmlns:a14="http://schemas.microsoft.com/office/drawing/2010/main" val="0"/>
              </a:ext>
            </a:extLst>
          </a:blip>
          <a:stretch>
            <a:fillRect/>
          </a:stretch>
        </p:blipFill>
        <p:spPr>
          <a:xfrm>
            <a:off x="3491991" y="2969522"/>
            <a:ext cx="4499864" cy="3452051"/>
          </a:xfrm>
          <a:prstGeom prst="rect">
            <a:avLst/>
          </a:prstGeom>
        </p:spPr>
      </p:pic>
      <p:pic>
        <p:nvPicPr>
          <p:cNvPr id="9" name="Рисунок 8"/>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92" y="1457947"/>
            <a:ext cx="3799269" cy="3117274"/>
          </a:xfrm>
          <a:prstGeom prst="rect">
            <a:avLst/>
          </a:prstGeom>
          <a:noFill/>
          <a:ln>
            <a:noFill/>
          </a:ln>
        </p:spPr>
      </p:pic>
      <p:pic>
        <p:nvPicPr>
          <p:cNvPr id="14" name="Рисунок 13"/>
          <p:cNvPicPr>
            <a:picLocks noChangeAspect="1"/>
          </p:cNvPicPr>
          <p:nvPr/>
        </p:nvPicPr>
        <p:blipFill>
          <a:blip r:embed="rId14"/>
          <a:stretch>
            <a:fillRect/>
          </a:stretch>
        </p:blipFill>
        <p:spPr>
          <a:xfrm>
            <a:off x="3720111" y="-9257"/>
            <a:ext cx="4290894" cy="3022203"/>
          </a:xfrm>
          <a:prstGeom prst="rect">
            <a:avLst/>
          </a:prstGeom>
        </p:spPr>
      </p:pic>
      <p:pic>
        <p:nvPicPr>
          <p:cNvPr id="5" name="Рисунок 4"/>
          <p:cNvPicPr>
            <a:picLocks noChangeAspect="1"/>
          </p:cNvPicPr>
          <p:nvPr/>
        </p:nvPicPr>
        <p:blipFill rotWithShape="1">
          <a:blip r:embed="rId15" cstate="print">
            <a:extLst>
              <a:ext uri="{28A0092B-C50C-407E-A947-70E740481C1C}">
                <a14:useLocalDpi xmlns:a14="http://schemas.microsoft.com/office/drawing/2010/main" val="0"/>
              </a:ext>
            </a:extLst>
          </a:blip>
          <a:srcRect l="47645" t="2714" r="702"/>
          <a:stretch/>
        </p:blipFill>
        <p:spPr>
          <a:xfrm>
            <a:off x="8011005" y="-27072"/>
            <a:ext cx="4145280" cy="6078306"/>
          </a:xfrm>
          <a:prstGeom prst="rect">
            <a:avLst/>
          </a:prstGeom>
        </p:spPr>
      </p:pic>
      <p:sp>
        <p:nvSpPr>
          <p:cNvPr id="2" name="TextBox 1"/>
          <p:cNvSpPr txBox="1"/>
          <p:nvPr/>
        </p:nvSpPr>
        <p:spPr>
          <a:xfrm>
            <a:off x="6389370" y="6093707"/>
            <a:ext cx="4442460" cy="738664"/>
          </a:xfrm>
          <a:prstGeom prst="rect">
            <a:avLst/>
          </a:prstGeom>
          <a:solidFill>
            <a:schemeClr val="accent6">
              <a:lumMod val="20000"/>
              <a:lumOff val="80000"/>
            </a:schemeClr>
          </a:solidFill>
        </p:spPr>
        <p:txBody>
          <a:bodyPr wrap="square" rtlCol="0">
            <a:spAutoFit/>
          </a:bodyPr>
          <a:lstStyle/>
          <a:p>
            <a:pPr algn="just"/>
            <a:r>
              <a:rPr lang="en-US" sz="1400" b="1" dirty="0">
                <a:solidFill>
                  <a:srgbClr val="9B2525"/>
                </a:solidFill>
                <a:latin typeface="Cambria Math" panose="02040503050406030204" pitchFamily="18" charset="0"/>
                <a:ea typeface="Cambria Math" panose="02040503050406030204" pitchFamily="18" charset="0"/>
              </a:rPr>
              <a:t>M. E. Donets, </a:t>
            </a:r>
            <a:r>
              <a:rPr lang="en-US" sz="1400" b="1" dirty="0" smtClean="0">
                <a:solidFill>
                  <a:srgbClr val="9B2525"/>
                </a:solidFill>
                <a:latin typeface="Cambria Math" panose="02040503050406030204" pitchFamily="18" charset="0"/>
                <a:ea typeface="Cambria Math" panose="02040503050406030204" pitchFamily="18" charset="0"/>
              </a:rPr>
              <a:t>N</a:t>
            </a:r>
            <a:r>
              <a:rPr lang="en-US" sz="1400" b="1" dirty="0">
                <a:solidFill>
                  <a:srgbClr val="9B2525"/>
                </a:solidFill>
                <a:latin typeface="Cambria Math" panose="02040503050406030204" pitchFamily="18" charset="0"/>
                <a:ea typeface="Cambria Math" panose="02040503050406030204" pitchFamily="18" charset="0"/>
              </a:rPr>
              <a:t>. Yu. </a:t>
            </a:r>
            <a:r>
              <a:rPr lang="en-US" sz="1400" b="1" dirty="0" err="1" smtClean="0">
                <a:solidFill>
                  <a:srgbClr val="9B2525"/>
                </a:solidFill>
                <a:latin typeface="Cambria Math" panose="02040503050406030204" pitchFamily="18" charset="0"/>
                <a:ea typeface="Cambria Math" panose="02040503050406030204" pitchFamily="18" charset="0"/>
              </a:rPr>
              <a:t>Samoylova</a:t>
            </a:r>
            <a:r>
              <a:rPr lang="ru-RU" sz="1400" b="1" dirty="0">
                <a:solidFill>
                  <a:srgbClr val="9B2525"/>
                </a:solidFill>
                <a:latin typeface="Cambria Math" panose="02040503050406030204" pitchFamily="18" charset="0"/>
                <a:ea typeface="Cambria Math" panose="02040503050406030204" pitchFamily="18" charset="0"/>
              </a:rPr>
              <a:t> </a:t>
            </a:r>
            <a:r>
              <a:rPr lang="en-US" sz="1400" b="1" dirty="0" smtClean="0">
                <a:solidFill>
                  <a:srgbClr val="9B2525"/>
                </a:solidFill>
                <a:latin typeface="Cambria Math" panose="02040503050406030204" pitchFamily="18" charset="0"/>
                <a:ea typeface="Cambria Math" panose="02040503050406030204" pitchFamily="18" charset="0"/>
              </a:rPr>
              <a:t>et al, </a:t>
            </a:r>
            <a:r>
              <a:rPr lang="en-US" sz="1400" b="1" dirty="0">
                <a:solidFill>
                  <a:srgbClr val="9B2525"/>
                </a:solidFill>
                <a:latin typeface="Cambria Math" panose="02040503050406030204" pitchFamily="18" charset="0"/>
                <a:ea typeface="Cambria Math" panose="02040503050406030204" pitchFamily="18" charset="0"/>
              </a:rPr>
              <a:t>Ball milling effect on the microstructure and electrochemical properties of the Prussian White cathode </a:t>
            </a:r>
            <a:r>
              <a:rPr lang="en-US" sz="1400" b="1" dirty="0" smtClean="0">
                <a:solidFill>
                  <a:srgbClr val="9B2525"/>
                </a:solidFill>
                <a:latin typeface="Cambria Math" panose="02040503050406030204" pitchFamily="18" charset="0"/>
                <a:ea typeface="Cambria Math" panose="02040503050406030204" pitchFamily="18" charset="0"/>
              </a:rPr>
              <a:t>material – </a:t>
            </a:r>
            <a:r>
              <a:rPr lang="en-US" sz="1400" b="1" u="sng" dirty="0" smtClean="0">
                <a:solidFill>
                  <a:srgbClr val="9B2525"/>
                </a:solidFill>
                <a:latin typeface="Cambria Math" panose="02040503050406030204" pitchFamily="18" charset="0"/>
                <a:ea typeface="Cambria Math" panose="02040503050406030204" pitchFamily="18" charset="0"/>
              </a:rPr>
              <a:t>sent to </a:t>
            </a:r>
            <a:r>
              <a:rPr lang="en-US" sz="1400" b="1" u="sng" dirty="0" err="1" smtClean="0">
                <a:solidFill>
                  <a:srgbClr val="9B2525"/>
                </a:solidFill>
                <a:latin typeface="Cambria Math" panose="02040503050406030204" pitchFamily="18" charset="0"/>
                <a:ea typeface="Cambria Math" panose="02040503050406030204" pitchFamily="18" charset="0"/>
              </a:rPr>
              <a:t>NanoRes</a:t>
            </a:r>
            <a:endParaRPr lang="ru-RU" sz="1400" b="1" dirty="0">
              <a:solidFill>
                <a:srgbClr val="9B2525"/>
              </a:solidFill>
              <a:latin typeface="Cambria Math" panose="02040503050406030204" pitchFamily="18" charset="0"/>
              <a:ea typeface="Cambria Math" panose="02040503050406030204" pitchFamily="18" charset="0"/>
            </a:endParaRPr>
          </a:p>
        </p:txBody>
      </p:sp>
      <p:pic>
        <p:nvPicPr>
          <p:cNvPr id="20" name="Рисунок 19"/>
          <p:cNvPicPr>
            <a:picLocks noChangeAspect="1"/>
          </p:cNvPicPr>
          <p:nvPr/>
        </p:nvPicPr>
        <p:blipFill>
          <a:blip r:embed="rId5"/>
          <a:stretch>
            <a:fillRect/>
          </a:stretch>
        </p:blipFill>
        <p:spPr>
          <a:xfrm>
            <a:off x="1853352" y="5339772"/>
            <a:ext cx="2135754" cy="930538"/>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2621233" y="5075662"/>
                <a:ext cx="299996"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1" i="1" smtClean="0">
                          <a:latin typeface="Cambria Math" panose="02040503050406030204" pitchFamily="18" charset="0"/>
                          <a:ea typeface="Cambria Math" panose="02040503050406030204" pitchFamily="18" charset="0"/>
                        </a:rPr>
                        <m:t>𝑭𝒎</m:t>
                      </m:r>
                      <m:acc>
                        <m:accPr>
                          <m:chr m:val="̅"/>
                          <m:ctrlPr>
                            <a:rPr lang="en-US" sz="1100" b="1" i="1" smtClean="0">
                              <a:latin typeface="Cambria Math" panose="02040503050406030204" pitchFamily="18" charset="0"/>
                              <a:ea typeface="Cambria Math" panose="02040503050406030204" pitchFamily="18" charset="0"/>
                            </a:rPr>
                          </m:ctrlPr>
                        </m:accPr>
                        <m:e>
                          <m:r>
                            <a:rPr lang="en-US" sz="1100" b="1" i="1" smtClean="0">
                              <a:latin typeface="Cambria Math" panose="02040503050406030204" pitchFamily="18" charset="0"/>
                              <a:ea typeface="Cambria Math" panose="02040503050406030204" pitchFamily="18" charset="0"/>
                            </a:rPr>
                            <m:t>𝟑</m:t>
                          </m:r>
                        </m:e>
                      </m:acc>
                      <m:r>
                        <a:rPr lang="en-US" sz="1100" b="1" i="1" smtClean="0">
                          <a:latin typeface="Cambria Math" panose="02040503050406030204" pitchFamily="18" charset="0"/>
                          <a:ea typeface="Cambria Math" panose="02040503050406030204" pitchFamily="18" charset="0"/>
                        </a:rPr>
                        <m:t>𝒎</m:t>
                      </m:r>
                    </m:oMath>
                  </m:oMathPara>
                </a14:m>
                <a:endParaRPr lang="ru-RU" sz="1100" b="1" dirty="0">
                  <a:latin typeface="Cambria Math" panose="02040503050406030204" pitchFamily="18" charset="0"/>
                  <a:ea typeface="Cambria Math"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621233" y="5075662"/>
                <a:ext cx="299996" cy="261995"/>
              </a:xfrm>
              <a:prstGeom prst="rect">
                <a:avLst/>
              </a:prstGeom>
              <a:blipFill>
                <a:blip r:embed="rId16"/>
                <a:stretch>
                  <a:fillRect r="-87755"/>
                </a:stretch>
              </a:blipFill>
            </p:spPr>
            <p:txBody>
              <a:bodyPr/>
              <a:lstStyle/>
              <a:p>
                <a:r>
                  <a:rPr lang="ru-RU">
                    <a:noFill/>
                  </a:rPr>
                  <a:t> </a:t>
                </a:r>
              </a:p>
            </p:txBody>
          </p:sp>
        </mc:Fallback>
      </mc:AlternateContent>
      <p:pic>
        <p:nvPicPr>
          <p:cNvPr id="22" name="Рисунок 21"/>
          <p:cNvPicPr>
            <a:picLocks noChangeAspect="1"/>
          </p:cNvPicPr>
          <p:nvPr/>
        </p:nvPicPr>
        <p:blipFill>
          <a:blip r:embed="rId10"/>
          <a:stretch>
            <a:fillRect/>
          </a:stretch>
        </p:blipFill>
        <p:spPr>
          <a:xfrm>
            <a:off x="124560" y="4826544"/>
            <a:ext cx="1767447" cy="87966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830893" y="4575221"/>
                <a:ext cx="266442"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1" i="1" dirty="0" smtClean="0">
                          <a:latin typeface="Cambria Math" panose="02040503050406030204" pitchFamily="18" charset="0"/>
                          <a:ea typeface="Cambria Math" panose="02040503050406030204" pitchFamily="18" charset="0"/>
                        </a:rPr>
                        <m:t>𝑹</m:t>
                      </m:r>
                      <m:acc>
                        <m:accPr>
                          <m:chr m:val="̅"/>
                          <m:ctrlPr>
                            <a:rPr lang="en-US" sz="1100" b="1" i="1" dirty="0" smtClean="0">
                              <a:latin typeface="Cambria Math" panose="02040503050406030204" pitchFamily="18" charset="0"/>
                              <a:ea typeface="Cambria Math" panose="02040503050406030204" pitchFamily="18" charset="0"/>
                            </a:rPr>
                          </m:ctrlPr>
                        </m:accPr>
                        <m:e>
                          <m:r>
                            <a:rPr lang="en-US" sz="1100" b="1" i="1" dirty="0" smtClean="0">
                              <a:latin typeface="Cambria Math" panose="02040503050406030204" pitchFamily="18" charset="0"/>
                              <a:ea typeface="Cambria Math" panose="02040503050406030204" pitchFamily="18" charset="0"/>
                            </a:rPr>
                            <m:t>𝟑</m:t>
                          </m:r>
                        </m:e>
                      </m:acc>
                    </m:oMath>
                  </m:oMathPara>
                </a14:m>
                <a:endParaRPr lang="ru-RU" sz="1100" b="1" dirty="0">
                  <a:latin typeface="Cambria Math" panose="02040503050406030204" pitchFamily="18" charset="0"/>
                  <a:ea typeface="Cambria Math"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30893" y="4575221"/>
                <a:ext cx="266442" cy="261995"/>
              </a:xfrm>
              <a:prstGeom prst="rect">
                <a:avLst/>
              </a:prstGeom>
              <a:blipFill>
                <a:blip r:embed="rId17"/>
                <a:stretch>
                  <a:fillRect r="-20455"/>
                </a:stretch>
              </a:blipFill>
            </p:spPr>
            <p:txBody>
              <a:bodyPr/>
              <a:lstStyle/>
              <a:p>
                <a:r>
                  <a:rPr lang="ru-RU">
                    <a:noFill/>
                  </a:rPr>
                  <a:t> </a:t>
                </a:r>
              </a:p>
            </p:txBody>
          </p:sp>
        </mc:Fallback>
      </mc:AlternateContent>
      <p:pic>
        <p:nvPicPr>
          <p:cNvPr id="6" name="Picture 2" descr="Instruction of Coin cell CR 2032 assembly. | Download Scientific Diagram"/>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4340368" y="4605482"/>
            <a:ext cx="1823384" cy="1185438"/>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p:cNvPicPr>
            <a:picLocks noChangeAspect="1"/>
          </p:cNvPicPr>
          <p:nvPr/>
        </p:nvPicPr>
        <p:blipFill rotWithShape="1">
          <a:blip r:embed="rId3"/>
          <a:srcRect l="48073" t="327"/>
          <a:stretch/>
        </p:blipFill>
        <p:spPr>
          <a:xfrm>
            <a:off x="2269241" y="2088882"/>
            <a:ext cx="1220043" cy="1006841"/>
          </a:xfrm>
          <a:prstGeom prst="rect">
            <a:avLst/>
          </a:prstGeom>
        </p:spPr>
      </p:pic>
      <p:pic>
        <p:nvPicPr>
          <p:cNvPr id="25" name="Рисунок 24"/>
          <p:cNvPicPr>
            <a:picLocks noChangeAspect="1"/>
          </p:cNvPicPr>
          <p:nvPr/>
        </p:nvPicPr>
        <p:blipFill rotWithShape="1">
          <a:blip r:embed="rId3"/>
          <a:srcRect t="-1" r="51720" b="-1666"/>
          <a:stretch/>
        </p:blipFill>
        <p:spPr>
          <a:xfrm>
            <a:off x="786712" y="1823273"/>
            <a:ext cx="1040814" cy="942283"/>
          </a:xfrm>
          <a:prstGeom prst="rect">
            <a:avLst/>
          </a:prstGeom>
        </p:spPr>
      </p:pic>
      <p:sp>
        <p:nvSpPr>
          <p:cNvPr id="4" name="Номер слайда 3"/>
          <p:cNvSpPr>
            <a:spLocks noGrp="1"/>
          </p:cNvSpPr>
          <p:nvPr>
            <p:ph type="sldNum" sz="quarter" idx="12"/>
          </p:nvPr>
        </p:nvSpPr>
        <p:spPr/>
        <p:txBody>
          <a:bodyPr/>
          <a:lstStyle/>
          <a:p>
            <a:fld id="{1FEA7DC2-A2E3-4F5B-BB48-E72879F28D67}" type="slidenum">
              <a:rPr lang="aa-ET" b="1" smtClean="0">
                <a:solidFill>
                  <a:srgbClr val="9B2525"/>
                </a:solidFill>
              </a:rPr>
              <a:t>3</a:t>
            </a:fld>
            <a:endParaRPr lang="aa-ET" b="1">
              <a:solidFill>
                <a:srgbClr val="9B2525"/>
              </a:solidFill>
            </a:endParaRPr>
          </a:p>
        </p:txBody>
      </p:sp>
    </p:spTree>
    <p:extLst>
      <p:ext uri="{BB962C8B-B14F-4D97-AF65-F5344CB8AC3E}">
        <p14:creationId xmlns:p14="http://schemas.microsoft.com/office/powerpoint/2010/main" val="1948442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stretch>
            <a:fillRect/>
          </a:stretch>
        </p:blipFill>
        <p:spPr>
          <a:xfrm>
            <a:off x="8897878" y="4593930"/>
            <a:ext cx="3262118" cy="2274716"/>
          </a:xfrm>
          <a:prstGeom prst="rect">
            <a:avLst/>
          </a:prstGeom>
        </p:spPr>
      </p:pic>
      <p:sp>
        <p:nvSpPr>
          <p:cNvPr id="5" name="Прямоугольник 4"/>
          <p:cNvSpPr/>
          <p:nvPr/>
        </p:nvSpPr>
        <p:spPr>
          <a:xfrm>
            <a:off x="0" y="0"/>
            <a:ext cx="9658350" cy="2125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32004" y="63651"/>
            <a:ext cx="12127992" cy="45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u="sng" dirty="0">
                <a:solidFill>
                  <a:srgbClr val="9B2525"/>
                </a:solidFill>
                <a:latin typeface="Cambria Math" panose="02040503050406030204" pitchFamily="18" charset="0"/>
                <a:ea typeface="Cambria Math" panose="02040503050406030204" pitchFamily="18" charset="0"/>
              </a:rPr>
              <a:t>XRD patterns </a:t>
            </a:r>
            <a:r>
              <a:rPr lang="en-US" sz="2200" b="1" u="sng" dirty="0" smtClean="0">
                <a:solidFill>
                  <a:srgbClr val="9B2525"/>
                </a:solidFill>
                <a:latin typeface="Cambria Math" panose="02040503050406030204" pitchFamily="18" charset="0"/>
                <a:ea typeface="Cambria Math" panose="02040503050406030204" pitchFamily="18" charset="0"/>
              </a:rPr>
              <a:t>and SEM-images of pristine and milled NMO samples</a:t>
            </a:r>
            <a:endParaRPr lang="ru-RU" sz="2200" b="1" u="sng" dirty="0">
              <a:solidFill>
                <a:srgbClr val="9B2525"/>
              </a:solidFill>
              <a:latin typeface="Cambria Math" panose="02040503050406030204" pitchFamily="18" charset="0"/>
              <a:ea typeface="Cambria Math" panose="02040503050406030204" pitchFamily="18" charset="0"/>
            </a:endParaRPr>
          </a:p>
        </p:txBody>
      </p:sp>
      <p:sp>
        <p:nvSpPr>
          <p:cNvPr id="7" name="Прямоугольник 6"/>
          <p:cNvSpPr/>
          <p:nvPr/>
        </p:nvSpPr>
        <p:spPr>
          <a:xfrm>
            <a:off x="6963728" y="5995481"/>
            <a:ext cx="205740" cy="10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169468" y="5764648"/>
            <a:ext cx="1623060"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10 </a:t>
            </a:r>
            <a:r>
              <a:rPr lang="el-GR" sz="2400" b="1" dirty="0" smtClean="0">
                <a:solidFill>
                  <a:schemeClr val="bg1"/>
                </a:solidFill>
                <a:latin typeface="Times New Roman" panose="02020603050405020304" pitchFamily="18" charset="0"/>
                <a:cs typeface="Times New Roman" panose="02020603050405020304" pitchFamily="18" charset="0"/>
              </a:rPr>
              <a:t>μ</a:t>
            </a:r>
            <a:r>
              <a:rPr lang="en-US" sz="2400" b="1" dirty="0">
                <a:solidFill>
                  <a:schemeClr val="bg1"/>
                </a:solidFill>
                <a:latin typeface="Times New Roman" panose="02020603050405020304" pitchFamily="18" charset="0"/>
                <a:cs typeface="Times New Roman" panose="02020603050405020304" pitchFamily="18" charset="0"/>
              </a:rPr>
              <a:t>m</a:t>
            </a:r>
            <a:endParaRPr lang="ru-RU" sz="2400" b="1" dirty="0">
              <a:solidFill>
                <a:schemeClr val="bg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stretch>
            <a:fillRect/>
          </a:stretch>
        </p:blipFill>
        <p:spPr>
          <a:xfrm>
            <a:off x="8903772" y="-37365"/>
            <a:ext cx="3261859" cy="2280955"/>
          </a:xfrm>
          <a:prstGeom prst="rect">
            <a:avLst/>
          </a:prstGeom>
        </p:spPr>
      </p:pic>
      <p:sp>
        <p:nvSpPr>
          <p:cNvPr id="12" name="Прямоугольник 11"/>
          <p:cNvSpPr/>
          <p:nvPr/>
        </p:nvSpPr>
        <p:spPr>
          <a:xfrm>
            <a:off x="8319040" y="5764647"/>
            <a:ext cx="342900" cy="10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1717543" y="3797"/>
            <a:ext cx="730444"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0h</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496805" y="4574612"/>
            <a:ext cx="663191"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12h</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6597193" y="5372453"/>
            <a:ext cx="436607" cy="100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7082101" y="5141621"/>
            <a:ext cx="3028950"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10 </a:t>
            </a:r>
            <a:r>
              <a:rPr lang="el-GR" sz="2400" b="1" dirty="0" smtClean="0">
                <a:solidFill>
                  <a:schemeClr val="bg1"/>
                </a:solidFill>
                <a:latin typeface="Times New Roman" panose="02020603050405020304" pitchFamily="18" charset="0"/>
                <a:cs typeface="Times New Roman" panose="02020603050405020304" pitchFamily="18" charset="0"/>
              </a:rPr>
              <a:t>μ</a:t>
            </a:r>
            <a:r>
              <a:rPr lang="en-US" sz="2400" b="1" dirty="0" smtClean="0">
                <a:solidFill>
                  <a:schemeClr val="bg1"/>
                </a:solidFill>
                <a:latin typeface="Times New Roman" panose="02020603050405020304" pitchFamily="18" charset="0"/>
                <a:cs typeface="Times New Roman" panose="02020603050405020304" pitchFamily="18" charset="0"/>
              </a:rPr>
              <a:t>m</a:t>
            </a:r>
            <a:endParaRPr lang="ru-RU" sz="2400" b="1" dirty="0">
              <a:solidFill>
                <a:schemeClr val="bg1"/>
              </a:solidFill>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5"/>
          <a:stretch>
            <a:fillRect/>
          </a:stretch>
        </p:blipFill>
        <p:spPr>
          <a:xfrm>
            <a:off x="8903772" y="2274674"/>
            <a:ext cx="3256224" cy="2272862"/>
          </a:xfrm>
          <a:prstGeom prst="rect">
            <a:avLst/>
          </a:prstGeom>
        </p:spPr>
      </p:pic>
      <p:sp>
        <p:nvSpPr>
          <p:cNvPr id="22" name="Прямоугольник 21"/>
          <p:cNvSpPr/>
          <p:nvPr/>
        </p:nvSpPr>
        <p:spPr>
          <a:xfrm>
            <a:off x="8362471" y="577882"/>
            <a:ext cx="113927" cy="2919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11590578" y="2267616"/>
            <a:ext cx="601422"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6</a:t>
            </a:r>
            <a:r>
              <a:rPr lang="en-US" sz="2400" b="1" dirty="0" smtClean="0">
                <a:solidFill>
                  <a:schemeClr val="bg1"/>
                </a:solidFill>
                <a:latin typeface="Times New Roman" panose="02020603050405020304" pitchFamily="18" charset="0"/>
                <a:cs typeface="Times New Roman" panose="02020603050405020304" pitchFamily="18" charset="0"/>
              </a:rPr>
              <a:t>h</a:t>
            </a:r>
            <a:endParaRPr lang="ru-RU" sz="2400" b="1" dirty="0">
              <a:solidFill>
                <a:schemeClr val="bg1"/>
              </a:solidFill>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a:blip r:embed="rId6"/>
          <a:stretch>
            <a:fillRect/>
          </a:stretch>
        </p:blipFill>
        <p:spPr>
          <a:xfrm>
            <a:off x="3431627" y="530060"/>
            <a:ext cx="5164949" cy="4611561"/>
          </a:xfrm>
          <a:prstGeom prst="rect">
            <a:avLst/>
          </a:prstGeom>
        </p:spPr>
      </p:pic>
      <p:pic>
        <p:nvPicPr>
          <p:cNvPr id="26" name="Рисунок 25"/>
          <p:cNvPicPr>
            <a:picLocks noChangeAspect="1"/>
          </p:cNvPicPr>
          <p:nvPr/>
        </p:nvPicPr>
        <p:blipFill>
          <a:blip r:embed="rId7"/>
          <a:stretch>
            <a:fillRect/>
          </a:stretch>
        </p:blipFill>
        <p:spPr>
          <a:xfrm>
            <a:off x="2504742" y="4730120"/>
            <a:ext cx="1509149" cy="2138526"/>
          </a:xfrm>
          <a:prstGeom prst="rect">
            <a:avLst/>
          </a:prstGeom>
        </p:spPr>
      </p:pic>
      <p:pic>
        <p:nvPicPr>
          <p:cNvPr id="27" name="Рисунок 26"/>
          <p:cNvPicPr>
            <a:picLocks noChangeAspect="1"/>
          </p:cNvPicPr>
          <p:nvPr/>
        </p:nvPicPr>
        <p:blipFill>
          <a:blip r:embed="rId8"/>
          <a:stretch>
            <a:fillRect/>
          </a:stretch>
        </p:blipFill>
        <p:spPr>
          <a:xfrm>
            <a:off x="1800551" y="6030216"/>
            <a:ext cx="767986" cy="760602"/>
          </a:xfrm>
          <a:prstGeom prst="rect">
            <a:avLst/>
          </a:prstGeom>
        </p:spPr>
      </p:pic>
      <p:sp>
        <p:nvSpPr>
          <p:cNvPr id="28" name="Прямоугольник 27"/>
          <p:cNvSpPr/>
          <p:nvPr/>
        </p:nvSpPr>
        <p:spPr>
          <a:xfrm>
            <a:off x="3858159" y="5141621"/>
            <a:ext cx="4974241" cy="1600438"/>
          </a:xfrm>
          <a:prstGeom prst="rect">
            <a:avLst/>
          </a:prstGeom>
        </p:spPr>
        <p:txBody>
          <a:bodyPr wrap="square">
            <a:spAutoFit/>
          </a:bodyPr>
          <a:lstStyle/>
          <a:p>
            <a:pPr marL="285750" indent="-285750" algn="just">
              <a:buFont typeface="Arial" panose="020B0604020202020204" pitchFamily="34" charset="0"/>
              <a:buChar char="•"/>
            </a:pPr>
            <a:r>
              <a:rPr lang="en-US" sz="1400" dirty="0">
                <a:solidFill>
                  <a:srgbClr val="002060"/>
                </a:solidFill>
                <a:latin typeface="Cambria Math" panose="02040503050406030204" pitchFamily="18" charset="0"/>
                <a:ea typeface="Cambria Math" panose="02040503050406030204" pitchFamily="18" charset="0"/>
              </a:rPr>
              <a:t>Pristine NMO material has </a:t>
            </a:r>
            <a:r>
              <a:rPr lang="en-US" sz="1400" dirty="0">
                <a:solidFill>
                  <a:srgbClr val="002060"/>
                </a:solidFill>
                <a:latin typeface="Times New Roman" panose="02020603050405020304" pitchFamily="18" charset="0"/>
                <a:ea typeface="Calibri" panose="020F0502020204030204" pitchFamily="34" charset="0"/>
              </a:rPr>
              <a:t>the morphology of a regular hexagonal </a:t>
            </a:r>
            <a:r>
              <a:rPr lang="en-US" sz="1400" dirty="0" smtClean="0">
                <a:solidFill>
                  <a:srgbClr val="002060"/>
                </a:solidFill>
                <a:latin typeface="Times New Roman" panose="02020603050405020304" pitchFamily="18" charset="0"/>
                <a:ea typeface="Calibri" panose="020F0502020204030204" pitchFamily="34" charset="0"/>
              </a:rPr>
              <a:t>prism.</a:t>
            </a:r>
            <a:endParaRPr lang="en-US" sz="1400" dirty="0">
              <a:solidFill>
                <a:srgbClr val="002060"/>
              </a:solidFill>
              <a:latin typeface="Cambria Math" panose="02040503050406030204" pitchFamily="18" charset="0"/>
              <a:ea typeface="Cambria Math" panose="02040503050406030204" pitchFamily="18" charset="0"/>
            </a:endParaRPr>
          </a:p>
          <a:p>
            <a:pPr marL="285750" indent="-285750" algn="just">
              <a:buFont typeface="Arial" panose="020B0604020202020204" pitchFamily="34" charset="0"/>
              <a:buChar char="•"/>
            </a:pPr>
            <a:r>
              <a:rPr lang="en-US" sz="1400" dirty="0">
                <a:solidFill>
                  <a:srgbClr val="002060"/>
                </a:solidFill>
                <a:latin typeface="Cambria Math" panose="02040503050406030204" pitchFamily="18" charset="0"/>
                <a:ea typeface="Cambria Math" panose="02040503050406030204" pitchFamily="18" charset="0"/>
              </a:rPr>
              <a:t>Milling program in a planetary mill</a:t>
            </a:r>
            <a:r>
              <a:rPr lang="ru-RU" sz="1400" dirty="0">
                <a:solidFill>
                  <a:srgbClr val="002060"/>
                </a:solidFill>
                <a:latin typeface="Cambria Math" panose="02040503050406030204" pitchFamily="18" charset="0"/>
                <a:ea typeface="Cambria Math" panose="02040503050406030204" pitchFamily="18" charset="0"/>
              </a:rPr>
              <a:t>:</a:t>
            </a:r>
            <a:r>
              <a:rPr lang="en-US" sz="1400" dirty="0">
                <a:solidFill>
                  <a:srgbClr val="002060"/>
                </a:solidFill>
                <a:latin typeface="Cambria Math" panose="02040503050406030204" pitchFamily="18" charset="0"/>
                <a:ea typeface="Cambria Math" panose="02040503050406030204" pitchFamily="18" charset="0"/>
              </a:rPr>
              <a:t> </a:t>
            </a:r>
            <a:r>
              <a:rPr lang="en-US" sz="1400" dirty="0" smtClean="0">
                <a:solidFill>
                  <a:srgbClr val="002060"/>
                </a:solidFill>
                <a:latin typeface="Cambria Math" panose="02040503050406030204" pitchFamily="18" charset="0"/>
                <a:ea typeface="Cambria Math" panose="02040503050406030204" pitchFamily="18" charset="0"/>
              </a:rPr>
              <a:t>6h and 12h </a:t>
            </a:r>
            <a:r>
              <a:rPr lang="en-US" sz="1400" dirty="0">
                <a:solidFill>
                  <a:srgbClr val="002060"/>
                </a:solidFill>
                <a:latin typeface="Cambria Math" panose="02040503050406030204" pitchFamily="18" charset="0"/>
                <a:ea typeface="Cambria Math" panose="02040503050406030204" pitchFamily="18" charset="0"/>
              </a:rPr>
              <a:t>at 600 rpm. </a:t>
            </a:r>
            <a:endParaRPr lang="ru-RU" sz="1400" dirty="0">
              <a:solidFill>
                <a:srgbClr val="002060"/>
              </a:solidFill>
              <a:latin typeface="Cambria Math" panose="02040503050406030204" pitchFamily="18" charset="0"/>
              <a:ea typeface="Cambria Math" panose="02040503050406030204" pitchFamily="18" charset="0"/>
            </a:endParaRPr>
          </a:p>
          <a:p>
            <a:pPr marL="285750" indent="-285750" algn="just">
              <a:buFont typeface="Arial" panose="020B0604020202020204" pitchFamily="34" charset="0"/>
              <a:buChar char="•"/>
            </a:pPr>
            <a:r>
              <a:rPr lang="en-US" sz="1400" dirty="0">
                <a:solidFill>
                  <a:srgbClr val="002060"/>
                </a:solidFill>
                <a:latin typeface="Cambria Math" panose="02040503050406030204" pitchFamily="18" charset="0"/>
                <a:ea typeface="Cambria Math" panose="02040503050406030204" pitchFamily="18" charset="0"/>
              </a:rPr>
              <a:t>Milling was carried out </a:t>
            </a:r>
            <a:r>
              <a:rPr lang="en-US" sz="1400" dirty="0" smtClean="0">
                <a:solidFill>
                  <a:srgbClr val="002060"/>
                </a:solidFill>
                <a:latin typeface="Cambria Math" panose="02040503050406030204" pitchFamily="18" charset="0"/>
                <a:ea typeface="Cambria Math" panose="02040503050406030204" pitchFamily="18" charset="0"/>
              </a:rPr>
              <a:t>in acetone to provide better homogenization.</a:t>
            </a:r>
            <a:endParaRPr lang="ru-RU" sz="1400" dirty="0">
              <a:solidFill>
                <a:srgbClr val="002060"/>
              </a:solidFill>
              <a:latin typeface="Cambria Math" panose="02040503050406030204" pitchFamily="18" charset="0"/>
              <a:ea typeface="Cambria Math" panose="02040503050406030204" pitchFamily="18" charset="0"/>
            </a:endParaRPr>
          </a:p>
          <a:p>
            <a:pPr marL="285750" indent="-285750" algn="just">
              <a:buFont typeface="Arial" panose="020B0604020202020204" pitchFamily="34" charset="0"/>
              <a:buChar char="•"/>
            </a:pPr>
            <a:r>
              <a:rPr lang="en-US" sz="1400" dirty="0">
                <a:solidFill>
                  <a:srgbClr val="002060"/>
                </a:solidFill>
                <a:latin typeface="Cambria Math" panose="02040503050406030204" pitchFamily="18" charset="0"/>
                <a:ea typeface="Cambria Math" panose="02040503050406030204" pitchFamily="18" charset="0"/>
              </a:rPr>
              <a:t>The destruction of prism-shaped particles occurs as milling time </a:t>
            </a:r>
            <a:r>
              <a:rPr lang="en-US" sz="1400" dirty="0" smtClean="0">
                <a:solidFill>
                  <a:srgbClr val="002060"/>
                </a:solidFill>
                <a:latin typeface="Cambria Math" panose="02040503050406030204" pitchFamily="18" charset="0"/>
                <a:ea typeface="Cambria Math" panose="02040503050406030204" pitchFamily="18" charset="0"/>
              </a:rPr>
              <a:t>increases.</a:t>
            </a:r>
            <a:endParaRPr lang="ru-RU" sz="1400" dirty="0"/>
          </a:p>
        </p:txBody>
      </p:sp>
      <p:pic>
        <p:nvPicPr>
          <p:cNvPr id="29" name="Рисунок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280" y="2832511"/>
            <a:ext cx="3148037" cy="2361028"/>
          </a:xfrm>
          <a:prstGeom prst="rect">
            <a:avLst/>
          </a:prstGeom>
        </p:spPr>
      </p:pic>
      <p:pic>
        <p:nvPicPr>
          <p:cNvPr id="30" name="Рисунок 29"/>
          <p:cNvPicPr>
            <a:picLocks noChangeAspect="1"/>
          </p:cNvPicPr>
          <p:nvPr/>
        </p:nvPicPr>
        <p:blipFill rotWithShape="1">
          <a:blip r:embed="rId10" cstate="print">
            <a:extLst>
              <a:ext uri="{28A0092B-C50C-407E-A947-70E740481C1C}">
                <a14:useLocalDpi xmlns:a14="http://schemas.microsoft.com/office/drawing/2010/main" val="0"/>
              </a:ext>
            </a:extLst>
          </a:blip>
          <a:srcRect l="12606" t="13920" r="12472" b="26609"/>
          <a:stretch/>
        </p:blipFill>
        <p:spPr>
          <a:xfrm>
            <a:off x="111280" y="877276"/>
            <a:ext cx="3128797" cy="1862650"/>
          </a:xfrm>
          <a:prstGeom prst="rect">
            <a:avLst/>
          </a:prstGeom>
        </p:spPr>
      </p:pic>
      <p:sp>
        <p:nvSpPr>
          <p:cNvPr id="2" name="TextBox 1"/>
          <p:cNvSpPr txBox="1"/>
          <p:nvPr/>
        </p:nvSpPr>
        <p:spPr>
          <a:xfrm>
            <a:off x="5219332" y="1110841"/>
            <a:ext cx="2354317" cy="584775"/>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hexagonal P2 phase (sp. gr/ </a:t>
            </a:r>
            <a:r>
              <a:rPr lang="en-US" sz="1600" i="1" dirty="0">
                <a:latin typeface="Cambria Math" panose="02040503050406030204" pitchFamily="18" charset="0"/>
                <a:ea typeface="Cambria Math" panose="02040503050406030204" pitchFamily="18" charset="0"/>
              </a:rPr>
              <a:t>P</a:t>
            </a:r>
            <a:r>
              <a:rPr lang="en-US" sz="1600" dirty="0">
                <a:latin typeface="Cambria Math" panose="02040503050406030204" pitchFamily="18" charset="0"/>
                <a:ea typeface="Cambria Math" panose="02040503050406030204" pitchFamily="18" charset="0"/>
              </a:rPr>
              <a:t>6</a:t>
            </a:r>
            <a:r>
              <a:rPr lang="en-US" sz="1600" baseline="-25000" dirty="0">
                <a:latin typeface="Cambria Math" panose="02040503050406030204" pitchFamily="18" charset="0"/>
                <a:ea typeface="Cambria Math" panose="02040503050406030204" pitchFamily="18" charset="0"/>
              </a:rPr>
              <a:t>3</a:t>
            </a:r>
            <a:r>
              <a:rPr lang="en-US" sz="1600" dirty="0">
                <a:latin typeface="Cambria Math" panose="02040503050406030204" pitchFamily="18" charset="0"/>
                <a:ea typeface="Cambria Math" panose="02040503050406030204" pitchFamily="18" charset="0"/>
              </a:rPr>
              <a:t>/</a:t>
            </a:r>
            <a:r>
              <a:rPr lang="en-US" sz="1600" i="1" dirty="0">
                <a:latin typeface="Cambria Math" panose="02040503050406030204" pitchFamily="18" charset="0"/>
                <a:ea typeface="Cambria Math" panose="02040503050406030204" pitchFamily="18" charset="0"/>
              </a:rPr>
              <a:t>mmc</a:t>
            </a:r>
            <a:r>
              <a:rPr lang="en-US" sz="1600" dirty="0">
                <a:latin typeface="Cambria Math" panose="02040503050406030204" pitchFamily="18" charset="0"/>
                <a:ea typeface="Cambria Math" panose="02040503050406030204" pitchFamily="18" charset="0"/>
              </a:rPr>
              <a:t>)</a:t>
            </a:r>
            <a:endParaRPr lang="ru-RU" sz="1600" dirty="0">
              <a:latin typeface="Cambria Math" panose="02040503050406030204" pitchFamily="18" charset="0"/>
              <a:ea typeface="Cambria Math" panose="02040503050406030204" pitchFamily="18" charset="0"/>
            </a:endParaRPr>
          </a:p>
        </p:txBody>
      </p:sp>
      <p:sp>
        <p:nvSpPr>
          <p:cNvPr id="3" name="Номер слайда 2"/>
          <p:cNvSpPr>
            <a:spLocks noGrp="1"/>
          </p:cNvSpPr>
          <p:nvPr>
            <p:ph type="sldNum" sz="quarter" idx="12"/>
          </p:nvPr>
        </p:nvSpPr>
        <p:spPr>
          <a:xfrm>
            <a:off x="3272728" y="6503521"/>
            <a:ext cx="2743200" cy="365125"/>
          </a:xfrm>
        </p:spPr>
        <p:txBody>
          <a:bodyPr/>
          <a:lstStyle/>
          <a:p>
            <a:fld id="{1FEA7DC2-A2E3-4F5B-BB48-E72879F28D67}" type="slidenum">
              <a:rPr lang="aa-ET" b="1" smtClean="0">
                <a:solidFill>
                  <a:srgbClr val="9B2525"/>
                </a:solidFill>
              </a:rPr>
              <a:t>4</a:t>
            </a:fld>
            <a:endParaRPr lang="aa-ET" b="1" dirty="0">
              <a:solidFill>
                <a:srgbClr val="9B2525"/>
              </a:solidFill>
            </a:endParaRPr>
          </a:p>
        </p:txBody>
      </p:sp>
    </p:spTree>
    <p:extLst>
      <p:ext uri="{BB962C8B-B14F-4D97-AF65-F5344CB8AC3E}">
        <p14:creationId xmlns:p14="http://schemas.microsoft.com/office/powerpoint/2010/main" val="180989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p:cNvSpPr>
          <p:nvPr/>
        </p:nvSpPr>
        <p:spPr>
          <a:xfrm>
            <a:off x="3432175" y="307501"/>
            <a:ext cx="4763500" cy="704851"/>
          </a:xfrm>
          <a:prstGeom prst="rect">
            <a:avLst/>
          </a:prstGeom>
          <a:solidFill>
            <a:schemeClr val="accent1">
              <a:lumMod val="20000"/>
              <a:lumOff val="80000"/>
              <a:alpha val="79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smtClean="0">
                <a:solidFill>
                  <a:srgbClr val="FF0000"/>
                </a:solidFill>
                <a:latin typeface="Cambria Math" panose="02040503050406030204" pitchFamily="18" charset="0"/>
                <a:ea typeface="Cambria Math" panose="02040503050406030204" pitchFamily="18" charset="0"/>
              </a:rPr>
              <a:t>Electrochemical study</a:t>
            </a:r>
            <a:endParaRPr lang="ru-RU" sz="2800" b="1" u="sng" dirty="0">
              <a:solidFill>
                <a:srgbClr val="FF0000"/>
              </a:solidFill>
              <a:latin typeface="Cambria Math" panose="02040503050406030204" pitchFamily="18" charset="0"/>
              <a:ea typeface="Cambria Math" panose="02040503050406030204" pitchFamily="18" charset="0"/>
            </a:endParaRPr>
          </a:p>
        </p:txBody>
      </p:sp>
      <p:pic>
        <p:nvPicPr>
          <p:cNvPr id="6" name="Picture 2" descr="Instruction of Coin cell CR 2032 assembly.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0" y="0"/>
            <a:ext cx="3556000" cy="2214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1080" y="1476784"/>
            <a:ext cx="8686800" cy="769441"/>
          </a:xfrm>
          <a:prstGeom prst="rect">
            <a:avLst/>
          </a:prstGeom>
          <a:noFill/>
        </p:spPr>
        <p:txBody>
          <a:bodyPr wrap="square" rtlCol="0">
            <a:spAutoFit/>
          </a:bodyPr>
          <a:lstStyle/>
          <a:p>
            <a:r>
              <a:rPr lang="en-US" sz="2200" b="1" dirty="0" smtClean="0">
                <a:latin typeface="Cambria Math" panose="02040503050406030204" pitchFamily="18" charset="0"/>
                <a:ea typeface="Cambria Math" panose="02040503050406030204" pitchFamily="18" charset="0"/>
              </a:rPr>
              <a:t>Electrode composition</a:t>
            </a:r>
            <a:r>
              <a:rPr lang="ru-RU" sz="2200" b="1" dirty="0" smtClean="0">
                <a:latin typeface="Cambria Math" panose="02040503050406030204" pitchFamily="18" charset="0"/>
                <a:ea typeface="Cambria Math" panose="02040503050406030204" pitchFamily="18" charset="0"/>
              </a:rPr>
              <a:t>: </a:t>
            </a:r>
            <a:r>
              <a:rPr lang="en-US" sz="2200" b="1" dirty="0" smtClean="0">
                <a:latin typeface="Cambria Math" panose="02040503050406030204" pitchFamily="18" charset="0"/>
                <a:ea typeface="Cambria Math" panose="02040503050406030204" pitchFamily="18" charset="0"/>
              </a:rPr>
              <a:t>NMO (70%) / </a:t>
            </a:r>
            <a:r>
              <a:rPr lang="en-US" sz="2200" b="1" dirty="0" err="1" smtClean="0">
                <a:latin typeface="Cambria Math" panose="02040503050406030204" pitchFamily="18" charset="0"/>
                <a:ea typeface="Cambria Math" panose="02040503050406030204" pitchFamily="18" charset="0"/>
              </a:rPr>
              <a:t>KetJen</a:t>
            </a:r>
            <a:r>
              <a:rPr lang="en-US" sz="2200" b="1" dirty="0" smtClean="0">
                <a:latin typeface="Cambria Math" panose="02040503050406030204" pitchFamily="18" charset="0"/>
                <a:ea typeface="Cambria Math" panose="02040503050406030204" pitchFamily="18" charset="0"/>
              </a:rPr>
              <a:t> Black (15%) / PVDF (15%)</a:t>
            </a:r>
          </a:p>
          <a:p>
            <a:r>
              <a:rPr lang="en-US" sz="2200" b="1" dirty="0" smtClean="0">
                <a:latin typeface="Cambria Math" panose="02040503050406030204" pitchFamily="18" charset="0"/>
                <a:ea typeface="Cambria Math" panose="02040503050406030204" pitchFamily="18" charset="0"/>
              </a:rPr>
              <a:t>Voltage window</a:t>
            </a:r>
            <a:r>
              <a:rPr lang="ru-RU" sz="2200" b="1" dirty="0" smtClean="0">
                <a:latin typeface="Cambria Math" panose="02040503050406030204" pitchFamily="18" charset="0"/>
                <a:ea typeface="Cambria Math" panose="02040503050406030204" pitchFamily="18" charset="0"/>
              </a:rPr>
              <a:t>: 2 ÷ 4 </a:t>
            </a:r>
            <a:r>
              <a:rPr lang="en-US" sz="2200" b="1" dirty="0" smtClean="0">
                <a:latin typeface="Cambria Math" panose="02040503050406030204" pitchFamily="18" charset="0"/>
                <a:ea typeface="Cambria Math" panose="02040503050406030204" pitchFamily="18" charset="0"/>
              </a:rPr>
              <a:t>V </a:t>
            </a:r>
            <a:endParaRPr lang="ru-RU" sz="2200" b="1" dirty="0">
              <a:latin typeface="Cambria Math" panose="02040503050406030204" pitchFamily="18" charset="0"/>
              <a:ea typeface="Cambria Math" panose="02040503050406030204" pitchFamily="18" charset="0"/>
            </a:endParaRPr>
          </a:p>
        </p:txBody>
      </p:sp>
      <p:sp>
        <p:nvSpPr>
          <p:cNvPr id="8" name="Номер слайда 7"/>
          <p:cNvSpPr>
            <a:spLocks noGrp="1"/>
          </p:cNvSpPr>
          <p:nvPr>
            <p:ph type="sldNum" sz="quarter" idx="12"/>
          </p:nvPr>
        </p:nvSpPr>
        <p:spPr/>
        <p:txBody>
          <a:bodyPr/>
          <a:lstStyle/>
          <a:p>
            <a:fld id="{1FEA7DC2-A2E3-4F5B-BB48-E72879F28D67}" type="slidenum">
              <a:rPr lang="aa-ET" b="1" smtClean="0">
                <a:solidFill>
                  <a:srgbClr val="9B2525"/>
                </a:solidFill>
              </a:rPr>
              <a:t>5</a:t>
            </a:fld>
            <a:endParaRPr lang="aa-ET" b="1" dirty="0">
              <a:solidFill>
                <a:srgbClr val="9B2525"/>
              </a:solidFill>
            </a:endParaRPr>
          </a:p>
        </p:txBody>
      </p:sp>
      <p:pic>
        <p:nvPicPr>
          <p:cNvPr id="2" name="Рисунок 1"/>
          <p:cNvPicPr>
            <a:picLocks noChangeAspect="1"/>
          </p:cNvPicPr>
          <p:nvPr/>
        </p:nvPicPr>
        <p:blipFill>
          <a:blip r:embed="rId3"/>
          <a:stretch>
            <a:fillRect/>
          </a:stretch>
        </p:blipFill>
        <p:spPr>
          <a:xfrm>
            <a:off x="367314" y="2246225"/>
            <a:ext cx="5256737" cy="4364083"/>
          </a:xfrm>
          <a:prstGeom prst="rect">
            <a:avLst/>
          </a:prstGeom>
        </p:spPr>
      </p:pic>
      <p:pic>
        <p:nvPicPr>
          <p:cNvPr id="10" name="Рисунок 9"/>
          <p:cNvPicPr>
            <a:picLocks noChangeAspect="1"/>
          </p:cNvPicPr>
          <p:nvPr/>
        </p:nvPicPr>
        <p:blipFill>
          <a:blip r:embed="rId4"/>
          <a:stretch>
            <a:fillRect/>
          </a:stretch>
        </p:blipFill>
        <p:spPr>
          <a:xfrm>
            <a:off x="5742532" y="2381111"/>
            <a:ext cx="4906285" cy="4229197"/>
          </a:xfrm>
          <a:prstGeom prst="rect">
            <a:avLst/>
          </a:prstGeom>
        </p:spPr>
      </p:pic>
    </p:spTree>
    <p:extLst>
      <p:ext uri="{BB962C8B-B14F-4D97-AF65-F5344CB8AC3E}">
        <p14:creationId xmlns:p14="http://schemas.microsoft.com/office/powerpoint/2010/main" val="3442597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Объект 5"/>
              <p:cNvSpPr>
                <a:spLocks noGrp="1"/>
              </p:cNvSpPr>
              <p:nvPr>
                <p:ph idx="1"/>
              </p:nvPr>
            </p:nvSpPr>
            <p:spPr>
              <a:xfrm>
                <a:off x="0" y="541280"/>
                <a:ext cx="11216640" cy="6316720"/>
              </a:xfrm>
              <a:solidFill>
                <a:schemeClr val="accent2">
                  <a:lumMod val="20000"/>
                  <a:lumOff val="80000"/>
                  <a:alpha val="70000"/>
                </a:schemeClr>
              </a:solidFill>
              <a:effectLst>
                <a:softEdge rad="88900"/>
              </a:effectLst>
            </p:spPr>
            <p:txBody>
              <a:bodyPr>
                <a:noAutofit/>
              </a:bodyPr>
              <a:lstStyle/>
              <a:p>
                <a:pPr marL="0" indent="0">
                  <a:buNone/>
                </a:pPr>
                <a:endParaRPr lang="en-US" sz="1600" dirty="0" smtClean="0">
                  <a:latin typeface="Cambria Math" panose="02040503050406030204" pitchFamily="18" charset="0"/>
                  <a:ea typeface="Cambria Math" panose="02040503050406030204" pitchFamily="18" charset="0"/>
                </a:endParaRPr>
              </a:p>
              <a:p>
                <a:r>
                  <a:rPr lang="en-US" sz="1600" dirty="0">
                    <a:latin typeface="Cambria Math" panose="02040503050406030204" pitchFamily="18" charset="0"/>
                    <a:ea typeface="Cambria Math" panose="02040503050406030204" pitchFamily="18" charset="0"/>
                  </a:rPr>
                  <a:t>The original PW contains several structural phases</a:t>
                </a:r>
                <a:r>
                  <a:rPr lang="ru-RU" sz="1600" dirty="0">
                    <a:latin typeface="Cambria Math" panose="02040503050406030204" pitchFamily="18" charset="0"/>
                    <a:ea typeface="Cambria Math" panose="02040503050406030204" pitchFamily="18" charset="0"/>
                  </a:rPr>
                  <a:t>:</a:t>
                </a:r>
                <a:br>
                  <a:rPr lang="ru-RU" sz="1600" dirty="0">
                    <a:latin typeface="Cambria Math" panose="02040503050406030204" pitchFamily="18" charset="0"/>
                    <a:ea typeface="Cambria Math" panose="02040503050406030204" pitchFamily="18" charset="0"/>
                  </a:rPr>
                </a:br>
                <a:r>
                  <a:rPr lang="en-US" sz="1600" dirty="0">
                    <a:latin typeface="Cambria Math" panose="02040503050406030204" pitchFamily="18" charset="0"/>
                    <a:ea typeface="Cambria Math" panose="02040503050406030204" pitchFamily="18" charset="0"/>
                  </a:rPr>
                  <a:t>rhombohedral phase (“R”) ~ 55%</a:t>
                </a:r>
                <a:br>
                  <a:rPr lang="en-US" sz="1600" dirty="0">
                    <a:latin typeface="Cambria Math" panose="02040503050406030204" pitchFamily="18" charset="0"/>
                    <a:ea typeface="Cambria Math" panose="02040503050406030204" pitchFamily="18" charset="0"/>
                  </a:rPr>
                </a:br>
                <a:r>
                  <a:rPr lang="en-US" sz="1600" dirty="0">
                    <a:latin typeface="Cambria Math" panose="02040503050406030204" pitchFamily="18" charset="0"/>
                    <a:ea typeface="Cambria Math" panose="02040503050406030204" pitchFamily="18" charset="0"/>
                  </a:rPr>
                  <a:t>cubic phase ~40%</a:t>
                </a:r>
                <a:br>
                  <a:rPr lang="en-US" sz="1600" dirty="0">
                    <a:latin typeface="Cambria Math" panose="02040503050406030204" pitchFamily="18" charset="0"/>
                    <a:ea typeface="Cambria Math" panose="02040503050406030204" pitchFamily="18" charset="0"/>
                  </a:rPr>
                </a:br>
                <a:r>
                  <a:rPr lang="en-US" sz="1600" dirty="0">
                    <a:latin typeface="Cambria Math" panose="02040503050406030204" pitchFamily="18" charset="0"/>
                    <a:ea typeface="Cambria Math" panose="02040503050406030204" pitchFamily="18" charset="0"/>
                  </a:rPr>
                  <a:t>small amount of another rhombohedral phase (dehydrated “d-R”) ~ 4</a:t>
                </a:r>
                <a:r>
                  <a:rPr lang="en-US" sz="1600" dirty="0" smtClean="0">
                    <a:latin typeface="Cambria Math" panose="02040503050406030204" pitchFamily="18" charset="0"/>
                    <a:ea typeface="Cambria Math" panose="02040503050406030204" pitchFamily="18" charset="0"/>
                  </a:rPr>
                  <a:t>%</a:t>
                </a:r>
                <a:endParaRPr lang="en-US" sz="1600" dirty="0">
                  <a:latin typeface="Cambria Math" panose="02040503050406030204" pitchFamily="18" charset="0"/>
                  <a:ea typeface="Cambria Math" panose="02040503050406030204" pitchFamily="18" charset="0"/>
                </a:endParaRPr>
              </a:p>
              <a:p>
                <a:r>
                  <a:rPr lang="en-US" sz="1600" dirty="0">
                    <a:latin typeface="Cambria Math" panose="02040503050406030204" pitchFamily="18" charset="0"/>
                    <a:ea typeface="Cambria Math" panose="02040503050406030204" pitchFamily="18" charset="0"/>
                  </a:rPr>
                  <a:t>d-R phase fraction</a:t>
                </a:r>
                <a:r>
                  <a:rPr lang="ru-RU" sz="1600" dirty="0">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ru-RU" sz="1600" i="1">
                            <a:latin typeface="Cambria Math" panose="02040503050406030204" pitchFamily="18" charset="0"/>
                            <a:ea typeface="Cambria Math" panose="02040503050406030204" pitchFamily="18" charset="0"/>
                          </a:rPr>
                        </m:ctrlPr>
                      </m:dPr>
                      <m:e>
                        <m:eqArr>
                          <m:eqArrPr>
                            <m:ctrlPr>
                              <a:rPr lang="ru-RU" sz="1600" i="1">
                                <a:latin typeface="Cambria Math" panose="02040503050406030204" pitchFamily="18" charset="0"/>
                                <a:ea typeface="Cambria Math" panose="02040503050406030204" pitchFamily="18" charset="0"/>
                              </a:rPr>
                            </m:ctrlPr>
                          </m:eqArrPr>
                          <m:e>
                            <m:r>
                              <m:rPr>
                                <m:nor/>
                              </m:rPr>
                              <a:rPr lang="ru-RU" sz="1600" dirty="0">
                                <a:latin typeface="Cambria Math" panose="02040503050406030204" pitchFamily="18" charset="0"/>
                                <a:ea typeface="Cambria Math" panose="02040503050406030204" pitchFamily="18" charset="0"/>
                              </a:rPr>
                              <m:t>≈ 52% </m:t>
                            </m:r>
                            <m:r>
                              <m:rPr>
                                <m:nor/>
                              </m:rPr>
                              <a:rPr lang="en-US" sz="1600" dirty="0">
                                <a:latin typeface="Cambria Math" panose="02040503050406030204" pitchFamily="18" charset="0"/>
                                <a:ea typeface="Cambria Math" panose="02040503050406030204" pitchFamily="18" charset="0"/>
                              </a:rPr>
                              <m:t>for</m:t>
                            </m:r>
                            <m:r>
                              <m:rPr>
                                <m:nor/>
                              </m:rPr>
                              <a:rPr lang="en-US" sz="1600" dirty="0">
                                <a:latin typeface="Cambria Math" panose="02040503050406030204" pitchFamily="18" charset="0"/>
                                <a:ea typeface="Cambria Math" panose="02040503050406030204" pitchFamily="18" charset="0"/>
                              </a:rPr>
                              <m:t> 1</m:t>
                            </m:r>
                            <m:r>
                              <m:rPr>
                                <m:nor/>
                              </m:rPr>
                              <a:rPr lang="en-US" sz="1600" dirty="0">
                                <a:latin typeface="Cambria Math" panose="02040503050406030204" pitchFamily="18" charset="0"/>
                                <a:ea typeface="Cambria Math" panose="02040503050406030204" pitchFamily="18" charset="0"/>
                              </a:rPr>
                              <m:t>h</m:t>
                            </m:r>
                            <m:r>
                              <m:rPr>
                                <m:nor/>
                              </m:rPr>
                              <a:rPr lang="en-US" sz="1600" dirty="0">
                                <a:latin typeface="Cambria Math" panose="02040503050406030204" pitchFamily="18" charset="0"/>
                                <a:ea typeface="Cambria Math" panose="02040503050406030204" pitchFamily="18" charset="0"/>
                              </a:rPr>
                              <m:t> </m:t>
                            </m:r>
                            <m:r>
                              <m:rPr>
                                <m:nor/>
                              </m:rPr>
                              <a:rPr lang="en-US" sz="1600" dirty="0">
                                <a:latin typeface="Cambria Math" panose="02040503050406030204" pitchFamily="18" charset="0"/>
                                <a:ea typeface="Cambria Math" panose="02040503050406030204" pitchFamily="18" charset="0"/>
                              </a:rPr>
                              <m:t>and</m:t>
                            </m:r>
                            <m:r>
                              <m:rPr>
                                <m:nor/>
                              </m:rPr>
                              <a:rPr lang="en-US" sz="1600" dirty="0">
                                <a:latin typeface="Cambria Math" panose="02040503050406030204" pitchFamily="18" charset="0"/>
                                <a:ea typeface="Cambria Math" panose="02040503050406030204" pitchFamily="18" charset="0"/>
                              </a:rPr>
                              <m:t> 3</m:t>
                            </m:r>
                            <m:r>
                              <m:rPr>
                                <m:nor/>
                              </m:rPr>
                              <a:rPr lang="en-US" sz="1600" dirty="0">
                                <a:latin typeface="Cambria Math" panose="02040503050406030204" pitchFamily="18" charset="0"/>
                                <a:ea typeface="Cambria Math" panose="02040503050406030204" pitchFamily="18" charset="0"/>
                              </a:rPr>
                              <m:t>h</m:t>
                            </m:r>
                            <m:r>
                              <m:rPr>
                                <m:nor/>
                              </m:rPr>
                              <a:rPr lang="en-US" sz="1600" dirty="0">
                                <a:latin typeface="Cambria Math" panose="02040503050406030204" pitchFamily="18" charset="0"/>
                                <a:ea typeface="Cambria Math" panose="02040503050406030204" pitchFamily="18" charset="0"/>
                              </a:rPr>
                              <m:t> </m:t>
                            </m:r>
                            <m:r>
                              <m:rPr>
                                <m:nor/>
                              </m:rPr>
                              <a:rPr lang="en-US" sz="1600" dirty="0">
                                <a:latin typeface="Cambria Math" panose="02040503050406030204" pitchFamily="18" charset="0"/>
                                <a:ea typeface="Cambria Math" panose="02040503050406030204" pitchFamily="18" charset="0"/>
                              </a:rPr>
                              <m:t>of</m:t>
                            </m:r>
                            <m:r>
                              <m:rPr>
                                <m:nor/>
                              </m:rPr>
                              <a:rPr lang="en-US" sz="1600" dirty="0">
                                <a:latin typeface="Cambria Math" panose="02040503050406030204" pitchFamily="18" charset="0"/>
                                <a:ea typeface="Cambria Math" panose="02040503050406030204" pitchFamily="18" charset="0"/>
                              </a:rPr>
                              <m:t> </m:t>
                            </m:r>
                            <m:r>
                              <m:rPr>
                                <m:nor/>
                              </m:rPr>
                              <a:rPr lang="en-US" sz="1600" dirty="0">
                                <a:latin typeface="Cambria Math" panose="02040503050406030204" pitchFamily="18" charset="0"/>
                                <a:ea typeface="Cambria Math" panose="02040503050406030204" pitchFamily="18" charset="0"/>
                              </a:rPr>
                              <m:t>milling</m:t>
                            </m:r>
                          </m:e>
                          <m:e>
                            <m:r>
                              <m:rPr>
                                <m:nor/>
                              </m:rPr>
                              <a:rPr lang="ru-RU" sz="1600" dirty="0">
                                <a:latin typeface="Cambria Math" panose="02040503050406030204" pitchFamily="18" charset="0"/>
                                <a:ea typeface="Cambria Math" panose="02040503050406030204" pitchFamily="18" charset="0"/>
                              </a:rPr>
                              <m:t>≈ 65% </m:t>
                            </m:r>
                            <m:r>
                              <m:rPr>
                                <m:nor/>
                              </m:rPr>
                              <a:rPr lang="en-US" sz="1600" dirty="0">
                                <a:latin typeface="Cambria Math" panose="02040503050406030204" pitchFamily="18" charset="0"/>
                                <a:ea typeface="Cambria Math" panose="02040503050406030204" pitchFamily="18" charset="0"/>
                              </a:rPr>
                              <m:t>for</m:t>
                            </m:r>
                            <m:r>
                              <m:rPr>
                                <m:nor/>
                              </m:rPr>
                              <a:rPr lang="en-US" sz="1600" dirty="0">
                                <a:latin typeface="Cambria Math" panose="02040503050406030204" pitchFamily="18" charset="0"/>
                                <a:ea typeface="Cambria Math" panose="02040503050406030204" pitchFamily="18" charset="0"/>
                              </a:rPr>
                              <m:t> 6</m:t>
                            </m:r>
                            <m:r>
                              <m:rPr>
                                <m:nor/>
                              </m:rPr>
                              <a:rPr lang="en-US" sz="1600" dirty="0">
                                <a:latin typeface="Cambria Math" panose="02040503050406030204" pitchFamily="18" charset="0"/>
                                <a:ea typeface="Cambria Math" panose="02040503050406030204" pitchFamily="18" charset="0"/>
                              </a:rPr>
                              <m:t>h</m:t>
                            </m:r>
                            <m:r>
                              <m:rPr>
                                <m:nor/>
                              </m:rPr>
                              <a:rPr lang="en-US" sz="1600" dirty="0">
                                <a:latin typeface="Cambria Math" panose="02040503050406030204" pitchFamily="18" charset="0"/>
                                <a:ea typeface="Cambria Math" panose="02040503050406030204" pitchFamily="18" charset="0"/>
                              </a:rPr>
                              <m:t> </m:t>
                            </m:r>
                            <m:r>
                              <m:rPr>
                                <m:nor/>
                              </m:rPr>
                              <a:rPr lang="en-US" sz="1600" dirty="0">
                                <a:latin typeface="Cambria Math" panose="02040503050406030204" pitchFamily="18" charset="0"/>
                                <a:ea typeface="Cambria Math" panose="02040503050406030204" pitchFamily="18" charset="0"/>
                              </a:rPr>
                              <m:t>of</m:t>
                            </m:r>
                            <m:r>
                              <m:rPr>
                                <m:nor/>
                              </m:rPr>
                              <a:rPr lang="en-US" sz="1600" dirty="0">
                                <a:latin typeface="Cambria Math" panose="02040503050406030204" pitchFamily="18" charset="0"/>
                                <a:ea typeface="Cambria Math" panose="02040503050406030204" pitchFamily="18" charset="0"/>
                              </a:rPr>
                              <m:t> </m:t>
                            </m:r>
                            <m:r>
                              <m:rPr>
                                <m:nor/>
                              </m:rPr>
                              <a:rPr lang="en-US" sz="1600" dirty="0">
                                <a:latin typeface="Cambria Math" panose="02040503050406030204" pitchFamily="18" charset="0"/>
                                <a:ea typeface="Cambria Math" panose="02040503050406030204" pitchFamily="18" charset="0"/>
                              </a:rPr>
                              <m:t>milling</m:t>
                            </m:r>
                          </m:e>
                        </m:eqArr>
                      </m:e>
                    </m:d>
                  </m:oMath>
                </a14:m>
                <a:r>
                  <a:rPr lang="ru-RU" sz="1600" dirty="0">
                    <a:latin typeface="Cambria Math" panose="02040503050406030204" pitchFamily="18" charset="0"/>
                    <a:ea typeface="Cambria Math" panose="02040503050406030204" pitchFamily="18" charset="0"/>
                  </a:rPr>
                  <a:t> </a:t>
                </a:r>
              </a:p>
              <a:p>
                <a:r>
                  <a:rPr lang="en-US" sz="1600" dirty="0">
                    <a:latin typeface="Cambria Math" panose="02040503050406030204" pitchFamily="18" charset="0"/>
                    <a:ea typeface="Cambria Math" panose="02040503050406030204" pitchFamily="18" charset="0"/>
                  </a:rPr>
                  <a:t>As a result of the release of water from the structure, the cubic phase transforms into the dehydrated rhombohedral phase.</a:t>
                </a:r>
                <a:r>
                  <a:rPr lang="ru-RU" sz="1600" dirty="0">
                    <a:latin typeface="Cambria Math" panose="02040503050406030204" pitchFamily="18" charset="0"/>
                    <a:ea typeface="Cambria Math" panose="02040503050406030204" pitchFamily="18" charset="0"/>
                  </a:rPr>
                  <a:t/>
                </a:r>
                <a:br>
                  <a:rPr lang="ru-RU" sz="1600" dirty="0">
                    <a:latin typeface="Cambria Math" panose="02040503050406030204" pitchFamily="18" charset="0"/>
                    <a:ea typeface="Cambria Math" panose="02040503050406030204" pitchFamily="18" charset="0"/>
                  </a:rPr>
                </a:br>
                <a:endParaRPr lang="en-US" sz="1600" dirty="0">
                  <a:latin typeface="Cambria Math" panose="02040503050406030204" pitchFamily="18" charset="0"/>
                  <a:ea typeface="Cambria Math" panose="02040503050406030204" pitchFamily="18" charset="0"/>
                </a:endParaRPr>
              </a:p>
              <a:p>
                <a:r>
                  <a:rPr lang="en-US" sz="1600" dirty="0">
                    <a:latin typeface="Cambria Math" panose="02040503050406030204" pitchFamily="18" charset="0"/>
                    <a:ea typeface="Cambria Math" panose="02040503050406030204" pitchFamily="18" charset="0"/>
                  </a:rPr>
                  <a:t>The initial capacity of an electrode based on PW 0h at a rate of 0.1C is 150 </a:t>
                </a:r>
                <a:r>
                  <a:rPr lang="en-US" sz="1600" dirty="0" err="1">
                    <a:latin typeface="Cambria Math" panose="02040503050406030204" pitchFamily="18" charset="0"/>
                    <a:ea typeface="Cambria Math" panose="02040503050406030204" pitchFamily="18" charset="0"/>
                  </a:rPr>
                  <a:t>mAh</a:t>
                </a:r>
                <a:r>
                  <a:rPr lang="en-US" sz="1600" dirty="0">
                    <a:latin typeface="Cambria Math" panose="02040503050406030204" pitchFamily="18" charset="0"/>
                    <a:ea typeface="Cambria Math" panose="02040503050406030204" pitchFamily="18" charset="0"/>
                  </a:rPr>
                  <a:t>/g, compared to a theoretical capacity of 170.8 </a:t>
                </a:r>
                <a:r>
                  <a:rPr lang="en-US" sz="1600" dirty="0" err="1">
                    <a:latin typeface="Cambria Math" panose="02040503050406030204" pitchFamily="18" charset="0"/>
                    <a:ea typeface="Cambria Math" panose="02040503050406030204" pitchFamily="18" charset="0"/>
                  </a:rPr>
                  <a:t>mAh</a:t>
                </a:r>
                <a:r>
                  <a:rPr lang="en-US" sz="1600" dirty="0">
                    <a:latin typeface="Cambria Math" panose="02040503050406030204" pitchFamily="18" charset="0"/>
                    <a:ea typeface="Cambria Math" panose="02040503050406030204" pitchFamily="18" charset="0"/>
                  </a:rPr>
                  <a:t>/g.</a:t>
                </a:r>
                <a:br>
                  <a:rPr lang="en-US" sz="1600" dirty="0">
                    <a:latin typeface="Cambria Math" panose="02040503050406030204" pitchFamily="18" charset="0"/>
                    <a:ea typeface="Cambria Math" panose="02040503050406030204" pitchFamily="18" charset="0"/>
                  </a:rPr>
                </a:br>
                <a:endParaRPr lang="en-US" sz="1600" dirty="0">
                  <a:latin typeface="Cambria Math" panose="02040503050406030204" pitchFamily="18" charset="0"/>
                  <a:ea typeface="Cambria Math" panose="02040503050406030204" pitchFamily="18" charset="0"/>
                </a:endParaRPr>
              </a:p>
              <a:p>
                <a:r>
                  <a:rPr lang="ru-RU" sz="1600" dirty="0">
                    <a:latin typeface="Cambria Math" panose="02040503050406030204" pitchFamily="18" charset="0"/>
                    <a:ea typeface="Cambria Math" panose="02040503050406030204" pitchFamily="18" charset="0"/>
                  </a:rPr>
                  <a:t>0.1С – 2С: </a:t>
                </a:r>
                <a:r>
                  <a:rPr lang="en-US" sz="1600" dirty="0">
                    <a:latin typeface="Cambria Math" panose="02040503050406030204" pitchFamily="18" charset="0"/>
                    <a:ea typeface="Cambria Math" panose="02040503050406030204" pitchFamily="18" charset="0"/>
                  </a:rPr>
                  <a:t>electrodes based on milled PW powders show a capacity slightly lower than the capacity of the original, irregularly depending on the grinding time. </a:t>
                </a:r>
                <a:r>
                  <a:rPr lang="ru-RU" sz="1600" dirty="0">
                    <a:latin typeface="Cambria Math" panose="02040503050406030204" pitchFamily="18" charset="0"/>
                    <a:ea typeface="Cambria Math" panose="02040503050406030204" pitchFamily="18" charset="0"/>
                  </a:rPr>
                  <a:t/>
                </a:r>
                <a:br>
                  <a:rPr lang="ru-RU" sz="1600" dirty="0">
                    <a:latin typeface="Cambria Math" panose="02040503050406030204" pitchFamily="18" charset="0"/>
                    <a:ea typeface="Cambria Math" panose="02040503050406030204" pitchFamily="18" charset="0"/>
                  </a:rPr>
                </a:br>
                <a:r>
                  <a:rPr lang="en-US" sz="1600" dirty="0">
                    <a:latin typeface="Cambria Math" panose="02040503050406030204" pitchFamily="18" charset="0"/>
                    <a:ea typeface="Cambria Math" panose="02040503050406030204" pitchFamily="18" charset="0"/>
                  </a:rPr>
                  <a:t>5C, 10C: milled PW electrodes show a consistently higher capacity compared to the original PW electrode - the longer the milling time, the higher the capacity.</a:t>
                </a:r>
                <a:endParaRPr lang="ru-RU" sz="1600" dirty="0">
                  <a:latin typeface="Cambria Math" panose="02040503050406030204" pitchFamily="18" charset="0"/>
                  <a:ea typeface="Cambria Math" panose="02040503050406030204" pitchFamily="18" charset="0"/>
                </a:endParaRPr>
              </a:p>
              <a:p>
                <a:pPr marL="0" indent="0">
                  <a:buNone/>
                </a:pPr>
                <a:r>
                  <a:rPr lang="ru-RU" sz="1600" dirty="0">
                    <a:latin typeface="Cambria Math" panose="02040503050406030204" pitchFamily="18" charset="0"/>
                    <a:ea typeface="Cambria Math" panose="02040503050406030204" pitchFamily="18" charset="0"/>
                    <a:cs typeface="Times New Roman" panose="02020603050405020304" pitchFamily="18" charset="0"/>
                  </a:rPr>
                  <a:t>	</a:t>
                </a:r>
                <a:r>
                  <a:rPr lang="ru-RU" sz="1600" dirty="0" smtClean="0">
                    <a:latin typeface="Cambria Math" panose="02040503050406030204" pitchFamily="18" charset="0"/>
                    <a:ea typeface="Cambria Math" panose="02040503050406030204" pitchFamily="18" charset="0"/>
                    <a:cs typeface="Times New Roman" panose="02020603050405020304" pitchFamily="18" charset="0"/>
                  </a:rPr>
                  <a:t>					</a:t>
                </a:r>
                <a:r>
                  <a:rPr lang="ru-RU" sz="1600" dirty="0" smtClean="0">
                    <a:latin typeface="Times New Roman" panose="02020603050405020304" pitchFamily="18" charset="0"/>
                    <a:ea typeface="Cambria Math" panose="02040503050406030204" pitchFamily="18" charset="0"/>
                    <a:cs typeface="Times New Roman" panose="02020603050405020304" pitchFamily="18" charset="0"/>
                  </a:rPr>
                  <a:t>───────</a:t>
                </a:r>
                <a:endParaRPr lang="ru-RU" sz="1600" dirty="0" smtClean="0">
                  <a:latin typeface="Cambria Math" panose="02040503050406030204" pitchFamily="18" charset="0"/>
                  <a:ea typeface="Cambria Math" panose="02040503050406030204" pitchFamily="18" charset="0"/>
                </a:endParaRPr>
              </a:p>
              <a:p>
                <a:r>
                  <a:rPr lang="en-US" sz="1600" dirty="0" smtClean="0">
                    <a:latin typeface="Cambria Math" panose="02040503050406030204" pitchFamily="18" charset="0"/>
                    <a:ea typeface="Cambria Math" panose="02040503050406030204" pitchFamily="18" charset="0"/>
                  </a:rPr>
                  <a:t>Mechanical </a:t>
                </a:r>
                <a:r>
                  <a:rPr lang="en-US" sz="1600" dirty="0">
                    <a:latin typeface="Cambria Math" panose="02040503050406030204" pitchFamily="18" charset="0"/>
                    <a:ea typeface="Cambria Math" panose="02040503050406030204" pitchFamily="18" charset="0"/>
                  </a:rPr>
                  <a:t>grinding of the powder for 6 hours and 12 hours did not allow a significant reduction in the particle size and </a:t>
                </a:r>
                <a:r>
                  <a:rPr lang="en-US" sz="1600" dirty="0" smtClean="0">
                    <a:latin typeface="Cambria Math" panose="02040503050406030204" pitchFamily="18" charset="0"/>
                    <a:ea typeface="Cambria Math" panose="02040503050406030204" pitchFamily="18" charset="0"/>
                  </a:rPr>
                  <a:t>morphology.</a:t>
                </a:r>
              </a:p>
              <a:p>
                <a:r>
                  <a:rPr lang="en-US" sz="1600" dirty="0">
                    <a:latin typeface="Cambria Math" panose="02040503050406030204" pitchFamily="18" charset="0"/>
                    <a:ea typeface="Cambria Math" panose="02040503050406030204" pitchFamily="18" charset="0"/>
                  </a:rPr>
                  <a:t> </a:t>
                </a:r>
                <a:r>
                  <a:rPr lang="en-US" sz="1600" dirty="0" smtClean="0">
                    <a:latin typeface="Cambria Math" panose="02040503050406030204" pitchFamily="18" charset="0"/>
                    <a:ea typeface="Cambria Math" panose="02040503050406030204" pitchFamily="18" charset="0"/>
                  </a:rPr>
                  <a:t>The non-milled NMO shows higher capacity at all cycling rates in comparison to 6h and 12h milled samples. </a:t>
                </a:r>
                <a:endParaRPr lang="ru-RU" sz="1600" dirty="0" smtClean="0">
                  <a:latin typeface="Cambria Math" panose="02040503050406030204" pitchFamily="18" charset="0"/>
                  <a:ea typeface="Cambria Math" panose="02040503050406030204" pitchFamily="18" charset="0"/>
                </a:endParaRPr>
              </a:p>
              <a:p>
                <a:pPr marL="0" indent="0">
                  <a:buNone/>
                </a:pPr>
                <a:r>
                  <a:rPr lang="ru-RU" sz="1600" b="1" i="1" dirty="0">
                    <a:solidFill>
                      <a:srgbClr val="9B2525"/>
                    </a:solidFill>
                    <a:latin typeface="Cambria Math" panose="02040503050406030204" pitchFamily="18" charset="0"/>
                    <a:ea typeface="Cambria Math" panose="02040503050406030204" pitchFamily="18" charset="0"/>
                  </a:rPr>
                  <a:t>	</a:t>
                </a:r>
                <a:r>
                  <a:rPr lang="ru-RU" sz="1600" b="1" i="1" dirty="0" smtClean="0">
                    <a:solidFill>
                      <a:srgbClr val="9B2525"/>
                    </a:solidFill>
                    <a:latin typeface="Cambria Math" panose="02040503050406030204" pitchFamily="18" charset="0"/>
                    <a:ea typeface="Cambria Math" panose="02040503050406030204" pitchFamily="18" charset="0"/>
                  </a:rPr>
                  <a:t>									</a:t>
                </a:r>
                <a:r>
                  <a:rPr lang="en-US" sz="1600" b="1" i="1" dirty="0" smtClean="0">
                    <a:solidFill>
                      <a:srgbClr val="9B2525"/>
                    </a:solidFill>
                    <a:latin typeface="Cambria Math" panose="02040503050406030204" pitchFamily="18" charset="0"/>
                    <a:ea typeface="Cambria Math" panose="02040503050406030204" pitchFamily="18" charset="0"/>
                  </a:rPr>
                  <a:t>To be continued </a:t>
                </a:r>
                <a:r>
                  <a:rPr lang="en-US" sz="1600" b="1" i="1" dirty="0" smtClean="0">
                    <a:solidFill>
                      <a:srgbClr val="9B2525"/>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sz="1600" b="1" i="1" dirty="0" smtClean="0">
                  <a:solidFill>
                    <a:srgbClr val="9B2525"/>
                  </a:solidFill>
                  <a:latin typeface="Cambria Math" panose="02040503050406030204" pitchFamily="18" charset="0"/>
                  <a:ea typeface="Cambria Math" panose="02040503050406030204" pitchFamily="18" charset="0"/>
                </a:endParaRPr>
              </a:p>
            </p:txBody>
          </p:sp>
        </mc:Choice>
        <mc:Fallback xmlns="">
          <p:sp>
            <p:nvSpPr>
              <p:cNvPr id="6" name="Объект 5"/>
              <p:cNvSpPr>
                <a:spLocks noGrp="1" noRot="1" noChangeAspect="1" noMove="1" noResize="1" noEditPoints="1" noAdjustHandles="1" noChangeArrowheads="1" noChangeShapeType="1" noTextEdit="1"/>
              </p:cNvSpPr>
              <p:nvPr>
                <p:ph idx="1"/>
              </p:nvPr>
            </p:nvSpPr>
            <p:spPr>
              <a:xfrm>
                <a:off x="0" y="541280"/>
                <a:ext cx="11216640" cy="6316720"/>
              </a:xfrm>
              <a:blipFill>
                <a:blip r:embed="rId3"/>
                <a:stretch>
                  <a:fillRect l="-217" r="-543"/>
                </a:stretch>
              </a:blipFill>
              <a:effectLst>
                <a:softEdge rad="88900"/>
              </a:effectLst>
            </p:spPr>
            <p:txBody>
              <a:bodyPr/>
              <a:lstStyle/>
              <a:p>
                <a:r>
                  <a:rPr lang="ru-RU">
                    <a:noFill/>
                  </a:rPr>
                  <a:t> </a:t>
                </a:r>
              </a:p>
            </p:txBody>
          </p:sp>
        </mc:Fallback>
      </mc:AlternateContent>
      <p:sp>
        <p:nvSpPr>
          <p:cNvPr id="2" name="Номер слайда 1"/>
          <p:cNvSpPr>
            <a:spLocks noGrp="1"/>
          </p:cNvSpPr>
          <p:nvPr>
            <p:ph type="sldNum" sz="quarter" idx="12"/>
          </p:nvPr>
        </p:nvSpPr>
        <p:spPr>
          <a:xfrm>
            <a:off x="8752909" y="6492875"/>
            <a:ext cx="2743200" cy="365125"/>
          </a:xfrm>
        </p:spPr>
        <p:txBody>
          <a:bodyPr/>
          <a:lstStyle/>
          <a:p>
            <a:fld id="{1FEA7DC2-A2E3-4F5B-BB48-E72879F28D67}" type="slidenum">
              <a:rPr lang="aa-ET" b="1" smtClean="0">
                <a:solidFill>
                  <a:srgbClr val="9B2525"/>
                </a:solidFill>
              </a:rPr>
              <a:t>6</a:t>
            </a:fld>
            <a:endParaRPr lang="aa-ET" b="1" dirty="0">
              <a:solidFill>
                <a:srgbClr val="9B2525"/>
              </a:solidFill>
            </a:endParaRPr>
          </a:p>
        </p:txBody>
      </p:sp>
      <p:sp>
        <p:nvSpPr>
          <p:cNvPr id="5" name="Заголовок 4"/>
          <p:cNvSpPr>
            <a:spLocks noGrp="1"/>
          </p:cNvSpPr>
          <p:nvPr>
            <p:ph type="title"/>
          </p:nvPr>
        </p:nvSpPr>
        <p:spPr>
          <a:xfrm>
            <a:off x="101601" y="0"/>
            <a:ext cx="7620000" cy="540039"/>
          </a:xfrm>
          <a:noFill/>
          <a:ln>
            <a:noFill/>
          </a:ln>
        </p:spPr>
        <p:txBody>
          <a:bodyPr>
            <a:noAutofit/>
          </a:bodyPr>
          <a:lstStyle/>
          <a:p>
            <a:r>
              <a:rPr lang="en-US" sz="3000" b="1" u="sng" dirty="0" smtClean="0">
                <a:solidFill>
                  <a:srgbClr val="C00000"/>
                </a:solidFill>
                <a:latin typeface="Cambria Math" panose="02040503050406030204" pitchFamily="18" charset="0"/>
                <a:ea typeface="Cambria Math" panose="02040503050406030204" pitchFamily="18" charset="0"/>
              </a:rPr>
              <a:t>Main results</a:t>
            </a:r>
            <a:endParaRPr lang="ru-RU" sz="3000" b="1" u="sng"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011498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p:cNvPicPr>
            <a:picLocks noChangeAspect="1"/>
          </p:cNvPicPr>
          <p:nvPr/>
        </p:nvPicPr>
        <p:blipFill>
          <a:blip r:embed="rId3"/>
          <a:stretch>
            <a:fillRect/>
          </a:stretch>
        </p:blipFill>
        <p:spPr>
          <a:xfrm>
            <a:off x="283772" y="4853275"/>
            <a:ext cx="5717533" cy="2004725"/>
          </a:xfrm>
          <a:prstGeom prst="rect">
            <a:avLst/>
          </a:prstGeom>
        </p:spPr>
      </p:pic>
      <p:sp>
        <p:nvSpPr>
          <p:cNvPr id="2" name="Заголовок 1"/>
          <p:cNvSpPr>
            <a:spLocks noGrp="1"/>
          </p:cNvSpPr>
          <p:nvPr>
            <p:ph type="title"/>
          </p:nvPr>
        </p:nvSpPr>
        <p:spPr>
          <a:xfrm>
            <a:off x="97654" y="0"/>
            <a:ext cx="5124116" cy="1770264"/>
          </a:xfrm>
          <a:solidFill>
            <a:schemeClr val="accent2">
              <a:lumMod val="20000"/>
              <a:lumOff val="80000"/>
              <a:alpha val="72000"/>
            </a:schemeClr>
          </a:solidFill>
        </p:spPr>
        <p:txBody>
          <a:bodyPr>
            <a:normAutofit fontScale="90000"/>
          </a:bodyPr>
          <a:lstStyle/>
          <a:p>
            <a:r>
              <a:rPr lang="en-US" sz="3200" dirty="0" smtClean="0">
                <a:solidFill>
                  <a:srgbClr val="9B2525"/>
                </a:solidFill>
                <a:latin typeface="Times New Roman" panose="02020603050405020304" pitchFamily="18" charset="0"/>
                <a:cs typeface="Times New Roman" panose="02020603050405020304" pitchFamily="18" charset="0"/>
              </a:rPr>
              <a:t>The nearest future plans</a:t>
            </a:r>
            <a:r>
              <a:rPr lang="ru-RU" sz="3200" dirty="0" smtClean="0">
                <a:solidFill>
                  <a:srgbClr val="9B2525"/>
                </a:solidFill>
                <a:latin typeface="Times New Roman" panose="02020603050405020304" pitchFamily="18" charset="0"/>
                <a:cs typeface="Times New Roman" panose="02020603050405020304" pitchFamily="18" charset="0"/>
              </a:rPr>
              <a:t>: </a:t>
            </a:r>
            <a:r>
              <a:rPr lang="en-US" sz="3200" dirty="0" err="1" smtClean="0">
                <a:solidFill>
                  <a:srgbClr val="9B2525"/>
                </a:solidFill>
                <a:latin typeface="Times New Roman" panose="02020603050405020304" pitchFamily="18" charset="0"/>
                <a:cs typeface="Times New Roman" panose="02020603050405020304" pitchFamily="18" charset="0"/>
              </a:rPr>
              <a:t>Plasmochemical</a:t>
            </a:r>
            <a:r>
              <a:rPr lang="en-US" sz="3200" dirty="0" smtClean="0">
                <a:solidFill>
                  <a:srgbClr val="9B2525"/>
                </a:solidFill>
                <a:latin typeface="Times New Roman" panose="02020603050405020304" pitchFamily="18" charset="0"/>
                <a:cs typeface="Times New Roman" panose="02020603050405020304" pitchFamily="18" charset="0"/>
              </a:rPr>
              <a:t> synthesis of NMO at the </a:t>
            </a:r>
            <a:r>
              <a:rPr lang="en-US" sz="3200" dirty="0" err="1" smtClean="0">
                <a:solidFill>
                  <a:srgbClr val="9B2525"/>
                </a:solidFill>
                <a:latin typeface="Times New Roman" panose="02020603050405020304" pitchFamily="18" charset="0"/>
                <a:cs typeface="Times New Roman" panose="02020603050405020304" pitchFamily="18" charset="0"/>
              </a:rPr>
              <a:t>gyrotron</a:t>
            </a:r>
            <a:r>
              <a:rPr lang="en-US" sz="3200" dirty="0" smtClean="0">
                <a:solidFill>
                  <a:srgbClr val="9B2525"/>
                </a:solidFill>
                <a:latin typeface="Times New Roman" panose="02020603050405020304" pitchFamily="18" charset="0"/>
                <a:cs typeface="Times New Roman" panose="02020603050405020304" pitchFamily="18" charset="0"/>
              </a:rPr>
              <a:t> complex </a:t>
            </a:r>
            <a:br>
              <a:rPr lang="en-US" sz="3200" dirty="0" smtClean="0">
                <a:solidFill>
                  <a:srgbClr val="9B2525"/>
                </a:solidFill>
                <a:latin typeface="Times New Roman" panose="02020603050405020304" pitchFamily="18" charset="0"/>
                <a:cs typeface="Times New Roman" panose="02020603050405020304" pitchFamily="18" charset="0"/>
              </a:rPr>
            </a:br>
            <a:r>
              <a:rPr lang="en-US" sz="3200" dirty="0" smtClean="0">
                <a:solidFill>
                  <a:srgbClr val="9B2525"/>
                </a:solidFill>
                <a:latin typeface="Times New Roman" panose="02020603050405020304" pitchFamily="18" charset="0"/>
                <a:cs typeface="Times New Roman" panose="02020603050405020304" pitchFamily="18" charset="0"/>
              </a:rPr>
              <a:t>MIG-3 </a:t>
            </a:r>
            <a:r>
              <a:rPr lang="ru-RU" sz="3200" dirty="0" smtClean="0">
                <a:solidFill>
                  <a:srgbClr val="9B2525"/>
                </a:solidFill>
                <a:latin typeface="Times New Roman" panose="02020603050405020304" pitchFamily="18" charset="0"/>
                <a:cs typeface="Times New Roman" panose="02020603050405020304" pitchFamily="18" charset="0"/>
              </a:rPr>
              <a:t>(</a:t>
            </a:r>
            <a:r>
              <a:rPr lang="en-US" sz="3200" dirty="0" smtClean="0">
                <a:solidFill>
                  <a:srgbClr val="9B2525"/>
                </a:solidFill>
                <a:latin typeface="Times New Roman" panose="02020603050405020304" pitchFamily="18" charset="0"/>
                <a:cs typeface="Times New Roman" panose="02020603050405020304" pitchFamily="18" charset="0"/>
              </a:rPr>
              <a:t>GPI</a:t>
            </a:r>
            <a:r>
              <a:rPr lang="ru-RU" sz="3200" dirty="0" smtClean="0">
                <a:solidFill>
                  <a:srgbClr val="9B2525"/>
                </a:solidFill>
                <a:latin typeface="Times New Roman" panose="02020603050405020304" pitchFamily="18" charset="0"/>
                <a:cs typeface="Times New Roman" panose="02020603050405020304" pitchFamily="18" charset="0"/>
              </a:rPr>
              <a:t> </a:t>
            </a:r>
            <a:r>
              <a:rPr lang="en-US" sz="3200" dirty="0" smtClean="0">
                <a:solidFill>
                  <a:srgbClr val="9B2525"/>
                </a:solidFill>
                <a:latin typeface="Times New Roman" panose="02020603050405020304" pitchFamily="18" charset="0"/>
                <a:cs typeface="Times New Roman" panose="02020603050405020304" pitchFamily="18" charset="0"/>
              </a:rPr>
              <a:t>RAS</a:t>
            </a:r>
            <a:r>
              <a:rPr lang="ru-RU" sz="3200" dirty="0" smtClean="0">
                <a:solidFill>
                  <a:srgbClr val="9B2525"/>
                </a:solidFill>
                <a:latin typeface="Times New Roman" panose="02020603050405020304" pitchFamily="18" charset="0"/>
                <a:cs typeface="Times New Roman" panose="02020603050405020304" pitchFamily="18" charset="0"/>
              </a:rPr>
              <a:t>)</a:t>
            </a:r>
            <a:endParaRPr lang="ru-RU" sz="3200" dirty="0">
              <a:solidFill>
                <a:srgbClr val="9B2525"/>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4"/>
          <a:srcRect r="3165" b="56994"/>
          <a:stretch/>
        </p:blipFill>
        <p:spPr>
          <a:xfrm>
            <a:off x="5491573" y="-24478"/>
            <a:ext cx="6440016" cy="761325"/>
          </a:xfrm>
          <a:prstGeom prst="rect">
            <a:avLst/>
          </a:prstGeom>
        </p:spPr>
      </p:pic>
      <p:pic>
        <p:nvPicPr>
          <p:cNvPr id="6" name="Рисунок 5"/>
          <p:cNvPicPr>
            <a:picLocks noChangeAspect="1"/>
          </p:cNvPicPr>
          <p:nvPr/>
        </p:nvPicPr>
        <p:blipFill rotWithShape="1">
          <a:blip r:embed="rId5"/>
          <a:srcRect l="-1" t="49635" r="-85"/>
          <a:stretch/>
        </p:blipFill>
        <p:spPr>
          <a:xfrm>
            <a:off x="9524061" y="734201"/>
            <a:ext cx="2677331" cy="1954156"/>
          </a:xfrm>
          <a:prstGeom prst="rect">
            <a:avLst/>
          </a:prstGeom>
        </p:spPr>
      </p:pic>
      <p:pic>
        <p:nvPicPr>
          <p:cNvPr id="7" name="Рисунок 6"/>
          <p:cNvPicPr>
            <a:picLocks noChangeAspect="1"/>
          </p:cNvPicPr>
          <p:nvPr/>
        </p:nvPicPr>
        <p:blipFill>
          <a:blip r:embed="rId6"/>
          <a:stretch>
            <a:fillRect/>
          </a:stretch>
        </p:blipFill>
        <p:spPr>
          <a:xfrm>
            <a:off x="5470259" y="732193"/>
            <a:ext cx="4023097" cy="839311"/>
          </a:xfrm>
          <a:prstGeom prst="rect">
            <a:avLst/>
          </a:prstGeom>
        </p:spPr>
      </p:pic>
      <p:pic>
        <p:nvPicPr>
          <p:cNvPr id="8" name="Рисунок 7"/>
          <p:cNvPicPr>
            <a:picLocks noChangeAspect="1"/>
          </p:cNvPicPr>
          <p:nvPr/>
        </p:nvPicPr>
        <p:blipFill>
          <a:blip r:embed="rId7"/>
          <a:stretch>
            <a:fillRect/>
          </a:stretch>
        </p:blipFill>
        <p:spPr>
          <a:xfrm>
            <a:off x="109425" y="1936151"/>
            <a:ext cx="5100574" cy="980320"/>
          </a:xfrm>
          <a:prstGeom prst="rect">
            <a:avLst/>
          </a:prstGeom>
        </p:spPr>
      </p:pic>
      <p:sp>
        <p:nvSpPr>
          <p:cNvPr id="9" name="TextBox 8"/>
          <p:cNvSpPr txBox="1"/>
          <p:nvPr/>
        </p:nvSpPr>
        <p:spPr>
          <a:xfrm>
            <a:off x="1182559" y="3086717"/>
            <a:ext cx="3021212"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German </a:t>
            </a:r>
            <a:r>
              <a:rPr lang="en-US" dirty="0" err="1" smtClean="0">
                <a:latin typeface="Times New Roman" panose="02020603050405020304" pitchFamily="18" charset="0"/>
                <a:cs typeface="Times New Roman" panose="02020603050405020304" pitchFamily="18" charset="0"/>
              </a:rPr>
              <a:t>Batanov</a:t>
            </a:r>
            <a:r>
              <a:rPr lang="en-US" dirty="0" smtClean="0">
                <a:latin typeface="Times New Roman" panose="02020603050405020304" pitchFamily="18" charset="0"/>
                <a:cs typeface="Times New Roman" panose="02020603050405020304" pitchFamily="18" charset="0"/>
              </a:rPr>
              <a:t> et. al. , 2016 </a:t>
            </a:r>
            <a:endParaRPr lang="ru-RU"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8"/>
          <a:stretch>
            <a:fillRect/>
          </a:stretch>
        </p:blipFill>
        <p:spPr>
          <a:xfrm>
            <a:off x="1141502" y="3459266"/>
            <a:ext cx="4202657" cy="1706663"/>
          </a:xfrm>
          <a:prstGeom prst="rect">
            <a:avLst/>
          </a:prstGeom>
        </p:spPr>
      </p:pic>
      <p:sp>
        <p:nvSpPr>
          <p:cNvPr id="18" name="Прямоугольник 17"/>
          <p:cNvSpPr/>
          <p:nvPr/>
        </p:nvSpPr>
        <p:spPr>
          <a:xfrm>
            <a:off x="5470259" y="732192"/>
            <a:ext cx="2888948" cy="213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a:t>
            </a:r>
            <a:endParaRPr lang="ru-RU" dirty="0" smtClean="0">
              <a:solidFill>
                <a:schemeClr val="tx1"/>
              </a:solidFill>
            </a:endParaRPr>
          </a:p>
        </p:txBody>
      </p:sp>
      <p:pic>
        <p:nvPicPr>
          <p:cNvPr id="21" name="Рисунок 20"/>
          <p:cNvPicPr>
            <a:picLocks noChangeAspect="1"/>
          </p:cNvPicPr>
          <p:nvPr/>
        </p:nvPicPr>
        <p:blipFill>
          <a:blip r:embed="rId9"/>
          <a:stretch>
            <a:fillRect/>
          </a:stretch>
        </p:blipFill>
        <p:spPr>
          <a:xfrm>
            <a:off x="83990" y="2816849"/>
            <a:ext cx="1061229" cy="3595506"/>
          </a:xfrm>
          <a:prstGeom prst="rect">
            <a:avLst/>
          </a:prstGeom>
        </p:spPr>
      </p:pic>
      <p:pic>
        <p:nvPicPr>
          <p:cNvPr id="31" name="Рисунок 30"/>
          <p:cNvPicPr>
            <a:picLocks noChangeAspect="1"/>
          </p:cNvPicPr>
          <p:nvPr/>
        </p:nvPicPr>
        <p:blipFill>
          <a:blip r:embed="rId10"/>
          <a:stretch>
            <a:fillRect/>
          </a:stretch>
        </p:blipFill>
        <p:spPr>
          <a:xfrm>
            <a:off x="4168589" y="2579086"/>
            <a:ext cx="952633" cy="819264"/>
          </a:xfrm>
          <a:prstGeom prst="rect">
            <a:avLst/>
          </a:prstGeom>
        </p:spPr>
      </p:pic>
      <p:sp>
        <p:nvSpPr>
          <p:cNvPr id="35" name="Прямоугольник 34"/>
          <p:cNvSpPr/>
          <p:nvPr/>
        </p:nvSpPr>
        <p:spPr>
          <a:xfrm>
            <a:off x="9375749" y="3474380"/>
            <a:ext cx="341790" cy="1777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a:xfrm>
            <a:off x="8788690" y="6412355"/>
            <a:ext cx="2743200" cy="365125"/>
          </a:xfrm>
        </p:spPr>
        <p:txBody>
          <a:bodyPr/>
          <a:lstStyle/>
          <a:p>
            <a:fld id="{1FEA7DC2-A2E3-4F5B-BB48-E72879F28D67}" type="slidenum">
              <a:rPr lang="aa-ET" b="1" smtClean="0">
                <a:solidFill>
                  <a:srgbClr val="C00000"/>
                </a:solidFill>
                <a:latin typeface="Times New Roman" panose="02020603050405020304" pitchFamily="18" charset="0"/>
                <a:cs typeface="Times New Roman" panose="02020603050405020304" pitchFamily="18" charset="0"/>
              </a:rPr>
              <a:t>7</a:t>
            </a:fld>
            <a:endParaRPr lang="aa-ET" b="1" dirty="0">
              <a:solidFill>
                <a:srgbClr val="C0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8431399" y="376378"/>
            <a:ext cx="376060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Yoshiharu </a:t>
            </a:r>
            <a:r>
              <a:rPr lang="en-US" dirty="0" err="1" smtClean="0">
                <a:latin typeface="Times New Roman" panose="02020603050405020304" pitchFamily="18" charset="0"/>
                <a:cs typeface="Times New Roman" panose="02020603050405020304" pitchFamily="18" charset="0"/>
              </a:rPr>
              <a:t>Matsumae</a:t>
            </a:r>
            <a:r>
              <a:rPr lang="en-US" dirty="0" smtClean="0">
                <a:latin typeface="Times New Roman" panose="02020603050405020304" pitchFamily="18" charset="0"/>
                <a:cs typeface="Times New Roman" panose="02020603050405020304" pitchFamily="18" charset="0"/>
              </a:rPr>
              <a:t> et. al., 2020</a:t>
            </a:r>
            <a:endParaRPr lang="ru-RU" dirty="0">
              <a:latin typeface="Times New Roman" panose="02020603050405020304" pitchFamily="18" charset="0"/>
              <a:cs typeface="Times New Roman" panose="02020603050405020304" pitchFamily="18" charset="0"/>
            </a:endParaRPr>
          </a:p>
        </p:txBody>
      </p:sp>
      <p:pic>
        <p:nvPicPr>
          <p:cNvPr id="38" name="Рисунок 37"/>
          <p:cNvPicPr>
            <a:picLocks noChangeAspect="1"/>
          </p:cNvPicPr>
          <p:nvPr/>
        </p:nvPicPr>
        <p:blipFill>
          <a:blip r:embed="rId11"/>
          <a:stretch>
            <a:fillRect/>
          </a:stretch>
        </p:blipFill>
        <p:spPr>
          <a:xfrm>
            <a:off x="5585725" y="1917158"/>
            <a:ext cx="3451958" cy="3701236"/>
          </a:xfrm>
          <a:prstGeom prst="rect">
            <a:avLst/>
          </a:prstGeom>
        </p:spPr>
      </p:pic>
      <p:pic>
        <p:nvPicPr>
          <p:cNvPr id="39" name="Рисунок 38"/>
          <p:cNvPicPr>
            <a:picLocks noChangeAspect="1"/>
          </p:cNvPicPr>
          <p:nvPr/>
        </p:nvPicPr>
        <p:blipFill>
          <a:blip r:embed="rId12"/>
          <a:stretch>
            <a:fillRect/>
          </a:stretch>
        </p:blipFill>
        <p:spPr>
          <a:xfrm>
            <a:off x="9000023" y="3426606"/>
            <a:ext cx="3107616" cy="2903039"/>
          </a:xfrm>
          <a:prstGeom prst="rect">
            <a:avLst/>
          </a:prstGeom>
        </p:spPr>
      </p:pic>
    </p:spTree>
    <p:extLst>
      <p:ext uri="{BB962C8B-B14F-4D97-AF65-F5344CB8AC3E}">
        <p14:creationId xmlns:p14="http://schemas.microsoft.com/office/powerpoint/2010/main" val="287157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srcRect r="508"/>
          <a:stretch/>
        </p:blipFill>
        <p:spPr>
          <a:xfrm>
            <a:off x="1276528" y="155359"/>
            <a:ext cx="7989903" cy="5220429"/>
          </a:xfrm>
          <a:prstGeom prst="rect">
            <a:avLst/>
          </a:prstGeom>
        </p:spPr>
      </p:pic>
      <p:pic>
        <p:nvPicPr>
          <p:cNvPr id="6" name="Рисунок 5"/>
          <p:cNvPicPr>
            <a:picLocks noChangeAspect="1"/>
          </p:cNvPicPr>
          <p:nvPr/>
        </p:nvPicPr>
        <p:blipFill rotWithShape="1">
          <a:blip r:embed="rId4"/>
          <a:srcRect r="539" b="1524"/>
          <a:stretch/>
        </p:blipFill>
        <p:spPr>
          <a:xfrm>
            <a:off x="0" y="5375788"/>
            <a:ext cx="7403977" cy="1214085"/>
          </a:xfrm>
          <a:prstGeom prst="rect">
            <a:avLst/>
          </a:prstGeom>
        </p:spPr>
      </p:pic>
      <p:pic>
        <p:nvPicPr>
          <p:cNvPr id="8" name="Рисунок 7"/>
          <p:cNvPicPr>
            <a:picLocks noChangeAspect="1"/>
          </p:cNvPicPr>
          <p:nvPr/>
        </p:nvPicPr>
        <p:blipFill>
          <a:blip r:embed="rId5"/>
          <a:stretch>
            <a:fillRect/>
          </a:stretch>
        </p:blipFill>
        <p:spPr>
          <a:xfrm>
            <a:off x="0" y="155359"/>
            <a:ext cx="1276528" cy="4324954"/>
          </a:xfrm>
          <a:prstGeom prst="rect">
            <a:avLst/>
          </a:prstGeom>
        </p:spPr>
      </p:pic>
      <p:pic>
        <p:nvPicPr>
          <p:cNvPr id="9" name="Рисунок 8"/>
          <p:cNvPicPr>
            <a:picLocks noChangeAspect="1"/>
          </p:cNvPicPr>
          <p:nvPr/>
        </p:nvPicPr>
        <p:blipFill rotWithShape="1">
          <a:blip r:embed="rId6"/>
          <a:srcRect l="18402" t="241" r="24450" b="20719"/>
          <a:stretch/>
        </p:blipFill>
        <p:spPr>
          <a:xfrm>
            <a:off x="7753165" y="3092300"/>
            <a:ext cx="4438835" cy="3561513"/>
          </a:xfrm>
          <a:prstGeom prst="rect">
            <a:avLst/>
          </a:prstGeom>
        </p:spPr>
      </p:pic>
      <p:sp>
        <p:nvSpPr>
          <p:cNvPr id="10" name="Прямоугольник 9"/>
          <p:cNvSpPr/>
          <p:nvPr/>
        </p:nvSpPr>
        <p:spPr>
          <a:xfrm>
            <a:off x="7403977" y="3092300"/>
            <a:ext cx="488272" cy="210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244179" y="2979327"/>
            <a:ext cx="2201662" cy="523220"/>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Плазмохимический реактор</a:t>
            </a:r>
            <a:endParaRPr lang="ru-RU" sz="1400"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7"/>
          <a:stretch>
            <a:fillRect/>
          </a:stretch>
        </p:blipFill>
        <p:spPr>
          <a:xfrm>
            <a:off x="8571013" y="6015180"/>
            <a:ext cx="1390835" cy="201895"/>
          </a:xfrm>
          <a:prstGeom prst="rect">
            <a:avLst/>
          </a:prstGeom>
        </p:spPr>
      </p:pic>
      <p:pic>
        <p:nvPicPr>
          <p:cNvPr id="13" name="Рисунок 12"/>
          <p:cNvPicPr>
            <a:picLocks noChangeAspect="1"/>
          </p:cNvPicPr>
          <p:nvPr/>
        </p:nvPicPr>
        <p:blipFill>
          <a:blip r:embed="rId8"/>
          <a:stretch>
            <a:fillRect/>
          </a:stretch>
        </p:blipFill>
        <p:spPr>
          <a:xfrm>
            <a:off x="8501472" y="6217075"/>
            <a:ext cx="1529918" cy="201577"/>
          </a:xfrm>
          <a:prstGeom prst="rect">
            <a:avLst/>
          </a:prstGeom>
        </p:spPr>
      </p:pic>
      <p:pic>
        <p:nvPicPr>
          <p:cNvPr id="14" name="Рисунок 13"/>
          <p:cNvPicPr>
            <a:picLocks noChangeAspect="1"/>
          </p:cNvPicPr>
          <p:nvPr/>
        </p:nvPicPr>
        <p:blipFill>
          <a:blip r:embed="rId9"/>
          <a:stretch>
            <a:fillRect/>
          </a:stretch>
        </p:blipFill>
        <p:spPr>
          <a:xfrm>
            <a:off x="7698985" y="6457306"/>
            <a:ext cx="2332406" cy="170016"/>
          </a:xfrm>
          <a:prstGeom prst="rect">
            <a:avLst/>
          </a:prstGeom>
        </p:spPr>
      </p:pic>
      <p:sp>
        <p:nvSpPr>
          <p:cNvPr id="15" name="TextBox 14"/>
          <p:cNvSpPr txBox="1"/>
          <p:nvPr/>
        </p:nvSpPr>
        <p:spPr>
          <a:xfrm>
            <a:off x="10427548" y="4596646"/>
            <a:ext cx="1290975"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plasma</a:t>
            </a:r>
            <a:endParaRPr lang="ru-RU" sz="16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0427547" y="4283339"/>
            <a:ext cx="1290975"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gas</a:t>
            </a:r>
            <a:endParaRPr lang="ru-RU" sz="1600" dirty="0">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10"/>
          <a:stretch>
            <a:fillRect/>
          </a:stretch>
        </p:blipFill>
        <p:spPr>
          <a:xfrm>
            <a:off x="1276528" y="155359"/>
            <a:ext cx="810346" cy="696897"/>
          </a:xfrm>
          <a:prstGeom prst="rect">
            <a:avLst/>
          </a:prstGeom>
        </p:spPr>
      </p:pic>
      <p:sp>
        <p:nvSpPr>
          <p:cNvPr id="2" name="Прямоугольник 1"/>
          <p:cNvSpPr/>
          <p:nvPr/>
        </p:nvSpPr>
        <p:spPr>
          <a:xfrm>
            <a:off x="7244179" y="6418652"/>
            <a:ext cx="159798" cy="235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Номер слайда 3"/>
          <p:cNvSpPr>
            <a:spLocks noGrp="1"/>
          </p:cNvSpPr>
          <p:nvPr>
            <p:ph type="sldNum" sz="quarter" idx="12"/>
          </p:nvPr>
        </p:nvSpPr>
        <p:spPr>
          <a:xfrm>
            <a:off x="8788690" y="6412355"/>
            <a:ext cx="2743200" cy="365125"/>
          </a:xfrm>
        </p:spPr>
        <p:txBody>
          <a:bodyPr/>
          <a:lstStyle/>
          <a:p>
            <a:r>
              <a:rPr lang="en-US" b="1" dirty="0">
                <a:solidFill>
                  <a:srgbClr val="C00000"/>
                </a:solidFill>
                <a:latin typeface="Times New Roman" panose="02020603050405020304" pitchFamily="18" charset="0"/>
                <a:cs typeface="Times New Roman" panose="02020603050405020304" pitchFamily="18" charset="0"/>
              </a:rPr>
              <a:t>8</a:t>
            </a:r>
            <a:endParaRPr lang="aa-ET"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77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descr="SHE 2015"/>
          <p:cNvSpPr>
            <a:spLocks noChangeAspect="1" noChangeArrowheads="1"/>
          </p:cNvSpPr>
          <p:nvPr/>
        </p:nvSpPr>
        <p:spPr bwMode="auto">
          <a:xfrm>
            <a:off x="155575" y="-144463"/>
            <a:ext cx="3062410" cy="30624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одзаголовок 3"/>
          <p:cNvSpPr>
            <a:spLocks noGrp="1"/>
          </p:cNvSpPr>
          <p:nvPr>
            <p:ph type="subTitle" idx="1"/>
          </p:nvPr>
        </p:nvSpPr>
        <p:spPr>
          <a:xfrm>
            <a:off x="848409" y="2661393"/>
            <a:ext cx="10086109" cy="513128"/>
          </a:xfrm>
        </p:spPr>
        <p:txBody>
          <a:bodyPr/>
          <a:lstStyle/>
          <a:p>
            <a:r>
              <a:rPr lang="en-US" dirty="0" smtClean="0">
                <a:solidFill>
                  <a:srgbClr val="002060"/>
                </a:solidFill>
                <a:latin typeface="Cambria Math" panose="02040503050406030204" pitchFamily="18" charset="0"/>
                <a:ea typeface="Cambria Math" panose="02040503050406030204" pitchFamily="18" charset="0"/>
              </a:rPr>
              <a:t>Thank You for Your Kind Attention!</a:t>
            </a:r>
            <a:endParaRPr lang="ru-RU" dirty="0">
              <a:solidFill>
                <a:srgbClr val="002060"/>
              </a:solidFill>
              <a:latin typeface="Cambria Math" panose="02040503050406030204" pitchFamily="18" charset="0"/>
              <a:ea typeface="Cambria Math" panose="02040503050406030204" pitchFamily="18" charset="0"/>
            </a:endParaRPr>
          </a:p>
        </p:txBody>
      </p:sp>
      <p:sp>
        <p:nvSpPr>
          <p:cNvPr id="5" name="Номер слайда 3"/>
          <p:cNvSpPr>
            <a:spLocks noGrp="1"/>
          </p:cNvSpPr>
          <p:nvPr>
            <p:ph type="sldNum" sz="quarter" idx="12"/>
          </p:nvPr>
        </p:nvSpPr>
        <p:spPr>
          <a:xfrm>
            <a:off x="8788690" y="6412355"/>
            <a:ext cx="2743200" cy="365125"/>
          </a:xfrm>
        </p:spPr>
        <p:txBody>
          <a:bodyPr/>
          <a:lstStyle/>
          <a:p>
            <a:r>
              <a:rPr lang="en-US" b="1" dirty="0">
                <a:solidFill>
                  <a:srgbClr val="C00000"/>
                </a:solidFill>
                <a:latin typeface="Times New Roman" panose="02020603050405020304" pitchFamily="18" charset="0"/>
                <a:cs typeface="Times New Roman" panose="02020603050405020304" pitchFamily="18" charset="0"/>
              </a:rPr>
              <a:t>9</a:t>
            </a:r>
            <a:endParaRPr lang="aa-ET"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56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4493</TotalTime>
  <Words>546</Words>
  <Application>Microsoft Office PowerPoint</Application>
  <PresentationFormat>Широкоэкранный</PresentationFormat>
  <Paragraphs>68</Paragraphs>
  <Slides>9</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Calibri Light</vt:lpstr>
      <vt:lpstr>Cambria Math</vt:lpstr>
      <vt:lpstr>Times New Roman</vt:lpstr>
      <vt:lpstr>Тема Office</vt:lpstr>
      <vt:lpstr>Correlation between morphology and electrochemical performance of cathode materials for sodium-ion batteries</vt:lpstr>
      <vt:lpstr>Презентация PowerPoint</vt:lpstr>
      <vt:lpstr>Презентация PowerPoint</vt:lpstr>
      <vt:lpstr>Презентация PowerPoint</vt:lpstr>
      <vt:lpstr>Презентация PowerPoint</vt:lpstr>
      <vt:lpstr>Main results</vt:lpstr>
      <vt:lpstr>The nearest future plans: Plasmochemical synthesis of NMO at the gyrotron complex  MIG-3 (GPI RAS)</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HRFD</cp:lastModifiedBy>
  <cp:revision>99</cp:revision>
  <dcterms:created xsi:type="dcterms:W3CDTF">2023-02-11T07:57:32Z</dcterms:created>
  <dcterms:modified xsi:type="dcterms:W3CDTF">2024-12-12T10:37:13Z</dcterms:modified>
</cp:coreProperties>
</file>