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
  </p:notesMasterIdLst>
  <p:sldIdLst>
    <p:sldId id="256" r:id="rId2"/>
    <p:sldId id="258" r:id="rId3"/>
    <p:sldId id="271" r:id="rId4"/>
    <p:sldId id="262" r:id="rId5"/>
    <p:sldId id="272" r:id="rId6"/>
    <p:sldId id="265" r:id="rId7"/>
    <p:sldId id="269" r:id="rId8"/>
    <p:sldId id="264" r:id="rId9"/>
    <p:sldId id="270" r:id="rId10"/>
    <p:sldId id="266" r:id="rId11"/>
    <p:sldId id="268" r:id="rId12"/>
    <p:sldId id="25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57" autoAdjust="0"/>
  </p:normalViewPr>
  <p:slideViewPr>
    <p:cSldViewPr>
      <p:cViewPr>
        <p:scale>
          <a:sx n="80" d="100"/>
          <a:sy n="80" d="100"/>
        </p:scale>
        <p:origin x="-2430"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6B317-6C1A-4669-839D-B7A2508F1AFA}" type="datetimeFigureOut">
              <a:rPr lang="ru-RU" smtClean="0"/>
              <a:pPr/>
              <a:t>07.06.2024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FFBBFA-9CE4-4FEE-B91D-F95A072877B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dirty="0" smtClean="0">
                <a:latin typeface="Times New Roman" pitchFamily="18" charset="0"/>
                <a:cs typeface="Times New Roman" pitchFamily="18" charset="0"/>
              </a:rPr>
              <a:t>Кинетика репарации двунитевых разрывов ДНК в клетках млекопитающих различного типа при воздействии корпускулярных видов излучений</a:t>
            </a:r>
            <a:endParaRPr lang="en-US" sz="1200" b="1"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DNA double-strand</a:t>
            </a:r>
            <a:r>
              <a:rPr lang="en-US" sz="1200" b="1" baseline="0" dirty="0" smtClean="0">
                <a:latin typeface="Times New Roman" pitchFamily="18" charset="0"/>
                <a:cs typeface="Times New Roman" pitchFamily="18" charset="0"/>
              </a:rPr>
              <a:t> repair kinetics in mammalian cells after charged-particle irradiation</a:t>
            </a:r>
          </a:p>
          <a:p>
            <a:pPr>
              <a:lnSpc>
                <a:spcPct val="170000"/>
              </a:lnSpc>
            </a:pPr>
            <a:r>
              <a:rPr lang="ru-RU" sz="1200" i="1" dirty="0" err="1" smtClean="0">
                <a:solidFill>
                  <a:schemeClr val="tx1"/>
                </a:solidFill>
                <a:latin typeface="Times New Roman" pitchFamily="18" charset="0"/>
                <a:cs typeface="Times New Roman" pitchFamily="18" charset="0"/>
              </a:rPr>
              <a:t>Храмко</a:t>
            </a:r>
            <a:r>
              <a:rPr lang="ru-RU" sz="1200" i="1" dirty="0" smtClean="0">
                <a:solidFill>
                  <a:schemeClr val="tx1"/>
                </a:solidFill>
                <a:latin typeface="Times New Roman" pitchFamily="18" charset="0"/>
                <a:cs typeface="Times New Roman" pitchFamily="18" charset="0"/>
              </a:rPr>
              <a:t> Т.С.</a:t>
            </a:r>
            <a:r>
              <a:rPr lang="ru-RU" sz="1200" i="1" baseline="30000" dirty="0" smtClean="0">
                <a:solidFill>
                  <a:schemeClr val="tx1"/>
                </a:solidFill>
                <a:latin typeface="Times New Roman" pitchFamily="18" charset="0"/>
                <a:cs typeface="Times New Roman" pitchFamily="18" charset="0"/>
              </a:rPr>
              <a:t>1,2</a:t>
            </a:r>
            <a:r>
              <a:rPr lang="ru-RU" sz="1200" i="1" dirty="0" smtClean="0">
                <a:solidFill>
                  <a:schemeClr val="tx1"/>
                </a:solidFill>
                <a:latin typeface="Times New Roman" pitchFamily="18" charset="0"/>
                <a:cs typeface="Times New Roman" pitchFamily="18" charset="0"/>
              </a:rPr>
              <a:t>, </a:t>
            </a:r>
            <a:r>
              <a:rPr lang="ru-RU" sz="1200" i="1" dirty="0" err="1" smtClean="0">
                <a:solidFill>
                  <a:schemeClr val="tx1"/>
                </a:solidFill>
                <a:latin typeface="Times New Roman" pitchFamily="18" charset="0"/>
                <a:cs typeface="Times New Roman" pitchFamily="18" charset="0"/>
              </a:rPr>
              <a:t>Борейко</a:t>
            </a:r>
            <a:r>
              <a:rPr lang="ru-RU" sz="1200" i="1" dirty="0" smtClean="0">
                <a:solidFill>
                  <a:schemeClr val="tx1"/>
                </a:solidFill>
                <a:latin typeface="Times New Roman" pitchFamily="18" charset="0"/>
                <a:cs typeface="Times New Roman" pitchFamily="18" charset="0"/>
              </a:rPr>
              <a:t> А.В.</a:t>
            </a:r>
            <a:r>
              <a:rPr lang="ru-RU" sz="1200" i="1" baseline="30000" dirty="0" smtClean="0">
                <a:solidFill>
                  <a:schemeClr val="tx1"/>
                </a:solidFill>
                <a:latin typeface="Times New Roman" pitchFamily="18" charset="0"/>
                <a:cs typeface="Times New Roman" pitchFamily="18" charset="0"/>
              </a:rPr>
              <a:t>1,2</a:t>
            </a:r>
            <a:r>
              <a:rPr lang="ru-RU" sz="1200" i="1" dirty="0" smtClean="0">
                <a:solidFill>
                  <a:schemeClr val="tx1"/>
                </a:solidFill>
                <a:latin typeface="Times New Roman" pitchFamily="18" charset="0"/>
                <a:cs typeface="Times New Roman" pitchFamily="18" charset="0"/>
              </a:rPr>
              <a:t>, Крупнова М.Е.</a:t>
            </a:r>
            <a:r>
              <a:rPr lang="ru-RU" sz="1200" i="1" baseline="30000" dirty="0" smtClean="0">
                <a:solidFill>
                  <a:schemeClr val="tx1"/>
                </a:solidFill>
                <a:latin typeface="Times New Roman" pitchFamily="18" charset="0"/>
                <a:cs typeface="Times New Roman" pitchFamily="18" charset="0"/>
              </a:rPr>
              <a:t>1</a:t>
            </a:r>
            <a:r>
              <a:rPr lang="ru-RU" sz="1200" i="1" dirty="0" smtClean="0">
                <a:solidFill>
                  <a:schemeClr val="tx1"/>
                </a:solidFill>
                <a:latin typeface="Times New Roman" pitchFamily="18" charset="0"/>
                <a:cs typeface="Times New Roman" pitchFamily="18" charset="0"/>
              </a:rPr>
              <a:t>, </a:t>
            </a:r>
            <a:r>
              <a:rPr lang="ru-RU" sz="1200" i="1" dirty="0" err="1" smtClean="0">
                <a:solidFill>
                  <a:schemeClr val="tx1"/>
                </a:solidFill>
                <a:latin typeface="Times New Roman" pitchFamily="18" charset="0"/>
                <a:cs typeface="Times New Roman" pitchFamily="18" charset="0"/>
              </a:rPr>
              <a:t>Рябченко</a:t>
            </a:r>
            <a:r>
              <a:rPr lang="ru-RU" sz="1200" i="1" dirty="0" smtClean="0">
                <a:solidFill>
                  <a:schemeClr val="tx1"/>
                </a:solidFill>
                <a:latin typeface="Times New Roman" pitchFamily="18" charset="0"/>
                <a:cs typeface="Times New Roman" pitchFamily="18" charset="0"/>
              </a:rPr>
              <a:t> А.С.</a:t>
            </a:r>
            <a:r>
              <a:rPr lang="ru-RU" sz="1200" i="1" baseline="30000" dirty="0" smtClean="0">
                <a:solidFill>
                  <a:schemeClr val="tx1"/>
                </a:solidFill>
                <a:latin typeface="Times New Roman" pitchFamily="18" charset="0"/>
                <a:cs typeface="Times New Roman" pitchFamily="18" charset="0"/>
              </a:rPr>
              <a:t>3</a:t>
            </a:r>
            <a:r>
              <a:rPr lang="ru-RU" sz="1200" i="1" dirty="0" smtClean="0">
                <a:solidFill>
                  <a:schemeClr val="tx1"/>
                </a:solidFill>
                <a:latin typeface="Times New Roman" pitchFamily="18" charset="0"/>
                <a:cs typeface="Times New Roman" pitchFamily="18" charset="0"/>
              </a:rPr>
              <a:t>, Пахомова Н.В.</a:t>
            </a:r>
            <a:r>
              <a:rPr lang="ru-RU" sz="1200" i="1" baseline="30000" dirty="0" smtClean="0">
                <a:solidFill>
                  <a:schemeClr val="tx1"/>
                </a:solidFill>
                <a:latin typeface="Times New Roman" pitchFamily="18" charset="0"/>
                <a:cs typeface="Times New Roman" pitchFamily="18" charset="0"/>
              </a:rPr>
              <a:t>1</a:t>
            </a:r>
            <a:r>
              <a:rPr lang="ru-RU" sz="1200" i="1" dirty="0" smtClean="0">
                <a:solidFill>
                  <a:schemeClr val="tx1"/>
                </a:solidFill>
                <a:latin typeface="Times New Roman" pitchFamily="18" charset="0"/>
                <a:cs typeface="Times New Roman" pitchFamily="18" charset="0"/>
              </a:rPr>
              <a:t> </a:t>
            </a:r>
            <a:r>
              <a:rPr lang="ru-RU" sz="1200" i="1" dirty="0" err="1" smtClean="0">
                <a:solidFill>
                  <a:schemeClr val="tx1"/>
                </a:solidFill>
                <a:latin typeface="Times New Roman" pitchFamily="18" charset="0"/>
                <a:cs typeface="Times New Roman" pitchFamily="18" charset="0"/>
              </a:rPr>
              <a:t>Шамина</a:t>
            </a:r>
            <a:r>
              <a:rPr lang="ru-RU" sz="1200" i="1" dirty="0" smtClean="0">
                <a:solidFill>
                  <a:schemeClr val="tx1"/>
                </a:solidFill>
                <a:latin typeface="Times New Roman" pitchFamily="18" charset="0"/>
                <a:cs typeface="Times New Roman" pitchFamily="18" charset="0"/>
              </a:rPr>
              <a:t> Д.Д.</a:t>
            </a:r>
            <a:r>
              <a:rPr lang="ru-RU" sz="1200" i="1" baseline="30000" dirty="0" smtClean="0">
                <a:solidFill>
                  <a:schemeClr val="tx1"/>
                </a:solidFill>
                <a:latin typeface="Times New Roman" pitchFamily="18" charset="0"/>
                <a:cs typeface="Times New Roman" pitchFamily="18" charset="0"/>
              </a:rPr>
              <a:t>1,2</a:t>
            </a:r>
            <a:r>
              <a:rPr lang="ru-RU" sz="1200" i="1" dirty="0" smtClean="0">
                <a:solidFill>
                  <a:schemeClr val="tx1"/>
                </a:solidFill>
                <a:latin typeface="Times New Roman" pitchFamily="18" charset="0"/>
                <a:cs typeface="Times New Roman" pitchFamily="18" charset="0"/>
              </a:rPr>
              <a:t>, Ясинская А.В.</a:t>
            </a:r>
            <a:r>
              <a:rPr lang="ru-RU" sz="1200" i="1" baseline="30000" dirty="0" smtClean="0">
                <a:solidFill>
                  <a:schemeClr val="tx1"/>
                </a:solidFill>
                <a:latin typeface="Times New Roman" pitchFamily="18" charset="0"/>
                <a:cs typeface="Times New Roman" pitchFamily="18" charset="0"/>
              </a:rPr>
              <a:t>1,2</a:t>
            </a:r>
          </a:p>
          <a:p>
            <a:endParaRPr lang="ru-RU" dirty="0" smtClean="0">
              <a:solidFill>
                <a:schemeClr val="tx1"/>
              </a:solidFill>
              <a:latin typeface="Times New Roman" pitchFamily="18" charset="0"/>
              <a:cs typeface="Times New Roman" pitchFamily="18" charset="0"/>
            </a:endParaRPr>
          </a:p>
          <a:p>
            <a:r>
              <a:rPr lang="ru-RU" i="1" baseline="30000" dirty="0" smtClean="0">
                <a:solidFill>
                  <a:schemeClr val="tx1"/>
                </a:solidFill>
                <a:latin typeface="Times New Roman" pitchFamily="18" charset="0"/>
                <a:cs typeface="Times New Roman" pitchFamily="18" charset="0"/>
              </a:rPr>
              <a:t>1</a:t>
            </a:r>
            <a:r>
              <a:rPr lang="ru-RU" i="1" dirty="0" smtClean="0">
                <a:solidFill>
                  <a:schemeClr val="tx1"/>
                </a:solidFill>
                <a:latin typeface="Times New Roman" pitchFamily="18" charset="0"/>
                <a:cs typeface="Times New Roman" pitchFamily="18" charset="0"/>
              </a:rPr>
              <a:t>Государственный университет «Дубна», Дубна, Россия</a:t>
            </a:r>
            <a:endParaRPr lang="ru-RU" dirty="0" smtClean="0">
              <a:solidFill>
                <a:schemeClr val="tx1"/>
              </a:solidFill>
              <a:latin typeface="Times New Roman" pitchFamily="18" charset="0"/>
              <a:cs typeface="Times New Roman" pitchFamily="18" charset="0"/>
            </a:endParaRPr>
          </a:p>
          <a:p>
            <a:r>
              <a:rPr lang="ru-RU" i="1" baseline="30000" dirty="0" smtClean="0">
                <a:solidFill>
                  <a:schemeClr val="tx1"/>
                </a:solidFill>
                <a:latin typeface="Times New Roman" pitchFamily="18" charset="0"/>
                <a:cs typeface="Times New Roman" pitchFamily="18" charset="0"/>
              </a:rPr>
              <a:t>2</a:t>
            </a:r>
            <a:r>
              <a:rPr lang="ru-RU" i="1" dirty="0" smtClean="0">
                <a:solidFill>
                  <a:schemeClr val="tx1"/>
                </a:solidFill>
                <a:latin typeface="Times New Roman" pitchFamily="18" charset="0"/>
                <a:cs typeface="Times New Roman" pitchFamily="18" charset="0"/>
              </a:rPr>
              <a:t>Объединенный институт ядерных исследований, Дубна, Россия</a:t>
            </a:r>
            <a:endParaRPr lang="ru-RU" dirty="0" smtClean="0">
              <a:solidFill>
                <a:schemeClr val="tx1"/>
              </a:solidFill>
              <a:latin typeface="Times New Roman" pitchFamily="18" charset="0"/>
              <a:cs typeface="Times New Roman" pitchFamily="18" charset="0"/>
            </a:endParaRPr>
          </a:p>
          <a:p>
            <a:r>
              <a:rPr lang="ru-RU" i="1" baseline="30000" dirty="0" smtClean="0">
                <a:solidFill>
                  <a:schemeClr val="tx1"/>
                </a:solidFill>
                <a:latin typeface="Times New Roman" pitchFamily="18" charset="0"/>
                <a:cs typeface="Times New Roman" pitchFamily="18" charset="0"/>
              </a:rPr>
              <a:t>3</a:t>
            </a:r>
            <a:r>
              <a:rPr lang="ru-RU" i="1" dirty="0" smtClean="0">
                <a:solidFill>
                  <a:schemeClr val="tx1"/>
                </a:solidFill>
                <a:latin typeface="Times New Roman" pitchFamily="18" charset="0"/>
                <a:cs typeface="Times New Roman" pitchFamily="18" charset="0"/>
              </a:rPr>
              <a:t>Институт биологии развития им. Н.К. Кольцова РАН, Москва, Россия</a:t>
            </a:r>
            <a:endParaRPr lang="ru-RU" dirty="0" smtClean="0">
              <a:solidFill>
                <a:schemeClr val="tx1"/>
              </a:solidFill>
              <a:latin typeface="Times New Roman" pitchFamily="18" charset="0"/>
              <a:cs typeface="Times New Roman" pitchFamily="18" charset="0"/>
            </a:endParaRPr>
          </a:p>
          <a:p>
            <a:endParaRPr lang="ru-RU" dirty="0" smtClean="0">
              <a:solidFill>
                <a:schemeClr val="tx1"/>
              </a:solidFill>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0"/>
          </p:nvPr>
        </p:nvSpPr>
        <p:spPr/>
        <p:txBody>
          <a:bodyPr/>
          <a:lstStyle/>
          <a:p>
            <a:fld id="{FCFFBBFA-9CE4-4FEE-B91D-F95A072877B0}"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50000"/>
              </a:lnSpc>
              <a:buFont typeface="Arial" pitchFamily="34" charset="0"/>
              <a:buChar char="•"/>
            </a:pPr>
            <a:r>
              <a:rPr lang="en-US" u="sng" dirty="0" smtClean="0">
                <a:latin typeface="Times New Roman" pitchFamily="18" charset="0"/>
                <a:cs typeface="Times New Roman" pitchFamily="18" charset="0"/>
              </a:rPr>
              <a:t>DNA repair </a:t>
            </a:r>
            <a:r>
              <a:rPr lang="en-US" dirty="0" smtClean="0">
                <a:latin typeface="Times New Roman" pitchFamily="18" charset="0"/>
                <a:cs typeface="Times New Roman" pitchFamily="18" charset="0"/>
              </a:rPr>
              <a:t>is a foundational and highly conservative process in mammalian cells that, when it is affected, can cause severe functional disruptions or death:</a:t>
            </a:r>
          </a:p>
          <a:p>
            <a:pPr algn="just">
              <a:lnSpc>
                <a:spcPct val="150000"/>
              </a:lnSpc>
              <a:buFont typeface="Arial" pitchFamily="34" charset="0"/>
              <a:buChar char="•"/>
            </a:pP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en-US" dirty="0" smtClean="0">
                <a:latin typeface="Times New Roman" pitchFamily="18" charset="0"/>
                <a:cs typeface="Times New Roman" pitchFamily="18" charset="0"/>
              </a:rPr>
              <a:t>Disruption of the DNA repair is often associated with malignant transformation of normal cells</a:t>
            </a:r>
          </a:p>
          <a:p>
            <a:pPr algn="just">
              <a:lnSpc>
                <a:spcPct val="150000"/>
              </a:lnSpc>
              <a:buFont typeface="Arial" pitchFamily="34" charset="0"/>
              <a:buChar char="•"/>
            </a:pP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en-US" dirty="0" smtClean="0">
                <a:latin typeface="Times New Roman" pitchFamily="18" charset="0"/>
                <a:cs typeface="Times New Roman" pitchFamily="18" charset="0"/>
              </a:rPr>
              <a:t>DNA repair is affected in some severe neurological disorders (AT) manifested in altered brain development</a:t>
            </a:r>
          </a:p>
          <a:p>
            <a:pPr algn="just">
              <a:lnSpc>
                <a:spcPct val="150000"/>
              </a:lnSpc>
              <a:buFont typeface="Arial" pitchFamily="34" charset="0"/>
              <a:buChar char="•"/>
            </a:pP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en-US" dirty="0" smtClean="0">
                <a:latin typeface="Times New Roman" pitchFamily="18" charset="0"/>
                <a:cs typeface="Times New Roman" pitchFamily="18" charset="0"/>
              </a:rPr>
              <a:t>Revealing of the DNA repair  features in different cell types can bring better understanding of interactions among repair proteins that can be used as a target in cancer therapy</a:t>
            </a:r>
          </a:p>
        </p:txBody>
      </p:sp>
      <p:sp>
        <p:nvSpPr>
          <p:cNvPr id="4" name="Номер слайда 3"/>
          <p:cNvSpPr>
            <a:spLocks noGrp="1"/>
          </p:cNvSpPr>
          <p:nvPr>
            <p:ph type="sldNum" sz="quarter" idx="10"/>
          </p:nvPr>
        </p:nvSpPr>
        <p:spPr/>
        <p:txBody>
          <a:bodyPr/>
          <a:lstStyle/>
          <a:p>
            <a:fld id="{FCFFBBFA-9CE4-4FEE-B91D-F95A072877B0}"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 исследовании кинетики РИФ принято выделять несколько основных отрезков с характерными временными рамками и присущими им молекулярными процессами, связанными зачастую со сложностью индуцируемых повреждений ДНК: формирование, пик, быстрая и медленная элиминация.</a:t>
            </a:r>
          </a:p>
          <a:p>
            <a:endParaRPr lang="ru-RU" dirty="0"/>
          </a:p>
        </p:txBody>
      </p:sp>
      <p:sp>
        <p:nvSpPr>
          <p:cNvPr id="4" name="Номер слайда 3"/>
          <p:cNvSpPr>
            <a:spLocks noGrp="1"/>
          </p:cNvSpPr>
          <p:nvPr>
            <p:ph type="sldNum" sz="quarter" idx="10"/>
          </p:nvPr>
        </p:nvSpPr>
        <p:spPr/>
        <p:txBody>
          <a:bodyPr/>
          <a:lstStyle/>
          <a:p>
            <a:fld id="{FCFFBBFA-9CE4-4FEE-B91D-F95A072877B0}"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lnSpc>
                <a:spcPct val="150000"/>
              </a:lnSpc>
              <a:buFont typeface="Arial" pitchFamily="34" charset="0"/>
              <a:buChar char="•"/>
            </a:pPr>
            <a:r>
              <a:rPr lang="en-US" u="sng" dirty="0" smtClean="0">
                <a:latin typeface="Times New Roman" pitchFamily="18" charset="0"/>
                <a:cs typeface="Times New Roman" pitchFamily="18" charset="0"/>
              </a:rPr>
              <a:t>DNA repair </a:t>
            </a:r>
            <a:r>
              <a:rPr lang="en-US" dirty="0" smtClean="0">
                <a:latin typeface="Times New Roman" pitchFamily="18" charset="0"/>
                <a:cs typeface="Times New Roman" pitchFamily="18" charset="0"/>
              </a:rPr>
              <a:t>is a foundational and highly conservative process in mammalian cells that, when it is affected, can cause severe functional disruptions or death:</a:t>
            </a:r>
          </a:p>
          <a:p>
            <a:pPr algn="just">
              <a:lnSpc>
                <a:spcPct val="150000"/>
              </a:lnSpc>
              <a:buFont typeface="Arial" pitchFamily="34" charset="0"/>
              <a:buChar char="•"/>
            </a:pP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en-US" dirty="0" smtClean="0">
                <a:latin typeface="Times New Roman" pitchFamily="18" charset="0"/>
                <a:cs typeface="Times New Roman" pitchFamily="18" charset="0"/>
              </a:rPr>
              <a:t>Disruption of the DNA repair is often associated with malignant transformation of normal cells</a:t>
            </a:r>
          </a:p>
          <a:p>
            <a:pPr algn="just">
              <a:lnSpc>
                <a:spcPct val="150000"/>
              </a:lnSpc>
              <a:buFont typeface="Arial" pitchFamily="34" charset="0"/>
              <a:buChar char="•"/>
            </a:pP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en-US" dirty="0" smtClean="0">
                <a:latin typeface="Times New Roman" pitchFamily="18" charset="0"/>
                <a:cs typeface="Times New Roman" pitchFamily="18" charset="0"/>
              </a:rPr>
              <a:t>DNA repair is affected in some severe neurological disorders (AT) manifested in altered brain development</a:t>
            </a:r>
          </a:p>
          <a:p>
            <a:pPr algn="just">
              <a:lnSpc>
                <a:spcPct val="150000"/>
              </a:lnSpc>
              <a:buFont typeface="Arial" pitchFamily="34" charset="0"/>
              <a:buChar char="•"/>
            </a:pP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en-US" dirty="0" smtClean="0">
                <a:latin typeface="Times New Roman" pitchFamily="18" charset="0"/>
                <a:cs typeface="Times New Roman" pitchFamily="18" charset="0"/>
              </a:rPr>
              <a:t>Revealing of the DNA repair  features in different cell types can bring better understanding of interactions among repair proteins that can be used as a target in cancer therapy</a:t>
            </a:r>
          </a:p>
        </p:txBody>
      </p:sp>
      <p:sp>
        <p:nvSpPr>
          <p:cNvPr id="4" name="Номер слайда 3"/>
          <p:cNvSpPr>
            <a:spLocks noGrp="1"/>
          </p:cNvSpPr>
          <p:nvPr>
            <p:ph type="sldNum" sz="quarter" idx="10"/>
          </p:nvPr>
        </p:nvSpPr>
        <p:spPr/>
        <p:txBody>
          <a:bodyPr/>
          <a:lstStyle/>
          <a:p>
            <a:fld id="{FCFFBBFA-9CE4-4FEE-B91D-F95A072877B0}"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mn-lt"/>
                <a:ea typeface="+mn-ea"/>
                <a:cs typeface="+mn-cs"/>
              </a:rPr>
              <a:t>При исследовании кинетики РИФ принято выделять несколько основных отрезков с характерными временными рамками и присущими им молекулярными процессами, связанными зачастую со сложностью индуцируемых повреждений ДНК: формирование, пик, быстрая и медленная элиминация.</a:t>
            </a:r>
          </a:p>
          <a:p>
            <a:r>
              <a:rPr lang="ru-RU" sz="1200" kern="1200" dirty="0" smtClean="0">
                <a:solidFill>
                  <a:schemeClr val="tx1"/>
                </a:solidFill>
                <a:latin typeface="+mn-lt"/>
                <a:ea typeface="+mn-ea"/>
                <a:cs typeface="+mn-cs"/>
              </a:rPr>
              <a:t>При облучении протонами с низкой линейной передачей энергии в опухолевых и нормальных клетках отрезок формирования практически отсутствует, что говорит о раннем начале репарации ДР ДНК и более простых для восстановления повреждениях, что однако не гарантирует эффективное восстановление молекулы ДНК. Эффективность репарации можно оценить по количеству остаточных РИФ через 24ч. Подобные РИФ принято считать долгоживущими, которые зачастую приводят к гибели клеток. В трех исследованных культурах клеток наиболее эффективно элиминация фокусов происходит в нормальных фибробластах, приближаясь к контролю через 24ч и оставаясь на уровне 11% от максимума, для клеток </a:t>
            </a:r>
            <a:r>
              <a:rPr lang="ru-RU" sz="1200" kern="1200" dirty="0" err="1" smtClean="0">
                <a:solidFill>
                  <a:schemeClr val="tx1"/>
                </a:solidFill>
                <a:latin typeface="+mn-lt"/>
                <a:ea typeface="+mn-ea"/>
                <a:cs typeface="+mn-cs"/>
              </a:rPr>
              <a:t>глиобластомы</a:t>
            </a:r>
            <a:r>
              <a:rPr lang="ru-RU" sz="1200" kern="1200" dirty="0" smtClean="0">
                <a:solidFill>
                  <a:schemeClr val="tx1"/>
                </a:solidFill>
                <a:latin typeface="+mn-lt"/>
                <a:ea typeface="+mn-ea"/>
                <a:cs typeface="+mn-cs"/>
              </a:rPr>
              <a:t> и меланомы уровень остаточных фокусов составляет 40% и 15%, соответственно, что говорит о большей эффективности систем репарации ДР ДНК в клетках меланомы.</a:t>
            </a:r>
          </a:p>
          <a:p>
            <a:r>
              <a:rPr lang="ru-RU" sz="1200" kern="1200" dirty="0" smtClean="0">
                <a:solidFill>
                  <a:schemeClr val="tx1"/>
                </a:solidFill>
                <a:latin typeface="+mn-lt"/>
                <a:ea typeface="+mn-ea"/>
                <a:cs typeface="+mn-cs"/>
              </a:rPr>
              <a:t>При облучении ионами азота с более высокой линейной передачей энергии кинетика элиминации РИФ сохраняет основные черты, но пик формирования фокусов смещается на 1ч как в фибробластах, так и в клетках </a:t>
            </a:r>
            <a:r>
              <a:rPr lang="ru-RU" sz="1200" kern="1200" dirty="0" err="1" smtClean="0">
                <a:solidFill>
                  <a:schemeClr val="tx1"/>
                </a:solidFill>
                <a:latin typeface="+mn-lt"/>
                <a:ea typeface="+mn-ea"/>
                <a:cs typeface="+mn-cs"/>
              </a:rPr>
              <a:t>глиобластомы</a:t>
            </a:r>
            <a:r>
              <a:rPr lang="ru-RU" sz="1200" kern="1200" dirty="0" smtClean="0">
                <a:solidFill>
                  <a:schemeClr val="tx1"/>
                </a:solidFill>
                <a:latin typeface="+mn-lt"/>
                <a:ea typeface="+mn-ea"/>
                <a:cs typeface="+mn-cs"/>
              </a:rPr>
              <a:t>. Максимальные значения при облучении азотом превышают пиковые значения при облучении протонами в 1,3 и 2,4 раза, для фибробластов и клеток </a:t>
            </a:r>
            <a:r>
              <a:rPr lang="ru-RU" sz="1200" kern="1200" dirty="0" err="1" smtClean="0">
                <a:solidFill>
                  <a:schemeClr val="tx1"/>
                </a:solidFill>
                <a:latin typeface="+mn-lt"/>
                <a:ea typeface="+mn-ea"/>
                <a:cs typeface="+mn-cs"/>
              </a:rPr>
              <a:t>глиобластомы</a:t>
            </a:r>
            <a:r>
              <a:rPr lang="ru-RU" sz="1200" kern="1200" dirty="0" smtClean="0">
                <a:solidFill>
                  <a:schemeClr val="tx1"/>
                </a:solidFill>
                <a:latin typeface="+mn-lt"/>
                <a:ea typeface="+mn-ea"/>
                <a:cs typeface="+mn-cs"/>
              </a:rPr>
              <a:t>, не смотря на одинаковую дозу облучения. Уровень персистентных фокусов в клетках </a:t>
            </a:r>
            <a:r>
              <a:rPr lang="en-US" sz="1200" kern="1200" dirty="0" smtClean="0">
                <a:solidFill>
                  <a:schemeClr val="tx1"/>
                </a:solidFill>
                <a:latin typeface="+mn-lt"/>
                <a:ea typeface="+mn-ea"/>
                <a:cs typeface="+mn-cs"/>
              </a:rPr>
              <a:t>U</a:t>
            </a:r>
            <a:r>
              <a:rPr lang="ru-RU" sz="1200" kern="1200" dirty="0" smtClean="0">
                <a:solidFill>
                  <a:schemeClr val="tx1"/>
                </a:solidFill>
                <a:latin typeface="+mn-lt"/>
                <a:ea typeface="+mn-ea"/>
                <a:cs typeface="+mn-cs"/>
              </a:rPr>
              <a:t>87 в сравнении с протонами не меняется, оставаясь на уровне 40%, в то время как в нормальных фибробластах он возрастает в 3 раза, что говорит о более высокой эффективности ионов азота. Это также показывает, что протоны как и ионы азота также эффективно индуцируют гибельные для </a:t>
            </a:r>
            <a:r>
              <a:rPr lang="en-US" sz="1200" kern="1200" dirty="0" smtClean="0">
                <a:solidFill>
                  <a:schemeClr val="tx1"/>
                </a:solidFill>
                <a:latin typeface="+mn-lt"/>
                <a:ea typeface="+mn-ea"/>
                <a:cs typeface="+mn-cs"/>
              </a:rPr>
              <a:t>U</a:t>
            </a:r>
            <a:r>
              <a:rPr lang="ru-RU" sz="1200" kern="1200" dirty="0" smtClean="0">
                <a:solidFill>
                  <a:schemeClr val="tx1"/>
                </a:solidFill>
                <a:latin typeface="+mn-lt"/>
                <a:ea typeface="+mn-ea"/>
                <a:cs typeface="+mn-cs"/>
              </a:rPr>
              <a:t>87 комплексные и сложные для восстановления ДР ДНК, так как при действии обоих видов излучений уровень персистентных фокусов остается на одном уровне.</a:t>
            </a:r>
          </a:p>
          <a:p>
            <a:r>
              <a:rPr lang="ru-RU" sz="1200" kern="1200" dirty="0" smtClean="0">
                <a:solidFill>
                  <a:schemeClr val="tx1"/>
                </a:solidFill>
                <a:latin typeface="+mn-lt"/>
                <a:ea typeface="+mn-ea"/>
                <a:cs typeface="+mn-cs"/>
              </a:rPr>
              <a:t>В клетках головного мозга картина элиминации РИФ отличается при действии обоих видов излучения. При действии протонов пик образования РИФ смещается на 1 и 4ч в зрелых нейронах и </a:t>
            </a:r>
            <a:r>
              <a:rPr lang="ru-RU" sz="1200" kern="1200" dirty="0" err="1" smtClean="0">
                <a:solidFill>
                  <a:schemeClr val="tx1"/>
                </a:solidFill>
                <a:latin typeface="+mn-lt"/>
                <a:ea typeface="+mn-ea"/>
                <a:cs typeface="+mn-cs"/>
              </a:rPr>
              <a:t>астроцитах</a:t>
            </a:r>
            <a:r>
              <a:rPr lang="ru-RU" sz="1200" kern="1200" dirty="0" smtClean="0">
                <a:solidFill>
                  <a:schemeClr val="tx1"/>
                </a:solidFill>
                <a:latin typeface="+mn-lt"/>
                <a:ea typeface="+mn-ea"/>
                <a:cs typeface="+mn-cs"/>
              </a:rPr>
              <a:t>, соответственно, но уровень фокусов через 24ч сравнивается с контрольным уровнем. При действии ионов азота в зрелых нейронах и стволовых клетках также наблюдается сдвиг в сторону увеличения времени необходимого для формирования фокусов, а наблюдаемый уровень остаточных фокусов через 24ч остается на уровне 24 и 37% для зрелых нейронов и стволовых клеток, соответственно. Особенностью нейрональных стволовых клеток явилось крайне низкое содержание 53</a:t>
            </a:r>
            <a:r>
              <a:rPr lang="en-US" sz="1200" kern="1200" dirty="0" smtClean="0">
                <a:solidFill>
                  <a:schemeClr val="tx1"/>
                </a:solidFill>
                <a:latin typeface="+mn-lt"/>
                <a:ea typeface="+mn-ea"/>
                <a:cs typeface="+mn-cs"/>
              </a:rPr>
              <a:t>BP</a:t>
            </a:r>
            <a:r>
              <a:rPr lang="ru-RU" sz="1200" kern="1200" dirty="0" smtClean="0">
                <a:solidFill>
                  <a:schemeClr val="tx1"/>
                </a:solidFill>
                <a:latin typeface="+mn-lt"/>
                <a:ea typeface="+mn-ea"/>
                <a:cs typeface="+mn-cs"/>
              </a:rPr>
              <a:t>1 фокусов, которое может быть объяснено ролью белка 53</a:t>
            </a:r>
            <a:r>
              <a:rPr lang="en-US" sz="1200" kern="1200" dirty="0" smtClean="0">
                <a:solidFill>
                  <a:schemeClr val="tx1"/>
                </a:solidFill>
                <a:latin typeface="+mn-lt"/>
                <a:ea typeface="+mn-ea"/>
                <a:cs typeface="+mn-cs"/>
              </a:rPr>
              <a:t>BP</a:t>
            </a:r>
            <a:r>
              <a:rPr lang="ru-RU" sz="1200" kern="1200" dirty="0" smtClean="0">
                <a:solidFill>
                  <a:schemeClr val="tx1"/>
                </a:solidFill>
                <a:latin typeface="+mn-lt"/>
                <a:ea typeface="+mn-ea"/>
                <a:cs typeface="+mn-cs"/>
              </a:rPr>
              <a:t>1, которая в большей степени ассоциирована со склонным к ошибкам путем негомологичного соединения концов ДР</a:t>
            </a:r>
            <a:r>
              <a:rPr lang="ru-RU" sz="1200" kern="1200" baseline="0" dirty="0" smtClean="0">
                <a:solidFill>
                  <a:schemeClr val="tx1"/>
                </a:solidFill>
                <a:latin typeface="+mn-lt"/>
                <a:ea typeface="+mn-ea"/>
                <a:cs typeface="+mn-cs"/>
              </a:rPr>
              <a:t> ДНК</a:t>
            </a:r>
            <a:r>
              <a:rPr lang="ru-RU" sz="1200" kern="1200" dirty="0" smtClean="0">
                <a:solidFill>
                  <a:schemeClr val="tx1"/>
                </a:solidFill>
                <a:latin typeface="+mn-lt"/>
                <a:ea typeface="+mn-ea"/>
                <a:cs typeface="+mn-cs"/>
              </a:rPr>
              <a:t>. Корректность репарации для НСК важнее, чем для других клеток, поскольку они дают рождение другим клеткам головного мозга.</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FCFFBBFA-9CE4-4FEE-B91D-F95A072877B0}"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CFFBBFA-9CE4-4FEE-B91D-F95A072877B0}"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CFFBBFA-9CE4-4FEE-B91D-F95A072877B0}"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CFFBBFA-9CE4-4FEE-B91D-F95A072877B0}"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Under</a:t>
            </a:r>
            <a:r>
              <a:rPr lang="en-US" baseline="0" dirty="0" smtClean="0"/>
              <a:t> the action of charged particle irradiation with different LET, elimination kinetics of RIF demonstrated different approaches of different normal and cancer cell types to DNA DSB repair</a:t>
            </a:r>
          </a:p>
          <a:p>
            <a:r>
              <a:rPr lang="en-US" baseline="0" dirty="0" smtClean="0"/>
              <a:t>Obtained differences in foci elimination in brain cells can be explained by the influence of additional factors like DNA molecular </a:t>
            </a:r>
            <a:r>
              <a:rPr lang="en-US" baseline="0" dirty="0" err="1" smtClean="0"/>
              <a:t>compactization</a:t>
            </a:r>
            <a:r>
              <a:rPr lang="en-US" baseline="0" dirty="0" smtClean="0"/>
              <a:t>, restricting an access for repair protein to DNA lesions, or essential functional features in case of NSC</a:t>
            </a:r>
            <a:endParaRPr lang="ru-RU" dirty="0"/>
          </a:p>
        </p:txBody>
      </p:sp>
      <p:sp>
        <p:nvSpPr>
          <p:cNvPr id="4" name="Номер слайда 3"/>
          <p:cNvSpPr>
            <a:spLocks noGrp="1"/>
          </p:cNvSpPr>
          <p:nvPr>
            <p:ph type="sldNum" sz="quarter" idx="10"/>
          </p:nvPr>
        </p:nvSpPr>
        <p:spPr/>
        <p:txBody>
          <a:bodyPr/>
          <a:lstStyle/>
          <a:p>
            <a:fld id="{FCFFBBFA-9CE4-4FEE-B91D-F95A072877B0}"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0FD13E-8AF4-4BB8-976C-9BB9CF15BE26}" type="datetime1">
              <a:rPr lang="ru-RU" smtClean="0"/>
              <a:pPr/>
              <a:t>07.06.2024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6DD09-A137-447D-A085-9AC1D40DB4F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B6A4E3-6A5B-428F-A3F9-B02EAB7E061C}" type="datetime1">
              <a:rPr lang="ru-RU" smtClean="0"/>
              <a:pPr/>
              <a:t>07.06.2024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6DD09-A137-447D-A085-9AC1D40DB4F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37FFA5-0C82-442B-8571-CE5E40C08AB9}" type="datetime1">
              <a:rPr lang="ru-RU" smtClean="0"/>
              <a:pPr/>
              <a:t>07.06.2024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6DD09-A137-447D-A085-9AC1D40DB4F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82FEBE-8121-4EA2-8B5E-1B5CBF453737}" type="datetime1">
              <a:rPr lang="ru-RU" smtClean="0"/>
              <a:pPr/>
              <a:t>07.06.2024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6DD09-A137-447D-A085-9AC1D40DB4F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AC5AEB-BC4D-44D1-809C-6F5A185CA7C6}" type="datetime1">
              <a:rPr lang="ru-RU" smtClean="0"/>
              <a:pPr/>
              <a:t>07.06.2024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26DD09-A137-447D-A085-9AC1D40DB4F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6C21852-785C-4D6D-A69F-858129AFA911}" type="datetime1">
              <a:rPr lang="ru-RU" smtClean="0"/>
              <a:pPr/>
              <a:t>07.06.2024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6DD09-A137-447D-A085-9AC1D40DB4F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62D01BB-7E52-4D26-BC91-A07DB20C147B}" type="datetime1">
              <a:rPr lang="ru-RU" smtClean="0"/>
              <a:pPr/>
              <a:t>07.06.2024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26DD09-A137-447D-A085-9AC1D40DB4F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4BEFBDD-10AC-4B84-B7A5-4FC44CE79054}" type="datetime1">
              <a:rPr lang="ru-RU" smtClean="0"/>
              <a:pPr/>
              <a:t>07.06.2024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26DD09-A137-447D-A085-9AC1D40DB4F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E3CEA27-C1A8-4814-91F5-98C5237BB4BD}" type="datetime1">
              <a:rPr lang="ru-RU" smtClean="0"/>
              <a:pPr/>
              <a:t>07.06.2024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26DD09-A137-447D-A085-9AC1D40DB4F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BCD62A-AE00-4FFB-9563-EDEF8451591A}" type="datetime1">
              <a:rPr lang="ru-RU" smtClean="0"/>
              <a:pPr/>
              <a:t>07.06.2024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6DD09-A137-447D-A085-9AC1D40DB4F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B4BA4A-D94A-4D19-BA61-721C49A72D49}" type="datetime1">
              <a:rPr lang="ru-RU" smtClean="0"/>
              <a:pPr/>
              <a:t>07.06.2024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26DD09-A137-447D-A085-9AC1D40DB4F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E95D0-4431-4DAD-8A0E-CF8E176A8E05}" type="datetime1">
              <a:rPr lang="ru-RU" smtClean="0"/>
              <a:pPr/>
              <a:t>07.06.2024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6DD09-A137-447D-A085-9AC1D40DB4F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tiff"/><Relationship Id="rId4" Type="http://schemas.openxmlformats.org/officeDocument/2006/relationships/image" Target="../media/image10.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tif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74999"/>
            <a:ext cx="7772400" cy="1470025"/>
          </a:xfrm>
        </p:spPr>
        <p:txBody>
          <a:bodyPr>
            <a:noAutofit/>
          </a:bodyPr>
          <a:lstStyle/>
          <a:p>
            <a:r>
              <a:rPr lang="en-US" sz="2400" b="1" dirty="0" smtClean="0">
                <a:latin typeface="Times New Roman" pitchFamily="18" charset="0"/>
                <a:cs typeface="Times New Roman" pitchFamily="18" charset="0"/>
              </a:rPr>
              <a:t>DNA double-strand breaks repair kinetics in </a:t>
            </a:r>
            <a:r>
              <a:rPr lang="en-US" sz="2400" b="1" dirty="0" smtClean="0">
                <a:latin typeface="Times New Roman" pitchFamily="18" charset="0"/>
                <a:cs typeface="Times New Roman" pitchFamily="18" charset="0"/>
              </a:rPr>
              <a:t>mammalian and human </a:t>
            </a:r>
            <a:r>
              <a:rPr lang="en-US" sz="2400" b="1" dirty="0" smtClean="0">
                <a:latin typeface="Times New Roman" pitchFamily="18" charset="0"/>
                <a:cs typeface="Times New Roman" pitchFamily="18" charset="0"/>
              </a:rPr>
              <a:t>cells after proton and nitrogen irradiation</a:t>
            </a:r>
            <a:endParaRPr lang="ru-RU" sz="2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3692624"/>
            <a:ext cx="6400800" cy="1752600"/>
          </a:xfrm>
        </p:spPr>
        <p:txBody>
          <a:bodyPr>
            <a:normAutofit fontScale="40000" lnSpcReduction="20000"/>
          </a:bodyPr>
          <a:lstStyle/>
          <a:p>
            <a:pPr>
              <a:lnSpc>
                <a:spcPct val="170000"/>
              </a:lnSpc>
            </a:pPr>
            <a:r>
              <a:rPr lang="en-US" sz="4500" i="1" dirty="0" err="1" smtClean="0">
                <a:solidFill>
                  <a:schemeClr val="tx1"/>
                </a:solidFill>
                <a:latin typeface="Times New Roman" pitchFamily="18" charset="0"/>
                <a:cs typeface="Times New Roman" pitchFamily="18" charset="0"/>
              </a:rPr>
              <a:t>Hramco</a:t>
            </a:r>
            <a:r>
              <a:rPr lang="en-US" sz="4500" i="1" dirty="0" smtClean="0">
                <a:solidFill>
                  <a:schemeClr val="tx1"/>
                </a:solidFill>
                <a:latin typeface="Times New Roman" pitchFamily="18" charset="0"/>
                <a:cs typeface="Times New Roman" pitchFamily="18" charset="0"/>
              </a:rPr>
              <a:t> T.S.</a:t>
            </a:r>
            <a:r>
              <a:rPr lang="ru-RU" sz="4500" i="1" baseline="30000" dirty="0" smtClean="0">
                <a:solidFill>
                  <a:schemeClr val="tx1"/>
                </a:solidFill>
                <a:latin typeface="Times New Roman" pitchFamily="18" charset="0"/>
                <a:cs typeface="Times New Roman" pitchFamily="18" charset="0"/>
              </a:rPr>
              <a:t>1,2</a:t>
            </a:r>
            <a:r>
              <a:rPr lang="ru-RU" sz="4500" i="1" dirty="0">
                <a:solidFill>
                  <a:schemeClr val="tx1"/>
                </a:solidFill>
                <a:latin typeface="Times New Roman" pitchFamily="18" charset="0"/>
                <a:cs typeface="Times New Roman" pitchFamily="18" charset="0"/>
              </a:rPr>
              <a:t>, </a:t>
            </a:r>
            <a:r>
              <a:rPr lang="en-US" sz="4500" i="1" dirty="0" err="1" smtClean="0">
                <a:solidFill>
                  <a:schemeClr val="tx1"/>
                </a:solidFill>
                <a:latin typeface="Times New Roman" pitchFamily="18" charset="0"/>
                <a:cs typeface="Times New Roman" pitchFamily="18" charset="0"/>
              </a:rPr>
              <a:t>Boreyko</a:t>
            </a:r>
            <a:r>
              <a:rPr lang="en-US" sz="4500" i="1" dirty="0" smtClean="0">
                <a:solidFill>
                  <a:schemeClr val="tx1"/>
                </a:solidFill>
                <a:latin typeface="Times New Roman" pitchFamily="18" charset="0"/>
                <a:cs typeface="Times New Roman" pitchFamily="18" charset="0"/>
              </a:rPr>
              <a:t> A.V.</a:t>
            </a:r>
            <a:r>
              <a:rPr lang="ru-RU" sz="4500" i="1" baseline="30000" dirty="0" smtClean="0">
                <a:solidFill>
                  <a:schemeClr val="tx1"/>
                </a:solidFill>
                <a:latin typeface="Times New Roman" pitchFamily="18" charset="0"/>
                <a:cs typeface="Times New Roman" pitchFamily="18" charset="0"/>
              </a:rPr>
              <a:t>1,2</a:t>
            </a:r>
            <a:r>
              <a:rPr lang="ru-RU" sz="4500" i="1" dirty="0">
                <a:solidFill>
                  <a:schemeClr val="tx1"/>
                </a:solidFill>
                <a:latin typeface="Times New Roman" pitchFamily="18" charset="0"/>
                <a:cs typeface="Times New Roman" pitchFamily="18" charset="0"/>
              </a:rPr>
              <a:t>, </a:t>
            </a:r>
            <a:r>
              <a:rPr lang="en-US" sz="4500" i="1" dirty="0" err="1" smtClean="0">
                <a:solidFill>
                  <a:schemeClr val="tx1"/>
                </a:solidFill>
                <a:latin typeface="Times New Roman" pitchFamily="18" charset="0"/>
                <a:cs typeface="Times New Roman" pitchFamily="18" charset="0"/>
              </a:rPr>
              <a:t>Krupnova</a:t>
            </a:r>
            <a:r>
              <a:rPr lang="en-US" sz="4500" i="1" dirty="0" smtClean="0">
                <a:solidFill>
                  <a:schemeClr val="tx1"/>
                </a:solidFill>
                <a:latin typeface="Times New Roman" pitchFamily="18" charset="0"/>
                <a:cs typeface="Times New Roman" pitchFamily="18" charset="0"/>
              </a:rPr>
              <a:t> M.E.</a:t>
            </a:r>
            <a:r>
              <a:rPr lang="ru-RU" sz="4500" i="1" baseline="30000" dirty="0" smtClean="0">
                <a:solidFill>
                  <a:schemeClr val="tx1"/>
                </a:solidFill>
                <a:latin typeface="Times New Roman" pitchFamily="18" charset="0"/>
                <a:cs typeface="Times New Roman" pitchFamily="18" charset="0"/>
              </a:rPr>
              <a:t>1</a:t>
            </a:r>
            <a:r>
              <a:rPr lang="ru-RU" sz="4500" i="1" dirty="0">
                <a:solidFill>
                  <a:schemeClr val="tx1"/>
                </a:solidFill>
                <a:latin typeface="Times New Roman" pitchFamily="18" charset="0"/>
                <a:cs typeface="Times New Roman" pitchFamily="18" charset="0"/>
              </a:rPr>
              <a:t>, </a:t>
            </a:r>
            <a:r>
              <a:rPr lang="en-US" sz="4500" i="1" dirty="0" err="1" smtClean="0">
                <a:solidFill>
                  <a:schemeClr val="tx1"/>
                </a:solidFill>
                <a:latin typeface="Times New Roman" pitchFamily="18" charset="0"/>
                <a:cs typeface="Times New Roman" pitchFamily="18" charset="0"/>
              </a:rPr>
              <a:t>Ryabchenko</a:t>
            </a:r>
            <a:r>
              <a:rPr lang="en-US" sz="4500" i="1" dirty="0" smtClean="0">
                <a:solidFill>
                  <a:schemeClr val="tx1"/>
                </a:solidFill>
                <a:latin typeface="Times New Roman" pitchFamily="18" charset="0"/>
                <a:cs typeface="Times New Roman" pitchFamily="18" charset="0"/>
              </a:rPr>
              <a:t> A.S</a:t>
            </a:r>
            <a:r>
              <a:rPr lang="en-US" sz="4500" i="1" dirty="0" smtClean="0">
                <a:solidFill>
                  <a:schemeClr val="tx1"/>
                </a:solidFill>
                <a:latin typeface="Times New Roman" pitchFamily="18" charset="0"/>
                <a:cs typeface="Times New Roman" pitchFamily="18" charset="0"/>
              </a:rPr>
              <a:t>.</a:t>
            </a:r>
            <a:r>
              <a:rPr lang="ru-RU" sz="4500" i="1" dirty="0" smtClean="0">
                <a:solidFill>
                  <a:schemeClr val="tx1"/>
                </a:solidFill>
                <a:latin typeface="Times New Roman" pitchFamily="18" charset="0"/>
                <a:cs typeface="Times New Roman" pitchFamily="18" charset="0"/>
              </a:rPr>
              <a:t>, </a:t>
            </a:r>
            <a:r>
              <a:rPr lang="en-US" sz="4500" i="1" dirty="0" err="1" smtClean="0">
                <a:solidFill>
                  <a:schemeClr val="tx1"/>
                </a:solidFill>
                <a:latin typeface="Times New Roman" pitchFamily="18" charset="0"/>
                <a:cs typeface="Times New Roman" pitchFamily="18" charset="0"/>
              </a:rPr>
              <a:t>Pahomova</a:t>
            </a:r>
            <a:r>
              <a:rPr lang="en-US" sz="4500" i="1" dirty="0" smtClean="0">
                <a:solidFill>
                  <a:schemeClr val="tx1"/>
                </a:solidFill>
                <a:latin typeface="Times New Roman" pitchFamily="18" charset="0"/>
                <a:cs typeface="Times New Roman" pitchFamily="18" charset="0"/>
              </a:rPr>
              <a:t> N.V.</a:t>
            </a:r>
            <a:r>
              <a:rPr lang="ru-RU" sz="4500" i="1" baseline="30000" dirty="0" smtClean="0">
                <a:solidFill>
                  <a:schemeClr val="tx1"/>
                </a:solidFill>
                <a:latin typeface="Times New Roman" pitchFamily="18" charset="0"/>
                <a:cs typeface="Times New Roman" pitchFamily="18" charset="0"/>
              </a:rPr>
              <a:t>1</a:t>
            </a:r>
            <a:r>
              <a:rPr lang="en-US" sz="4500" i="1" dirty="0" smtClean="0">
                <a:solidFill>
                  <a:schemeClr val="tx1"/>
                </a:solidFill>
                <a:latin typeface="Times New Roman" pitchFamily="18" charset="0"/>
                <a:cs typeface="Times New Roman" pitchFamily="18" charset="0"/>
              </a:rPr>
              <a:t>, </a:t>
            </a:r>
            <a:r>
              <a:rPr lang="en-US" sz="4500" i="1" dirty="0" err="1" smtClean="0">
                <a:solidFill>
                  <a:schemeClr val="tx1"/>
                </a:solidFill>
                <a:latin typeface="Times New Roman" pitchFamily="18" charset="0"/>
                <a:cs typeface="Times New Roman" pitchFamily="18" charset="0"/>
              </a:rPr>
              <a:t>Shamina</a:t>
            </a:r>
            <a:r>
              <a:rPr lang="en-US" sz="4500" i="1" dirty="0" smtClean="0">
                <a:solidFill>
                  <a:schemeClr val="tx1"/>
                </a:solidFill>
                <a:latin typeface="Times New Roman" pitchFamily="18" charset="0"/>
                <a:cs typeface="Times New Roman" pitchFamily="18" charset="0"/>
              </a:rPr>
              <a:t> D.D.</a:t>
            </a:r>
            <a:r>
              <a:rPr lang="ru-RU" sz="4500" i="1" baseline="30000" dirty="0" smtClean="0">
                <a:solidFill>
                  <a:schemeClr val="tx1"/>
                </a:solidFill>
                <a:latin typeface="Times New Roman" pitchFamily="18" charset="0"/>
                <a:cs typeface="Times New Roman" pitchFamily="18" charset="0"/>
              </a:rPr>
              <a:t>1,2</a:t>
            </a:r>
            <a:r>
              <a:rPr lang="ru-RU" sz="4500" i="1" dirty="0">
                <a:solidFill>
                  <a:schemeClr val="tx1"/>
                </a:solidFill>
                <a:latin typeface="Times New Roman" pitchFamily="18" charset="0"/>
                <a:cs typeface="Times New Roman" pitchFamily="18" charset="0"/>
              </a:rPr>
              <a:t>, </a:t>
            </a:r>
            <a:r>
              <a:rPr lang="en-US" sz="4500" i="1" dirty="0" err="1" smtClean="0">
                <a:solidFill>
                  <a:schemeClr val="tx1"/>
                </a:solidFill>
                <a:latin typeface="Times New Roman" pitchFamily="18" charset="0"/>
                <a:cs typeface="Times New Roman" pitchFamily="18" charset="0"/>
              </a:rPr>
              <a:t>Yasinskaya</a:t>
            </a:r>
            <a:r>
              <a:rPr lang="en-US" sz="4500" i="1" dirty="0" smtClean="0">
                <a:solidFill>
                  <a:schemeClr val="tx1"/>
                </a:solidFill>
                <a:latin typeface="Times New Roman" pitchFamily="18" charset="0"/>
                <a:cs typeface="Times New Roman" pitchFamily="18" charset="0"/>
              </a:rPr>
              <a:t> A.V.</a:t>
            </a:r>
            <a:r>
              <a:rPr lang="ru-RU" sz="4500" i="1" baseline="30000" dirty="0" smtClean="0">
                <a:solidFill>
                  <a:schemeClr val="tx1"/>
                </a:solidFill>
                <a:latin typeface="Times New Roman" pitchFamily="18" charset="0"/>
                <a:cs typeface="Times New Roman" pitchFamily="18" charset="0"/>
              </a:rPr>
              <a:t>1,2</a:t>
            </a:r>
          </a:p>
          <a:p>
            <a:endParaRPr lang="ru-RU" dirty="0">
              <a:solidFill>
                <a:schemeClr val="tx1"/>
              </a:solidFill>
              <a:latin typeface="Times New Roman" pitchFamily="18" charset="0"/>
              <a:cs typeface="Times New Roman" pitchFamily="18" charset="0"/>
            </a:endParaRPr>
          </a:p>
          <a:p>
            <a:r>
              <a:rPr lang="ru-RU" sz="3500" i="1" baseline="30000" dirty="0" smtClean="0">
                <a:solidFill>
                  <a:schemeClr val="tx1"/>
                </a:solidFill>
                <a:latin typeface="Times New Roman" pitchFamily="18" charset="0"/>
                <a:cs typeface="Times New Roman" pitchFamily="18" charset="0"/>
              </a:rPr>
              <a:t>1</a:t>
            </a:r>
            <a:r>
              <a:rPr lang="en-US" sz="3500" i="1" dirty="0" err="1" smtClean="0">
                <a:solidFill>
                  <a:schemeClr val="tx1"/>
                </a:solidFill>
                <a:latin typeface="Times New Roman" pitchFamily="18" charset="0"/>
                <a:cs typeface="Times New Roman" pitchFamily="18" charset="0"/>
              </a:rPr>
              <a:t>Dubna</a:t>
            </a:r>
            <a:r>
              <a:rPr lang="en-US" sz="3500" i="1" dirty="0" smtClean="0">
                <a:solidFill>
                  <a:schemeClr val="tx1"/>
                </a:solidFill>
                <a:latin typeface="Times New Roman" pitchFamily="18" charset="0"/>
                <a:cs typeface="Times New Roman" pitchFamily="18" charset="0"/>
              </a:rPr>
              <a:t> State University, </a:t>
            </a:r>
            <a:r>
              <a:rPr lang="en-US" sz="3500" i="1" dirty="0" err="1" smtClean="0">
                <a:solidFill>
                  <a:schemeClr val="tx1"/>
                </a:solidFill>
                <a:latin typeface="Times New Roman" pitchFamily="18" charset="0"/>
                <a:cs typeface="Times New Roman" pitchFamily="18" charset="0"/>
              </a:rPr>
              <a:t>Dubna</a:t>
            </a:r>
            <a:r>
              <a:rPr lang="en-US" sz="3500" i="1" dirty="0" smtClean="0">
                <a:solidFill>
                  <a:schemeClr val="tx1"/>
                </a:solidFill>
                <a:latin typeface="Times New Roman" pitchFamily="18" charset="0"/>
                <a:cs typeface="Times New Roman" pitchFamily="18" charset="0"/>
              </a:rPr>
              <a:t>, Russia </a:t>
            </a:r>
            <a:endParaRPr lang="ru-RU" sz="3500" dirty="0">
              <a:solidFill>
                <a:schemeClr val="tx1"/>
              </a:solidFill>
              <a:latin typeface="Times New Roman" pitchFamily="18" charset="0"/>
              <a:cs typeface="Times New Roman" pitchFamily="18" charset="0"/>
            </a:endParaRPr>
          </a:p>
          <a:p>
            <a:r>
              <a:rPr lang="ru-RU" sz="3500" i="1" baseline="30000" dirty="0" smtClean="0">
                <a:solidFill>
                  <a:schemeClr val="tx1"/>
                </a:solidFill>
                <a:latin typeface="Times New Roman" pitchFamily="18" charset="0"/>
                <a:cs typeface="Times New Roman" pitchFamily="18" charset="0"/>
              </a:rPr>
              <a:t>2</a:t>
            </a:r>
            <a:r>
              <a:rPr lang="en-US" sz="3500" i="1" dirty="0" smtClean="0">
                <a:solidFill>
                  <a:schemeClr val="tx1"/>
                </a:solidFill>
                <a:latin typeface="Times New Roman" pitchFamily="18" charset="0"/>
                <a:cs typeface="Times New Roman" pitchFamily="18" charset="0"/>
              </a:rPr>
              <a:t>Joint institute for Nuclear Research, </a:t>
            </a:r>
            <a:r>
              <a:rPr lang="en-US" sz="3500" i="1" dirty="0" err="1" smtClean="0">
                <a:solidFill>
                  <a:schemeClr val="tx1"/>
                </a:solidFill>
                <a:latin typeface="Times New Roman" pitchFamily="18" charset="0"/>
                <a:cs typeface="Times New Roman" pitchFamily="18" charset="0"/>
              </a:rPr>
              <a:t>Dubna</a:t>
            </a:r>
            <a:r>
              <a:rPr lang="en-US" sz="3500" i="1" dirty="0" smtClean="0">
                <a:solidFill>
                  <a:schemeClr val="tx1"/>
                </a:solidFill>
                <a:latin typeface="Times New Roman" pitchFamily="18" charset="0"/>
                <a:cs typeface="Times New Roman" pitchFamily="18" charset="0"/>
              </a:rPr>
              <a:t>, </a:t>
            </a:r>
            <a:r>
              <a:rPr lang="en-US" sz="3500" i="1" dirty="0" smtClean="0">
                <a:solidFill>
                  <a:schemeClr val="tx1"/>
                </a:solidFill>
                <a:latin typeface="Times New Roman" pitchFamily="18" charset="0"/>
                <a:cs typeface="Times New Roman" pitchFamily="18" charset="0"/>
              </a:rPr>
              <a:t>Russia</a:t>
            </a:r>
            <a:endParaRPr lang="ru-RU" sz="3500" dirty="0">
              <a:solidFill>
                <a:schemeClr val="tx1"/>
              </a:solidFill>
              <a:latin typeface="Times New Roman" pitchFamily="18" charset="0"/>
              <a:cs typeface="Times New Roman" pitchFamily="18" charset="0"/>
            </a:endParaRPr>
          </a:p>
        </p:txBody>
      </p:sp>
      <p:sp>
        <p:nvSpPr>
          <p:cNvPr id="4" name="TextBox 3"/>
          <p:cNvSpPr txBox="1"/>
          <p:nvPr/>
        </p:nvSpPr>
        <p:spPr>
          <a:xfrm>
            <a:off x="179512" y="188640"/>
            <a:ext cx="8964488"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i="1" dirty="0" smtClean="0">
                <a:solidFill>
                  <a:schemeClr val="tx1"/>
                </a:solidFill>
                <a:latin typeface="Times New Roman" pitchFamily="18" charset="0"/>
                <a:cs typeface="Times New Roman" pitchFamily="18" charset="0"/>
              </a:rPr>
              <a:t>13th youth </a:t>
            </a:r>
            <a:r>
              <a:rPr lang="en-US" sz="2000" i="1" dirty="0" err="1" smtClean="0">
                <a:solidFill>
                  <a:schemeClr val="tx1"/>
                </a:solidFill>
                <a:latin typeface="Times New Roman" pitchFamily="18" charset="0"/>
                <a:cs typeface="Times New Roman" pitchFamily="18" charset="0"/>
              </a:rPr>
              <a:t>Alushta</a:t>
            </a:r>
            <a:r>
              <a:rPr lang="en-US" sz="2000" i="1" dirty="0" smtClean="0">
                <a:solidFill>
                  <a:schemeClr val="tx1"/>
                </a:solidFill>
                <a:latin typeface="Times New Roman" pitchFamily="18" charset="0"/>
                <a:cs typeface="Times New Roman" pitchFamily="18" charset="0"/>
              </a:rPr>
              <a:t> conference “</a:t>
            </a:r>
            <a:r>
              <a:rPr lang="en-US" sz="2000" i="1" dirty="0" err="1" smtClean="0">
                <a:solidFill>
                  <a:schemeClr val="tx1"/>
                </a:solidFill>
                <a:latin typeface="Times New Roman" pitchFamily="18" charset="0"/>
                <a:cs typeface="Times New Roman" pitchFamily="18" charset="0"/>
              </a:rPr>
              <a:t>Alushta</a:t>
            </a:r>
            <a:r>
              <a:rPr lang="ru-RU" sz="2000" i="1" dirty="0" smtClean="0">
                <a:solidFill>
                  <a:schemeClr val="tx1"/>
                </a:solidFill>
                <a:latin typeface="Times New Roman" pitchFamily="18" charset="0"/>
                <a:cs typeface="Times New Roman" pitchFamily="18" charset="0"/>
              </a:rPr>
              <a:t>-2024</a:t>
            </a:r>
            <a:r>
              <a:rPr lang="en-US" sz="2000" i="1"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p:txBody>
      </p:sp>
      <p:cxnSp>
        <p:nvCxnSpPr>
          <p:cNvPr id="1238" name="Прямая соединительная линия 1237"/>
          <p:cNvCxnSpPr/>
          <p:nvPr/>
        </p:nvCxnSpPr>
        <p:spPr>
          <a:xfrm>
            <a:off x="323528" y="908720"/>
            <a:ext cx="8640960" cy="0"/>
          </a:xfrm>
          <a:prstGeom prst="line">
            <a:avLst/>
          </a:prstGeom>
          <a:ln>
            <a:solidFill>
              <a:schemeClr val="tx2">
                <a:lumMod val="60000"/>
                <a:lumOff val="4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40" name="Picture 2" descr="C:\Users\Татьяна\Google Диск\эмблема LRB.png">
            <a:extLst>
              <a:ext uri="{FF2B5EF4-FFF2-40B4-BE49-F238E27FC236}">
                <a16:creationId xmlns="" xmlns:a16="http://schemas.microsoft.com/office/drawing/2014/main" id="{17925DA7-AFF3-49A2-B012-1F6F09A1363C}"/>
              </a:ext>
            </a:extLst>
          </p:cNvPr>
          <p:cNvPicPr>
            <a:picLocks noChangeAspect="1" noChangeArrowheads="1"/>
          </p:cNvPicPr>
          <p:nvPr/>
        </p:nvPicPr>
        <p:blipFill>
          <a:blip r:embed="rId3" cstate="print"/>
          <a:srcRect/>
          <a:stretch>
            <a:fillRect/>
          </a:stretch>
        </p:blipFill>
        <p:spPr bwMode="auto">
          <a:xfrm>
            <a:off x="8082242" y="0"/>
            <a:ext cx="1061758" cy="836712"/>
          </a:xfrm>
          <a:prstGeom prst="rect">
            <a:avLst/>
          </a:prstGeom>
          <a:noFill/>
        </p:spPr>
      </p:pic>
      <p:pic>
        <p:nvPicPr>
          <p:cNvPr id="1241" name="Рисунок 124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1"/>
            <a:ext cx="2051720" cy="927331"/>
          </a:xfrm>
          <a:prstGeom prst="rect">
            <a:avLst/>
          </a:prstGeom>
        </p:spPr>
      </p:pic>
      <p:sp>
        <p:nvSpPr>
          <p:cNvPr id="1242" name="Номер слайда 1241"/>
          <p:cNvSpPr>
            <a:spLocks noGrp="1"/>
          </p:cNvSpPr>
          <p:nvPr>
            <p:ph type="sldNum" sz="quarter" idx="12"/>
          </p:nvPr>
        </p:nvSpPr>
        <p:spPr/>
        <p:txBody>
          <a:bodyPr/>
          <a:lstStyle/>
          <a:p>
            <a:fld id="{2326DD09-A137-447D-A085-9AC1D40DB4F6}" type="slidenum">
              <a:rPr lang="ru-RU" smtClean="0"/>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smtClean="0">
                <a:latin typeface="Times New Roman" pitchFamily="18" charset="0"/>
                <a:cs typeface="Times New Roman" pitchFamily="18" charset="0"/>
              </a:rPr>
              <a:t>Conclusions</a:t>
            </a:r>
            <a:endParaRPr lang="ru-RU" sz="2000" dirty="0">
              <a:latin typeface="Times New Roman" pitchFamily="18" charset="0"/>
              <a:cs typeface="Times New Roman" pitchFamily="18" charset="0"/>
            </a:endParaRPr>
          </a:p>
        </p:txBody>
      </p:sp>
      <p:cxnSp>
        <p:nvCxnSpPr>
          <p:cNvPr id="11" name="Прямая соединительная линия 10"/>
          <p:cNvCxnSpPr/>
          <p:nvPr/>
        </p:nvCxnSpPr>
        <p:spPr>
          <a:xfrm>
            <a:off x="251520" y="620688"/>
            <a:ext cx="8640960" cy="0"/>
          </a:xfrm>
          <a:prstGeom prst="line">
            <a:avLst/>
          </a:prstGeom>
          <a:ln>
            <a:solidFill>
              <a:schemeClr val="accent6">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a:lstStyle/>
          <a:p>
            <a:fld id="{2326DD09-A137-447D-A085-9AC1D40DB4F6}" type="slidenum">
              <a:rPr lang="ru-RU" smtClean="0"/>
              <a:pPr/>
              <a:t>10</a:t>
            </a:fld>
            <a:endParaRPr lang="ru-RU"/>
          </a:p>
        </p:txBody>
      </p:sp>
      <p:sp>
        <p:nvSpPr>
          <p:cNvPr id="6" name="TextBox 5"/>
          <p:cNvSpPr txBox="1"/>
          <p:nvPr/>
        </p:nvSpPr>
        <p:spPr>
          <a:xfrm>
            <a:off x="755576" y="1700808"/>
            <a:ext cx="7848872" cy="3416320"/>
          </a:xfrm>
          <a:prstGeom prst="rect">
            <a:avLst/>
          </a:prstGeom>
          <a:noFill/>
        </p:spPr>
        <p:txBody>
          <a:bodyPr wrap="square" rtlCol="0">
            <a:spAutoFit/>
          </a:bodyPr>
          <a:lstStyle/>
          <a:p>
            <a:pPr algn="just">
              <a:lnSpc>
                <a:spcPct val="150000"/>
              </a:lnSpc>
              <a:buFont typeface="Arial" pitchFamily="34" charset="0"/>
              <a:buChar char="•"/>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Under </a:t>
            </a:r>
            <a:r>
              <a:rPr lang="en-US" dirty="0" smtClean="0">
                <a:latin typeface="Times New Roman" pitchFamily="18" charset="0"/>
                <a:cs typeface="Times New Roman" pitchFamily="18" charset="0"/>
              </a:rPr>
              <a:t>the action of charged particle irradiation with different LET, elimination kinetics of RIF demonstrated different approaches of different normal and cancer cell types to DNA DSB </a:t>
            </a:r>
            <a:r>
              <a:rPr lang="en-US" dirty="0" smtClean="0">
                <a:latin typeface="Times New Roman" pitchFamily="18" charset="0"/>
                <a:cs typeface="Times New Roman" pitchFamily="18" charset="0"/>
              </a:rPr>
              <a:t>repair</a:t>
            </a:r>
            <a:endParaRPr lang="ru-RU" dirty="0" smtClean="0">
              <a:latin typeface="Times New Roman" pitchFamily="18" charset="0"/>
              <a:cs typeface="Times New Roman" pitchFamily="18" charset="0"/>
            </a:endParaRPr>
          </a:p>
          <a:p>
            <a:pPr algn="just">
              <a:lnSpc>
                <a:spcPct val="150000"/>
              </a:lnSpc>
            </a:pP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Obtained </a:t>
            </a:r>
            <a:r>
              <a:rPr lang="en-US" dirty="0" smtClean="0">
                <a:latin typeface="Times New Roman" pitchFamily="18" charset="0"/>
                <a:cs typeface="Times New Roman" pitchFamily="18" charset="0"/>
              </a:rPr>
              <a:t>differences in foci elimination in brain cells can be explained by the influence of additional factors like DNA molecular </a:t>
            </a:r>
            <a:r>
              <a:rPr lang="en-US" dirty="0" smtClean="0">
                <a:latin typeface="Times New Roman" pitchFamily="18" charset="0"/>
                <a:cs typeface="Times New Roman" pitchFamily="18" charset="0"/>
              </a:rPr>
              <a:t>condensation (packing), </a:t>
            </a:r>
            <a:r>
              <a:rPr lang="en-US" dirty="0" smtClean="0">
                <a:latin typeface="Times New Roman" pitchFamily="18" charset="0"/>
                <a:cs typeface="Times New Roman" pitchFamily="18" charset="0"/>
              </a:rPr>
              <a:t>restricting an access for repair </a:t>
            </a:r>
            <a:r>
              <a:rPr lang="en-US" dirty="0" smtClean="0">
                <a:latin typeface="Times New Roman" pitchFamily="18" charset="0"/>
                <a:cs typeface="Times New Roman" pitchFamily="18" charset="0"/>
              </a:rPr>
              <a:t>proteins </a:t>
            </a:r>
            <a:r>
              <a:rPr lang="en-US" dirty="0" smtClean="0">
                <a:latin typeface="Times New Roman" pitchFamily="18" charset="0"/>
                <a:cs typeface="Times New Roman" pitchFamily="18" charset="0"/>
              </a:rPr>
              <a:t>to DNA lesions, or by </a:t>
            </a:r>
            <a:r>
              <a:rPr lang="en-US" dirty="0" smtClean="0">
                <a:latin typeface="Times New Roman" pitchFamily="18" charset="0"/>
                <a:cs typeface="Times New Roman" pitchFamily="18" charset="0"/>
              </a:rPr>
              <a:t>functional </a:t>
            </a:r>
            <a:r>
              <a:rPr lang="en-US" dirty="0" smtClean="0">
                <a:latin typeface="Times New Roman" pitchFamily="18" charset="0"/>
                <a:cs typeface="Times New Roman" pitchFamily="18" charset="0"/>
              </a:rPr>
              <a:t>features in case of neural stem cells</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Прямая соединительная линия 10"/>
          <p:cNvCxnSpPr/>
          <p:nvPr/>
        </p:nvCxnSpPr>
        <p:spPr>
          <a:xfrm>
            <a:off x="323528" y="3429000"/>
            <a:ext cx="8640960" cy="0"/>
          </a:xfrm>
          <a:prstGeom prst="line">
            <a:avLst/>
          </a:prstGeom>
          <a:ln>
            <a:solidFill>
              <a:schemeClr val="accent6">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a:lstStyle/>
          <a:p>
            <a:fld id="{2326DD09-A137-447D-A085-9AC1D40DB4F6}" type="slidenum">
              <a:rPr lang="ru-RU" smtClean="0"/>
              <a:pPr/>
              <a:t>11</a:t>
            </a:fld>
            <a:endParaRPr lang="ru-RU"/>
          </a:p>
        </p:txBody>
      </p:sp>
      <p:sp>
        <p:nvSpPr>
          <p:cNvPr id="5" name="TextBox 4"/>
          <p:cNvSpPr txBox="1"/>
          <p:nvPr/>
        </p:nvSpPr>
        <p:spPr>
          <a:xfrm>
            <a:off x="3131840" y="2924944"/>
            <a:ext cx="3228769" cy="400110"/>
          </a:xfrm>
          <a:prstGeom prst="rect">
            <a:avLst/>
          </a:prstGeom>
          <a:noFill/>
        </p:spPr>
        <p:txBody>
          <a:bodyPr wrap="none" rtlCol="0">
            <a:spAutoFit/>
          </a:bodyPr>
          <a:lstStyle/>
          <a:p>
            <a:r>
              <a:rPr lang="en-US" sz="2000" dirty="0" smtClean="0">
                <a:solidFill>
                  <a:schemeClr val="dk1"/>
                </a:solidFill>
                <a:latin typeface="Times New Roman" pitchFamily="18" charset="0"/>
                <a:cs typeface="Times New Roman" pitchFamily="18" charset="0"/>
              </a:rPr>
              <a:t>Thank you for your attention!</a:t>
            </a:r>
            <a:endParaRPr lang="ru-RU" sz="2000" dirty="0" smtClean="0">
              <a:solidFill>
                <a:schemeClr val="dk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0" y="188640"/>
            <a:ext cx="9144000" cy="400110"/>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2000" dirty="0" smtClean="0">
                <a:latin typeface="Times New Roman" pitchFamily="18" charset="0"/>
                <a:cs typeface="Times New Roman" pitchFamily="18" charset="0"/>
              </a:rPr>
              <a:t>Аннотация</a:t>
            </a:r>
            <a:endParaRPr lang="ru-RU" sz="2000" dirty="0">
              <a:latin typeface="Times New Roman" pitchFamily="18" charset="0"/>
              <a:cs typeface="Times New Roman" pitchFamily="18" charset="0"/>
            </a:endParaRPr>
          </a:p>
        </p:txBody>
      </p:sp>
      <p:sp>
        <p:nvSpPr>
          <p:cNvPr id="1025" name="Rectangle 1"/>
          <p:cNvSpPr>
            <a:spLocks noChangeArrowheads="1"/>
          </p:cNvSpPr>
          <p:nvPr/>
        </p:nvSpPr>
        <p:spPr bwMode="auto">
          <a:xfrm>
            <a:off x="179512" y="902905"/>
            <a:ext cx="8712968"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Двунитевые разрывы (ДР) ДНК одно из самых сложных типов повреждений ДНК для репарации. Существует два основных клеточных механизма для репарации подобных повреждений: негомологичное воссоединение концов, застраивающее ДР ДНК путем воссоединения двух зачищенных участков молекулы и сопровождающееся потерей части генетической информации, и гомологичная рекомбинация (ГР), зависящая от наличия второй копии ДНК и восстанавливающая недостающие участки молекулы, копируя информацию с неповрежденного фрагмента. В зависимости от стадии клеточного цикла клетки могут привлекать один из двух этих механизмов. Однако, большая часть клеток человеческого организма не способна вступать в клеточный цикл и может репарировать ДР ДНК только за счет негомологичного воссоединения концов. </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нашем исследовании рассматривается несколько типов клеток, являющихся представителями разных тканей и органов, что подразумевает вовлечение разных путей восстановления ДР ДНК: нормальные фибробласты кожи человека, клетки злокачественной опухоли головного мозга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глиобластома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U</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87), клетки меланомы мыши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 зрелые нейроны,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астроциты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нейрональные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стволовые клетки (НСК) первичной культуры гиппокампа крыс. Для исследования кинетики репарации ДР ДНК во всех перечисленных клеточных типах использовался метод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иммуноокрашивания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использованием белков-маркеров ДР ДНК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фосфорилированный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гистон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AX</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g</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AX</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белок репарации ДР ДНК, 53</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BP</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7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Показано, что при облучении корпускулярными видами излучений, а именно протонами и ионами </a:t>
            </a:r>
            <a:r>
              <a:rPr kumimoji="0" lang="ru-RU" sz="1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15</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клетках нормальных фибробластов кожи,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глиобластомы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меланомы мыши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 пик формирования радиационно-индуцированных </a:t>
            </a:r>
            <a:r>
              <a:rPr kumimoji="0" lang="en-US" sz="1400" b="0" i="0" u="none" strike="noStrike" cap="none" normalizeH="0" baseline="0" dirty="0" err="1" smtClean="0">
                <a:ln>
                  <a:noFill/>
                </a:ln>
                <a:solidFill>
                  <a:schemeClr val="tx1"/>
                </a:solidFill>
                <a:effectLst/>
                <a:latin typeface="Symbol" pitchFamily="18" charset="2"/>
                <a:ea typeface="Times New Roman" pitchFamily="18" charset="0"/>
                <a:cs typeface="Times New Roman" pitchFamily="18" charset="0"/>
              </a:rPr>
              <a:t>g</a:t>
            </a:r>
            <a:r>
              <a:rPr kumimoji="0" lang="en-US"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AX</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53</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BP</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фокусов (РИФ) приходится на 1 ч после облучения в дозе 1,25 Гр. В то время как в клетках первичной культуры гиппокампа крыс (зрелых нейронах,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астроцитах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НСК) наблюдается смещение пика формирования РИФ в сторону увеличения времени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пострадиационной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инкубации </a:t>
            </a:r>
            <a:r>
              <a:rPr kumimoji="0" lang="ru-RU" sz="1400" b="0" i="0" u="none" strike="noStrike" cap="none" normalizeH="0" baseline="0" dirty="0" smtClean="0">
                <a:ln>
                  <a:noFill/>
                </a:ln>
                <a:solidFill>
                  <a:schemeClr val="tx1"/>
                </a:solidFill>
                <a:effectLst/>
                <a:latin typeface="Aptos"/>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4 ч после облучения. Это может свидетельствовать о влиянии не только физических характеристик облучения, но и более сложной координации путей восстановления ДР ДНК, зависящей от клеточного типа и вида ткани. Удлинение процесса восстановления ДР ДНК в НСК и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астроцитах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гиппокампа может также свидетельствовать о необходимости вовлечения более точных и длительных механизмов ГР.</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fld id="{2326DD09-A137-447D-A085-9AC1D40DB4F6}" type="slidenum">
              <a:rPr lang="ru-RU" smtClean="0"/>
              <a:pPr/>
              <a:t>12</a:t>
            </a:fld>
            <a:endParaRPr lang="ru-RU"/>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461665"/>
          </a:xfrm>
          <a:prstGeom prst="rect">
            <a:avLst/>
          </a:prstGeom>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smtClean="0">
                <a:solidFill>
                  <a:schemeClr val="tx1"/>
                </a:solidFill>
                <a:latin typeface="Times New Roman" pitchFamily="18" charset="0"/>
                <a:cs typeface="Times New Roman" pitchFamily="18" charset="0"/>
              </a:rPr>
              <a:t>Introduction</a:t>
            </a:r>
            <a:endParaRPr lang="ru-RU" sz="2400" dirty="0">
              <a:solidFill>
                <a:schemeClr val="tx1"/>
              </a:solidFill>
              <a:latin typeface="Times New Roman" pitchFamily="18" charset="0"/>
              <a:cs typeface="Times New Roman" pitchFamily="18" charset="0"/>
            </a:endParaRPr>
          </a:p>
        </p:txBody>
      </p:sp>
      <p:sp>
        <p:nvSpPr>
          <p:cNvPr id="12" name="TextBox 11"/>
          <p:cNvSpPr txBox="1"/>
          <p:nvPr/>
        </p:nvSpPr>
        <p:spPr>
          <a:xfrm>
            <a:off x="1763688" y="908720"/>
            <a:ext cx="7200800" cy="5493812"/>
          </a:xfrm>
          <a:prstGeom prst="rect">
            <a:avLst/>
          </a:prstGeom>
          <a:noFill/>
          <a:effectLst/>
        </p:spPr>
        <p:txBody>
          <a:bodyPr wrap="square" rtlCol="0">
            <a:spAutoFit/>
          </a:bodyPr>
          <a:lstStyle/>
          <a:p>
            <a:pPr algn="just">
              <a:lnSpc>
                <a:spcPct val="150000"/>
              </a:lnSpc>
              <a:buFont typeface="Arial" pitchFamily="34" charset="0"/>
              <a:buChar char="•"/>
            </a:pPr>
            <a:r>
              <a:rPr lang="en-US" u="sng" dirty="0" smtClean="0">
                <a:latin typeface="Times New Roman" pitchFamily="18" charset="0"/>
                <a:cs typeface="Times New Roman" pitchFamily="18" charset="0"/>
              </a:rPr>
              <a:t>DNA repair</a:t>
            </a:r>
            <a:r>
              <a:rPr lang="en-US" dirty="0" smtClean="0">
                <a:latin typeface="Times New Roman" pitchFamily="18" charset="0"/>
                <a:cs typeface="Times New Roman" pitchFamily="18" charset="0"/>
              </a:rPr>
              <a:t> is a foundational and highly conservative process in mammalian cells that, when damaged, can cause severe functional impairment or cell death:</a:t>
            </a:r>
          </a:p>
          <a:p>
            <a:pPr algn="just">
              <a:lnSpc>
                <a:spcPct val="150000"/>
              </a:lnSpc>
              <a:buFont typeface="Arial" pitchFamily="34" charset="0"/>
              <a:buChar char="•"/>
            </a:pP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en-US" dirty="0" smtClean="0">
                <a:latin typeface="Times New Roman" pitchFamily="18" charset="0"/>
                <a:cs typeface="Times New Roman" pitchFamily="18" charset="0"/>
              </a:rPr>
              <a:t>Disruption of the DNA repair is often associated with malignant transformation of normal cells</a:t>
            </a:r>
          </a:p>
          <a:p>
            <a:pPr algn="just">
              <a:lnSpc>
                <a:spcPct val="150000"/>
              </a:lnSpc>
              <a:buFont typeface="Arial" pitchFamily="34" charset="0"/>
              <a:buChar char="•"/>
            </a:pP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en-US" dirty="0" smtClean="0">
                <a:latin typeface="Times New Roman" pitchFamily="18" charset="0"/>
                <a:cs typeface="Times New Roman" pitchFamily="18" charset="0"/>
              </a:rPr>
              <a:t>Affected DNA repair can cause severe neurological disorders, like AT, manifested in altered brain development</a:t>
            </a:r>
          </a:p>
          <a:p>
            <a:pPr algn="just">
              <a:lnSpc>
                <a:spcPct val="150000"/>
              </a:lnSpc>
              <a:buFont typeface="Arial" pitchFamily="34" charset="0"/>
              <a:buChar char="•"/>
            </a:pPr>
            <a:endParaRPr lang="en-US" dirty="0" smtClean="0">
              <a:latin typeface="Times New Roman" pitchFamily="18" charset="0"/>
              <a:cs typeface="Times New Roman" pitchFamily="18" charset="0"/>
            </a:endParaRPr>
          </a:p>
          <a:p>
            <a:pPr algn="just">
              <a:lnSpc>
                <a:spcPct val="150000"/>
              </a:lnSpc>
              <a:buFont typeface="Arial" pitchFamily="34" charset="0"/>
              <a:buChar char="•"/>
            </a:pPr>
            <a:r>
              <a:rPr lang="en-US" dirty="0" smtClean="0">
                <a:latin typeface="Times New Roman" pitchFamily="18" charset="0"/>
                <a:cs typeface="Times New Roman" pitchFamily="18" charset="0"/>
              </a:rPr>
              <a:t>Revealing of DNA repair features in different cell types can bring better understanding of interactions among repair proteins that can be used as a target in cancer therapy</a:t>
            </a:r>
          </a:p>
        </p:txBody>
      </p:sp>
      <p:sp>
        <p:nvSpPr>
          <p:cNvPr id="5129" name="AutoShape 9" descr="Target icon symbol sign 637852 Vector Art at Vecteez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1" name="AutoShape 11" descr="Target icon symbol sign 637852 Vector Art at Vecteez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4" name="AutoShape 14" descr="Target icon symbol sign 637852 Vector Art at Vecteez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cxnSp>
        <p:nvCxnSpPr>
          <p:cNvPr id="22" name="Прямая соединительная линия 21"/>
          <p:cNvCxnSpPr/>
          <p:nvPr/>
        </p:nvCxnSpPr>
        <p:spPr>
          <a:xfrm>
            <a:off x="251520" y="692696"/>
            <a:ext cx="8640960" cy="0"/>
          </a:xfrm>
          <a:prstGeom prst="line">
            <a:avLst/>
          </a:prstGeom>
          <a:ln>
            <a:solidFill>
              <a:schemeClr val="tx2">
                <a:lumMod val="60000"/>
                <a:lumOff val="4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2" name="Рисунок 31" descr="dna.tif"/>
          <p:cNvPicPr>
            <a:picLocks noChangeAspect="1"/>
          </p:cNvPicPr>
          <p:nvPr/>
        </p:nvPicPr>
        <p:blipFill>
          <a:blip r:embed="rId3" cstate="print"/>
          <a:stretch>
            <a:fillRect/>
          </a:stretch>
        </p:blipFill>
        <p:spPr>
          <a:xfrm>
            <a:off x="395536" y="980728"/>
            <a:ext cx="1152128" cy="1152128"/>
          </a:xfrm>
          <a:prstGeom prst="rect">
            <a:avLst/>
          </a:prstGeom>
        </p:spPr>
      </p:pic>
      <p:pic>
        <p:nvPicPr>
          <p:cNvPr id="34" name="Рисунок 33" descr="target.tif"/>
          <p:cNvPicPr>
            <a:picLocks noChangeAspect="1"/>
          </p:cNvPicPr>
          <p:nvPr/>
        </p:nvPicPr>
        <p:blipFill>
          <a:blip r:embed="rId4" cstate="print"/>
          <a:stretch>
            <a:fillRect/>
          </a:stretch>
        </p:blipFill>
        <p:spPr>
          <a:xfrm>
            <a:off x="485800" y="5229200"/>
            <a:ext cx="917848" cy="917848"/>
          </a:xfrm>
          <a:prstGeom prst="rect">
            <a:avLst/>
          </a:prstGeom>
        </p:spPr>
      </p:pic>
      <p:pic>
        <p:nvPicPr>
          <p:cNvPr id="35" name="Рисунок 34" descr="tumor.tif"/>
          <p:cNvPicPr>
            <a:picLocks noChangeAspect="1"/>
          </p:cNvPicPr>
          <p:nvPr/>
        </p:nvPicPr>
        <p:blipFill>
          <a:blip r:embed="rId5" cstate="print"/>
          <a:stretch>
            <a:fillRect/>
          </a:stretch>
        </p:blipFill>
        <p:spPr>
          <a:xfrm>
            <a:off x="395536" y="2564904"/>
            <a:ext cx="1000416" cy="1008112"/>
          </a:xfrm>
          <a:prstGeom prst="rect">
            <a:avLst/>
          </a:prstGeom>
        </p:spPr>
      </p:pic>
      <p:pic>
        <p:nvPicPr>
          <p:cNvPr id="36" name="Рисунок 35" descr="brain damage.tif"/>
          <p:cNvPicPr>
            <a:picLocks noChangeAspect="1"/>
          </p:cNvPicPr>
          <p:nvPr/>
        </p:nvPicPr>
        <p:blipFill>
          <a:blip r:embed="rId6" cstate="print"/>
          <a:stretch>
            <a:fillRect/>
          </a:stretch>
        </p:blipFill>
        <p:spPr>
          <a:xfrm>
            <a:off x="467544" y="3789040"/>
            <a:ext cx="936104" cy="958640"/>
          </a:xfrm>
          <a:prstGeom prst="rect">
            <a:avLst/>
          </a:prstGeom>
        </p:spPr>
      </p:pic>
      <p:sp>
        <p:nvSpPr>
          <p:cNvPr id="37" name="Номер слайда 36"/>
          <p:cNvSpPr>
            <a:spLocks noGrp="1"/>
          </p:cNvSpPr>
          <p:nvPr>
            <p:ph type="sldNum" sz="quarter" idx="12"/>
          </p:nvPr>
        </p:nvSpPr>
        <p:spPr/>
        <p:txBody>
          <a:bodyPr/>
          <a:lstStyle/>
          <a:p>
            <a:fld id="{2326DD09-A137-447D-A085-9AC1D40DB4F6}" type="slidenum">
              <a:rPr lang="ru-RU" smtClean="0"/>
              <a:pPr/>
              <a:t>2</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326DD09-A137-447D-A085-9AC1D40DB4F6}" type="slidenum">
              <a:rPr lang="ru-RU" smtClean="0"/>
              <a:pPr/>
              <a:t>3</a:t>
            </a:fld>
            <a:endParaRPr lang="ru-RU" dirty="0"/>
          </a:p>
        </p:txBody>
      </p:sp>
      <p:grpSp>
        <p:nvGrpSpPr>
          <p:cNvPr id="5" name="Группа 4"/>
          <p:cNvGrpSpPr/>
          <p:nvPr/>
        </p:nvGrpSpPr>
        <p:grpSpPr>
          <a:xfrm>
            <a:off x="0" y="44624"/>
            <a:ext cx="9144000" cy="504056"/>
            <a:chOff x="0" y="188640"/>
            <a:chExt cx="9144000" cy="504056"/>
          </a:xfrm>
        </p:grpSpPr>
        <p:sp>
          <p:nvSpPr>
            <p:cNvPr id="6" name="TextBox 5"/>
            <p:cNvSpPr txBox="1"/>
            <p:nvPr/>
          </p:nvSpPr>
          <p:spPr>
            <a:xfrm>
              <a:off x="0" y="188640"/>
              <a:ext cx="9144000" cy="461665"/>
            </a:xfrm>
            <a:prstGeom prst="rect">
              <a:avLst/>
            </a:prstGeom>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smtClean="0">
                  <a:solidFill>
                    <a:schemeClr val="tx1"/>
                  </a:solidFill>
                  <a:latin typeface="Times New Roman" pitchFamily="18" charset="0"/>
                  <a:cs typeface="Times New Roman" pitchFamily="18" charset="0"/>
                </a:rPr>
                <a:t>DNA repair process and </a:t>
              </a:r>
              <a:r>
                <a:rPr lang="en-US" sz="2400" dirty="0" smtClean="0">
                  <a:solidFill>
                    <a:schemeClr val="tx1"/>
                  </a:solidFill>
                  <a:latin typeface="Times New Roman" pitchFamily="18" charset="0"/>
                  <a:cs typeface="Times New Roman" pitchFamily="18" charset="0"/>
                </a:rPr>
                <a:t>repair protein foci </a:t>
              </a:r>
              <a:r>
                <a:rPr lang="en-US" sz="2400" dirty="0" smtClean="0">
                  <a:solidFill>
                    <a:schemeClr val="tx1"/>
                  </a:solidFill>
                  <a:latin typeface="Times New Roman" pitchFamily="18" charset="0"/>
                  <a:cs typeface="Times New Roman" pitchFamily="18" charset="0"/>
                </a:rPr>
                <a:t>generation</a:t>
              </a:r>
              <a:endParaRPr lang="ru-RU" sz="2400" dirty="0">
                <a:solidFill>
                  <a:schemeClr val="tx1"/>
                </a:solidFill>
                <a:latin typeface="Times New Roman" pitchFamily="18" charset="0"/>
                <a:cs typeface="Times New Roman" pitchFamily="18" charset="0"/>
              </a:endParaRPr>
            </a:p>
          </p:txBody>
        </p:sp>
        <p:cxnSp>
          <p:nvCxnSpPr>
            <p:cNvPr id="7" name="Прямая соединительная линия 6"/>
            <p:cNvCxnSpPr/>
            <p:nvPr/>
          </p:nvCxnSpPr>
          <p:spPr>
            <a:xfrm>
              <a:off x="251520" y="692696"/>
              <a:ext cx="8640960" cy="0"/>
            </a:xfrm>
            <a:prstGeom prst="line">
              <a:avLst/>
            </a:prstGeom>
            <a:ln>
              <a:solidFill>
                <a:schemeClr val="accent3">
                  <a:lumMod val="60000"/>
                  <a:lumOff val="4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24579" name="Picture 3" descr="C:\Users\Tatiana\Documents\Рабочая папка HP-Татьяна\Obsidian_второй мозг_картотека заметок\Pasted image 20230605163410.png"/>
          <p:cNvPicPr>
            <a:picLocks noChangeAspect="1" noChangeArrowheads="1"/>
          </p:cNvPicPr>
          <p:nvPr/>
        </p:nvPicPr>
        <p:blipFill>
          <a:blip r:embed="rId3" cstate="print"/>
          <a:srcRect/>
          <a:stretch>
            <a:fillRect/>
          </a:stretch>
        </p:blipFill>
        <p:spPr bwMode="auto">
          <a:xfrm>
            <a:off x="395536" y="1325985"/>
            <a:ext cx="4044661" cy="4955990"/>
          </a:xfrm>
          <a:prstGeom prst="rect">
            <a:avLst/>
          </a:prstGeom>
          <a:noFill/>
        </p:spPr>
      </p:pic>
      <p:pic>
        <p:nvPicPr>
          <p:cNvPr id="24581" name="Picture 5"/>
          <p:cNvPicPr>
            <a:picLocks noChangeAspect="1" noChangeArrowheads="1"/>
          </p:cNvPicPr>
          <p:nvPr/>
        </p:nvPicPr>
        <p:blipFill>
          <a:blip r:embed="rId4" cstate="print"/>
          <a:srcRect/>
          <a:stretch>
            <a:fillRect/>
          </a:stretch>
        </p:blipFill>
        <p:spPr bwMode="auto">
          <a:xfrm>
            <a:off x="4788025" y="1268760"/>
            <a:ext cx="3774200" cy="5112568"/>
          </a:xfrm>
          <a:prstGeom prst="rect">
            <a:avLst/>
          </a:prstGeom>
          <a:noFill/>
          <a:ln w="9525">
            <a:noFill/>
            <a:miter lim="800000"/>
            <a:headEnd/>
            <a:tailEnd/>
          </a:ln>
        </p:spPr>
      </p:pic>
      <p:sp>
        <p:nvSpPr>
          <p:cNvPr id="13" name="Прямоугольник 12"/>
          <p:cNvSpPr/>
          <p:nvPr/>
        </p:nvSpPr>
        <p:spPr>
          <a:xfrm>
            <a:off x="5220072" y="6366545"/>
            <a:ext cx="2736304" cy="338554"/>
          </a:xfrm>
          <a:prstGeom prst="rect">
            <a:avLst/>
          </a:prstGeom>
        </p:spPr>
        <p:txBody>
          <a:bodyPr wrap="square">
            <a:spAutoFit/>
          </a:bodyPr>
          <a:lstStyle/>
          <a:p>
            <a:r>
              <a:rPr lang="en-US" sz="1600" dirty="0" err="1" smtClean="0">
                <a:latin typeface="Times New Roman" pitchFamily="18" charset="0"/>
                <a:cs typeface="Times New Roman" pitchFamily="18" charset="0"/>
              </a:rPr>
              <a:t>Hu</a:t>
            </a:r>
            <a:r>
              <a:rPr lang="en-US" sz="1600" dirty="0" smtClean="0">
                <a:latin typeface="Times New Roman" pitchFamily="18" charset="0"/>
                <a:cs typeface="Times New Roman" pitchFamily="18" charset="0"/>
              </a:rPr>
              <a:t> A. et al., 2022</a:t>
            </a:r>
            <a:endParaRPr lang="ru-RU" sz="1600" dirty="0">
              <a:latin typeface="Times New Roman" pitchFamily="18" charset="0"/>
              <a:cs typeface="Times New Roman" pitchFamily="18" charset="0"/>
            </a:endParaRPr>
          </a:p>
        </p:txBody>
      </p:sp>
      <p:sp>
        <p:nvSpPr>
          <p:cNvPr id="14" name="Прямоугольник 13"/>
          <p:cNvSpPr/>
          <p:nvPr/>
        </p:nvSpPr>
        <p:spPr>
          <a:xfrm>
            <a:off x="683568" y="6366545"/>
            <a:ext cx="2294474" cy="338554"/>
          </a:xfrm>
          <a:prstGeom prst="rect">
            <a:avLst/>
          </a:prstGeom>
        </p:spPr>
        <p:txBody>
          <a:bodyPr wrap="none">
            <a:spAutoFit/>
          </a:bodyPr>
          <a:lstStyle/>
          <a:p>
            <a:r>
              <a:rPr lang="en-US" sz="1600" dirty="0" err="1" smtClean="0">
                <a:latin typeface="Times New Roman" pitchFamily="18" charset="0"/>
                <a:cs typeface="Times New Roman" pitchFamily="18" charset="0"/>
              </a:rPr>
              <a:t>Mladenova</a:t>
            </a:r>
            <a:r>
              <a:rPr lang="en-US" sz="1600" dirty="0" smtClean="0">
                <a:latin typeface="Times New Roman" pitchFamily="18" charset="0"/>
                <a:cs typeface="Times New Roman" pitchFamily="18" charset="0"/>
              </a:rPr>
              <a:t> V. at al., 2022</a:t>
            </a:r>
            <a:endParaRPr lang="ru-RU" sz="1600" dirty="0">
              <a:latin typeface="Times New Roman" pitchFamily="18" charset="0"/>
              <a:cs typeface="Times New Roman" pitchFamily="18" charset="0"/>
            </a:endParaRPr>
          </a:p>
        </p:txBody>
      </p:sp>
      <p:sp>
        <p:nvSpPr>
          <p:cNvPr id="10" name="TextBox 9"/>
          <p:cNvSpPr txBox="1"/>
          <p:nvPr/>
        </p:nvSpPr>
        <p:spPr>
          <a:xfrm>
            <a:off x="323527" y="620688"/>
            <a:ext cx="8496945" cy="646331"/>
          </a:xfrm>
          <a:prstGeom prst="rect">
            <a:avLst/>
          </a:prstGeom>
          <a:noFill/>
        </p:spPr>
        <p:txBody>
          <a:bodyPr wrap="square" rtlCol="0">
            <a:spAutoFit/>
          </a:bodyPr>
          <a:lstStyle/>
          <a:p>
            <a:r>
              <a:rPr lang="en-US" dirty="0" smtClean="0">
                <a:latin typeface="Times New Roman" pitchFamily="18" charset="0"/>
                <a:cs typeface="Times New Roman" pitchFamily="18" charset="0"/>
              </a:rPr>
              <a:t>Radiation-induced foci is an accumulation of DNA repair proteins at the site of DNA DSBs or other DNA lesions caused by ionizing radiation</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AutoShape 9" descr="Target icon symbol sign 637852 Vector Art at Vecteez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1" name="AutoShape 11" descr="Target icon symbol sign 637852 Vector Art at Vecteez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4" name="AutoShape 14" descr="Target icon symbol sign 637852 Vector Art at Vecteez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nvGrpSpPr>
          <p:cNvPr id="71" name="Группа 70"/>
          <p:cNvGrpSpPr/>
          <p:nvPr/>
        </p:nvGrpSpPr>
        <p:grpSpPr>
          <a:xfrm>
            <a:off x="0" y="44624"/>
            <a:ext cx="9144000" cy="504056"/>
            <a:chOff x="0" y="188640"/>
            <a:chExt cx="9144000" cy="504056"/>
          </a:xfrm>
        </p:grpSpPr>
        <p:sp>
          <p:nvSpPr>
            <p:cNvPr id="4" name="TextBox 3"/>
            <p:cNvSpPr txBox="1"/>
            <p:nvPr/>
          </p:nvSpPr>
          <p:spPr>
            <a:xfrm>
              <a:off x="0" y="188640"/>
              <a:ext cx="9144000" cy="461665"/>
            </a:xfrm>
            <a:prstGeom prst="rect">
              <a:avLst/>
            </a:prstGeom>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smtClean="0">
                  <a:solidFill>
                    <a:schemeClr val="tx1"/>
                  </a:solidFill>
                  <a:latin typeface="Times New Roman" pitchFamily="18" charset="0"/>
                  <a:cs typeface="Times New Roman" pitchFamily="18" charset="0"/>
                </a:rPr>
                <a:t>Materials and methods</a:t>
              </a:r>
              <a:endParaRPr lang="ru-RU" sz="2400" dirty="0">
                <a:solidFill>
                  <a:schemeClr val="tx1"/>
                </a:solidFill>
                <a:latin typeface="Times New Roman" pitchFamily="18" charset="0"/>
                <a:cs typeface="Times New Roman" pitchFamily="18" charset="0"/>
              </a:endParaRPr>
            </a:p>
          </p:txBody>
        </p:sp>
        <p:cxnSp>
          <p:nvCxnSpPr>
            <p:cNvPr id="22" name="Прямая соединительная линия 21"/>
            <p:cNvCxnSpPr/>
            <p:nvPr/>
          </p:nvCxnSpPr>
          <p:spPr>
            <a:xfrm>
              <a:off x="251520" y="692696"/>
              <a:ext cx="8640960" cy="0"/>
            </a:xfrm>
            <a:prstGeom prst="line">
              <a:avLst/>
            </a:prstGeom>
            <a:ln>
              <a:solidFill>
                <a:schemeClr val="accent3">
                  <a:lumMod val="60000"/>
                  <a:lumOff val="4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4932040" y="692696"/>
            <a:ext cx="3345788" cy="400110"/>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2000" dirty="0" smtClean="0">
                <a:latin typeface="Times New Roman" pitchFamily="18" charset="0"/>
                <a:cs typeface="Times New Roman" pitchFamily="18" charset="0"/>
              </a:rPr>
              <a:t>Objects: 4 cell cultures in vitro</a:t>
            </a:r>
            <a:endParaRPr lang="ru-RU" sz="2000" dirty="0" smtClean="0">
              <a:latin typeface="Times New Roman" pitchFamily="18" charset="0"/>
              <a:cs typeface="Times New Roman" pitchFamily="18" charset="0"/>
            </a:endParaRPr>
          </a:p>
        </p:txBody>
      </p:sp>
      <p:sp>
        <p:nvSpPr>
          <p:cNvPr id="46" name="Номер слайда 45"/>
          <p:cNvSpPr>
            <a:spLocks noGrp="1"/>
          </p:cNvSpPr>
          <p:nvPr>
            <p:ph type="sldNum" sz="quarter" idx="12"/>
          </p:nvPr>
        </p:nvSpPr>
        <p:spPr/>
        <p:txBody>
          <a:bodyPr/>
          <a:lstStyle/>
          <a:p>
            <a:fld id="{2326DD09-A137-447D-A085-9AC1D40DB4F6}" type="slidenum">
              <a:rPr lang="ru-RU" smtClean="0"/>
              <a:pPr/>
              <a:t>4</a:t>
            </a:fld>
            <a:endParaRPr lang="ru-RU"/>
          </a:p>
        </p:txBody>
      </p:sp>
      <p:sp>
        <p:nvSpPr>
          <p:cNvPr id="47" name="TextBox 46"/>
          <p:cNvSpPr txBox="1"/>
          <p:nvPr/>
        </p:nvSpPr>
        <p:spPr>
          <a:xfrm>
            <a:off x="179512" y="1052736"/>
            <a:ext cx="8964488" cy="1754326"/>
          </a:xfrm>
          <a:prstGeom prst="rect">
            <a:avLst/>
          </a:prstGeom>
          <a:noFill/>
        </p:spPr>
        <p:txBody>
          <a:bodyPr wrap="square" rtlCol="0">
            <a:spAutoFit/>
          </a:bodyPr>
          <a:lstStyle/>
          <a:p>
            <a:pPr marL="342900" indent="-342900">
              <a:buFont typeface="+mj-lt"/>
              <a:buAutoNum type="arabicPeriod"/>
            </a:pPr>
            <a:r>
              <a:rPr lang="en-US" u="sng" dirty="0" smtClean="0">
                <a:latin typeface="Times New Roman" pitchFamily="18" charset="0"/>
                <a:cs typeface="Times New Roman" pitchFamily="18" charset="0"/>
              </a:rPr>
              <a:t>Preliminary cell culture preparation</a:t>
            </a:r>
            <a:r>
              <a:rPr lang="en-US" dirty="0" smtClean="0">
                <a:latin typeface="Times New Roman" pitchFamily="18" charset="0"/>
                <a:cs typeface="Times New Roman" pitchFamily="18" charset="0"/>
              </a:rPr>
              <a:t>: thawing/extraction, </a:t>
            </a:r>
            <a:r>
              <a:rPr lang="en-US" dirty="0" err="1" smtClean="0">
                <a:latin typeface="Times New Roman" pitchFamily="18" charset="0"/>
                <a:cs typeface="Times New Roman" pitchFamily="18" charset="0"/>
              </a:rPr>
              <a:t>subculturing</a:t>
            </a:r>
            <a:r>
              <a:rPr lang="en-US" dirty="0" smtClean="0">
                <a:latin typeface="Times New Roman" pitchFamily="18" charset="0"/>
                <a:cs typeface="Times New Roman" pitchFamily="18" charset="0"/>
              </a:rPr>
              <a:t> and cultivation</a:t>
            </a:r>
          </a:p>
          <a:p>
            <a:pPr marL="342900" indent="-342900">
              <a:buFont typeface="+mj-lt"/>
              <a:buAutoNum type="arabicPeriod"/>
            </a:pPr>
            <a:r>
              <a:rPr lang="en-US" u="sng" dirty="0" smtClean="0">
                <a:latin typeface="Times New Roman" pitchFamily="18" charset="0"/>
                <a:cs typeface="Times New Roman" pitchFamily="18" charset="0"/>
              </a:rPr>
              <a:t>Irradiation</a:t>
            </a:r>
            <a:r>
              <a:rPr lang="en-US" dirty="0" smtClean="0">
                <a:latin typeface="Times New Roman" pitchFamily="18" charset="0"/>
                <a:cs typeface="Times New Roman" pitchFamily="18" charset="0"/>
              </a:rPr>
              <a:t>: protons (1,25 </a:t>
            </a:r>
            <a:r>
              <a:rPr lang="en-US" dirty="0" err="1" smtClean="0">
                <a:latin typeface="Times New Roman" pitchFamily="18" charset="0"/>
                <a:cs typeface="Times New Roman" pitchFamily="18" charset="0"/>
              </a:rPr>
              <a:t>Gy</a:t>
            </a:r>
            <a:r>
              <a:rPr lang="en-US" dirty="0" smtClean="0">
                <a:latin typeface="Times New Roman" pitchFamily="18" charset="0"/>
                <a:cs typeface="Times New Roman" pitchFamily="18" charset="0"/>
              </a:rPr>
              <a:t>, 150 </a:t>
            </a:r>
            <a:r>
              <a:rPr lang="en-US" dirty="0" err="1" smtClean="0">
                <a:latin typeface="Times New Roman" pitchFamily="18" charset="0"/>
                <a:cs typeface="Times New Roman" pitchFamily="18" charset="0"/>
              </a:rPr>
              <a:t>MeV</a:t>
            </a:r>
            <a:r>
              <a:rPr lang="en-US" dirty="0" smtClean="0">
                <a:latin typeface="Times New Roman" pitchFamily="18" charset="0"/>
                <a:cs typeface="Times New Roman" pitchFamily="18" charset="0"/>
              </a:rPr>
              <a:t>, ~10 </a:t>
            </a:r>
            <a:r>
              <a:rPr lang="en-US" dirty="0" err="1" smtClean="0">
                <a:latin typeface="Times New Roman" pitchFamily="18" charset="0"/>
                <a:cs typeface="Times New Roman" pitchFamily="18" charset="0"/>
              </a:rPr>
              <a:t>keV</a:t>
            </a:r>
            <a:r>
              <a:rPr lang="en-US" dirty="0" smtClean="0">
                <a:latin typeface="Times New Roman" pitchFamily="18" charset="0"/>
                <a:cs typeface="Times New Roman" pitchFamily="18" charset="0"/>
              </a:rPr>
              <a:t>/</a:t>
            </a:r>
            <a:r>
              <a:rPr lang="en-US" dirty="0" smtClean="0">
                <a:latin typeface="Symbol" pitchFamily="18" charset="2"/>
                <a:cs typeface="Times New Roman" pitchFamily="18" charset="0"/>
              </a:rPr>
              <a:t>m</a:t>
            </a:r>
            <a:r>
              <a:rPr lang="en-US" dirty="0" smtClean="0">
                <a:latin typeface="Times New Roman" pitchFamily="18" charset="0"/>
                <a:cs typeface="Times New Roman" pitchFamily="18" charset="0"/>
              </a:rPr>
              <a:t>m) or nitrogen ions (1,25 </a:t>
            </a:r>
            <a:r>
              <a:rPr lang="en-US" dirty="0" err="1" smtClean="0">
                <a:latin typeface="Times New Roman" pitchFamily="18" charset="0"/>
                <a:cs typeface="Times New Roman" pitchFamily="18" charset="0"/>
              </a:rPr>
              <a:t>Gy</a:t>
            </a:r>
            <a:r>
              <a:rPr lang="en-US" dirty="0" smtClean="0">
                <a:latin typeface="Times New Roman" pitchFamily="18" charset="0"/>
                <a:cs typeface="Times New Roman" pitchFamily="18" charset="0"/>
              </a:rPr>
              <a:t>, 14 </a:t>
            </a:r>
            <a:r>
              <a:rPr lang="en-US" dirty="0" err="1" smtClean="0">
                <a:latin typeface="Times New Roman" pitchFamily="18" charset="0"/>
                <a:cs typeface="Times New Roman" pitchFamily="18" charset="0"/>
              </a:rPr>
              <a:t>MeV</a:t>
            </a:r>
            <a:r>
              <a:rPr lang="en-US" dirty="0" smtClean="0">
                <a:latin typeface="Times New Roman" pitchFamily="18" charset="0"/>
                <a:cs typeface="Times New Roman" pitchFamily="18" charset="0"/>
              </a:rPr>
              <a:t>, 180 </a:t>
            </a:r>
            <a:r>
              <a:rPr lang="en-US" dirty="0" err="1" smtClean="0">
                <a:latin typeface="Times New Roman" pitchFamily="18" charset="0"/>
                <a:cs typeface="Times New Roman" pitchFamily="18" charset="0"/>
              </a:rPr>
              <a:t>keV</a:t>
            </a:r>
            <a:r>
              <a:rPr lang="en-US" dirty="0" smtClean="0">
                <a:latin typeface="Times New Roman" pitchFamily="18" charset="0"/>
                <a:cs typeface="Times New Roman" pitchFamily="18" charset="0"/>
              </a:rPr>
              <a:t>/</a:t>
            </a:r>
            <a:r>
              <a:rPr lang="en-US" dirty="0" smtClean="0">
                <a:latin typeface="Symbol" pitchFamily="18" charset="2"/>
                <a:cs typeface="Times New Roman" pitchFamily="18" charset="0"/>
              </a:rPr>
              <a:t>m</a:t>
            </a:r>
            <a:r>
              <a:rPr lang="en-US" dirty="0" smtClean="0">
                <a:latin typeface="Times New Roman" pitchFamily="18" charset="0"/>
                <a:cs typeface="Times New Roman" pitchFamily="18" charset="0"/>
              </a:rPr>
              <a:t>m)</a:t>
            </a:r>
          </a:p>
          <a:p>
            <a:pPr marL="342900" indent="-342900">
              <a:buFont typeface="+mj-lt"/>
              <a:buAutoNum type="arabicPeriod"/>
            </a:pPr>
            <a:r>
              <a:rPr lang="en-US" u="sng" dirty="0" smtClean="0">
                <a:latin typeface="Times New Roman" pitchFamily="18" charset="0"/>
                <a:cs typeface="Times New Roman" pitchFamily="18" charset="0"/>
              </a:rPr>
              <a:t>Formalin fixation</a:t>
            </a:r>
            <a:r>
              <a:rPr lang="en-US" dirty="0" smtClean="0">
                <a:latin typeface="Times New Roman" pitchFamily="18" charset="0"/>
                <a:cs typeface="Times New Roman" pitchFamily="18" charset="0"/>
              </a:rPr>
              <a:t>: 15, 30 min, 1, 4, 24 h post-irradiation, control</a:t>
            </a:r>
          </a:p>
          <a:p>
            <a:pPr marL="342900" indent="-342900">
              <a:buFont typeface="+mj-lt"/>
              <a:buAutoNum type="arabicPeriod"/>
            </a:pPr>
            <a:r>
              <a:rPr lang="en-US" u="sng" dirty="0" err="1" smtClean="0">
                <a:latin typeface="Times New Roman" pitchFamily="18" charset="0"/>
                <a:cs typeface="Times New Roman" pitchFamily="18" charset="0"/>
              </a:rPr>
              <a:t>Immunocytochemical</a:t>
            </a:r>
            <a:r>
              <a:rPr lang="en-US" u="sng" dirty="0" smtClean="0">
                <a:latin typeface="Times New Roman" pitchFamily="18" charset="0"/>
                <a:cs typeface="Times New Roman" pitchFamily="18" charset="0"/>
              </a:rPr>
              <a:t> staining</a:t>
            </a:r>
            <a:r>
              <a:rPr lang="en-US" dirty="0" smtClean="0">
                <a:latin typeface="Times New Roman" pitchFamily="18" charset="0"/>
                <a:cs typeface="Times New Roman" pitchFamily="18" charset="0"/>
              </a:rPr>
              <a:t>: </a:t>
            </a:r>
            <a:r>
              <a:rPr lang="en-US" dirty="0" smtClean="0">
                <a:latin typeface="Symbol" pitchFamily="18" charset="2"/>
                <a:cs typeface="Times New Roman" pitchFamily="18" charset="0"/>
              </a:rPr>
              <a:t>g</a:t>
            </a:r>
            <a:r>
              <a:rPr lang="en-US" dirty="0" smtClean="0">
                <a:latin typeface="Times New Roman" pitchFamily="18" charset="0"/>
                <a:cs typeface="Times New Roman" pitchFamily="18" charset="0"/>
              </a:rPr>
              <a:t>H2AX and 53BP1 primary antibody</a:t>
            </a:r>
          </a:p>
          <a:p>
            <a:pPr marL="342900" indent="-342900">
              <a:buFont typeface="+mj-lt"/>
              <a:buAutoNum type="arabicPeriod"/>
            </a:pPr>
            <a:r>
              <a:rPr lang="en-US" u="sng" dirty="0" smtClean="0">
                <a:latin typeface="Times New Roman" pitchFamily="18" charset="0"/>
                <a:cs typeface="Times New Roman" pitchFamily="18" charset="0"/>
              </a:rPr>
              <a:t>Fluorescent microscopy and </a:t>
            </a:r>
            <a:r>
              <a:rPr lang="en-US" u="sng" dirty="0" err="1" smtClean="0">
                <a:latin typeface="Times New Roman" pitchFamily="18" charset="0"/>
                <a:cs typeface="Times New Roman" pitchFamily="18" charset="0"/>
              </a:rPr>
              <a:t>quantitive</a:t>
            </a:r>
            <a:r>
              <a:rPr lang="en-US" u="sng" dirty="0" smtClean="0">
                <a:latin typeface="Times New Roman" pitchFamily="18" charset="0"/>
                <a:cs typeface="Times New Roman" pitchFamily="18" charset="0"/>
              </a:rPr>
              <a:t> analysis</a:t>
            </a:r>
            <a:endParaRPr lang="ru-RU" u="sng" dirty="0"/>
          </a:p>
        </p:txBody>
      </p:sp>
      <p:grpSp>
        <p:nvGrpSpPr>
          <p:cNvPr id="63" name="Группа 62"/>
          <p:cNvGrpSpPr/>
          <p:nvPr/>
        </p:nvGrpSpPr>
        <p:grpSpPr>
          <a:xfrm>
            <a:off x="323528" y="2830870"/>
            <a:ext cx="5040560" cy="3766482"/>
            <a:chOff x="-2628800" y="116632"/>
            <a:chExt cx="5040560" cy="3766482"/>
          </a:xfrm>
        </p:grpSpPr>
        <p:grpSp>
          <p:nvGrpSpPr>
            <p:cNvPr id="62" name="Группа 61"/>
            <p:cNvGrpSpPr/>
            <p:nvPr/>
          </p:nvGrpSpPr>
          <p:grpSpPr>
            <a:xfrm>
              <a:off x="-2628800" y="116632"/>
              <a:ext cx="4304162" cy="936104"/>
              <a:chOff x="-2628800" y="116632"/>
              <a:chExt cx="4304162" cy="936104"/>
            </a:xfrm>
          </p:grpSpPr>
          <p:sp>
            <p:nvSpPr>
              <p:cNvPr id="48" name="Овал 47"/>
              <p:cNvSpPr/>
              <p:nvPr/>
            </p:nvSpPr>
            <p:spPr>
              <a:xfrm>
                <a:off x="-2628800" y="116632"/>
                <a:ext cx="936104" cy="9361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NHDF</a:t>
                </a:r>
                <a:endParaRPr lang="ru-RU" sz="1600" dirty="0">
                  <a:effectLst>
                    <a:outerShdw blurRad="38100" dist="38100" dir="2700000" algn="tl">
                      <a:srgbClr val="000000">
                        <a:alpha val="43137"/>
                      </a:srgbClr>
                    </a:outerShdw>
                  </a:effectLst>
                </a:endParaRPr>
              </a:p>
            </p:txBody>
          </p:sp>
          <p:sp>
            <p:nvSpPr>
              <p:cNvPr id="55" name="TextBox 54"/>
              <p:cNvSpPr txBox="1"/>
              <p:nvPr/>
            </p:nvSpPr>
            <p:spPr>
              <a:xfrm>
                <a:off x="-1675363" y="334397"/>
                <a:ext cx="3350725" cy="646331"/>
              </a:xfrm>
              <a:prstGeom prst="rect">
                <a:avLst/>
              </a:prstGeom>
              <a:noFill/>
            </p:spPr>
            <p:txBody>
              <a:bodyPr wrap="none" rtlCol="0">
                <a:spAutoFit/>
              </a:bodyPr>
              <a:lstStyle/>
              <a:p>
                <a:pPr lvl="0"/>
                <a:r>
                  <a:rPr lang="en-US" dirty="0" smtClean="0">
                    <a:latin typeface="Times New Roman" pitchFamily="18" charset="0"/>
                    <a:cs typeface="Times New Roman" pitchFamily="18" charset="0"/>
                  </a:rPr>
                  <a:t>Normal human dermal fibroblasts</a:t>
                </a:r>
              </a:p>
              <a:p>
                <a:pPr lvl="0"/>
                <a:r>
                  <a:rPr lang="en-US" dirty="0" smtClean="0">
                    <a:latin typeface="Times New Roman" pitchFamily="18" charset="0"/>
                    <a:cs typeface="Times New Roman" pitchFamily="18" charset="0"/>
                  </a:rPr>
                  <a:t>Normal skin cells</a:t>
                </a:r>
              </a:p>
            </p:txBody>
          </p:sp>
        </p:grpSp>
        <p:grpSp>
          <p:nvGrpSpPr>
            <p:cNvPr id="61" name="Группа 60"/>
            <p:cNvGrpSpPr/>
            <p:nvPr/>
          </p:nvGrpSpPr>
          <p:grpSpPr>
            <a:xfrm>
              <a:off x="-2628800" y="1052736"/>
              <a:ext cx="3630239" cy="936104"/>
              <a:chOff x="-2628800" y="1052736"/>
              <a:chExt cx="3630239" cy="936104"/>
            </a:xfrm>
          </p:grpSpPr>
          <p:sp>
            <p:nvSpPr>
              <p:cNvPr id="50" name="Овал 49"/>
              <p:cNvSpPr/>
              <p:nvPr/>
            </p:nvSpPr>
            <p:spPr>
              <a:xfrm>
                <a:off x="-2628800" y="1052736"/>
                <a:ext cx="936104" cy="9361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B16</a:t>
                </a:r>
                <a:endParaRPr lang="ru-RU" sz="1600" dirty="0">
                  <a:effectLst>
                    <a:outerShdw blurRad="38100" dist="38100" dir="2700000" algn="tl">
                      <a:srgbClr val="000000">
                        <a:alpha val="43137"/>
                      </a:srgbClr>
                    </a:outerShdw>
                  </a:effectLst>
                </a:endParaRPr>
              </a:p>
            </p:txBody>
          </p:sp>
          <p:sp>
            <p:nvSpPr>
              <p:cNvPr id="56" name="TextBox 55"/>
              <p:cNvSpPr txBox="1"/>
              <p:nvPr/>
            </p:nvSpPr>
            <p:spPr>
              <a:xfrm>
                <a:off x="-1692696" y="1196752"/>
                <a:ext cx="2694135" cy="646331"/>
              </a:xfrm>
              <a:prstGeom prst="rect">
                <a:avLst/>
              </a:prstGeom>
              <a:noFill/>
            </p:spPr>
            <p:txBody>
              <a:bodyPr wrap="none" rtlCol="0">
                <a:spAutoFit/>
              </a:bodyPr>
              <a:lstStyle/>
              <a:p>
                <a:pPr lvl="0"/>
                <a:r>
                  <a:rPr lang="en-US" dirty="0" smtClean="0">
                    <a:latin typeface="Times New Roman" pitchFamily="18" charset="0"/>
                    <a:cs typeface="Times New Roman" pitchFamily="18" charset="0"/>
                  </a:rPr>
                  <a:t>Mouse melanoma cell line</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Malignant skin cancer</a:t>
                </a:r>
                <a:endParaRPr lang="ru-RU" dirty="0">
                  <a:latin typeface="Times New Roman" pitchFamily="18" charset="0"/>
                  <a:cs typeface="Times New Roman" pitchFamily="18" charset="0"/>
                </a:endParaRPr>
              </a:p>
            </p:txBody>
          </p:sp>
        </p:grpSp>
        <p:grpSp>
          <p:nvGrpSpPr>
            <p:cNvPr id="60" name="Группа 59"/>
            <p:cNvGrpSpPr/>
            <p:nvPr/>
          </p:nvGrpSpPr>
          <p:grpSpPr>
            <a:xfrm>
              <a:off x="-2628800" y="1988840"/>
              <a:ext cx="3282452" cy="936104"/>
              <a:chOff x="-2628800" y="1988840"/>
              <a:chExt cx="3282452" cy="936104"/>
            </a:xfrm>
          </p:grpSpPr>
          <p:sp>
            <p:nvSpPr>
              <p:cNvPr id="53" name="Овал 52"/>
              <p:cNvSpPr/>
              <p:nvPr/>
            </p:nvSpPr>
            <p:spPr>
              <a:xfrm>
                <a:off x="-2628800" y="1988840"/>
                <a:ext cx="936104" cy="9361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U87</a:t>
                </a:r>
                <a:endParaRPr lang="ru-RU" sz="1600" dirty="0">
                  <a:effectLst>
                    <a:outerShdw blurRad="38100" dist="38100" dir="2700000" algn="tl">
                      <a:srgbClr val="000000">
                        <a:alpha val="43137"/>
                      </a:srgbClr>
                    </a:outerShdw>
                  </a:effectLst>
                </a:endParaRPr>
              </a:p>
            </p:txBody>
          </p:sp>
          <p:sp>
            <p:nvSpPr>
              <p:cNvPr id="57" name="TextBox 56"/>
              <p:cNvSpPr txBox="1"/>
              <p:nvPr/>
            </p:nvSpPr>
            <p:spPr>
              <a:xfrm>
                <a:off x="-1692696" y="2132856"/>
                <a:ext cx="2346348" cy="646331"/>
              </a:xfrm>
              <a:prstGeom prst="rect">
                <a:avLst/>
              </a:prstGeom>
              <a:noFill/>
            </p:spPr>
            <p:txBody>
              <a:bodyPr wrap="none" rtlCol="0">
                <a:spAutoFit/>
              </a:bodyPr>
              <a:lstStyle/>
              <a:p>
                <a:pPr lvl="0"/>
                <a:r>
                  <a:rPr lang="en-US" dirty="0" err="1" smtClean="0">
                    <a:latin typeface="Times New Roman" pitchFamily="18" charset="0"/>
                    <a:cs typeface="Times New Roman" pitchFamily="18" charset="0"/>
                  </a:rPr>
                  <a:t>Glioblastoma</a:t>
                </a:r>
                <a:r>
                  <a:rPr lang="en-US" dirty="0" smtClean="0">
                    <a:latin typeface="Times New Roman" pitchFamily="18" charset="0"/>
                    <a:cs typeface="Times New Roman" pitchFamily="18" charset="0"/>
                  </a:rPr>
                  <a:t> cell line</a:t>
                </a:r>
              </a:p>
              <a:p>
                <a:pPr lvl="0"/>
                <a:r>
                  <a:rPr lang="en-US" dirty="0" smtClean="0">
                    <a:latin typeface="Times New Roman" pitchFamily="18" charset="0"/>
                    <a:cs typeface="Times New Roman" pitchFamily="18" charset="0"/>
                  </a:rPr>
                  <a:t>Malignant brain cancer</a:t>
                </a:r>
                <a:endParaRPr lang="ru-RU" dirty="0">
                  <a:latin typeface="Times New Roman" pitchFamily="18" charset="0"/>
                  <a:cs typeface="Times New Roman" pitchFamily="18" charset="0"/>
                </a:endParaRPr>
              </a:p>
            </p:txBody>
          </p:sp>
        </p:grpSp>
        <p:grpSp>
          <p:nvGrpSpPr>
            <p:cNvPr id="59" name="Группа 58"/>
            <p:cNvGrpSpPr/>
            <p:nvPr/>
          </p:nvGrpSpPr>
          <p:grpSpPr>
            <a:xfrm>
              <a:off x="-2628800" y="2924944"/>
              <a:ext cx="5040560" cy="958170"/>
              <a:chOff x="-2628800" y="2924944"/>
              <a:chExt cx="5040560" cy="958170"/>
            </a:xfrm>
          </p:grpSpPr>
          <p:sp>
            <p:nvSpPr>
              <p:cNvPr id="54" name="Овал 53"/>
              <p:cNvSpPr/>
              <p:nvPr/>
            </p:nvSpPr>
            <p:spPr>
              <a:xfrm>
                <a:off x="-2628800" y="2924944"/>
                <a:ext cx="936104" cy="93610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effectLst>
                      <a:outerShdw blurRad="38100" dist="38100" dir="2700000" algn="tl">
                        <a:srgbClr val="000000">
                          <a:alpha val="43137"/>
                        </a:srgbClr>
                      </a:outerShdw>
                    </a:effectLst>
                  </a:rPr>
                  <a:t>HCC</a:t>
                </a:r>
                <a:endParaRPr lang="ru-RU" sz="1600" dirty="0">
                  <a:effectLst>
                    <a:outerShdw blurRad="38100" dist="38100" dir="2700000" algn="tl">
                      <a:srgbClr val="000000">
                        <a:alpha val="43137"/>
                      </a:srgbClr>
                    </a:outerShdw>
                  </a:effectLst>
                </a:endParaRPr>
              </a:p>
            </p:txBody>
          </p:sp>
          <p:sp>
            <p:nvSpPr>
              <p:cNvPr id="58" name="TextBox 57"/>
              <p:cNvSpPr txBox="1"/>
              <p:nvPr/>
            </p:nvSpPr>
            <p:spPr>
              <a:xfrm>
                <a:off x="-1692695" y="2959784"/>
                <a:ext cx="4104455" cy="923330"/>
              </a:xfrm>
              <a:prstGeom prst="rect">
                <a:avLst/>
              </a:prstGeom>
              <a:noFill/>
            </p:spPr>
            <p:txBody>
              <a:bodyPr wrap="square" rtlCol="0">
                <a:spAutoFit/>
              </a:bodyPr>
              <a:lstStyle/>
              <a:p>
                <a:pPr lvl="0"/>
                <a:r>
                  <a:rPr lang="en-US" dirty="0" smtClean="0">
                    <a:latin typeface="Times New Roman" pitchFamily="18" charset="0"/>
                    <a:cs typeface="Times New Roman" pitchFamily="18" charset="0"/>
                  </a:rPr>
                  <a:t>Rat primary hippocampal cell culture</a:t>
                </a:r>
              </a:p>
              <a:p>
                <a:pPr lvl="0"/>
                <a:r>
                  <a:rPr lang="en-US" dirty="0" smtClean="0">
                    <a:latin typeface="Times New Roman" pitchFamily="18" charset="0"/>
                    <a:cs typeface="Times New Roman" pitchFamily="18" charset="0"/>
                  </a:rPr>
                  <a:t>Cell line extracted from rat hippocampus during first days after birth (P0-P1)</a:t>
                </a:r>
              </a:p>
            </p:txBody>
          </p:sp>
        </p:grpSp>
      </p:grpSp>
      <p:sp>
        <p:nvSpPr>
          <p:cNvPr id="64" name="Прямоугольник 63"/>
          <p:cNvSpPr/>
          <p:nvPr/>
        </p:nvSpPr>
        <p:spPr>
          <a:xfrm>
            <a:off x="568953" y="692696"/>
            <a:ext cx="2651688" cy="400110"/>
          </a:xfrm>
          <a:prstGeom prst="rect">
            <a:avLst/>
          </a:prstGeom>
        </p:spPr>
        <p:txBody>
          <a:bodyPr wrap="none">
            <a:spAutoFit/>
          </a:bodyPr>
          <a:lstStyle/>
          <a:p>
            <a:pPr algn="ctr"/>
            <a:r>
              <a:rPr lang="en-US" sz="2000" dirty="0" smtClean="0">
                <a:effectLst>
                  <a:outerShdw blurRad="38100" dist="38100" dir="2700000" algn="tl">
                    <a:srgbClr val="000000">
                      <a:alpha val="43137"/>
                    </a:srgbClr>
                  </a:outerShdw>
                </a:effectLst>
                <a:latin typeface="Times New Roman" pitchFamily="18" charset="0"/>
                <a:cs typeface="Times New Roman" pitchFamily="18" charset="0"/>
              </a:rPr>
              <a:t>Experimental procedure</a:t>
            </a:r>
          </a:p>
        </p:txBody>
      </p:sp>
      <p:pic>
        <p:nvPicPr>
          <p:cNvPr id="65" name="Рисунок 64" descr="Таблица культур.tif"/>
          <p:cNvPicPr>
            <a:picLocks noChangeAspect="1"/>
          </p:cNvPicPr>
          <p:nvPr/>
        </p:nvPicPr>
        <p:blipFill>
          <a:blip r:embed="rId3" cstate="print"/>
          <a:stretch>
            <a:fillRect/>
          </a:stretch>
        </p:blipFill>
        <p:spPr>
          <a:xfrm>
            <a:off x="5220072" y="2780928"/>
            <a:ext cx="1008112" cy="3917519"/>
          </a:xfrm>
          <a:prstGeom prst="rect">
            <a:avLst/>
          </a:prstGeom>
        </p:spPr>
      </p:pic>
      <p:pic>
        <p:nvPicPr>
          <p:cNvPr id="70" name="Рисунок 69" descr="HCC_DIV 6_Nestin-MAP2.tif"/>
          <p:cNvPicPr>
            <a:picLocks noChangeAspect="1"/>
          </p:cNvPicPr>
          <p:nvPr/>
        </p:nvPicPr>
        <p:blipFill>
          <a:blip r:embed="rId4" cstate="print"/>
          <a:stretch>
            <a:fillRect/>
          </a:stretch>
        </p:blipFill>
        <p:spPr>
          <a:xfrm>
            <a:off x="6854232" y="5465789"/>
            <a:ext cx="1606200" cy="1203571"/>
          </a:xfrm>
          <a:prstGeom prst="rect">
            <a:avLst/>
          </a:prstGeom>
        </p:spPr>
      </p:pic>
      <p:sp>
        <p:nvSpPr>
          <p:cNvPr id="74" name="TextBox 73"/>
          <p:cNvSpPr txBox="1"/>
          <p:nvPr/>
        </p:nvSpPr>
        <p:spPr>
          <a:xfrm>
            <a:off x="6732241" y="4725144"/>
            <a:ext cx="1800199" cy="646331"/>
          </a:xfrm>
          <a:prstGeom prst="rect">
            <a:avLst/>
          </a:prstGeom>
          <a:noFill/>
        </p:spPr>
        <p:txBody>
          <a:bodyPr wrap="square" rtlCol="0">
            <a:spAutoFit/>
          </a:bodyPr>
          <a:lstStyle/>
          <a:p>
            <a:pPr algn="ctr"/>
            <a:r>
              <a:rPr lang="en-US" dirty="0" smtClean="0">
                <a:solidFill>
                  <a:srgbClr val="C00000"/>
                </a:solidFill>
                <a:latin typeface="Times New Roman" pitchFamily="18" charset="0"/>
                <a:cs typeface="Times New Roman" pitchFamily="18" charset="0"/>
              </a:rPr>
              <a:t>Mature neurons </a:t>
            </a:r>
            <a:r>
              <a:rPr lang="en-US" dirty="0" smtClean="0">
                <a:latin typeface="Times New Roman" pitchFamily="18" charset="0"/>
                <a:cs typeface="Times New Roman" pitchFamily="18" charset="0"/>
              </a:rPr>
              <a:t>and </a:t>
            </a:r>
            <a:r>
              <a:rPr lang="en-US" dirty="0" smtClean="0">
                <a:solidFill>
                  <a:srgbClr val="00B050"/>
                </a:solidFill>
                <a:latin typeface="Times New Roman" pitchFamily="18" charset="0"/>
                <a:cs typeface="Times New Roman" pitchFamily="18" charset="0"/>
              </a:rPr>
              <a:t>NSC</a:t>
            </a:r>
            <a:endParaRPr lang="ru-RU" dirty="0" smtClean="0">
              <a:solidFill>
                <a:srgbClr val="00B050"/>
              </a:solidFill>
              <a:latin typeface="Times New Roman" pitchFamily="18" charset="0"/>
              <a:cs typeface="Times New Roman" pitchFamily="18" charset="0"/>
            </a:endParaRPr>
          </a:p>
        </p:txBody>
      </p:sp>
      <p:pic>
        <p:nvPicPr>
          <p:cNvPr id="23559" name="Picture 7" descr="C:\Users\Tatiana\Documents\Рабочая папка HP-Татьяна\ПРезентации\2024\Алушта\GFAP-NeuN_non-irradiated_HCC\GFAP-NeuN_non-irradiated_HCC_c1+2+3.tif"/>
          <p:cNvPicPr>
            <a:picLocks noChangeAspect="1" noChangeArrowheads="1"/>
          </p:cNvPicPr>
          <p:nvPr/>
        </p:nvPicPr>
        <p:blipFill>
          <a:blip r:embed="rId5" cstate="print"/>
          <a:srcRect/>
          <a:stretch>
            <a:fillRect/>
          </a:stretch>
        </p:blipFill>
        <p:spPr bwMode="auto">
          <a:xfrm>
            <a:off x="6804248" y="3429000"/>
            <a:ext cx="1584176" cy="1131141"/>
          </a:xfrm>
          <a:prstGeom prst="rect">
            <a:avLst/>
          </a:prstGeom>
          <a:noFill/>
        </p:spPr>
      </p:pic>
      <p:cxnSp>
        <p:nvCxnSpPr>
          <p:cNvPr id="76" name="Прямая со стрелкой 75"/>
          <p:cNvCxnSpPr/>
          <p:nvPr/>
        </p:nvCxnSpPr>
        <p:spPr>
          <a:xfrm>
            <a:off x="6300192" y="6237312"/>
            <a:ext cx="432048" cy="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79" name="Прямая со стрелкой 78"/>
          <p:cNvCxnSpPr/>
          <p:nvPr/>
        </p:nvCxnSpPr>
        <p:spPr>
          <a:xfrm flipV="1">
            <a:off x="6300192" y="4077072"/>
            <a:ext cx="432048" cy="2016224"/>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82" name="Прямоугольник 81"/>
          <p:cNvSpPr/>
          <p:nvPr/>
        </p:nvSpPr>
        <p:spPr>
          <a:xfrm>
            <a:off x="7020272" y="2924944"/>
            <a:ext cx="1172116" cy="369332"/>
          </a:xfrm>
          <a:prstGeom prst="rect">
            <a:avLst/>
          </a:prstGeom>
        </p:spPr>
        <p:txBody>
          <a:bodyPr wrap="none">
            <a:spAutoFit/>
          </a:bodyPr>
          <a:lstStyle/>
          <a:p>
            <a:r>
              <a:rPr lang="en-US" dirty="0" smtClean="0">
                <a:solidFill>
                  <a:srgbClr val="C00000"/>
                </a:solidFill>
                <a:latin typeface="Times New Roman" pitchFamily="18" charset="0"/>
                <a:cs typeface="Times New Roman" pitchFamily="18" charset="0"/>
              </a:rPr>
              <a:t>Astrocytes</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326DD09-A137-447D-A085-9AC1D40DB4F6}" type="slidenum">
              <a:rPr lang="ru-RU" smtClean="0"/>
              <a:pPr/>
              <a:t>5</a:t>
            </a:fld>
            <a:endParaRPr lang="ru-RU"/>
          </a:p>
        </p:txBody>
      </p:sp>
      <p:sp>
        <p:nvSpPr>
          <p:cNvPr id="5" name="TextBox 4"/>
          <p:cNvSpPr txBox="1"/>
          <p:nvPr/>
        </p:nvSpPr>
        <p:spPr>
          <a:xfrm>
            <a:off x="0" y="44624"/>
            <a:ext cx="9144000" cy="461665"/>
          </a:xfrm>
          <a:prstGeom prst="rect">
            <a:avLst/>
          </a:prstGeom>
          <a:no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smtClean="0">
                <a:solidFill>
                  <a:schemeClr val="tx1"/>
                </a:solidFill>
                <a:latin typeface="Times New Roman" pitchFamily="18" charset="0"/>
                <a:cs typeface="Times New Roman" pitchFamily="18" charset="0"/>
              </a:rPr>
              <a:t>Aims and goals</a:t>
            </a:r>
            <a:endParaRPr lang="ru-RU" sz="2400" dirty="0">
              <a:solidFill>
                <a:schemeClr val="tx1"/>
              </a:solidFill>
              <a:latin typeface="Times New Roman" pitchFamily="18" charset="0"/>
              <a:cs typeface="Times New Roman" pitchFamily="18" charset="0"/>
            </a:endParaRPr>
          </a:p>
        </p:txBody>
      </p:sp>
      <p:cxnSp>
        <p:nvCxnSpPr>
          <p:cNvPr id="6" name="Прямая соединительная линия 5"/>
          <p:cNvCxnSpPr/>
          <p:nvPr/>
        </p:nvCxnSpPr>
        <p:spPr>
          <a:xfrm>
            <a:off x="251520" y="548680"/>
            <a:ext cx="8640960" cy="0"/>
          </a:xfrm>
          <a:prstGeom prst="line">
            <a:avLst/>
          </a:prstGeom>
          <a:ln>
            <a:solidFill>
              <a:schemeClr val="accent3">
                <a:lumMod val="60000"/>
                <a:lumOff val="4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1560" y="2204864"/>
            <a:ext cx="7920880" cy="1754326"/>
          </a:xfrm>
          <a:prstGeom prst="rect">
            <a:avLst/>
          </a:prstGeom>
          <a:noFill/>
        </p:spPr>
        <p:txBody>
          <a:bodyPr wrap="square" rtlCol="0">
            <a:spAutoFit/>
          </a:bodyPr>
          <a:lstStyle/>
          <a:p>
            <a:pPr algn="just">
              <a:lnSpc>
                <a:spcPct val="150000"/>
              </a:lnSpc>
            </a:pPr>
            <a:r>
              <a:rPr lang="en-US" dirty="0" smtClean="0">
                <a:latin typeface="Times New Roman" pitchFamily="18" charset="0"/>
                <a:cs typeface="Times New Roman" pitchFamily="18" charset="0"/>
              </a:rPr>
              <a:t>To analyze the DNA </a:t>
            </a:r>
            <a:r>
              <a:rPr lang="en-US" dirty="0" smtClean="0">
                <a:latin typeface="Times New Roman" pitchFamily="18" charset="0"/>
                <a:cs typeface="Times New Roman" pitchFamily="18" charset="0"/>
              </a:rPr>
              <a:t>DSB induction and </a:t>
            </a:r>
            <a:r>
              <a:rPr lang="en-US" dirty="0" smtClean="0">
                <a:latin typeface="Times New Roman" pitchFamily="18" charset="0"/>
                <a:cs typeface="Times New Roman" pitchFamily="18" charset="0"/>
              </a:rPr>
              <a:t>repair kinetics </a:t>
            </a:r>
            <a:r>
              <a:rPr lang="en-US" i="1" dirty="0" smtClean="0">
                <a:latin typeface="Times New Roman" pitchFamily="18" charset="0"/>
                <a:cs typeface="Times New Roman" pitchFamily="18" charset="0"/>
              </a:rPr>
              <a:t>in vitro  </a:t>
            </a:r>
            <a:r>
              <a:rPr lang="en-US" dirty="0" smtClean="0">
                <a:latin typeface="Times New Roman" pitchFamily="18" charset="0"/>
                <a:cs typeface="Times New Roman" pitchFamily="18" charset="0"/>
              </a:rPr>
              <a:t>in normal (normal fibroblasts and hippocampal cells) and cancer (U87 and B16) cell lines exposed to particle irradiation with different linear energy transfer (LET) using the </a:t>
            </a:r>
            <a:r>
              <a:rPr lang="en-US" dirty="0" err="1" smtClean="0">
                <a:latin typeface="Times New Roman" pitchFamily="18" charset="0"/>
                <a:cs typeface="Times New Roman" pitchFamily="18" charset="0"/>
              </a:rPr>
              <a:t>immunostaining</a:t>
            </a:r>
            <a:r>
              <a:rPr lang="en-US" dirty="0" smtClean="0">
                <a:latin typeface="Times New Roman" pitchFamily="18" charset="0"/>
                <a:cs typeface="Times New Roman" pitchFamily="18" charset="0"/>
              </a:rPr>
              <a:t> method and fluorescent microscopy</a:t>
            </a:r>
            <a:endParaRPr lang="ru-RU"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smtClean="0">
                <a:latin typeface="Times New Roman" pitchFamily="18" charset="0"/>
                <a:cs typeface="Times New Roman" pitchFamily="18" charset="0"/>
              </a:rPr>
              <a:t>RIF elimination in normal and cancer cells after</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proton </a:t>
            </a:r>
          </a:p>
          <a:p>
            <a:pPr algn="ctr"/>
            <a:r>
              <a:rPr lang="en-US" sz="2400" dirty="0" smtClean="0">
                <a:latin typeface="Times New Roman" pitchFamily="18" charset="0"/>
                <a:cs typeface="Times New Roman" pitchFamily="18" charset="0"/>
              </a:rPr>
              <a:t>or nitrogen irradiation</a:t>
            </a:r>
            <a:endParaRPr lang="ru-RU" sz="2400" dirty="0">
              <a:latin typeface="Times New Roman" pitchFamily="18" charset="0"/>
              <a:cs typeface="Times New Roman" pitchFamily="18" charset="0"/>
            </a:endParaRPr>
          </a:p>
        </p:txBody>
      </p:sp>
      <p:cxnSp>
        <p:nvCxnSpPr>
          <p:cNvPr id="11" name="Прямая соединительная линия 10"/>
          <p:cNvCxnSpPr/>
          <p:nvPr/>
        </p:nvCxnSpPr>
        <p:spPr>
          <a:xfrm>
            <a:off x="251520" y="1052736"/>
            <a:ext cx="8640960" cy="0"/>
          </a:xfrm>
          <a:prstGeom prst="line">
            <a:avLst/>
          </a:prstGeom>
          <a:ln>
            <a:solidFill>
              <a:schemeClr val="accent6">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1506" name="Picture 2" descr="\\159.93.75.187\g\DATA\Comparison of fib U87 B16 NSC neurons astrocytes_protons and nitrogen\Kinetics_proton_Fib B16 U87_nitrogen and protons_2.tif"/>
          <p:cNvPicPr>
            <a:picLocks noChangeAspect="1" noChangeArrowheads="1"/>
          </p:cNvPicPr>
          <p:nvPr/>
        </p:nvPicPr>
        <p:blipFill>
          <a:blip r:embed="rId3" cstate="print"/>
          <a:srcRect/>
          <a:stretch>
            <a:fillRect/>
          </a:stretch>
        </p:blipFill>
        <p:spPr bwMode="auto">
          <a:xfrm>
            <a:off x="1043608" y="1556792"/>
            <a:ext cx="6912768" cy="5289527"/>
          </a:xfrm>
          <a:prstGeom prst="rect">
            <a:avLst/>
          </a:prstGeom>
          <a:noFill/>
        </p:spPr>
      </p:pic>
      <p:sp>
        <p:nvSpPr>
          <p:cNvPr id="6" name="Номер слайда 5"/>
          <p:cNvSpPr>
            <a:spLocks noGrp="1"/>
          </p:cNvSpPr>
          <p:nvPr>
            <p:ph type="sldNum" sz="quarter" idx="12"/>
          </p:nvPr>
        </p:nvSpPr>
        <p:spPr>
          <a:xfrm>
            <a:off x="6804248" y="6381328"/>
            <a:ext cx="2133600" cy="365125"/>
          </a:xfrm>
        </p:spPr>
        <p:txBody>
          <a:bodyPr/>
          <a:lstStyle/>
          <a:p>
            <a:fld id="{2326DD09-A137-447D-A085-9AC1D40DB4F6}" type="slidenum">
              <a:rPr lang="ru-RU" smtClean="0"/>
              <a:pPr/>
              <a:t>6</a:t>
            </a:fld>
            <a:endParaRPr lang="ru-RU" dirty="0"/>
          </a:p>
        </p:txBody>
      </p:sp>
      <p:sp>
        <p:nvSpPr>
          <p:cNvPr id="7" name="TextBox 6"/>
          <p:cNvSpPr txBox="1"/>
          <p:nvPr/>
        </p:nvSpPr>
        <p:spPr>
          <a:xfrm>
            <a:off x="251520" y="1156682"/>
            <a:ext cx="4690708"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RIF - radiation </a:t>
            </a:r>
            <a:r>
              <a:rPr lang="en-US" sz="2000" dirty="0" smtClean="0">
                <a:latin typeface="Times New Roman" pitchFamily="18" charset="0"/>
                <a:cs typeface="Times New Roman" pitchFamily="18" charset="0"/>
              </a:rPr>
              <a:t>induced</a:t>
            </a:r>
            <a:r>
              <a:rPr lang="ru-RU" sz="2000" dirty="0" smtClean="0">
                <a:latin typeface="Times New Roman" pitchFamily="18" charset="0"/>
                <a:cs typeface="Times New Roman" pitchFamily="18" charset="0"/>
              </a:rPr>
              <a:t> </a:t>
            </a:r>
            <a:r>
              <a:rPr lang="en-US" sz="2000" dirty="0" smtClean="0">
                <a:latin typeface="Symbol" pitchFamily="18" charset="2"/>
                <a:cs typeface="Times New Roman" pitchFamily="18" charset="0"/>
              </a:rPr>
              <a:t>g</a:t>
            </a:r>
            <a:r>
              <a:rPr lang="en-US" sz="2000" dirty="0" smtClean="0">
                <a:latin typeface="Times New Roman" pitchFamily="18" charset="0"/>
                <a:cs typeface="Times New Roman" pitchFamily="18" charset="0"/>
              </a:rPr>
              <a:t>H2AX/53BP1</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foci</a:t>
            </a:r>
            <a:endParaRPr lang="ru-RU" sz="2000" dirty="0">
              <a:latin typeface="Times New Roman" pitchFamily="18" charset="0"/>
              <a:cs typeface="Times New Roman" pitchFamily="18" charset="0"/>
            </a:endParaRPr>
          </a:p>
        </p:txBody>
      </p:sp>
      <p:cxnSp>
        <p:nvCxnSpPr>
          <p:cNvPr id="18" name="Прямая соединительная линия 17"/>
          <p:cNvCxnSpPr/>
          <p:nvPr/>
        </p:nvCxnSpPr>
        <p:spPr>
          <a:xfrm>
            <a:off x="1691680" y="5877272"/>
            <a:ext cx="259228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5220072" y="5877272"/>
            <a:ext cx="25202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42733" y="5538718"/>
            <a:ext cx="813043"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Control</a:t>
            </a:r>
            <a:endParaRPr lang="ru-RU" sz="1600" dirty="0">
              <a:latin typeface="Times New Roman" pitchFamily="18" charset="0"/>
              <a:cs typeface="Times New Roman" pitchFamily="18" charset="0"/>
            </a:endParaRPr>
          </a:p>
        </p:txBody>
      </p:sp>
      <p:sp>
        <p:nvSpPr>
          <p:cNvPr id="22" name="TextBox 21"/>
          <p:cNvSpPr txBox="1"/>
          <p:nvPr/>
        </p:nvSpPr>
        <p:spPr>
          <a:xfrm>
            <a:off x="5292080" y="5517232"/>
            <a:ext cx="813043"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Control</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8640"/>
            <a:ext cx="9144000"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smtClean="0">
                <a:latin typeface="Times New Roman" pitchFamily="18" charset="0"/>
                <a:cs typeface="Times New Roman" pitchFamily="18" charset="0"/>
              </a:rPr>
              <a:t>RIF elimination in normal and cancer cells after</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proton </a:t>
            </a:r>
          </a:p>
          <a:p>
            <a:pPr algn="ctr"/>
            <a:r>
              <a:rPr lang="en-US" sz="2400" dirty="0" smtClean="0">
                <a:latin typeface="Times New Roman" pitchFamily="18" charset="0"/>
                <a:cs typeface="Times New Roman" pitchFamily="18" charset="0"/>
              </a:rPr>
              <a:t>or nitrogen irradiation</a:t>
            </a:r>
            <a:endParaRPr lang="ru-RU" sz="2400" dirty="0">
              <a:latin typeface="Times New Roman" pitchFamily="18" charset="0"/>
              <a:cs typeface="Times New Roman" pitchFamily="18" charset="0"/>
            </a:endParaRPr>
          </a:p>
        </p:txBody>
      </p:sp>
      <p:cxnSp>
        <p:nvCxnSpPr>
          <p:cNvPr id="11" name="Прямая соединительная линия 10"/>
          <p:cNvCxnSpPr/>
          <p:nvPr/>
        </p:nvCxnSpPr>
        <p:spPr>
          <a:xfrm>
            <a:off x="251520" y="1052736"/>
            <a:ext cx="8640960" cy="0"/>
          </a:xfrm>
          <a:prstGeom prst="line">
            <a:avLst/>
          </a:prstGeom>
          <a:ln>
            <a:solidFill>
              <a:schemeClr val="accent6">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1506" name="Picture 2" descr="\\159.93.75.187\g\DATA\Comparison of fib U87 B16 NSC neurons astrocytes_protons and nitrogen\Kinetics_proton_Fib B16 U87_nitrogen and protons_2.tif"/>
          <p:cNvPicPr>
            <a:picLocks noChangeAspect="1" noChangeArrowheads="1"/>
          </p:cNvPicPr>
          <p:nvPr/>
        </p:nvPicPr>
        <p:blipFill>
          <a:blip r:embed="rId3" cstate="print"/>
          <a:srcRect/>
          <a:stretch>
            <a:fillRect/>
          </a:stretch>
        </p:blipFill>
        <p:spPr bwMode="auto">
          <a:xfrm>
            <a:off x="1043608" y="1556792"/>
            <a:ext cx="6912768" cy="5289527"/>
          </a:xfrm>
          <a:prstGeom prst="rect">
            <a:avLst/>
          </a:prstGeom>
          <a:noFill/>
        </p:spPr>
      </p:pic>
      <p:sp>
        <p:nvSpPr>
          <p:cNvPr id="6" name="Номер слайда 5"/>
          <p:cNvSpPr>
            <a:spLocks noGrp="1"/>
          </p:cNvSpPr>
          <p:nvPr>
            <p:ph type="sldNum" sz="quarter" idx="12"/>
          </p:nvPr>
        </p:nvSpPr>
        <p:spPr>
          <a:xfrm>
            <a:off x="6804248" y="6381328"/>
            <a:ext cx="2133600" cy="365125"/>
          </a:xfrm>
        </p:spPr>
        <p:txBody>
          <a:bodyPr/>
          <a:lstStyle/>
          <a:p>
            <a:fld id="{2326DD09-A137-447D-A085-9AC1D40DB4F6}" type="slidenum">
              <a:rPr lang="ru-RU" smtClean="0"/>
              <a:pPr/>
              <a:t>7</a:t>
            </a:fld>
            <a:endParaRPr lang="ru-RU" dirty="0"/>
          </a:p>
        </p:txBody>
      </p:sp>
      <p:sp>
        <p:nvSpPr>
          <p:cNvPr id="8" name="Прямоугольник 7"/>
          <p:cNvSpPr/>
          <p:nvPr/>
        </p:nvSpPr>
        <p:spPr>
          <a:xfrm>
            <a:off x="1619672" y="3573016"/>
            <a:ext cx="648072" cy="280831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923928" y="4869160"/>
            <a:ext cx="648072" cy="151216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380312" y="4437112"/>
            <a:ext cx="648072" cy="194421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220072" y="2348880"/>
            <a:ext cx="360040" cy="403244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7884368" y="4653136"/>
            <a:ext cx="607859" cy="646331"/>
          </a:xfrm>
          <a:prstGeom prst="rect">
            <a:avLst/>
          </a:prstGeom>
          <a:solidFill>
            <a:schemeClr val="bg1"/>
          </a:solidFill>
        </p:spPr>
        <p:txBody>
          <a:bodyPr wrap="none" rtlCol="0">
            <a:spAutoFit/>
          </a:bodyPr>
          <a:lstStyle/>
          <a:p>
            <a:r>
              <a:rPr lang="ru-RU" dirty="0" smtClean="0">
                <a:solidFill>
                  <a:srgbClr val="0070C0"/>
                </a:solidFill>
                <a:latin typeface="Times New Roman" pitchFamily="18" charset="0"/>
                <a:cs typeface="Times New Roman" pitchFamily="18" charset="0"/>
              </a:rPr>
              <a:t>38%</a:t>
            </a:r>
          </a:p>
          <a:p>
            <a:r>
              <a:rPr lang="ru-RU" dirty="0" smtClean="0">
                <a:latin typeface="Times New Roman" pitchFamily="18" charset="0"/>
                <a:cs typeface="Times New Roman" pitchFamily="18" charset="0"/>
              </a:rPr>
              <a:t>33%</a:t>
            </a:r>
            <a:endParaRPr lang="ru-RU" dirty="0">
              <a:latin typeface="Times New Roman" pitchFamily="18" charset="0"/>
              <a:cs typeface="Times New Roman" pitchFamily="18" charset="0"/>
            </a:endParaRPr>
          </a:p>
        </p:txBody>
      </p:sp>
      <p:sp>
        <p:nvSpPr>
          <p:cNvPr id="14" name="TextBox 13"/>
          <p:cNvSpPr txBox="1"/>
          <p:nvPr/>
        </p:nvSpPr>
        <p:spPr>
          <a:xfrm>
            <a:off x="4283968" y="5013176"/>
            <a:ext cx="607859" cy="923330"/>
          </a:xfrm>
          <a:prstGeom prst="rect">
            <a:avLst/>
          </a:prstGeom>
          <a:solidFill>
            <a:schemeClr val="bg1"/>
          </a:solidFill>
        </p:spPr>
        <p:txBody>
          <a:bodyPr wrap="none" rtlCol="0">
            <a:spAutoFit/>
          </a:bodyPr>
          <a:lstStyle/>
          <a:p>
            <a:r>
              <a:rPr lang="ru-RU" dirty="0" smtClean="0">
                <a:solidFill>
                  <a:srgbClr val="0070C0"/>
                </a:solidFill>
                <a:latin typeface="Times New Roman" pitchFamily="18" charset="0"/>
                <a:cs typeface="Times New Roman" pitchFamily="18" charset="0"/>
              </a:rPr>
              <a:t>40%</a:t>
            </a:r>
          </a:p>
          <a:p>
            <a:r>
              <a:rPr lang="ru-RU" dirty="0" smtClean="0">
                <a:solidFill>
                  <a:srgbClr val="FF0000"/>
                </a:solidFill>
                <a:latin typeface="Times New Roman" pitchFamily="18" charset="0"/>
                <a:cs typeface="Times New Roman" pitchFamily="18" charset="0"/>
              </a:rPr>
              <a:t>15%</a:t>
            </a:r>
          </a:p>
          <a:p>
            <a:r>
              <a:rPr lang="ru-RU" dirty="0" smtClean="0">
                <a:latin typeface="Times New Roman" pitchFamily="18" charset="0"/>
                <a:cs typeface="Times New Roman" pitchFamily="18" charset="0"/>
              </a:rPr>
              <a:t>11%</a:t>
            </a:r>
            <a:endParaRPr lang="ru-RU" dirty="0">
              <a:latin typeface="Times New Roman" pitchFamily="18" charset="0"/>
              <a:cs typeface="Times New Roman" pitchFamily="18" charset="0"/>
            </a:endParaRPr>
          </a:p>
        </p:txBody>
      </p:sp>
      <p:sp>
        <p:nvSpPr>
          <p:cNvPr id="15" name="TextBox 14"/>
          <p:cNvSpPr txBox="1"/>
          <p:nvPr/>
        </p:nvSpPr>
        <p:spPr>
          <a:xfrm>
            <a:off x="3575578" y="4509120"/>
            <a:ext cx="1356462"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Persistent RIF</a:t>
            </a:r>
            <a:endParaRPr lang="ru-RU" sz="1600" dirty="0">
              <a:latin typeface="Times New Roman" pitchFamily="18" charset="0"/>
              <a:cs typeface="Times New Roman" pitchFamily="18" charset="0"/>
            </a:endParaRPr>
          </a:p>
        </p:txBody>
      </p:sp>
      <p:sp>
        <p:nvSpPr>
          <p:cNvPr id="16" name="TextBox 15"/>
          <p:cNvSpPr txBox="1"/>
          <p:nvPr/>
        </p:nvSpPr>
        <p:spPr>
          <a:xfrm>
            <a:off x="7164288" y="4098558"/>
            <a:ext cx="1356462"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Persistent RIF</a:t>
            </a:r>
            <a:endParaRPr lang="ru-RU" sz="1600" dirty="0">
              <a:latin typeface="Times New Roman" pitchFamily="18" charset="0"/>
              <a:cs typeface="Times New Roman" pitchFamily="18" charset="0"/>
            </a:endParaRPr>
          </a:p>
        </p:txBody>
      </p:sp>
      <p:cxnSp>
        <p:nvCxnSpPr>
          <p:cNvPr id="18" name="Прямая соединительная линия 17"/>
          <p:cNvCxnSpPr/>
          <p:nvPr/>
        </p:nvCxnSpPr>
        <p:spPr>
          <a:xfrm>
            <a:off x="1691680" y="5877272"/>
            <a:ext cx="25922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5220072" y="5877272"/>
            <a:ext cx="2520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42733" y="5538718"/>
            <a:ext cx="813043"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Control</a:t>
            </a:r>
            <a:endParaRPr lang="ru-RU" sz="1600" dirty="0">
              <a:latin typeface="Times New Roman" pitchFamily="18" charset="0"/>
              <a:cs typeface="Times New Roman" pitchFamily="18" charset="0"/>
            </a:endParaRPr>
          </a:p>
        </p:txBody>
      </p:sp>
      <p:sp>
        <p:nvSpPr>
          <p:cNvPr id="22" name="TextBox 21"/>
          <p:cNvSpPr txBox="1"/>
          <p:nvPr/>
        </p:nvSpPr>
        <p:spPr>
          <a:xfrm>
            <a:off x="5292080" y="5517232"/>
            <a:ext cx="813043"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Control</a:t>
            </a:r>
            <a:endParaRPr lang="ru-RU" sz="1600" dirty="0">
              <a:latin typeface="Times New Roman" pitchFamily="18" charset="0"/>
              <a:cs typeface="Times New Roman" pitchFamily="18" charset="0"/>
            </a:endParaRPr>
          </a:p>
        </p:txBody>
      </p:sp>
      <p:sp>
        <p:nvSpPr>
          <p:cNvPr id="23" name="TextBox 22"/>
          <p:cNvSpPr txBox="1"/>
          <p:nvPr/>
        </p:nvSpPr>
        <p:spPr>
          <a:xfrm>
            <a:off x="1763688" y="3140968"/>
            <a:ext cx="607859" cy="369332"/>
          </a:xfrm>
          <a:prstGeom prst="rect">
            <a:avLst/>
          </a:prstGeom>
          <a:noFill/>
        </p:spPr>
        <p:txBody>
          <a:bodyPr wrap="none" rtlCol="0">
            <a:spAutoFit/>
          </a:bodyPr>
          <a:lstStyle/>
          <a:p>
            <a:r>
              <a:rPr lang="en-US" dirty="0" smtClean="0">
                <a:solidFill>
                  <a:schemeClr val="accent3">
                    <a:lumMod val="50000"/>
                  </a:schemeClr>
                </a:solidFill>
                <a:latin typeface="Times New Roman" pitchFamily="18" charset="0"/>
                <a:cs typeface="Times New Roman" pitchFamily="18" charset="0"/>
              </a:rPr>
              <a:t>Max</a:t>
            </a:r>
            <a:endParaRPr lang="ru-RU" dirty="0">
              <a:solidFill>
                <a:schemeClr val="accent3">
                  <a:lumMod val="50000"/>
                </a:schemeClr>
              </a:solidFill>
              <a:latin typeface="Times New Roman" pitchFamily="18" charset="0"/>
              <a:cs typeface="Times New Roman" pitchFamily="18" charset="0"/>
            </a:endParaRPr>
          </a:p>
        </p:txBody>
      </p:sp>
      <p:sp>
        <p:nvSpPr>
          <p:cNvPr id="24" name="TextBox 23"/>
          <p:cNvSpPr txBox="1"/>
          <p:nvPr/>
        </p:nvSpPr>
        <p:spPr>
          <a:xfrm>
            <a:off x="5134415" y="1979548"/>
            <a:ext cx="607859" cy="369332"/>
          </a:xfrm>
          <a:prstGeom prst="rect">
            <a:avLst/>
          </a:prstGeom>
          <a:noFill/>
        </p:spPr>
        <p:txBody>
          <a:bodyPr wrap="none" rtlCol="0">
            <a:spAutoFit/>
          </a:bodyPr>
          <a:lstStyle/>
          <a:p>
            <a:r>
              <a:rPr lang="en-US" dirty="0" smtClean="0">
                <a:solidFill>
                  <a:schemeClr val="accent3">
                    <a:lumMod val="50000"/>
                  </a:schemeClr>
                </a:solidFill>
                <a:latin typeface="Times New Roman" pitchFamily="18" charset="0"/>
                <a:cs typeface="Times New Roman" pitchFamily="18" charset="0"/>
              </a:rPr>
              <a:t>Max</a:t>
            </a:r>
            <a:endParaRPr lang="ru-RU" dirty="0">
              <a:solidFill>
                <a:schemeClr val="accent3">
                  <a:lumMod val="50000"/>
                </a:schemeClr>
              </a:solidFill>
              <a:latin typeface="Times New Roman" pitchFamily="18" charset="0"/>
              <a:cs typeface="Times New Roman" pitchFamily="18" charset="0"/>
            </a:endParaRPr>
          </a:p>
        </p:txBody>
      </p:sp>
      <p:sp>
        <p:nvSpPr>
          <p:cNvPr id="26" name="TextBox 25"/>
          <p:cNvSpPr txBox="1"/>
          <p:nvPr/>
        </p:nvSpPr>
        <p:spPr>
          <a:xfrm>
            <a:off x="251520" y="1156682"/>
            <a:ext cx="4690708"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RIF - radiation </a:t>
            </a:r>
            <a:r>
              <a:rPr lang="en-US" sz="2000" dirty="0" smtClean="0">
                <a:latin typeface="Times New Roman" pitchFamily="18" charset="0"/>
                <a:cs typeface="Times New Roman" pitchFamily="18" charset="0"/>
              </a:rPr>
              <a:t>induced</a:t>
            </a:r>
            <a:r>
              <a:rPr lang="ru-RU" sz="2000" dirty="0" smtClean="0">
                <a:latin typeface="Times New Roman" pitchFamily="18" charset="0"/>
                <a:cs typeface="Times New Roman" pitchFamily="18" charset="0"/>
              </a:rPr>
              <a:t> </a:t>
            </a:r>
            <a:r>
              <a:rPr lang="en-US" sz="2000" dirty="0" smtClean="0">
                <a:latin typeface="Symbol" pitchFamily="18" charset="2"/>
                <a:cs typeface="Times New Roman" pitchFamily="18" charset="0"/>
              </a:rPr>
              <a:t>g</a:t>
            </a:r>
            <a:r>
              <a:rPr lang="en-US" sz="2000" dirty="0" smtClean="0">
                <a:latin typeface="Times New Roman" pitchFamily="18" charset="0"/>
                <a:cs typeface="Times New Roman" pitchFamily="18" charset="0"/>
              </a:rPr>
              <a:t>H2AX/53BP1</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foci</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98984" y="1568152"/>
            <a:ext cx="6629400" cy="5029200"/>
          </a:xfrm>
          <a:prstGeom prst="rect">
            <a:avLst/>
          </a:prstGeom>
          <a:noFill/>
          <a:ln w="9525">
            <a:noFill/>
            <a:miter lim="800000"/>
            <a:headEnd/>
            <a:tailEnd/>
          </a:ln>
        </p:spPr>
      </p:pic>
      <p:pic>
        <p:nvPicPr>
          <p:cNvPr id="22532" name="Picture 4" descr="\\159.93.75.187\g\DATA\Comparison of fib U87 B16 NSC neurons astrocytes_protons and nitrogen\Kinetics_proton_Mature neurons NSC astrocytes_HCC_nitrogen and protons_2.tif"/>
          <p:cNvPicPr>
            <a:picLocks noChangeAspect="1" noChangeArrowheads="1"/>
          </p:cNvPicPr>
          <p:nvPr/>
        </p:nvPicPr>
        <p:blipFill>
          <a:blip r:embed="rId4" cstate="print"/>
          <a:srcRect/>
          <a:stretch>
            <a:fillRect/>
          </a:stretch>
        </p:blipFill>
        <p:spPr bwMode="auto">
          <a:xfrm>
            <a:off x="-7309320" y="1124744"/>
            <a:ext cx="6586667" cy="5040000"/>
          </a:xfrm>
          <a:prstGeom prst="rect">
            <a:avLst/>
          </a:prstGeom>
          <a:noFill/>
        </p:spPr>
      </p:pic>
      <p:sp>
        <p:nvSpPr>
          <p:cNvPr id="4" name="TextBox 3"/>
          <p:cNvSpPr txBox="1"/>
          <p:nvPr/>
        </p:nvSpPr>
        <p:spPr>
          <a:xfrm>
            <a:off x="0" y="188640"/>
            <a:ext cx="9144000"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smtClean="0">
                <a:latin typeface="Times New Roman" pitchFamily="18" charset="0"/>
                <a:cs typeface="Times New Roman" pitchFamily="18" charset="0"/>
              </a:rPr>
              <a:t>RIF elimination in rat hippocampal cells after</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proton </a:t>
            </a:r>
          </a:p>
          <a:p>
            <a:pPr algn="ctr"/>
            <a:r>
              <a:rPr lang="en-US" sz="2400" dirty="0" smtClean="0">
                <a:latin typeface="Times New Roman" pitchFamily="18" charset="0"/>
                <a:cs typeface="Times New Roman" pitchFamily="18" charset="0"/>
              </a:rPr>
              <a:t>or nitrogen irradiation</a:t>
            </a:r>
            <a:endParaRPr lang="ru-RU" sz="2400" dirty="0">
              <a:latin typeface="Times New Roman" pitchFamily="18" charset="0"/>
              <a:cs typeface="Times New Roman" pitchFamily="18" charset="0"/>
            </a:endParaRPr>
          </a:p>
        </p:txBody>
      </p:sp>
      <p:cxnSp>
        <p:nvCxnSpPr>
          <p:cNvPr id="11" name="Прямая соединительная линия 10"/>
          <p:cNvCxnSpPr/>
          <p:nvPr/>
        </p:nvCxnSpPr>
        <p:spPr>
          <a:xfrm>
            <a:off x="251520" y="1052736"/>
            <a:ext cx="8640960" cy="0"/>
          </a:xfrm>
          <a:prstGeom prst="line">
            <a:avLst/>
          </a:prstGeom>
          <a:ln>
            <a:solidFill>
              <a:schemeClr val="accent6">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a:lstStyle/>
          <a:p>
            <a:fld id="{2326DD09-A137-447D-A085-9AC1D40DB4F6}" type="slidenum">
              <a:rPr lang="ru-RU" smtClean="0"/>
              <a:pPr/>
              <a:t>8</a:t>
            </a:fld>
            <a:endParaRPr lang="ru-RU"/>
          </a:p>
        </p:txBody>
      </p:sp>
      <p:sp>
        <p:nvSpPr>
          <p:cNvPr id="18" name="TextBox 17"/>
          <p:cNvSpPr txBox="1"/>
          <p:nvPr/>
        </p:nvSpPr>
        <p:spPr>
          <a:xfrm>
            <a:off x="2195736" y="5384576"/>
            <a:ext cx="813043"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Control</a:t>
            </a:r>
            <a:endParaRPr lang="ru-RU" sz="1600" dirty="0">
              <a:latin typeface="Times New Roman" pitchFamily="18" charset="0"/>
              <a:cs typeface="Times New Roman" pitchFamily="18" charset="0"/>
            </a:endParaRPr>
          </a:p>
        </p:txBody>
      </p:sp>
      <p:cxnSp>
        <p:nvCxnSpPr>
          <p:cNvPr id="20" name="Прямая соединительная линия 19"/>
          <p:cNvCxnSpPr/>
          <p:nvPr/>
        </p:nvCxnSpPr>
        <p:spPr>
          <a:xfrm>
            <a:off x="5580112" y="5816624"/>
            <a:ext cx="23042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508104" y="5528592"/>
            <a:ext cx="813043"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Control</a:t>
            </a:r>
            <a:endParaRPr lang="ru-RU" sz="1600" dirty="0">
              <a:latin typeface="Times New Roman" pitchFamily="18" charset="0"/>
              <a:cs typeface="Times New Roman" pitchFamily="18" charset="0"/>
            </a:endParaRPr>
          </a:p>
        </p:txBody>
      </p:sp>
      <p:cxnSp>
        <p:nvCxnSpPr>
          <p:cNvPr id="12" name="Прямая соединительная линия 11"/>
          <p:cNvCxnSpPr/>
          <p:nvPr/>
        </p:nvCxnSpPr>
        <p:spPr>
          <a:xfrm>
            <a:off x="2123728" y="5744616"/>
            <a:ext cx="23042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1520" y="1156682"/>
            <a:ext cx="5019323"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RIF - radiation </a:t>
            </a:r>
            <a:r>
              <a:rPr lang="en-US" sz="2000" dirty="0" smtClean="0">
                <a:latin typeface="Times New Roman" pitchFamily="18" charset="0"/>
                <a:cs typeface="Times New Roman" pitchFamily="18" charset="0"/>
              </a:rPr>
              <a:t>induced</a:t>
            </a:r>
            <a:r>
              <a:rPr lang="ru-RU" sz="2000" dirty="0" smtClean="0">
                <a:latin typeface="Times New Roman" pitchFamily="18" charset="0"/>
                <a:cs typeface="Times New Roman" pitchFamily="18" charset="0"/>
              </a:rPr>
              <a:t> </a:t>
            </a:r>
            <a:r>
              <a:rPr lang="en-US" sz="2000" dirty="0" smtClean="0">
                <a:latin typeface="Symbol" pitchFamily="18" charset="2"/>
                <a:cs typeface="Times New Roman" pitchFamily="18" charset="0"/>
              </a:rPr>
              <a:t>g</a:t>
            </a:r>
            <a:r>
              <a:rPr lang="en-US" sz="2000" dirty="0" smtClean="0">
                <a:latin typeface="Times New Roman" pitchFamily="18" charset="0"/>
                <a:cs typeface="Times New Roman" pitchFamily="18" charset="0"/>
              </a:rPr>
              <a:t>H2AX or 53BP1</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foci</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srcRect/>
          <a:stretch>
            <a:fillRect/>
          </a:stretch>
        </p:blipFill>
        <p:spPr bwMode="auto">
          <a:xfrm>
            <a:off x="1398984" y="1640160"/>
            <a:ext cx="6629400" cy="5029200"/>
          </a:xfrm>
          <a:prstGeom prst="rect">
            <a:avLst/>
          </a:prstGeom>
          <a:noFill/>
          <a:ln w="9525">
            <a:noFill/>
            <a:miter lim="800000"/>
            <a:headEnd/>
            <a:tailEnd/>
          </a:ln>
        </p:spPr>
      </p:pic>
      <p:sp>
        <p:nvSpPr>
          <p:cNvPr id="23" name="TextBox 22"/>
          <p:cNvSpPr txBox="1"/>
          <p:nvPr/>
        </p:nvSpPr>
        <p:spPr>
          <a:xfrm>
            <a:off x="2195736" y="5456584"/>
            <a:ext cx="813043"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Control</a:t>
            </a:r>
            <a:endParaRPr lang="ru-RU" sz="1600" dirty="0">
              <a:latin typeface="Times New Roman" pitchFamily="18" charset="0"/>
              <a:cs typeface="Times New Roman" pitchFamily="18" charset="0"/>
            </a:endParaRPr>
          </a:p>
        </p:txBody>
      </p:sp>
      <p:cxnSp>
        <p:nvCxnSpPr>
          <p:cNvPr id="24" name="Прямая соединительная линия 23"/>
          <p:cNvCxnSpPr/>
          <p:nvPr/>
        </p:nvCxnSpPr>
        <p:spPr>
          <a:xfrm>
            <a:off x="5580112" y="5888632"/>
            <a:ext cx="23042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508104" y="5600600"/>
            <a:ext cx="813043"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Control</a:t>
            </a:r>
            <a:endParaRPr lang="ru-RU" sz="1600" dirty="0">
              <a:latin typeface="Times New Roman" pitchFamily="18" charset="0"/>
              <a:cs typeface="Times New Roman" pitchFamily="18" charset="0"/>
            </a:endParaRPr>
          </a:p>
        </p:txBody>
      </p:sp>
      <p:cxnSp>
        <p:nvCxnSpPr>
          <p:cNvPr id="26" name="Прямая соединительная линия 25"/>
          <p:cNvCxnSpPr/>
          <p:nvPr/>
        </p:nvCxnSpPr>
        <p:spPr>
          <a:xfrm>
            <a:off x="2123728" y="5816624"/>
            <a:ext cx="23042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188640"/>
            <a:ext cx="9144000"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400" dirty="0" smtClean="0">
                <a:latin typeface="Times New Roman" pitchFamily="18" charset="0"/>
                <a:cs typeface="Times New Roman" pitchFamily="18" charset="0"/>
              </a:rPr>
              <a:t>RIF elimination in normal and cancer cells after</a:t>
            </a: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proton </a:t>
            </a:r>
          </a:p>
          <a:p>
            <a:pPr algn="ctr"/>
            <a:r>
              <a:rPr lang="en-US" sz="2400" dirty="0" smtClean="0">
                <a:latin typeface="Times New Roman" pitchFamily="18" charset="0"/>
                <a:cs typeface="Times New Roman" pitchFamily="18" charset="0"/>
              </a:rPr>
              <a:t>or nitrogen irradiation</a:t>
            </a:r>
            <a:endParaRPr lang="ru-RU" sz="2400" dirty="0">
              <a:latin typeface="Times New Roman" pitchFamily="18" charset="0"/>
              <a:cs typeface="Times New Roman" pitchFamily="18" charset="0"/>
            </a:endParaRPr>
          </a:p>
        </p:txBody>
      </p:sp>
      <p:cxnSp>
        <p:nvCxnSpPr>
          <p:cNvPr id="11" name="Прямая соединительная линия 10"/>
          <p:cNvCxnSpPr/>
          <p:nvPr/>
        </p:nvCxnSpPr>
        <p:spPr>
          <a:xfrm>
            <a:off x="251520" y="1052736"/>
            <a:ext cx="8640960" cy="0"/>
          </a:xfrm>
          <a:prstGeom prst="line">
            <a:avLst/>
          </a:prstGeom>
          <a:ln>
            <a:solidFill>
              <a:schemeClr val="accent6">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Номер слайда 6"/>
          <p:cNvSpPr>
            <a:spLocks noGrp="1"/>
          </p:cNvSpPr>
          <p:nvPr>
            <p:ph type="sldNum" sz="quarter" idx="12"/>
          </p:nvPr>
        </p:nvSpPr>
        <p:spPr/>
        <p:txBody>
          <a:bodyPr/>
          <a:lstStyle/>
          <a:p>
            <a:fld id="{2326DD09-A137-447D-A085-9AC1D40DB4F6}" type="slidenum">
              <a:rPr lang="ru-RU" smtClean="0"/>
              <a:pPr/>
              <a:t>9</a:t>
            </a:fld>
            <a:endParaRPr lang="ru-RU"/>
          </a:p>
        </p:txBody>
      </p:sp>
      <p:sp>
        <p:nvSpPr>
          <p:cNvPr id="8" name="Прямоугольник 7"/>
          <p:cNvSpPr/>
          <p:nvPr/>
        </p:nvSpPr>
        <p:spPr>
          <a:xfrm>
            <a:off x="2699792" y="2648272"/>
            <a:ext cx="432048" cy="36004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084168" y="2720280"/>
            <a:ext cx="504056" cy="352839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680034" y="5024536"/>
            <a:ext cx="360040" cy="129614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8040074" y="5312568"/>
            <a:ext cx="607859" cy="646331"/>
          </a:xfrm>
          <a:prstGeom prst="rect">
            <a:avLst/>
          </a:prstGeom>
          <a:noFill/>
        </p:spPr>
        <p:txBody>
          <a:bodyPr wrap="none" rtlCol="0">
            <a:spAutoFit/>
          </a:bodyPr>
          <a:lstStyle/>
          <a:p>
            <a:r>
              <a:rPr lang="ru-RU" dirty="0" smtClean="0">
                <a:solidFill>
                  <a:schemeClr val="accent3">
                    <a:lumMod val="50000"/>
                  </a:schemeClr>
                </a:solidFill>
                <a:latin typeface="Times New Roman" pitchFamily="18" charset="0"/>
                <a:cs typeface="Times New Roman" pitchFamily="18" charset="0"/>
              </a:rPr>
              <a:t>24%</a:t>
            </a:r>
          </a:p>
          <a:p>
            <a:r>
              <a:rPr lang="ru-RU" dirty="0" smtClean="0">
                <a:solidFill>
                  <a:srgbClr val="7030A0"/>
                </a:solidFill>
                <a:latin typeface="Times New Roman" pitchFamily="18" charset="0"/>
                <a:cs typeface="Times New Roman" pitchFamily="18" charset="0"/>
              </a:rPr>
              <a:t>37%</a:t>
            </a:r>
            <a:endParaRPr lang="ru-RU" dirty="0">
              <a:solidFill>
                <a:srgbClr val="7030A0"/>
              </a:solidFill>
              <a:latin typeface="Times New Roman" pitchFamily="18" charset="0"/>
              <a:cs typeface="Times New Roman" pitchFamily="18" charset="0"/>
            </a:endParaRPr>
          </a:p>
        </p:txBody>
      </p:sp>
      <p:sp>
        <p:nvSpPr>
          <p:cNvPr id="13" name="TextBox 12"/>
          <p:cNvSpPr txBox="1"/>
          <p:nvPr/>
        </p:nvSpPr>
        <p:spPr>
          <a:xfrm>
            <a:off x="7464010" y="4664496"/>
            <a:ext cx="1356462" cy="338554"/>
          </a:xfrm>
          <a:prstGeom prst="rect">
            <a:avLst/>
          </a:prstGeom>
          <a:noFill/>
        </p:spPr>
        <p:txBody>
          <a:bodyPr wrap="none" rtlCol="0">
            <a:spAutoFit/>
          </a:bodyPr>
          <a:lstStyle/>
          <a:p>
            <a:r>
              <a:rPr lang="en-US" sz="1600" dirty="0" smtClean="0">
                <a:latin typeface="Times New Roman" pitchFamily="18" charset="0"/>
                <a:cs typeface="Times New Roman" pitchFamily="18" charset="0"/>
              </a:rPr>
              <a:t>Persistent RIF</a:t>
            </a:r>
            <a:endParaRPr lang="ru-RU" sz="1600" dirty="0">
              <a:latin typeface="Times New Roman" pitchFamily="18" charset="0"/>
              <a:cs typeface="Times New Roman" pitchFamily="18" charset="0"/>
            </a:endParaRPr>
          </a:p>
        </p:txBody>
      </p:sp>
      <p:sp>
        <p:nvSpPr>
          <p:cNvPr id="16" name="TextBox 15"/>
          <p:cNvSpPr txBox="1"/>
          <p:nvPr/>
        </p:nvSpPr>
        <p:spPr>
          <a:xfrm>
            <a:off x="3203848" y="2720280"/>
            <a:ext cx="607859" cy="369332"/>
          </a:xfrm>
          <a:prstGeom prst="rect">
            <a:avLst/>
          </a:prstGeom>
          <a:noFill/>
        </p:spPr>
        <p:txBody>
          <a:bodyPr wrap="none" rtlCol="0">
            <a:spAutoFit/>
          </a:bodyPr>
          <a:lstStyle/>
          <a:p>
            <a:r>
              <a:rPr lang="en-US" dirty="0" smtClean="0">
                <a:solidFill>
                  <a:schemeClr val="accent3">
                    <a:lumMod val="50000"/>
                  </a:schemeClr>
                </a:solidFill>
                <a:latin typeface="Times New Roman" pitchFamily="18" charset="0"/>
                <a:cs typeface="Times New Roman" pitchFamily="18" charset="0"/>
              </a:rPr>
              <a:t>Max</a:t>
            </a:r>
            <a:endParaRPr lang="ru-RU" dirty="0">
              <a:solidFill>
                <a:schemeClr val="accent3">
                  <a:lumMod val="50000"/>
                </a:schemeClr>
              </a:solidFill>
              <a:latin typeface="Times New Roman" pitchFamily="18" charset="0"/>
              <a:cs typeface="Times New Roman" pitchFamily="18" charset="0"/>
            </a:endParaRPr>
          </a:p>
        </p:txBody>
      </p:sp>
      <p:sp>
        <p:nvSpPr>
          <p:cNvPr id="17" name="TextBox 16"/>
          <p:cNvSpPr txBox="1"/>
          <p:nvPr/>
        </p:nvSpPr>
        <p:spPr>
          <a:xfrm>
            <a:off x="6730267" y="2720280"/>
            <a:ext cx="722053" cy="369332"/>
          </a:xfrm>
          <a:prstGeom prst="rect">
            <a:avLst/>
          </a:prstGeom>
          <a:noFill/>
        </p:spPr>
        <p:txBody>
          <a:bodyPr wrap="square" rtlCol="0">
            <a:spAutoFit/>
          </a:bodyPr>
          <a:lstStyle/>
          <a:p>
            <a:r>
              <a:rPr lang="en-US" dirty="0" smtClean="0">
                <a:solidFill>
                  <a:schemeClr val="accent3">
                    <a:lumMod val="50000"/>
                  </a:schemeClr>
                </a:solidFill>
                <a:latin typeface="Times New Roman" pitchFamily="18" charset="0"/>
                <a:cs typeface="Times New Roman" pitchFamily="18" charset="0"/>
              </a:rPr>
              <a:t>Max</a:t>
            </a:r>
            <a:endParaRPr lang="ru-RU" dirty="0">
              <a:solidFill>
                <a:schemeClr val="accent3">
                  <a:lumMod val="50000"/>
                </a:schemeClr>
              </a:solidFill>
              <a:latin typeface="Times New Roman" pitchFamily="18" charset="0"/>
              <a:cs typeface="Times New Roman" pitchFamily="18" charset="0"/>
            </a:endParaRPr>
          </a:p>
        </p:txBody>
      </p:sp>
      <p:sp>
        <p:nvSpPr>
          <p:cNvPr id="27" name="TextBox 26"/>
          <p:cNvSpPr txBox="1"/>
          <p:nvPr/>
        </p:nvSpPr>
        <p:spPr>
          <a:xfrm>
            <a:off x="251520" y="1156682"/>
            <a:ext cx="5019323"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RIF - radiation </a:t>
            </a:r>
            <a:r>
              <a:rPr lang="en-US" sz="2000" dirty="0" smtClean="0">
                <a:latin typeface="Times New Roman" pitchFamily="18" charset="0"/>
                <a:cs typeface="Times New Roman" pitchFamily="18" charset="0"/>
              </a:rPr>
              <a:t>induced</a:t>
            </a:r>
            <a:r>
              <a:rPr lang="ru-RU" sz="2000" dirty="0" smtClean="0">
                <a:latin typeface="Times New Roman" pitchFamily="18" charset="0"/>
                <a:cs typeface="Times New Roman" pitchFamily="18" charset="0"/>
              </a:rPr>
              <a:t> </a:t>
            </a:r>
            <a:r>
              <a:rPr lang="en-US" sz="2000" dirty="0" smtClean="0">
                <a:latin typeface="Symbol" pitchFamily="18" charset="2"/>
                <a:cs typeface="Times New Roman" pitchFamily="18" charset="0"/>
              </a:rPr>
              <a:t>g</a:t>
            </a:r>
            <a:r>
              <a:rPr lang="en-US" sz="2000" dirty="0" smtClean="0">
                <a:latin typeface="Times New Roman" pitchFamily="18" charset="0"/>
                <a:cs typeface="Times New Roman" pitchFamily="18" charset="0"/>
              </a:rPr>
              <a:t>H2AX or 53BP1</a:t>
            </a: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foci</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4971</TotalTime>
  <Words>1698</Words>
  <Application>Microsoft Office PowerPoint</Application>
  <PresentationFormat>Экран (4:3)</PresentationFormat>
  <Paragraphs>136</Paragraphs>
  <Slides>12</Slides>
  <Notes>9</Notes>
  <HiddenSlides>1</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DNA double-strand breaks repair kinetics in mammalian and human cells after proton and nitrogen irradiation</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Кинетика репарации двунитевых разрывов ДНК в клетках млекопитающих различного типа при воздействии корпускулярных видов излучений</dc:title>
  <dc:creator>Tatiana</dc:creator>
  <cp:lastModifiedBy>Tatiana</cp:lastModifiedBy>
  <cp:revision>276</cp:revision>
  <dcterms:created xsi:type="dcterms:W3CDTF">2024-05-28T07:54:48Z</dcterms:created>
  <dcterms:modified xsi:type="dcterms:W3CDTF">2024-06-07T09:07:04Z</dcterms:modified>
</cp:coreProperties>
</file>