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04" r:id="rId2"/>
    <p:sldId id="445" r:id="rId3"/>
    <p:sldId id="424" r:id="rId4"/>
    <p:sldId id="426" r:id="rId5"/>
    <p:sldId id="263" r:id="rId6"/>
    <p:sldId id="267" r:id="rId7"/>
    <p:sldId id="260" r:id="rId8"/>
    <p:sldId id="261" r:id="rId9"/>
    <p:sldId id="262" r:id="rId10"/>
    <p:sldId id="378" r:id="rId11"/>
    <p:sldId id="441" r:id="rId12"/>
    <p:sldId id="379" r:id="rId13"/>
    <p:sldId id="405" r:id="rId14"/>
    <p:sldId id="285" r:id="rId15"/>
    <p:sldId id="271" r:id="rId16"/>
    <p:sldId id="436" r:id="rId17"/>
    <p:sldId id="437" r:id="rId18"/>
    <p:sldId id="272" r:id="rId19"/>
    <p:sldId id="274" r:id="rId20"/>
    <p:sldId id="275" r:id="rId21"/>
    <p:sldId id="276" r:id="rId22"/>
    <p:sldId id="256" r:id="rId23"/>
    <p:sldId id="442" r:id="rId24"/>
    <p:sldId id="432" r:id="rId25"/>
    <p:sldId id="435" r:id="rId26"/>
    <p:sldId id="434" r:id="rId27"/>
    <p:sldId id="443" r:id="rId28"/>
    <p:sldId id="429" r:id="rId29"/>
    <p:sldId id="279" r:id="rId30"/>
    <p:sldId id="440" r:id="rId31"/>
    <p:sldId id="377" r:id="rId32"/>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nirt_office365" initials=""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FF"/>
    <a:srgbClr val="CC0066"/>
    <a:srgbClr val="FF0000"/>
    <a:srgbClr val="6600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81" autoAdjust="0"/>
    <p:restoredTop sz="89738" autoAdjust="0"/>
  </p:normalViewPr>
  <p:slideViewPr>
    <p:cSldViewPr>
      <p:cViewPr varScale="1">
        <p:scale>
          <a:sx n="58" d="100"/>
          <a:sy n="58" d="100"/>
        </p:scale>
        <p:origin x="992" y="52"/>
      </p:cViewPr>
      <p:guideLst>
        <p:guide orient="horz" pos="2160"/>
        <p:guide pos="2880"/>
      </p:guideLst>
    </p:cSldViewPr>
  </p:slideViewPr>
  <p:outlineViewPr>
    <p:cViewPr>
      <p:scale>
        <a:sx n="33" d="100"/>
        <a:sy n="33" d="100"/>
      </p:scale>
      <p:origin x="0" y="-2122"/>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11-19T12:25:35.649" idx="12">
    <p:pos x="8061" y="434"/>
    <p:text>заменить scattered на transmitted</p:text>
  </p:cm>
  <p:cm authorId="0" dt="2024-11-19T12:38:19.189" idx="14">
    <p:pos x="6882" y="311"/>
    <p:text>Убрать слова в реальных экспер и заменить их на Обычно</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2763"/>
          </a:xfrm>
          <a:prstGeom prst="rect">
            <a:avLst/>
          </a:prstGeom>
          <a:noFill/>
          <a:ln>
            <a:noFill/>
          </a:ln>
          <a:effectLst/>
        </p:spPr>
        <p:txBody>
          <a:bodyPr vert="horz" wrap="square" lIns="94768" tIns="47384" rIns="94768" bIns="47384" numCol="1" anchor="t" anchorCtr="0" compatLnSpc="1">
            <a:prstTxWarp prst="textNoShape">
              <a:avLst/>
            </a:prstTxWarp>
          </a:bodyPr>
          <a:lstStyle>
            <a:lvl1pPr defTabSz="947738" eaLnBrk="1" hangingPunct="1">
              <a:defRPr sz="1200">
                <a:latin typeface="Arial" panose="020B0604020202020204" pitchFamily="34" charset="0"/>
              </a:defRPr>
            </a:lvl1pPr>
          </a:lstStyle>
          <a:p>
            <a:pPr>
              <a:defRPr/>
            </a:pPr>
            <a:endParaRPr lang="en-US" altLang="en-US"/>
          </a:p>
        </p:txBody>
      </p:sp>
      <p:sp>
        <p:nvSpPr>
          <p:cNvPr id="30723" name="Rectangle 3"/>
          <p:cNvSpPr>
            <a:spLocks noGrp="1" noChangeArrowheads="1"/>
          </p:cNvSpPr>
          <p:nvPr>
            <p:ph type="dt" sz="quarter" idx="1"/>
          </p:nvPr>
        </p:nvSpPr>
        <p:spPr bwMode="auto">
          <a:xfrm>
            <a:off x="4022725" y="0"/>
            <a:ext cx="3076575" cy="512763"/>
          </a:xfrm>
          <a:prstGeom prst="rect">
            <a:avLst/>
          </a:prstGeom>
          <a:noFill/>
          <a:ln>
            <a:noFill/>
          </a:ln>
          <a:effectLst/>
        </p:spPr>
        <p:txBody>
          <a:bodyPr vert="horz" wrap="square" lIns="94768" tIns="47384" rIns="94768" bIns="47384" numCol="1" anchor="t" anchorCtr="0" compatLnSpc="1">
            <a:prstTxWarp prst="textNoShape">
              <a:avLst/>
            </a:prstTxWarp>
          </a:bodyPr>
          <a:lstStyle>
            <a:lvl1pPr algn="r" defTabSz="947738" eaLnBrk="1" hangingPunct="1">
              <a:defRPr sz="1200">
                <a:latin typeface="Arial" panose="020B0604020202020204" pitchFamily="34" charset="0"/>
              </a:defRPr>
            </a:lvl1pPr>
          </a:lstStyle>
          <a:p>
            <a:pPr>
              <a:defRPr/>
            </a:pPr>
            <a:endParaRPr lang="en-US" altLang="en-US"/>
          </a:p>
        </p:txBody>
      </p:sp>
      <p:sp>
        <p:nvSpPr>
          <p:cNvPr id="30724" name="Rectangle 4"/>
          <p:cNvSpPr>
            <a:spLocks noGrp="1" noChangeArrowheads="1"/>
          </p:cNvSpPr>
          <p:nvPr>
            <p:ph type="ftr" sz="quarter" idx="2"/>
          </p:nvPr>
        </p:nvSpPr>
        <p:spPr bwMode="auto">
          <a:xfrm>
            <a:off x="0" y="9721850"/>
            <a:ext cx="3076575" cy="512763"/>
          </a:xfrm>
          <a:prstGeom prst="rect">
            <a:avLst/>
          </a:prstGeom>
          <a:noFill/>
          <a:ln>
            <a:noFill/>
          </a:ln>
          <a:effectLst/>
        </p:spPr>
        <p:txBody>
          <a:bodyPr vert="horz" wrap="square" lIns="94768" tIns="47384" rIns="94768" bIns="47384" numCol="1" anchor="b" anchorCtr="0" compatLnSpc="1">
            <a:prstTxWarp prst="textNoShape">
              <a:avLst/>
            </a:prstTxWarp>
          </a:bodyPr>
          <a:lstStyle>
            <a:lvl1pPr defTabSz="947738" eaLnBrk="1" hangingPunct="1">
              <a:defRPr sz="1200">
                <a:latin typeface="Arial" panose="020B0604020202020204" pitchFamily="34" charset="0"/>
              </a:defRPr>
            </a:lvl1pPr>
          </a:lstStyle>
          <a:p>
            <a:pPr>
              <a:defRPr/>
            </a:pPr>
            <a:endParaRPr lang="en-US" altLang="en-US"/>
          </a:p>
        </p:txBody>
      </p:sp>
      <p:sp>
        <p:nvSpPr>
          <p:cNvPr id="30725" name="Rectangle 5"/>
          <p:cNvSpPr>
            <a:spLocks noGrp="1" noChangeArrowheads="1"/>
          </p:cNvSpPr>
          <p:nvPr>
            <p:ph type="sldNum" sz="quarter" idx="3"/>
          </p:nvPr>
        </p:nvSpPr>
        <p:spPr bwMode="auto">
          <a:xfrm>
            <a:off x="4022725" y="9721850"/>
            <a:ext cx="3076575" cy="512763"/>
          </a:xfrm>
          <a:prstGeom prst="rect">
            <a:avLst/>
          </a:prstGeom>
          <a:noFill/>
          <a:ln>
            <a:noFill/>
          </a:ln>
          <a:effectLst/>
        </p:spPr>
        <p:txBody>
          <a:bodyPr vert="horz" wrap="square" lIns="94768" tIns="47384" rIns="94768" bIns="47384" numCol="1" anchor="b" anchorCtr="0" compatLnSpc="1">
            <a:prstTxWarp prst="textNoShape">
              <a:avLst/>
            </a:prstTxWarp>
          </a:bodyPr>
          <a:lstStyle>
            <a:lvl1pPr algn="r" defTabSz="947738" eaLnBrk="1" hangingPunct="1">
              <a:defRPr sz="1200"/>
            </a:lvl1pPr>
          </a:lstStyle>
          <a:p>
            <a:fld id="{FA3DC692-A42E-4B5E-9924-209D2FF9B1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6C246DA8-A594-4755-81A2-0203874F68C0}" type="datetimeFigureOut">
              <a:rPr lang="en-US"/>
              <a:pPr>
                <a:defRPr/>
              </a:pPr>
              <a:t>12/10/2024</a:t>
            </a:fld>
            <a:endParaRPr lang="en-US"/>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96A55A7-4A31-4DAA-9C5B-00972295C3B6}" type="slidenum">
              <a:rPr lang="en-US"/>
              <a:pPr/>
              <a:t>‹#›</a:t>
            </a:fld>
            <a:endParaRPr lang="en-US"/>
          </a:p>
        </p:txBody>
      </p:sp>
    </p:spTree>
    <p:extLst>
      <p:ext uri="{BB962C8B-B14F-4D97-AF65-F5344CB8AC3E}">
        <p14:creationId xmlns:p14="http://schemas.microsoft.com/office/powerpoint/2010/main" val="167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Rot="1" noChangeAspect="1" noChangeArrowheads="1" noTextEdit="1"/>
          </p:cNvSpPr>
          <p:nvPr>
            <p:ph type="sldImg"/>
          </p:nvPr>
        </p:nvSpPr>
        <p:spPr bwMode="auto">
          <a:xfrm>
            <a:off x="993775" y="777875"/>
            <a:ext cx="5113338" cy="3836988"/>
          </a:xfrm>
          <a:solidFill>
            <a:srgbClr val="FFFFFF"/>
          </a:solidFill>
          <a:ln>
            <a:solidFill>
              <a:srgbClr val="000000"/>
            </a:solidFill>
            <a:miter lim="800000"/>
            <a:headEnd/>
            <a:tailEnd/>
          </a:ln>
        </p:spPr>
      </p:sp>
      <p:sp>
        <p:nvSpPr>
          <p:cNvPr id="8195" name="Rectangle 2"/>
          <p:cNvSpPr>
            <a:spLocks noGrp="1" noChangeArrowheads="1"/>
          </p:cNvSpPr>
          <p:nvPr>
            <p:ph type="body" idx="1"/>
          </p:nvPr>
        </p:nvSpPr>
        <p:spPr bwMode="auto">
          <a:xfrm>
            <a:off x="709613" y="4860925"/>
            <a:ext cx="5678487" cy="4605338"/>
          </a:xfrm>
          <a:noFill/>
        </p:spPr>
        <p:txBody>
          <a:bodyPr wrap="none" numCol="1" anchor="ctr" anchorCtr="0" compatLnSpc="1">
            <a:prstTxWarp prst="textNoShape">
              <a:avLst/>
            </a:prstTxWarp>
          </a:bodyPr>
          <a:lstStyle/>
          <a:p>
            <a:pPr eaLnBrk="1" hangingPunct="1">
              <a:spcBef>
                <a:spcPct val="0"/>
              </a:spcBef>
            </a:pPr>
            <a:endParaRPr lang="en-US" alt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bwMode="auto">
          <a:xfrm>
            <a:off x="993775" y="777875"/>
            <a:ext cx="5113338" cy="3836988"/>
          </a:xfrm>
          <a:solidFill>
            <a:srgbClr val="FFFFFF"/>
          </a:solidFill>
          <a:ln>
            <a:solidFill>
              <a:srgbClr val="000000"/>
            </a:solidFill>
            <a:miter lim="800000"/>
            <a:headEnd/>
            <a:tailEnd/>
          </a:ln>
        </p:spPr>
      </p:sp>
      <p:sp>
        <p:nvSpPr>
          <p:cNvPr id="32771" name="Rectangle 2"/>
          <p:cNvSpPr>
            <a:spLocks noGrp="1" noChangeArrowheads="1"/>
          </p:cNvSpPr>
          <p:nvPr>
            <p:ph type="body" idx="1"/>
          </p:nvPr>
        </p:nvSpPr>
        <p:spPr bwMode="auto">
          <a:xfrm>
            <a:off x="709613" y="4860925"/>
            <a:ext cx="5678487" cy="4605338"/>
          </a:xfrm>
          <a:noFill/>
        </p:spPr>
        <p:txBody>
          <a:bodyPr wrap="none" numCol="1" anchor="ctr" anchorCtr="0" compatLnSpc="1">
            <a:prstTxWarp prst="textNoShape">
              <a:avLst/>
            </a:prstTxWarp>
          </a:bodyPr>
          <a:lstStyle/>
          <a:p>
            <a:pPr eaLnBrk="1" hangingPunct="1">
              <a:spcBef>
                <a:spcPct val="0"/>
              </a:spcBef>
            </a:pPr>
            <a:endParaRPr lang="en-US" alt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A55A7-4A31-4DAA-9C5B-00972295C3B6}" type="slidenum">
              <a:rPr lang="en-US" smtClean="0"/>
              <a:pPr/>
              <a:t>22</a:t>
            </a:fld>
            <a:endParaRPr lang="en-US"/>
          </a:p>
        </p:txBody>
      </p:sp>
    </p:spTree>
    <p:extLst>
      <p:ext uri="{BB962C8B-B14F-4D97-AF65-F5344CB8AC3E}">
        <p14:creationId xmlns:p14="http://schemas.microsoft.com/office/powerpoint/2010/main" val="1548805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A55A7-4A31-4DAA-9C5B-00972295C3B6}" type="slidenum">
              <a:rPr lang="en-US" smtClean="0"/>
              <a:pPr/>
              <a:t>23</a:t>
            </a:fld>
            <a:endParaRPr lang="en-US"/>
          </a:p>
        </p:txBody>
      </p:sp>
    </p:spTree>
    <p:extLst>
      <p:ext uri="{BB962C8B-B14F-4D97-AF65-F5344CB8AC3E}">
        <p14:creationId xmlns:p14="http://schemas.microsoft.com/office/powerpoint/2010/main" val="1548805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bwMode="auto">
          <a:xfrm>
            <a:off x="993775" y="777875"/>
            <a:ext cx="5113338" cy="3836988"/>
          </a:xfrm>
          <a:solidFill>
            <a:srgbClr val="FFFFFF"/>
          </a:solidFill>
          <a:ln>
            <a:solidFill>
              <a:srgbClr val="000000"/>
            </a:solidFill>
            <a:miter lim="800000"/>
            <a:headEnd/>
            <a:tailEnd/>
          </a:ln>
        </p:spPr>
      </p:sp>
      <p:sp>
        <p:nvSpPr>
          <p:cNvPr id="36867" name="Rectangle 2"/>
          <p:cNvSpPr>
            <a:spLocks noGrp="1" noChangeArrowheads="1"/>
          </p:cNvSpPr>
          <p:nvPr>
            <p:ph type="body" idx="1"/>
          </p:nvPr>
        </p:nvSpPr>
        <p:spPr bwMode="auto">
          <a:xfrm>
            <a:off x="709613" y="4860925"/>
            <a:ext cx="5678487" cy="4605338"/>
          </a:xfrm>
          <a:noFill/>
        </p:spPr>
        <p:txBody>
          <a:bodyPr wrap="none" numCol="1" anchor="ctr" anchorCtr="0" compatLnSpc="1">
            <a:prstTxWarp prst="textNoShape">
              <a:avLst/>
            </a:prstTxWarp>
          </a:bodyPr>
          <a:lstStyle/>
          <a:p>
            <a:pPr eaLnBrk="1" hangingPunct="1">
              <a:spcBef>
                <a:spcPct val="0"/>
              </a:spcBef>
            </a:pPr>
            <a:endParaRPr lang="en-US"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bwMode="auto">
          <a:xfrm>
            <a:off x="993775" y="777875"/>
            <a:ext cx="5113338" cy="3836988"/>
          </a:xfrm>
          <a:solidFill>
            <a:srgbClr val="FFFFFF"/>
          </a:solidFill>
          <a:ln>
            <a:solidFill>
              <a:srgbClr val="000000"/>
            </a:solidFill>
            <a:miter lim="800000"/>
            <a:headEnd/>
            <a:tailEnd/>
          </a:ln>
        </p:spPr>
      </p:sp>
      <p:sp>
        <p:nvSpPr>
          <p:cNvPr id="11267" name="Rectangle 2"/>
          <p:cNvSpPr>
            <a:spLocks noGrp="1" noChangeArrowheads="1"/>
          </p:cNvSpPr>
          <p:nvPr>
            <p:ph type="body" idx="1"/>
          </p:nvPr>
        </p:nvSpPr>
        <p:spPr bwMode="auto">
          <a:xfrm>
            <a:off x="709613" y="4860925"/>
            <a:ext cx="5678487" cy="4605338"/>
          </a:xfrm>
          <a:noFill/>
        </p:spPr>
        <p:txBody>
          <a:bodyPr wrap="none" numCol="1" anchor="ctr" anchorCtr="0" compatLnSpc="1">
            <a:prstTxWarp prst="textNoShape">
              <a:avLst/>
            </a:prstTxWarp>
          </a:bodyPr>
          <a:lstStyle/>
          <a:p>
            <a:pPr eaLnBrk="1" hangingPunct="1"/>
            <a:endParaRPr lang="en-US"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noChangeAspect="1" noChangeArrowheads="1" noTextEdit="1"/>
          </p:cNvSpPr>
          <p:nvPr>
            <p:ph type="sldImg"/>
          </p:nvPr>
        </p:nvSpPr>
        <p:spPr bwMode="auto">
          <a:xfrm>
            <a:off x="993775" y="777875"/>
            <a:ext cx="5113338" cy="3836988"/>
          </a:xfrm>
          <a:solidFill>
            <a:srgbClr val="FFFFFF"/>
          </a:solidFill>
          <a:ln>
            <a:solidFill>
              <a:srgbClr val="000000"/>
            </a:solidFill>
            <a:miter lim="800000"/>
            <a:headEnd/>
            <a:tailEnd/>
          </a:ln>
        </p:spPr>
      </p:sp>
      <p:sp>
        <p:nvSpPr>
          <p:cNvPr id="13315" name="Rectangle 2"/>
          <p:cNvSpPr>
            <a:spLocks noGrp="1" noChangeArrowheads="1"/>
          </p:cNvSpPr>
          <p:nvPr>
            <p:ph type="body" idx="1"/>
          </p:nvPr>
        </p:nvSpPr>
        <p:spPr bwMode="auto">
          <a:xfrm>
            <a:off x="709613" y="4860925"/>
            <a:ext cx="5678487" cy="4605338"/>
          </a:xfrm>
          <a:noFill/>
        </p:spPr>
        <p:txBody>
          <a:bodyPr wrap="none" numCol="1" anchor="ctr" anchorCtr="0" compatLnSpc="1">
            <a:prstTxWarp prst="textNoShape">
              <a:avLst/>
            </a:prstTxWarp>
          </a:bodyPr>
          <a:lstStyle/>
          <a:p>
            <a:pPr eaLnBrk="1" hangingPunct="1"/>
            <a:endParaRPr lang="en-US" alt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Grp="1" noRot="1" noChangeAspect="1" noChangeArrowheads="1" noTextEdit="1"/>
          </p:cNvSpPr>
          <p:nvPr>
            <p:ph type="sldImg"/>
          </p:nvPr>
        </p:nvSpPr>
        <p:spPr bwMode="auto">
          <a:xfrm>
            <a:off x="993775" y="777875"/>
            <a:ext cx="5113338" cy="3836988"/>
          </a:xfrm>
          <a:solidFill>
            <a:srgbClr val="FFFFFF"/>
          </a:solidFill>
          <a:ln>
            <a:solidFill>
              <a:srgbClr val="000000"/>
            </a:solidFill>
            <a:miter lim="800000"/>
            <a:headEnd/>
            <a:tailEnd/>
          </a:ln>
        </p:spPr>
      </p:sp>
      <p:sp>
        <p:nvSpPr>
          <p:cNvPr id="15363" name="Rectangle 2"/>
          <p:cNvSpPr>
            <a:spLocks noGrp="1" noChangeArrowheads="1"/>
          </p:cNvSpPr>
          <p:nvPr>
            <p:ph type="body" idx="1"/>
          </p:nvPr>
        </p:nvSpPr>
        <p:spPr bwMode="auto">
          <a:xfrm>
            <a:off x="709613" y="4860925"/>
            <a:ext cx="5678487" cy="4605338"/>
          </a:xfrm>
          <a:noFill/>
        </p:spPr>
        <p:txBody>
          <a:bodyPr wrap="none" numCol="1" anchor="ctr" anchorCtr="0" compatLnSpc="1">
            <a:prstTxWarp prst="textNoShape">
              <a:avLst/>
            </a:prstTxWarp>
          </a:bodyPr>
          <a:lstStyle/>
          <a:p>
            <a:pPr eaLnBrk="1" hangingPunct="1"/>
            <a:endParaRPr lang="en-US" alt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A55A7-4A31-4DAA-9C5B-00972295C3B6}" type="slidenum">
              <a:rPr lang="en-US" smtClean="0"/>
              <a:pPr/>
              <a:t>11</a:t>
            </a:fld>
            <a:endParaRPr lang="en-US"/>
          </a:p>
        </p:txBody>
      </p:sp>
    </p:spTree>
    <p:extLst>
      <p:ext uri="{BB962C8B-B14F-4D97-AF65-F5344CB8AC3E}">
        <p14:creationId xmlns:p14="http://schemas.microsoft.com/office/powerpoint/2010/main" val="90311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993775" y="777875"/>
            <a:ext cx="5113338" cy="3836988"/>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709613" y="4860925"/>
            <a:ext cx="5678487" cy="4605338"/>
          </a:xfrm>
          <a:noFill/>
        </p:spPr>
        <p:txBody>
          <a:bodyPr wrap="none" numCol="1" anchor="ctr" anchorCtr="0" compatLnSpc="1">
            <a:prstTxWarp prst="textNoShape">
              <a:avLst/>
            </a:prstTxWarp>
          </a:bodyPr>
          <a:lstStyle/>
          <a:p>
            <a:pPr eaLnBrk="1" hangingPunct="1">
              <a:spcBef>
                <a:spcPct val="0"/>
              </a:spcBef>
            </a:pPr>
            <a:endParaRPr lang="en-US" alt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bwMode="auto">
          <a:xfrm>
            <a:off x="993775" y="777875"/>
            <a:ext cx="5113338" cy="3836988"/>
          </a:xfrm>
          <a:solidFill>
            <a:srgbClr val="FFFFFF"/>
          </a:solidFill>
          <a:ln>
            <a:solidFill>
              <a:srgbClr val="000000"/>
            </a:solidFill>
            <a:miter lim="800000"/>
            <a:headEnd/>
            <a:tailEnd/>
          </a:ln>
        </p:spPr>
      </p:sp>
      <p:sp>
        <p:nvSpPr>
          <p:cNvPr id="24579" name="Rectangle 2"/>
          <p:cNvSpPr>
            <a:spLocks noGrp="1" noChangeArrowheads="1"/>
          </p:cNvSpPr>
          <p:nvPr>
            <p:ph type="body" idx="1"/>
          </p:nvPr>
        </p:nvSpPr>
        <p:spPr bwMode="auto">
          <a:xfrm>
            <a:off x="709613" y="4860925"/>
            <a:ext cx="5678487" cy="4605338"/>
          </a:xfrm>
          <a:noFill/>
        </p:spPr>
        <p:txBody>
          <a:bodyPr wrap="none" numCol="1" anchor="ctr" anchorCtr="0" compatLnSpc="1">
            <a:prstTxWarp prst="textNoShape">
              <a:avLst/>
            </a:prstTxWarp>
          </a:bodyPr>
          <a:lstStyle/>
          <a:p>
            <a:pPr eaLnBrk="1" hangingPunct="1">
              <a:spcBef>
                <a:spcPct val="0"/>
              </a:spcBef>
            </a:pPr>
            <a:endParaRPr lang="en-US" alt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bwMode="auto">
          <a:xfrm>
            <a:off x="993775" y="777875"/>
            <a:ext cx="5113338" cy="3836988"/>
          </a:xfrm>
          <a:solidFill>
            <a:srgbClr val="FFFFFF"/>
          </a:solidFill>
          <a:ln>
            <a:solidFill>
              <a:srgbClr val="000000"/>
            </a:solidFill>
            <a:miter lim="800000"/>
            <a:headEnd/>
            <a:tailEnd/>
          </a:ln>
        </p:spPr>
      </p:sp>
      <p:sp>
        <p:nvSpPr>
          <p:cNvPr id="28675" name="Rectangle 2"/>
          <p:cNvSpPr>
            <a:spLocks noGrp="1" noChangeArrowheads="1"/>
          </p:cNvSpPr>
          <p:nvPr>
            <p:ph type="body" idx="1"/>
          </p:nvPr>
        </p:nvSpPr>
        <p:spPr bwMode="auto">
          <a:xfrm>
            <a:off x="709613" y="4860925"/>
            <a:ext cx="5678487" cy="4605338"/>
          </a:xfrm>
          <a:noFill/>
        </p:spPr>
        <p:txBody>
          <a:bodyPr wrap="none" numCol="1" anchor="ctr" anchorCtr="0" compatLnSpc="1">
            <a:prstTxWarp prst="textNoShape">
              <a:avLst/>
            </a:prstTxWarp>
          </a:bodyPr>
          <a:lstStyle/>
          <a:p>
            <a:pPr eaLnBrk="1" hangingPunct="1"/>
            <a:endParaRPr lang="en-US" alt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bwMode="auto">
          <a:xfrm>
            <a:off x="993775" y="777875"/>
            <a:ext cx="5113338" cy="38369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xfrm>
            <a:off x="709613" y="4860925"/>
            <a:ext cx="5678487" cy="4605338"/>
          </a:xfrm>
          <a:noFill/>
        </p:spPr>
        <p:txBody>
          <a:bodyPr wrap="none" numCol="1" anchor="ctr" anchorCtr="0" compatLnSpc="1">
            <a:prstTxWarp prst="textNoShape">
              <a:avLst/>
            </a:prstTxWarp>
          </a:bodyPr>
          <a:lstStyle/>
          <a:p>
            <a:pPr eaLnBrk="1" hangingPunct="1">
              <a:spcBef>
                <a:spcPct val="0"/>
              </a:spcBef>
            </a:pPr>
            <a:endParaRPr lang="en-US"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1488" y="152400"/>
            <a:ext cx="2170112"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9563" y="152400"/>
            <a:ext cx="6359525"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88" y="152400"/>
            <a:ext cx="8634412" cy="685800"/>
          </a:xfrm>
        </p:spPr>
        <p:txBody>
          <a:bodyPr/>
          <a:lstStyle/>
          <a:p>
            <a:r>
              <a:rPr lang="en-US"/>
              <a:t>Click to edit Master title style</a:t>
            </a:r>
          </a:p>
        </p:txBody>
      </p:sp>
      <p:sp>
        <p:nvSpPr>
          <p:cNvPr id="3" name="Text Placeholder 2"/>
          <p:cNvSpPr>
            <a:spLocks noGrp="1"/>
          </p:cNvSpPr>
          <p:nvPr>
            <p:ph type="body" sz="half" idx="1"/>
          </p:nvPr>
        </p:nvSpPr>
        <p:spPr>
          <a:xfrm>
            <a:off x="309563" y="1143000"/>
            <a:ext cx="41910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2963" y="1143000"/>
            <a:ext cx="41910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2963" y="3962400"/>
            <a:ext cx="41910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9563" y="1143000"/>
            <a:ext cx="41910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143000"/>
            <a:ext cx="41910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152400"/>
            <a:ext cx="8634412" cy="6858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9563" y="1143000"/>
            <a:ext cx="85344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a:t>
            </a:r>
          </a:p>
        </p:txBody>
      </p:sp>
      <p:sp>
        <p:nvSpPr>
          <p:cNvPr id="1028" name="Line 9"/>
          <p:cNvSpPr>
            <a:spLocks noChangeShapeType="1"/>
          </p:cNvSpPr>
          <p:nvPr userDrawn="1"/>
        </p:nvSpPr>
        <p:spPr bwMode="auto">
          <a:xfrm>
            <a:off x="228600" y="0"/>
            <a:ext cx="0" cy="5562600"/>
          </a:xfrm>
          <a:prstGeom prst="line">
            <a:avLst/>
          </a:prstGeom>
          <a:noFill/>
          <a:ln w="38100">
            <a:solidFill>
              <a:schemeClr val="hlink"/>
            </a:solidFill>
            <a:round/>
            <a:headEnd/>
            <a:tailEnd/>
          </a:ln>
          <a:effectLst/>
        </p:spPr>
        <p:txBody>
          <a:bodyPr/>
          <a:lstStyle/>
          <a:p>
            <a:endParaRPr lang="ru-RU"/>
          </a:p>
        </p:txBody>
      </p:sp>
      <p:sp>
        <p:nvSpPr>
          <p:cNvPr id="1029" name="Line 10"/>
          <p:cNvSpPr>
            <a:spLocks noChangeShapeType="1"/>
          </p:cNvSpPr>
          <p:nvPr userDrawn="1"/>
        </p:nvSpPr>
        <p:spPr bwMode="auto">
          <a:xfrm rot="-5400000">
            <a:off x="2667000" y="-1752600"/>
            <a:ext cx="0" cy="5334000"/>
          </a:xfrm>
          <a:prstGeom prst="line">
            <a:avLst/>
          </a:prstGeom>
          <a:noFill/>
          <a:ln w="38100">
            <a:solidFill>
              <a:schemeClr val="hlink"/>
            </a:solidFill>
            <a:round/>
            <a:headEnd/>
            <a:tailEnd/>
          </a:ln>
          <a:effectLst/>
        </p:spPr>
        <p:txBody>
          <a:bodyPr/>
          <a:lstStyle/>
          <a:p>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2400" kern="1200">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defRPr sz="1600" kern="1200">
          <a:solidFill>
            <a:schemeClr val="tx1"/>
          </a:solidFill>
          <a:latin typeface="+mn-lt"/>
          <a:ea typeface="+mn-ea"/>
          <a:cs typeface="+mn-cs"/>
        </a:defRPr>
      </a:lvl1pPr>
      <a:lvl2pPr marL="742950" indent="-285750" algn="l" rtl="0" eaLnBrk="0" fontAlgn="base" hangingPunct="0">
        <a:spcBef>
          <a:spcPct val="20000"/>
        </a:spcBef>
        <a:spcAft>
          <a:spcPct val="0"/>
        </a:spcAf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3.png"/><Relationship Id="rId5" Type="http://schemas.openxmlformats.org/officeDocument/2006/relationships/image" Target="../media/image51.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4.wmf"/><Relationship Id="rId10"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604043" y="1828128"/>
            <a:ext cx="8050213" cy="2586414"/>
          </a:xfrm>
          <a:prstGeom prst="rect">
            <a:avLst/>
          </a:prstGeom>
          <a:noFill/>
          <a:ln>
            <a:noFill/>
          </a:ln>
          <a:effectLst/>
        </p:spPr>
        <p:txBody>
          <a:bodyPr wrap="square">
            <a:spAutoFit/>
          </a:bodyPr>
          <a:lstStyle/>
          <a:p>
            <a:pPr algn="ctr" eaLnBrk="1" hangingPunct="1">
              <a:lnSpc>
                <a:spcPct val="130000"/>
              </a:lnSpc>
              <a:defRPr/>
            </a:pPr>
            <a:r>
              <a:rPr lang="en-US" altLang="en-US" sz="3200" b="1" dirty="0">
                <a:solidFill>
                  <a:srgbClr val="000066"/>
                </a:solidFill>
                <a:effectLst>
                  <a:outerShdw blurRad="38100" dist="38100" dir="2700000" algn="tl">
                    <a:srgbClr val="C0C0C0"/>
                  </a:outerShdw>
                </a:effectLst>
                <a:latin typeface="Arial" panose="020B0604020202020204" pitchFamily="34" charset="0"/>
              </a:rPr>
              <a:t>Spin precession and birefringence of</a:t>
            </a:r>
          </a:p>
          <a:p>
            <a:pPr algn="ctr" eaLnBrk="1" hangingPunct="1">
              <a:lnSpc>
                <a:spcPct val="130000"/>
              </a:lnSpc>
              <a:defRPr/>
            </a:pPr>
            <a:r>
              <a:rPr lang="en-US" altLang="en-US" sz="3200" b="1" dirty="0">
                <a:solidFill>
                  <a:srgbClr val="000066"/>
                </a:solidFill>
                <a:effectLst>
                  <a:outerShdw blurRad="38100" dist="38100" dir="2700000" algn="tl">
                    <a:srgbClr val="C0C0C0"/>
                  </a:outerShdw>
                </a:effectLst>
                <a:latin typeface="Arial" panose="020B0604020202020204" pitchFamily="34" charset="0"/>
              </a:rPr>
              <a:t>proton and nuclei in fixed polarized (nonpolarized) target as one of the  </a:t>
            </a:r>
          </a:p>
          <a:p>
            <a:pPr algn="ctr" eaLnBrk="1" hangingPunct="1">
              <a:lnSpc>
                <a:spcPct val="130000"/>
              </a:lnSpc>
              <a:defRPr/>
            </a:pPr>
            <a:r>
              <a:rPr lang="en-US" altLang="en-US" sz="3200" b="1" dirty="0">
                <a:solidFill>
                  <a:srgbClr val="000066"/>
                </a:solidFill>
                <a:effectLst>
                  <a:outerShdw blurRad="38100" dist="38100" dir="2700000" algn="tl">
                    <a:srgbClr val="C0C0C0"/>
                  </a:outerShdw>
                </a:effectLst>
                <a:latin typeface="Arial" panose="020B0604020202020204" pitchFamily="34" charset="0"/>
              </a:rPr>
              <a:t>first steps for NICA</a:t>
            </a:r>
          </a:p>
        </p:txBody>
      </p:sp>
      <p:sp>
        <p:nvSpPr>
          <p:cNvPr id="4099" name="Text Box 3"/>
          <p:cNvSpPr txBox="1">
            <a:spLocks noChangeArrowheads="1"/>
          </p:cNvSpPr>
          <p:nvPr/>
        </p:nvSpPr>
        <p:spPr bwMode="auto">
          <a:xfrm>
            <a:off x="647699" y="5715000"/>
            <a:ext cx="7962900" cy="779462"/>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i="1" dirty="0">
                <a:solidFill>
                  <a:srgbClr val="000066"/>
                </a:solidFill>
              </a:rPr>
              <a:t>Research Institute for Nuclear Problems, </a:t>
            </a:r>
          </a:p>
          <a:p>
            <a:pPr algn="ctr" eaLnBrk="1" hangingPunct="1">
              <a:spcBef>
                <a:spcPct val="50000"/>
              </a:spcBef>
            </a:pPr>
            <a:r>
              <a:rPr lang="en-US" altLang="en-US" i="1" dirty="0">
                <a:solidFill>
                  <a:srgbClr val="000066"/>
                </a:solidFill>
              </a:rPr>
              <a:t>Belarusian State University, Minsk 220050, Belarus</a:t>
            </a:r>
          </a:p>
        </p:txBody>
      </p:sp>
      <p:sp>
        <p:nvSpPr>
          <p:cNvPr id="134148" name="Text Box 4"/>
          <p:cNvSpPr txBox="1">
            <a:spLocks noChangeArrowheads="1"/>
          </p:cNvSpPr>
          <p:nvPr/>
        </p:nvSpPr>
        <p:spPr bwMode="auto">
          <a:xfrm>
            <a:off x="672305" y="4648200"/>
            <a:ext cx="8001000" cy="1000274"/>
          </a:xfrm>
          <a:prstGeom prst="rect">
            <a:avLst/>
          </a:prstGeom>
          <a:noFill/>
          <a:ln>
            <a:noFill/>
          </a:ln>
          <a:effectLst/>
        </p:spPr>
        <p:txBody>
          <a:bodyPr>
            <a:spAutoFit/>
          </a:bodyPr>
          <a:lstStyle/>
          <a:p>
            <a:pPr algn="ctr" eaLnBrk="1" hangingPunct="1">
              <a:spcBef>
                <a:spcPct val="50000"/>
              </a:spcBef>
              <a:defRPr/>
            </a:pPr>
            <a:r>
              <a:rPr lang="en-US" altLang="en-US" sz="3200" dirty="0">
                <a:solidFill>
                  <a:srgbClr val="000066"/>
                </a:solidFill>
                <a:effectLst>
                  <a:outerShdw blurRad="38100" dist="38100" dir="2700000" algn="tl">
                    <a:srgbClr val="C0C0C0"/>
                  </a:outerShdw>
                </a:effectLst>
                <a:latin typeface="Arial" panose="020B0604020202020204" pitchFamily="34" charset="0"/>
              </a:rPr>
              <a:t>Vladimir </a:t>
            </a:r>
            <a:r>
              <a:rPr lang="en-US" altLang="en-US" sz="3200" dirty="0" err="1">
                <a:solidFill>
                  <a:srgbClr val="000066"/>
                </a:solidFill>
                <a:effectLst>
                  <a:outerShdw blurRad="38100" dist="38100" dir="2700000" algn="tl">
                    <a:srgbClr val="C0C0C0"/>
                  </a:outerShdw>
                </a:effectLst>
                <a:latin typeface="Arial" panose="020B0604020202020204" pitchFamily="34" charset="0"/>
              </a:rPr>
              <a:t>Baryshevsky</a:t>
            </a:r>
            <a:endParaRPr lang="en-US" altLang="en-US" sz="3200" dirty="0">
              <a:solidFill>
                <a:srgbClr val="000066"/>
              </a:solidFill>
              <a:effectLst>
                <a:outerShdw blurRad="38100" dist="38100" dir="2700000" algn="tl">
                  <a:srgbClr val="C0C0C0"/>
                </a:outerShdw>
              </a:effectLst>
              <a:latin typeface="Arial" panose="020B0604020202020204" pitchFamily="34" charset="0"/>
            </a:endParaRPr>
          </a:p>
          <a:p>
            <a:pPr algn="ctr" eaLnBrk="1" hangingPunct="1">
              <a:spcBef>
                <a:spcPct val="50000"/>
              </a:spcBef>
              <a:defRPr/>
            </a:pPr>
            <a:r>
              <a:rPr lang="en-US" altLang="en-US" dirty="0">
                <a:solidFill>
                  <a:srgbClr val="000066"/>
                </a:solidFill>
                <a:effectLst>
                  <a:outerShdw blurRad="38100" dist="38100" dir="2700000" algn="tl">
                    <a:srgbClr val="C0C0C0"/>
                  </a:outerShdw>
                </a:effectLst>
                <a:latin typeface="Arial" panose="020B0604020202020204" pitchFamily="34" charset="0"/>
              </a:rPr>
              <a:t>10.12.2024</a:t>
            </a:r>
          </a:p>
        </p:txBody>
      </p:sp>
      <p:sp>
        <p:nvSpPr>
          <p:cNvPr id="134149" name="Text Box 5"/>
          <p:cNvSpPr txBox="1">
            <a:spLocks noChangeArrowheads="1"/>
          </p:cNvSpPr>
          <p:nvPr/>
        </p:nvSpPr>
        <p:spPr bwMode="auto">
          <a:xfrm>
            <a:off x="685799" y="990600"/>
            <a:ext cx="7974013" cy="830997"/>
          </a:xfrm>
          <a:prstGeom prst="rect">
            <a:avLst/>
          </a:prstGeom>
          <a:noFill/>
          <a:ln>
            <a:noFill/>
          </a:ln>
          <a:effectLst/>
        </p:spPr>
        <p:txBody>
          <a:bodyPr wrap="square">
            <a:spAutoFit/>
          </a:bodyPr>
          <a:lstStyle/>
          <a:p>
            <a:pPr algn="ctr" eaLnBrk="1" hangingPunct="1">
              <a:defRPr/>
            </a:pPr>
            <a:r>
              <a:rPr lang="en-US" altLang="en-US" sz="2800" b="1" i="1" dirty="0">
                <a:solidFill>
                  <a:srgbClr val="000066"/>
                </a:solidFill>
                <a:effectLst>
                  <a:outerShdw blurRad="38100" dist="38100" dir="2700000" algn="tl">
                    <a:srgbClr val="C0C0C0"/>
                  </a:outerShdw>
                </a:effectLst>
                <a:latin typeface="Times New Roman" panose="02020603050405020304" pitchFamily="18" charset="0"/>
              </a:rPr>
              <a:t>       </a:t>
            </a:r>
            <a:r>
              <a:rPr lang="en-US" altLang="en-US" sz="4800" dirty="0">
                <a:solidFill>
                  <a:schemeClr val="accent6">
                    <a:lumMod val="60000"/>
                    <a:lumOff val="40000"/>
                  </a:schemeClr>
                </a:solidFill>
                <a:effectLst>
                  <a:outerShdw blurRad="38100" dist="38100" dir="2700000" algn="tl">
                    <a:srgbClr val="C0C0C0"/>
                  </a:outerShdw>
                </a:effectLst>
                <a:latin typeface="+mj-lt"/>
              </a:rPr>
              <a:t>SPD FIRST STEPS</a:t>
            </a:r>
            <a:r>
              <a:rPr lang="ru-RU" altLang="en-US" sz="2800" dirty="0">
                <a:latin typeface="Arial" panose="020B060402020202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a:srcRect/>
          <a:stretch>
            <a:fillRect/>
          </a:stretch>
        </p:blipFill>
        <p:spPr bwMode="auto">
          <a:xfrm>
            <a:off x="2943225" y="5932488"/>
            <a:ext cx="6096000" cy="849312"/>
          </a:xfrm>
          <a:prstGeom prst="rect">
            <a:avLst/>
          </a:prstGeom>
          <a:solidFill>
            <a:schemeClr val="bg2"/>
          </a:solidFill>
          <a:ln w="28575">
            <a:solidFill>
              <a:srgbClr val="CCCCFF"/>
            </a:solidFill>
            <a:miter lim="800000"/>
            <a:headEnd/>
            <a:tailEnd/>
          </a:ln>
          <a:effectLst/>
        </p:spPr>
      </p:pic>
      <p:sp>
        <p:nvSpPr>
          <p:cNvPr id="136198" name="Text Box 6"/>
          <p:cNvSpPr txBox="1">
            <a:spLocks noChangeArrowheads="1"/>
          </p:cNvSpPr>
          <p:nvPr/>
        </p:nvSpPr>
        <p:spPr bwMode="auto">
          <a:xfrm>
            <a:off x="533400" y="224135"/>
            <a:ext cx="8610600" cy="461665"/>
          </a:xfrm>
          <a:prstGeom prst="rect">
            <a:avLst/>
          </a:prstGeom>
          <a:noFill/>
          <a:ln>
            <a:noFill/>
          </a:ln>
          <a:effectLst/>
        </p:spPr>
        <p:txBody>
          <a:bodyPr>
            <a:spAutoFit/>
          </a:bodyPr>
          <a:lstStyle/>
          <a:p>
            <a:pPr eaLnBrk="1" hangingPunct="1">
              <a:spcBef>
                <a:spcPct val="50000"/>
              </a:spcBef>
              <a:defRPr/>
            </a:pPr>
            <a:r>
              <a:rPr lang="en-US" altLang="en-US" sz="2400" dirty="0">
                <a:solidFill>
                  <a:srgbClr val="000066"/>
                </a:solidFill>
                <a:effectLst>
                  <a:outerShdw blurRad="38100" dist="38100" dir="2700000" algn="tl">
                    <a:srgbClr val="C0C0C0"/>
                  </a:outerShdw>
                </a:effectLst>
                <a:latin typeface="Arial" panose="020B0604020202020204" pitchFamily="34" charset="0"/>
              </a:rPr>
              <a:t>Neutron nuclear precession (nuclear </a:t>
            </a:r>
            <a:r>
              <a:rPr lang="en-US" altLang="en-US" sz="2400" dirty="0" err="1">
                <a:solidFill>
                  <a:srgbClr val="000066"/>
                </a:solidFill>
                <a:effectLst>
                  <a:outerShdw blurRad="38100" dist="38100" dir="2700000" algn="tl">
                    <a:srgbClr val="C0C0C0"/>
                  </a:outerShdw>
                </a:effectLst>
                <a:latin typeface="Arial" panose="020B0604020202020204" pitchFamily="34" charset="0"/>
              </a:rPr>
              <a:t>pseudomagnetism</a:t>
            </a:r>
            <a:r>
              <a:rPr lang="en-US" altLang="en-US" sz="2400" dirty="0">
                <a:solidFill>
                  <a:srgbClr val="000066"/>
                </a:solidFill>
                <a:effectLst>
                  <a:outerShdw blurRad="38100" dist="38100" dir="2700000" algn="tl">
                    <a:srgbClr val="C0C0C0"/>
                  </a:outerShdw>
                </a:effectLst>
                <a:latin typeface="Arial" panose="020B0604020202020204" pitchFamily="34" charset="0"/>
              </a:rPr>
              <a:t>)</a:t>
            </a:r>
            <a:endParaRPr lang="ru-RU" altLang="en-US" sz="2400" dirty="0">
              <a:solidFill>
                <a:srgbClr val="000066"/>
              </a:solidFill>
              <a:effectLst>
                <a:outerShdw blurRad="38100" dist="38100" dir="2700000" algn="tl">
                  <a:srgbClr val="C0C0C0"/>
                </a:outerShdw>
              </a:effectLst>
              <a:latin typeface="Arial" panose="020B0604020202020204" pitchFamily="34" charset="0"/>
            </a:endParaRPr>
          </a:p>
        </p:txBody>
      </p:sp>
      <p:sp>
        <p:nvSpPr>
          <p:cNvPr id="16388" name="Rectangle 7"/>
          <p:cNvSpPr>
            <a:spLocks noChangeArrowheads="1"/>
          </p:cNvSpPr>
          <p:nvPr/>
        </p:nvSpPr>
        <p:spPr bwMode="auto">
          <a:xfrm>
            <a:off x="1816222" y="1029384"/>
            <a:ext cx="7223003" cy="646331"/>
          </a:xfrm>
          <a:prstGeom prst="rect">
            <a:avLst/>
          </a:prstGeom>
          <a:solidFill>
            <a:schemeClr val="bg1"/>
          </a:solidFill>
          <a:ln w="9525">
            <a:noFill/>
            <a:miter lim="800000"/>
            <a:headEnd/>
            <a:tailEnd/>
          </a:ln>
          <a:effectLst/>
        </p:spPr>
        <p:txBody>
          <a:bodyPr wrap="none">
            <a:spAutoFit/>
          </a:bodyPr>
          <a:lstStyle/>
          <a:p>
            <a:pPr eaLnBrk="1" hangingPunct="1"/>
            <a:r>
              <a:rPr lang="ru-RU" altLang="en-US" b="1" i="1" dirty="0">
                <a:solidFill>
                  <a:srgbClr val="000066"/>
                </a:solidFill>
                <a:latin typeface="Times New Roman" pitchFamily="18" charset="0"/>
              </a:rPr>
              <a:t>V. G</a:t>
            </a:r>
            <a:r>
              <a:rPr lang="en-US" altLang="en-US" b="1" i="1" dirty="0">
                <a:solidFill>
                  <a:srgbClr val="000066"/>
                </a:solidFill>
                <a:latin typeface="Times New Roman" pitchFamily="18" charset="0"/>
              </a:rPr>
              <a:t>.</a:t>
            </a:r>
            <a:r>
              <a:rPr lang="ru-RU" altLang="en-US" b="1" i="1" dirty="0">
                <a:solidFill>
                  <a:srgbClr val="000066"/>
                </a:solidFill>
                <a:latin typeface="Times New Roman" pitchFamily="18" charset="0"/>
              </a:rPr>
              <a:t> Baryshevskii</a:t>
            </a:r>
            <a:r>
              <a:rPr lang="en-US" altLang="en-US" b="1" i="1" dirty="0">
                <a:solidFill>
                  <a:srgbClr val="000066"/>
                </a:solidFill>
                <a:latin typeface="Times New Roman" pitchFamily="18" charset="0"/>
              </a:rPr>
              <a:t> </a:t>
            </a:r>
            <a:r>
              <a:rPr lang="ru-RU" altLang="en-US" b="1" i="1" dirty="0">
                <a:solidFill>
                  <a:srgbClr val="000066"/>
                </a:solidFill>
                <a:latin typeface="Times New Roman" pitchFamily="18" charset="0"/>
              </a:rPr>
              <a:t>and M. I. Podgoretskii, </a:t>
            </a:r>
            <a:r>
              <a:rPr lang="ru-RU" altLang="en-US" i="1" dirty="0">
                <a:solidFill>
                  <a:srgbClr val="000066"/>
                </a:solidFill>
                <a:latin typeface="Times New Roman" pitchFamily="18" charset="0"/>
              </a:rPr>
              <a:t>Nuclear precession of neutrons</a:t>
            </a:r>
            <a:r>
              <a:rPr lang="ru-RU" altLang="en-US" b="1" i="1" dirty="0">
                <a:solidFill>
                  <a:srgbClr val="000066"/>
                </a:solidFill>
                <a:latin typeface="Times New Roman" pitchFamily="18" charset="0"/>
              </a:rPr>
              <a:t>,</a:t>
            </a:r>
            <a:r>
              <a:rPr lang="en-US" altLang="en-US" b="1" i="1" dirty="0">
                <a:solidFill>
                  <a:srgbClr val="000066"/>
                </a:solidFill>
                <a:latin typeface="Times New Roman" pitchFamily="18" charset="0"/>
              </a:rPr>
              <a:t> </a:t>
            </a:r>
          </a:p>
          <a:p>
            <a:pPr eaLnBrk="1" hangingPunct="1"/>
            <a:r>
              <a:rPr lang="ru-RU" altLang="en-US" b="1" i="1" dirty="0">
                <a:solidFill>
                  <a:srgbClr val="000066"/>
                </a:solidFill>
                <a:latin typeface="Times New Roman" pitchFamily="18" charset="0"/>
              </a:rPr>
              <a:t>Zh. Eksp.Teor. Fiz</a:t>
            </a:r>
            <a:r>
              <a:rPr lang="en-US" altLang="en-US" b="1" i="1" dirty="0">
                <a:solidFill>
                  <a:srgbClr val="000066"/>
                </a:solidFill>
                <a:latin typeface="Times New Roman" pitchFamily="18" charset="0"/>
              </a:rPr>
              <a:t>. </a:t>
            </a:r>
            <a:r>
              <a:rPr lang="ru-RU" altLang="en-US" b="1" i="1" dirty="0">
                <a:solidFill>
                  <a:srgbClr val="000066"/>
                </a:solidFill>
                <a:latin typeface="Times New Roman" pitchFamily="18" charset="0"/>
              </a:rPr>
              <a:t>47</a:t>
            </a:r>
            <a:r>
              <a:rPr lang="en-US" altLang="en-US" b="1" i="1" dirty="0">
                <a:solidFill>
                  <a:srgbClr val="000066"/>
                </a:solidFill>
                <a:latin typeface="Times New Roman" pitchFamily="18" charset="0"/>
              </a:rPr>
              <a:t> </a:t>
            </a:r>
            <a:r>
              <a:rPr lang="ru-RU" altLang="en-US" b="1" i="1" dirty="0">
                <a:solidFill>
                  <a:srgbClr val="000066"/>
                </a:solidFill>
                <a:latin typeface="Times New Roman" pitchFamily="18" charset="0"/>
              </a:rPr>
              <a:t>(1964)</a:t>
            </a:r>
            <a:r>
              <a:rPr lang="en-US" altLang="en-US" b="1" i="1" dirty="0">
                <a:solidFill>
                  <a:srgbClr val="000066"/>
                </a:solidFill>
                <a:latin typeface="Times New Roman" pitchFamily="18" charset="0"/>
              </a:rPr>
              <a:t> </a:t>
            </a:r>
            <a:r>
              <a:rPr lang="ru-RU" altLang="en-US" b="1" i="1" dirty="0">
                <a:solidFill>
                  <a:srgbClr val="000066"/>
                </a:solidFill>
                <a:latin typeface="Times New Roman" pitchFamily="18" charset="0"/>
              </a:rPr>
              <a:t>1050</a:t>
            </a:r>
            <a:r>
              <a:rPr lang="en-US" altLang="en-US" b="1" i="1" dirty="0">
                <a:solidFill>
                  <a:srgbClr val="000066"/>
                </a:solidFill>
                <a:latin typeface="Times New Roman" pitchFamily="18" charset="0"/>
              </a:rPr>
              <a:t> </a:t>
            </a:r>
            <a:r>
              <a:rPr lang="ru-RU" altLang="en-US" b="1" i="1" dirty="0">
                <a:solidFill>
                  <a:srgbClr val="000066"/>
                </a:solidFill>
                <a:latin typeface="Times New Roman" pitchFamily="18" charset="0"/>
              </a:rPr>
              <a:t>(Sov.Phys. JETP</a:t>
            </a:r>
            <a:r>
              <a:rPr lang="en-US" altLang="en-US" b="1" i="1" dirty="0">
                <a:solidFill>
                  <a:srgbClr val="000066"/>
                </a:solidFill>
                <a:latin typeface="Times New Roman" pitchFamily="18" charset="0"/>
              </a:rPr>
              <a:t>, </a:t>
            </a:r>
            <a:r>
              <a:rPr lang="ru-RU" altLang="en-US" b="1" i="1" dirty="0">
                <a:solidFill>
                  <a:srgbClr val="000066"/>
                </a:solidFill>
                <a:latin typeface="Times New Roman" pitchFamily="18" charset="0"/>
              </a:rPr>
              <a:t>20 (1965) 704)</a:t>
            </a:r>
          </a:p>
        </p:txBody>
      </p:sp>
      <p:sp>
        <p:nvSpPr>
          <p:cNvPr id="16389" name="AutoShape 9"/>
          <p:cNvSpPr>
            <a:spLocks noChangeAspect="1" noChangeArrowheads="1" noTextEdit="1"/>
          </p:cNvSpPr>
          <p:nvPr/>
        </p:nvSpPr>
        <p:spPr bwMode="auto">
          <a:xfrm>
            <a:off x="304800" y="1352550"/>
            <a:ext cx="8542338" cy="863600"/>
          </a:xfrm>
          <a:prstGeom prst="rect">
            <a:avLst/>
          </a:prstGeom>
          <a:noFill/>
          <a:ln w="9525">
            <a:noFill/>
            <a:miter lim="800000"/>
            <a:headEnd/>
            <a:tailEnd/>
          </a:ln>
        </p:spPr>
        <p:txBody>
          <a:bodyPr/>
          <a:lstStyle/>
          <a:p>
            <a:endParaRPr lang="ru-RU"/>
          </a:p>
        </p:txBody>
      </p:sp>
      <p:pic>
        <p:nvPicPr>
          <p:cNvPr id="16390"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800" y="1676392"/>
            <a:ext cx="8547100" cy="868362"/>
          </a:xfrm>
          <a:prstGeom prst="rect">
            <a:avLst/>
          </a:prstGeom>
          <a:noFill/>
          <a:ln w="9525">
            <a:noFill/>
            <a:miter lim="800000"/>
            <a:headEnd/>
            <a:tailEnd/>
          </a:ln>
        </p:spPr>
      </p:pic>
      <p:sp>
        <p:nvSpPr>
          <p:cNvPr id="16391" name="AutoShape 12"/>
          <p:cNvSpPr>
            <a:spLocks noChangeAspect="1" noChangeArrowheads="1" noTextEdit="1"/>
          </p:cNvSpPr>
          <p:nvPr/>
        </p:nvSpPr>
        <p:spPr bwMode="auto">
          <a:xfrm>
            <a:off x="1600200" y="2343150"/>
            <a:ext cx="6400800" cy="2152650"/>
          </a:xfrm>
          <a:prstGeom prst="rect">
            <a:avLst/>
          </a:prstGeom>
          <a:noFill/>
          <a:ln w="9525">
            <a:noFill/>
            <a:miter lim="800000"/>
            <a:headEnd/>
            <a:tailEnd/>
          </a:ln>
        </p:spPr>
        <p:txBody>
          <a:bodyPr/>
          <a:lstStyle/>
          <a:p>
            <a:endParaRPr lang="ru-RU"/>
          </a:p>
        </p:txBody>
      </p:sp>
      <p:pic>
        <p:nvPicPr>
          <p:cNvPr id="16393" name="Picture 1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4800" y="4435475"/>
            <a:ext cx="6100763" cy="1965325"/>
          </a:xfrm>
          <a:prstGeom prst="rect">
            <a:avLst/>
          </a:prstGeom>
          <a:noFill/>
          <a:ln w="9525">
            <a:noFill/>
            <a:miter lim="800000"/>
            <a:headEnd/>
            <a:tailEnd/>
          </a:ln>
        </p:spPr>
      </p:pic>
      <p:pic>
        <p:nvPicPr>
          <p:cNvPr id="10" name="Picture 9" descr="TargetNeutron.png"/>
          <p:cNvPicPr>
            <a:picLocks noChangeAspect="1"/>
          </p:cNvPicPr>
          <p:nvPr/>
        </p:nvPicPr>
        <p:blipFill>
          <a:blip r:embed="rId5"/>
          <a:stretch>
            <a:fillRect/>
          </a:stretch>
        </p:blipFill>
        <p:spPr>
          <a:xfrm>
            <a:off x="1943100" y="2397724"/>
            <a:ext cx="5524500" cy="21448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2C41-FFB9-2CEC-3063-46FDC8471177}"/>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522A5491-5928-67BD-D64D-37CDBB76669F}"/>
              </a:ext>
            </a:extLst>
          </p:cNvPr>
          <p:cNvSpPr txBox="1"/>
          <p:nvPr/>
        </p:nvSpPr>
        <p:spPr>
          <a:xfrm>
            <a:off x="407194" y="1600200"/>
            <a:ext cx="8534400" cy="4185761"/>
          </a:xfrm>
          <a:prstGeom prst="rect">
            <a:avLst/>
          </a:prstGeom>
          <a:noFill/>
        </p:spPr>
        <p:txBody>
          <a:bodyPr wrap="square">
            <a:spAutoFit/>
          </a:bodyPr>
          <a:lstStyle/>
          <a:p>
            <a:pPr>
              <a:spcBef>
                <a:spcPts val="1500"/>
              </a:spcBef>
            </a:pPr>
            <a:r>
              <a:rPr lang="ru-RU" altLang="en-US" sz="2400" dirty="0">
                <a:solidFill>
                  <a:srgbClr val="000066"/>
                </a:solidFill>
                <a:effectLst>
                  <a:outerShdw blurRad="38100" dist="38100" dir="2700000" algn="tl">
                    <a:srgbClr val="000000">
                      <a:alpha val="43137"/>
                    </a:srgbClr>
                  </a:outerShdw>
                </a:effectLst>
              </a:rPr>
              <a:t>A.</a:t>
            </a:r>
            <a:r>
              <a:rPr lang="en-US" altLang="en-US" sz="2400" dirty="0">
                <a:solidFill>
                  <a:srgbClr val="000066"/>
                </a:solidFill>
                <a:effectLst>
                  <a:outerShdw blurRad="38100" dist="38100" dir="2700000" algn="tl">
                    <a:srgbClr val="000000">
                      <a:alpha val="43137"/>
                    </a:srgbClr>
                  </a:outerShdw>
                </a:effectLst>
              </a:rPr>
              <a:t> </a:t>
            </a:r>
            <a:r>
              <a:rPr lang="ru-RU" altLang="en-US" sz="2400" dirty="0" err="1">
                <a:solidFill>
                  <a:srgbClr val="000066"/>
                </a:solidFill>
                <a:effectLst>
                  <a:outerShdw blurRad="38100" dist="38100" dir="2700000" algn="tl">
                    <a:srgbClr val="000000">
                      <a:alpha val="43137"/>
                    </a:srgbClr>
                  </a:outerShdw>
                </a:effectLst>
              </a:rPr>
              <a:t>Abragam</a:t>
            </a:r>
            <a:r>
              <a:rPr lang="ru-RU" altLang="en-US" sz="2400" dirty="0">
                <a:solidFill>
                  <a:srgbClr val="000066"/>
                </a:solidFill>
                <a:effectLst>
                  <a:outerShdw blurRad="38100" dist="38100" dir="2700000" algn="tl">
                    <a:srgbClr val="000000">
                      <a:alpha val="43137"/>
                    </a:srgbClr>
                  </a:outerShdw>
                </a:effectLst>
              </a:rPr>
              <a:t>, </a:t>
            </a:r>
            <a:r>
              <a:rPr lang="ru-RU" altLang="en-US" sz="2400" dirty="0" err="1">
                <a:solidFill>
                  <a:srgbClr val="000066"/>
                </a:solidFill>
                <a:effectLst>
                  <a:outerShdw blurRad="38100" dist="38100" dir="2700000" algn="tl">
                    <a:srgbClr val="000000">
                      <a:alpha val="43137"/>
                    </a:srgbClr>
                  </a:outerShdw>
                </a:effectLst>
              </a:rPr>
              <a:t>G.L.Bacchella</a:t>
            </a:r>
            <a:r>
              <a:rPr lang="ru-RU" altLang="en-US" sz="2400" dirty="0">
                <a:solidFill>
                  <a:srgbClr val="000066"/>
                </a:solidFill>
                <a:effectLst>
                  <a:outerShdw blurRad="38100" dist="38100" dir="2700000" algn="tl">
                    <a:srgbClr val="000000">
                      <a:alpha val="43137"/>
                    </a:srgbClr>
                  </a:outerShdw>
                </a:effectLst>
              </a:rPr>
              <a:t>, </a:t>
            </a:r>
            <a:r>
              <a:rPr lang="ru-RU" altLang="en-US" sz="2400" dirty="0" err="1">
                <a:solidFill>
                  <a:srgbClr val="000066"/>
                </a:solidFill>
                <a:effectLst>
                  <a:outerShdw blurRad="38100" dist="38100" dir="2700000" algn="tl">
                    <a:srgbClr val="000000">
                      <a:alpha val="43137"/>
                    </a:srgbClr>
                  </a:outerShdw>
                </a:effectLst>
              </a:rPr>
              <a:t>H.Glattli</a:t>
            </a:r>
            <a:r>
              <a:rPr lang="ru-RU" altLang="en-US" sz="2400" dirty="0">
                <a:solidFill>
                  <a:srgbClr val="000066"/>
                </a:solidFill>
                <a:effectLst>
                  <a:outerShdw blurRad="38100" dist="38100" dir="2700000" algn="tl">
                    <a:srgbClr val="000000">
                      <a:alpha val="43137"/>
                    </a:srgbClr>
                  </a:outerShdw>
                </a:effectLst>
              </a:rPr>
              <a:t>, P.</a:t>
            </a:r>
            <a:r>
              <a:rPr lang="en-US" altLang="en-US" sz="2400" dirty="0">
                <a:solidFill>
                  <a:srgbClr val="000066"/>
                </a:solidFill>
                <a:effectLst>
                  <a:outerShdw blurRad="38100" dist="38100" dir="2700000" algn="tl">
                    <a:srgbClr val="000000">
                      <a:alpha val="43137"/>
                    </a:srgbClr>
                  </a:outerShdw>
                </a:effectLst>
              </a:rPr>
              <a:t> </a:t>
            </a:r>
            <a:r>
              <a:rPr lang="ru-RU" altLang="en-US" sz="2400" dirty="0" err="1">
                <a:solidFill>
                  <a:srgbClr val="000066"/>
                </a:solidFill>
                <a:effectLst>
                  <a:outerShdw blurRad="38100" dist="38100" dir="2700000" algn="tl">
                    <a:srgbClr val="000000">
                      <a:alpha val="43137"/>
                    </a:srgbClr>
                  </a:outerShdw>
                </a:effectLst>
              </a:rPr>
              <a:t>Meriel</a:t>
            </a:r>
            <a:r>
              <a:rPr lang="ru-RU" altLang="en-US" sz="2400" dirty="0">
                <a:solidFill>
                  <a:srgbClr val="000066"/>
                </a:solidFill>
                <a:effectLst>
                  <a:outerShdw blurRad="38100" dist="38100" dir="2700000" algn="tl">
                    <a:srgbClr val="000000">
                      <a:alpha val="43137"/>
                    </a:srgbClr>
                  </a:outerShdw>
                </a:effectLst>
              </a:rPr>
              <a:t>, J.</a:t>
            </a:r>
            <a:r>
              <a:rPr lang="en-US" altLang="en-US" sz="2400" dirty="0">
                <a:solidFill>
                  <a:srgbClr val="000066"/>
                </a:solidFill>
                <a:effectLst>
                  <a:outerShdw blurRad="38100" dist="38100" dir="2700000" algn="tl">
                    <a:srgbClr val="000000">
                      <a:alpha val="43137"/>
                    </a:srgbClr>
                  </a:outerShdw>
                </a:effectLst>
              </a:rPr>
              <a:t> </a:t>
            </a:r>
            <a:r>
              <a:rPr lang="ru-RU" altLang="en-US" sz="2400" dirty="0" err="1">
                <a:solidFill>
                  <a:srgbClr val="000066"/>
                </a:solidFill>
                <a:effectLst>
                  <a:outerShdw blurRad="38100" dist="38100" dir="2700000" algn="tl">
                    <a:srgbClr val="000000">
                      <a:alpha val="43137"/>
                    </a:srgbClr>
                  </a:outerShdw>
                </a:effectLst>
              </a:rPr>
              <a:t>Piesvaux</a:t>
            </a:r>
            <a:r>
              <a:rPr lang="ru-RU" altLang="en-US" sz="2400" dirty="0">
                <a:solidFill>
                  <a:srgbClr val="000066"/>
                </a:solidFill>
                <a:effectLst>
                  <a:outerShdw blurRad="38100" dist="38100" dir="2700000" algn="tl">
                    <a:srgbClr val="000000">
                      <a:alpha val="43137"/>
                    </a:srgbClr>
                  </a:outerShdw>
                </a:effectLst>
              </a:rPr>
              <a:t>, M.</a:t>
            </a:r>
            <a:r>
              <a:rPr lang="en-US" altLang="en-US" sz="2400" dirty="0">
                <a:solidFill>
                  <a:srgbClr val="000066"/>
                </a:solidFill>
                <a:effectLst>
                  <a:outerShdw blurRad="38100" dist="38100" dir="2700000" algn="tl">
                    <a:srgbClr val="000000">
                      <a:alpha val="43137"/>
                    </a:srgbClr>
                  </a:outerShdw>
                </a:effectLst>
              </a:rPr>
              <a:t> </a:t>
            </a:r>
            <a:r>
              <a:rPr lang="ru-RU" altLang="en-US" sz="2400" dirty="0" err="1">
                <a:solidFill>
                  <a:srgbClr val="000066"/>
                </a:solidFill>
                <a:effectLst>
                  <a:outerShdw blurRad="38100" dist="38100" dir="2700000" algn="tl">
                    <a:srgbClr val="000000">
                      <a:alpha val="43137"/>
                    </a:srgbClr>
                  </a:outerShdw>
                </a:effectLst>
              </a:rPr>
              <a:t>Pino</a:t>
            </a:r>
            <a:r>
              <a:rPr lang="ru-RU" altLang="en-US" sz="2400" dirty="0">
                <a:solidFill>
                  <a:srgbClr val="000066"/>
                </a:solidFill>
                <a:effectLst>
                  <a:outerShdw blurRad="38100" dist="38100" dir="2700000" algn="tl">
                    <a:srgbClr val="000000">
                      <a:alpha val="43137"/>
                    </a:srgbClr>
                  </a:outerShdw>
                </a:effectLst>
              </a:rPr>
              <a:t>, </a:t>
            </a:r>
            <a:r>
              <a:rPr lang="ru-RU" altLang="en-US" sz="2400" dirty="0" err="1">
                <a:solidFill>
                  <a:srgbClr val="000066"/>
                </a:solidFill>
                <a:effectLst>
                  <a:outerShdw blurRad="38100" dist="38100" dir="2700000" algn="tl">
                    <a:srgbClr val="000000">
                      <a:alpha val="43137"/>
                    </a:srgbClr>
                  </a:outerShdw>
                </a:effectLst>
              </a:rPr>
              <a:t>and</a:t>
            </a:r>
            <a:r>
              <a:rPr lang="ru-RU" altLang="en-US" sz="2400" dirty="0">
                <a:solidFill>
                  <a:srgbClr val="000066"/>
                </a:solidFill>
                <a:effectLst>
                  <a:outerShdw blurRad="38100" dist="38100" dir="2700000" algn="tl">
                    <a:srgbClr val="000000">
                      <a:alpha val="43137"/>
                    </a:srgbClr>
                  </a:outerShdw>
                </a:effectLst>
              </a:rPr>
              <a:t> P.</a:t>
            </a:r>
            <a:r>
              <a:rPr lang="en-US" altLang="en-US" sz="2400" dirty="0">
                <a:solidFill>
                  <a:srgbClr val="000066"/>
                </a:solidFill>
                <a:effectLst>
                  <a:outerShdw blurRad="38100" dist="38100" dir="2700000" algn="tl">
                    <a:srgbClr val="000000">
                      <a:alpha val="43137"/>
                    </a:srgbClr>
                  </a:outerShdw>
                </a:effectLst>
              </a:rPr>
              <a:t> </a:t>
            </a:r>
            <a:r>
              <a:rPr lang="ru-RU" altLang="en-US" sz="2400" dirty="0" err="1">
                <a:solidFill>
                  <a:srgbClr val="000066"/>
                </a:solidFill>
                <a:effectLst>
                  <a:outerShdw blurRad="38100" dist="38100" dir="2700000" algn="tl">
                    <a:srgbClr val="000000">
                      <a:alpha val="43137"/>
                    </a:srgbClr>
                  </a:outerShdw>
                </a:effectLst>
              </a:rPr>
              <a:t>Roubeau</a:t>
            </a:r>
            <a:r>
              <a:rPr lang="ru-RU" altLang="en-US" sz="2400" dirty="0">
                <a:solidFill>
                  <a:srgbClr val="000066"/>
                </a:solidFill>
              </a:rPr>
              <a:t>,</a:t>
            </a:r>
            <a:r>
              <a:rPr lang="en-US" altLang="en-US" sz="2400" dirty="0">
                <a:solidFill>
                  <a:srgbClr val="000066"/>
                </a:solidFill>
              </a:rPr>
              <a:t> </a:t>
            </a:r>
            <a:r>
              <a:rPr lang="ru-RU" altLang="en-US" sz="2400" dirty="0">
                <a:solidFill>
                  <a:srgbClr val="000066"/>
                </a:solidFill>
              </a:rPr>
              <a:t>C.R. Acad. Sci., (Paris)</a:t>
            </a:r>
            <a:r>
              <a:rPr lang="en-US" altLang="en-US" sz="2400" dirty="0">
                <a:solidFill>
                  <a:srgbClr val="000066"/>
                </a:solidFill>
              </a:rPr>
              <a:t> </a:t>
            </a:r>
            <a:r>
              <a:rPr lang="ru-RU" altLang="en-US" sz="2400" dirty="0">
                <a:solidFill>
                  <a:srgbClr val="000066"/>
                </a:solidFill>
              </a:rPr>
              <a:t>B274</a:t>
            </a:r>
            <a:r>
              <a:rPr lang="en-US" altLang="en-US" sz="2400" dirty="0">
                <a:solidFill>
                  <a:srgbClr val="000066"/>
                </a:solidFill>
              </a:rPr>
              <a:t> </a:t>
            </a:r>
            <a:r>
              <a:rPr lang="ru-RU" altLang="en-US" sz="2400" dirty="0">
                <a:solidFill>
                  <a:srgbClr val="000066"/>
                </a:solidFill>
              </a:rPr>
              <a:t>(1972) 423</a:t>
            </a:r>
            <a:r>
              <a:rPr lang="en-US" altLang="en-US" sz="2400" dirty="0">
                <a:solidFill>
                  <a:srgbClr val="000066"/>
                </a:solidFill>
              </a:rPr>
              <a:t>.</a:t>
            </a:r>
          </a:p>
          <a:p>
            <a:pPr>
              <a:spcBef>
                <a:spcPts val="1500"/>
              </a:spcBef>
            </a:pPr>
            <a:r>
              <a:rPr lang="en-US" altLang="en-US" sz="2400" dirty="0">
                <a:solidFill>
                  <a:srgbClr val="000066"/>
                </a:solidFill>
                <a:effectLst>
                  <a:outerShdw blurRad="38100" dist="38100" dir="2700000" algn="tl">
                    <a:srgbClr val="000000">
                      <a:alpha val="43137"/>
                    </a:srgbClr>
                  </a:outerShdw>
                </a:effectLst>
              </a:rPr>
              <a:t>M. Forte</a:t>
            </a:r>
            <a:r>
              <a:rPr lang="en-US" altLang="en-US" sz="2400" dirty="0">
                <a:solidFill>
                  <a:srgbClr val="000066"/>
                </a:solidFill>
              </a:rPr>
              <a:t>, </a:t>
            </a:r>
            <a:r>
              <a:rPr lang="en-US" altLang="en-US" sz="2400" dirty="0" err="1">
                <a:solidFill>
                  <a:srgbClr val="000066"/>
                </a:solidFill>
              </a:rPr>
              <a:t>Nuovo</a:t>
            </a:r>
            <a:r>
              <a:rPr lang="en-US" altLang="en-US" sz="2400" dirty="0">
                <a:solidFill>
                  <a:srgbClr val="000066"/>
                </a:solidFill>
              </a:rPr>
              <a:t> </a:t>
            </a:r>
            <a:r>
              <a:rPr lang="en-US" altLang="en-US" sz="2400" dirty="0" err="1">
                <a:solidFill>
                  <a:srgbClr val="000066"/>
                </a:solidFill>
              </a:rPr>
              <a:t>Cimento</a:t>
            </a:r>
            <a:r>
              <a:rPr lang="en-US" altLang="en-US" sz="2400" dirty="0">
                <a:solidFill>
                  <a:srgbClr val="000066"/>
                </a:solidFill>
              </a:rPr>
              <a:t> A18, v4 (1973) 726-736.</a:t>
            </a:r>
            <a:endParaRPr lang="ru-RU" altLang="en-US" sz="2400" dirty="0">
              <a:solidFill>
                <a:srgbClr val="000066"/>
              </a:solidFill>
            </a:endParaRPr>
          </a:p>
          <a:p>
            <a:pPr>
              <a:spcBef>
                <a:spcPts val="1500"/>
              </a:spcBef>
            </a:pPr>
            <a:r>
              <a:rPr lang="en-US" altLang="en-US" sz="2400" dirty="0">
                <a:solidFill>
                  <a:srgbClr val="000066"/>
                </a:solidFill>
                <a:effectLst>
                  <a:outerShdw blurRad="38100" dist="38100" dir="2700000" algn="tl">
                    <a:srgbClr val="000000">
                      <a:alpha val="43137"/>
                    </a:srgbClr>
                  </a:outerShdw>
                </a:effectLst>
              </a:rPr>
              <a:t>A. </a:t>
            </a:r>
            <a:r>
              <a:rPr lang="en-US" altLang="en-US" sz="2400" dirty="0" err="1">
                <a:solidFill>
                  <a:srgbClr val="000066"/>
                </a:solidFill>
                <a:effectLst>
                  <a:outerShdw blurRad="38100" dist="38100" dir="2700000" algn="tl">
                    <a:srgbClr val="000000">
                      <a:alpha val="43137"/>
                    </a:srgbClr>
                  </a:outerShdw>
                </a:effectLst>
              </a:rPr>
              <a:t>Abragam</a:t>
            </a:r>
            <a:r>
              <a:rPr lang="en-US" altLang="en-US" sz="2400" dirty="0">
                <a:solidFill>
                  <a:srgbClr val="000066"/>
                </a:solidFill>
                <a:effectLst>
                  <a:outerShdw blurRad="38100" dist="38100" dir="2700000" algn="tl">
                    <a:srgbClr val="000000">
                      <a:alpha val="43137"/>
                    </a:srgbClr>
                  </a:outerShdw>
                </a:effectLst>
              </a:rPr>
              <a:t> and M. Goldman</a:t>
            </a:r>
            <a:r>
              <a:rPr lang="en-US" altLang="en-US" sz="2400" dirty="0">
                <a:solidFill>
                  <a:srgbClr val="000066"/>
                </a:solidFill>
              </a:rPr>
              <a:t>, </a:t>
            </a:r>
            <a:r>
              <a:rPr lang="en-US" altLang="en-US" sz="2400" i="1" dirty="0">
                <a:solidFill>
                  <a:srgbClr val="000066"/>
                </a:solidFill>
              </a:rPr>
              <a:t>Nuclear Magnetism: Order and Disorder</a:t>
            </a:r>
            <a:r>
              <a:rPr lang="en-US" altLang="en-US" sz="2400" dirty="0">
                <a:solidFill>
                  <a:srgbClr val="000066"/>
                </a:solidFill>
              </a:rPr>
              <a:t>, Oxford University Press, 1982. </a:t>
            </a:r>
          </a:p>
          <a:p>
            <a:pPr>
              <a:spcBef>
                <a:spcPts val="1500"/>
              </a:spcBef>
            </a:pPr>
            <a:endParaRPr lang="en-US" altLang="en-US" sz="2400" dirty="0">
              <a:solidFill>
                <a:srgbClr val="000066"/>
              </a:solidFill>
            </a:endParaRPr>
          </a:p>
          <a:p>
            <a:pPr>
              <a:spcBef>
                <a:spcPts val="1500"/>
              </a:spcBef>
            </a:pPr>
            <a:r>
              <a:rPr lang="en-US" altLang="en-US" sz="2400" dirty="0" err="1">
                <a:solidFill>
                  <a:srgbClr val="000066"/>
                </a:solidFill>
                <a:effectLst>
                  <a:outerShdw blurRad="38100" dist="38100" dir="2700000" algn="tl">
                    <a:srgbClr val="000000">
                      <a:alpha val="43137"/>
                    </a:srgbClr>
                  </a:outerShdw>
                </a:effectLst>
              </a:rPr>
              <a:t>V.G.Baryshevsky</a:t>
            </a:r>
            <a:r>
              <a:rPr lang="en-US" altLang="en-US" sz="2400" dirty="0">
                <a:solidFill>
                  <a:srgbClr val="000066"/>
                </a:solidFill>
              </a:rPr>
              <a:t>, </a:t>
            </a:r>
            <a:r>
              <a:rPr lang="en-US" altLang="en-US" sz="2400" i="1" dirty="0">
                <a:solidFill>
                  <a:srgbClr val="000066"/>
                </a:solidFill>
              </a:rPr>
              <a:t>High–Energy Nuclear Optics of Polarized Particles, </a:t>
            </a:r>
            <a:r>
              <a:rPr lang="ru-RU" altLang="en-US" sz="2400" dirty="0" err="1">
                <a:solidFill>
                  <a:srgbClr val="000066"/>
                </a:solidFill>
              </a:rPr>
              <a:t>World</a:t>
            </a:r>
            <a:r>
              <a:rPr lang="ru-RU" altLang="en-US" sz="2400" dirty="0">
                <a:solidFill>
                  <a:srgbClr val="000066"/>
                </a:solidFill>
              </a:rPr>
              <a:t> </a:t>
            </a:r>
            <a:r>
              <a:rPr lang="ru-RU" altLang="en-US" sz="2400" dirty="0" err="1">
                <a:solidFill>
                  <a:srgbClr val="000066"/>
                </a:solidFill>
              </a:rPr>
              <a:t>Scientific</a:t>
            </a:r>
            <a:r>
              <a:rPr lang="en-US" altLang="en-US" sz="2400" dirty="0">
                <a:solidFill>
                  <a:srgbClr val="000066"/>
                </a:solidFill>
              </a:rPr>
              <a:t>, 2012. </a:t>
            </a:r>
            <a:endParaRPr lang="ru-RU" altLang="en-US" sz="2400" dirty="0">
              <a:solidFill>
                <a:srgbClr val="000066"/>
              </a:solidFill>
            </a:endParaRPr>
          </a:p>
        </p:txBody>
      </p:sp>
    </p:spTree>
    <p:extLst>
      <p:ext uri="{BB962C8B-B14F-4D97-AF65-F5344CB8AC3E}">
        <p14:creationId xmlns:p14="http://schemas.microsoft.com/office/powerpoint/2010/main" val="227397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Text Box 3"/>
          <p:cNvSpPr txBox="1">
            <a:spLocks noChangeArrowheads="1"/>
          </p:cNvSpPr>
          <p:nvPr/>
        </p:nvSpPr>
        <p:spPr bwMode="auto">
          <a:xfrm>
            <a:off x="368300" y="228600"/>
            <a:ext cx="8699500" cy="492443"/>
          </a:xfrm>
          <a:prstGeom prst="rect">
            <a:avLst/>
          </a:prstGeom>
          <a:noFill/>
          <a:ln>
            <a:noFill/>
          </a:ln>
          <a:effectLst/>
        </p:spPr>
        <p:txBody>
          <a:bodyPr wrap="square">
            <a:spAutoFit/>
          </a:bodyPr>
          <a:lstStyle/>
          <a:p>
            <a:pPr eaLnBrk="1" hangingPunct="1">
              <a:spcBef>
                <a:spcPct val="50000"/>
              </a:spcBef>
              <a:defRPr/>
            </a:pPr>
            <a:r>
              <a:rPr lang="en-US" altLang="en-US" sz="2600" dirty="0">
                <a:solidFill>
                  <a:srgbClr val="000066"/>
                </a:solidFill>
                <a:effectLst>
                  <a:outerShdw blurRad="38100" dist="38100" dir="2700000" algn="tl">
                    <a:srgbClr val="C0C0C0"/>
                  </a:outerShdw>
                </a:effectLst>
                <a:latin typeface="Arial" panose="020B0604020202020204" pitchFamily="34" charset="0"/>
              </a:rPr>
              <a:t>Neutron nuclear precession (nuclear </a:t>
            </a:r>
            <a:r>
              <a:rPr lang="en-US" altLang="en-US" sz="2600" dirty="0" err="1">
                <a:solidFill>
                  <a:srgbClr val="000066"/>
                </a:solidFill>
                <a:effectLst>
                  <a:outerShdw blurRad="38100" dist="38100" dir="2700000" algn="tl">
                    <a:srgbClr val="C0C0C0"/>
                  </a:outerShdw>
                </a:effectLst>
                <a:latin typeface="Arial" panose="020B0604020202020204" pitchFamily="34" charset="0"/>
              </a:rPr>
              <a:t>pseudomagnetism</a:t>
            </a:r>
            <a:r>
              <a:rPr lang="en-US" altLang="en-US" sz="2600" dirty="0">
                <a:solidFill>
                  <a:srgbClr val="000066"/>
                </a:solidFill>
                <a:effectLst>
                  <a:outerShdw blurRad="38100" dist="38100" dir="2700000" algn="tl">
                    <a:srgbClr val="C0C0C0"/>
                  </a:outerShdw>
                </a:effectLst>
                <a:latin typeface="Arial" panose="020B0604020202020204" pitchFamily="34" charset="0"/>
              </a:rPr>
              <a:t>)</a:t>
            </a:r>
            <a:endParaRPr lang="ru-RU" altLang="en-US" sz="2600" dirty="0">
              <a:solidFill>
                <a:srgbClr val="000066"/>
              </a:solidFill>
              <a:effectLst>
                <a:outerShdw blurRad="38100" dist="38100" dir="2700000" algn="tl">
                  <a:srgbClr val="C0C0C0"/>
                </a:outerShdw>
              </a:effectLst>
              <a:latin typeface="Arial" panose="020B0604020202020204" pitchFamily="34" charset="0"/>
            </a:endParaRPr>
          </a:p>
        </p:txBody>
      </p:sp>
      <p:sp>
        <p:nvSpPr>
          <p:cNvPr id="17411" name="Rectangle 5"/>
          <p:cNvSpPr>
            <a:spLocks noChangeArrowheads="1"/>
          </p:cNvSpPr>
          <p:nvPr/>
        </p:nvSpPr>
        <p:spPr bwMode="auto">
          <a:xfrm>
            <a:off x="304800" y="1828800"/>
            <a:ext cx="8610600" cy="1323439"/>
          </a:xfrm>
          <a:prstGeom prst="rect">
            <a:avLst/>
          </a:prstGeom>
          <a:noFill/>
          <a:ln w="9525">
            <a:noFill/>
            <a:miter lim="800000"/>
            <a:headEnd/>
            <a:tailEnd/>
          </a:ln>
          <a:effectLst/>
        </p:spPr>
        <p:txBody>
          <a:bodyPr wrap="square">
            <a:spAutoFit/>
          </a:bodyPr>
          <a:lstStyle/>
          <a:p>
            <a:pPr algn="just" eaLnBrk="1" hangingPunct="1"/>
            <a:r>
              <a:rPr lang="ru-RU" altLang="en-US" sz="2000" dirty="0" err="1"/>
              <a:t>In</a:t>
            </a:r>
            <a:r>
              <a:rPr lang="ru-RU" altLang="en-US" sz="2000" dirty="0"/>
              <a:t> </a:t>
            </a:r>
            <a:r>
              <a:rPr lang="ru-RU" altLang="en-US" sz="2000" dirty="0" err="1"/>
              <a:t>perfect</a:t>
            </a:r>
            <a:r>
              <a:rPr lang="ru-RU" altLang="en-US" sz="2000" dirty="0"/>
              <a:t> </a:t>
            </a:r>
            <a:r>
              <a:rPr lang="ru-RU" altLang="en-US" sz="2000" dirty="0" err="1"/>
              <a:t>analogy</a:t>
            </a:r>
            <a:r>
              <a:rPr lang="ru-RU" altLang="en-US" sz="2000" dirty="0"/>
              <a:t> </a:t>
            </a:r>
            <a:r>
              <a:rPr lang="ru-RU" altLang="en-US" sz="2000" dirty="0" err="1"/>
              <a:t>with</a:t>
            </a:r>
            <a:r>
              <a:rPr lang="ru-RU" altLang="en-US" sz="2000" dirty="0"/>
              <a:t> </a:t>
            </a:r>
            <a:r>
              <a:rPr lang="ru-RU" altLang="en-US" sz="2000" dirty="0" err="1"/>
              <a:t>spin</a:t>
            </a:r>
            <a:r>
              <a:rPr lang="ru-RU" altLang="en-US" sz="2000" dirty="0"/>
              <a:t> </a:t>
            </a:r>
            <a:r>
              <a:rPr lang="ru-RU" altLang="en-US" sz="2000" dirty="0" err="1"/>
              <a:t>behavior</a:t>
            </a:r>
            <a:r>
              <a:rPr lang="ru-RU" altLang="en-US" sz="2000" dirty="0"/>
              <a:t> </a:t>
            </a:r>
            <a:r>
              <a:rPr lang="ru-RU" altLang="en-US" sz="2000" dirty="0" err="1"/>
              <a:t>in</a:t>
            </a:r>
            <a:r>
              <a:rPr lang="ru-RU" altLang="en-US" sz="2000" dirty="0"/>
              <a:t> a </a:t>
            </a:r>
            <a:r>
              <a:rPr lang="ru-RU" altLang="en-US" sz="2000" dirty="0" err="1"/>
              <a:t>magnetic</a:t>
            </a:r>
            <a:r>
              <a:rPr lang="ru-RU" altLang="en-US" sz="2000" dirty="0"/>
              <a:t> </a:t>
            </a:r>
            <a:r>
              <a:rPr lang="ru-RU" altLang="en-US" sz="2000" dirty="0" err="1"/>
              <a:t>field</a:t>
            </a:r>
            <a:r>
              <a:rPr lang="ru-RU" altLang="en-US" sz="2000" dirty="0"/>
              <a:t>, </a:t>
            </a:r>
            <a:r>
              <a:rPr lang="ru-RU" altLang="en-US" sz="2000" dirty="0" err="1"/>
              <a:t>the</a:t>
            </a:r>
            <a:r>
              <a:rPr lang="ru-RU" altLang="en-US" sz="2000" dirty="0"/>
              <a:t> </a:t>
            </a:r>
            <a:r>
              <a:rPr lang="ru-RU" altLang="en-US" sz="2000" dirty="0" err="1"/>
              <a:t>non-zero</a:t>
            </a:r>
            <a:r>
              <a:rPr lang="ru-RU" altLang="en-US" sz="2000" dirty="0"/>
              <a:t> </a:t>
            </a:r>
            <a:r>
              <a:rPr lang="ru-RU" altLang="en-US" sz="2000" dirty="0" err="1"/>
              <a:t>difference</a:t>
            </a:r>
            <a:r>
              <a:rPr lang="ru-RU" altLang="en-US" sz="2000" dirty="0"/>
              <a:t> </a:t>
            </a:r>
            <a:r>
              <a:rPr lang="ru-RU" altLang="en-US" sz="2000" i="1" dirty="0"/>
              <a:t>U</a:t>
            </a:r>
            <a:r>
              <a:rPr lang="ru-RU" altLang="en-US" sz="2000" baseline="-25000" dirty="0"/>
              <a:t>+</a:t>
            </a:r>
            <a:r>
              <a:rPr lang="ru-RU" altLang="en-US" sz="2000" i="1" dirty="0"/>
              <a:t>−U</a:t>
            </a:r>
            <a:r>
              <a:rPr lang="ru-RU" altLang="en-US" sz="2000" i="1" baseline="-25000" dirty="0"/>
              <a:t>−</a:t>
            </a:r>
            <a:r>
              <a:rPr lang="ru-RU" altLang="en-US" sz="2000" i="1" dirty="0"/>
              <a:t> </a:t>
            </a:r>
            <a:r>
              <a:rPr lang="ru-RU" altLang="en-US" sz="2000" dirty="0" err="1"/>
              <a:t>leads</a:t>
            </a:r>
            <a:r>
              <a:rPr lang="ru-RU" altLang="en-US" sz="2000" dirty="0"/>
              <a:t> </a:t>
            </a:r>
            <a:r>
              <a:rPr lang="ru-RU" altLang="en-US" sz="2000" dirty="0" err="1"/>
              <a:t>to</a:t>
            </a:r>
            <a:r>
              <a:rPr lang="ru-RU" altLang="en-US" sz="2000" dirty="0"/>
              <a:t> </a:t>
            </a:r>
            <a:r>
              <a:rPr lang="ru-RU" altLang="en-US" sz="2000" dirty="0" err="1"/>
              <a:t>the</a:t>
            </a:r>
            <a:r>
              <a:rPr lang="ru-RU" altLang="en-US" sz="2000" dirty="0"/>
              <a:t> </a:t>
            </a:r>
            <a:r>
              <a:rPr lang="ru-RU" altLang="en-US" sz="2000" dirty="0" err="1"/>
              <a:t>neutron</a:t>
            </a:r>
            <a:r>
              <a:rPr lang="ru-RU" altLang="en-US" sz="2000" dirty="0"/>
              <a:t> </a:t>
            </a:r>
            <a:r>
              <a:rPr lang="ru-RU" altLang="en-US" sz="2000" dirty="0" err="1"/>
              <a:t>spin</a:t>
            </a:r>
            <a:r>
              <a:rPr lang="ru-RU" altLang="en-US" sz="2000" dirty="0"/>
              <a:t> </a:t>
            </a:r>
            <a:r>
              <a:rPr lang="ru-RU" altLang="en-US" sz="2000" dirty="0" err="1"/>
              <a:t>precession</a:t>
            </a:r>
            <a:r>
              <a:rPr lang="ru-RU" altLang="en-US" sz="2000" dirty="0"/>
              <a:t> </a:t>
            </a:r>
            <a:r>
              <a:rPr lang="ru-RU" altLang="en-US" sz="2000" dirty="0" err="1"/>
              <a:t>about</a:t>
            </a:r>
            <a:r>
              <a:rPr lang="ru-RU" altLang="en-US" sz="2000" dirty="0"/>
              <a:t> </a:t>
            </a:r>
            <a:r>
              <a:rPr lang="ru-RU" altLang="en-US" sz="2000" dirty="0" err="1"/>
              <a:t>the</a:t>
            </a:r>
            <a:r>
              <a:rPr lang="ru-RU" altLang="en-US" sz="2000" dirty="0"/>
              <a:t> </a:t>
            </a:r>
            <a:r>
              <a:rPr lang="ru-RU" altLang="en-US" sz="2000" dirty="0" err="1"/>
              <a:t>direction</a:t>
            </a:r>
            <a:r>
              <a:rPr lang="ru-RU" altLang="en-US" sz="2000" dirty="0"/>
              <a:t> </a:t>
            </a:r>
            <a:r>
              <a:rPr lang="ru-RU" altLang="en-US" sz="2000" dirty="0" err="1"/>
              <a:t>of</a:t>
            </a:r>
            <a:r>
              <a:rPr lang="ru-RU" altLang="en-US" sz="2000" dirty="0"/>
              <a:t> </a:t>
            </a:r>
            <a:r>
              <a:rPr lang="ru-RU" altLang="en-US" sz="2000" dirty="0" err="1"/>
              <a:t>the</a:t>
            </a:r>
            <a:r>
              <a:rPr lang="ru-RU" altLang="en-US" sz="2000" dirty="0"/>
              <a:t> </a:t>
            </a:r>
            <a:r>
              <a:rPr lang="ru-RU" altLang="en-US" sz="2000" dirty="0" err="1"/>
              <a:t>nuclear</a:t>
            </a:r>
            <a:r>
              <a:rPr lang="ru-RU" altLang="en-US" sz="2000" dirty="0"/>
              <a:t> </a:t>
            </a:r>
            <a:r>
              <a:rPr lang="ru-RU" altLang="en-US" sz="2000" dirty="0" err="1"/>
              <a:t>polarization</a:t>
            </a:r>
            <a:r>
              <a:rPr lang="ru-RU" altLang="en-US" sz="2000" dirty="0"/>
              <a:t> </a:t>
            </a:r>
            <a:r>
              <a:rPr lang="ru-RU" altLang="en-US" sz="2000" dirty="0" err="1"/>
              <a:t>vector</a:t>
            </a:r>
            <a:r>
              <a:rPr lang="ru-RU" altLang="en-US" sz="2000" dirty="0"/>
              <a:t> </a:t>
            </a:r>
            <a:r>
              <a:rPr lang="ru-RU" altLang="en-US" sz="2000" dirty="0" err="1"/>
              <a:t>with</a:t>
            </a:r>
            <a:r>
              <a:rPr lang="ru-RU" altLang="en-US" sz="2000" dirty="0"/>
              <a:t> </a:t>
            </a:r>
            <a:r>
              <a:rPr lang="ru-RU" altLang="en-US" sz="2000" dirty="0" err="1"/>
              <a:t>the</a:t>
            </a:r>
            <a:r>
              <a:rPr lang="ru-RU" altLang="en-US" sz="2000" dirty="0"/>
              <a:t> </a:t>
            </a:r>
            <a:r>
              <a:rPr lang="ru-RU" altLang="en-US" sz="2000" dirty="0" err="1"/>
              <a:t>frequency</a:t>
            </a:r>
            <a:r>
              <a:rPr lang="ru-RU" altLang="en-US" sz="2000" dirty="0"/>
              <a:t> [</a:t>
            </a:r>
            <a:r>
              <a:rPr lang="ru-RU" altLang="en-US" sz="2000" dirty="0" err="1"/>
              <a:t>Baryshevskii</a:t>
            </a:r>
            <a:r>
              <a:rPr lang="ru-RU" altLang="en-US" sz="2000" dirty="0"/>
              <a:t> </a:t>
            </a:r>
            <a:r>
              <a:rPr lang="ru-RU" altLang="en-US" sz="2000" dirty="0" err="1"/>
              <a:t>and</a:t>
            </a:r>
            <a:r>
              <a:rPr lang="ru-RU" altLang="en-US" sz="2000" dirty="0"/>
              <a:t> </a:t>
            </a:r>
            <a:r>
              <a:rPr lang="ru-RU" altLang="en-US" sz="2000" dirty="0" err="1"/>
              <a:t>Podgoretskii</a:t>
            </a:r>
            <a:r>
              <a:rPr lang="ru-RU" altLang="en-US" sz="2000" dirty="0"/>
              <a:t> (1964)]:</a:t>
            </a:r>
          </a:p>
        </p:txBody>
      </p:sp>
      <p:sp>
        <p:nvSpPr>
          <p:cNvPr id="17412" name="Text Box 9"/>
          <p:cNvSpPr txBox="1">
            <a:spLocks noChangeArrowheads="1"/>
          </p:cNvSpPr>
          <p:nvPr/>
        </p:nvSpPr>
        <p:spPr bwMode="auto">
          <a:xfrm>
            <a:off x="304800" y="4800600"/>
            <a:ext cx="8610600" cy="1938992"/>
          </a:xfrm>
          <a:prstGeom prst="rect">
            <a:avLst/>
          </a:prstGeom>
          <a:noFill/>
          <a:ln w="9525">
            <a:noFill/>
            <a:miter lim="800000"/>
            <a:headEnd/>
            <a:tailEnd/>
          </a:ln>
          <a:effectLst/>
        </p:spPr>
        <p:txBody>
          <a:bodyPr wrap="square">
            <a:spAutoFit/>
          </a:bodyPr>
          <a:lstStyle/>
          <a:p>
            <a:pPr algn="just" eaLnBrk="1" hangingPunct="1"/>
            <a:r>
              <a:rPr lang="ru-RU" altLang="en-US" sz="2000" dirty="0" err="1"/>
              <a:t>For</a:t>
            </a:r>
            <a:r>
              <a:rPr lang="ru-RU" altLang="en-US" sz="2000" dirty="0"/>
              <a:t> a </a:t>
            </a:r>
            <a:r>
              <a:rPr lang="en-US" altLang="en-US" sz="2000" dirty="0"/>
              <a:t>completely</a:t>
            </a:r>
            <a:r>
              <a:rPr lang="ru-RU" altLang="en-US" sz="2000" dirty="0"/>
              <a:t> </a:t>
            </a:r>
            <a:r>
              <a:rPr lang="ru-RU" altLang="en-US" sz="2000" dirty="0" err="1"/>
              <a:t>polarized</a:t>
            </a:r>
            <a:r>
              <a:rPr lang="ru-RU" altLang="en-US" sz="2000" dirty="0"/>
              <a:t> </a:t>
            </a:r>
            <a:r>
              <a:rPr lang="ru-RU" altLang="en-US" sz="2000" dirty="0" err="1"/>
              <a:t>proton</a:t>
            </a:r>
            <a:r>
              <a:rPr lang="ru-RU" altLang="en-US" sz="2000" dirty="0"/>
              <a:t> </a:t>
            </a:r>
            <a:r>
              <a:rPr lang="ru-RU" altLang="en-US" sz="2000" dirty="0" err="1"/>
              <a:t>target</a:t>
            </a:r>
            <a:r>
              <a:rPr lang="ru-RU" altLang="en-US" sz="2000" dirty="0"/>
              <a:t> </a:t>
            </a:r>
            <a:r>
              <a:rPr lang="ru-RU" altLang="en-US" sz="2000" i="1" dirty="0"/>
              <a:t>ω </a:t>
            </a:r>
            <a:r>
              <a:rPr lang="ru-RU" altLang="en-US" sz="2000" dirty="0"/>
              <a:t>= 5</a:t>
            </a:r>
            <a:r>
              <a:rPr lang="ru-RU" altLang="en-US" sz="2000" i="1" dirty="0"/>
              <a:t>·</a:t>
            </a:r>
            <a:r>
              <a:rPr lang="ru-RU" altLang="en-US" sz="2000" dirty="0"/>
              <a:t>10</a:t>
            </a:r>
            <a:r>
              <a:rPr lang="ru-RU" altLang="en-US" sz="2000" baseline="30000" dirty="0"/>
              <a:t>8</a:t>
            </a:r>
            <a:r>
              <a:rPr lang="ru-RU" altLang="en-US" sz="2000" dirty="0"/>
              <a:t> s</a:t>
            </a:r>
            <a:r>
              <a:rPr lang="ru-RU" altLang="en-US" sz="2000" i="1" baseline="30000" dirty="0"/>
              <a:t>−</a:t>
            </a:r>
            <a:r>
              <a:rPr lang="ru-RU" altLang="en-US" sz="2000" baseline="30000" dirty="0"/>
              <a:t>1</a:t>
            </a:r>
            <a:r>
              <a:rPr lang="ru-RU" altLang="en-US" sz="2000" dirty="0"/>
              <a:t>, </a:t>
            </a:r>
            <a:r>
              <a:rPr lang="ru-RU" altLang="en-US" sz="2000" i="1" dirty="0" err="1"/>
              <a:t>B</a:t>
            </a:r>
            <a:r>
              <a:rPr lang="ru-RU" altLang="en-US" sz="2000" baseline="-25000" dirty="0" err="1"/>
              <a:t>eff</a:t>
            </a:r>
            <a:r>
              <a:rPr lang="ru-RU" altLang="en-US" sz="2000" dirty="0"/>
              <a:t> </a:t>
            </a:r>
            <a:r>
              <a:rPr lang="ru-RU" altLang="en-US" sz="2000" i="1" dirty="0"/>
              <a:t>≈ </a:t>
            </a:r>
            <a:r>
              <a:rPr lang="ru-RU" altLang="en-US" sz="2000" dirty="0"/>
              <a:t>3</a:t>
            </a:r>
            <a:r>
              <a:rPr lang="ru-RU" altLang="en-US" sz="2000" i="1" dirty="0"/>
              <a:t>·</a:t>
            </a:r>
            <a:r>
              <a:rPr lang="ru-RU" altLang="en-US" sz="2000" dirty="0"/>
              <a:t>10</a:t>
            </a:r>
            <a:r>
              <a:rPr lang="ru-RU" altLang="en-US" sz="2000" baseline="30000" dirty="0"/>
              <a:t>4</a:t>
            </a:r>
            <a:r>
              <a:rPr lang="ru-RU" altLang="en-US" sz="2000" dirty="0"/>
              <a:t> </a:t>
            </a:r>
            <a:r>
              <a:rPr lang="ru-RU" altLang="en-US" sz="2000" dirty="0" err="1"/>
              <a:t>Gs</a:t>
            </a:r>
            <a:r>
              <a:rPr lang="ru-RU" altLang="en-US" sz="2000" dirty="0"/>
              <a:t> = 3T </a:t>
            </a:r>
            <a:r>
              <a:rPr lang="en-US" altLang="en-US" sz="2000" dirty="0"/>
              <a:t>(</a:t>
            </a:r>
            <a:r>
              <a:rPr lang="en-US" altLang="en-US" sz="2000" i="1" dirty="0"/>
              <a:t>which</a:t>
            </a:r>
            <a:r>
              <a:rPr lang="ru-RU" altLang="en-US" sz="2000" i="1" dirty="0"/>
              <a:t> </a:t>
            </a:r>
            <a:r>
              <a:rPr lang="ru-RU" altLang="en-US" sz="2000" i="1" dirty="0" err="1"/>
              <a:t>exceeds</a:t>
            </a:r>
            <a:r>
              <a:rPr lang="ru-RU" altLang="en-US" sz="2000" i="1" dirty="0"/>
              <a:t> </a:t>
            </a:r>
            <a:r>
              <a:rPr lang="ru-RU" altLang="en-US" sz="2000" i="1" dirty="0" err="1"/>
              <a:t>by</a:t>
            </a:r>
            <a:r>
              <a:rPr lang="ru-RU" altLang="en-US" sz="2000" i="1" dirty="0"/>
              <a:t> </a:t>
            </a:r>
            <a:r>
              <a:rPr lang="ru-RU" altLang="en-US" sz="2000" i="1" dirty="0" err="1"/>
              <a:t>two</a:t>
            </a:r>
            <a:r>
              <a:rPr lang="ru-RU" altLang="en-US" sz="2000" i="1" dirty="0"/>
              <a:t> </a:t>
            </a:r>
            <a:r>
              <a:rPr lang="ru-RU" altLang="en-US" sz="2000" i="1" dirty="0" err="1"/>
              <a:t>orders</a:t>
            </a:r>
            <a:r>
              <a:rPr lang="ru-RU" altLang="en-US" sz="2000" i="1" dirty="0"/>
              <a:t> </a:t>
            </a:r>
            <a:r>
              <a:rPr lang="ru-RU" altLang="en-US" sz="2000" i="1" dirty="0" err="1"/>
              <a:t>of</a:t>
            </a:r>
            <a:r>
              <a:rPr lang="ru-RU" altLang="en-US" sz="2000" i="1" dirty="0"/>
              <a:t> </a:t>
            </a:r>
            <a:r>
              <a:rPr lang="ru-RU" altLang="en-US" sz="2000" i="1" dirty="0" err="1"/>
              <a:t>magnitude</a:t>
            </a:r>
            <a:r>
              <a:rPr lang="ru-RU" altLang="en-US" sz="2000" i="1" dirty="0"/>
              <a:t> </a:t>
            </a:r>
            <a:r>
              <a:rPr lang="ru-RU" altLang="en-US" sz="2000" i="1" dirty="0" err="1"/>
              <a:t>the</a:t>
            </a:r>
            <a:r>
              <a:rPr lang="ru-RU" altLang="en-US" sz="2000" i="1" dirty="0"/>
              <a:t> </a:t>
            </a:r>
            <a:r>
              <a:rPr lang="ru-RU" altLang="en-US" sz="2000" i="1" dirty="0" err="1"/>
              <a:t>ordinary</a:t>
            </a:r>
            <a:r>
              <a:rPr lang="ru-RU" altLang="en-US" sz="2000" i="1" dirty="0"/>
              <a:t> </a:t>
            </a:r>
            <a:r>
              <a:rPr lang="ru-RU" altLang="en-US" sz="2000" i="1" dirty="0" err="1"/>
              <a:t>magnetic</a:t>
            </a:r>
            <a:r>
              <a:rPr lang="ru-RU" altLang="en-US" sz="2000" i="1" dirty="0"/>
              <a:t> </a:t>
            </a:r>
            <a:r>
              <a:rPr lang="ru-RU" altLang="en-US" sz="2000" i="1" dirty="0" err="1"/>
              <a:t>field</a:t>
            </a:r>
            <a:r>
              <a:rPr lang="ru-RU" altLang="en-US" sz="2000" i="1" dirty="0"/>
              <a:t> </a:t>
            </a:r>
            <a:r>
              <a:rPr lang="ru-RU" altLang="en-US" sz="2000" i="1" dirty="0" err="1"/>
              <a:t>created</a:t>
            </a:r>
            <a:r>
              <a:rPr lang="ru-RU" altLang="en-US" sz="2000" i="1" dirty="0"/>
              <a:t> </a:t>
            </a:r>
            <a:r>
              <a:rPr lang="ru-RU" altLang="en-US" sz="2000" i="1" dirty="0" err="1"/>
              <a:t>by</a:t>
            </a:r>
            <a:r>
              <a:rPr lang="ru-RU" altLang="en-US" sz="2000" i="1" dirty="0"/>
              <a:t> </a:t>
            </a:r>
            <a:r>
              <a:rPr lang="ru-RU" altLang="en-US" sz="2000" i="1" dirty="0" err="1"/>
              <a:t>polarized</a:t>
            </a:r>
            <a:r>
              <a:rPr lang="ru-RU" altLang="en-US" sz="2000" i="1" dirty="0"/>
              <a:t> </a:t>
            </a:r>
            <a:r>
              <a:rPr lang="ru-RU" altLang="en-US" sz="2000" i="1" dirty="0" err="1"/>
              <a:t>magnetic</a:t>
            </a:r>
            <a:r>
              <a:rPr lang="ru-RU" altLang="en-US" sz="2000" i="1" dirty="0"/>
              <a:t> </a:t>
            </a:r>
            <a:r>
              <a:rPr lang="ru-RU" altLang="en-US" sz="2000" i="1" dirty="0" err="1"/>
              <a:t>moments</a:t>
            </a:r>
            <a:r>
              <a:rPr lang="ru-RU" altLang="en-US" sz="2000" i="1" dirty="0"/>
              <a:t> </a:t>
            </a:r>
            <a:r>
              <a:rPr lang="ru-RU" altLang="en-US" sz="2000" i="1" dirty="0" err="1"/>
              <a:t>of</a:t>
            </a:r>
            <a:r>
              <a:rPr lang="ru-RU" altLang="en-US" sz="2000" i="1" dirty="0"/>
              <a:t> </a:t>
            </a:r>
            <a:r>
              <a:rPr lang="ru-RU" altLang="en-US" sz="2000" i="1" dirty="0" err="1"/>
              <a:t>protons</a:t>
            </a:r>
            <a:r>
              <a:rPr lang="en-US" altLang="en-US" sz="2000" dirty="0"/>
              <a:t>)</a:t>
            </a:r>
            <a:r>
              <a:rPr lang="ru-RU" altLang="en-US" sz="2000" dirty="0"/>
              <a:t>. </a:t>
            </a:r>
            <a:endParaRPr lang="en-US" altLang="en-US" sz="2000" dirty="0"/>
          </a:p>
          <a:p>
            <a:pPr algn="just" eaLnBrk="1" hangingPunct="1"/>
            <a:endParaRPr lang="en-US" altLang="en-US" sz="2000" dirty="0"/>
          </a:p>
          <a:p>
            <a:pPr algn="just" eaLnBrk="1" hangingPunct="1"/>
            <a:r>
              <a:rPr lang="en-US" altLang="en-US" sz="2000" dirty="0"/>
              <a:t>For</a:t>
            </a:r>
            <a:r>
              <a:rPr lang="ru-RU" altLang="en-US" sz="2000" dirty="0"/>
              <a:t> </a:t>
            </a:r>
            <a:r>
              <a:rPr lang="ru-RU" altLang="en-US" sz="2000" dirty="0" err="1"/>
              <a:t>thermal</a:t>
            </a:r>
            <a:r>
              <a:rPr lang="ru-RU" altLang="en-US" sz="2000" dirty="0"/>
              <a:t> </a:t>
            </a:r>
            <a:r>
              <a:rPr lang="ru-RU" altLang="en-US" sz="2000" dirty="0" err="1"/>
              <a:t>neutrons</a:t>
            </a:r>
            <a:r>
              <a:rPr lang="ru-RU" altLang="en-US" sz="2000" dirty="0"/>
              <a:t> </a:t>
            </a:r>
            <a:r>
              <a:rPr lang="ru-RU" altLang="en-US" sz="2000" i="1" dirty="0"/>
              <a:t>v </a:t>
            </a:r>
            <a:r>
              <a:rPr lang="ru-RU" altLang="en-US" sz="2000" dirty="0"/>
              <a:t>= 2</a:t>
            </a:r>
            <a:r>
              <a:rPr lang="ru-RU" altLang="en-US" sz="2000" i="1" dirty="0"/>
              <a:t>.</a:t>
            </a:r>
            <a:r>
              <a:rPr lang="ru-RU" altLang="en-US" sz="2000" dirty="0"/>
              <a:t>2</a:t>
            </a:r>
            <a:r>
              <a:rPr lang="ru-RU" altLang="en-US" sz="2000" i="1" dirty="0"/>
              <a:t>·</a:t>
            </a:r>
            <a:r>
              <a:rPr lang="ru-RU" altLang="en-US" sz="2000" dirty="0"/>
              <a:t>10</a:t>
            </a:r>
            <a:r>
              <a:rPr lang="ru-RU" altLang="en-US" sz="2000" baseline="30000" dirty="0"/>
              <a:t>5</a:t>
            </a:r>
            <a:r>
              <a:rPr lang="ru-RU" altLang="en-US" sz="2000" dirty="0"/>
              <a:t> </a:t>
            </a:r>
            <a:r>
              <a:rPr lang="ru-RU" altLang="en-US" sz="2000" dirty="0" err="1"/>
              <a:t>cm</a:t>
            </a:r>
            <a:r>
              <a:rPr lang="en-US" altLang="en-US" sz="2000" i="1" dirty="0"/>
              <a:t>/</a:t>
            </a:r>
            <a:r>
              <a:rPr lang="ru-RU" altLang="en-US" sz="2000" dirty="0"/>
              <a:t>s </a:t>
            </a:r>
            <a:r>
              <a:rPr lang="ru-RU" altLang="en-US" sz="2000" dirty="0" err="1"/>
              <a:t>and</a:t>
            </a:r>
            <a:r>
              <a:rPr lang="ru-RU" altLang="en-US" sz="2000" dirty="0"/>
              <a:t> </a:t>
            </a:r>
            <a:r>
              <a:rPr lang="ru-RU" altLang="en-US" sz="2000" dirty="0" err="1"/>
              <a:t>the</a:t>
            </a:r>
            <a:r>
              <a:rPr lang="ru-RU" altLang="en-US" sz="2000" dirty="0"/>
              <a:t> </a:t>
            </a:r>
            <a:r>
              <a:rPr lang="ru-RU" altLang="en-US" sz="2000" dirty="0" err="1"/>
              <a:t>full</a:t>
            </a:r>
            <a:r>
              <a:rPr lang="ru-RU" altLang="en-US" sz="2000" dirty="0"/>
              <a:t> </a:t>
            </a:r>
            <a:r>
              <a:rPr lang="ru-RU" altLang="en-US" sz="2000" dirty="0" err="1"/>
              <a:t>rotation</a:t>
            </a:r>
            <a:r>
              <a:rPr lang="ru-RU" altLang="en-US" sz="2000" dirty="0"/>
              <a:t> </a:t>
            </a:r>
            <a:r>
              <a:rPr lang="ru-RU" altLang="en-US" sz="2000" dirty="0" err="1"/>
              <a:t>of</a:t>
            </a:r>
            <a:r>
              <a:rPr lang="ru-RU" altLang="en-US" sz="2000" dirty="0"/>
              <a:t> </a:t>
            </a:r>
            <a:r>
              <a:rPr lang="ru-RU" altLang="en-US" sz="2000" dirty="0" err="1"/>
              <a:t>spin</a:t>
            </a:r>
            <a:r>
              <a:rPr lang="ru-RU" altLang="en-US" sz="2000" dirty="0"/>
              <a:t> </a:t>
            </a:r>
            <a:r>
              <a:rPr lang="ru-RU" altLang="en-US" sz="2000" dirty="0" err="1"/>
              <a:t>will</a:t>
            </a:r>
            <a:r>
              <a:rPr lang="ru-RU" altLang="en-US" sz="2000" dirty="0"/>
              <a:t> </a:t>
            </a:r>
            <a:r>
              <a:rPr lang="ru-RU" altLang="en-US" sz="2000" dirty="0" err="1"/>
              <a:t>occur</a:t>
            </a:r>
            <a:r>
              <a:rPr lang="ru-RU" altLang="en-US" sz="2000" dirty="0"/>
              <a:t> </a:t>
            </a:r>
            <a:r>
              <a:rPr lang="en-US" altLang="en-US" sz="2000" dirty="0"/>
              <a:t>over</a:t>
            </a:r>
            <a:r>
              <a:rPr lang="ru-RU" altLang="en-US" sz="2000" dirty="0"/>
              <a:t> </a:t>
            </a:r>
            <a:r>
              <a:rPr lang="ru-RU" altLang="en-US" sz="2000" dirty="0" err="1"/>
              <a:t>the</a:t>
            </a:r>
            <a:r>
              <a:rPr lang="ru-RU" altLang="en-US" sz="2000" dirty="0"/>
              <a:t> </a:t>
            </a:r>
            <a:r>
              <a:rPr lang="ru-RU" altLang="en-US" sz="2000" dirty="0" err="1"/>
              <a:t>length</a:t>
            </a:r>
            <a:r>
              <a:rPr lang="ru-RU" altLang="en-US" sz="2000" dirty="0"/>
              <a:t> </a:t>
            </a:r>
            <a:r>
              <a:rPr lang="ru-RU" altLang="en-US" sz="2000" i="1" dirty="0"/>
              <a:t>L ≈ </a:t>
            </a:r>
            <a:r>
              <a:rPr lang="ru-RU" altLang="en-US" sz="2000" dirty="0"/>
              <a:t>10</a:t>
            </a:r>
            <a:r>
              <a:rPr lang="ru-RU" altLang="en-US" sz="2000" i="1" baseline="30000" dirty="0"/>
              <a:t>−</a:t>
            </a:r>
            <a:r>
              <a:rPr lang="ru-RU" altLang="en-US" sz="2000" baseline="30000" dirty="0"/>
              <a:t>3</a:t>
            </a:r>
            <a:r>
              <a:rPr lang="ru-RU" altLang="en-US" sz="2000" dirty="0"/>
              <a:t> </a:t>
            </a:r>
            <a:r>
              <a:rPr lang="ru-RU" altLang="en-US" sz="2000" dirty="0" err="1"/>
              <a:t>cm</a:t>
            </a:r>
            <a:r>
              <a:rPr lang="ru-RU" altLang="en-US" sz="2000" dirty="0"/>
              <a:t>.</a:t>
            </a:r>
          </a:p>
        </p:txBody>
      </p:sp>
      <p:sp>
        <p:nvSpPr>
          <p:cNvPr id="17413" name="AutoShape 11"/>
          <p:cNvSpPr>
            <a:spLocks noChangeAspect="1" noChangeArrowheads="1" noTextEdit="1"/>
          </p:cNvSpPr>
          <p:nvPr/>
        </p:nvSpPr>
        <p:spPr bwMode="auto">
          <a:xfrm>
            <a:off x="304800" y="762000"/>
            <a:ext cx="5181600" cy="1022350"/>
          </a:xfrm>
          <a:prstGeom prst="rect">
            <a:avLst/>
          </a:prstGeom>
          <a:noFill/>
          <a:ln w="9525">
            <a:noFill/>
            <a:miter lim="800000"/>
            <a:headEnd/>
            <a:tailEnd/>
          </a:ln>
        </p:spPr>
        <p:txBody>
          <a:bodyPr/>
          <a:lstStyle/>
          <a:p>
            <a:endParaRPr lang="ru-RU"/>
          </a:p>
        </p:txBody>
      </p:sp>
      <p:pic>
        <p:nvPicPr>
          <p:cNvPr id="17414"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8300" y="914400"/>
            <a:ext cx="5187950" cy="1028700"/>
          </a:xfrm>
          <a:prstGeom prst="rect">
            <a:avLst/>
          </a:prstGeom>
          <a:noFill/>
          <a:ln w="9525">
            <a:noFill/>
            <a:miter lim="800000"/>
            <a:headEnd/>
            <a:tailEnd/>
          </a:ln>
        </p:spPr>
      </p:pic>
      <p:sp>
        <p:nvSpPr>
          <p:cNvPr id="17415" name="AutoShape 14"/>
          <p:cNvSpPr>
            <a:spLocks noChangeAspect="1" noChangeArrowheads="1" noTextEdit="1"/>
          </p:cNvSpPr>
          <p:nvPr/>
        </p:nvSpPr>
        <p:spPr bwMode="auto">
          <a:xfrm>
            <a:off x="304800" y="2667000"/>
            <a:ext cx="4953000" cy="1125538"/>
          </a:xfrm>
          <a:prstGeom prst="rect">
            <a:avLst/>
          </a:prstGeom>
          <a:noFill/>
          <a:ln w="9525">
            <a:noFill/>
            <a:miter lim="800000"/>
            <a:headEnd/>
            <a:tailEnd/>
          </a:ln>
        </p:spPr>
        <p:txBody>
          <a:bodyPr/>
          <a:lstStyle/>
          <a:p>
            <a:endParaRPr lang="ru-RU"/>
          </a:p>
        </p:txBody>
      </p:sp>
      <p:pic>
        <p:nvPicPr>
          <p:cNvPr id="17416" name="Picture 1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800" y="2971800"/>
            <a:ext cx="4959350" cy="1131887"/>
          </a:xfrm>
          <a:prstGeom prst="rect">
            <a:avLst/>
          </a:prstGeom>
          <a:noFill/>
          <a:ln w="9525">
            <a:noFill/>
            <a:miter lim="800000"/>
            <a:headEnd/>
            <a:tailEnd/>
          </a:ln>
        </p:spPr>
      </p:pic>
      <p:sp>
        <p:nvSpPr>
          <p:cNvPr id="17417" name="AutoShape 17"/>
          <p:cNvSpPr>
            <a:spLocks noChangeAspect="1" noChangeArrowheads="1" noTextEdit="1"/>
          </p:cNvSpPr>
          <p:nvPr/>
        </p:nvSpPr>
        <p:spPr bwMode="auto">
          <a:xfrm>
            <a:off x="3292475" y="3733800"/>
            <a:ext cx="2879725" cy="700088"/>
          </a:xfrm>
          <a:prstGeom prst="rect">
            <a:avLst/>
          </a:prstGeom>
          <a:noFill/>
          <a:ln w="9525">
            <a:noFill/>
            <a:miter lim="800000"/>
            <a:headEnd/>
            <a:tailEnd/>
          </a:ln>
        </p:spPr>
        <p:txBody>
          <a:bodyPr/>
          <a:lstStyle/>
          <a:p>
            <a:endParaRPr lang="ru-RU"/>
          </a:p>
        </p:txBody>
      </p:sp>
      <p:pic>
        <p:nvPicPr>
          <p:cNvPr id="17418" name="Picture 1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92475" y="4038600"/>
            <a:ext cx="2886075" cy="706438"/>
          </a:xfrm>
          <a:prstGeom prst="rect">
            <a:avLst/>
          </a:prstGeom>
          <a:noFill/>
          <a:ln w="9525">
            <a:noFill/>
            <a:miter lim="800000"/>
            <a:headEnd/>
            <a:tailEnd/>
          </a:ln>
        </p:spPr>
      </p:pic>
      <p:pic>
        <p:nvPicPr>
          <p:cNvPr id="17419" name="Picture 2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73038" y="4073525"/>
            <a:ext cx="2646362" cy="7207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04800" y="152400"/>
            <a:ext cx="8634412" cy="685800"/>
          </a:xfrm>
        </p:spPr>
        <p:txBody>
          <a:bodyPr/>
          <a:lstStyle/>
          <a:p>
            <a:pPr eaLnBrk="1" hangingPunct="1">
              <a:defRPr/>
            </a:pPr>
            <a:r>
              <a:rPr lang="en-US" altLang="en-US" sz="2600" dirty="0"/>
              <a:t>Particle interaction with the </a:t>
            </a:r>
            <a:r>
              <a:rPr lang="en-US" altLang="en-US" sz="2600" dirty="0" err="1"/>
              <a:t>pseudomagnetic</a:t>
            </a:r>
            <a:r>
              <a:rPr lang="en-US" altLang="en-US" sz="2600" dirty="0"/>
              <a:t> nuclear field</a:t>
            </a:r>
          </a:p>
        </p:txBody>
      </p:sp>
      <p:pic>
        <p:nvPicPr>
          <p:cNvPr id="1843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5200" y="1066800"/>
            <a:ext cx="2000250" cy="538163"/>
          </a:xfrm>
          <a:prstGeom prst="rect">
            <a:avLst/>
          </a:prstGeom>
          <a:noFill/>
          <a:ln w="9525">
            <a:noFill/>
            <a:miter lim="800000"/>
            <a:headEnd/>
            <a:tailEnd/>
          </a:ln>
          <a:effectLst/>
        </p:spPr>
      </p:pic>
      <p:grpSp>
        <p:nvGrpSpPr>
          <p:cNvPr id="18436" name="Group 4"/>
          <p:cNvGrpSpPr>
            <a:grpSpLocks/>
          </p:cNvGrpSpPr>
          <p:nvPr/>
        </p:nvGrpSpPr>
        <p:grpSpPr bwMode="auto">
          <a:xfrm>
            <a:off x="381000" y="1676400"/>
            <a:ext cx="8610600" cy="1219200"/>
            <a:chOff x="192" y="1056"/>
            <a:chExt cx="5424" cy="768"/>
          </a:xfrm>
        </p:grpSpPr>
        <p:sp>
          <p:nvSpPr>
            <p:cNvPr id="18444" name="Rectangle 5"/>
            <p:cNvSpPr>
              <a:spLocks noChangeArrowheads="1"/>
            </p:cNvSpPr>
            <p:nvPr/>
          </p:nvSpPr>
          <p:spPr bwMode="auto">
            <a:xfrm>
              <a:off x="192" y="1056"/>
              <a:ext cx="5424" cy="768"/>
            </a:xfrm>
            <a:prstGeom prst="rect">
              <a:avLst/>
            </a:prstGeom>
            <a:solidFill>
              <a:schemeClr val="bg1"/>
            </a:solidFill>
            <a:ln w="9525">
              <a:solidFill>
                <a:schemeClr val="hlink"/>
              </a:solidFill>
              <a:miter lim="800000"/>
              <a:headEnd/>
              <a:tailEnd/>
            </a:ln>
            <a:effectLst/>
          </p:spPr>
          <p:txBody>
            <a:bodyPr wrap="none" anchor="ctr"/>
            <a:lstStyle/>
            <a:p>
              <a:pPr eaLnBrk="1" hangingPunct="1"/>
              <a:endParaRPr lang="en-US" altLang="en-US"/>
            </a:p>
          </p:txBody>
        </p:sp>
        <p:pic>
          <p:nvPicPr>
            <p:cNvPr id="18445" name="Picture 6"/>
            <p:cNvPicPr>
              <a:picLocks noChangeAspect="1" noChangeArrowheads="1"/>
            </p:cNvPicPr>
            <p:nvPr/>
          </p:nvPicPr>
          <p:blipFill>
            <a:blip r:embed="rId3"/>
            <a:srcRect/>
            <a:stretch>
              <a:fillRect/>
            </a:stretch>
          </p:blipFill>
          <p:spPr bwMode="auto">
            <a:xfrm>
              <a:off x="528" y="1169"/>
              <a:ext cx="1248" cy="264"/>
            </a:xfrm>
            <a:prstGeom prst="rect">
              <a:avLst/>
            </a:prstGeom>
            <a:noFill/>
            <a:ln w="9525">
              <a:noFill/>
              <a:miter lim="800000"/>
              <a:headEnd/>
              <a:tailEnd/>
            </a:ln>
            <a:effectLst/>
          </p:spPr>
        </p:pic>
        <p:pic>
          <p:nvPicPr>
            <p:cNvPr id="18446" name="Picture 7"/>
            <p:cNvPicPr>
              <a:picLocks noChangeAspect="1" noChangeArrowheads="1"/>
            </p:cNvPicPr>
            <p:nvPr/>
          </p:nvPicPr>
          <p:blipFill>
            <a:blip r:embed="rId4"/>
            <a:srcRect/>
            <a:stretch>
              <a:fillRect/>
            </a:stretch>
          </p:blipFill>
          <p:spPr bwMode="auto">
            <a:xfrm>
              <a:off x="1968" y="1104"/>
              <a:ext cx="3264" cy="329"/>
            </a:xfrm>
            <a:prstGeom prst="rect">
              <a:avLst/>
            </a:prstGeom>
            <a:noFill/>
            <a:ln w="9525">
              <a:noFill/>
              <a:miter lim="800000"/>
              <a:headEnd/>
              <a:tailEnd/>
            </a:ln>
            <a:effectLst/>
          </p:spPr>
        </p:pic>
        <p:pic>
          <p:nvPicPr>
            <p:cNvPr id="18447" name="Picture 8"/>
            <p:cNvPicPr>
              <a:picLocks noChangeAspect="1" noChangeArrowheads="1"/>
            </p:cNvPicPr>
            <p:nvPr/>
          </p:nvPicPr>
          <p:blipFill>
            <a:blip r:embed="rId5"/>
            <a:srcRect/>
            <a:stretch>
              <a:fillRect/>
            </a:stretch>
          </p:blipFill>
          <p:spPr bwMode="auto">
            <a:xfrm>
              <a:off x="288" y="1488"/>
              <a:ext cx="5280" cy="317"/>
            </a:xfrm>
            <a:prstGeom prst="rect">
              <a:avLst/>
            </a:prstGeom>
            <a:noFill/>
            <a:ln w="9525">
              <a:noFill/>
              <a:miter lim="800000"/>
              <a:headEnd/>
              <a:tailEnd/>
            </a:ln>
            <a:effectLst/>
          </p:spPr>
        </p:pic>
      </p:grpSp>
      <p:pic>
        <p:nvPicPr>
          <p:cNvPr id="18437"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09575" y="3008313"/>
            <a:ext cx="8534400" cy="954087"/>
          </a:xfrm>
          <a:prstGeom prst="rect">
            <a:avLst/>
          </a:prstGeom>
          <a:noFill/>
          <a:ln w="9525">
            <a:noFill/>
            <a:miter lim="800000"/>
            <a:headEnd/>
            <a:tailEnd/>
          </a:ln>
          <a:effectLst/>
        </p:spPr>
      </p:pic>
      <p:pic>
        <p:nvPicPr>
          <p:cNvPr id="18438" name="Picture 1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057400" y="4127500"/>
            <a:ext cx="4686300" cy="612775"/>
          </a:xfrm>
          <a:prstGeom prst="rect">
            <a:avLst/>
          </a:prstGeom>
          <a:noFill/>
          <a:ln w="9525">
            <a:noFill/>
            <a:miter lim="800000"/>
            <a:headEnd/>
            <a:tailEnd/>
          </a:ln>
          <a:effectLst/>
        </p:spPr>
      </p:pic>
      <p:grpSp>
        <p:nvGrpSpPr>
          <p:cNvPr id="18439" name="Group 11"/>
          <p:cNvGrpSpPr>
            <a:grpSpLocks/>
          </p:cNvGrpSpPr>
          <p:nvPr/>
        </p:nvGrpSpPr>
        <p:grpSpPr bwMode="auto">
          <a:xfrm>
            <a:off x="533401" y="4889500"/>
            <a:ext cx="8382000" cy="1663700"/>
            <a:chOff x="288" y="3128"/>
            <a:chExt cx="5280" cy="1048"/>
          </a:xfrm>
        </p:grpSpPr>
        <p:sp>
          <p:nvSpPr>
            <p:cNvPr id="18440" name="Text Box 12"/>
            <p:cNvSpPr txBox="1">
              <a:spLocks noChangeArrowheads="1"/>
            </p:cNvSpPr>
            <p:nvPr/>
          </p:nvSpPr>
          <p:spPr bwMode="auto">
            <a:xfrm>
              <a:off x="288" y="3158"/>
              <a:ext cx="5280" cy="1018"/>
            </a:xfrm>
            <a:prstGeom prst="rect">
              <a:avLst/>
            </a:prstGeom>
            <a:noFill/>
            <a:ln w="9525">
              <a:noFill/>
              <a:miter lim="800000"/>
              <a:headEnd/>
              <a:tailEnd/>
            </a:ln>
            <a:effectLst/>
          </p:spPr>
          <p:txBody>
            <a:bodyPr>
              <a:spAutoFit/>
            </a:bodyPr>
            <a:lstStyle/>
            <a:p>
              <a:pPr eaLnBrk="1" hangingPunct="1"/>
              <a:r>
                <a:rPr lang="en-US" altLang="en-US" sz="2000" dirty="0"/>
                <a:t>Interaction with the field                           contains two summands: the first        corresponds to the strong interaction, which is T,P-even, while the second </a:t>
              </a:r>
              <a:r>
                <a:rPr lang="en-US" altLang="en-US" sz="2000" dirty="0">
                  <a:solidFill>
                    <a:srgbClr val="FF0000"/>
                  </a:solidFill>
                </a:rPr>
                <a:t>      </a:t>
              </a:r>
              <a:r>
                <a:rPr lang="en-US" altLang="en-US" sz="2000" dirty="0"/>
                <a:t> describes spin rotation by the weak interaction, which has both T,P-odd (the term containing the constant b1) and T-odd, P-even (the term containing the constant b5) terms.</a:t>
              </a:r>
              <a:endParaRPr lang="ru-RU" altLang="en-US" sz="2000" dirty="0"/>
            </a:p>
          </p:txBody>
        </p:sp>
        <p:pic>
          <p:nvPicPr>
            <p:cNvPr id="18441" name="Picture 1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112" y="3128"/>
              <a:ext cx="1044" cy="278"/>
            </a:xfrm>
            <a:prstGeom prst="rect">
              <a:avLst/>
            </a:prstGeom>
            <a:noFill/>
            <a:ln w="9525">
              <a:noFill/>
              <a:miter lim="800000"/>
              <a:headEnd/>
              <a:tailEnd/>
            </a:ln>
            <a:effectLst/>
          </p:spPr>
        </p:pic>
        <p:pic>
          <p:nvPicPr>
            <p:cNvPr id="18442" name="Picture 1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67" y="3360"/>
              <a:ext cx="245" cy="236"/>
            </a:xfrm>
            <a:prstGeom prst="rect">
              <a:avLst/>
            </a:prstGeom>
            <a:noFill/>
            <a:ln w="9525">
              <a:noFill/>
              <a:miter lim="800000"/>
              <a:headEnd/>
              <a:tailEnd/>
            </a:ln>
            <a:effectLst/>
          </p:spPr>
        </p:pic>
        <p:pic>
          <p:nvPicPr>
            <p:cNvPr id="18443" name="Picture 1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195" y="3552"/>
              <a:ext cx="245" cy="213"/>
            </a:xfrm>
            <a:prstGeom prst="rect">
              <a:avLst/>
            </a:prstGeom>
            <a:noFill/>
            <a:ln w="9525">
              <a:noFill/>
              <a:miter lim="800000"/>
              <a:headEnd/>
              <a:tailEnd/>
            </a:ln>
            <a:effec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075"/>
          <p:cNvSpPr txBox="1">
            <a:spLocks noChangeArrowheads="1"/>
          </p:cNvSpPr>
          <p:nvPr/>
        </p:nvSpPr>
        <p:spPr bwMode="auto">
          <a:xfrm>
            <a:off x="261938" y="381000"/>
            <a:ext cx="8305800" cy="457200"/>
          </a:xfrm>
          <a:prstGeom prst="rect">
            <a:avLst/>
          </a:prstGeom>
          <a:noFill/>
          <a:ln>
            <a:noFill/>
          </a:ln>
          <a:effectLst/>
        </p:spPr>
        <p:txBody>
          <a:bodyPr>
            <a:spAutoFit/>
          </a:bodyPr>
          <a:lstStyle/>
          <a:p>
            <a:pPr eaLnBrk="1" hangingPunct="1">
              <a:spcBef>
                <a:spcPct val="50000"/>
              </a:spcBef>
              <a:defRPr/>
            </a:pPr>
            <a:endParaRPr lang="ru-RU" altLang="en-US" sz="2400">
              <a:solidFill>
                <a:srgbClr val="000066"/>
              </a:solidFill>
              <a:effectLst>
                <a:outerShdw blurRad="38100" dist="38100" dir="2700000" algn="tl">
                  <a:srgbClr val="C0C0C0"/>
                </a:outerShdw>
              </a:effectLst>
              <a:latin typeface="Arial" panose="020B0604020202020204" pitchFamily="34" charset="0"/>
            </a:endParaRPr>
          </a:p>
        </p:txBody>
      </p:sp>
      <p:sp>
        <p:nvSpPr>
          <p:cNvPr id="35844" name="Rectangle 3076"/>
          <p:cNvSpPr>
            <a:spLocks noGrp="1" noChangeArrowheads="1"/>
          </p:cNvSpPr>
          <p:nvPr>
            <p:ph type="title" idx="4294967295"/>
          </p:nvPr>
        </p:nvSpPr>
        <p:spPr/>
        <p:txBody>
          <a:bodyPr/>
          <a:lstStyle/>
          <a:p>
            <a:pPr eaLnBrk="1" hangingPunct="1">
              <a:defRPr/>
            </a:pPr>
            <a:r>
              <a:rPr lang="en-US" altLang="en-US" sz="3200" dirty="0"/>
              <a:t>Birefringence effect</a:t>
            </a:r>
          </a:p>
        </p:txBody>
      </p:sp>
      <p:sp>
        <p:nvSpPr>
          <p:cNvPr id="35852" name="Text Box 3084"/>
          <p:cNvSpPr txBox="1">
            <a:spLocks noChangeArrowheads="1"/>
          </p:cNvSpPr>
          <p:nvPr/>
        </p:nvSpPr>
        <p:spPr bwMode="auto">
          <a:xfrm>
            <a:off x="5501201" y="3352800"/>
            <a:ext cx="3581400" cy="1200329"/>
          </a:xfrm>
          <a:prstGeom prst="rect">
            <a:avLst/>
          </a:prstGeom>
          <a:solidFill>
            <a:srgbClr val="CCCCFF"/>
          </a:solidFill>
          <a:ln>
            <a:noFill/>
          </a:ln>
          <a:effectLst/>
        </p:spPr>
        <p:txBody>
          <a:bodyPr wrap="square">
            <a:spAutoFit/>
          </a:bodyPr>
          <a:lstStyle/>
          <a:p>
            <a:pPr algn="ctr" eaLnBrk="1" hangingPunct="1">
              <a:defRPr/>
            </a:pPr>
            <a:r>
              <a:rPr lang="en-US" altLang="en-US" sz="2400" dirty="0">
                <a:solidFill>
                  <a:srgbClr val="000066"/>
                </a:solidFill>
                <a:effectLst>
                  <a:outerShdw blurRad="38100" dist="38100" dir="2700000" algn="tl">
                    <a:srgbClr val="000000"/>
                  </a:outerShdw>
                </a:effectLst>
                <a:latin typeface="Arial" panose="020B0604020202020204" pitchFamily="34" charset="0"/>
              </a:rPr>
              <a:t>Could the similar effect exist for particles </a:t>
            </a:r>
          </a:p>
          <a:p>
            <a:pPr algn="ctr" eaLnBrk="1" hangingPunct="1">
              <a:defRPr/>
            </a:pPr>
            <a:r>
              <a:rPr lang="en-US" altLang="en-US" sz="2400" dirty="0">
                <a:solidFill>
                  <a:srgbClr val="000066"/>
                </a:solidFill>
                <a:effectLst>
                  <a:outerShdw blurRad="38100" dist="38100" dir="2700000" algn="tl">
                    <a:srgbClr val="000000"/>
                  </a:outerShdw>
                </a:effectLst>
                <a:latin typeface="Arial" panose="020B0604020202020204" pitchFamily="34" charset="0"/>
              </a:rPr>
              <a:t>with the nonzero mass ?</a:t>
            </a:r>
          </a:p>
        </p:txBody>
      </p:sp>
      <p:pic>
        <p:nvPicPr>
          <p:cNvPr id="19461" name="Picture 308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4800" y="838200"/>
            <a:ext cx="6705600" cy="4059238"/>
          </a:xfrm>
          <a:prstGeom prst="rect">
            <a:avLst/>
          </a:prstGeom>
          <a:noFill/>
          <a:ln w="9525">
            <a:noFill/>
            <a:miter lim="800000"/>
            <a:headEnd/>
            <a:tailEnd/>
          </a:ln>
        </p:spPr>
      </p:pic>
      <p:sp>
        <p:nvSpPr>
          <p:cNvPr id="35858" name="Text Box 3090"/>
          <p:cNvSpPr txBox="1">
            <a:spLocks noChangeArrowheads="1"/>
          </p:cNvSpPr>
          <p:nvPr/>
        </p:nvSpPr>
        <p:spPr bwMode="auto">
          <a:xfrm>
            <a:off x="228600" y="4934396"/>
            <a:ext cx="8737600" cy="1923604"/>
          </a:xfrm>
          <a:prstGeom prst="rect">
            <a:avLst/>
          </a:prstGeom>
          <a:noFill/>
          <a:ln>
            <a:noFill/>
          </a:ln>
          <a:effectLst/>
        </p:spPr>
        <p:txBody>
          <a:bodyPr>
            <a:spAutoFit/>
          </a:bodyPr>
          <a:lstStyle/>
          <a:p>
            <a:pPr algn="just" eaLnBrk="1" hangingPunct="1">
              <a:spcBef>
                <a:spcPts val="600"/>
              </a:spcBef>
              <a:defRPr/>
            </a:pPr>
            <a:r>
              <a:rPr lang="en-US" altLang="en-US" sz="1900" dirty="0">
                <a:solidFill>
                  <a:srgbClr val="000066"/>
                </a:solidFill>
                <a:latin typeface="Arial" panose="020B0604020202020204" pitchFamily="34" charset="0"/>
              </a:rPr>
              <a:t>V.G. </a:t>
            </a:r>
            <a:r>
              <a:rPr lang="en-US" altLang="en-US" sz="1900" dirty="0" err="1">
                <a:solidFill>
                  <a:srgbClr val="000066"/>
                </a:solidFill>
                <a:latin typeface="Arial" panose="020B0604020202020204" pitchFamily="34" charset="0"/>
              </a:rPr>
              <a:t>Baryshevsky</a:t>
            </a:r>
            <a:r>
              <a:rPr lang="en-US" altLang="en-US" sz="1900" dirty="0">
                <a:solidFill>
                  <a:srgbClr val="000066"/>
                </a:solidFill>
                <a:latin typeface="Arial" panose="020B0604020202020204" pitchFamily="34" charset="0"/>
              </a:rPr>
              <a:t>, </a:t>
            </a:r>
            <a:r>
              <a:rPr lang="en-US" altLang="en-US" sz="1900" i="1" dirty="0">
                <a:solidFill>
                  <a:srgbClr val="000066"/>
                </a:solidFill>
                <a:effectLst>
                  <a:outerShdw blurRad="38100" dist="38100" dir="2700000" algn="tl">
                    <a:srgbClr val="C0C0C0"/>
                  </a:outerShdw>
                </a:effectLst>
                <a:latin typeface="Arial" panose="020B0604020202020204" pitchFamily="34" charset="0"/>
              </a:rPr>
              <a:t>Birefringence of particles (nuclei, atoms) of spin S</a:t>
            </a:r>
            <a:r>
              <a:rPr lang="en-US" altLang="en-US" sz="1900" i="1" dirty="0">
                <a:solidFill>
                  <a:srgbClr val="000066"/>
                </a:solidFill>
                <a:effectLst>
                  <a:outerShdw blurRad="38100" dist="38100" dir="2700000" algn="tl">
                    <a:srgbClr val="C0C0C0"/>
                  </a:outerShdw>
                </a:effectLst>
                <a:latin typeface="Arial" panose="020B0604020202020204" pitchFamily="34" charset="0"/>
                <a:sym typeface="Symbol" panose="05050102010706020507" pitchFamily="18" charset="2"/>
              </a:rPr>
              <a:t></a:t>
            </a:r>
            <a:r>
              <a:rPr lang="en-US" altLang="en-US" sz="1900" i="1" dirty="0">
                <a:solidFill>
                  <a:srgbClr val="000066"/>
                </a:solidFill>
                <a:effectLst>
                  <a:outerShdw blurRad="38100" dist="38100" dir="2700000" algn="tl">
                    <a:srgbClr val="C0C0C0"/>
                  </a:outerShdw>
                </a:effectLst>
                <a:latin typeface="Arial" panose="020B0604020202020204" pitchFamily="34" charset="0"/>
              </a:rPr>
              <a:t>1 in matter</a:t>
            </a:r>
            <a:r>
              <a:rPr lang="en-US" altLang="en-US" sz="1900" dirty="0">
                <a:solidFill>
                  <a:srgbClr val="000066"/>
                </a:solidFill>
                <a:latin typeface="Arial" panose="020B0604020202020204" pitchFamily="34" charset="0"/>
              </a:rPr>
              <a:t>, Phys. Lett. A 171, 5-6 (1992) 431</a:t>
            </a:r>
            <a:endParaRPr lang="ru-RU" altLang="en-US" sz="1900" dirty="0">
              <a:solidFill>
                <a:srgbClr val="000066"/>
              </a:solidFill>
              <a:latin typeface="Arial" panose="020B0604020202020204" pitchFamily="34" charset="0"/>
            </a:endParaRPr>
          </a:p>
          <a:p>
            <a:pPr algn="just" eaLnBrk="1" hangingPunct="1">
              <a:spcBef>
                <a:spcPts val="600"/>
              </a:spcBef>
              <a:defRPr/>
            </a:pPr>
            <a:r>
              <a:rPr lang="ru-RU" altLang="en-US" sz="1900" dirty="0">
                <a:solidFill>
                  <a:srgbClr val="000066"/>
                </a:solidFill>
                <a:latin typeface="Arial" panose="020B0604020202020204" pitchFamily="34" charset="0"/>
              </a:rPr>
              <a:t>V.G. </a:t>
            </a:r>
            <a:r>
              <a:rPr lang="ru-RU" altLang="en-US" sz="1900" dirty="0" err="1">
                <a:solidFill>
                  <a:srgbClr val="000066"/>
                </a:solidFill>
                <a:latin typeface="Arial" panose="020B0604020202020204" pitchFamily="34" charset="0"/>
              </a:rPr>
              <a:t>Baryshevsky</a:t>
            </a:r>
            <a:r>
              <a:rPr lang="ru-RU" altLang="en-US" sz="1900" dirty="0">
                <a:solidFill>
                  <a:srgbClr val="000066"/>
                </a:solidFill>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Spin</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oscillations</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of</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high-energy</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particles</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nuclei</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passingthrough</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matter</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and</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the</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possibility</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of</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measuring</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the</a:t>
            </a:r>
            <a:r>
              <a:rPr lang="en-US"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spin-dependent</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part</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of</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the</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amplitude</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of</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zero-angle</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elastic</a:t>
            </a:r>
            <a:r>
              <a:rPr lang="en-US"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coherent</a:t>
            </a:r>
            <a:r>
              <a:rPr lang="ru-RU" altLang="en-US" sz="1900" i="1" dirty="0">
                <a:solidFill>
                  <a:srgbClr val="000066"/>
                </a:solidFill>
                <a:effectLst>
                  <a:outerShdw blurRad="38100" dist="38100" dir="2700000" algn="tl">
                    <a:srgbClr val="C0C0C0"/>
                  </a:outerShdw>
                </a:effectLst>
                <a:latin typeface="Arial" panose="020B0604020202020204" pitchFamily="34" charset="0"/>
              </a:rPr>
              <a:t> </a:t>
            </a:r>
            <a:r>
              <a:rPr lang="ru-RU" altLang="en-US" sz="1900" i="1" dirty="0" err="1">
                <a:solidFill>
                  <a:srgbClr val="000066"/>
                </a:solidFill>
                <a:effectLst>
                  <a:outerShdw blurRad="38100" dist="38100" dir="2700000" algn="tl">
                    <a:srgbClr val="C0C0C0"/>
                  </a:outerShdw>
                </a:effectLst>
                <a:latin typeface="Arial" panose="020B0604020202020204" pitchFamily="34" charset="0"/>
              </a:rPr>
              <a:t>scattering</a:t>
            </a:r>
            <a:r>
              <a:rPr lang="ru-RU" altLang="en-US" sz="1900" dirty="0">
                <a:solidFill>
                  <a:srgbClr val="000066"/>
                </a:solidFill>
                <a:latin typeface="Arial" panose="020B0604020202020204" pitchFamily="34" charset="0"/>
              </a:rPr>
              <a:t>, J. </a:t>
            </a:r>
            <a:r>
              <a:rPr lang="ru-RU" altLang="en-US" sz="1900" dirty="0" err="1">
                <a:solidFill>
                  <a:srgbClr val="000066"/>
                </a:solidFill>
                <a:latin typeface="Arial" panose="020B0604020202020204" pitchFamily="34" charset="0"/>
              </a:rPr>
              <a:t>Phys</a:t>
            </a:r>
            <a:r>
              <a:rPr lang="ru-RU" altLang="en-US" sz="1900" dirty="0">
                <a:solidFill>
                  <a:srgbClr val="000066"/>
                </a:solidFill>
                <a:latin typeface="Arial" panose="020B0604020202020204" pitchFamily="34" charset="0"/>
              </a:rPr>
              <a:t>. G</a:t>
            </a:r>
            <a:r>
              <a:rPr lang="en-US" altLang="en-US" sz="1900" dirty="0">
                <a:solidFill>
                  <a:srgbClr val="000066"/>
                </a:solidFill>
                <a:latin typeface="Arial" panose="020B0604020202020204" pitchFamily="34" charset="0"/>
              </a:rPr>
              <a:t> </a:t>
            </a:r>
            <a:r>
              <a:rPr lang="ru-RU" altLang="en-US" sz="1900" dirty="0">
                <a:solidFill>
                  <a:srgbClr val="000066"/>
                </a:solidFill>
                <a:latin typeface="Arial" panose="020B0604020202020204" pitchFamily="34" charset="0"/>
              </a:rPr>
              <a:t>19, 2 (1993) 273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5"/>
          <p:cNvSpPr>
            <a:spLocks noChangeArrowheads="1"/>
          </p:cNvSpPr>
          <p:nvPr/>
        </p:nvSpPr>
        <p:spPr bwMode="auto">
          <a:xfrm>
            <a:off x="533400" y="1524000"/>
            <a:ext cx="4419600" cy="3429000"/>
          </a:xfrm>
          <a:prstGeom prst="rect">
            <a:avLst/>
          </a:prstGeom>
          <a:solidFill>
            <a:schemeClr val="bg1"/>
          </a:solidFill>
          <a:ln w="9525">
            <a:solidFill>
              <a:schemeClr val="hlink"/>
            </a:solidFill>
            <a:miter lim="800000"/>
            <a:headEnd/>
            <a:tailEnd/>
          </a:ln>
          <a:effectLst/>
        </p:spPr>
        <p:txBody>
          <a:bodyPr wrap="none" anchor="ctr"/>
          <a:lstStyle/>
          <a:p>
            <a:pPr eaLnBrk="1" hangingPunct="1"/>
            <a:endParaRPr lang="en-US" altLang="en-US"/>
          </a:p>
        </p:txBody>
      </p:sp>
      <p:sp>
        <p:nvSpPr>
          <p:cNvPr id="2" name="Rectangle 2"/>
          <p:cNvSpPr>
            <a:spLocks noGrp="1" noChangeArrowheads="1"/>
          </p:cNvSpPr>
          <p:nvPr>
            <p:ph type="title" idx="4294967295"/>
          </p:nvPr>
        </p:nvSpPr>
        <p:spPr/>
        <p:txBody>
          <a:bodyPr/>
          <a:lstStyle/>
          <a:p>
            <a:pPr eaLnBrk="1" hangingPunct="1">
              <a:defRPr/>
            </a:pPr>
            <a:r>
              <a:rPr lang="en-US" altLang="en-US" sz="3200" dirty="0"/>
              <a:t>Birefringence phenomenon</a:t>
            </a:r>
          </a:p>
        </p:txBody>
      </p:sp>
      <p:sp>
        <p:nvSpPr>
          <p:cNvPr id="17411" name="Text Box 3"/>
          <p:cNvSpPr txBox="1">
            <a:spLocks noChangeArrowheads="1"/>
          </p:cNvSpPr>
          <p:nvPr/>
        </p:nvSpPr>
        <p:spPr bwMode="auto">
          <a:xfrm>
            <a:off x="457200" y="990600"/>
            <a:ext cx="8458200" cy="422275"/>
          </a:xfrm>
          <a:prstGeom prst="rect">
            <a:avLst/>
          </a:prstGeom>
          <a:noFill/>
          <a:ln>
            <a:noFill/>
          </a:ln>
          <a:effectLst/>
        </p:spPr>
        <p:txBody>
          <a:bodyPr>
            <a:spAutoFit/>
          </a:bodyPr>
          <a:lstStyle/>
          <a:p>
            <a:pPr eaLnBrk="1" hangingPunct="1">
              <a:lnSpc>
                <a:spcPct val="120000"/>
              </a:lnSpc>
              <a:spcBef>
                <a:spcPct val="20000"/>
              </a:spcBef>
              <a:defRPr/>
            </a:pPr>
            <a:r>
              <a:rPr lang="en-US" altLang="en-US">
                <a:solidFill>
                  <a:srgbClr val="000066"/>
                </a:solidFill>
                <a:effectLst>
                  <a:outerShdw blurRad="38100" dist="38100" dir="2700000" algn="tl">
                    <a:srgbClr val="C0C0C0"/>
                  </a:outerShdw>
                </a:effectLst>
                <a:latin typeface="Arial" panose="020B0604020202020204" pitchFamily="34" charset="0"/>
              </a:rPr>
              <a:t>Appearance of two refraction indices of deuteron can be easily explained</a:t>
            </a:r>
          </a:p>
        </p:txBody>
      </p:sp>
      <p:sp>
        <p:nvSpPr>
          <p:cNvPr id="20485" name="Rectangle 16"/>
          <p:cNvSpPr>
            <a:spLocks noChangeArrowheads="1"/>
          </p:cNvSpPr>
          <p:nvPr/>
        </p:nvSpPr>
        <p:spPr bwMode="auto">
          <a:xfrm>
            <a:off x="5105400" y="1524000"/>
            <a:ext cx="3886200" cy="3429000"/>
          </a:xfrm>
          <a:prstGeom prst="rect">
            <a:avLst/>
          </a:prstGeom>
          <a:solidFill>
            <a:schemeClr val="bg1"/>
          </a:solidFill>
          <a:ln w="9525">
            <a:solidFill>
              <a:schemeClr val="hlink"/>
            </a:solidFill>
            <a:miter lim="800000"/>
            <a:headEnd/>
            <a:tailEnd/>
          </a:ln>
          <a:effectLst/>
        </p:spPr>
        <p:txBody>
          <a:bodyPr wrap="none" anchor="ctr"/>
          <a:lstStyle/>
          <a:p>
            <a:pPr eaLnBrk="1" hangingPunct="1"/>
            <a:endParaRPr lang="en-US" altLang="en-US"/>
          </a:p>
        </p:txBody>
      </p:sp>
      <p:sp>
        <p:nvSpPr>
          <p:cNvPr id="20486" name="Text Box 4"/>
          <p:cNvSpPr txBox="1">
            <a:spLocks noChangeArrowheads="1"/>
          </p:cNvSpPr>
          <p:nvPr/>
        </p:nvSpPr>
        <p:spPr bwMode="auto">
          <a:xfrm>
            <a:off x="5105400" y="1447800"/>
            <a:ext cx="3886200" cy="1754326"/>
          </a:xfrm>
          <a:prstGeom prst="rect">
            <a:avLst/>
          </a:prstGeom>
          <a:noFill/>
          <a:ln w="9525">
            <a:noFill/>
            <a:miter lim="800000"/>
            <a:headEnd/>
            <a:tailEnd/>
          </a:ln>
          <a:effectLst/>
        </p:spPr>
        <p:txBody>
          <a:bodyPr wrap="square">
            <a:spAutoFit/>
          </a:bodyPr>
          <a:lstStyle/>
          <a:p>
            <a:pPr algn="just" eaLnBrk="1" hangingPunct="1">
              <a:lnSpc>
                <a:spcPct val="120000"/>
              </a:lnSpc>
              <a:spcBef>
                <a:spcPct val="20000"/>
              </a:spcBef>
            </a:pPr>
            <a:r>
              <a:rPr lang="en-US" altLang="en-US" dirty="0"/>
              <a:t>As the ground state of a deuteron is non-spherical, then the scattering cross-section depends on the angle between the spin and momentum of the deuteron</a:t>
            </a:r>
          </a:p>
        </p:txBody>
      </p:sp>
      <p:pic>
        <p:nvPicPr>
          <p:cNvPr id="20487" name="Picture 10"/>
          <p:cNvPicPr>
            <a:picLocks noChangeAspect="1" noChangeArrowheads="1"/>
          </p:cNvPicPr>
          <p:nvPr/>
        </p:nvPicPr>
        <p:blipFill>
          <a:blip r:embed="rId2" cstate="print"/>
          <a:srcRect/>
          <a:stretch>
            <a:fillRect/>
          </a:stretch>
        </p:blipFill>
        <p:spPr bwMode="auto">
          <a:xfrm>
            <a:off x="609600" y="1550988"/>
            <a:ext cx="4343400" cy="3021012"/>
          </a:xfrm>
          <a:prstGeom prst="rect">
            <a:avLst/>
          </a:prstGeom>
          <a:noFill/>
          <a:ln w="9525">
            <a:noFill/>
            <a:miter lim="800000"/>
            <a:headEnd/>
            <a:tailEnd/>
          </a:ln>
          <a:effectLst/>
        </p:spPr>
      </p:pic>
      <p:grpSp>
        <p:nvGrpSpPr>
          <p:cNvPr id="20488" name="Group 15"/>
          <p:cNvGrpSpPr>
            <a:grpSpLocks/>
          </p:cNvGrpSpPr>
          <p:nvPr/>
        </p:nvGrpSpPr>
        <p:grpSpPr bwMode="auto">
          <a:xfrm>
            <a:off x="5248275" y="3048000"/>
            <a:ext cx="3590925" cy="609600"/>
            <a:chOff x="3072" y="2112"/>
            <a:chExt cx="2252" cy="297"/>
          </a:xfrm>
        </p:grpSpPr>
        <p:pic>
          <p:nvPicPr>
            <p:cNvPr id="20492" name="Picture 11"/>
            <p:cNvPicPr>
              <a:picLocks noChangeAspect="1" noChangeArrowheads="1"/>
            </p:cNvPicPr>
            <p:nvPr/>
          </p:nvPicPr>
          <p:blipFill>
            <a:blip r:embed="rId3" cstate="print"/>
            <a:srcRect/>
            <a:stretch>
              <a:fillRect/>
            </a:stretch>
          </p:blipFill>
          <p:spPr bwMode="auto">
            <a:xfrm>
              <a:off x="3072" y="2196"/>
              <a:ext cx="1036" cy="213"/>
            </a:xfrm>
            <a:prstGeom prst="rect">
              <a:avLst/>
            </a:prstGeom>
            <a:noFill/>
            <a:ln w="9525">
              <a:noFill/>
              <a:miter lim="800000"/>
              <a:headEnd/>
              <a:tailEnd/>
            </a:ln>
            <a:effectLst/>
          </p:spPr>
        </p:pic>
        <p:pic>
          <p:nvPicPr>
            <p:cNvPr id="20493" name="Picture 12"/>
            <p:cNvPicPr>
              <a:picLocks noChangeAspect="1" noChangeArrowheads="1"/>
            </p:cNvPicPr>
            <p:nvPr/>
          </p:nvPicPr>
          <p:blipFill>
            <a:blip r:embed="rId4" cstate="print"/>
            <a:srcRect/>
            <a:stretch>
              <a:fillRect/>
            </a:stretch>
          </p:blipFill>
          <p:spPr bwMode="auto">
            <a:xfrm>
              <a:off x="4308" y="2156"/>
              <a:ext cx="1016" cy="243"/>
            </a:xfrm>
            <a:prstGeom prst="rect">
              <a:avLst/>
            </a:prstGeom>
            <a:noFill/>
            <a:ln w="9525">
              <a:noFill/>
              <a:miter lim="800000"/>
              <a:headEnd/>
              <a:tailEnd/>
            </a:ln>
            <a:effectLst/>
          </p:spPr>
        </p:pic>
        <p:sp>
          <p:nvSpPr>
            <p:cNvPr id="20494" name="Text Box 13"/>
            <p:cNvSpPr txBox="1">
              <a:spLocks noChangeArrowheads="1"/>
            </p:cNvSpPr>
            <p:nvPr/>
          </p:nvSpPr>
          <p:spPr bwMode="auto">
            <a:xfrm>
              <a:off x="4096" y="2112"/>
              <a:ext cx="192" cy="223"/>
            </a:xfrm>
            <a:prstGeom prst="rect">
              <a:avLst/>
            </a:prstGeom>
            <a:noFill/>
            <a:ln w="9525">
              <a:noFill/>
              <a:miter lim="800000"/>
              <a:headEnd/>
              <a:tailEnd/>
            </a:ln>
            <a:effectLst/>
          </p:spPr>
          <p:txBody>
            <a:bodyPr>
              <a:spAutoFit/>
            </a:bodyPr>
            <a:lstStyle/>
            <a:p>
              <a:pPr eaLnBrk="1" hangingPunct="1">
                <a:spcBef>
                  <a:spcPct val="50000"/>
                </a:spcBef>
              </a:pPr>
              <a:r>
                <a:rPr lang="en-US" altLang="en-US" sz="2400">
                  <a:sym typeface="Symbol" pitchFamily="18" charset="2"/>
                </a:rPr>
                <a:t></a:t>
              </a:r>
              <a:endParaRPr lang="en-US" altLang="en-US" sz="2400"/>
            </a:p>
          </p:txBody>
        </p:sp>
      </p:grpSp>
      <p:pic>
        <p:nvPicPr>
          <p:cNvPr id="20489" name="Picture 18"/>
          <p:cNvPicPr>
            <a:picLocks noChangeAspect="1" noChangeArrowheads="1"/>
          </p:cNvPicPr>
          <p:nvPr/>
        </p:nvPicPr>
        <p:blipFill>
          <a:blip r:embed="rId5" cstate="print"/>
          <a:srcRect/>
          <a:stretch>
            <a:fillRect/>
          </a:stretch>
        </p:blipFill>
        <p:spPr bwMode="auto">
          <a:xfrm>
            <a:off x="5638800" y="4419600"/>
            <a:ext cx="2590800" cy="471488"/>
          </a:xfrm>
          <a:prstGeom prst="rect">
            <a:avLst/>
          </a:prstGeom>
          <a:noFill/>
          <a:ln w="9525">
            <a:noFill/>
            <a:miter lim="800000"/>
            <a:headEnd/>
            <a:tailEnd/>
          </a:ln>
          <a:effectLst/>
        </p:spPr>
      </p:pic>
      <p:sp>
        <p:nvSpPr>
          <p:cNvPr id="20490" name="Text Box 23"/>
          <p:cNvSpPr txBox="1">
            <a:spLocks noChangeArrowheads="1"/>
          </p:cNvSpPr>
          <p:nvPr/>
        </p:nvSpPr>
        <p:spPr bwMode="auto">
          <a:xfrm>
            <a:off x="533400" y="5029200"/>
            <a:ext cx="8382000" cy="1496692"/>
          </a:xfrm>
          <a:prstGeom prst="rect">
            <a:avLst/>
          </a:prstGeom>
          <a:noFill/>
          <a:ln w="9525">
            <a:noFill/>
            <a:miter lim="800000"/>
            <a:headEnd/>
            <a:tailEnd/>
          </a:ln>
          <a:effectLst/>
        </p:spPr>
        <p:txBody>
          <a:bodyPr wrap="square">
            <a:spAutoFit/>
          </a:bodyPr>
          <a:lstStyle/>
          <a:p>
            <a:pPr algn="just" eaLnBrk="1" hangingPunct="1">
              <a:lnSpc>
                <a:spcPts val="2800"/>
              </a:lnSpc>
            </a:pPr>
            <a:r>
              <a:rPr lang="en-US" altLang="en-US" sz="2000" dirty="0">
                <a:solidFill>
                  <a:srgbClr val="000066"/>
                </a:solidFill>
                <a:effectLst>
                  <a:outerShdw blurRad="38100" dist="38100" dir="2700000" algn="tl">
                    <a:srgbClr val="000000">
                      <a:alpha val="43137"/>
                    </a:srgbClr>
                  </a:outerShdw>
                </a:effectLst>
              </a:rPr>
              <a:t>Unlike optical birefringence, the birefringence effect for particles appear in isotropic matter (and even the spin of matter nuclei is either zero or </a:t>
            </a:r>
            <a:r>
              <a:rPr lang="en-US" altLang="en-US" sz="2000" dirty="0" err="1">
                <a:solidFill>
                  <a:srgbClr val="000066"/>
                </a:solidFill>
                <a:effectLst>
                  <a:outerShdw blurRad="38100" dist="38100" dir="2700000" algn="tl">
                    <a:srgbClr val="000000">
                      <a:alpha val="43137"/>
                    </a:srgbClr>
                  </a:outerShdw>
                </a:effectLst>
              </a:rPr>
              <a:t>unpolarized</a:t>
            </a:r>
            <a:r>
              <a:rPr lang="en-US" altLang="en-US" sz="2000" dirty="0">
                <a:solidFill>
                  <a:srgbClr val="000066"/>
                </a:solidFill>
                <a:effectLst>
                  <a:outerShdw blurRad="38100" dist="38100" dir="2700000" algn="tl">
                    <a:srgbClr val="000000">
                      <a:alpha val="43137"/>
                    </a:srgbClr>
                  </a:outerShdw>
                </a:effectLst>
              </a:rPr>
              <a:t> !). Anisotropy is provided by the particle itself (a particle with the spin S </a:t>
            </a:r>
            <a:r>
              <a:rPr lang="en-US" altLang="en-US" sz="2000" dirty="0">
                <a:solidFill>
                  <a:srgbClr val="000066"/>
                </a:solidFill>
                <a:effectLst>
                  <a:outerShdw blurRad="38100" dist="38100" dir="2700000" algn="tl">
                    <a:srgbClr val="000000">
                      <a:alpha val="43137"/>
                    </a:srgbClr>
                  </a:outerShdw>
                </a:effectLst>
                <a:sym typeface="Symbol" pitchFamily="18" charset="2"/>
              </a:rPr>
              <a:t></a:t>
            </a:r>
            <a:r>
              <a:rPr lang="en-US" altLang="en-US" sz="2000" dirty="0">
                <a:solidFill>
                  <a:srgbClr val="000066"/>
                </a:solidFill>
                <a:effectLst>
                  <a:outerShdw blurRad="38100" dist="38100" dir="2700000" algn="tl">
                    <a:srgbClr val="000000">
                      <a:alpha val="43137"/>
                    </a:srgbClr>
                  </a:outerShdw>
                </a:effectLst>
              </a:rPr>
              <a:t> 1 and mass M </a:t>
            </a:r>
            <a:r>
              <a:rPr lang="en-US" altLang="en-US" sz="2000" dirty="0">
                <a:solidFill>
                  <a:srgbClr val="000066"/>
                </a:solidFill>
                <a:effectLst>
                  <a:outerShdw blurRad="38100" dist="38100" dir="2700000" algn="tl">
                    <a:srgbClr val="000000">
                      <a:alpha val="43137"/>
                    </a:srgbClr>
                  </a:outerShdw>
                </a:effectLst>
                <a:sym typeface="Symbol" pitchFamily="18" charset="2"/>
              </a:rPr>
              <a:t></a:t>
            </a:r>
            <a:r>
              <a:rPr lang="en-US" altLang="en-US" sz="2000" dirty="0">
                <a:solidFill>
                  <a:srgbClr val="000066"/>
                </a:solidFill>
                <a:effectLst>
                  <a:outerShdw blurRad="38100" dist="38100" dir="2700000" algn="tl">
                    <a:srgbClr val="000000">
                      <a:alpha val="43137"/>
                    </a:srgbClr>
                  </a:outerShdw>
                </a:effectLst>
              </a:rPr>
              <a:t> 0 has the intrinsic anisotropy).</a:t>
            </a:r>
          </a:p>
        </p:txBody>
      </p:sp>
      <p:sp>
        <p:nvSpPr>
          <p:cNvPr id="20491" name="Text Box 6"/>
          <p:cNvSpPr txBox="1">
            <a:spLocks noChangeArrowheads="1"/>
          </p:cNvSpPr>
          <p:nvPr/>
        </p:nvSpPr>
        <p:spPr bwMode="auto">
          <a:xfrm>
            <a:off x="5105400" y="3733800"/>
            <a:ext cx="3886200" cy="646331"/>
          </a:xfrm>
          <a:prstGeom prst="rect">
            <a:avLst/>
          </a:prstGeom>
          <a:noFill/>
          <a:ln w="9525">
            <a:noFill/>
            <a:miter lim="800000"/>
            <a:headEnd/>
            <a:tailEnd/>
          </a:ln>
          <a:effectLst/>
        </p:spPr>
        <p:txBody>
          <a:bodyPr wrap="square">
            <a:spAutoFit/>
          </a:bodyPr>
          <a:lstStyle/>
          <a:p>
            <a:pPr algn="just" eaLnBrk="1" hangingPunct="1"/>
            <a:r>
              <a:rPr lang="en-US" altLang="en-US" dirty="0"/>
              <a:t>According to the dispersion relation </a:t>
            </a:r>
            <a:r>
              <a:rPr lang="en-US" altLang="en-US" i="1" dirty="0"/>
              <a:t>Re f(0) ~ </a:t>
            </a:r>
            <a:r>
              <a:rPr lang="en-US" altLang="en-US" i="1" dirty="0">
                <a:sym typeface="Symbol" pitchFamily="18" charset="2"/>
              </a:rPr>
              <a:t> (</a:t>
            </a:r>
            <a:r>
              <a:rPr lang="en-US" altLang="en-US" i="1" dirty="0" err="1">
                <a:sym typeface="Symbol" pitchFamily="18" charset="2"/>
              </a:rPr>
              <a:t>Im</a:t>
            </a:r>
            <a:r>
              <a:rPr lang="en-US" altLang="en-US" i="1" dirty="0">
                <a:sym typeface="Symbol" pitchFamily="18" charset="2"/>
              </a:rPr>
              <a:t> f(0)), </a:t>
            </a:r>
            <a:r>
              <a:rPr lang="en-US" altLang="en-US" dirty="0">
                <a:sym typeface="Symbol" pitchFamily="18" charset="2"/>
              </a:rPr>
              <a:t>therefore</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no11.1.pn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5486399" y="969607"/>
            <a:ext cx="2666459" cy="859193"/>
          </a:xfrm>
          <a:prstGeom prst="rect">
            <a:avLst/>
          </a:prstGeom>
          <a:noFill/>
          <a:ln w="9525">
            <a:noFill/>
            <a:miter lim="800000"/>
            <a:headEnd/>
            <a:tailEnd/>
          </a:ln>
        </p:spPr>
      </p:pic>
      <p:sp>
        <p:nvSpPr>
          <p:cNvPr id="21511" name="TextBox 7"/>
          <p:cNvSpPr txBox="1">
            <a:spLocks noChangeArrowheads="1"/>
          </p:cNvSpPr>
          <p:nvPr/>
        </p:nvSpPr>
        <p:spPr bwMode="auto">
          <a:xfrm>
            <a:off x="304800" y="1114880"/>
            <a:ext cx="4799712" cy="400110"/>
          </a:xfrm>
          <a:prstGeom prst="rect">
            <a:avLst/>
          </a:prstGeom>
          <a:noFill/>
          <a:ln w="9525">
            <a:noFill/>
            <a:miter lim="800000"/>
            <a:headEnd/>
            <a:tailEnd/>
          </a:ln>
        </p:spPr>
        <p:txBody>
          <a:bodyPr wrap="none">
            <a:spAutoFit/>
          </a:bodyPr>
          <a:lstStyle/>
          <a:p>
            <a:r>
              <a:rPr lang="en-US" altLang="en-US" sz="2000" dirty="0">
                <a:solidFill>
                  <a:srgbClr val="000066"/>
                </a:solidFill>
              </a:rPr>
              <a:t>Refractive index for particles with spin S:</a:t>
            </a:r>
          </a:p>
        </p:txBody>
      </p:sp>
      <p:grpSp>
        <p:nvGrpSpPr>
          <p:cNvPr id="4" name="Group 3"/>
          <p:cNvGrpSpPr/>
          <p:nvPr/>
        </p:nvGrpSpPr>
        <p:grpSpPr>
          <a:xfrm>
            <a:off x="357188" y="3197542"/>
            <a:ext cx="8405812" cy="2060258"/>
            <a:chOff x="357188" y="3197542"/>
            <a:chExt cx="8088441" cy="1831658"/>
          </a:xfrm>
        </p:grpSpPr>
        <p:pic>
          <p:nvPicPr>
            <p:cNvPr id="21508" name="Picture 3" descr="no11.2.png"/>
            <p:cNvPicPr>
              <a:picLocks noChangeAspect="1"/>
            </p:cNvPicPr>
            <p:nvPr/>
          </p:nvPicPr>
          <p:blipFill rotWithShape="1">
            <a:blip r:embed="rId4"/>
            <a:srcRect r="5192"/>
            <a:stretch/>
          </p:blipFill>
          <p:spPr bwMode="auto">
            <a:xfrm>
              <a:off x="357188" y="3197542"/>
              <a:ext cx="8075775" cy="1831658"/>
            </a:xfrm>
            <a:prstGeom prst="rect">
              <a:avLst/>
            </a:prstGeom>
            <a:noFill/>
            <a:ln w="9525">
              <a:noFill/>
              <a:miter lim="800000"/>
              <a:headEnd/>
              <a:tailEnd/>
            </a:ln>
          </p:spPr>
        </p:pic>
        <p:sp>
          <p:nvSpPr>
            <p:cNvPr id="2" name="Rectangle 12"/>
            <p:cNvSpPr>
              <a:spLocks noChangeArrowheads="1"/>
            </p:cNvSpPr>
            <p:nvPr/>
          </p:nvSpPr>
          <p:spPr bwMode="auto">
            <a:xfrm>
              <a:off x="7620000" y="4582420"/>
              <a:ext cx="825629" cy="428625"/>
            </a:xfrm>
            <a:prstGeom prst="rect">
              <a:avLst/>
            </a:prstGeom>
            <a:solidFill>
              <a:schemeClr val="bg1"/>
            </a:solidFill>
            <a:ln w="9525" algn="ctr">
              <a:solidFill>
                <a:schemeClr val="bg1"/>
              </a:solidFill>
              <a:round/>
              <a:headEnd/>
              <a:tailEnd/>
            </a:ln>
          </p:spPr>
          <p:txBody>
            <a:bodyPr/>
            <a:lstStyle/>
            <a:p>
              <a:endParaRPr lang="en-US" altLang="en-US">
                <a:solidFill>
                  <a:srgbClr val="000066"/>
                </a:solidFill>
              </a:endParaRPr>
            </a:p>
          </p:txBody>
        </p:sp>
      </p:grpSp>
      <p:sp>
        <p:nvSpPr>
          <p:cNvPr id="16" name="TextBox 15"/>
          <p:cNvSpPr txBox="1"/>
          <p:nvPr/>
        </p:nvSpPr>
        <p:spPr>
          <a:xfrm>
            <a:off x="357188" y="5388114"/>
            <a:ext cx="8558212" cy="707886"/>
          </a:xfrm>
          <a:prstGeom prst="rect">
            <a:avLst/>
          </a:prstGeom>
          <a:noFill/>
        </p:spPr>
        <p:txBody>
          <a:bodyPr wrap="square" rtlCol="0">
            <a:spAutoFit/>
          </a:bodyPr>
          <a:lstStyle/>
          <a:p>
            <a:r>
              <a:rPr lang="en-US" sz="2000" dirty="0">
                <a:solidFill>
                  <a:srgbClr val="000066"/>
                </a:solidFill>
              </a:rPr>
              <a:t>where the three dots stand for the terms containing the products of </a:t>
            </a:r>
            <a:r>
              <a:rPr lang="en-US" sz="2000" i="1" dirty="0">
                <a:solidFill>
                  <a:srgbClr val="000066"/>
                </a:solidFill>
              </a:rPr>
              <a:t>S</a:t>
            </a:r>
            <a:r>
              <a:rPr lang="en-US" sz="2000" i="1" baseline="-25000" dirty="0">
                <a:solidFill>
                  <a:srgbClr val="000066"/>
                </a:solidFill>
              </a:rPr>
              <a:t>i</a:t>
            </a:r>
            <a:r>
              <a:rPr lang="en-US" sz="2000" dirty="0">
                <a:solidFill>
                  <a:srgbClr val="000066"/>
                </a:solidFill>
              </a:rPr>
              <a:t> and </a:t>
            </a:r>
            <a:r>
              <a:rPr lang="en-US" sz="2000" i="1" dirty="0">
                <a:solidFill>
                  <a:srgbClr val="000066"/>
                </a:solidFill>
              </a:rPr>
              <a:t>J</a:t>
            </a:r>
            <a:r>
              <a:rPr lang="en-US" sz="2000" i="1" baseline="-25000" dirty="0">
                <a:solidFill>
                  <a:srgbClr val="000066"/>
                </a:solidFill>
              </a:rPr>
              <a:t>i  </a:t>
            </a:r>
            <a:r>
              <a:rPr lang="en-US" sz="2000" dirty="0">
                <a:solidFill>
                  <a:srgbClr val="000066"/>
                </a:solidFill>
              </a:rPr>
              <a:t>up to </a:t>
            </a:r>
            <a:r>
              <a:rPr lang="en-US" sz="2000" i="1" dirty="0">
                <a:solidFill>
                  <a:srgbClr val="000066"/>
                </a:solidFill>
              </a:rPr>
              <a:t>2S</a:t>
            </a:r>
            <a:r>
              <a:rPr lang="en-US" sz="2000" dirty="0">
                <a:solidFill>
                  <a:srgbClr val="000066"/>
                </a:solidFill>
              </a:rPr>
              <a:t> and </a:t>
            </a:r>
            <a:r>
              <a:rPr lang="en-US" sz="2000" i="1" dirty="0">
                <a:solidFill>
                  <a:srgbClr val="000066"/>
                </a:solidFill>
              </a:rPr>
              <a:t>2J</a:t>
            </a:r>
            <a:r>
              <a:rPr lang="en-US" sz="2000" dirty="0">
                <a:solidFill>
                  <a:srgbClr val="000066"/>
                </a:solidFill>
              </a:rPr>
              <a:t>.</a:t>
            </a:r>
          </a:p>
        </p:txBody>
      </p:sp>
      <p:sp>
        <p:nvSpPr>
          <p:cNvPr id="17" name="Rectangle 2"/>
          <p:cNvSpPr txBox="1">
            <a:spLocks noChangeArrowheads="1"/>
          </p:cNvSpPr>
          <p:nvPr/>
        </p:nvSpPr>
        <p:spPr bwMode="auto">
          <a:xfrm>
            <a:off x="357188" y="152400"/>
            <a:ext cx="8634412" cy="68580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9pPr>
          </a:lstStyle>
          <a:p>
            <a:pPr eaLnBrk="1" hangingPunct="1">
              <a:defRPr/>
            </a:pPr>
            <a:r>
              <a:rPr lang="en-US" altLang="en-US" sz="3200" dirty="0"/>
              <a:t>Spin rotation and birefringence phenomena</a:t>
            </a:r>
          </a:p>
        </p:txBody>
      </p:sp>
      <p:grpSp>
        <p:nvGrpSpPr>
          <p:cNvPr id="3" name="Group 2"/>
          <p:cNvGrpSpPr/>
          <p:nvPr/>
        </p:nvGrpSpPr>
        <p:grpSpPr>
          <a:xfrm>
            <a:off x="304800" y="1877080"/>
            <a:ext cx="8534400" cy="1169551"/>
            <a:chOff x="304800" y="1877080"/>
            <a:chExt cx="8534400" cy="1169551"/>
          </a:xfrm>
        </p:grpSpPr>
        <p:sp>
          <p:nvSpPr>
            <p:cNvPr id="21513" name="TextBox 8"/>
            <p:cNvSpPr txBox="1">
              <a:spLocks noChangeArrowheads="1"/>
            </p:cNvSpPr>
            <p:nvPr/>
          </p:nvSpPr>
          <p:spPr bwMode="auto">
            <a:xfrm>
              <a:off x="304800" y="1877080"/>
              <a:ext cx="8534400" cy="1169551"/>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2800"/>
                </a:lnSpc>
                <a:defRPr/>
              </a:pPr>
              <a:r>
                <a:rPr lang="en-US" altLang="en-US" sz="2000" dirty="0">
                  <a:solidFill>
                    <a:srgbClr val="000066"/>
                  </a:solidFill>
                  <a:latin typeface="+mj-lt"/>
                </a:rPr>
                <a:t>where</a:t>
              </a:r>
              <a:r>
                <a:rPr lang="ru-RU" altLang="en-US" sz="2000" dirty="0">
                  <a:solidFill>
                    <a:srgbClr val="000066"/>
                  </a:solidFill>
                  <a:latin typeface="+mj-lt"/>
                </a:rPr>
                <a:t> </a:t>
              </a:r>
              <a:r>
                <a:rPr lang="en-US" altLang="en-US" sz="2000" dirty="0">
                  <a:solidFill>
                    <a:srgbClr val="000066"/>
                  </a:solidFill>
                  <a:latin typeface="+mj-lt"/>
                </a:rPr>
                <a:t> </a:t>
              </a:r>
              <a:r>
                <a:rPr lang="ru-RU" altLang="en-US" sz="2000" dirty="0">
                  <a:solidFill>
                    <a:srgbClr val="000066"/>
                  </a:solidFill>
                  <a:latin typeface="+mj-lt"/>
                </a:rPr>
                <a:t>                     </a:t>
              </a:r>
              <a:r>
                <a:rPr lang="en-US" altLang="en-US" sz="2000" dirty="0">
                  <a:solidFill>
                    <a:srgbClr val="000066"/>
                  </a:solidFill>
                  <a:latin typeface="+mj-lt"/>
                </a:rPr>
                <a:t>   </a:t>
              </a:r>
              <a:r>
                <a:rPr lang="ru-RU" altLang="en-US" sz="2000" dirty="0">
                  <a:solidFill>
                    <a:srgbClr val="000066"/>
                  </a:solidFill>
                  <a:latin typeface="+mj-lt"/>
                </a:rPr>
                <a:t>;       is the spin matrix of the scatterer;          is </a:t>
              </a:r>
              <a:r>
                <a:rPr lang="ru-RU" altLang="en-US" sz="2000" dirty="0" err="1">
                  <a:solidFill>
                    <a:srgbClr val="000066"/>
                  </a:solidFill>
                  <a:latin typeface="+mj-lt"/>
                </a:rPr>
                <a:t>the</a:t>
              </a:r>
              <a:r>
                <a:rPr lang="ru-RU" altLang="en-US" sz="2000" dirty="0">
                  <a:solidFill>
                    <a:srgbClr val="000066"/>
                  </a:solidFill>
                  <a:latin typeface="+mj-lt"/>
                </a:rPr>
                <a:t> </a:t>
              </a:r>
              <a:r>
                <a:rPr lang="ru-RU" altLang="en-US" sz="2000" dirty="0" err="1">
                  <a:solidFill>
                    <a:srgbClr val="000066"/>
                  </a:solidFill>
                  <a:latin typeface="+mj-lt"/>
                </a:rPr>
                <a:t>operator</a:t>
              </a:r>
              <a:r>
                <a:rPr lang="en-US" altLang="en-US" sz="2000" dirty="0">
                  <a:solidFill>
                    <a:srgbClr val="000066"/>
                  </a:solidFill>
                  <a:latin typeface="+mj-lt"/>
                </a:rPr>
                <a:t>.  A</a:t>
              </a:r>
              <a:r>
                <a:rPr lang="ru-RU" altLang="en-US" sz="2000" dirty="0">
                  <a:solidFill>
                    <a:srgbClr val="000066"/>
                  </a:solidFill>
                  <a:latin typeface="+mj-lt"/>
                </a:rPr>
                <a:t>mplitude of forward scattering that acts in the spin space of </a:t>
              </a:r>
              <a:r>
                <a:rPr lang="ru-RU" altLang="en-US" sz="2000" dirty="0" err="1">
                  <a:solidFill>
                    <a:srgbClr val="000066"/>
                  </a:solidFill>
                  <a:latin typeface="+mj-lt"/>
                </a:rPr>
                <a:t>the</a:t>
              </a:r>
              <a:r>
                <a:rPr lang="ru-RU" altLang="en-US" sz="2000" dirty="0">
                  <a:solidFill>
                    <a:srgbClr val="000066"/>
                  </a:solidFill>
                  <a:latin typeface="+mj-lt"/>
                </a:rPr>
                <a:t> </a:t>
              </a:r>
              <a:r>
                <a:rPr lang="ru-RU" altLang="en-US" sz="2000" dirty="0" err="1">
                  <a:solidFill>
                    <a:srgbClr val="000066"/>
                  </a:solidFill>
                  <a:latin typeface="+mj-lt"/>
                </a:rPr>
                <a:t>particle</a:t>
              </a:r>
              <a:r>
                <a:rPr lang="en-US" altLang="en-US" sz="2000" dirty="0">
                  <a:solidFill>
                    <a:srgbClr val="000066"/>
                  </a:solidFill>
                  <a:latin typeface="+mj-lt"/>
                </a:rPr>
                <a:t> </a:t>
              </a:r>
              <a:r>
                <a:rPr lang="ru-RU" altLang="en-US" sz="2000" dirty="0" err="1">
                  <a:solidFill>
                    <a:srgbClr val="000066"/>
                  </a:solidFill>
                  <a:latin typeface="+mj-lt"/>
                </a:rPr>
                <a:t>and</a:t>
              </a:r>
              <a:r>
                <a:rPr lang="en-US" altLang="en-US" sz="2000" dirty="0">
                  <a:solidFill>
                    <a:srgbClr val="000066"/>
                  </a:solidFill>
                  <a:latin typeface="+mj-lt"/>
                </a:rPr>
                <a:t> </a:t>
              </a:r>
              <a:r>
                <a:rPr lang="ru-RU" altLang="en-US" sz="2000" dirty="0" err="1">
                  <a:solidFill>
                    <a:srgbClr val="000066"/>
                  </a:solidFill>
                  <a:latin typeface="+mj-lt"/>
                </a:rPr>
                <a:t>the</a:t>
              </a:r>
              <a:r>
                <a:rPr lang="ru-RU" altLang="en-US" sz="2000" dirty="0">
                  <a:solidFill>
                    <a:srgbClr val="000066"/>
                  </a:solidFill>
                  <a:latin typeface="+mj-lt"/>
                </a:rPr>
                <a:t> scatterer with spin </a:t>
              </a:r>
              <a:r>
                <a:rPr lang="ru-RU" altLang="en-US" sz="2000" i="1" dirty="0">
                  <a:solidFill>
                    <a:srgbClr val="000066"/>
                  </a:solidFill>
                  <a:latin typeface="+mj-lt"/>
                  <a:cs typeface="Times New Roman" pitchFamily="18" charset="0"/>
                </a:rPr>
                <a:t>J</a:t>
              </a:r>
              <a:r>
                <a:rPr lang="ru-RU" altLang="en-US" sz="2000" dirty="0">
                  <a:solidFill>
                    <a:srgbClr val="000066"/>
                  </a:solidFill>
                  <a:latin typeface="+mj-lt"/>
                </a:rPr>
                <a:t>.</a:t>
              </a:r>
              <a:endParaRPr lang="en-US" altLang="en-US" sz="2000" dirty="0">
                <a:solidFill>
                  <a:srgbClr val="000066"/>
                </a:solidFill>
                <a:highlight>
                  <a:srgbClr val="FFFF00"/>
                </a:highlight>
                <a:latin typeface="+mj-lt"/>
              </a:endParaRPr>
            </a:p>
          </p:txBody>
        </p:sp>
        <p:pic>
          <p:nvPicPr>
            <p:cNvPr id="13" name="Picture 12" descr="no322a.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135444" y="1911370"/>
              <a:ext cx="1760156" cy="347366"/>
            </a:xfrm>
            <a:prstGeom prst="rect">
              <a:avLst/>
            </a:prstGeom>
          </p:spPr>
        </p:pic>
        <p:pic>
          <p:nvPicPr>
            <p:cNvPr id="14" name="Picture 13" descr="no322b.png"/>
            <p:cNvPicPr>
              <a:picLocks noChangeAspect="1"/>
            </p:cNvPicPr>
            <p:nvPr/>
          </p:nvPicPr>
          <p:blipFill>
            <a:blip r:embed="rId6" cstate="print">
              <a:clrChange>
                <a:clrFrom>
                  <a:srgbClr val="FFFFFF"/>
                </a:clrFrom>
                <a:clrTo>
                  <a:srgbClr val="FFFFFF">
                    <a:alpha val="0"/>
                  </a:srgbClr>
                </a:clrTo>
              </a:clrChange>
            </a:blip>
            <a:stretch>
              <a:fillRect/>
            </a:stretch>
          </p:blipFill>
          <p:spPr>
            <a:xfrm>
              <a:off x="3048000" y="1957807"/>
              <a:ext cx="307954" cy="283561"/>
            </a:xfrm>
            <a:prstGeom prst="rect">
              <a:avLst/>
            </a:prstGeom>
          </p:spPr>
        </p:pic>
        <p:pic>
          <p:nvPicPr>
            <p:cNvPr id="15" name="Picture 14" descr="no322c.png"/>
            <p:cNvPicPr>
              <a:picLocks noChangeAspect="1"/>
            </p:cNvPicPr>
            <p:nvPr/>
          </p:nvPicPr>
          <p:blipFill>
            <a:blip r:embed="rId7" cstate="print">
              <a:clrChange>
                <a:clrFrom>
                  <a:srgbClr val="FFFFFF"/>
                </a:clrFrom>
                <a:clrTo>
                  <a:srgbClr val="FFFFFF">
                    <a:alpha val="0"/>
                  </a:srgbClr>
                </a:clrTo>
              </a:clrChange>
            </a:blip>
            <a:stretch>
              <a:fillRect/>
            </a:stretch>
          </p:blipFill>
          <p:spPr>
            <a:xfrm>
              <a:off x="7332926" y="1955770"/>
              <a:ext cx="473764" cy="322458"/>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357188" y="152400"/>
            <a:ext cx="8634412" cy="685800"/>
          </a:xfrm>
          <a:prstGeom prst="rect">
            <a:avLst/>
          </a:prstGeom>
          <a:noFill/>
          <a:ln w="9525" cap="flat">
            <a:noFill/>
            <a:round/>
            <a:headEnd/>
            <a:tailEnd/>
          </a:ln>
          <a:effectLst/>
        </p:spPr>
        <p:txBody>
          <a:bodyPr anchor="ctr"/>
          <a:lstStyle/>
          <a:p>
            <a:pPr eaLnBrk="1" hangingPunct="1">
              <a:defRPr/>
            </a:pPr>
            <a:r>
              <a:rPr lang="en-US" altLang="en-US" sz="3200" dirty="0">
                <a:solidFill>
                  <a:srgbClr val="000066"/>
                </a:solidFill>
                <a:effectLst>
                  <a:outerShdw blurRad="38100" dist="38100" dir="2700000" algn="tl">
                    <a:srgbClr val="000000">
                      <a:alpha val="43137"/>
                    </a:srgbClr>
                  </a:outerShdw>
                </a:effectLst>
              </a:rPr>
              <a:t>Birefringence phenomenon</a:t>
            </a:r>
          </a:p>
        </p:txBody>
      </p:sp>
      <p:pic>
        <p:nvPicPr>
          <p:cNvPr id="23555" name="Picture 3" descr="p17a.png"/>
          <p:cNvPicPr>
            <a:picLocks noChangeAspect="1"/>
          </p:cNvPicPr>
          <p:nvPr/>
        </p:nvPicPr>
        <p:blipFill>
          <a:blip r:embed="rId3"/>
          <a:srcRect/>
          <a:stretch>
            <a:fillRect/>
          </a:stretch>
        </p:blipFill>
        <p:spPr bwMode="auto">
          <a:xfrm>
            <a:off x="1447800" y="3732787"/>
            <a:ext cx="2479675" cy="966788"/>
          </a:xfrm>
          <a:prstGeom prst="rect">
            <a:avLst/>
          </a:prstGeom>
          <a:noFill/>
          <a:ln w="9525">
            <a:noFill/>
            <a:miter lim="800000"/>
            <a:headEnd/>
            <a:tailEnd/>
          </a:ln>
        </p:spPr>
      </p:pic>
      <p:pic>
        <p:nvPicPr>
          <p:cNvPr id="23556" name="Picture 5" descr="p17c.png"/>
          <p:cNvPicPr>
            <a:picLocks noChangeAspect="1"/>
          </p:cNvPicPr>
          <p:nvPr/>
        </p:nvPicPr>
        <p:blipFill>
          <a:blip r:embed="rId4"/>
          <a:srcRect/>
          <a:stretch>
            <a:fillRect/>
          </a:stretch>
        </p:blipFill>
        <p:spPr bwMode="auto">
          <a:xfrm>
            <a:off x="4752975" y="3785175"/>
            <a:ext cx="3341688" cy="862012"/>
          </a:xfrm>
          <a:prstGeom prst="rect">
            <a:avLst/>
          </a:prstGeom>
          <a:noFill/>
          <a:ln w="9525">
            <a:noFill/>
            <a:miter lim="800000"/>
            <a:headEnd/>
            <a:tailEnd/>
          </a:ln>
        </p:spPr>
      </p:pic>
      <p:sp>
        <p:nvSpPr>
          <p:cNvPr id="23558" name="TextBox 8"/>
          <p:cNvSpPr txBox="1">
            <a:spLocks noChangeArrowheads="1"/>
          </p:cNvSpPr>
          <p:nvPr/>
        </p:nvSpPr>
        <p:spPr bwMode="auto">
          <a:xfrm>
            <a:off x="4052888" y="4031515"/>
            <a:ext cx="492443" cy="369332"/>
          </a:xfrm>
          <a:prstGeom prst="rect">
            <a:avLst/>
          </a:prstGeom>
          <a:noFill/>
          <a:ln w="9525">
            <a:noFill/>
            <a:miter lim="800000"/>
            <a:headEnd/>
            <a:tailEnd/>
          </a:ln>
        </p:spPr>
        <p:txBody>
          <a:bodyPr wrap="none">
            <a:spAutoFit/>
          </a:bodyPr>
          <a:lstStyle/>
          <a:p>
            <a:r>
              <a:rPr lang="en-US" altLang="en-US" dirty="0" err="1"/>
              <a:t>i</a:t>
            </a:r>
            <a:r>
              <a:rPr lang="ru-RU" altLang="en-US" dirty="0"/>
              <a:t>.</a:t>
            </a:r>
            <a:r>
              <a:rPr lang="en-US" altLang="en-US" dirty="0"/>
              <a:t>e.</a:t>
            </a:r>
          </a:p>
        </p:txBody>
      </p:sp>
      <p:pic>
        <p:nvPicPr>
          <p:cNvPr id="13" name="Picture 4" descr="no11.3.png"/>
          <p:cNvPicPr>
            <a:picLocks noChangeAspect="1"/>
          </p:cNvPicPr>
          <p:nvPr/>
        </p:nvPicPr>
        <p:blipFill>
          <a:blip r:embed="rId5"/>
          <a:srcRect/>
          <a:stretch>
            <a:fillRect/>
          </a:stretch>
        </p:blipFill>
        <p:spPr bwMode="auto">
          <a:xfrm>
            <a:off x="4285498" y="1543153"/>
            <a:ext cx="4325102" cy="496888"/>
          </a:xfrm>
          <a:prstGeom prst="rect">
            <a:avLst/>
          </a:prstGeom>
          <a:noFill/>
          <a:ln w="9525">
            <a:noFill/>
            <a:miter lim="800000"/>
            <a:headEnd/>
            <a:tailEnd/>
          </a:ln>
        </p:spPr>
      </p:pic>
      <p:pic>
        <p:nvPicPr>
          <p:cNvPr id="14" name="Picture 6" descr="no11.6.png"/>
          <p:cNvPicPr>
            <a:picLocks noChangeAspect="1"/>
          </p:cNvPicPr>
          <p:nvPr/>
        </p:nvPicPr>
        <p:blipFill>
          <a:blip r:embed="rId6"/>
          <a:srcRect/>
          <a:stretch>
            <a:fillRect/>
          </a:stretch>
        </p:blipFill>
        <p:spPr bwMode="auto">
          <a:xfrm>
            <a:off x="5295249" y="2590800"/>
            <a:ext cx="3328491" cy="675972"/>
          </a:xfrm>
          <a:prstGeom prst="rect">
            <a:avLst/>
          </a:prstGeom>
          <a:noFill/>
          <a:ln w="9525">
            <a:noFill/>
            <a:miter lim="800000"/>
            <a:headEnd/>
            <a:tailEnd/>
          </a:ln>
        </p:spPr>
      </p:pic>
      <p:sp>
        <p:nvSpPr>
          <p:cNvPr id="15" name="TextBox 10"/>
          <p:cNvSpPr txBox="1">
            <a:spLocks noChangeArrowheads="1"/>
          </p:cNvSpPr>
          <p:nvPr/>
        </p:nvSpPr>
        <p:spPr bwMode="auto">
          <a:xfrm>
            <a:off x="357188" y="1083711"/>
            <a:ext cx="8420100" cy="707886"/>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2000" dirty="0">
                <a:solidFill>
                  <a:srgbClr val="000066"/>
                </a:solidFill>
              </a:rPr>
              <a:t>For a </a:t>
            </a:r>
            <a:r>
              <a:rPr lang="en-US" sz="2000" dirty="0" err="1">
                <a:solidFill>
                  <a:srgbClr val="000066"/>
                </a:solidFill>
              </a:rPr>
              <a:t>nonpolarized</a:t>
            </a:r>
            <a:r>
              <a:rPr lang="en-US" sz="2000" dirty="0">
                <a:solidFill>
                  <a:srgbClr val="000066"/>
                </a:solidFill>
              </a:rPr>
              <a:t> target (</a:t>
            </a:r>
            <a:r>
              <a:rPr lang="en-US" sz="2000" dirty="0" err="1">
                <a:solidFill>
                  <a:srgbClr val="000066"/>
                </a:solidFill>
              </a:rPr>
              <a:t>oz</a:t>
            </a:r>
            <a:r>
              <a:rPr lang="en-US" sz="2000" dirty="0">
                <a:solidFill>
                  <a:srgbClr val="000066"/>
                </a:solidFill>
              </a:rPr>
              <a:t> || particle momentum, contribution of weak interactions is omitted </a:t>
            </a:r>
            <a:endParaRPr lang="en-US" altLang="en-US" sz="2000" dirty="0">
              <a:solidFill>
                <a:srgbClr val="000066"/>
              </a:solidFill>
            </a:endParaRPr>
          </a:p>
        </p:txBody>
      </p:sp>
      <p:sp>
        <p:nvSpPr>
          <p:cNvPr id="16" name="TextBox 11"/>
          <p:cNvSpPr txBox="1">
            <a:spLocks noChangeArrowheads="1"/>
          </p:cNvSpPr>
          <p:nvPr/>
        </p:nvSpPr>
        <p:spPr bwMode="auto">
          <a:xfrm>
            <a:off x="357188" y="2114490"/>
            <a:ext cx="6373365" cy="40011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dirty="0">
                <a:solidFill>
                  <a:srgbClr val="000066"/>
                </a:solidFill>
              </a:rPr>
              <a:t>For particles with spin 1 and 3/2 refractive index reads</a:t>
            </a:r>
          </a:p>
        </p:txBody>
      </p:sp>
      <p:sp>
        <p:nvSpPr>
          <p:cNvPr id="17" name="TextBox 11"/>
          <p:cNvSpPr txBox="1">
            <a:spLocks noChangeArrowheads="1"/>
          </p:cNvSpPr>
          <p:nvPr/>
        </p:nvSpPr>
        <p:spPr bwMode="auto">
          <a:xfrm>
            <a:off x="357188" y="3200400"/>
            <a:ext cx="8323946" cy="40011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dirty="0">
                <a:solidFill>
                  <a:srgbClr val="000066"/>
                </a:solidFill>
              </a:rPr>
              <a:t>Effective potential energy</a:t>
            </a:r>
          </a:p>
        </p:txBody>
      </p:sp>
      <p:sp>
        <p:nvSpPr>
          <p:cNvPr id="18" name="TextBox 11"/>
          <p:cNvSpPr txBox="1">
            <a:spLocks noChangeArrowheads="1"/>
          </p:cNvSpPr>
          <p:nvPr/>
        </p:nvSpPr>
        <p:spPr bwMode="auto">
          <a:xfrm>
            <a:off x="357188" y="4769584"/>
            <a:ext cx="8323946" cy="1631216"/>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000" dirty="0">
                <a:solidFill>
                  <a:srgbClr val="000066"/>
                </a:solidFill>
              </a:rPr>
              <a:t>Splitting of the deuteron energy levels in matter is similar to splitting of atom energy levels in an electric field aroused by the quadratic Stark effect. Therefore, the above effect could be considered as caused by splitting of the spin levels of the particle in the </a:t>
            </a:r>
            <a:r>
              <a:rPr lang="en-US" sz="2000" dirty="0" err="1">
                <a:solidFill>
                  <a:srgbClr val="000066"/>
                </a:solidFill>
              </a:rPr>
              <a:t>pseudoelectric</a:t>
            </a:r>
            <a:r>
              <a:rPr lang="en-US" sz="2000" dirty="0">
                <a:solidFill>
                  <a:srgbClr val="000066"/>
                </a:solidFill>
              </a:rPr>
              <a:t> field of matter.</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57188" y="152400"/>
            <a:ext cx="8710612" cy="685800"/>
          </a:xfrm>
        </p:spPr>
        <p:txBody>
          <a:bodyPr/>
          <a:lstStyle/>
          <a:p>
            <a:pPr eaLnBrk="1" hangingPunct="1">
              <a:defRPr/>
            </a:pPr>
            <a:r>
              <a:rPr lang="en-US" altLang="en-US" sz="3200" dirty="0"/>
              <a:t>Deuteron (spin = 1) in </a:t>
            </a:r>
            <a:r>
              <a:rPr lang="en-US" altLang="en-US" sz="3200" dirty="0" err="1"/>
              <a:t>nonpolarized</a:t>
            </a:r>
            <a:r>
              <a:rPr lang="en-US" altLang="en-US" sz="3200" dirty="0"/>
              <a:t> target</a:t>
            </a:r>
          </a:p>
        </p:txBody>
      </p:sp>
      <p:pic>
        <p:nvPicPr>
          <p:cNvPr id="26627"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8680" y="2057400"/>
            <a:ext cx="2667000" cy="816974"/>
          </a:xfrm>
          <a:prstGeom prst="rect">
            <a:avLst/>
          </a:prstGeom>
          <a:noFill/>
          <a:ln w="9525">
            <a:noFill/>
            <a:miter lim="800000"/>
            <a:headEnd/>
            <a:tailEnd/>
          </a:ln>
          <a:effectLst/>
        </p:spPr>
      </p:pic>
      <p:sp>
        <p:nvSpPr>
          <p:cNvPr id="26631" name="Text Box 3"/>
          <p:cNvSpPr txBox="1">
            <a:spLocks noChangeArrowheads="1"/>
          </p:cNvSpPr>
          <p:nvPr/>
        </p:nvSpPr>
        <p:spPr bwMode="auto">
          <a:xfrm>
            <a:off x="449580" y="990600"/>
            <a:ext cx="8458200" cy="830997"/>
          </a:xfrm>
          <a:prstGeom prst="rect">
            <a:avLst/>
          </a:prstGeom>
          <a:noFill/>
          <a:ln w="9525">
            <a:noFill/>
            <a:miter lim="800000"/>
            <a:headEnd/>
            <a:tailEnd/>
          </a:ln>
          <a:effectLst/>
        </p:spPr>
        <p:txBody>
          <a:bodyPr>
            <a:spAutoFit/>
          </a:bodyPr>
          <a:lstStyle/>
          <a:p>
            <a:pPr eaLnBrk="1" hangingPunct="1">
              <a:lnSpc>
                <a:spcPct val="120000"/>
              </a:lnSpc>
              <a:spcBef>
                <a:spcPct val="20000"/>
              </a:spcBef>
            </a:pPr>
            <a:r>
              <a:rPr lang="en-US" altLang="en-US" sz="2000" dirty="0"/>
              <a:t>The deuteron spin wave function can be represented as a superposition of basis spin wave functions  </a:t>
            </a:r>
            <a:r>
              <a:rPr lang="en-US" altLang="en-US" sz="2000" dirty="0">
                <a:sym typeface="Symbol" pitchFamily="18" charset="2"/>
              </a:rPr>
              <a:t></a:t>
            </a:r>
            <a:r>
              <a:rPr lang="en-US" altLang="en-US" sz="2000" baseline="-25000" dirty="0"/>
              <a:t>m</a:t>
            </a:r>
            <a:r>
              <a:rPr lang="en-US" altLang="en-US" sz="2000" dirty="0"/>
              <a:t>   that are </a:t>
            </a:r>
            <a:r>
              <a:rPr lang="en-US" altLang="en-US" sz="2000" dirty="0" err="1"/>
              <a:t>eigenfunctions</a:t>
            </a:r>
            <a:r>
              <a:rPr lang="en-US" altLang="en-US" sz="2000" dirty="0"/>
              <a:t> of the operators </a:t>
            </a:r>
          </a:p>
        </p:txBody>
      </p:sp>
      <p:graphicFrame>
        <p:nvGraphicFramePr>
          <p:cNvPr id="26632" name="Object 16"/>
          <p:cNvGraphicFramePr>
            <a:graphicFrameLocks noChangeAspect="1"/>
          </p:cNvGraphicFramePr>
          <p:nvPr>
            <p:extLst>
              <p:ext uri="{D42A27DB-BD31-4B8C-83A1-F6EECF244321}">
                <p14:modId xmlns:p14="http://schemas.microsoft.com/office/powerpoint/2010/main" val="721187576"/>
              </p:ext>
            </p:extLst>
          </p:nvPr>
        </p:nvGraphicFramePr>
        <p:xfrm>
          <a:off x="521018" y="1811926"/>
          <a:ext cx="2679382" cy="447541"/>
        </p:xfrm>
        <a:graphic>
          <a:graphicData uri="http://schemas.openxmlformats.org/presentationml/2006/ole">
            <mc:AlternateContent xmlns:mc="http://schemas.openxmlformats.org/markup-compatibility/2006">
              <mc:Choice xmlns:v="urn:schemas-microsoft-com:vml" Requires="v">
                <p:oleObj spid="_x0000_s2053" name="Equation" r:id="rId4" imgW="1981200" imgH="330200" progId="Equation.3">
                  <p:embed/>
                </p:oleObj>
              </mc:Choice>
              <mc:Fallback>
                <p:oleObj name="Equation" r:id="rId4" imgW="1981200" imgH="33020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18" y="1811926"/>
                        <a:ext cx="2679382" cy="447541"/>
                      </a:xfrm>
                      <a:prstGeom prst="rect">
                        <a:avLst/>
                      </a:prstGeom>
                      <a:noFill/>
                    </p:spPr>
                  </p:pic>
                </p:oleObj>
              </mc:Fallback>
            </mc:AlternateContent>
          </a:graphicData>
        </a:graphic>
      </p:graphicFrame>
      <p:pic>
        <p:nvPicPr>
          <p:cNvPr id="26629" name="Picture 2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371600" y="4267200"/>
            <a:ext cx="6734175" cy="1804987"/>
          </a:xfrm>
          <a:prstGeom prst="rect">
            <a:avLst/>
          </a:prstGeom>
          <a:noFill/>
          <a:ln w="9525">
            <a:noFill/>
            <a:miter lim="800000"/>
            <a:headEnd/>
            <a:tailEnd/>
          </a:ln>
          <a:effectLst/>
        </p:spPr>
      </p:pic>
      <p:sp>
        <p:nvSpPr>
          <p:cNvPr id="26630" name="Text Box 22"/>
          <p:cNvSpPr txBox="1">
            <a:spLocks noChangeArrowheads="1"/>
          </p:cNvSpPr>
          <p:nvPr/>
        </p:nvSpPr>
        <p:spPr bwMode="auto">
          <a:xfrm>
            <a:off x="449580" y="3200400"/>
            <a:ext cx="8343900" cy="830997"/>
          </a:xfrm>
          <a:prstGeom prst="rect">
            <a:avLst/>
          </a:prstGeom>
          <a:noFill/>
          <a:ln w="9525">
            <a:noFill/>
            <a:miter lim="800000"/>
            <a:headEnd/>
            <a:tailEnd/>
          </a:ln>
          <a:effectLst/>
        </p:spPr>
        <p:txBody>
          <a:bodyPr wrap="square">
            <a:spAutoFit/>
          </a:bodyPr>
          <a:lstStyle/>
          <a:p>
            <a:pPr eaLnBrk="1" hangingPunct="1">
              <a:lnSpc>
                <a:spcPct val="120000"/>
              </a:lnSpc>
              <a:spcBef>
                <a:spcPct val="20000"/>
              </a:spcBef>
            </a:pPr>
            <a:r>
              <a:rPr lang="en-US" altLang="en-US" sz="2000" dirty="0"/>
              <a:t>Suppose the particle enter the target at </a:t>
            </a:r>
            <a:r>
              <a:rPr lang="en-US" altLang="en-US" sz="2000" i="1" dirty="0"/>
              <a:t>z=0</a:t>
            </a:r>
            <a:r>
              <a:rPr lang="en-US" altLang="en-US" sz="2000" dirty="0"/>
              <a:t>. Wave function of the particle inside the target at the depth </a:t>
            </a:r>
            <a:r>
              <a:rPr lang="en-US" altLang="en-US" sz="2000" i="1" dirty="0"/>
              <a:t>z (!  N</a:t>
            </a:r>
            <a:r>
              <a:rPr lang="en-US" altLang="en-US" sz="2000" i="1" baseline="-25000" dirty="0"/>
              <a:t>1</a:t>
            </a:r>
            <a:r>
              <a:rPr lang="en-US" altLang="en-US" sz="2000" i="1" dirty="0"/>
              <a:t>=N</a:t>
            </a:r>
            <a:r>
              <a:rPr lang="en-US" altLang="en-US" sz="2000" i="1" baseline="-25000" dirty="0"/>
              <a:t>-1</a:t>
            </a:r>
            <a:r>
              <a:rPr lang="en-US" altLang="en-US" sz="2000" i="1"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9"/>
          <p:cNvPicPr>
            <a:picLocks noChangeAspect="1" noChangeArrowheads="1"/>
          </p:cNvPicPr>
          <p:nvPr/>
        </p:nvPicPr>
        <p:blipFill>
          <a:blip r:embed="rId3"/>
          <a:srcRect/>
          <a:stretch>
            <a:fillRect/>
          </a:stretch>
        </p:blipFill>
        <p:spPr bwMode="auto">
          <a:xfrm>
            <a:off x="533400" y="1441450"/>
            <a:ext cx="3810000" cy="2058988"/>
          </a:xfrm>
          <a:prstGeom prst="rect">
            <a:avLst/>
          </a:prstGeom>
          <a:noFill/>
          <a:ln w="9525">
            <a:noFill/>
            <a:round/>
            <a:headEnd/>
            <a:tailEnd/>
          </a:ln>
        </p:spPr>
      </p:pic>
      <p:sp>
        <p:nvSpPr>
          <p:cNvPr id="27652" name="Text Box 12"/>
          <p:cNvSpPr txBox="1">
            <a:spLocks noChangeArrowheads="1"/>
          </p:cNvSpPr>
          <p:nvPr/>
        </p:nvSpPr>
        <p:spPr bwMode="auto">
          <a:xfrm>
            <a:off x="666750" y="6303309"/>
            <a:ext cx="7486650" cy="402291"/>
          </a:xfrm>
          <a:prstGeom prst="rect">
            <a:avLst/>
          </a:prstGeom>
          <a:noFill/>
          <a:ln w="9525">
            <a:noFill/>
            <a:round/>
            <a:headEnd/>
            <a:tailEnd/>
          </a:ln>
        </p:spPr>
        <p:txBody>
          <a:bodyPr wrap="square" lIns="90000" tIns="46800" rIns="90000" bIns="46800">
            <a:spAutoFit/>
          </a:bodyPr>
          <a:lstStyle/>
          <a:p>
            <a:pPr eaLnBrk="1" hangingPunct="1">
              <a:spcBef>
                <a:spcPts val="10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altLang="en-US" sz="2000" dirty="0">
                <a:solidFill>
                  <a:srgbClr val="000000"/>
                </a:solidFill>
                <a:cs typeface="Tahoma" pitchFamily="34" charset="0"/>
              </a:rPr>
              <a:t>z is the </a:t>
            </a:r>
            <a:r>
              <a:rPr lang="en-US" altLang="en-US" sz="2000" dirty="0" err="1">
                <a:solidFill>
                  <a:srgbClr val="000000"/>
                </a:solidFill>
                <a:cs typeface="Tahoma" pitchFamily="34" charset="0"/>
              </a:rPr>
              <a:t>pathlength</a:t>
            </a:r>
            <a:r>
              <a:rPr lang="en-US" altLang="en-US" sz="2000" dirty="0">
                <a:solidFill>
                  <a:srgbClr val="000000"/>
                </a:solidFill>
                <a:cs typeface="Tahoma" pitchFamily="34" charset="0"/>
              </a:rPr>
              <a:t> of particle inside medium</a:t>
            </a:r>
          </a:p>
        </p:txBody>
      </p:sp>
      <p:sp>
        <p:nvSpPr>
          <p:cNvPr id="27653" name="TextBox 14"/>
          <p:cNvSpPr txBox="1">
            <a:spLocks noChangeArrowheads="1"/>
          </p:cNvSpPr>
          <p:nvPr/>
        </p:nvSpPr>
        <p:spPr bwMode="auto">
          <a:xfrm>
            <a:off x="571500" y="3714750"/>
            <a:ext cx="6057900" cy="677108"/>
          </a:xfrm>
          <a:prstGeom prst="rect">
            <a:avLst/>
          </a:prstGeom>
          <a:noFill/>
          <a:ln w="9525">
            <a:noFill/>
            <a:miter lim="800000"/>
            <a:headEnd/>
            <a:tailEnd/>
          </a:ln>
        </p:spPr>
        <p:txBody>
          <a:bodyPr wrap="square">
            <a:spAutoFit/>
          </a:bodyPr>
          <a:lstStyle/>
          <a:p>
            <a:r>
              <a:rPr lang="en-US" altLang="en-US" sz="2000" dirty="0"/>
              <a:t>In this case </a:t>
            </a:r>
            <a:r>
              <a:rPr lang="en-US" altLang="en-US" sz="2000" i="1" dirty="0"/>
              <a:t>δ</a:t>
            </a:r>
            <a:r>
              <a:rPr lang="en-US" altLang="en-US" sz="2000" i="1" baseline="-25000" dirty="0"/>
              <a:t>1</a:t>
            </a:r>
            <a:r>
              <a:rPr lang="en-US" altLang="en-US" sz="2000" i="1" dirty="0"/>
              <a:t>- δ</a:t>
            </a:r>
            <a:r>
              <a:rPr lang="en-US" altLang="en-US" sz="2000" i="1" baseline="-25000" dirty="0"/>
              <a:t>0</a:t>
            </a:r>
            <a:r>
              <a:rPr lang="en-US" altLang="en-US" sz="2000" i="1" dirty="0"/>
              <a:t>=0</a:t>
            </a:r>
            <a:r>
              <a:rPr lang="en-US" altLang="en-US" sz="2000" dirty="0"/>
              <a:t> at </a:t>
            </a:r>
            <a:r>
              <a:rPr lang="en-US" altLang="en-US" sz="2000" i="1" dirty="0"/>
              <a:t>z=0</a:t>
            </a:r>
            <a:r>
              <a:rPr lang="en-US" altLang="en-US" sz="2000" dirty="0"/>
              <a:t>, &lt;</a:t>
            </a:r>
            <a:r>
              <a:rPr lang="en-US" altLang="en-US" sz="2000" i="1" dirty="0" err="1"/>
              <a:t>p</a:t>
            </a:r>
            <a:r>
              <a:rPr lang="en-US" altLang="en-US" sz="2000" i="1" baseline="-25000" dirty="0" err="1"/>
              <a:t>x</a:t>
            </a:r>
            <a:r>
              <a:rPr lang="en-US" altLang="en-US" sz="2000" dirty="0"/>
              <a:t>&gt;≠0, &lt;</a:t>
            </a:r>
            <a:r>
              <a:rPr lang="en-US" altLang="en-US" sz="2000" i="1" dirty="0" err="1"/>
              <a:t>p</a:t>
            </a:r>
            <a:r>
              <a:rPr lang="en-US" altLang="en-US" sz="2000" i="1" baseline="-25000" dirty="0" err="1"/>
              <a:t>y</a:t>
            </a:r>
            <a:r>
              <a:rPr lang="en-US" altLang="en-US" sz="2000" dirty="0"/>
              <a:t>&gt;=0</a:t>
            </a:r>
          </a:p>
          <a:p>
            <a:endParaRPr lang="en-US" altLang="en-US" dirty="0"/>
          </a:p>
        </p:txBody>
      </p:sp>
      <p:sp>
        <p:nvSpPr>
          <p:cNvPr id="27654" name="TextBox 15"/>
          <p:cNvSpPr txBox="1">
            <a:spLocks noChangeArrowheads="1"/>
          </p:cNvSpPr>
          <p:nvPr/>
        </p:nvSpPr>
        <p:spPr bwMode="auto">
          <a:xfrm>
            <a:off x="427038" y="928688"/>
            <a:ext cx="7421562" cy="677108"/>
          </a:xfrm>
          <a:prstGeom prst="rect">
            <a:avLst/>
          </a:prstGeom>
          <a:noFill/>
          <a:ln w="9525">
            <a:noFill/>
            <a:miter lim="800000"/>
            <a:headEnd/>
            <a:tailEnd/>
          </a:ln>
        </p:spPr>
        <p:txBody>
          <a:bodyPr wrap="square">
            <a:spAutoFit/>
          </a:bodyPr>
          <a:lstStyle/>
          <a:p>
            <a:r>
              <a:rPr lang="en-US" altLang="en-US" sz="2000" dirty="0"/>
              <a:t>Let us look for the mean value of the spin operator in state </a:t>
            </a:r>
            <a:r>
              <a:rPr lang="en-US" altLang="en-US" sz="2000" i="1" dirty="0"/>
              <a:t>ψ</a:t>
            </a:r>
            <a:r>
              <a:rPr lang="en-US" altLang="en-US" sz="2000" dirty="0"/>
              <a:t>.</a:t>
            </a:r>
          </a:p>
          <a:p>
            <a:endParaRPr lang="en-US" altLang="en-US" dirty="0"/>
          </a:p>
        </p:txBody>
      </p:sp>
      <p:pic>
        <p:nvPicPr>
          <p:cNvPr id="27655" name="Picture 18" descr="equation(1).png"/>
          <p:cNvPicPr>
            <a:picLocks noChangeAspect="1"/>
          </p:cNvPicPr>
          <p:nvPr/>
        </p:nvPicPr>
        <p:blipFill>
          <a:blip r:embed="rId4"/>
          <a:srcRect/>
          <a:stretch>
            <a:fillRect/>
          </a:stretch>
        </p:blipFill>
        <p:spPr bwMode="auto">
          <a:xfrm>
            <a:off x="2143125" y="1785938"/>
            <a:ext cx="200025" cy="276225"/>
          </a:xfrm>
          <a:prstGeom prst="rect">
            <a:avLst/>
          </a:prstGeom>
          <a:solidFill>
            <a:schemeClr val="bg1"/>
          </a:solidFill>
          <a:ln w="9525">
            <a:solidFill>
              <a:schemeClr val="bg1"/>
            </a:solidFill>
            <a:miter lim="800000"/>
            <a:headEnd/>
            <a:tailEnd/>
          </a:ln>
        </p:spPr>
      </p:pic>
      <p:pic>
        <p:nvPicPr>
          <p:cNvPr id="27656" name="Picture 20" descr="equation(2).png"/>
          <p:cNvPicPr>
            <a:picLocks noChangeAspect="1"/>
          </p:cNvPicPr>
          <p:nvPr/>
        </p:nvPicPr>
        <p:blipFill>
          <a:blip r:embed="rId5">
            <a:clrChange>
              <a:clrFrom>
                <a:srgbClr val="000000">
                  <a:alpha val="0"/>
                </a:srgbClr>
              </a:clrFrom>
              <a:clrTo>
                <a:srgbClr val="000000">
                  <a:alpha val="0"/>
                </a:srgbClr>
              </a:clrTo>
            </a:clrChange>
          </a:blip>
          <a:srcRect/>
          <a:stretch>
            <a:fillRect/>
          </a:stretch>
        </p:blipFill>
        <p:spPr bwMode="auto">
          <a:xfrm>
            <a:off x="4777958" y="2681806"/>
            <a:ext cx="3787329" cy="442394"/>
          </a:xfrm>
          <a:prstGeom prst="rect">
            <a:avLst/>
          </a:prstGeom>
          <a:solidFill>
            <a:schemeClr val="bg1"/>
          </a:solidFill>
          <a:ln w="9525">
            <a:noFill/>
            <a:miter lim="800000"/>
            <a:headEnd/>
            <a:tailEnd/>
          </a:ln>
        </p:spPr>
      </p:pic>
      <p:sp>
        <p:nvSpPr>
          <p:cNvPr id="27658" name="TextBox 22"/>
          <p:cNvSpPr txBox="1">
            <a:spLocks noChangeArrowheads="1"/>
          </p:cNvSpPr>
          <p:nvPr/>
        </p:nvSpPr>
        <p:spPr bwMode="auto">
          <a:xfrm>
            <a:off x="4410075" y="1478317"/>
            <a:ext cx="4657725" cy="1528624"/>
          </a:xfrm>
          <a:prstGeom prst="rect">
            <a:avLst/>
          </a:prstGeom>
          <a:noFill/>
          <a:ln w="9525">
            <a:noFill/>
            <a:miter lim="800000"/>
            <a:headEnd/>
            <a:tailEnd/>
          </a:ln>
        </p:spPr>
        <p:txBody>
          <a:bodyPr wrap="square">
            <a:spAutoFit/>
          </a:bodyPr>
          <a:lstStyle/>
          <a:p>
            <a:pPr>
              <a:lnSpc>
                <a:spcPts val="2800"/>
              </a:lnSpc>
            </a:pPr>
            <a:r>
              <a:rPr lang="en-US" altLang="en-US" sz="2000" dirty="0"/>
              <a:t>Plane (</a:t>
            </a:r>
            <a:r>
              <a:rPr lang="en-US" altLang="en-US" sz="2000" dirty="0" err="1"/>
              <a:t>xz</a:t>
            </a:r>
            <a:r>
              <a:rPr lang="en-US" altLang="en-US" sz="2000" dirty="0"/>
              <a:t>) coincides with that formed </a:t>
            </a:r>
          </a:p>
          <a:p>
            <a:pPr>
              <a:lnSpc>
                <a:spcPts val="2800"/>
              </a:lnSpc>
            </a:pPr>
            <a:r>
              <a:rPr lang="en-US" altLang="en-US" sz="2000" dirty="0"/>
              <a:t>by polarization vector       and deuteron momentum     before entering the target </a:t>
            </a:r>
          </a:p>
          <a:p>
            <a:pPr>
              <a:lnSpc>
                <a:spcPts val="2800"/>
              </a:lnSpc>
            </a:pPr>
            <a:endParaRPr lang="en-US" altLang="en-US" sz="2000" dirty="0"/>
          </a:p>
        </p:txBody>
      </p:sp>
      <p:pic>
        <p:nvPicPr>
          <p:cNvPr id="27659" name="Picture 23" descr="equation(3).png"/>
          <p:cNvPicPr>
            <a:picLocks noChangeAspect="1"/>
          </p:cNvPicPr>
          <p:nvPr/>
        </p:nvPicPr>
        <p:blipFill>
          <a:blip r:embed="rId6"/>
          <a:srcRect/>
          <a:stretch>
            <a:fillRect/>
          </a:stretch>
        </p:blipFill>
        <p:spPr bwMode="auto">
          <a:xfrm>
            <a:off x="785813" y="4179888"/>
            <a:ext cx="7000875" cy="2068512"/>
          </a:xfrm>
          <a:prstGeom prst="rect">
            <a:avLst/>
          </a:prstGeom>
          <a:noFill/>
          <a:ln w="9525">
            <a:noFill/>
            <a:miter lim="800000"/>
            <a:headEnd/>
            <a:tailEnd/>
          </a:ln>
        </p:spPr>
      </p:pic>
      <p:sp>
        <p:nvSpPr>
          <p:cNvPr id="13" name="Rectangle 2"/>
          <p:cNvSpPr txBox="1">
            <a:spLocks noChangeArrowheads="1"/>
          </p:cNvSpPr>
          <p:nvPr/>
        </p:nvSpPr>
        <p:spPr bwMode="auto">
          <a:xfrm>
            <a:off x="357188" y="152400"/>
            <a:ext cx="8710612" cy="68580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9pPr>
          </a:lstStyle>
          <a:p>
            <a:pPr eaLnBrk="1" hangingPunct="1">
              <a:defRPr/>
            </a:pPr>
            <a:r>
              <a:rPr lang="en-US" altLang="en-US" sz="3200"/>
              <a:t>Deuteron (spin = 1) in nonpolarized target</a:t>
            </a:r>
            <a:endParaRPr lang="en-US" altLang="en-US" sz="3200" dirty="0"/>
          </a:p>
        </p:txBody>
      </p:sp>
      <p:pic>
        <p:nvPicPr>
          <p:cNvPr id="3074"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1350" y="1850584"/>
            <a:ext cx="306191" cy="39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2267"/>
          <a:stretch/>
        </p:blipFill>
        <p:spPr bwMode="auto">
          <a:xfrm>
            <a:off x="5854700" y="2165350"/>
            <a:ext cx="228600" cy="36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C01DC-0205-2476-1199-B4A0CACA193E}"/>
            </a:ext>
          </a:extLst>
        </p:cNvPr>
        <p:cNvGrpSpPr/>
        <p:nvPr/>
      </p:nvGrpSpPr>
      <p:grpSpPr>
        <a:xfrm>
          <a:off x="0" y="0"/>
          <a:ext cx="0" cy="0"/>
          <a:chOff x="0" y="0"/>
          <a:chExt cx="0" cy="0"/>
        </a:xfrm>
      </p:grpSpPr>
      <p:sp>
        <p:nvSpPr>
          <p:cNvPr id="134146" name="Text Box 2">
            <a:extLst>
              <a:ext uri="{FF2B5EF4-FFF2-40B4-BE49-F238E27FC236}">
                <a16:creationId xmlns:a16="http://schemas.microsoft.com/office/drawing/2014/main" id="{D09E78C2-8761-3FA9-3088-B3366F7DD50F}"/>
              </a:ext>
            </a:extLst>
          </p:cNvPr>
          <p:cNvSpPr txBox="1">
            <a:spLocks noChangeArrowheads="1"/>
          </p:cNvSpPr>
          <p:nvPr/>
        </p:nvSpPr>
        <p:spPr bwMode="auto">
          <a:xfrm>
            <a:off x="361950" y="2883426"/>
            <a:ext cx="8382000" cy="3908762"/>
          </a:xfrm>
          <a:prstGeom prst="rect">
            <a:avLst/>
          </a:prstGeom>
          <a:noFill/>
          <a:ln>
            <a:noFill/>
          </a:ln>
          <a:effectLst/>
        </p:spPr>
        <p:txBody>
          <a:bodyPr>
            <a:spAutoFit/>
          </a:bodyPr>
          <a:lstStyle/>
          <a:p>
            <a:pPr>
              <a:spcBef>
                <a:spcPts val="1200"/>
              </a:spcBef>
            </a:pPr>
            <a:r>
              <a:rPr lang="en-US" b="1" i="1" u="none" strike="noStrike" baseline="0" dirty="0">
                <a:solidFill>
                  <a:srgbClr val="000000"/>
                </a:solidFill>
                <a:latin typeface="+mn-lt"/>
              </a:rPr>
              <a:t>2.6.1. Investigation of the birefringence phenomenon at NICA facility. </a:t>
            </a:r>
            <a:endParaRPr lang="en-US" b="0" i="0" u="none" strike="noStrike" baseline="0" dirty="0">
              <a:solidFill>
                <a:srgbClr val="000000"/>
              </a:solidFill>
              <a:latin typeface="+mn-lt"/>
            </a:endParaRPr>
          </a:p>
          <a:p>
            <a:pPr algn="just">
              <a:spcBef>
                <a:spcPts val="1200"/>
              </a:spcBef>
            </a:pPr>
            <a:r>
              <a:rPr lang="en-US" b="0" i="0" u="none" strike="noStrike" baseline="0" dirty="0">
                <a:solidFill>
                  <a:srgbClr val="000000"/>
                </a:solidFill>
                <a:latin typeface="+mn-lt"/>
              </a:rPr>
              <a:t>One of the most interesting quasi-optical effects – the birefringence phenomenon for deuterons (or other particles with spin </a:t>
            </a:r>
            <a:r>
              <a:rPr lang="en-US" b="0" i="1" u="none" strike="noStrike" baseline="0" dirty="0">
                <a:solidFill>
                  <a:srgbClr val="000000"/>
                </a:solidFill>
                <a:latin typeface="+mn-lt"/>
              </a:rPr>
              <a:t>S </a:t>
            </a:r>
            <a:r>
              <a:rPr lang="en-US" b="0" i="0" u="none" strike="noStrike" baseline="0" dirty="0">
                <a:solidFill>
                  <a:srgbClr val="000000"/>
                </a:solidFill>
                <a:latin typeface="+mn-lt"/>
              </a:rPr>
              <a:t>≥ 1) passing through matter – has recently become the area of research [35]….</a:t>
            </a:r>
          </a:p>
          <a:p>
            <a:pPr algn="just">
              <a:spcBef>
                <a:spcPts val="1200"/>
              </a:spcBef>
            </a:pPr>
            <a:r>
              <a:rPr lang="en-US" b="0" i="0" u="none" strike="noStrike" baseline="0" dirty="0">
                <a:solidFill>
                  <a:srgbClr val="000000"/>
                </a:solidFill>
                <a:latin typeface="+mn-lt"/>
              </a:rPr>
              <a:t>Birefringence occurs when spin </a:t>
            </a:r>
            <a:r>
              <a:rPr lang="en-US" b="0" i="1" u="none" strike="noStrike" baseline="0" dirty="0">
                <a:solidFill>
                  <a:srgbClr val="000000"/>
                </a:solidFill>
                <a:latin typeface="+mn-lt"/>
              </a:rPr>
              <a:t>S </a:t>
            </a:r>
            <a:r>
              <a:rPr lang="en-US" b="0" i="0" u="none" strike="noStrike" baseline="0" dirty="0">
                <a:solidFill>
                  <a:srgbClr val="000000"/>
                </a:solidFill>
                <a:latin typeface="+mn-lt"/>
              </a:rPr>
              <a:t>≥ 1 particles pass </a:t>
            </a:r>
            <a:r>
              <a:rPr lang="en-US" dirty="0">
                <a:solidFill>
                  <a:srgbClr val="000000"/>
                </a:solidFill>
                <a:latin typeface="+mn-lt"/>
              </a:rPr>
              <a:t> through isotropic non-polarized matter and is due to the inherent anisotropy of particles with spin S ≥ 1 (as distinct from spin- ½ particles). </a:t>
            </a:r>
            <a:endParaRPr lang="en-US" b="0" i="0" u="none" strike="noStrike" baseline="0" dirty="0">
              <a:solidFill>
                <a:srgbClr val="000000"/>
              </a:solidFill>
              <a:latin typeface="+mn-lt"/>
            </a:endParaRPr>
          </a:p>
          <a:p>
            <a:pPr algn="just">
              <a:spcBef>
                <a:spcPts val="1200"/>
              </a:spcBef>
            </a:pPr>
            <a:r>
              <a:rPr lang="en-US" b="0" i="0" u="none" strike="noStrike" baseline="0" dirty="0">
                <a:solidFill>
                  <a:srgbClr val="000000"/>
                </a:solidFill>
                <a:latin typeface="+mn-lt"/>
              </a:rPr>
              <a:t>The birefringence phenomena can be further studied at NICA: </a:t>
            </a:r>
          </a:p>
          <a:p>
            <a:pPr algn="just">
              <a:spcBef>
                <a:spcPts val="0"/>
              </a:spcBef>
            </a:pPr>
            <a:r>
              <a:rPr lang="en-US" b="0" i="0" u="none" strike="noStrike" baseline="0" dirty="0">
                <a:solidFill>
                  <a:srgbClr val="000000"/>
                </a:solidFill>
                <a:latin typeface="+mn-lt"/>
              </a:rPr>
              <a:t>- in few-nucleon systems involving protons and deuterons; </a:t>
            </a:r>
          </a:p>
          <a:p>
            <a:pPr algn="just">
              <a:spcBef>
                <a:spcPts val="0"/>
              </a:spcBef>
            </a:pPr>
            <a:r>
              <a:rPr lang="en-US" b="0" i="0" u="none" strike="noStrike" baseline="0" dirty="0">
                <a:solidFill>
                  <a:srgbClr val="000000"/>
                </a:solidFill>
                <a:latin typeface="+mn-lt"/>
              </a:rPr>
              <a:t>- appearing through the interaction of protons or deuterons with heavy nuclei; </a:t>
            </a:r>
          </a:p>
          <a:p>
            <a:pPr algn="just">
              <a:spcBef>
                <a:spcPts val="0"/>
              </a:spcBef>
            </a:pPr>
            <a:r>
              <a:rPr lang="en-US" b="0" i="0" u="none" strike="noStrike" baseline="0" dirty="0">
                <a:solidFill>
                  <a:srgbClr val="000000"/>
                </a:solidFill>
                <a:latin typeface="+mn-lt"/>
              </a:rPr>
              <a:t>- for heavy nuclei with spin </a:t>
            </a:r>
            <a:r>
              <a:rPr lang="en-US" b="0" i="1" u="none" strike="noStrike" baseline="0" dirty="0">
                <a:solidFill>
                  <a:srgbClr val="000000"/>
                </a:solidFill>
                <a:latin typeface="+mn-lt"/>
              </a:rPr>
              <a:t>S </a:t>
            </a:r>
            <a:r>
              <a:rPr lang="en-US" b="0" i="0" u="none" strike="noStrike" baseline="0" dirty="0">
                <a:solidFill>
                  <a:srgbClr val="000000"/>
                </a:solidFill>
                <a:latin typeface="+mn-lt"/>
              </a:rPr>
              <a:t>≥ 1. </a:t>
            </a:r>
          </a:p>
          <a:p>
            <a:pPr algn="just">
              <a:spcBef>
                <a:spcPts val="0"/>
              </a:spcBef>
            </a:pPr>
            <a:r>
              <a:rPr lang="en-US" b="0" i="0" u="none" strike="noStrike" baseline="0" dirty="0">
                <a:solidFill>
                  <a:srgbClr val="000000"/>
                </a:solidFill>
                <a:latin typeface="+mn-lt"/>
              </a:rPr>
              <a:t>- with vector particles produced in inelastic collisions.</a:t>
            </a:r>
            <a:r>
              <a:rPr lang="en-US" sz="2000" b="0" i="0" u="none" strike="noStrike" baseline="0" dirty="0">
                <a:solidFill>
                  <a:srgbClr val="000000"/>
                </a:solidFill>
                <a:latin typeface="+mn-lt"/>
              </a:rPr>
              <a:t> </a:t>
            </a:r>
            <a:endParaRPr lang="en-US" altLang="en-US" sz="2000" dirty="0">
              <a:solidFill>
                <a:srgbClr val="000066"/>
              </a:solidFill>
              <a:effectLst>
                <a:outerShdw blurRad="38100" dist="38100" dir="2700000" algn="tl">
                  <a:srgbClr val="C0C0C0"/>
                </a:outerShdw>
              </a:effectLst>
              <a:latin typeface="+mn-lt"/>
            </a:endParaRPr>
          </a:p>
        </p:txBody>
      </p:sp>
      <p:sp>
        <p:nvSpPr>
          <p:cNvPr id="4" name="Text Box 5"/>
          <p:cNvSpPr txBox="1">
            <a:spLocks noChangeArrowheads="1"/>
          </p:cNvSpPr>
          <p:nvPr/>
        </p:nvSpPr>
        <p:spPr bwMode="auto">
          <a:xfrm>
            <a:off x="381000" y="177225"/>
            <a:ext cx="7772400" cy="584775"/>
          </a:xfrm>
          <a:prstGeom prst="rect">
            <a:avLst/>
          </a:prstGeom>
          <a:noFill/>
          <a:ln>
            <a:noFill/>
          </a:ln>
          <a:effectLst/>
        </p:spPr>
        <p:txBody>
          <a:bodyPr wrap="square">
            <a:spAutoFit/>
          </a:bodyPr>
          <a:lstStyle/>
          <a:p>
            <a:pPr eaLnBrk="1" hangingPunct="1">
              <a:defRPr/>
            </a:pPr>
            <a:r>
              <a:rPr lang="en-US" altLang="en-US" sz="3200" dirty="0">
                <a:solidFill>
                  <a:srgbClr val="000066"/>
                </a:solidFill>
                <a:effectLst>
                  <a:outerShdw blurRad="38100" dist="38100" dir="2700000" algn="tl">
                    <a:srgbClr val="000000">
                      <a:alpha val="43137"/>
                    </a:srgbClr>
                  </a:outerShdw>
                </a:effectLst>
                <a:latin typeface="+mj-lt"/>
              </a:rPr>
              <a:t>SPD FIRST STEPS</a:t>
            </a:r>
            <a:r>
              <a:rPr lang="ru-RU" altLang="en-US" sz="2400" dirty="0">
                <a:latin typeface="+mj-lt"/>
              </a:rPr>
              <a:t>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709"/>
          <a:stretch/>
        </p:blipFill>
        <p:spPr bwMode="auto">
          <a:xfrm>
            <a:off x="1676400" y="969007"/>
            <a:ext cx="5559425" cy="181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384" t="3195" r="2427" b="49089"/>
          <a:stretch/>
        </p:blipFill>
        <p:spPr bwMode="auto">
          <a:xfrm>
            <a:off x="6968516" y="177225"/>
            <a:ext cx="2076856" cy="158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05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533400" y="2057400"/>
            <a:ext cx="8458200" cy="4308475"/>
          </a:xfrm>
          <a:prstGeom prst="rect">
            <a:avLst/>
          </a:prstGeom>
          <a:solidFill>
            <a:srgbClr val="FFFFFF"/>
          </a:solidFill>
          <a:ln w="9525">
            <a:noFill/>
            <a:round/>
            <a:headEnd/>
            <a:tailEnd/>
          </a:ln>
        </p:spPr>
        <p:txBody>
          <a:bodyPr wrap="none" anchor="ctr"/>
          <a:lstStyle/>
          <a:p>
            <a:endParaRPr lang="en-US" altLang="en-US"/>
          </a:p>
        </p:txBody>
      </p:sp>
      <p:pic>
        <p:nvPicPr>
          <p:cNvPr id="29699" name="Picture 2"/>
          <p:cNvPicPr>
            <a:picLocks noChangeAspect="1" noChangeArrowheads="1"/>
          </p:cNvPicPr>
          <p:nvPr/>
        </p:nvPicPr>
        <p:blipFill>
          <a:blip r:embed="rId3"/>
          <a:srcRect/>
          <a:stretch>
            <a:fillRect/>
          </a:stretch>
        </p:blipFill>
        <p:spPr bwMode="auto">
          <a:xfrm>
            <a:off x="609600" y="5715000"/>
            <a:ext cx="5001936" cy="457200"/>
          </a:xfrm>
          <a:prstGeom prst="rect">
            <a:avLst/>
          </a:prstGeom>
          <a:noFill/>
          <a:ln w="9525">
            <a:noFill/>
            <a:round/>
            <a:headEnd/>
            <a:tailEnd/>
          </a:ln>
        </p:spPr>
      </p:pic>
      <p:sp>
        <p:nvSpPr>
          <p:cNvPr id="29701" name="Text Box 4"/>
          <p:cNvSpPr txBox="1">
            <a:spLocks noChangeArrowheads="1"/>
          </p:cNvSpPr>
          <p:nvPr/>
        </p:nvSpPr>
        <p:spPr bwMode="auto">
          <a:xfrm>
            <a:off x="457200" y="990600"/>
            <a:ext cx="8458200" cy="799259"/>
          </a:xfrm>
          <a:prstGeom prst="rect">
            <a:avLst/>
          </a:prstGeom>
          <a:noFill/>
          <a:ln w="9525">
            <a:noFill/>
            <a:round/>
            <a:headEnd/>
            <a:tailEnd/>
          </a:ln>
        </p:spPr>
        <p:txBody>
          <a:bodyPr lIns="90000" tIns="46800" rIns="90000" bIns="46800">
            <a:spAutoFit/>
          </a:bodyPr>
          <a:lstStyle/>
          <a:p>
            <a:pPr eaLnBrk="1" hangingPunct="1">
              <a:lnSpc>
                <a:spcPct val="12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altLang="en-US" sz="2000" dirty="0">
                <a:solidFill>
                  <a:srgbClr val="000000"/>
                </a:solidFill>
                <a:cs typeface="Tahoma" pitchFamily="34" charset="0"/>
              </a:rPr>
              <a:t>Particle with spin 1 also possesses tensor polarization i.e. tensor of </a:t>
            </a:r>
            <a:r>
              <a:rPr lang="en-US" altLang="en-US" sz="2000" dirty="0" err="1">
                <a:solidFill>
                  <a:srgbClr val="000000"/>
                </a:solidFill>
                <a:cs typeface="Tahoma" pitchFamily="34" charset="0"/>
              </a:rPr>
              <a:t>quadrupolarization</a:t>
            </a:r>
            <a:r>
              <a:rPr lang="en-US" altLang="en-US" sz="2000" dirty="0">
                <a:solidFill>
                  <a:srgbClr val="000000"/>
                </a:solidFill>
                <a:cs typeface="Tahoma" pitchFamily="34" charset="0"/>
              </a:rPr>
              <a:t> </a:t>
            </a:r>
          </a:p>
        </p:txBody>
      </p:sp>
      <p:sp>
        <p:nvSpPr>
          <p:cNvPr id="29702" name="Text Box 5"/>
          <p:cNvSpPr txBox="1">
            <a:spLocks noChangeArrowheads="1"/>
          </p:cNvSpPr>
          <p:nvPr/>
        </p:nvSpPr>
        <p:spPr bwMode="auto">
          <a:xfrm>
            <a:off x="585788" y="6386296"/>
            <a:ext cx="7179832" cy="402291"/>
          </a:xfrm>
          <a:prstGeom prst="rect">
            <a:avLst/>
          </a:prstGeom>
          <a:noFill/>
          <a:ln w="9525">
            <a:noFill/>
            <a:round/>
            <a:headEnd/>
            <a:tailEnd/>
          </a:ln>
        </p:spPr>
        <p:txBody>
          <a:bodyPr wrap="square" lIns="90000" tIns="46800" rIns="90000" bIns="46800">
            <a:spAutoFit/>
          </a:bodyPr>
          <a:lstStyle/>
          <a:p>
            <a:pPr eaLnBrk="1" hangingPunct="1">
              <a:spcBef>
                <a:spcPts val="10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altLang="en-US" sz="2000" dirty="0">
                <a:solidFill>
                  <a:srgbClr val="000000"/>
                </a:solidFill>
                <a:cs typeface="Tahoma" pitchFamily="34" charset="0"/>
              </a:rPr>
              <a:t>z is the </a:t>
            </a:r>
            <a:r>
              <a:rPr lang="en-US" altLang="en-US" sz="2000" dirty="0" err="1">
                <a:solidFill>
                  <a:srgbClr val="000000"/>
                </a:solidFill>
                <a:cs typeface="Tahoma" pitchFamily="34" charset="0"/>
              </a:rPr>
              <a:t>pathlength</a:t>
            </a:r>
            <a:r>
              <a:rPr lang="en-US" altLang="en-US" sz="2000" dirty="0">
                <a:solidFill>
                  <a:srgbClr val="000000"/>
                </a:solidFill>
                <a:cs typeface="Tahoma" pitchFamily="34" charset="0"/>
              </a:rPr>
              <a:t> of particle inside the medium</a:t>
            </a:r>
          </a:p>
        </p:txBody>
      </p:sp>
      <p:pic>
        <p:nvPicPr>
          <p:cNvPr id="29703" name="Picture 6"/>
          <p:cNvPicPr>
            <a:picLocks noChangeAspect="1" noChangeArrowheads="1"/>
          </p:cNvPicPr>
          <p:nvPr/>
        </p:nvPicPr>
        <p:blipFill>
          <a:blip r:embed="rId4"/>
          <a:srcRect/>
          <a:stretch>
            <a:fillRect/>
          </a:stretch>
        </p:blipFill>
        <p:spPr bwMode="auto">
          <a:xfrm>
            <a:off x="3297238" y="1471613"/>
            <a:ext cx="4468382" cy="585787"/>
          </a:xfrm>
          <a:prstGeom prst="rect">
            <a:avLst/>
          </a:prstGeom>
          <a:noFill/>
          <a:ln w="9525">
            <a:noFill/>
            <a:round/>
            <a:headEnd/>
            <a:tailEnd/>
          </a:ln>
        </p:spPr>
      </p:pic>
      <p:pic>
        <p:nvPicPr>
          <p:cNvPr id="29704" name="Picture 7"/>
          <p:cNvPicPr>
            <a:picLocks noChangeAspect="1" noChangeArrowheads="1"/>
          </p:cNvPicPr>
          <p:nvPr/>
        </p:nvPicPr>
        <p:blipFill>
          <a:blip r:embed="rId5"/>
          <a:srcRect/>
          <a:stretch>
            <a:fillRect/>
          </a:stretch>
        </p:blipFill>
        <p:spPr bwMode="auto">
          <a:xfrm>
            <a:off x="609599" y="2133600"/>
            <a:ext cx="8311793" cy="3581400"/>
          </a:xfrm>
          <a:prstGeom prst="rect">
            <a:avLst/>
          </a:prstGeom>
          <a:noFill/>
          <a:ln w="9525">
            <a:noFill/>
            <a:round/>
            <a:headEnd/>
            <a:tailEnd/>
          </a:ln>
        </p:spPr>
      </p:pic>
      <p:sp>
        <p:nvSpPr>
          <p:cNvPr id="9" name="Rectangle 2"/>
          <p:cNvSpPr txBox="1">
            <a:spLocks noChangeArrowheads="1"/>
          </p:cNvSpPr>
          <p:nvPr/>
        </p:nvSpPr>
        <p:spPr bwMode="auto">
          <a:xfrm>
            <a:off x="357188" y="152400"/>
            <a:ext cx="8710612" cy="68580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9pPr>
          </a:lstStyle>
          <a:p>
            <a:pPr eaLnBrk="1" hangingPunct="1">
              <a:defRPr/>
            </a:pPr>
            <a:r>
              <a:rPr lang="en-US" altLang="en-US" sz="3200"/>
              <a:t>Deuteron (spin = 1) in nonpolarized target</a:t>
            </a:r>
            <a:endParaRPr lang="en-US" altLang="en-US" sz="32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533400" y="939800"/>
            <a:ext cx="8229600" cy="396875"/>
          </a:xfrm>
          <a:prstGeom prst="rect">
            <a:avLst/>
          </a:prstGeom>
          <a:noFill/>
          <a:ln w="9525">
            <a:noFill/>
            <a:round/>
            <a:headEnd/>
            <a:tailEnd/>
          </a:ln>
        </p:spPr>
        <p:txBody>
          <a:bodyPr lIns="90000" tIns="46800" rIns="90000" bIns="46800">
            <a:spAutoFit/>
          </a:bodyPr>
          <a:lstStyle/>
          <a:p>
            <a:pPr eaLnBrk="1" hangingPunct="1">
              <a:lnSpc>
                <a:spcPct val="120000"/>
              </a:lnSpc>
              <a:spcBef>
                <a:spcPts val="4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altLang="en-US">
                <a:solidFill>
                  <a:srgbClr val="000000"/>
                </a:solidFill>
                <a:cs typeface="Tahoma" pitchFamily="34" charset="0"/>
              </a:rPr>
              <a:t> </a:t>
            </a:r>
            <a:endParaRPr lang="ru-RU" altLang="en-US">
              <a:solidFill>
                <a:srgbClr val="000000"/>
              </a:solidFill>
              <a:cs typeface="Tahoma" pitchFamily="34" charset="0"/>
            </a:endParaRPr>
          </a:p>
        </p:txBody>
      </p:sp>
      <p:sp>
        <p:nvSpPr>
          <p:cNvPr id="23554" name="Text Box 2"/>
          <p:cNvSpPr txBox="1">
            <a:spLocks noChangeArrowheads="1"/>
          </p:cNvSpPr>
          <p:nvPr/>
        </p:nvSpPr>
        <p:spPr bwMode="auto">
          <a:xfrm>
            <a:off x="357188" y="152400"/>
            <a:ext cx="8786812" cy="685800"/>
          </a:xfrm>
          <a:prstGeom prst="rect">
            <a:avLst/>
          </a:prstGeom>
          <a:noFill/>
          <a:ln w="9525" cap="flat">
            <a:noFill/>
            <a:round/>
            <a:headEnd/>
            <a:tailEnd/>
          </a:ln>
          <a:effectLst/>
        </p:spPr>
        <p:txBody>
          <a:bodyPr anchor="ct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pPr>
            <a:r>
              <a:rPr lang="en-US" sz="2800" dirty="0" err="1">
                <a:solidFill>
                  <a:srgbClr val="000066"/>
                </a:solidFill>
                <a:effectLst>
                  <a:outerShdw blurRad="38100" dist="38100" dir="2700000" algn="tl">
                    <a:srgbClr val="C0C0C0"/>
                  </a:outerShdw>
                </a:effectLst>
                <a:cs typeface="Tahoma" charset="0"/>
              </a:rPr>
              <a:t>Unpolarized</a:t>
            </a:r>
            <a:r>
              <a:rPr lang="en-US" sz="2800" dirty="0">
                <a:solidFill>
                  <a:srgbClr val="000066"/>
                </a:solidFill>
                <a:effectLst>
                  <a:outerShdw blurRad="38100" dist="38100" dir="2700000" algn="tl">
                    <a:srgbClr val="C0C0C0"/>
                  </a:outerShdw>
                </a:effectLst>
                <a:cs typeface="Tahoma" charset="0"/>
              </a:rPr>
              <a:t> deuterons in </a:t>
            </a:r>
            <a:r>
              <a:rPr lang="en-US" sz="2800" dirty="0" err="1">
                <a:solidFill>
                  <a:srgbClr val="000066"/>
                </a:solidFill>
                <a:effectLst>
                  <a:outerShdw blurRad="38100" dist="38100" dir="2700000" algn="tl">
                    <a:srgbClr val="C0C0C0"/>
                  </a:outerShdw>
                </a:effectLst>
                <a:cs typeface="Tahoma" charset="0"/>
              </a:rPr>
              <a:t>nonpolarized</a:t>
            </a:r>
            <a:r>
              <a:rPr lang="en-US" sz="2800" dirty="0">
                <a:solidFill>
                  <a:srgbClr val="000066"/>
                </a:solidFill>
                <a:effectLst>
                  <a:outerShdw blurRad="38100" dist="38100" dir="2700000" algn="tl">
                    <a:srgbClr val="C0C0C0"/>
                  </a:outerShdw>
                </a:effectLst>
                <a:cs typeface="Tahoma" charset="0"/>
              </a:rPr>
              <a:t> target</a:t>
            </a:r>
          </a:p>
        </p:txBody>
      </p:sp>
      <p:pic>
        <p:nvPicPr>
          <p:cNvPr id="31748" name="Picture 3" descr="no11.before26.png"/>
          <p:cNvPicPr>
            <a:picLocks noChangeAspect="1"/>
          </p:cNvPicPr>
          <p:nvPr/>
        </p:nvPicPr>
        <p:blipFill>
          <a:blip r:embed="rId3"/>
          <a:srcRect/>
          <a:stretch>
            <a:fillRect/>
          </a:stretch>
        </p:blipFill>
        <p:spPr bwMode="auto">
          <a:xfrm>
            <a:off x="1600200" y="3922618"/>
            <a:ext cx="3200400" cy="939895"/>
          </a:xfrm>
          <a:prstGeom prst="rect">
            <a:avLst/>
          </a:prstGeom>
          <a:noFill/>
          <a:ln w="9525">
            <a:noFill/>
            <a:miter lim="800000"/>
            <a:headEnd/>
            <a:tailEnd/>
          </a:ln>
        </p:spPr>
      </p:pic>
      <p:pic>
        <p:nvPicPr>
          <p:cNvPr id="31749" name="Picture 4" descr="no11.26.png"/>
          <p:cNvPicPr>
            <a:picLocks noChangeAspect="1"/>
          </p:cNvPicPr>
          <p:nvPr/>
        </p:nvPicPr>
        <p:blipFill>
          <a:blip r:embed="rId4"/>
          <a:srcRect/>
          <a:stretch>
            <a:fillRect/>
          </a:stretch>
        </p:blipFill>
        <p:spPr bwMode="auto">
          <a:xfrm>
            <a:off x="1600200" y="5057775"/>
            <a:ext cx="6215063" cy="1647825"/>
          </a:xfrm>
          <a:prstGeom prst="rect">
            <a:avLst/>
          </a:prstGeom>
          <a:noFill/>
          <a:ln w="9525">
            <a:noFill/>
            <a:miter lim="800000"/>
            <a:headEnd/>
            <a:tailEnd/>
          </a:ln>
        </p:spPr>
      </p:pic>
      <p:sp>
        <p:nvSpPr>
          <p:cNvPr id="31750" name="TextBox 5"/>
          <p:cNvSpPr txBox="1">
            <a:spLocks noChangeArrowheads="1"/>
          </p:cNvSpPr>
          <p:nvPr/>
        </p:nvSpPr>
        <p:spPr bwMode="auto">
          <a:xfrm>
            <a:off x="392113" y="1176338"/>
            <a:ext cx="8691803" cy="400110"/>
          </a:xfrm>
          <a:prstGeom prst="rect">
            <a:avLst/>
          </a:prstGeom>
          <a:noFill/>
          <a:ln w="9525">
            <a:noFill/>
            <a:miter lim="800000"/>
            <a:headEnd/>
            <a:tailEnd/>
          </a:ln>
        </p:spPr>
        <p:txBody>
          <a:bodyPr wrap="none">
            <a:spAutoFit/>
          </a:bodyPr>
          <a:lstStyle/>
          <a:p>
            <a:r>
              <a:rPr lang="en-US" altLang="en-US" dirty="0">
                <a:solidFill>
                  <a:srgbClr val="000000"/>
                </a:solidFill>
                <a:cs typeface="Tahoma" pitchFamily="34" charset="0"/>
              </a:rPr>
              <a:t> </a:t>
            </a:r>
            <a:r>
              <a:rPr lang="en-US" altLang="en-US" sz="2000" dirty="0">
                <a:solidFill>
                  <a:srgbClr val="000000"/>
                </a:solidFill>
                <a:cs typeface="Tahoma" pitchFamily="34" charset="0"/>
              </a:rPr>
              <a:t>Due to </a:t>
            </a:r>
            <a:r>
              <a:rPr lang="en-US" altLang="en-US" sz="2000" dirty="0" err="1">
                <a:solidFill>
                  <a:srgbClr val="000000"/>
                </a:solidFill>
                <a:cs typeface="Tahoma" pitchFamily="34" charset="0"/>
              </a:rPr>
              <a:t>nonequality</a:t>
            </a:r>
            <a:r>
              <a:rPr lang="en-US" altLang="en-US" sz="2000" dirty="0">
                <a:solidFill>
                  <a:srgbClr val="000000"/>
                </a:solidFill>
                <a:cs typeface="Tahoma" pitchFamily="34" charset="0"/>
              </a:rPr>
              <a:t> of cross-sections </a:t>
            </a:r>
            <a:r>
              <a:rPr lang="en-US" altLang="en-US" sz="2000" dirty="0">
                <a:solidFill>
                  <a:srgbClr val="000000"/>
                </a:solidFill>
                <a:latin typeface="Symbol" pitchFamily="18" charset="2"/>
                <a:cs typeface="Tahoma" pitchFamily="34" charset="0"/>
              </a:rPr>
              <a:t></a:t>
            </a:r>
            <a:r>
              <a:rPr lang="en-US" altLang="en-US" sz="2000" baseline="-25000" dirty="0">
                <a:solidFill>
                  <a:srgbClr val="000000"/>
                </a:solidFill>
                <a:cs typeface="Tahoma" pitchFamily="34" charset="0"/>
              </a:rPr>
              <a:t>1</a:t>
            </a:r>
            <a:r>
              <a:rPr lang="en-US" altLang="en-US" sz="2000" dirty="0">
                <a:solidFill>
                  <a:srgbClr val="000000"/>
                </a:solidFill>
                <a:cs typeface="Tahoma" pitchFamily="34" charset="0"/>
              </a:rPr>
              <a:t> and </a:t>
            </a:r>
            <a:r>
              <a:rPr lang="en-US" altLang="en-US" sz="2000" dirty="0">
                <a:solidFill>
                  <a:srgbClr val="000000"/>
                </a:solidFill>
                <a:latin typeface="Symbol" pitchFamily="18" charset="2"/>
                <a:cs typeface="Tahoma" pitchFamily="34" charset="0"/>
              </a:rPr>
              <a:t></a:t>
            </a:r>
            <a:r>
              <a:rPr lang="en-US" altLang="en-US" sz="2000" baseline="-25000" dirty="0">
                <a:solidFill>
                  <a:srgbClr val="000000"/>
                </a:solidFill>
                <a:cs typeface="Tahoma" pitchFamily="34" charset="0"/>
              </a:rPr>
              <a:t>0</a:t>
            </a:r>
            <a:r>
              <a:rPr lang="en-US" altLang="en-US" sz="2000" dirty="0">
                <a:solidFill>
                  <a:srgbClr val="000000"/>
                </a:solidFill>
                <a:cs typeface="Tahoma" pitchFamily="34" charset="0"/>
              </a:rPr>
              <a:t> target possesses dichroism</a:t>
            </a:r>
            <a:endParaRPr lang="en-US" altLang="en-US" sz="2000" dirty="0"/>
          </a:p>
        </p:txBody>
      </p:sp>
      <p:sp>
        <p:nvSpPr>
          <p:cNvPr id="31752" name="TextBox 3"/>
          <p:cNvSpPr txBox="1">
            <a:spLocks noChangeArrowheads="1"/>
          </p:cNvSpPr>
          <p:nvPr/>
        </p:nvSpPr>
        <p:spPr bwMode="auto">
          <a:xfrm>
            <a:off x="392112" y="2863850"/>
            <a:ext cx="8599488" cy="830997"/>
          </a:xfrm>
          <a:prstGeom prst="rect">
            <a:avLst/>
          </a:prstGeom>
          <a:noFill/>
          <a:ln w="9525">
            <a:noFill/>
            <a:miter lim="800000"/>
            <a:headEnd/>
            <a:tailEnd/>
          </a:ln>
        </p:spPr>
        <p:txBody>
          <a:bodyPr wrap="square">
            <a:spAutoFit/>
          </a:bodyPr>
          <a:lstStyle/>
          <a:p>
            <a:pPr algn="just" eaLnBrk="1" hangingPunct="1">
              <a:lnSpc>
                <a:spcPct val="120000"/>
              </a:lnSpc>
              <a:spcBef>
                <a:spcPts val="463"/>
              </a:spcBef>
            </a:pPr>
            <a:r>
              <a:rPr lang="en-US" altLang="en-US" sz="2000" dirty="0">
                <a:solidFill>
                  <a:srgbClr val="000000"/>
                </a:solidFill>
                <a:cs typeface="Tahoma" pitchFamily="34" charset="0"/>
              </a:rPr>
              <a:t>Tensor polarization </a:t>
            </a:r>
            <a:r>
              <a:rPr lang="en-US" altLang="en-US" sz="2000" dirty="0" err="1">
                <a:solidFill>
                  <a:srgbClr val="000000"/>
                </a:solidFill>
                <a:cs typeface="Tahoma" pitchFamily="34" charset="0"/>
              </a:rPr>
              <a:t>p</a:t>
            </a:r>
            <a:r>
              <a:rPr lang="en-US" altLang="en-US" sz="2000" baseline="-25000" dirty="0" err="1">
                <a:solidFill>
                  <a:srgbClr val="000000"/>
                </a:solidFill>
                <a:cs typeface="Tahoma" pitchFamily="34" charset="0"/>
              </a:rPr>
              <a:t>zz</a:t>
            </a:r>
            <a:r>
              <a:rPr lang="en-US" altLang="en-US" sz="2000" dirty="0">
                <a:solidFill>
                  <a:srgbClr val="000000"/>
                </a:solidFill>
                <a:cs typeface="Tahoma" pitchFamily="34" charset="0"/>
              </a:rPr>
              <a:t> (</a:t>
            </a:r>
            <a:r>
              <a:rPr lang="en-US" altLang="en-US" sz="2000" dirty="0" err="1">
                <a:solidFill>
                  <a:srgbClr val="000000"/>
                </a:solidFill>
                <a:cs typeface="Tahoma" pitchFamily="34" charset="0"/>
              </a:rPr>
              <a:t>quadrupolarization</a:t>
            </a:r>
            <a:r>
              <a:rPr lang="en-US" altLang="en-US" sz="2000" dirty="0">
                <a:solidFill>
                  <a:srgbClr val="000000"/>
                </a:solidFill>
                <a:cs typeface="Tahoma" pitchFamily="34" charset="0"/>
              </a:rPr>
              <a:t> tensor </a:t>
            </a:r>
            <a:r>
              <a:rPr lang="en-US" altLang="en-US" sz="2000" dirty="0" err="1">
                <a:solidFill>
                  <a:srgbClr val="000000"/>
                </a:solidFill>
                <a:cs typeface="Tahoma" pitchFamily="34" charset="0"/>
              </a:rPr>
              <a:t>Q</a:t>
            </a:r>
            <a:r>
              <a:rPr lang="en-US" altLang="en-US" sz="2000" baseline="-25000" dirty="0" err="1">
                <a:solidFill>
                  <a:srgbClr val="000000"/>
                </a:solidFill>
                <a:cs typeface="Tahoma" pitchFamily="34" charset="0"/>
              </a:rPr>
              <a:t>zz</a:t>
            </a:r>
            <a:r>
              <a:rPr lang="en-US" altLang="en-US" sz="2000" baseline="-25000" dirty="0">
                <a:solidFill>
                  <a:srgbClr val="000000"/>
                </a:solidFill>
                <a:latin typeface="Symbol" pitchFamily="18" charset="2"/>
                <a:cs typeface="Tahoma" pitchFamily="34" charset="0"/>
              </a:rPr>
              <a:t></a:t>
            </a:r>
            <a:r>
              <a:rPr lang="en-US" altLang="en-US" sz="2000" dirty="0">
                <a:solidFill>
                  <a:srgbClr val="000000"/>
                </a:solidFill>
                <a:cs typeface="Tahoma" pitchFamily="34" charset="0"/>
              </a:rPr>
              <a:t>) after passing through a target  </a:t>
            </a:r>
          </a:p>
        </p:txBody>
      </p:sp>
      <p:pic>
        <p:nvPicPr>
          <p:cNvPr id="9" name="Picture 8" descr="p20.png"/>
          <p:cNvPicPr>
            <a:picLocks noChangeAspect="1"/>
          </p:cNvPicPr>
          <p:nvPr/>
        </p:nvPicPr>
        <p:blipFill>
          <a:blip r:embed="rId5"/>
          <a:stretch>
            <a:fillRect/>
          </a:stretch>
        </p:blipFill>
        <p:spPr>
          <a:xfrm>
            <a:off x="1600200" y="1882310"/>
            <a:ext cx="5410200" cy="85460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 Box 24"/>
          <p:cNvSpPr txBox="1">
            <a:spLocks noChangeArrowheads="1"/>
          </p:cNvSpPr>
          <p:nvPr/>
        </p:nvSpPr>
        <p:spPr bwMode="auto">
          <a:xfrm>
            <a:off x="457200" y="1143000"/>
            <a:ext cx="8229600" cy="5170646"/>
          </a:xfrm>
          <a:prstGeom prst="rect">
            <a:avLst/>
          </a:prstGeom>
          <a:noFill/>
          <a:ln>
            <a:noFill/>
          </a:ln>
          <a:effectLst/>
        </p:spPr>
        <p:txBody>
          <a:bodyPr>
            <a:spAutoFit/>
          </a:bodyPr>
          <a:lstStyle/>
          <a:p>
            <a:pPr algn="ctr" eaLnBrk="1" hangingPunct="1">
              <a:spcBef>
                <a:spcPct val="50000"/>
              </a:spcBef>
              <a:defRPr/>
            </a:pPr>
            <a:r>
              <a:rPr lang="en-US" altLang="en-US" sz="2400" dirty="0">
                <a:solidFill>
                  <a:srgbClr val="000066"/>
                </a:solidFill>
                <a:effectLst>
                  <a:outerShdw blurRad="38100" dist="38100" dir="2700000" algn="tl">
                    <a:srgbClr val="000000">
                      <a:alpha val="43137"/>
                    </a:srgbClr>
                  </a:outerShdw>
                </a:effectLst>
                <a:latin typeface="+mj-lt"/>
              </a:rPr>
              <a:t>First observation of spin dichroism with deuterons up to 20 MeV in a carbon target </a:t>
            </a:r>
          </a:p>
          <a:p>
            <a:pPr algn="ctr" eaLnBrk="1" hangingPunct="1">
              <a:spcBef>
                <a:spcPct val="50000"/>
              </a:spcBef>
              <a:defRPr/>
            </a:pPr>
            <a:r>
              <a:rPr lang="en-US" altLang="en-US" sz="2000" dirty="0">
                <a:solidFill>
                  <a:srgbClr val="000066"/>
                </a:solidFill>
                <a:latin typeface="+mj-lt"/>
              </a:rPr>
              <a:t>V. </a:t>
            </a:r>
            <a:r>
              <a:rPr lang="en-US" altLang="en-US" sz="2000" dirty="0" err="1">
                <a:solidFill>
                  <a:srgbClr val="000066"/>
                </a:solidFill>
                <a:latin typeface="+mj-lt"/>
              </a:rPr>
              <a:t>Baryshevsky</a:t>
            </a:r>
            <a:r>
              <a:rPr lang="en-US" altLang="en-US" sz="2000" dirty="0">
                <a:solidFill>
                  <a:srgbClr val="000066"/>
                </a:solidFill>
                <a:latin typeface="+mj-lt"/>
              </a:rPr>
              <a:t>, A. </a:t>
            </a:r>
            <a:r>
              <a:rPr lang="en-US" altLang="en-US" sz="2000" dirty="0" err="1">
                <a:solidFill>
                  <a:srgbClr val="000066"/>
                </a:solidFill>
                <a:latin typeface="+mj-lt"/>
              </a:rPr>
              <a:t>Rovba</a:t>
            </a:r>
            <a:r>
              <a:rPr lang="en-US" altLang="en-US" sz="2000" dirty="0">
                <a:solidFill>
                  <a:srgbClr val="000066"/>
                </a:solidFill>
                <a:latin typeface="+mj-lt"/>
              </a:rPr>
              <a:t>,</a:t>
            </a:r>
            <a:r>
              <a:rPr lang="ru-RU" altLang="en-US" sz="2000" dirty="0">
                <a:solidFill>
                  <a:srgbClr val="000066"/>
                </a:solidFill>
                <a:latin typeface="+mj-lt"/>
              </a:rPr>
              <a:t> </a:t>
            </a:r>
            <a:r>
              <a:rPr lang="en-US" altLang="en-US" sz="2000" dirty="0">
                <a:solidFill>
                  <a:srgbClr val="000066"/>
                </a:solidFill>
                <a:latin typeface="+mj-lt"/>
              </a:rPr>
              <a:t>R. Engels, F. </a:t>
            </a:r>
            <a:r>
              <a:rPr lang="en-US" altLang="en-US" sz="2000" dirty="0" err="1">
                <a:solidFill>
                  <a:srgbClr val="000066"/>
                </a:solidFill>
                <a:latin typeface="+mj-lt"/>
              </a:rPr>
              <a:t>Rathmann</a:t>
            </a:r>
            <a:r>
              <a:rPr lang="en-US" altLang="en-US" sz="2000" dirty="0">
                <a:solidFill>
                  <a:srgbClr val="000066"/>
                </a:solidFill>
                <a:latin typeface="+mj-lt"/>
              </a:rPr>
              <a:t>, H. </a:t>
            </a:r>
            <a:r>
              <a:rPr lang="en-US" altLang="en-US" sz="2000" dirty="0" err="1">
                <a:solidFill>
                  <a:srgbClr val="000066"/>
                </a:solidFill>
                <a:latin typeface="+mj-lt"/>
              </a:rPr>
              <a:t>Seyfarth</a:t>
            </a:r>
            <a:r>
              <a:rPr lang="en-US" altLang="en-US" sz="2000" dirty="0">
                <a:solidFill>
                  <a:srgbClr val="000066"/>
                </a:solidFill>
                <a:latin typeface="+mj-lt"/>
              </a:rPr>
              <a:t>, H. </a:t>
            </a:r>
            <a:r>
              <a:rPr lang="en-US" altLang="en-US" sz="2000" dirty="0" err="1">
                <a:solidFill>
                  <a:srgbClr val="000066"/>
                </a:solidFill>
                <a:latin typeface="+mj-lt"/>
              </a:rPr>
              <a:t>Stroher</a:t>
            </a:r>
            <a:r>
              <a:rPr lang="en-US" altLang="en-US" sz="2000" dirty="0">
                <a:solidFill>
                  <a:srgbClr val="000066"/>
                </a:solidFill>
                <a:latin typeface="+mj-lt"/>
              </a:rPr>
              <a:t>, T. Ullrich,</a:t>
            </a:r>
            <a:r>
              <a:rPr lang="ru-RU" altLang="en-US" sz="2000" dirty="0">
                <a:solidFill>
                  <a:srgbClr val="000066"/>
                </a:solidFill>
                <a:latin typeface="+mj-lt"/>
              </a:rPr>
              <a:t> </a:t>
            </a:r>
            <a:r>
              <a:rPr lang="en-US" altLang="en-US" sz="2000" dirty="0">
                <a:solidFill>
                  <a:srgbClr val="000066"/>
                </a:solidFill>
                <a:latin typeface="+mj-lt"/>
              </a:rPr>
              <a:t>C. </a:t>
            </a:r>
            <a:r>
              <a:rPr lang="en-US" altLang="en-US" sz="2000" dirty="0" err="1">
                <a:solidFill>
                  <a:srgbClr val="000066"/>
                </a:solidFill>
                <a:latin typeface="+mj-lt"/>
              </a:rPr>
              <a:t>Duweke</a:t>
            </a:r>
            <a:r>
              <a:rPr lang="en-US" altLang="en-US" sz="2000" dirty="0">
                <a:solidFill>
                  <a:srgbClr val="000066"/>
                </a:solidFill>
                <a:latin typeface="+mj-lt"/>
              </a:rPr>
              <a:t>, R. </a:t>
            </a:r>
            <a:r>
              <a:rPr lang="en-US" altLang="en-US" sz="2000" dirty="0" err="1">
                <a:solidFill>
                  <a:srgbClr val="000066"/>
                </a:solidFill>
                <a:latin typeface="+mj-lt"/>
              </a:rPr>
              <a:t>Emmerich</a:t>
            </a:r>
            <a:r>
              <a:rPr lang="en-US" altLang="en-US" sz="2000" dirty="0">
                <a:solidFill>
                  <a:srgbClr val="000066"/>
                </a:solidFill>
                <a:latin typeface="+mj-lt"/>
              </a:rPr>
              <a:t>, A. </a:t>
            </a:r>
            <a:r>
              <a:rPr lang="en-US" altLang="en-US" sz="2000" dirty="0" err="1">
                <a:solidFill>
                  <a:srgbClr val="000066"/>
                </a:solidFill>
                <a:latin typeface="+mj-lt"/>
              </a:rPr>
              <a:t>Imig</a:t>
            </a:r>
            <a:r>
              <a:rPr lang="en-US" altLang="en-US" sz="2000" dirty="0">
                <a:solidFill>
                  <a:srgbClr val="000066"/>
                </a:solidFill>
                <a:latin typeface="+mj-lt"/>
              </a:rPr>
              <a:t>, J. Ley, H. Paetz gen. </a:t>
            </a:r>
            <a:r>
              <a:rPr lang="en-US" altLang="en-US" sz="2000" dirty="0" err="1">
                <a:solidFill>
                  <a:srgbClr val="000066"/>
                </a:solidFill>
                <a:latin typeface="+mj-lt"/>
              </a:rPr>
              <a:t>Schieck</a:t>
            </a:r>
            <a:r>
              <a:rPr lang="en-US" altLang="en-US" sz="2000" dirty="0">
                <a:solidFill>
                  <a:srgbClr val="000066"/>
                </a:solidFill>
                <a:latin typeface="+mj-lt"/>
              </a:rPr>
              <a:t>, R. Schulze, G. </a:t>
            </a:r>
            <a:r>
              <a:rPr lang="en-US" altLang="en-US" sz="2000" dirty="0" err="1">
                <a:solidFill>
                  <a:srgbClr val="000066"/>
                </a:solidFill>
                <a:latin typeface="+mj-lt"/>
              </a:rPr>
              <a:t>Tenckhoff</a:t>
            </a:r>
            <a:r>
              <a:rPr lang="en-US" altLang="en-US" sz="2000" dirty="0">
                <a:solidFill>
                  <a:srgbClr val="000066"/>
                </a:solidFill>
                <a:latin typeface="+mj-lt"/>
              </a:rPr>
              <a:t>, C. </a:t>
            </a:r>
            <a:r>
              <a:rPr lang="en-US" altLang="en-US" sz="2000" dirty="0" err="1">
                <a:solidFill>
                  <a:srgbClr val="000066"/>
                </a:solidFill>
                <a:latin typeface="+mj-lt"/>
              </a:rPr>
              <a:t>Weske</a:t>
            </a:r>
            <a:r>
              <a:rPr lang="en-US" altLang="en-US" sz="2000" dirty="0">
                <a:solidFill>
                  <a:srgbClr val="000066"/>
                </a:solidFill>
                <a:latin typeface="+mj-lt"/>
              </a:rPr>
              <a:t>,</a:t>
            </a:r>
            <a:r>
              <a:rPr lang="ru-RU" altLang="en-US" sz="2000" dirty="0">
                <a:solidFill>
                  <a:srgbClr val="000066"/>
                </a:solidFill>
                <a:latin typeface="+mj-lt"/>
              </a:rPr>
              <a:t> </a:t>
            </a:r>
            <a:r>
              <a:rPr lang="en-US" altLang="en-US" sz="2000" dirty="0">
                <a:solidFill>
                  <a:srgbClr val="000066"/>
                </a:solidFill>
                <a:latin typeface="+mj-lt"/>
              </a:rPr>
              <a:t>M. </a:t>
            </a:r>
            <a:r>
              <a:rPr lang="en-US" altLang="en-US" sz="2000" dirty="0" err="1">
                <a:solidFill>
                  <a:srgbClr val="000066"/>
                </a:solidFill>
                <a:latin typeface="+mj-lt"/>
              </a:rPr>
              <a:t>Mikirtytchiants</a:t>
            </a:r>
            <a:r>
              <a:rPr lang="en-US" altLang="en-US" sz="2000" dirty="0">
                <a:solidFill>
                  <a:srgbClr val="000066"/>
                </a:solidFill>
                <a:latin typeface="+mj-lt"/>
              </a:rPr>
              <a:t>, A. </a:t>
            </a:r>
            <a:r>
              <a:rPr lang="en-US" altLang="en-US" sz="2000" dirty="0" err="1">
                <a:solidFill>
                  <a:srgbClr val="000066"/>
                </a:solidFill>
                <a:latin typeface="+mj-lt"/>
              </a:rPr>
              <a:t>Vassiliev</a:t>
            </a:r>
            <a:r>
              <a:rPr lang="ru-RU" altLang="en-US" sz="2000" dirty="0">
                <a:solidFill>
                  <a:srgbClr val="000066"/>
                </a:solidFill>
                <a:latin typeface="+mj-lt"/>
              </a:rPr>
              <a:t> </a:t>
            </a:r>
            <a:r>
              <a:rPr lang="en-US" altLang="en-US" sz="2000" i="1" dirty="0">
                <a:solidFill>
                  <a:srgbClr val="000066"/>
                </a:solidFill>
                <a:latin typeface="+mj-lt"/>
              </a:rPr>
              <a:t>(LANL </a:t>
            </a:r>
            <a:r>
              <a:rPr lang="en-US" altLang="en-US" sz="2000" i="1" dirty="0" err="1">
                <a:solidFill>
                  <a:srgbClr val="000066"/>
                </a:solidFill>
                <a:latin typeface="+mj-lt"/>
              </a:rPr>
              <a:t>arxive</a:t>
            </a:r>
            <a:r>
              <a:rPr lang="en-US" altLang="en-US" sz="2000" i="1" dirty="0">
                <a:solidFill>
                  <a:srgbClr val="000066"/>
                </a:solidFill>
                <a:latin typeface="+mj-lt"/>
              </a:rPr>
              <a:t>:  hep-ex/0501045)</a:t>
            </a:r>
          </a:p>
          <a:p>
            <a:pPr algn="ctr" eaLnBrk="1" hangingPunct="1">
              <a:spcBef>
                <a:spcPct val="50000"/>
              </a:spcBef>
              <a:defRPr/>
            </a:pPr>
            <a:endParaRPr lang="en-US" altLang="en-US" sz="2000" dirty="0">
              <a:solidFill>
                <a:srgbClr val="000066"/>
              </a:solidFill>
              <a:latin typeface="+mj-lt"/>
            </a:endParaRPr>
          </a:p>
          <a:p>
            <a:pPr algn="ctr" eaLnBrk="1" hangingPunct="1">
              <a:spcBef>
                <a:spcPct val="50000"/>
              </a:spcBef>
              <a:defRPr/>
            </a:pPr>
            <a:r>
              <a:rPr lang="en-US" sz="2000" i="1" u="none" strike="noStrike" baseline="0" dirty="0">
                <a:solidFill>
                  <a:srgbClr val="000066"/>
                </a:solidFill>
                <a:latin typeface="+mj-lt"/>
              </a:rPr>
              <a:t>Proceedings of the 17th Int. spin phys. </a:t>
            </a:r>
            <a:r>
              <a:rPr lang="en-US" sz="2000" i="1" u="none" strike="noStrike" baseline="0" dirty="0" err="1">
                <a:solidFill>
                  <a:srgbClr val="000066"/>
                </a:solidFill>
                <a:latin typeface="+mj-lt"/>
              </a:rPr>
              <a:t>symp</a:t>
            </a:r>
            <a:r>
              <a:rPr lang="en-US" sz="2000" i="1" u="none" strike="noStrike" baseline="0" dirty="0">
                <a:solidFill>
                  <a:srgbClr val="000066"/>
                </a:solidFill>
                <a:latin typeface="+mj-lt"/>
              </a:rPr>
              <a:t>.,SPIN 2006, Kyoto, Japan, 2–7 October 2006. / AIP Conf. Ser</a:t>
            </a:r>
            <a:r>
              <a:rPr lang="en-US" sz="2000" i="1" dirty="0">
                <a:solidFill>
                  <a:srgbClr val="000066"/>
                </a:solidFill>
                <a:latin typeface="+mj-lt"/>
              </a:rPr>
              <a:t>, v.915 (2007) </a:t>
            </a:r>
            <a:r>
              <a:rPr lang="en-US" sz="2000" i="1" u="none" strike="noStrike" baseline="0" dirty="0">
                <a:solidFill>
                  <a:srgbClr val="000066"/>
                </a:solidFill>
                <a:latin typeface="+mj-lt"/>
              </a:rPr>
              <a:t>777-780</a:t>
            </a:r>
            <a:endParaRPr lang="en-US" sz="2000" u="none" strike="noStrike" dirty="0">
              <a:solidFill>
                <a:srgbClr val="000066"/>
              </a:solidFill>
              <a:latin typeface="+mj-lt"/>
            </a:endParaRPr>
          </a:p>
          <a:p>
            <a:pPr algn="ctr"/>
            <a:endParaRPr lang="en-US" altLang="en-US" sz="2400" dirty="0">
              <a:solidFill>
                <a:srgbClr val="000066"/>
              </a:solidFill>
              <a:effectLst>
                <a:outerShdw blurRad="38100" dist="38100" dir="2700000" algn="tl">
                  <a:srgbClr val="000000">
                    <a:alpha val="43137"/>
                  </a:srgbClr>
                </a:outerShdw>
              </a:effectLst>
              <a:latin typeface="+mj-lt"/>
            </a:endParaRPr>
          </a:p>
          <a:p>
            <a:pPr algn="ctr"/>
            <a:r>
              <a:rPr lang="en-US" altLang="en-US" sz="2400" dirty="0">
                <a:solidFill>
                  <a:srgbClr val="000066"/>
                </a:solidFill>
                <a:effectLst>
                  <a:outerShdw blurRad="38100" dist="38100" dir="2700000" algn="tl">
                    <a:srgbClr val="000000">
                      <a:alpha val="43137"/>
                    </a:srgbClr>
                  </a:outerShdw>
                </a:effectLst>
                <a:latin typeface="+mj-lt"/>
              </a:rPr>
              <a:t>Production of a beam of tensor-polarized deuterons using a carbon target</a:t>
            </a:r>
            <a:endParaRPr lang="en-US" altLang="en-US" sz="2400" dirty="0">
              <a:solidFill>
                <a:srgbClr val="000066"/>
              </a:solidFill>
              <a:latin typeface="+mj-lt"/>
            </a:endParaRPr>
          </a:p>
          <a:p>
            <a:pPr algn="ctr"/>
            <a:endParaRPr lang="en-US" altLang="en-US" sz="2000" dirty="0">
              <a:solidFill>
                <a:srgbClr val="000066"/>
              </a:solidFill>
              <a:latin typeface="+mj-lt"/>
            </a:endParaRPr>
          </a:p>
          <a:p>
            <a:pPr algn="ctr"/>
            <a:r>
              <a:rPr lang="en-US" altLang="en-US" sz="2000" i="1" dirty="0">
                <a:solidFill>
                  <a:srgbClr val="000066"/>
                </a:solidFill>
                <a:latin typeface="+mj-lt"/>
              </a:rPr>
              <a:t>Phys. Rev. Lett. 104, 22 (2010) 222501</a:t>
            </a:r>
          </a:p>
        </p:txBody>
      </p:sp>
      <p:sp>
        <p:nvSpPr>
          <p:cNvPr id="2073" name="Rectangle 25"/>
          <p:cNvSpPr>
            <a:spLocks noGrp="1" noChangeArrowheads="1"/>
          </p:cNvSpPr>
          <p:nvPr>
            <p:ph type="title" idx="4294967295"/>
          </p:nvPr>
        </p:nvSpPr>
        <p:spPr>
          <a:xfrm>
            <a:off x="304800" y="228600"/>
            <a:ext cx="8634413" cy="685800"/>
          </a:xfrm>
        </p:spPr>
        <p:txBody>
          <a:bodyPr/>
          <a:lstStyle/>
          <a:p>
            <a:pPr eaLnBrk="1" hangingPunct="1">
              <a:defRPr/>
            </a:pPr>
            <a:r>
              <a:rPr lang="en-US" altLang="en-US" sz="3200" dirty="0"/>
              <a:t>Deuteron spin dichroism: experiments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title" idx="4294967295"/>
          </p:nvPr>
        </p:nvSpPr>
        <p:spPr>
          <a:xfrm>
            <a:off x="304800" y="228600"/>
            <a:ext cx="8634413" cy="685800"/>
          </a:xfrm>
        </p:spPr>
        <p:txBody>
          <a:bodyPr/>
          <a:lstStyle/>
          <a:p>
            <a:pPr eaLnBrk="1" hangingPunct="1">
              <a:defRPr/>
            </a:pPr>
            <a:r>
              <a:rPr lang="en-US" altLang="en-US" sz="3200" dirty="0"/>
              <a:t>Deuteron spin dichroism: experiments</a:t>
            </a:r>
          </a:p>
        </p:txBody>
      </p:sp>
      <p:sp>
        <p:nvSpPr>
          <p:cNvPr id="2074" name="Text Box 26"/>
          <p:cNvSpPr txBox="1">
            <a:spLocks noChangeArrowheads="1"/>
          </p:cNvSpPr>
          <p:nvPr/>
        </p:nvSpPr>
        <p:spPr bwMode="auto">
          <a:xfrm>
            <a:off x="381000" y="1295400"/>
            <a:ext cx="8610600" cy="5262979"/>
          </a:xfrm>
          <a:prstGeom prst="rect">
            <a:avLst/>
          </a:prstGeom>
          <a:noFill/>
          <a:ln>
            <a:noFill/>
          </a:ln>
          <a:effectLst/>
        </p:spPr>
        <p:txBody>
          <a:bodyPr wrap="square">
            <a:spAutoFit/>
          </a:bodyPr>
          <a:lstStyle/>
          <a:p>
            <a:pPr algn="ctr"/>
            <a:r>
              <a:rPr lang="en-US" altLang="en-US" sz="2400" dirty="0">
                <a:solidFill>
                  <a:srgbClr val="000066"/>
                </a:solidFill>
                <a:effectLst>
                  <a:outerShdw blurRad="38100" dist="38100" dir="2700000" algn="tl">
                    <a:srgbClr val="C0C0C0"/>
                  </a:outerShdw>
                </a:effectLst>
                <a:latin typeface="+mj-lt"/>
              </a:rPr>
              <a:t>Observation of Tensor Polarization of Deuteron Beam Traveling through Matter</a:t>
            </a:r>
          </a:p>
          <a:p>
            <a:pPr algn="ctr"/>
            <a:endParaRPr lang="ru-RU" altLang="en-US" sz="2000" dirty="0">
              <a:solidFill>
                <a:srgbClr val="000066"/>
              </a:solidFill>
              <a:latin typeface="+mj-lt"/>
            </a:endParaRPr>
          </a:p>
          <a:p>
            <a:pPr algn="ctr"/>
            <a:r>
              <a:rPr lang="en-US" altLang="en-US" sz="2000" dirty="0">
                <a:solidFill>
                  <a:srgbClr val="000066"/>
                </a:solidFill>
                <a:latin typeface="+mj-lt"/>
              </a:rPr>
              <a:t>L. S. </a:t>
            </a:r>
            <a:r>
              <a:rPr lang="en-US" altLang="en-US" sz="2000" dirty="0" err="1">
                <a:solidFill>
                  <a:srgbClr val="000066"/>
                </a:solidFill>
                <a:latin typeface="+mj-lt"/>
              </a:rPr>
              <a:t>Azhgirei</a:t>
            </a:r>
            <a:r>
              <a:rPr lang="en-US" altLang="en-US" sz="2000" dirty="0">
                <a:solidFill>
                  <a:srgbClr val="000066"/>
                </a:solidFill>
                <a:latin typeface="+mj-lt"/>
              </a:rPr>
              <a:t>, Yu. V. </a:t>
            </a:r>
            <a:r>
              <a:rPr lang="en-US" altLang="en-US" sz="2000" dirty="0" err="1">
                <a:solidFill>
                  <a:srgbClr val="000066"/>
                </a:solidFill>
                <a:latin typeface="+mj-lt"/>
              </a:rPr>
              <a:t>Gurchin</a:t>
            </a:r>
            <a:r>
              <a:rPr lang="en-US" altLang="en-US" sz="2000" dirty="0">
                <a:solidFill>
                  <a:srgbClr val="000066"/>
                </a:solidFill>
                <a:latin typeface="+mj-lt"/>
              </a:rPr>
              <a:t>, A. Yu. </a:t>
            </a:r>
            <a:r>
              <a:rPr lang="en-US" altLang="en-US" sz="2000" dirty="0" err="1">
                <a:solidFill>
                  <a:srgbClr val="000066"/>
                </a:solidFill>
                <a:latin typeface="+mj-lt"/>
              </a:rPr>
              <a:t>Isupov</a:t>
            </a:r>
            <a:r>
              <a:rPr lang="en-US" altLang="en-US" sz="2000" dirty="0">
                <a:solidFill>
                  <a:srgbClr val="000066"/>
                </a:solidFill>
                <a:latin typeface="+mj-lt"/>
              </a:rPr>
              <a:t>, A.N. </a:t>
            </a:r>
            <a:r>
              <a:rPr lang="en-US" altLang="en-US" sz="2000" dirty="0" err="1">
                <a:solidFill>
                  <a:srgbClr val="000066"/>
                </a:solidFill>
                <a:latin typeface="+mj-lt"/>
              </a:rPr>
              <a:t>Khrenov</a:t>
            </a:r>
            <a:r>
              <a:rPr lang="en-US" altLang="en-US" sz="2000" dirty="0">
                <a:solidFill>
                  <a:srgbClr val="000066"/>
                </a:solidFill>
                <a:latin typeface="+mj-lt"/>
              </a:rPr>
              <a:t>, A. S. Kiselev, A.K. </a:t>
            </a:r>
            <a:r>
              <a:rPr lang="en-US" altLang="en-US" sz="2000" dirty="0" err="1">
                <a:solidFill>
                  <a:srgbClr val="000066"/>
                </a:solidFill>
                <a:latin typeface="+mj-lt"/>
              </a:rPr>
              <a:t>Kurilkin</a:t>
            </a:r>
            <a:r>
              <a:rPr lang="en-US" altLang="en-US" sz="2000" dirty="0">
                <a:solidFill>
                  <a:srgbClr val="000066"/>
                </a:solidFill>
                <a:latin typeface="+mj-lt"/>
              </a:rPr>
              <a:t>, P.K. </a:t>
            </a:r>
            <a:r>
              <a:rPr lang="en-US" altLang="en-US" sz="2000" dirty="0" err="1">
                <a:solidFill>
                  <a:srgbClr val="000066"/>
                </a:solidFill>
                <a:latin typeface="+mj-lt"/>
              </a:rPr>
              <a:t>Kurilkin</a:t>
            </a:r>
            <a:r>
              <a:rPr lang="en-US" altLang="en-US" sz="2000" dirty="0">
                <a:solidFill>
                  <a:srgbClr val="000066"/>
                </a:solidFill>
                <a:latin typeface="+mj-lt"/>
              </a:rPr>
              <a:t>, V.P. </a:t>
            </a:r>
            <a:r>
              <a:rPr lang="en-US" altLang="en-US" sz="2000" dirty="0" err="1">
                <a:solidFill>
                  <a:srgbClr val="000066"/>
                </a:solidFill>
                <a:latin typeface="+mj-lt"/>
              </a:rPr>
              <a:t>Ladygin</a:t>
            </a:r>
            <a:r>
              <a:rPr lang="en-US" altLang="en-US" sz="2000" dirty="0">
                <a:solidFill>
                  <a:srgbClr val="000066"/>
                </a:solidFill>
                <a:latin typeface="+mj-lt"/>
              </a:rPr>
              <a:t>, A.G. Litvinenko, V.F. </a:t>
            </a:r>
            <a:r>
              <a:rPr lang="en-US" altLang="en-US" sz="2000" dirty="0" err="1">
                <a:solidFill>
                  <a:srgbClr val="000066"/>
                </a:solidFill>
                <a:latin typeface="+mj-lt"/>
              </a:rPr>
              <a:t>Peresedov</a:t>
            </a:r>
            <a:r>
              <a:rPr lang="en-US" altLang="en-US" sz="2000" dirty="0">
                <a:solidFill>
                  <a:srgbClr val="000066"/>
                </a:solidFill>
                <a:latin typeface="+mj-lt"/>
              </a:rPr>
              <a:t>, S.M. </a:t>
            </a:r>
            <a:r>
              <a:rPr lang="en-US" altLang="en-US" sz="2000" dirty="0" err="1">
                <a:solidFill>
                  <a:srgbClr val="000066"/>
                </a:solidFill>
                <a:latin typeface="+mj-lt"/>
              </a:rPr>
              <a:t>Piyadin</a:t>
            </a:r>
            <a:r>
              <a:rPr lang="en-US" altLang="en-US" sz="2000" dirty="0">
                <a:solidFill>
                  <a:srgbClr val="000066"/>
                </a:solidFill>
                <a:latin typeface="+mj-lt"/>
              </a:rPr>
              <a:t>, S.G. Reznikov, P.A. </a:t>
            </a:r>
            <a:r>
              <a:rPr lang="en-US" altLang="en-US" sz="2000" dirty="0" err="1">
                <a:solidFill>
                  <a:srgbClr val="000066"/>
                </a:solidFill>
                <a:latin typeface="+mj-lt"/>
              </a:rPr>
              <a:t>Rukoyatkin</a:t>
            </a:r>
            <a:r>
              <a:rPr lang="en-US" altLang="en-US" sz="2000" dirty="0">
                <a:solidFill>
                  <a:srgbClr val="000066"/>
                </a:solidFill>
                <a:latin typeface="+mj-lt"/>
              </a:rPr>
              <a:t>, A.V. Tarasov, T.A. Vasiliev, V.N. </a:t>
            </a:r>
            <a:r>
              <a:rPr lang="en-US" altLang="en-US" sz="2000" dirty="0" err="1">
                <a:solidFill>
                  <a:srgbClr val="000066"/>
                </a:solidFill>
                <a:latin typeface="+mj-lt"/>
              </a:rPr>
              <a:t>Zhmyrov</a:t>
            </a:r>
            <a:r>
              <a:rPr lang="en-US" altLang="en-US" sz="2000" dirty="0">
                <a:solidFill>
                  <a:srgbClr val="000066"/>
                </a:solidFill>
                <a:latin typeface="+mj-lt"/>
              </a:rPr>
              <a:t>, and L.S. </a:t>
            </a:r>
            <a:r>
              <a:rPr lang="en-US" altLang="en-US" sz="2000" dirty="0" err="1">
                <a:solidFill>
                  <a:srgbClr val="000066"/>
                </a:solidFill>
                <a:latin typeface="+mj-lt"/>
              </a:rPr>
              <a:t>Zolin</a:t>
            </a:r>
            <a:r>
              <a:rPr lang="en-US" altLang="en-US" sz="2000" dirty="0">
                <a:solidFill>
                  <a:srgbClr val="000066"/>
                </a:solidFill>
                <a:latin typeface="+mj-lt"/>
              </a:rPr>
              <a:t>, </a:t>
            </a:r>
          </a:p>
          <a:p>
            <a:pPr algn="ctr"/>
            <a:endParaRPr lang="en-US" altLang="en-US" sz="2000" dirty="0">
              <a:solidFill>
                <a:srgbClr val="000066"/>
              </a:solidFill>
              <a:effectLst>
                <a:outerShdw blurRad="38100" dist="38100" dir="2700000" algn="tl">
                  <a:srgbClr val="C0C0C0"/>
                </a:outerShdw>
              </a:effectLst>
              <a:latin typeface="+mj-lt"/>
            </a:endParaRPr>
          </a:p>
          <a:p>
            <a:pPr algn="ctr"/>
            <a:r>
              <a:rPr lang="en-US" altLang="en-US" sz="2000" i="1" dirty="0">
                <a:solidFill>
                  <a:srgbClr val="000066"/>
                </a:solidFill>
                <a:latin typeface="+mj-lt"/>
              </a:rPr>
              <a:t>Physics of Particles and Nuclei Letters 5, 5 (2008) 432.</a:t>
            </a:r>
            <a:r>
              <a:rPr lang="en-US" sz="2000" i="1" u="none" strike="noStrike" baseline="0" dirty="0">
                <a:solidFill>
                  <a:srgbClr val="000066"/>
                </a:solidFill>
                <a:latin typeface="+mj-lt"/>
              </a:rPr>
              <a:t> </a:t>
            </a:r>
          </a:p>
          <a:p>
            <a:pPr algn="ctr"/>
            <a:endParaRPr lang="en-US" sz="2000" dirty="0">
              <a:solidFill>
                <a:srgbClr val="000066"/>
              </a:solidFill>
              <a:latin typeface="+mj-lt"/>
            </a:endParaRPr>
          </a:p>
          <a:p>
            <a:pPr algn="ctr"/>
            <a:endParaRPr lang="en-US" sz="2000" u="none" strike="noStrike" baseline="0" dirty="0">
              <a:solidFill>
                <a:srgbClr val="000066"/>
              </a:solidFill>
              <a:latin typeface="+mj-lt"/>
            </a:endParaRPr>
          </a:p>
          <a:p>
            <a:pPr algn="ctr"/>
            <a:endParaRPr lang="en-US" sz="2000" dirty="0">
              <a:solidFill>
                <a:srgbClr val="000066"/>
              </a:solidFill>
              <a:latin typeface="+mj-lt"/>
            </a:endParaRPr>
          </a:p>
          <a:p>
            <a:pPr algn="ctr"/>
            <a:r>
              <a:rPr lang="en-US" sz="2400" u="none" strike="noStrike" baseline="0" dirty="0">
                <a:solidFill>
                  <a:srgbClr val="000066"/>
                </a:solidFill>
                <a:effectLst>
                  <a:outerShdw blurRad="38100" dist="38100" dir="2700000" algn="tl">
                    <a:srgbClr val="000000">
                      <a:alpha val="43137"/>
                    </a:srgbClr>
                  </a:outerShdw>
                </a:effectLst>
                <a:latin typeface="+mj-lt"/>
              </a:rPr>
              <a:t>Measurement of tensor polarization of a deuteron beam passing through matter </a:t>
            </a:r>
          </a:p>
          <a:p>
            <a:pPr algn="ctr"/>
            <a:endParaRPr lang="en-US" sz="2000" u="none" strike="noStrike" baseline="0" dirty="0">
              <a:solidFill>
                <a:srgbClr val="000066"/>
              </a:solidFill>
              <a:latin typeface="+mj-lt"/>
            </a:endParaRPr>
          </a:p>
          <a:p>
            <a:pPr algn="ctr"/>
            <a:r>
              <a:rPr lang="en-US" sz="2000" i="1" u="none" strike="noStrike" baseline="0" dirty="0">
                <a:solidFill>
                  <a:srgbClr val="000066"/>
                </a:solidFill>
                <a:latin typeface="+mj-lt"/>
              </a:rPr>
              <a:t>Phys. of Particles and Nuclei Lett. </a:t>
            </a:r>
            <a:r>
              <a:rPr lang="nl-NL" sz="2000" i="1" dirty="0">
                <a:solidFill>
                  <a:srgbClr val="000066"/>
                </a:solidFill>
                <a:latin typeface="+mj-lt"/>
              </a:rPr>
              <a:t>7, 1 (</a:t>
            </a:r>
            <a:r>
              <a:rPr lang="en-US" sz="2000" i="1" u="none" strike="noStrike" baseline="0" dirty="0">
                <a:solidFill>
                  <a:srgbClr val="000066"/>
                </a:solidFill>
                <a:latin typeface="+mj-lt"/>
              </a:rPr>
              <a:t>2010)</a:t>
            </a:r>
            <a:r>
              <a:rPr lang="en-US" sz="2000" i="1" u="none" strike="noStrike" dirty="0">
                <a:solidFill>
                  <a:srgbClr val="000066"/>
                </a:solidFill>
                <a:latin typeface="+mj-lt"/>
              </a:rPr>
              <a:t> </a:t>
            </a:r>
            <a:r>
              <a:rPr lang="nl-NL" sz="2000" i="1" u="none" strike="noStrike" baseline="0" dirty="0">
                <a:solidFill>
                  <a:srgbClr val="000066"/>
                </a:solidFill>
                <a:latin typeface="+mj-lt"/>
              </a:rPr>
              <a:t>27–32.</a:t>
            </a:r>
          </a:p>
        </p:txBody>
      </p:sp>
    </p:spTree>
    <p:extLst>
      <p:ext uri="{BB962C8B-B14F-4D97-AF65-F5344CB8AC3E}">
        <p14:creationId xmlns:p14="http://schemas.microsoft.com/office/powerpoint/2010/main" val="871448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ext Box 4"/>
          <p:cNvSpPr txBox="1">
            <a:spLocks noChangeArrowheads="1"/>
          </p:cNvSpPr>
          <p:nvPr/>
        </p:nvSpPr>
        <p:spPr bwMode="auto">
          <a:xfrm>
            <a:off x="304801" y="1066800"/>
            <a:ext cx="8534399" cy="3508653"/>
          </a:xfrm>
          <a:prstGeom prst="rect">
            <a:avLst/>
          </a:prstGeom>
          <a:noFill/>
          <a:ln>
            <a:noFill/>
          </a:ln>
          <a:effectLst/>
        </p:spPr>
        <p:txBody>
          <a:bodyPr wrap="square">
            <a:spAutoFit/>
          </a:bodyPr>
          <a:lstStyle/>
          <a:p>
            <a:pPr algn="just" eaLnBrk="1" hangingPunct="1">
              <a:lnSpc>
                <a:spcPts val="3600"/>
              </a:lnSpc>
              <a:spcBef>
                <a:spcPct val="50000"/>
              </a:spcBef>
              <a:defRPr/>
            </a:pPr>
            <a:r>
              <a:rPr lang="en-US" altLang="en-US" sz="2400" dirty="0">
                <a:solidFill>
                  <a:srgbClr val="000066"/>
                </a:solidFill>
                <a:effectLst>
                  <a:outerShdw blurRad="38100" dist="38100" dir="2700000" algn="tl">
                    <a:srgbClr val="C0C0C0"/>
                  </a:outerShdw>
                </a:effectLst>
                <a:latin typeface="+mj-lt"/>
              </a:rPr>
              <a:t>SPD main goal: experiments with colliding polarized beams</a:t>
            </a:r>
            <a:r>
              <a:rPr lang="ru-RU" altLang="en-US" sz="2400" dirty="0">
                <a:solidFill>
                  <a:srgbClr val="000066"/>
                </a:solidFill>
                <a:effectLst>
                  <a:outerShdw blurRad="38100" dist="38100" dir="2700000" algn="tl">
                    <a:srgbClr val="C0C0C0"/>
                  </a:outerShdw>
                </a:effectLst>
                <a:latin typeface="+mj-lt"/>
              </a:rPr>
              <a:t>. </a:t>
            </a:r>
          </a:p>
          <a:p>
            <a:pPr algn="just" eaLnBrk="1" hangingPunct="1">
              <a:lnSpc>
                <a:spcPts val="3600"/>
              </a:lnSpc>
              <a:spcBef>
                <a:spcPct val="50000"/>
              </a:spcBef>
              <a:defRPr/>
            </a:pPr>
            <a:r>
              <a:rPr lang="en-US" altLang="en-US" sz="2400" dirty="0">
                <a:solidFill>
                  <a:srgbClr val="000066"/>
                </a:solidFill>
                <a:effectLst>
                  <a:outerShdw blurRad="38100" dist="38100" dir="2700000" algn="tl">
                    <a:srgbClr val="C0C0C0"/>
                  </a:outerShdw>
                </a:effectLst>
                <a:latin typeface="+mj-lt"/>
              </a:rPr>
              <a:t>However, many results, which are </a:t>
            </a:r>
            <a:r>
              <a:rPr lang="en-US" altLang="en-US" sz="2400" dirty="0">
                <a:solidFill>
                  <a:srgbClr val="000066"/>
                </a:solidFill>
                <a:effectLst>
                  <a:outerShdw blurRad="38100" dist="38100" dir="2700000" algn="tl">
                    <a:srgbClr val="C0C0C0"/>
                  </a:outerShdw>
                </a:effectLst>
              </a:rPr>
              <a:t>important for the main goal,</a:t>
            </a:r>
            <a:r>
              <a:rPr lang="en-US" altLang="en-US" sz="2400" dirty="0">
                <a:solidFill>
                  <a:srgbClr val="000066"/>
                </a:solidFill>
                <a:effectLst>
                  <a:outerShdw blurRad="38100" dist="38100" dir="2700000" algn="tl">
                    <a:srgbClr val="C0C0C0"/>
                  </a:outerShdw>
                </a:effectLst>
                <a:latin typeface="+mj-lt"/>
              </a:rPr>
              <a:t> could be obtained in experiments with fixed target. Especially, experimental approaches, procedures and techniques applicable for testing polarized colliding beams could be tested and improved in experiments with fixed target.</a:t>
            </a:r>
            <a:endParaRPr lang="ru-RU" altLang="en-US" sz="2400" dirty="0">
              <a:solidFill>
                <a:srgbClr val="000066"/>
              </a:solidFill>
              <a:effectLst>
                <a:outerShdw blurRad="38100" dist="38100" dir="2700000" algn="tl">
                  <a:srgbClr val="C0C0C0"/>
                </a:outerShdw>
              </a:effectLst>
              <a:latin typeface="+mj-lt"/>
            </a:endParaRPr>
          </a:p>
        </p:txBody>
      </p:sp>
      <p:sp>
        <p:nvSpPr>
          <p:cNvPr id="135173" name="Rectangle 5"/>
          <p:cNvSpPr>
            <a:spLocks noGrp="1" noChangeArrowheads="1"/>
          </p:cNvSpPr>
          <p:nvPr>
            <p:ph type="title"/>
          </p:nvPr>
        </p:nvSpPr>
        <p:spPr/>
        <p:txBody>
          <a:bodyPr/>
          <a:lstStyle/>
          <a:p>
            <a:pPr eaLnBrk="1" hangingPunct="1">
              <a:defRPr/>
            </a:pPr>
            <a:r>
              <a:rPr lang="en-US" altLang="en-US" sz="3200" dirty="0"/>
              <a:t>SPD: polarized colliding beams vs fixed target</a:t>
            </a:r>
            <a:endParaRPr lang="ru-RU" altLang="en-US" sz="3200" dirty="0"/>
          </a:p>
        </p:txBody>
      </p:sp>
      <p:pic>
        <p:nvPicPr>
          <p:cNvPr id="4" name="Picture 3" descr="proton.png"/>
          <p:cNvPicPr>
            <a:picLocks noChangeAspect="1"/>
          </p:cNvPicPr>
          <p:nvPr/>
        </p:nvPicPr>
        <p:blipFill>
          <a:blip r:embed="rId2"/>
          <a:stretch>
            <a:fillRect/>
          </a:stretch>
        </p:blipFill>
        <p:spPr>
          <a:xfrm>
            <a:off x="1333500" y="4267200"/>
            <a:ext cx="6477000" cy="2514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04800" y="302460"/>
            <a:ext cx="8610600" cy="1130503"/>
          </a:xfrm>
          <a:prstGeom prst="rect">
            <a:avLst/>
          </a:prstGeom>
          <a:noFill/>
          <a:ln w="9525" cap="flat">
            <a:noFill/>
            <a:round/>
            <a:headEnd/>
            <a:tailEnd/>
          </a:ln>
          <a:effectLst/>
        </p:spPr>
        <p:txBody>
          <a:bodyPr lIns="90000" tIns="46800" rIns="90000" bIns="46800">
            <a:spAutoFit/>
          </a:bodyPr>
          <a:lstStyle/>
          <a:p>
            <a:pPr eaLnBrk="1" hangingPunct="1">
              <a:lnSpc>
                <a:spcPts val="4200"/>
              </a:lnSpc>
              <a:spcBef>
                <a:spcPts val="15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pPr>
            <a:r>
              <a:rPr lang="en-US" sz="3200" dirty="0">
                <a:solidFill>
                  <a:srgbClr val="000066"/>
                </a:solidFill>
                <a:effectLst>
                  <a:outerShdw blurRad="38100" dist="38100" dir="2700000" algn="tl">
                    <a:srgbClr val="C0C0C0"/>
                  </a:outerShdw>
                </a:effectLst>
                <a:cs typeface="Tahoma" charset="0"/>
              </a:rPr>
              <a:t>Nucleon (nucleus) nuclear spin precession (nuclear </a:t>
            </a:r>
            <a:r>
              <a:rPr lang="en-US" sz="3200" dirty="0" err="1">
                <a:solidFill>
                  <a:srgbClr val="000066"/>
                </a:solidFill>
                <a:effectLst>
                  <a:outerShdw blurRad="38100" dist="38100" dir="2700000" algn="tl">
                    <a:srgbClr val="C0C0C0"/>
                  </a:outerShdw>
                </a:effectLst>
                <a:cs typeface="Tahoma" charset="0"/>
              </a:rPr>
              <a:t>pseudomagnetism</a:t>
            </a:r>
            <a:r>
              <a:rPr lang="en-US" sz="3200" dirty="0">
                <a:solidFill>
                  <a:srgbClr val="000066"/>
                </a:solidFill>
                <a:effectLst>
                  <a:outerShdw blurRad="38100" dist="38100" dir="2700000" algn="tl">
                    <a:srgbClr val="C0C0C0"/>
                  </a:outerShdw>
                </a:effectLst>
                <a:cs typeface="Tahoma" charset="0"/>
              </a:rPr>
              <a:t>)</a:t>
            </a:r>
          </a:p>
        </p:txBody>
      </p:sp>
      <p:sp>
        <p:nvSpPr>
          <p:cNvPr id="35843" name="Rectangle 4"/>
          <p:cNvSpPr>
            <a:spLocks noChangeArrowheads="1"/>
          </p:cNvSpPr>
          <p:nvPr/>
        </p:nvSpPr>
        <p:spPr bwMode="auto">
          <a:xfrm>
            <a:off x="304800" y="762000"/>
            <a:ext cx="5181600" cy="1022350"/>
          </a:xfrm>
          <a:prstGeom prst="rect">
            <a:avLst/>
          </a:prstGeom>
          <a:noFill/>
          <a:ln w="9525">
            <a:noFill/>
            <a:round/>
            <a:headEnd/>
            <a:tailEnd/>
          </a:ln>
        </p:spPr>
        <p:txBody>
          <a:bodyPr wrap="none" anchor="ctr"/>
          <a:lstStyle/>
          <a:p>
            <a:endParaRPr lang="en-US" altLang="en-US"/>
          </a:p>
        </p:txBody>
      </p:sp>
      <p:pic>
        <p:nvPicPr>
          <p:cNvPr id="35845" name="Picture 7" descr="no10.13.png"/>
          <p:cNvPicPr>
            <a:picLocks noChangeAspect="1"/>
          </p:cNvPicPr>
          <p:nvPr/>
        </p:nvPicPr>
        <p:blipFill>
          <a:blip r:embed="rId3"/>
          <a:srcRect/>
          <a:stretch>
            <a:fillRect/>
          </a:stretch>
        </p:blipFill>
        <p:spPr bwMode="auto">
          <a:xfrm>
            <a:off x="2488405" y="2514600"/>
            <a:ext cx="4414838" cy="793750"/>
          </a:xfrm>
          <a:prstGeom prst="rect">
            <a:avLst/>
          </a:prstGeom>
          <a:noFill/>
          <a:ln w="9525">
            <a:noFill/>
            <a:miter lim="800000"/>
            <a:headEnd/>
            <a:tailEnd/>
          </a:ln>
        </p:spPr>
      </p:pic>
      <p:pic>
        <p:nvPicPr>
          <p:cNvPr id="9" name="Picture 8" descr="p23.png"/>
          <p:cNvPicPr>
            <a:picLocks noChangeAspect="1"/>
          </p:cNvPicPr>
          <p:nvPr/>
        </p:nvPicPr>
        <p:blipFill>
          <a:blip r:embed="rId4"/>
          <a:stretch>
            <a:fillRect/>
          </a:stretch>
        </p:blipFill>
        <p:spPr>
          <a:xfrm>
            <a:off x="1190624" y="4267200"/>
            <a:ext cx="7010400" cy="904875"/>
          </a:xfrm>
          <a:prstGeom prst="rect">
            <a:avLst/>
          </a:prstGeom>
        </p:spPr>
      </p:pic>
      <p:sp>
        <p:nvSpPr>
          <p:cNvPr id="10" name="Text Box 4"/>
          <p:cNvSpPr txBox="1">
            <a:spLocks noChangeArrowheads="1"/>
          </p:cNvSpPr>
          <p:nvPr/>
        </p:nvSpPr>
        <p:spPr bwMode="auto">
          <a:xfrm>
            <a:off x="381001" y="1828800"/>
            <a:ext cx="8534399" cy="508601"/>
          </a:xfrm>
          <a:prstGeom prst="rect">
            <a:avLst/>
          </a:prstGeom>
          <a:noFill/>
          <a:ln>
            <a:noFill/>
          </a:ln>
          <a:effectLst/>
        </p:spPr>
        <p:txBody>
          <a:bodyPr wrap="square">
            <a:spAutoFit/>
          </a:bodyPr>
          <a:lstStyle/>
          <a:p>
            <a:pPr algn="just" eaLnBrk="1" hangingPunct="1">
              <a:lnSpc>
                <a:spcPts val="3600"/>
              </a:lnSpc>
              <a:spcBef>
                <a:spcPct val="50000"/>
              </a:spcBef>
              <a:defRPr/>
            </a:pPr>
            <a:r>
              <a:rPr lang="en-US" altLang="en-US" sz="2400" dirty="0">
                <a:solidFill>
                  <a:srgbClr val="000066"/>
                </a:solidFill>
                <a:effectLst>
                  <a:outerShdw blurRad="38100" dist="38100" dir="2700000" algn="tl">
                    <a:srgbClr val="C0C0C0"/>
                  </a:outerShdw>
                </a:effectLst>
                <a:latin typeface="+mj-lt"/>
              </a:rPr>
              <a:t>Scattering amplitude relates to scattering matrix T as follows</a:t>
            </a:r>
            <a:r>
              <a:rPr lang="ru-RU" altLang="en-US" sz="2400" dirty="0">
                <a:solidFill>
                  <a:srgbClr val="000066"/>
                </a:solidFill>
                <a:effectLst>
                  <a:outerShdw blurRad="38100" dist="38100" dir="2700000" algn="tl">
                    <a:srgbClr val="C0C0C0"/>
                  </a:outerShdw>
                </a:effectLst>
                <a:latin typeface="+mj-lt"/>
              </a:rPr>
              <a:t> </a:t>
            </a:r>
          </a:p>
        </p:txBody>
      </p:sp>
      <p:sp>
        <p:nvSpPr>
          <p:cNvPr id="11" name="Text Box 4"/>
          <p:cNvSpPr txBox="1">
            <a:spLocks noChangeArrowheads="1"/>
          </p:cNvSpPr>
          <p:nvPr/>
        </p:nvSpPr>
        <p:spPr bwMode="auto">
          <a:xfrm>
            <a:off x="428625" y="3442705"/>
            <a:ext cx="8534399" cy="508601"/>
          </a:xfrm>
          <a:prstGeom prst="rect">
            <a:avLst/>
          </a:prstGeom>
          <a:noFill/>
          <a:ln>
            <a:noFill/>
          </a:ln>
          <a:effectLst/>
        </p:spPr>
        <p:txBody>
          <a:bodyPr wrap="square">
            <a:spAutoFit/>
          </a:bodyPr>
          <a:lstStyle/>
          <a:p>
            <a:pPr algn="just" eaLnBrk="1" hangingPunct="1">
              <a:lnSpc>
                <a:spcPts val="3600"/>
              </a:lnSpc>
              <a:spcBef>
                <a:spcPct val="50000"/>
              </a:spcBef>
              <a:defRPr/>
            </a:pPr>
            <a:r>
              <a:rPr lang="en-US" altLang="en-US" sz="2400" dirty="0">
                <a:solidFill>
                  <a:srgbClr val="000066"/>
                </a:solidFill>
                <a:effectLst>
                  <a:outerShdw blurRad="38100" dist="38100" dir="2700000" algn="tl">
                    <a:srgbClr val="C0C0C0"/>
                  </a:outerShdw>
                </a:effectLst>
                <a:latin typeface="+mj-lt"/>
              </a:rPr>
              <a:t>Therefore, effective potential energy reads</a:t>
            </a:r>
            <a:endParaRPr lang="ru-RU" altLang="en-US" sz="2400" dirty="0">
              <a:solidFill>
                <a:srgbClr val="000066"/>
              </a:solidFill>
              <a:effectLst>
                <a:outerShdw blurRad="38100" dist="38100" dir="2700000" algn="tl">
                  <a:srgbClr val="C0C0C0"/>
                </a:outerShdw>
              </a:effectLst>
              <a:latin typeface="+mj-lt"/>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ext Box 4"/>
          <p:cNvSpPr txBox="1">
            <a:spLocks noChangeArrowheads="1"/>
          </p:cNvSpPr>
          <p:nvPr/>
        </p:nvSpPr>
        <p:spPr bwMode="auto">
          <a:xfrm>
            <a:off x="381000" y="1186299"/>
            <a:ext cx="8610600" cy="4452501"/>
          </a:xfrm>
          <a:prstGeom prst="rect">
            <a:avLst/>
          </a:prstGeom>
          <a:noFill/>
          <a:ln>
            <a:noFill/>
          </a:ln>
          <a:effectLst/>
        </p:spPr>
        <p:txBody>
          <a:bodyPr wrap="square">
            <a:spAutoFit/>
          </a:bodyPr>
          <a:lstStyle/>
          <a:p>
            <a:pPr algn="just">
              <a:lnSpc>
                <a:spcPts val="2800"/>
              </a:lnSpc>
              <a:spcBef>
                <a:spcPts val="1000"/>
              </a:spcBef>
              <a:defRPr/>
            </a:pPr>
            <a:r>
              <a:rPr lang="en-US" sz="2000" dirty="0">
                <a:solidFill>
                  <a:srgbClr val="000066"/>
                </a:solidFill>
                <a:latin typeface="+mn-lt"/>
              </a:rPr>
              <a:t>Polarized targets are required for experiments.</a:t>
            </a:r>
          </a:p>
          <a:p>
            <a:pPr algn="just">
              <a:lnSpc>
                <a:spcPts val="2800"/>
              </a:lnSpc>
              <a:spcBef>
                <a:spcPts val="1000"/>
              </a:spcBef>
              <a:defRPr/>
            </a:pPr>
            <a:r>
              <a:rPr lang="en-US" sz="2000" dirty="0">
                <a:solidFill>
                  <a:srgbClr val="000066"/>
                </a:solidFill>
                <a:latin typeface="+mn-lt"/>
              </a:rPr>
              <a:t>Such targets are used in experiments for investigation of polarized γ-quanta scattering by polarized protons</a:t>
            </a:r>
            <a:r>
              <a:rPr lang="ru-RU" sz="2000" dirty="0">
                <a:solidFill>
                  <a:srgbClr val="000066"/>
                </a:solidFill>
                <a:latin typeface="+mn-lt"/>
              </a:rPr>
              <a:t> </a:t>
            </a:r>
            <a:r>
              <a:rPr lang="en-US" sz="2000" dirty="0">
                <a:solidFill>
                  <a:srgbClr val="000066"/>
                </a:solidFill>
                <a:latin typeface="+mn-lt"/>
              </a:rPr>
              <a:t>and </a:t>
            </a:r>
            <a:r>
              <a:rPr lang="en-US" sz="2000" dirty="0" err="1">
                <a:solidFill>
                  <a:srgbClr val="000066"/>
                </a:solidFill>
                <a:latin typeface="+mn-lt"/>
              </a:rPr>
              <a:t>deutrons</a:t>
            </a:r>
            <a:r>
              <a:rPr lang="en-US" sz="2000" dirty="0">
                <a:solidFill>
                  <a:srgbClr val="000066"/>
                </a:solidFill>
                <a:latin typeface="+mn-lt"/>
              </a:rPr>
              <a:t> at Bonn accelerator facility ELSA and at the Mainz accelerator MAMI, namely:</a:t>
            </a:r>
          </a:p>
          <a:p>
            <a:pPr marL="2112963" indent="-342900" algn="just">
              <a:lnSpc>
                <a:spcPts val="2800"/>
              </a:lnSpc>
              <a:spcBef>
                <a:spcPts val="1000"/>
              </a:spcBef>
              <a:buFont typeface="Wingdings" panose="05000000000000000000" pitchFamily="2" charset="2"/>
              <a:buChar char="Ø"/>
              <a:defRPr/>
            </a:pPr>
            <a:r>
              <a:rPr lang="en-US" sz="2000" baseline="30000" dirty="0">
                <a:solidFill>
                  <a:srgbClr val="000066"/>
                </a:solidFill>
                <a:effectLst>
                  <a:outerShdw blurRad="38100" dist="38100" dir="2700000" algn="tl">
                    <a:srgbClr val="000000">
                      <a:alpha val="43137"/>
                    </a:srgbClr>
                  </a:outerShdw>
                </a:effectLst>
                <a:latin typeface="+mn-lt"/>
              </a:rPr>
              <a:t>14</a:t>
            </a:r>
            <a:r>
              <a:rPr lang="en-US" sz="2000" dirty="0">
                <a:solidFill>
                  <a:srgbClr val="000066"/>
                </a:solidFill>
                <a:effectLst>
                  <a:outerShdw blurRad="38100" dist="38100" dir="2700000" algn="tl">
                    <a:srgbClr val="000000">
                      <a:alpha val="43137"/>
                    </a:srgbClr>
                  </a:outerShdw>
                </a:effectLst>
                <a:latin typeface="+mn-lt"/>
              </a:rPr>
              <a:t>NH</a:t>
            </a:r>
            <a:r>
              <a:rPr lang="en-US" sz="2000" baseline="-25000" dirty="0">
                <a:solidFill>
                  <a:srgbClr val="000066"/>
                </a:solidFill>
                <a:effectLst>
                  <a:outerShdw blurRad="38100" dist="38100" dir="2700000" algn="tl">
                    <a:srgbClr val="000000">
                      <a:alpha val="43137"/>
                    </a:srgbClr>
                  </a:outerShdw>
                </a:effectLst>
                <a:latin typeface="+mn-lt"/>
              </a:rPr>
              <a:t>3</a:t>
            </a:r>
            <a:r>
              <a:rPr lang="ru-RU" sz="2000" dirty="0">
                <a:solidFill>
                  <a:srgbClr val="000066"/>
                </a:solidFill>
                <a:effectLst>
                  <a:outerShdw blurRad="38100" dist="38100" dir="2700000" algn="tl">
                    <a:srgbClr val="000000">
                      <a:alpha val="43137"/>
                    </a:srgbClr>
                  </a:outerShdw>
                </a:effectLst>
                <a:latin typeface="+mn-lt"/>
              </a:rPr>
              <a:t>, </a:t>
            </a:r>
            <a:endParaRPr lang="en-US" sz="2000" dirty="0">
              <a:solidFill>
                <a:srgbClr val="000066"/>
              </a:solidFill>
              <a:effectLst>
                <a:outerShdw blurRad="38100" dist="38100" dir="2700000" algn="tl">
                  <a:srgbClr val="000000">
                    <a:alpha val="43137"/>
                  </a:srgbClr>
                </a:outerShdw>
              </a:effectLst>
              <a:latin typeface="+mn-lt"/>
            </a:endParaRPr>
          </a:p>
          <a:p>
            <a:pPr marL="2112963" indent="-342900" algn="just">
              <a:lnSpc>
                <a:spcPts val="2800"/>
              </a:lnSpc>
              <a:spcBef>
                <a:spcPts val="1000"/>
              </a:spcBef>
              <a:buFont typeface="Wingdings" panose="05000000000000000000" pitchFamily="2" charset="2"/>
              <a:buChar char="Ø"/>
              <a:defRPr/>
            </a:pPr>
            <a:r>
              <a:rPr lang="en-US" sz="2000" dirty="0">
                <a:solidFill>
                  <a:srgbClr val="000066"/>
                </a:solidFill>
                <a:effectLst>
                  <a:outerShdw blurRad="38100" dist="38100" dir="2700000" algn="tl">
                    <a:srgbClr val="000000">
                      <a:alpha val="43137"/>
                    </a:srgbClr>
                  </a:outerShdw>
                </a:effectLst>
                <a:latin typeface="+mn-lt"/>
              </a:rPr>
              <a:t>butanol</a:t>
            </a:r>
            <a:r>
              <a:rPr lang="ru-RU" sz="2000" dirty="0">
                <a:solidFill>
                  <a:srgbClr val="000066"/>
                </a:solidFill>
                <a:effectLst>
                  <a:outerShdw blurRad="38100" dist="38100" dir="2700000" algn="tl">
                    <a:srgbClr val="000000">
                      <a:alpha val="43137"/>
                    </a:srgbClr>
                  </a:outerShdw>
                </a:effectLst>
                <a:latin typeface="+mn-lt"/>
              </a:rPr>
              <a:t> C</a:t>
            </a:r>
            <a:r>
              <a:rPr lang="ru-RU" sz="2000" baseline="-25000" dirty="0">
                <a:solidFill>
                  <a:srgbClr val="000066"/>
                </a:solidFill>
                <a:effectLst>
                  <a:outerShdw blurRad="38100" dist="38100" dir="2700000" algn="tl">
                    <a:srgbClr val="000000">
                      <a:alpha val="43137"/>
                    </a:srgbClr>
                  </a:outerShdw>
                </a:effectLst>
                <a:latin typeface="+mn-lt"/>
              </a:rPr>
              <a:t>4</a:t>
            </a:r>
            <a:r>
              <a:rPr lang="ru-RU" sz="2000" dirty="0">
                <a:solidFill>
                  <a:srgbClr val="000066"/>
                </a:solidFill>
                <a:effectLst>
                  <a:outerShdw blurRad="38100" dist="38100" dir="2700000" algn="tl">
                    <a:srgbClr val="000000">
                      <a:alpha val="43137"/>
                    </a:srgbClr>
                  </a:outerShdw>
                </a:effectLst>
                <a:latin typeface="+mn-lt"/>
              </a:rPr>
              <a:t>H</a:t>
            </a:r>
            <a:r>
              <a:rPr lang="ru-RU" sz="2000" baseline="-25000" dirty="0">
                <a:solidFill>
                  <a:srgbClr val="000066"/>
                </a:solidFill>
                <a:effectLst>
                  <a:outerShdw blurRad="38100" dist="38100" dir="2700000" algn="tl">
                    <a:srgbClr val="000000">
                      <a:alpha val="43137"/>
                    </a:srgbClr>
                  </a:outerShdw>
                </a:effectLst>
                <a:latin typeface="+mn-lt"/>
              </a:rPr>
              <a:t>9</a:t>
            </a:r>
            <a:r>
              <a:rPr lang="ru-RU" sz="2000" dirty="0">
                <a:solidFill>
                  <a:srgbClr val="000066"/>
                </a:solidFill>
                <a:effectLst>
                  <a:outerShdw blurRad="38100" dist="38100" dir="2700000" algn="tl">
                    <a:srgbClr val="000000">
                      <a:alpha val="43137"/>
                    </a:srgbClr>
                  </a:outerShdw>
                </a:effectLst>
                <a:latin typeface="+mn-lt"/>
              </a:rPr>
              <a:t>OH, </a:t>
            </a:r>
            <a:endParaRPr lang="en-US" sz="2000" dirty="0">
              <a:solidFill>
                <a:srgbClr val="000066"/>
              </a:solidFill>
              <a:effectLst>
                <a:outerShdw blurRad="38100" dist="38100" dir="2700000" algn="tl">
                  <a:srgbClr val="000000">
                    <a:alpha val="43137"/>
                  </a:srgbClr>
                </a:outerShdw>
              </a:effectLst>
              <a:latin typeface="+mn-lt"/>
            </a:endParaRPr>
          </a:p>
          <a:p>
            <a:pPr marL="2112963" indent="-342900" algn="just">
              <a:lnSpc>
                <a:spcPts val="2800"/>
              </a:lnSpc>
              <a:spcBef>
                <a:spcPts val="1000"/>
              </a:spcBef>
              <a:buFont typeface="Wingdings" panose="05000000000000000000" pitchFamily="2" charset="2"/>
              <a:buChar char="Ø"/>
              <a:defRPr/>
            </a:pPr>
            <a:r>
              <a:rPr lang="ru-RU" sz="2000" dirty="0">
                <a:solidFill>
                  <a:srgbClr val="000066"/>
                </a:solidFill>
                <a:effectLst>
                  <a:outerShdw blurRad="38100" dist="38100" dir="2700000" algn="tl">
                    <a:srgbClr val="000000">
                      <a:alpha val="43137"/>
                    </a:srgbClr>
                  </a:outerShdw>
                </a:effectLst>
                <a:latin typeface="+mn-lt"/>
              </a:rPr>
              <a:t>ND</a:t>
            </a:r>
            <a:r>
              <a:rPr lang="ru-RU" sz="2000" baseline="-25000" dirty="0">
                <a:solidFill>
                  <a:srgbClr val="000066"/>
                </a:solidFill>
                <a:effectLst>
                  <a:outerShdw blurRad="38100" dist="38100" dir="2700000" algn="tl">
                    <a:srgbClr val="000000">
                      <a:alpha val="43137"/>
                    </a:srgbClr>
                  </a:outerShdw>
                </a:effectLst>
                <a:latin typeface="+mn-lt"/>
              </a:rPr>
              <a:t>3</a:t>
            </a:r>
            <a:r>
              <a:rPr lang="ru-RU" sz="2000" dirty="0">
                <a:solidFill>
                  <a:srgbClr val="000066"/>
                </a:solidFill>
                <a:effectLst>
                  <a:outerShdw blurRad="38100" dist="38100" dir="2700000" algn="tl">
                    <a:srgbClr val="000000">
                      <a:alpha val="43137"/>
                    </a:srgbClr>
                  </a:outerShdw>
                </a:effectLst>
                <a:latin typeface="+mn-lt"/>
              </a:rPr>
              <a:t>, </a:t>
            </a:r>
            <a:endParaRPr lang="en-US" sz="2000" dirty="0">
              <a:solidFill>
                <a:srgbClr val="000066"/>
              </a:solidFill>
              <a:effectLst>
                <a:outerShdw blurRad="38100" dist="38100" dir="2700000" algn="tl">
                  <a:srgbClr val="000000">
                    <a:alpha val="43137"/>
                  </a:srgbClr>
                </a:outerShdw>
              </a:effectLst>
              <a:latin typeface="+mn-lt"/>
            </a:endParaRPr>
          </a:p>
          <a:p>
            <a:pPr marL="2112963" indent="-342900" algn="just">
              <a:lnSpc>
                <a:spcPts val="2800"/>
              </a:lnSpc>
              <a:spcBef>
                <a:spcPts val="1000"/>
              </a:spcBef>
              <a:buFont typeface="Wingdings" panose="05000000000000000000" pitchFamily="2" charset="2"/>
              <a:buChar char="Ø"/>
              <a:defRPr/>
            </a:pPr>
            <a:r>
              <a:rPr lang="ru-RU" sz="2000" baseline="30000" dirty="0">
                <a:solidFill>
                  <a:srgbClr val="000066"/>
                </a:solidFill>
                <a:effectLst>
                  <a:outerShdw blurRad="38100" dist="38100" dir="2700000" algn="tl">
                    <a:srgbClr val="000000">
                      <a:alpha val="43137"/>
                    </a:srgbClr>
                  </a:outerShdw>
                </a:effectLst>
                <a:latin typeface="+mn-lt"/>
              </a:rPr>
              <a:t>6</a:t>
            </a:r>
            <a:r>
              <a:rPr lang="ru-RU" sz="2000" dirty="0">
                <a:solidFill>
                  <a:srgbClr val="000066"/>
                </a:solidFill>
                <a:effectLst>
                  <a:outerShdw blurRad="38100" dist="38100" dir="2700000" algn="tl">
                    <a:srgbClr val="000000">
                      <a:alpha val="43137"/>
                    </a:srgbClr>
                  </a:outerShdw>
                </a:effectLst>
                <a:latin typeface="+mn-lt"/>
              </a:rPr>
              <a:t>LiD</a:t>
            </a:r>
            <a:endParaRPr lang="en-US" sz="2000" dirty="0">
              <a:solidFill>
                <a:srgbClr val="000066"/>
              </a:solidFill>
              <a:effectLst>
                <a:outerShdw blurRad="38100" dist="38100" dir="2700000" algn="tl">
                  <a:srgbClr val="000000">
                    <a:alpha val="43137"/>
                  </a:srgbClr>
                </a:outerShdw>
              </a:effectLst>
              <a:latin typeface="+mn-lt"/>
            </a:endParaRPr>
          </a:p>
          <a:p>
            <a:pPr>
              <a:lnSpc>
                <a:spcPts val="2800"/>
              </a:lnSpc>
              <a:spcBef>
                <a:spcPts val="1000"/>
              </a:spcBef>
              <a:defRPr/>
            </a:pPr>
            <a:r>
              <a:rPr lang="en-US" sz="2000" dirty="0">
                <a:solidFill>
                  <a:srgbClr val="000066"/>
                </a:solidFill>
                <a:latin typeface="+mn-lt"/>
              </a:rPr>
              <a:t>Target </a:t>
            </a:r>
            <a:r>
              <a:rPr lang="en-US" sz="2000" baseline="30000" dirty="0">
                <a:solidFill>
                  <a:srgbClr val="000066"/>
                </a:solidFill>
                <a:effectLst>
                  <a:outerShdw blurRad="38100" dist="38100" dir="2700000" algn="tl">
                    <a:srgbClr val="000000">
                      <a:alpha val="43137"/>
                    </a:srgbClr>
                  </a:outerShdw>
                </a:effectLst>
                <a:latin typeface="+mn-lt"/>
              </a:rPr>
              <a:t>14</a:t>
            </a:r>
            <a:r>
              <a:rPr lang="en-US" sz="2000" dirty="0">
                <a:solidFill>
                  <a:srgbClr val="000066"/>
                </a:solidFill>
                <a:effectLst>
                  <a:outerShdw blurRad="38100" dist="38100" dir="2700000" algn="tl">
                    <a:srgbClr val="000000">
                      <a:alpha val="43137"/>
                    </a:srgbClr>
                  </a:outerShdw>
                </a:effectLst>
                <a:latin typeface="+mn-lt"/>
              </a:rPr>
              <a:t>NH</a:t>
            </a:r>
            <a:r>
              <a:rPr lang="en-US" sz="2000" baseline="-25000" dirty="0">
                <a:solidFill>
                  <a:srgbClr val="000066"/>
                </a:solidFill>
                <a:effectLst>
                  <a:outerShdw blurRad="38100" dist="38100" dir="2700000" algn="tl">
                    <a:srgbClr val="000000">
                      <a:alpha val="43137"/>
                    </a:srgbClr>
                  </a:outerShdw>
                </a:effectLst>
                <a:latin typeface="+mn-lt"/>
              </a:rPr>
              <a:t>3</a:t>
            </a:r>
            <a:r>
              <a:rPr lang="ru-RU" sz="2000" dirty="0">
                <a:solidFill>
                  <a:srgbClr val="000066"/>
                </a:solidFill>
                <a:latin typeface="+mn-lt"/>
              </a:rPr>
              <a:t> </a:t>
            </a:r>
            <a:r>
              <a:rPr lang="en-US" sz="2000" dirty="0">
                <a:solidFill>
                  <a:srgbClr val="000066"/>
                </a:solidFill>
                <a:latin typeface="+mn-lt"/>
              </a:rPr>
              <a:t>can be considered as a candidate for an experiment enabling to evaluate spin rotation effect.</a:t>
            </a:r>
            <a:endParaRPr lang="ru-RU" altLang="en-US" sz="2000" dirty="0">
              <a:solidFill>
                <a:srgbClr val="000066"/>
              </a:solidFill>
              <a:latin typeface="+mn-lt"/>
            </a:endParaRPr>
          </a:p>
        </p:txBody>
      </p:sp>
      <p:sp>
        <p:nvSpPr>
          <p:cNvPr id="135173" name="Rectangle 5"/>
          <p:cNvSpPr>
            <a:spLocks noGrp="1" noChangeArrowheads="1"/>
          </p:cNvSpPr>
          <p:nvPr>
            <p:ph type="title"/>
          </p:nvPr>
        </p:nvSpPr>
        <p:spPr>
          <a:xfrm>
            <a:off x="304800" y="152400"/>
            <a:ext cx="8763000" cy="685800"/>
          </a:xfrm>
        </p:spPr>
        <p:txBody>
          <a:bodyPr/>
          <a:lstStyle/>
          <a:p>
            <a:pPr eaLnBrk="1" hangingPunct="1">
              <a:defRPr/>
            </a:pPr>
            <a:r>
              <a:rPr lang="en-US" altLang="en-US" sz="3200" dirty="0"/>
              <a:t>SPD: experiments with polarized beams</a:t>
            </a:r>
            <a:endParaRPr lang="ru-RU" alt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Rectangle 5"/>
          <p:cNvSpPr>
            <a:spLocks noGrp="1" noChangeArrowheads="1"/>
          </p:cNvSpPr>
          <p:nvPr>
            <p:ph type="title"/>
          </p:nvPr>
        </p:nvSpPr>
        <p:spPr>
          <a:xfrm>
            <a:off x="304800" y="152400"/>
            <a:ext cx="8763000" cy="685800"/>
          </a:xfrm>
        </p:spPr>
        <p:txBody>
          <a:bodyPr/>
          <a:lstStyle/>
          <a:p>
            <a:pPr eaLnBrk="1" hangingPunct="1">
              <a:defRPr/>
            </a:pPr>
            <a:r>
              <a:rPr lang="en-US" altLang="en-US" sz="3200" dirty="0"/>
              <a:t>SPD: evaluation for </a:t>
            </a:r>
            <a:r>
              <a:rPr lang="en-US" sz="3200" dirty="0"/>
              <a:t>spin rotation effect</a:t>
            </a:r>
            <a:endParaRPr lang="ru-RU" altLang="en-US" sz="3200" dirty="0"/>
          </a:p>
        </p:txBody>
      </p:sp>
      <p:pic>
        <p:nvPicPr>
          <p:cNvPr id="10" name="Picture 7" descr="no10.13.pn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2498327" y="2209800"/>
            <a:ext cx="4414838" cy="793750"/>
          </a:xfrm>
          <a:prstGeom prst="rect">
            <a:avLst/>
          </a:prstGeom>
          <a:noFill/>
          <a:ln w="9525">
            <a:noFill/>
            <a:miter lim="800000"/>
            <a:headEnd/>
            <a:tailEnd/>
          </a:ln>
        </p:spPr>
      </p:pic>
      <p:sp>
        <p:nvSpPr>
          <p:cNvPr id="11" name="Text Box 4"/>
          <p:cNvSpPr txBox="1">
            <a:spLocks noChangeArrowheads="1"/>
          </p:cNvSpPr>
          <p:nvPr/>
        </p:nvSpPr>
        <p:spPr bwMode="auto">
          <a:xfrm>
            <a:off x="438546" y="1701199"/>
            <a:ext cx="8534399" cy="496996"/>
          </a:xfrm>
          <a:prstGeom prst="rect">
            <a:avLst/>
          </a:prstGeom>
          <a:noFill/>
          <a:ln>
            <a:noFill/>
          </a:ln>
          <a:effectLst/>
        </p:spPr>
        <p:txBody>
          <a:bodyPr wrap="square">
            <a:spAutoFit/>
          </a:bodyPr>
          <a:lstStyle/>
          <a:p>
            <a:pPr algn="just" eaLnBrk="1" hangingPunct="1">
              <a:lnSpc>
                <a:spcPts val="3600"/>
              </a:lnSpc>
              <a:spcBef>
                <a:spcPct val="50000"/>
              </a:spcBef>
              <a:defRPr/>
            </a:pPr>
            <a:r>
              <a:rPr lang="en-US" altLang="en-US" sz="2000" dirty="0">
                <a:solidFill>
                  <a:srgbClr val="000066"/>
                </a:solidFill>
                <a:latin typeface="+mj-lt"/>
              </a:rPr>
              <a:t>Scattering amplitude relates to scattering matrix T as follows</a:t>
            </a:r>
            <a:r>
              <a:rPr lang="ru-RU" altLang="en-US" sz="2000" dirty="0">
                <a:solidFill>
                  <a:srgbClr val="000066"/>
                </a:solidFill>
                <a:latin typeface="+mj-lt"/>
              </a:rPr>
              <a:t> </a:t>
            </a:r>
          </a:p>
        </p:txBody>
      </p:sp>
      <p:pic>
        <p:nvPicPr>
          <p:cNvPr id="307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914400"/>
            <a:ext cx="6896892" cy="92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662" b="5996"/>
          <a:stretch/>
        </p:blipFill>
        <p:spPr bwMode="auto">
          <a:xfrm>
            <a:off x="2580877" y="2971800"/>
            <a:ext cx="4249738" cy="108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4"/>
          <p:cNvSpPr txBox="1">
            <a:spLocks noChangeArrowheads="1"/>
          </p:cNvSpPr>
          <p:nvPr/>
        </p:nvSpPr>
        <p:spPr bwMode="auto">
          <a:xfrm>
            <a:off x="438546" y="3962400"/>
            <a:ext cx="8534399" cy="496996"/>
          </a:xfrm>
          <a:prstGeom prst="rect">
            <a:avLst/>
          </a:prstGeom>
          <a:noFill/>
          <a:ln>
            <a:noFill/>
          </a:ln>
          <a:effectLst/>
        </p:spPr>
        <p:txBody>
          <a:bodyPr wrap="square">
            <a:spAutoFit/>
          </a:bodyPr>
          <a:lstStyle/>
          <a:p>
            <a:pPr algn="just" eaLnBrk="1" hangingPunct="1">
              <a:lnSpc>
                <a:spcPts val="3600"/>
              </a:lnSpc>
              <a:spcBef>
                <a:spcPct val="50000"/>
              </a:spcBef>
              <a:defRPr/>
            </a:pPr>
            <a:r>
              <a:rPr lang="el-GR" altLang="en-US" sz="2000" dirty="0">
                <a:solidFill>
                  <a:srgbClr val="000066"/>
                </a:solidFill>
                <a:latin typeface="+mj-lt"/>
              </a:rPr>
              <a:t>λ</a:t>
            </a:r>
            <a:r>
              <a:rPr lang="en-US" altLang="en-US" sz="2000" baseline="-25000" dirty="0">
                <a:solidFill>
                  <a:srgbClr val="000066"/>
                </a:solidFill>
                <a:latin typeface="+mj-lt"/>
              </a:rPr>
              <a:t>c</a:t>
            </a:r>
            <a:r>
              <a:rPr lang="en-US" altLang="en-US" sz="2000" dirty="0">
                <a:solidFill>
                  <a:srgbClr val="000066"/>
                </a:solidFill>
              </a:rPr>
              <a:t> is the Compton wavelength of the particle, </a:t>
            </a:r>
            <a:r>
              <a:rPr lang="en-US" altLang="en-US" sz="2000" i="1" dirty="0">
                <a:solidFill>
                  <a:srgbClr val="000066"/>
                </a:solidFill>
              </a:rPr>
              <a:t>f‘=f/</a:t>
            </a:r>
            <a:r>
              <a:rPr lang="el-GR" altLang="en-US" sz="2000" i="1" dirty="0">
                <a:solidFill>
                  <a:srgbClr val="000066"/>
                </a:solidFill>
              </a:rPr>
              <a:t>γ</a:t>
            </a:r>
            <a:r>
              <a:rPr lang="en-US" altLang="en-US" sz="2000" i="1" dirty="0">
                <a:solidFill>
                  <a:srgbClr val="000066"/>
                </a:solidFill>
              </a:rPr>
              <a:t> ~ T(E). </a:t>
            </a:r>
            <a:endParaRPr lang="ru-RU" altLang="en-US" sz="2000" i="1" baseline="-25000" dirty="0">
              <a:solidFill>
                <a:srgbClr val="000066"/>
              </a:solidFill>
              <a:latin typeface="+mj-lt"/>
            </a:endParaRPr>
          </a:p>
        </p:txBody>
      </p:sp>
      <p:sp>
        <p:nvSpPr>
          <p:cNvPr id="15" name="Text Box 4"/>
          <p:cNvSpPr txBox="1">
            <a:spLocks noChangeArrowheads="1"/>
          </p:cNvSpPr>
          <p:nvPr/>
        </p:nvSpPr>
        <p:spPr bwMode="auto">
          <a:xfrm>
            <a:off x="438546" y="4572000"/>
            <a:ext cx="8534399" cy="1754326"/>
          </a:xfrm>
          <a:prstGeom prst="rect">
            <a:avLst/>
          </a:prstGeom>
          <a:noFill/>
          <a:ln>
            <a:noFill/>
          </a:ln>
          <a:effectLst/>
        </p:spPr>
        <p:txBody>
          <a:bodyPr wrap="square">
            <a:spAutoFit/>
          </a:bodyPr>
          <a:lstStyle/>
          <a:p>
            <a:pPr algn="just" eaLnBrk="1" hangingPunct="1">
              <a:spcBef>
                <a:spcPct val="50000"/>
              </a:spcBef>
              <a:defRPr/>
            </a:pPr>
            <a:r>
              <a:rPr lang="en-US" altLang="en-US" sz="2400" dirty="0">
                <a:solidFill>
                  <a:srgbClr val="000066"/>
                </a:solidFill>
                <a:effectLst>
                  <a:outerShdw blurRad="38100" dist="38100" dir="2700000" algn="tl">
                    <a:srgbClr val="C0C0C0"/>
                  </a:outerShdw>
                </a:effectLst>
                <a:latin typeface="+mj-lt"/>
              </a:rPr>
              <a:t>For </a:t>
            </a:r>
            <a:r>
              <a:rPr lang="en-US" sz="2400" dirty="0">
                <a:solidFill>
                  <a:srgbClr val="000066"/>
                </a:solidFill>
                <a:effectLst>
                  <a:outerShdw blurRad="38100" dist="38100" dir="2700000" algn="tl">
                    <a:srgbClr val="000000">
                      <a:alpha val="43137"/>
                    </a:srgbClr>
                  </a:outerShdw>
                </a:effectLst>
              </a:rPr>
              <a:t>NH</a:t>
            </a:r>
            <a:r>
              <a:rPr lang="en-US" sz="2400" baseline="-25000" dirty="0">
                <a:solidFill>
                  <a:srgbClr val="000066"/>
                </a:solidFill>
                <a:effectLst>
                  <a:outerShdw blurRad="38100" dist="38100" dir="2700000" algn="tl">
                    <a:srgbClr val="000000">
                      <a:alpha val="43137"/>
                    </a:srgbClr>
                  </a:outerShdw>
                </a:effectLst>
              </a:rPr>
              <a:t>3</a:t>
            </a:r>
            <a:r>
              <a:rPr lang="en-US" altLang="en-US" sz="2400" dirty="0">
                <a:solidFill>
                  <a:srgbClr val="000066"/>
                </a:solidFill>
                <a:effectLst>
                  <a:outerShdw blurRad="38100" dist="38100" dir="2700000" algn="tl">
                    <a:srgbClr val="C0C0C0"/>
                  </a:outerShdw>
                </a:effectLst>
                <a:latin typeface="Arial" panose="020B0604020202020204" pitchFamily="34" charset="0"/>
              </a:rPr>
              <a:t> target density of polarized protons (the number of particles </a:t>
            </a:r>
            <a:r>
              <a:rPr lang="en-US" altLang="en-US" sz="2400" i="1" dirty="0">
                <a:solidFill>
                  <a:srgbClr val="000066"/>
                </a:solidFill>
                <a:effectLst>
                  <a:outerShdw blurRad="38100" dist="38100" dir="2700000" algn="tl">
                    <a:srgbClr val="C0C0C0"/>
                  </a:outerShdw>
                </a:effectLst>
              </a:rPr>
              <a:t> </a:t>
            </a:r>
            <a:r>
              <a:rPr lang="en-US" altLang="en-US" sz="2400" dirty="0">
                <a:solidFill>
                  <a:srgbClr val="000066"/>
                </a:solidFill>
                <a:effectLst>
                  <a:outerShdw blurRad="38100" dist="38100" dir="2700000" algn="tl">
                    <a:srgbClr val="C0C0C0"/>
                  </a:outerShdw>
                </a:effectLst>
              </a:rPr>
              <a:t>per cm</a:t>
            </a:r>
            <a:r>
              <a:rPr lang="en-US" altLang="en-US" sz="2400" baseline="30000" dirty="0">
                <a:solidFill>
                  <a:srgbClr val="000066"/>
                </a:solidFill>
                <a:effectLst>
                  <a:outerShdw blurRad="38100" dist="38100" dir="2700000" algn="tl">
                    <a:srgbClr val="C0C0C0"/>
                  </a:outerShdw>
                </a:effectLst>
              </a:rPr>
              <a:t>3</a:t>
            </a:r>
            <a:r>
              <a:rPr lang="en-US" altLang="en-US" sz="2400" dirty="0">
                <a:solidFill>
                  <a:srgbClr val="000066"/>
                </a:solidFill>
                <a:effectLst>
                  <a:outerShdw blurRad="38100" dist="38100" dir="2700000" algn="tl">
                    <a:srgbClr val="C0C0C0"/>
                  </a:outerShdw>
                </a:effectLst>
              </a:rPr>
              <a:t>) </a:t>
            </a:r>
            <a:r>
              <a:rPr lang="el-GR" altLang="en-US" sz="2400" dirty="0">
                <a:solidFill>
                  <a:srgbClr val="000066"/>
                </a:solidFill>
                <a:effectLst>
                  <a:outerShdw blurRad="38100" dist="38100" dir="2700000" algn="tl">
                    <a:srgbClr val="C0C0C0"/>
                  </a:outerShdw>
                </a:effectLst>
              </a:rPr>
              <a:t>ρ</a:t>
            </a:r>
            <a:r>
              <a:rPr lang="en-US" altLang="en-US" sz="2400" baseline="-25000" dirty="0">
                <a:solidFill>
                  <a:srgbClr val="000066"/>
                </a:solidFill>
                <a:effectLst>
                  <a:outerShdw blurRad="38100" dist="38100" dir="2700000" algn="tl">
                    <a:srgbClr val="C0C0C0"/>
                  </a:outerShdw>
                </a:effectLst>
              </a:rPr>
              <a:t>p</a:t>
            </a:r>
            <a:r>
              <a:rPr lang="en-US" altLang="en-US" sz="2400" dirty="0">
                <a:solidFill>
                  <a:srgbClr val="000066"/>
                </a:solidFill>
                <a:effectLst>
                  <a:outerShdw blurRad="38100" dist="38100" dir="2700000" algn="tl">
                    <a:srgbClr val="C0C0C0"/>
                  </a:outerShdw>
                </a:effectLst>
              </a:rPr>
              <a:t>=</a:t>
            </a:r>
            <a:r>
              <a:rPr lang="ru-RU" altLang="en-US" sz="2400" dirty="0">
                <a:solidFill>
                  <a:srgbClr val="000066"/>
                </a:solidFill>
                <a:effectLst>
                  <a:outerShdw blurRad="38100" dist="38100" dir="2700000" algn="tl">
                    <a:srgbClr val="C0C0C0"/>
                  </a:outerShdw>
                </a:effectLst>
                <a:latin typeface="Arial" panose="020B0604020202020204" pitchFamily="34" charset="0"/>
              </a:rPr>
              <a:t> 5 </a:t>
            </a:r>
            <a:r>
              <a:rPr lang="ru-RU" altLang="en-US" sz="2400" dirty="0">
                <a:solidFill>
                  <a:srgbClr val="000066"/>
                </a:solidFill>
                <a:effectLst>
                  <a:outerShdw blurRad="38100" dist="38100" dir="2700000" algn="tl">
                    <a:srgbClr val="C0C0C0"/>
                  </a:outerShdw>
                </a:effectLst>
                <a:latin typeface="Arial" panose="020B0604020202020204" pitchFamily="34" charset="0"/>
                <a:sym typeface="Symbol"/>
              </a:rPr>
              <a:t></a:t>
            </a:r>
            <a:r>
              <a:rPr lang="ru-RU" altLang="en-US" sz="2400" dirty="0">
                <a:solidFill>
                  <a:srgbClr val="000066"/>
                </a:solidFill>
                <a:effectLst>
                  <a:outerShdw blurRad="38100" dist="38100" dir="2700000" algn="tl">
                    <a:srgbClr val="C0C0C0"/>
                  </a:outerShdw>
                </a:effectLst>
                <a:latin typeface="Arial" panose="020B0604020202020204" pitchFamily="34" charset="0"/>
              </a:rPr>
              <a:t>10</a:t>
            </a:r>
            <a:r>
              <a:rPr lang="en-US" altLang="en-US" sz="2400" baseline="30000" dirty="0">
                <a:solidFill>
                  <a:srgbClr val="000066"/>
                </a:solidFill>
                <a:effectLst>
                  <a:outerShdw blurRad="38100" dist="38100" dir="2700000" algn="tl">
                    <a:srgbClr val="C0C0C0"/>
                  </a:outerShdw>
                </a:effectLst>
                <a:latin typeface="Arial" panose="020B0604020202020204" pitchFamily="34" charset="0"/>
              </a:rPr>
              <a:t>22</a:t>
            </a:r>
            <a:r>
              <a:rPr lang="ru-RU" altLang="en-US" sz="2400" dirty="0">
                <a:solidFill>
                  <a:srgbClr val="000066"/>
                </a:solidFill>
                <a:effectLst>
                  <a:outerShdw blurRad="38100" dist="38100" dir="2700000" algn="tl">
                    <a:srgbClr val="C0C0C0"/>
                  </a:outerShdw>
                </a:effectLst>
                <a:latin typeface="Arial" panose="020B0604020202020204" pitchFamily="34" charset="0"/>
              </a:rPr>
              <a:t> </a:t>
            </a:r>
            <a:r>
              <a:rPr lang="en-US" altLang="en-US" sz="2400" dirty="0">
                <a:solidFill>
                  <a:srgbClr val="000066"/>
                </a:solidFill>
                <a:effectLst>
                  <a:outerShdw blurRad="38100" dist="38100" dir="2700000" algn="tl">
                    <a:srgbClr val="C0C0C0"/>
                  </a:outerShdw>
                </a:effectLst>
              </a:rPr>
              <a:t>cm</a:t>
            </a:r>
            <a:r>
              <a:rPr lang="en-US" altLang="en-US" sz="2400" baseline="30000" dirty="0">
                <a:solidFill>
                  <a:srgbClr val="000066"/>
                </a:solidFill>
                <a:effectLst>
                  <a:outerShdw blurRad="38100" dist="38100" dir="2700000" algn="tl">
                    <a:srgbClr val="C0C0C0"/>
                  </a:outerShdw>
                </a:effectLst>
              </a:rPr>
              <a:t>-3</a:t>
            </a:r>
            <a:r>
              <a:rPr lang="en-US" altLang="en-US" sz="2400" dirty="0">
                <a:solidFill>
                  <a:srgbClr val="000066"/>
                </a:solidFill>
                <a:effectLst>
                  <a:outerShdw blurRad="38100" dist="38100" dir="2700000" algn="tl">
                    <a:srgbClr val="C0C0C0"/>
                  </a:outerShdw>
                </a:effectLst>
              </a:rPr>
              <a:t>.</a:t>
            </a:r>
          </a:p>
          <a:p>
            <a:pPr algn="just" eaLnBrk="1" hangingPunct="1">
              <a:spcBef>
                <a:spcPct val="50000"/>
              </a:spcBef>
              <a:defRPr/>
            </a:pPr>
            <a:r>
              <a:rPr lang="en-US" altLang="en-US" sz="2400" dirty="0">
                <a:solidFill>
                  <a:srgbClr val="000066"/>
                </a:solidFill>
                <a:effectLst>
                  <a:outerShdw blurRad="38100" dist="38100" dir="2700000" algn="tl">
                    <a:srgbClr val="C0C0C0"/>
                  </a:outerShdw>
                </a:effectLst>
              </a:rPr>
              <a:t>Using evaluation for </a:t>
            </a:r>
            <a:r>
              <a:rPr lang="en-US" altLang="en-US" sz="2400" i="1" dirty="0">
                <a:solidFill>
                  <a:srgbClr val="000066"/>
                </a:solidFill>
                <a:effectLst>
                  <a:outerShdw blurRad="38100" dist="38100" dir="2700000" algn="tl">
                    <a:srgbClr val="C0C0C0"/>
                  </a:outerShdw>
                </a:effectLst>
              </a:rPr>
              <a:t>f‘=f/</a:t>
            </a:r>
            <a:r>
              <a:rPr lang="el-GR" altLang="en-US" sz="2400" i="1" dirty="0">
                <a:solidFill>
                  <a:srgbClr val="000066"/>
                </a:solidFill>
                <a:effectLst>
                  <a:outerShdw blurRad="38100" dist="38100" dir="2700000" algn="tl">
                    <a:srgbClr val="C0C0C0"/>
                  </a:outerShdw>
                </a:effectLst>
              </a:rPr>
              <a:t>γ</a:t>
            </a:r>
            <a:r>
              <a:rPr lang="el-GR" altLang="en-US" sz="2400" i="1" dirty="0">
                <a:solidFill>
                  <a:srgbClr val="000066"/>
                </a:solidFill>
                <a:effectLst>
                  <a:outerShdw blurRad="38100" dist="38100" dir="2700000" algn="tl">
                    <a:srgbClr val="C0C0C0"/>
                  </a:outerShdw>
                </a:effectLst>
                <a:sym typeface="Symbol"/>
              </a:rPr>
              <a:t></a:t>
            </a:r>
            <a:r>
              <a:rPr lang="en-US" altLang="en-US" sz="2400" i="1" dirty="0">
                <a:solidFill>
                  <a:srgbClr val="000066"/>
                </a:solidFill>
                <a:effectLst>
                  <a:outerShdw blurRad="38100" dist="38100" dir="2700000" algn="tl">
                    <a:srgbClr val="C0C0C0"/>
                  </a:outerShdw>
                </a:effectLst>
                <a:sym typeface="Symbol"/>
              </a:rPr>
              <a:t>10</a:t>
            </a:r>
            <a:r>
              <a:rPr lang="en-US" altLang="en-US" sz="2400" i="1" baseline="30000" dirty="0">
                <a:solidFill>
                  <a:srgbClr val="000066"/>
                </a:solidFill>
                <a:effectLst>
                  <a:outerShdw blurRad="38100" dist="38100" dir="2700000" algn="tl">
                    <a:srgbClr val="C0C0C0"/>
                  </a:outerShdw>
                </a:effectLst>
                <a:sym typeface="Symbol"/>
              </a:rPr>
              <a:t>-13</a:t>
            </a:r>
            <a:r>
              <a:rPr lang="en-US" altLang="en-US" sz="2400" i="1" dirty="0">
                <a:solidFill>
                  <a:srgbClr val="000066"/>
                </a:solidFill>
                <a:effectLst>
                  <a:outerShdw blurRad="38100" dist="38100" dir="2700000" algn="tl">
                    <a:srgbClr val="C0C0C0"/>
                  </a:outerShdw>
                </a:effectLst>
                <a:sym typeface="Symbol"/>
              </a:rPr>
              <a:t> </a:t>
            </a:r>
            <a:r>
              <a:rPr lang="en-US" altLang="en-US" sz="2400" dirty="0">
                <a:solidFill>
                  <a:srgbClr val="000066"/>
                </a:solidFill>
                <a:effectLst>
                  <a:outerShdw blurRad="38100" dist="38100" dir="2700000" algn="tl">
                    <a:srgbClr val="C0C0C0"/>
                  </a:outerShdw>
                </a:effectLst>
                <a:sym typeface="Symbol"/>
              </a:rPr>
              <a:t>cm at path length in the target L=30 cm one can obtain for rotation angle =10</a:t>
            </a:r>
            <a:r>
              <a:rPr lang="en-US" altLang="en-US" sz="2400" baseline="30000" dirty="0">
                <a:solidFill>
                  <a:srgbClr val="000066"/>
                </a:solidFill>
                <a:effectLst>
                  <a:outerShdw blurRad="38100" dist="38100" dir="2700000" algn="tl">
                    <a:srgbClr val="C0C0C0"/>
                  </a:outerShdw>
                </a:effectLst>
                <a:sym typeface="Symbol"/>
              </a:rPr>
              <a:t>-2</a:t>
            </a:r>
            <a:r>
              <a:rPr lang="en-US" altLang="en-US" sz="2400" dirty="0">
                <a:solidFill>
                  <a:srgbClr val="000066"/>
                </a:solidFill>
                <a:effectLst>
                  <a:outerShdw blurRad="38100" dist="38100" dir="2700000" algn="tl">
                    <a:srgbClr val="C0C0C0"/>
                  </a:outerShdw>
                </a:effectLst>
                <a:sym typeface="Symbol"/>
              </a:rPr>
              <a:t> rad.</a:t>
            </a:r>
            <a:endParaRPr lang="en-US" altLang="en-US" sz="2400" dirty="0">
              <a:solidFill>
                <a:srgbClr val="000066"/>
              </a:solidFill>
              <a:effectLst>
                <a:outerShdw blurRad="38100" dist="38100" dir="2700000" algn="tl">
                  <a:srgbClr val="C0C0C0"/>
                </a:outerShdw>
              </a:effectLst>
            </a:endParaRPr>
          </a:p>
        </p:txBody>
      </p:sp>
    </p:spTree>
    <p:extLst>
      <p:ext uri="{BB962C8B-B14F-4D97-AF65-F5344CB8AC3E}">
        <p14:creationId xmlns:p14="http://schemas.microsoft.com/office/powerpoint/2010/main" val="278681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title" idx="4294967295"/>
          </p:nvPr>
        </p:nvSpPr>
        <p:spPr>
          <a:xfrm>
            <a:off x="357188" y="152400"/>
            <a:ext cx="8786812" cy="685800"/>
          </a:xfrm>
        </p:spPr>
        <p:txBody>
          <a:bodyPr/>
          <a:lstStyle/>
          <a:p>
            <a:pPr eaLnBrk="1" hangingPunct="1">
              <a:defRPr/>
            </a:pPr>
            <a:r>
              <a:rPr lang="en-US" altLang="en-US" sz="2800" dirty="0"/>
              <a:t>SPD: </a:t>
            </a:r>
            <a:r>
              <a:rPr lang="en-US" altLang="en-US" sz="2800" dirty="0" err="1"/>
              <a:t>unpolarized</a:t>
            </a:r>
            <a:r>
              <a:rPr lang="en-US" altLang="en-US" sz="2800" dirty="0"/>
              <a:t> deuterons in </a:t>
            </a:r>
            <a:r>
              <a:rPr lang="en-US" altLang="en-US" sz="2800" dirty="0" err="1"/>
              <a:t>nonpolarized</a:t>
            </a:r>
            <a:r>
              <a:rPr lang="en-US" altLang="en-US" sz="2800" dirty="0"/>
              <a:t> target</a:t>
            </a:r>
          </a:p>
        </p:txBody>
      </p:sp>
      <p:sp>
        <p:nvSpPr>
          <p:cNvPr id="4" name="Text Box 4"/>
          <p:cNvSpPr txBox="1">
            <a:spLocks noChangeArrowheads="1"/>
          </p:cNvSpPr>
          <p:nvPr/>
        </p:nvSpPr>
        <p:spPr bwMode="auto">
          <a:xfrm>
            <a:off x="402365" y="1219200"/>
            <a:ext cx="8534399" cy="3600986"/>
          </a:xfrm>
          <a:prstGeom prst="rect">
            <a:avLst/>
          </a:prstGeom>
          <a:noFill/>
          <a:ln>
            <a:noFill/>
          </a:ln>
          <a:effectLst/>
        </p:spPr>
        <p:txBody>
          <a:bodyPr wrap="square">
            <a:spAutoFit/>
          </a:bodyPr>
          <a:lstStyle/>
          <a:p>
            <a:pPr algn="just"/>
            <a:r>
              <a:rPr lang="en-US" altLang="en-US" sz="2400" dirty="0">
                <a:solidFill>
                  <a:srgbClr val="000066"/>
                </a:solidFill>
                <a:effectLst>
                  <a:outerShdw blurRad="38100" dist="38100" dir="2700000" algn="tl">
                    <a:srgbClr val="C0C0C0"/>
                  </a:outerShdw>
                </a:effectLst>
                <a:latin typeface="+mj-lt"/>
              </a:rPr>
              <a:t>We have no access to polarized targets yet. So we could start from studying spin rotation and effect of acquiring tensor polarization for deuterons passing through nonpolarized matter (for example, </a:t>
            </a:r>
            <a:r>
              <a:rPr lang="ru-RU" sz="2400" dirty="0">
                <a:solidFill>
                  <a:srgbClr val="000066"/>
                </a:solidFill>
                <a:effectLst>
                  <a:outerShdw blurRad="38100" dist="38100" dir="2700000" algn="tl">
                    <a:srgbClr val="000000">
                      <a:alpha val="43137"/>
                    </a:srgbClr>
                  </a:outerShdw>
                </a:effectLst>
              </a:rPr>
              <a:t>DSS</a:t>
            </a:r>
            <a:r>
              <a:rPr lang="en-US" sz="2400" dirty="0">
                <a:solidFill>
                  <a:srgbClr val="000066"/>
                </a:solidFill>
                <a:effectLst>
                  <a:outerShdw blurRad="38100" dist="38100" dir="2700000" algn="tl">
                    <a:srgbClr val="000000">
                      <a:alpha val="43137"/>
                    </a:srgbClr>
                  </a:outerShdw>
                </a:effectLst>
              </a:rPr>
              <a:t> project at NICA</a:t>
            </a:r>
            <a:r>
              <a:rPr lang="en-US" sz="2400" dirty="0"/>
              <a:t>, </a:t>
            </a:r>
            <a:r>
              <a:rPr lang="ru-RU" sz="2400" dirty="0">
                <a:solidFill>
                  <a:srgbClr val="000066"/>
                </a:solidFill>
                <a:effectLst/>
                <a:latin typeface="Arial" panose="020B0604020202020204" pitchFamily="34" charset="0"/>
              </a:rPr>
              <a:t>Изучение поляризационных явлений и спиновых эффектов</a:t>
            </a:r>
            <a:r>
              <a:rPr lang="en-US" sz="2400" dirty="0">
                <a:solidFill>
                  <a:srgbClr val="000066"/>
                </a:solidFill>
                <a:effectLst/>
                <a:latin typeface="Arial" panose="020B0604020202020204" pitchFamily="34" charset="0"/>
              </a:rPr>
              <a:t> </a:t>
            </a:r>
            <a:r>
              <a:rPr lang="ru-RU" sz="2400" dirty="0">
                <a:solidFill>
                  <a:srgbClr val="000066"/>
                </a:solidFill>
                <a:effectLst/>
                <a:latin typeface="Arial" panose="020B0604020202020204" pitchFamily="34" charset="0"/>
              </a:rPr>
              <a:t>на ускорительном комплексе Нуклотрон-М/NICA ОИЯИ</a:t>
            </a:r>
            <a:r>
              <a:rPr lang="en-US" sz="2400" dirty="0">
                <a:solidFill>
                  <a:srgbClr val="000066"/>
                </a:solidFill>
                <a:latin typeface="Arial" panose="020B0604020202020204" pitchFamily="34" charset="0"/>
              </a:rPr>
              <a:t>, </a:t>
            </a:r>
            <a:r>
              <a:rPr lang="ru-RU" sz="2400" dirty="0">
                <a:solidFill>
                  <a:srgbClr val="000066"/>
                </a:solidFill>
                <a:effectLst/>
                <a:latin typeface="Arial" panose="020B0604020202020204" pitchFamily="34" charset="0"/>
              </a:rPr>
              <a:t>р</a:t>
            </a:r>
            <a:r>
              <a:rPr lang="ru-RU" sz="2400" dirty="0">
                <a:solidFill>
                  <a:srgbClr val="000066"/>
                </a:solidFill>
              </a:rPr>
              <a:t>уководитель Ладыгин В.П.</a:t>
            </a:r>
            <a:r>
              <a:rPr lang="en-US" altLang="en-US" sz="2400" dirty="0">
                <a:solidFill>
                  <a:srgbClr val="000066"/>
                </a:solidFill>
                <a:effectLst>
                  <a:outerShdw blurRad="38100" dist="38100" dir="2700000" algn="tl">
                    <a:srgbClr val="C0C0C0"/>
                  </a:outerShdw>
                </a:effectLst>
                <a:latin typeface="+mj-lt"/>
              </a:rPr>
              <a:t>)</a:t>
            </a:r>
          </a:p>
          <a:p>
            <a:pPr algn="just" eaLnBrk="1" hangingPunct="1">
              <a:spcBef>
                <a:spcPct val="50000"/>
              </a:spcBef>
              <a:defRPr/>
            </a:pPr>
            <a:r>
              <a:rPr lang="en-US" altLang="en-US" sz="2400" dirty="0">
                <a:solidFill>
                  <a:srgbClr val="000066"/>
                </a:solidFill>
                <a:effectLst>
                  <a:outerShdw blurRad="38100" dist="38100" dir="2700000" algn="tl">
                    <a:srgbClr val="C0C0C0"/>
                  </a:outerShdw>
                </a:effectLst>
                <a:latin typeface="+mj-lt"/>
              </a:rPr>
              <a:t>Further activities could deal with study of depolarization of protons and deuterons in </a:t>
            </a:r>
            <a:r>
              <a:rPr lang="en-US" altLang="en-US" sz="2400" dirty="0" err="1">
                <a:solidFill>
                  <a:srgbClr val="000066"/>
                </a:solidFill>
                <a:effectLst>
                  <a:outerShdw blurRad="38100" dist="38100" dir="2700000" algn="tl">
                    <a:srgbClr val="C0C0C0"/>
                  </a:outerShdw>
                </a:effectLst>
              </a:rPr>
              <a:t>nonpolarized</a:t>
            </a:r>
            <a:r>
              <a:rPr lang="en-US" altLang="en-US" sz="2400" dirty="0">
                <a:solidFill>
                  <a:srgbClr val="000066"/>
                </a:solidFill>
                <a:effectLst>
                  <a:outerShdw blurRad="38100" dist="38100" dir="2700000" algn="tl">
                    <a:srgbClr val="C0C0C0"/>
                  </a:outerShdw>
                </a:effectLst>
              </a:rPr>
              <a:t> matter.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rotWithShape="1">
          <a:blip r:embed="rId2" cstate="print"/>
          <a:srcRect t="2896" b="2407"/>
          <a:stretch/>
        </p:blipFill>
        <p:spPr bwMode="auto">
          <a:xfrm>
            <a:off x="495300" y="1371600"/>
            <a:ext cx="7543800" cy="3341837"/>
          </a:xfrm>
          <a:prstGeom prst="rect">
            <a:avLst/>
          </a:prstGeom>
          <a:noFill/>
          <a:ln w="9525">
            <a:noFill/>
            <a:miter lim="800000"/>
            <a:headEnd/>
            <a:tailEnd/>
          </a:ln>
          <a:effectLst/>
        </p:spPr>
      </p:pic>
      <p:sp>
        <p:nvSpPr>
          <p:cNvPr id="39939" name="Text Box 5"/>
          <p:cNvSpPr txBox="1">
            <a:spLocks noChangeArrowheads="1"/>
          </p:cNvSpPr>
          <p:nvPr/>
        </p:nvSpPr>
        <p:spPr bwMode="auto">
          <a:xfrm>
            <a:off x="571500" y="914400"/>
            <a:ext cx="8343900" cy="400110"/>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000" dirty="0">
                <a:solidFill>
                  <a:srgbClr val="231F20"/>
                </a:solidFill>
              </a:rPr>
              <a:t>Calculations for liquid hydrogen target with density 0.0675 g/cm</a:t>
            </a:r>
            <a:r>
              <a:rPr lang="en-US" altLang="en-US" sz="2000" baseline="30000" dirty="0">
                <a:solidFill>
                  <a:srgbClr val="231F20"/>
                </a:solidFill>
              </a:rPr>
              <a:t>2</a:t>
            </a:r>
            <a:endParaRPr lang="en-US" altLang="en-US" sz="2000" dirty="0"/>
          </a:p>
        </p:txBody>
      </p:sp>
      <p:sp>
        <p:nvSpPr>
          <p:cNvPr id="25606" name="Rectangle 6"/>
          <p:cNvSpPr>
            <a:spLocks noGrp="1" noChangeArrowheads="1"/>
          </p:cNvSpPr>
          <p:nvPr>
            <p:ph type="title" idx="4294967295"/>
          </p:nvPr>
        </p:nvSpPr>
        <p:spPr/>
        <p:txBody>
          <a:bodyPr/>
          <a:lstStyle/>
          <a:p>
            <a:pPr eaLnBrk="1" hangingPunct="1">
              <a:defRPr/>
            </a:pPr>
            <a:r>
              <a:rPr lang="en-US" altLang="en-US" dirty="0"/>
              <a:t>Spin rotation angle and dichroism in hydrogen target</a:t>
            </a:r>
          </a:p>
        </p:txBody>
      </p:sp>
      <p:sp>
        <p:nvSpPr>
          <p:cNvPr id="39941" name="Text Box 7"/>
          <p:cNvSpPr txBox="1">
            <a:spLocks noChangeArrowheads="1"/>
          </p:cNvSpPr>
          <p:nvPr/>
        </p:nvSpPr>
        <p:spPr bwMode="auto">
          <a:xfrm>
            <a:off x="357188" y="4724400"/>
            <a:ext cx="8405812" cy="1200329"/>
          </a:xfrm>
          <a:prstGeom prst="rect">
            <a:avLst/>
          </a:prstGeom>
          <a:noFill/>
          <a:ln w="9525">
            <a:noFill/>
            <a:miter lim="800000"/>
            <a:headEnd/>
            <a:tailEnd/>
          </a:ln>
          <a:effectLst/>
        </p:spPr>
        <p:txBody>
          <a:bodyPr wrap="square">
            <a:spAutoFit/>
          </a:bodyPr>
          <a:lstStyle/>
          <a:p>
            <a:pPr algn="just" eaLnBrk="1" hangingPunct="1">
              <a:lnSpc>
                <a:spcPct val="120000"/>
              </a:lnSpc>
              <a:spcBef>
                <a:spcPct val="20000"/>
              </a:spcBef>
            </a:pPr>
            <a:r>
              <a:rPr lang="en-US" altLang="en-US" sz="2000" dirty="0">
                <a:solidFill>
                  <a:srgbClr val="231F20"/>
                </a:solidFill>
              </a:rPr>
              <a:t>Spin rotation angle and dichroism in hydrogen target at deuteron energies lower than 5 GeV. Solid curve corresponds to calculations with </a:t>
            </a:r>
            <a:r>
              <a:rPr lang="en-US" altLang="en-US" sz="2000" dirty="0" err="1">
                <a:solidFill>
                  <a:srgbClr val="231F20"/>
                </a:solidFill>
              </a:rPr>
              <a:t>spinless</a:t>
            </a:r>
            <a:r>
              <a:rPr lang="en-US" altLang="en-US" sz="2000" dirty="0">
                <a:solidFill>
                  <a:srgbClr val="231F20"/>
                </a:solidFill>
              </a:rPr>
              <a:t> N-N amplitude</a:t>
            </a:r>
            <a:endParaRPr lang="en-US" altLang="en-US" sz="2000" dirty="0"/>
          </a:p>
        </p:txBody>
      </p:sp>
      <p:pic>
        <p:nvPicPr>
          <p:cNvPr id="39942"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66800" y="5867399"/>
            <a:ext cx="7010400" cy="892175"/>
          </a:xfrm>
          <a:prstGeom prst="rect">
            <a:avLst/>
          </a:prstGeom>
          <a:noFill/>
          <a:ln w="9525">
            <a:solidFill>
              <a:schemeClr val="hlink"/>
            </a:solid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533400" y="1676400"/>
            <a:ext cx="8001000" cy="3682868"/>
          </a:xfrm>
          <a:prstGeom prst="rect">
            <a:avLst/>
          </a:prstGeom>
          <a:noFill/>
          <a:ln>
            <a:noFill/>
          </a:ln>
          <a:effectLst/>
        </p:spPr>
        <p:txBody>
          <a:bodyPr wrap="square">
            <a:spAutoFit/>
          </a:bodyPr>
          <a:lstStyle/>
          <a:p>
            <a:pPr algn="just" eaLnBrk="1" hangingPunct="1">
              <a:lnSpc>
                <a:spcPct val="130000"/>
              </a:lnSpc>
              <a:spcBef>
                <a:spcPts val="900"/>
              </a:spcBef>
              <a:defRPr/>
            </a:pPr>
            <a:r>
              <a:rPr lang="en-US" altLang="en-US" sz="2200" dirty="0">
                <a:solidFill>
                  <a:srgbClr val="000066"/>
                </a:solidFill>
                <a:effectLst>
                  <a:outerShdw blurRad="38100" dist="38100" dir="2700000" algn="tl">
                    <a:srgbClr val="C0C0C0"/>
                  </a:outerShdw>
                </a:effectLst>
                <a:latin typeface="Arial" panose="020B0604020202020204" pitchFamily="34" charset="0"/>
              </a:rPr>
              <a:t>      According to SPD proposal investigation of different processes occurring at collisions of polarized protons, deuterons and  nuclei should be performed.</a:t>
            </a:r>
          </a:p>
          <a:p>
            <a:pPr algn="just" eaLnBrk="1" hangingPunct="1">
              <a:lnSpc>
                <a:spcPct val="130000"/>
              </a:lnSpc>
              <a:spcBef>
                <a:spcPts val="900"/>
              </a:spcBef>
              <a:defRPr/>
            </a:pPr>
            <a:r>
              <a:rPr lang="en-US" altLang="en-US" sz="2200" dirty="0">
                <a:solidFill>
                  <a:srgbClr val="000066"/>
                </a:solidFill>
                <a:effectLst>
                  <a:outerShdw blurRad="38100" dist="38100" dir="2700000" algn="tl">
                    <a:srgbClr val="C0C0C0"/>
                  </a:outerShdw>
                </a:effectLst>
                <a:latin typeface="Arial" panose="020B0604020202020204" pitchFamily="34" charset="0"/>
              </a:rPr>
              <a:t>      To carry out such studies one should develop methods enabling to measure polarization and to control polarization state of colliding beams. Therefore, extensive theoretical analysis, numerical simulation and numerous experiments should be performed.</a:t>
            </a:r>
          </a:p>
        </p:txBody>
      </p:sp>
      <p:sp>
        <p:nvSpPr>
          <p:cNvPr id="134149" name="Text Box 5"/>
          <p:cNvSpPr txBox="1">
            <a:spLocks noChangeArrowheads="1"/>
          </p:cNvSpPr>
          <p:nvPr/>
        </p:nvSpPr>
        <p:spPr bwMode="auto">
          <a:xfrm>
            <a:off x="381000" y="177225"/>
            <a:ext cx="7772400" cy="584775"/>
          </a:xfrm>
          <a:prstGeom prst="rect">
            <a:avLst/>
          </a:prstGeom>
          <a:noFill/>
          <a:ln>
            <a:noFill/>
          </a:ln>
          <a:effectLst/>
        </p:spPr>
        <p:txBody>
          <a:bodyPr wrap="square">
            <a:spAutoFit/>
          </a:bodyPr>
          <a:lstStyle/>
          <a:p>
            <a:pPr eaLnBrk="1" hangingPunct="1">
              <a:defRPr/>
            </a:pPr>
            <a:r>
              <a:rPr lang="en-US" altLang="en-US" sz="3200" dirty="0">
                <a:solidFill>
                  <a:srgbClr val="000066"/>
                </a:solidFill>
                <a:effectLst>
                  <a:outerShdw blurRad="38100" dist="38100" dir="2700000" algn="tl">
                    <a:srgbClr val="000000">
                      <a:alpha val="43137"/>
                    </a:srgbClr>
                  </a:outerShdw>
                </a:effectLst>
                <a:latin typeface="+mj-lt"/>
              </a:rPr>
              <a:t>SPD FIRST STEPS</a:t>
            </a:r>
            <a:r>
              <a:rPr lang="ru-RU" altLang="en-US" sz="2400" dirty="0">
                <a:latin typeface="+mj-lt"/>
              </a:rPr>
              <a:t>	</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57188" y="152400"/>
            <a:ext cx="8786812" cy="68580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2400">
                <a:solidFill>
                  <a:srgbClr val="000066"/>
                </a:solidFill>
                <a:effectLst>
                  <a:outerShdw blurRad="38100" dist="38100" dir="2700000" algn="tl">
                    <a:srgbClr val="C0C0C0"/>
                  </a:outerShdw>
                </a:effectLst>
                <a:latin typeface="Arial" panose="020B0604020202020204" pitchFamily="34" charset="0"/>
              </a:defRPr>
            </a:lvl9pPr>
          </a:lstStyle>
          <a:p>
            <a:pPr eaLnBrk="1" hangingPunct="1">
              <a:defRPr/>
            </a:pPr>
            <a:r>
              <a:rPr lang="en-US" altLang="en-US" sz="2800" dirty="0"/>
              <a:t>SPD: </a:t>
            </a:r>
            <a:r>
              <a:rPr lang="en-US" altLang="en-US" sz="2800" dirty="0" err="1"/>
              <a:t>unpolarized</a:t>
            </a:r>
            <a:r>
              <a:rPr lang="en-US" altLang="en-US" sz="2800" dirty="0"/>
              <a:t> nuclei in </a:t>
            </a:r>
            <a:r>
              <a:rPr lang="en-US" altLang="en-US" sz="2800" dirty="0" err="1"/>
              <a:t>nonpolarized</a:t>
            </a:r>
            <a:r>
              <a:rPr lang="en-US" altLang="en-US" sz="2800" dirty="0"/>
              <a:t> target</a:t>
            </a:r>
          </a:p>
        </p:txBody>
      </p:sp>
      <p:sp>
        <p:nvSpPr>
          <p:cNvPr id="5" name="Text Box 4"/>
          <p:cNvSpPr txBox="1">
            <a:spLocks noChangeArrowheads="1"/>
          </p:cNvSpPr>
          <p:nvPr/>
        </p:nvSpPr>
        <p:spPr bwMode="auto">
          <a:xfrm>
            <a:off x="357188" y="1066800"/>
            <a:ext cx="8534399" cy="3416320"/>
          </a:xfrm>
          <a:prstGeom prst="rect">
            <a:avLst/>
          </a:prstGeom>
          <a:noFill/>
          <a:ln>
            <a:noFill/>
          </a:ln>
          <a:effectLst/>
        </p:spPr>
        <p:txBody>
          <a:bodyPr wrap="square">
            <a:spAutoFit/>
          </a:bodyPr>
          <a:lstStyle/>
          <a:p>
            <a:pPr algn="just" eaLnBrk="1" hangingPunct="1">
              <a:spcBef>
                <a:spcPct val="50000"/>
              </a:spcBef>
              <a:defRPr/>
            </a:pPr>
            <a:r>
              <a:rPr lang="en-US" altLang="en-US" sz="2400" dirty="0">
                <a:solidFill>
                  <a:srgbClr val="000066"/>
                </a:solidFill>
                <a:effectLst>
                  <a:outerShdw blurRad="38100" dist="38100" dir="2700000" algn="tl">
                    <a:srgbClr val="C0C0C0"/>
                  </a:outerShdw>
                </a:effectLst>
                <a:latin typeface="+mj-lt"/>
              </a:rPr>
              <a:t>Similar experiments could be performed with other light and heavy nuclei. </a:t>
            </a:r>
          </a:p>
          <a:p>
            <a:pPr algn="just" eaLnBrk="1" hangingPunct="1">
              <a:spcBef>
                <a:spcPct val="50000"/>
              </a:spcBef>
              <a:defRPr/>
            </a:pPr>
            <a:r>
              <a:rPr lang="en-US" altLang="en-US" sz="2400" dirty="0">
                <a:solidFill>
                  <a:srgbClr val="000066"/>
                </a:solidFill>
                <a:effectLst>
                  <a:outerShdw blurRad="38100" dist="38100" dir="2700000" algn="tl">
                    <a:srgbClr val="C0C0C0"/>
                  </a:outerShdw>
                </a:effectLst>
                <a:latin typeface="+mj-lt"/>
              </a:rPr>
              <a:t>In case of heavy nuclei it is important to study how initially </a:t>
            </a:r>
            <a:r>
              <a:rPr lang="en-US" altLang="en-US" sz="2400" dirty="0" err="1">
                <a:solidFill>
                  <a:srgbClr val="000066"/>
                </a:solidFill>
                <a:effectLst>
                  <a:outerShdw blurRad="38100" dist="38100" dir="2700000" algn="tl">
                    <a:srgbClr val="C0C0C0"/>
                  </a:outerShdw>
                </a:effectLst>
                <a:latin typeface="+mj-lt"/>
              </a:rPr>
              <a:t>unpolarized</a:t>
            </a:r>
            <a:r>
              <a:rPr lang="en-US" altLang="en-US" sz="2400" dirty="0">
                <a:solidFill>
                  <a:srgbClr val="000066"/>
                </a:solidFill>
                <a:effectLst>
                  <a:outerShdw blurRad="38100" dist="38100" dir="2700000" algn="tl">
                    <a:srgbClr val="C0C0C0"/>
                  </a:outerShdw>
                </a:effectLst>
                <a:latin typeface="+mj-lt"/>
              </a:rPr>
              <a:t> nuclei acquire tensor polarization when they pass through </a:t>
            </a:r>
            <a:r>
              <a:rPr lang="en-US" altLang="en-US" sz="2400" dirty="0" err="1">
                <a:solidFill>
                  <a:srgbClr val="000066"/>
                </a:solidFill>
                <a:effectLst>
                  <a:outerShdw blurRad="38100" dist="38100" dir="2700000" algn="tl">
                    <a:srgbClr val="C0C0C0"/>
                  </a:outerShdw>
                </a:effectLst>
                <a:latin typeface="+mj-lt"/>
              </a:rPr>
              <a:t>nonpolarized</a:t>
            </a:r>
            <a:r>
              <a:rPr lang="en-US" altLang="en-US" sz="2400" dirty="0">
                <a:solidFill>
                  <a:srgbClr val="000066"/>
                </a:solidFill>
                <a:effectLst>
                  <a:outerShdw blurRad="38100" dist="38100" dir="2700000" algn="tl">
                    <a:srgbClr val="C0C0C0"/>
                  </a:outerShdw>
                </a:effectLst>
                <a:latin typeface="+mj-lt"/>
              </a:rPr>
              <a:t> target. </a:t>
            </a:r>
          </a:p>
          <a:p>
            <a:pPr algn="just" eaLnBrk="1" hangingPunct="1">
              <a:spcBef>
                <a:spcPct val="50000"/>
              </a:spcBef>
              <a:defRPr/>
            </a:pPr>
            <a:r>
              <a:rPr lang="en-US" altLang="en-US" sz="2400" dirty="0">
                <a:solidFill>
                  <a:srgbClr val="000066"/>
                </a:solidFill>
                <a:effectLst>
                  <a:outerShdw blurRad="38100" dist="38100" dir="2700000" algn="tl">
                    <a:srgbClr val="C0C0C0"/>
                  </a:outerShdw>
                </a:effectLst>
                <a:latin typeface="+mj-lt"/>
              </a:rPr>
              <a:t>This possibility was emphasized by Valery </a:t>
            </a:r>
            <a:r>
              <a:rPr lang="en-US" altLang="en-US" sz="2400" dirty="0" err="1">
                <a:solidFill>
                  <a:srgbClr val="000066"/>
                </a:solidFill>
                <a:effectLst>
                  <a:outerShdw blurRad="38100" dist="38100" dir="2700000" algn="tl">
                    <a:srgbClr val="C0C0C0"/>
                  </a:outerShdw>
                </a:effectLst>
                <a:latin typeface="+mj-lt"/>
              </a:rPr>
              <a:t>Lebedev</a:t>
            </a:r>
            <a:r>
              <a:rPr lang="en-US" altLang="en-US" sz="2400" dirty="0">
                <a:solidFill>
                  <a:srgbClr val="000066"/>
                </a:solidFill>
                <a:effectLst>
                  <a:outerShdw blurRad="38100" dist="38100" dir="2700000" algn="tl">
                    <a:srgbClr val="C0C0C0"/>
                  </a:outerShdw>
                </a:effectLst>
                <a:latin typeface="+mj-lt"/>
              </a:rPr>
              <a:t> and </a:t>
            </a:r>
            <a:r>
              <a:rPr lang="en-US" altLang="en-US" sz="2400" dirty="0" err="1">
                <a:solidFill>
                  <a:srgbClr val="000066"/>
                </a:solidFill>
                <a:effectLst>
                  <a:outerShdw blurRad="38100" dist="38100" dir="2700000" algn="tl">
                    <a:srgbClr val="C0C0C0"/>
                  </a:outerShdw>
                </a:effectLst>
                <a:latin typeface="+mj-lt"/>
              </a:rPr>
              <a:t>Stepan</a:t>
            </a:r>
            <a:r>
              <a:rPr lang="en-US" altLang="en-US" sz="2400" dirty="0">
                <a:solidFill>
                  <a:srgbClr val="000066"/>
                </a:solidFill>
                <a:effectLst>
                  <a:outerShdw blurRad="38100" dist="38100" dir="2700000" algn="tl">
                    <a:srgbClr val="C0C0C0"/>
                  </a:outerShdw>
                </a:effectLst>
                <a:latin typeface="+mj-lt"/>
              </a:rPr>
              <a:t> </a:t>
            </a:r>
            <a:r>
              <a:rPr lang="en-US" altLang="en-US" sz="2400" dirty="0" err="1">
                <a:solidFill>
                  <a:srgbClr val="000066"/>
                </a:solidFill>
                <a:effectLst>
                  <a:outerShdw blurRad="38100" dist="38100" dir="2700000" algn="tl">
                    <a:srgbClr val="C0C0C0"/>
                  </a:outerShdw>
                </a:effectLst>
                <a:latin typeface="+mj-lt"/>
              </a:rPr>
              <a:t>Shimansky</a:t>
            </a:r>
            <a:r>
              <a:rPr lang="en-US" altLang="en-US" sz="2400" dirty="0">
                <a:solidFill>
                  <a:srgbClr val="000066"/>
                </a:solidFill>
                <a:effectLst>
                  <a:outerShdw blurRad="38100" dist="38100" dir="2700000" algn="tl">
                    <a:srgbClr val="C0C0C0"/>
                  </a:outerShdw>
                </a:effectLst>
                <a:latin typeface="+mj-lt"/>
              </a:rPr>
              <a:t>. Evaluations we made together are very much promising.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Rectangle 5"/>
          <p:cNvSpPr>
            <a:spLocks noGrp="1" noChangeArrowheads="1"/>
          </p:cNvSpPr>
          <p:nvPr>
            <p:ph type="title"/>
          </p:nvPr>
        </p:nvSpPr>
        <p:spPr/>
        <p:txBody>
          <a:bodyPr/>
          <a:lstStyle/>
          <a:p>
            <a:pPr eaLnBrk="1" hangingPunct="1">
              <a:spcBef>
                <a:spcPct val="50000"/>
              </a:spcBef>
              <a:defRPr/>
            </a:pPr>
            <a:r>
              <a:rPr lang="en-US" altLang="en-US" sz="3200" b="1" dirty="0">
                <a:latin typeface="Arial" panose="020B0604020202020204" pitchFamily="34" charset="0"/>
              </a:rPr>
              <a:t>Thank you for attention!!</a:t>
            </a:r>
            <a:endParaRPr lang="ru-RU" altLang="en-US" sz="3200" b="1" dirty="0">
              <a:latin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22" y="1143000"/>
            <a:ext cx="8421356" cy="544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457200" y="1909738"/>
            <a:ext cx="8077200" cy="3038524"/>
          </a:xfrm>
          <a:prstGeom prst="rect">
            <a:avLst/>
          </a:prstGeom>
          <a:noFill/>
          <a:ln>
            <a:noFill/>
          </a:ln>
          <a:effectLst/>
        </p:spPr>
        <p:txBody>
          <a:bodyPr wrap="square">
            <a:spAutoFit/>
          </a:bodyPr>
          <a:lstStyle/>
          <a:p>
            <a:pPr algn="just" eaLnBrk="1" hangingPunct="1">
              <a:lnSpc>
                <a:spcPct val="130000"/>
              </a:lnSpc>
              <a:spcBef>
                <a:spcPts val="900"/>
              </a:spcBef>
              <a:defRPr/>
            </a:pPr>
            <a:r>
              <a:rPr lang="en-US" altLang="en-US" sz="2400" dirty="0">
                <a:solidFill>
                  <a:srgbClr val="000066"/>
                </a:solidFill>
                <a:effectLst>
                  <a:outerShdw blurRad="38100" dist="38100" dir="2700000" algn="tl">
                    <a:srgbClr val="000000">
                      <a:alpha val="43137"/>
                    </a:srgbClr>
                  </a:outerShdw>
                </a:effectLst>
                <a:latin typeface="Arial" panose="020B0604020202020204" pitchFamily="34" charset="0"/>
              </a:rPr>
              <a:t>     There is no possibility to carry on experiments in the ring with colliding beams of polarized protons, deuterons and nuclei at NICA now. </a:t>
            </a:r>
          </a:p>
          <a:p>
            <a:pPr algn="just" eaLnBrk="1" hangingPunct="1">
              <a:lnSpc>
                <a:spcPct val="130000"/>
              </a:lnSpc>
              <a:spcBef>
                <a:spcPts val="900"/>
              </a:spcBef>
              <a:defRPr/>
            </a:pPr>
            <a:r>
              <a:rPr lang="en-US" altLang="en-US" sz="2400" dirty="0">
                <a:solidFill>
                  <a:srgbClr val="000066"/>
                </a:solidFill>
                <a:effectLst>
                  <a:outerShdw blurRad="38100" dist="38100" dir="2700000" algn="tl">
                    <a:srgbClr val="000000">
                      <a:alpha val="43137"/>
                    </a:srgbClr>
                  </a:outerShdw>
                </a:effectLst>
                <a:latin typeface="Arial" panose="020B0604020202020204" pitchFamily="34" charset="0"/>
              </a:rPr>
              <a:t>     Therefore, it is reasonable to draw attention to possibility to perform experiments at the extracted beam of the </a:t>
            </a:r>
            <a:r>
              <a:rPr lang="en-US" altLang="en-US" sz="2400" dirty="0" err="1">
                <a:solidFill>
                  <a:srgbClr val="000066"/>
                </a:solidFill>
                <a:effectLst>
                  <a:outerShdw blurRad="38100" dist="38100" dir="2700000" algn="tl">
                    <a:srgbClr val="000000">
                      <a:alpha val="43137"/>
                    </a:srgbClr>
                  </a:outerShdw>
                </a:effectLst>
                <a:latin typeface="Arial" panose="020B0604020202020204" pitchFamily="34" charset="0"/>
              </a:rPr>
              <a:t>Nuclotron</a:t>
            </a:r>
            <a:r>
              <a:rPr lang="en-US" altLang="en-US" sz="2400" dirty="0">
                <a:solidFill>
                  <a:srgbClr val="000066"/>
                </a:solidFill>
                <a:effectLst>
                  <a:outerShdw blurRad="38100" dist="38100" dir="2700000" algn="tl">
                    <a:srgbClr val="000000">
                      <a:alpha val="43137"/>
                    </a:srgbClr>
                  </a:outerShdw>
                </a:effectLst>
                <a:latin typeface="Arial" panose="020B0604020202020204" pitchFamily="34" charset="0"/>
              </a:rPr>
              <a:t> with fixed targets.</a:t>
            </a:r>
          </a:p>
        </p:txBody>
      </p:sp>
      <p:sp>
        <p:nvSpPr>
          <p:cNvPr id="4" name="Text Box 5"/>
          <p:cNvSpPr txBox="1">
            <a:spLocks noChangeArrowheads="1"/>
          </p:cNvSpPr>
          <p:nvPr/>
        </p:nvSpPr>
        <p:spPr bwMode="auto">
          <a:xfrm>
            <a:off x="381000" y="228600"/>
            <a:ext cx="7772400" cy="584775"/>
          </a:xfrm>
          <a:prstGeom prst="rect">
            <a:avLst/>
          </a:prstGeom>
          <a:noFill/>
          <a:ln>
            <a:noFill/>
          </a:ln>
          <a:effectLst/>
        </p:spPr>
        <p:txBody>
          <a:bodyPr wrap="square">
            <a:spAutoFit/>
          </a:bodyPr>
          <a:lstStyle/>
          <a:p>
            <a:pPr eaLnBrk="1" hangingPunct="1">
              <a:defRPr/>
            </a:pPr>
            <a:r>
              <a:rPr lang="en-US" altLang="en-US" sz="3200" dirty="0">
                <a:solidFill>
                  <a:srgbClr val="000066"/>
                </a:solidFill>
                <a:effectLst>
                  <a:outerShdw blurRad="38100" dist="38100" dir="2700000" algn="tl">
                    <a:srgbClr val="000000">
                      <a:alpha val="43137"/>
                    </a:srgbClr>
                  </a:outerShdw>
                </a:effectLst>
                <a:latin typeface="+mj-lt"/>
              </a:rPr>
              <a:t>SPD FIRST STEPS</a:t>
            </a:r>
            <a:r>
              <a:rPr lang="ru-RU" altLang="en-US" sz="2400" dirty="0">
                <a:latin typeface="+mj-lt"/>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22551" y="152400"/>
            <a:ext cx="8634412" cy="685800"/>
          </a:xfrm>
          <a:prstGeom prst="rect">
            <a:avLst/>
          </a:prstGeom>
          <a:noFill/>
          <a:ln w="9525" cap="flat">
            <a:noFill/>
            <a:round/>
            <a:headEnd/>
            <a:tailEnd/>
          </a:ln>
          <a:effectLst/>
        </p:spPr>
        <p:txBody>
          <a:bodyPr anchor="ct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pPr>
            <a:r>
              <a:rPr lang="en-US" sz="3200" dirty="0">
                <a:solidFill>
                  <a:srgbClr val="000066"/>
                </a:solidFill>
                <a:effectLst>
                  <a:outerShdw blurRad="38100" dist="38100" dir="2700000" algn="tl">
                    <a:srgbClr val="C0C0C0"/>
                  </a:outerShdw>
                </a:effectLst>
                <a:cs typeface="Tahoma" charset="0"/>
              </a:rPr>
              <a:t>Transmission experiment</a:t>
            </a:r>
            <a:endParaRPr lang="ru-RU" sz="3200" dirty="0">
              <a:solidFill>
                <a:srgbClr val="000066"/>
              </a:solidFill>
              <a:effectLst>
                <a:outerShdw blurRad="38100" dist="38100" dir="2700000" algn="tl">
                  <a:srgbClr val="C0C0C0"/>
                </a:outerShdw>
              </a:effectLst>
              <a:cs typeface="Tahoma" charset="0"/>
            </a:endParaRPr>
          </a:p>
        </p:txBody>
      </p:sp>
      <p:pic>
        <p:nvPicPr>
          <p:cNvPr id="7171" name="Picture 3" descr="no10.fig2.png"/>
          <p:cNvPicPr>
            <a:picLocks noChangeAspect="1"/>
          </p:cNvPicPr>
          <p:nvPr/>
        </p:nvPicPr>
        <p:blipFill rotWithShape="1">
          <a:blip r:embed="rId3">
            <a:clrChange>
              <a:clrFrom>
                <a:srgbClr val="FFFFFF"/>
              </a:clrFrom>
              <a:clrTo>
                <a:srgbClr val="FFFFFF">
                  <a:alpha val="0"/>
                </a:srgbClr>
              </a:clrTo>
            </a:clrChange>
          </a:blip>
          <a:srcRect t="11366" b="20283"/>
          <a:stretch/>
        </p:blipFill>
        <p:spPr bwMode="auto">
          <a:xfrm>
            <a:off x="1143000" y="4267200"/>
            <a:ext cx="7215188" cy="2362200"/>
          </a:xfrm>
          <a:prstGeom prst="rect">
            <a:avLst/>
          </a:prstGeom>
          <a:noFill/>
          <a:ln w="9525">
            <a:noFill/>
            <a:miter lim="800000"/>
            <a:headEnd/>
            <a:tailEnd/>
          </a:ln>
        </p:spPr>
      </p:pic>
      <p:sp>
        <p:nvSpPr>
          <p:cNvPr id="2" name="TextBox 1"/>
          <p:cNvSpPr txBox="1"/>
          <p:nvPr/>
        </p:nvSpPr>
        <p:spPr>
          <a:xfrm>
            <a:off x="381000" y="1066800"/>
            <a:ext cx="8382000" cy="3048976"/>
          </a:xfrm>
          <a:prstGeom prst="rect">
            <a:avLst/>
          </a:prstGeom>
          <a:noFill/>
        </p:spPr>
        <p:txBody>
          <a:bodyPr wrap="square" rtlCol="0">
            <a:spAutoFit/>
          </a:bodyPr>
          <a:lstStyle/>
          <a:p>
            <a:pPr algn="just">
              <a:lnSpc>
                <a:spcPts val="2800"/>
              </a:lnSpc>
              <a:spcBef>
                <a:spcPts val="900"/>
              </a:spcBef>
            </a:pPr>
            <a:r>
              <a:rPr lang="en-US" sz="2000" dirty="0">
                <a:solidFill>
                  <a:srgbClr val="000066"/>
                </a:solidFill>
                <a:effectLst>
                  <a:outerShdw blurRad="38100" dist="38100" dir="2700000" algn="tl">
                    <a:srgbClr val="C0C0C0"/>
                  </a:outerShdw>
                </a:effectLst>
                <a:cs typeface="Tahoma" charset="0"/>
              </a:rPr>
              <a:t>Further discussion deals with the effects to be observed in beams transmitted through the target in direction of particle initial momentum  rather than scattering experiments. </a:t>
            </a:r>
          </a:p>
          <a:p>
            <a:pPr algn="just">
              <a:lnSpc>
                <a:spcPts val="2800"/>
              </a:lnSpc>
              <a:spcBef>
                <a:spcPts val="900"/>
              </a:spcBef>
            </a:pPr>
            <a:r>
              <a:rPr lang="en-US" sz="2000" dirty="0">
                <a:solidFill>
                  <a:srgbClr val="000066"/>
                </a:solidFill>
                <a:effectLst>
                  <a:outerShdw blurRad="38100" dist="38100" dir="2700000" algn="tl">
                    <a:srgbClr val="C0C0C0"/>
                  </a:outerShdw>
                </a:effectLst>
                <a:cs typeface="Tahoma" charset="0"/>
              </a:rPr>
              <a:t>Usually, transmitted particles are registered within a certain interval of finite momenta because the collimator of the detector has a finite angular width. Therefore, we should study the characteristics of the beam transmitted through the target in the interval of solid angles </a:t>
            </a:r>
            <a:r>
              <a:rPr lang="en-US" sz="2000" dirty="0">
                <a:solidFill>
                  <a:srgbClr val="000066"/>
                </a:solidFill>
                <a:effectLst>
                  <a:outerShdw blurRad="38100" dist="38100" dir="2700000" algn="tl">
                    <a:srgbClr val="C0C0C0"/>
                  </a:outerShdw>
                </a:effectLst>
                <a:cs typeface="Tahoma" charset="0"/>
                <a:sym typeface="Symbol"/>
              </a:rPr>
              <a:t> with respect to the initial direction of the beam propagation.</a:t>
            </a:r>
            <a:endParaRPr lang="en-US" sz="2000" dirty="0"/>
          </a:p>
        </p:txBody>
      </p:sp>
      <p:sp>
        <p:nvSpPr>
          <p:cNvPr id="3" name="TextBox 2"/>
          <p:cNvSpPr txBox="1"/>
          <p:nvPr/>
        </p:nvSpPr>
        <p:spPr>
          <a:xfrm>
            <a:off x="3581400" y="5943600"/>
            <a:ext cx="1371600" cy="381000"/>
          </a:xfrm>
          <a:prstGeom prst="rect">
            <a:avLst/>
          </a:prstGeom>
          <a:noFill/>
        </p:spPr>
        <p:txBody>
          <a:bodyPr wrap="square" rtlCol="0">
            <a:spAutoFit/>
          </a:bodyPr>
          <a:lstStyle/>
          <a:p>
            <a:pPr algn="ctr"/>
            <a:r>
              <a:rPr lang="en-US" dirty="0"/>
              <a:t>target</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1"/>
          <p:cNvSpPr txBox="1">
            <a:spLocks noChangeArrowheads="1"/>
          </p:cNvSpPr>
          <p:nvPr/>
        </p:nvSpPr>
        <p:spPr bwMode="auto">
          <a:xfrm>
            <a:off x="712788" y="2438400"/>
            <a:ext cx="7924800" cy="1077218"/>
          </a:xfrm>
          <a:prstGeom prst="rect">
            <a:avLst/>
          </a:prstGeom>
          <a:noFill/>
          <a:ln>
            <a:noFill/>
          </a:ln>
          <a:effectLst/>
        </p:spPr>
        <p:txBody>
          <a:bodyPr>
            <a:spAutoFit/>
          </a:bodyPr>
          <a:lstStyle>
            <a:lvl1pPr>
              <a:spcBef>
                <a:spcPct val="20000"/>
              </a:spcBef>
              <a:defRPr sz="1600">
                <a:solidFill>
                  <a:schemeClr val="tx1"/>
                </a:solidFill>
                <a:latin typeface="Arial" panose="020B0604020202020204" pitchFamily="34" charset="0"/>
              </a:defRPr>
            </a:lvl1pPr>
            <a:lvl2pPr marL="742950" indent="-285750">
              <a:spcBef>
                <a:spcPct val="20000"/>
              </a:spcBef>
              <a:defRPr sz="2800">
                <a:solidFill>
                  <a:schemeClr val="tx1"/>
                </a:solidFill>
                <a:latin typeface="Arial" panose="020B0604020202020204" pitchFamily="34" charset="0"/>
              </a:defRPr>
            </a:lvl2pPr>
            <a:lvl3pPr marL="1143000" indent="-228600">
              <a:spcBef>
                <a:spcPct val="20000"/>
              </a:spcBef>
              <a:defRPr sz="24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r>
              <a:rPr lang="en-US" sz="3200" dirty="0">
                <a:solidFill>
                  <a:srgbClr val="000066"/>
                </a:solidFill>
                <a:effectLst>
                  <a:outerShdw blurRad="38100" dist="38100" dir="2700000" algn="tl">
                    <a:srgbClr val="000000">
                      <a:alpha val="43137"/>
                    </a:srgbClr>
                  </a:outerShdw>
                </a:effectLst>
              </a:rPr>
              <a:t>Particle spin rotation in </a:t>
            </a:r>
            <a:r>
              <a:rPr lang="en-US" sz="3200" dirty="0" err="1">
                <a:solidFill>
                  <a:srgbClr val="000066"/>
                </a:solidFill>
                <a:effectLst>
                  <a:outerShdw blurRad="38100" dist="38100" dir="2700000" algn="tl">
                    <a:srgbClr val="000000">
                      <a:alpha val="43137"/>
                    </a:srgbClr>
                  </a:outerShdw>
                </a:effectLst>
              </a:rPr>
              <a:t>pseudomagnetic</a:t>
            </a:r>
            <a:r>
              <a:rPr lang="en-US" sz="3200" dirty="0">
                <a:solidFill>
                  <a:srgbClr val="000066"/>
                </a:solidFill>
                <a:effectLst>
                  <a:outerShdw blurRad="38100" dist="38100" dir="2700000" algn="tl">
                    <a:srgbClr val="000000">
                      <a:alpha val="43137"/>
                    </a:srgbClr>
                  </a:outerShdw>
                </a:effectLst>
              </a:rPr>
              <a:t> field of matter with polarized nuclei</a:t>
            </a:r>
          </a:p>
        </p:txBody>
      </p:sp>
      <p:sp>
        <p:nvSpPr>
          <p:cNvPr id="13332" name="Rectangle 20"/>
          <p:cNvSpPr>
            <a:spLocks noGrp="1" noChangeArrowheads="1"/>
          </p:cNvSpPr>
          <p:nvPr>
            <p:ph type="title" idx="4294967295"/>
          </p:nvPr>
        </p:nvSpPr>
        <p:spPr/>
        <p:txBody>
          <a:bodyPr/>
          <a:lstStyle/>
          <a:p>
            <a:pPr eaLnBrk="1" hangingPunct="1">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4114800"/>
            <a:ext cx="7921625" cy="407532"/>
            <a:chOff x="457200" y="4267200"/>
            <a:chExt cx="7921625" cy="407532"/>
          </a:xfrm>
        </p:grpSpPr>
        <p:sp>
          <p:nvSpPr>
            <p:cNvPr id="10253" name="Text Box 8"/>
            <p:cNvSpPr txBox="1">
              <a:spLocks noChangeArrowheads="1"/>
            </p:cNvSpPr>
            <p:nvPr/>
          </p:nvSpPr>
          <p:spPr bwMode="auto">
            <a:xfrm>
              <a:off x="457200" y="4273094"/>
              <a:ext cx="7921625" cy="401638"/>
            </a:xfrm>
            <a:prstGeom prst="rect">
              <a:avLst/>
            </a:prstGeom>
            <a:noFill/>
            <a:ln w="9525">
              <a:noFill/>
              <a:round/>
              <a:headEnd/>
              <a:tailEnd/>
            </a:ln>
          </p:spPr>
          <p:txBody>
            <a:bodyPr lIns="90000" tIns="46800" rIns="90000" bIns="46800">
              <a:spAutoFit/>
            </a:bodyPr>
            <a:lstStyle/>
            <a:p>
              <a:pPr eaLnBrk="1" hangingPunct="1">
                <a:spcBef>
                  <a:spcPts val="10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altLang="en-US" sz="2000" dirty="0">
                  <a:solidFill>
                    <a:srgbClr val="000000"/>
                  </a:solidFill>
                  <a:cs typeface="Tahoma" pitchFamily="34" charset="0"/>
                </a:rPr>
                <a:t>L is the photon propagation length in a medium</a:t>
              </a:r>
              <a:r>
                <a:rPr lang="en-US" altLang="en-US" sz="1600" dirty="0">
                  <a:solidFill>
                    <a:srgbClr val="000000"/>
                  </a:solidFill>
                  <a:cs typeface="Tahoma" pitchFamily="34" charset="0"/>
                </a:rPr>
                <a:t>,</a:t>
              </a:r>
            </a:p>
          </p:txBody>
        </p:sp>
        <p:graphicFrame>
          <p:nvGraphicFramePr>
            <p:cNvPr id="10254" name="Object 9"/>
            <p:cNvGraphicFramePr>
              <a:graphicFrameLocks noChangeAspect="1"/>
            </p:cNvGraphicFramePr>
            <p:nvPr>
              <p:extLst>
                <p:ext uri="{D42A27DB-BD31-4B8C-83A1-F6EECF244321}">
                  <p14:modId xmlns:p14="http://schemas.microsoft.com/office/powerpoint/2010/main" val="1467980366"/>
                </p:ext>
              </p:extLst>
            </p:nvPr>
          </p:nvGraphicFramePr>
          <p:xfrm>
            <a:off x="6037262" y="4267200"/>
            <a:ext cx="820738" cy="385763"/>
          </p:xfrm>
          <a:graphic>
            <a:graphicData uri="http://schemas.openxmlformats.org/presentationml/2006/ole">
              <mc:AlternateContent xmlns:mc="http://schemas.openxmlformats.org/markup-compatibility/2006">
                <mc:Choice xmlns:v="urn:schemas-microsoft-com:vml" Requires="v">
                  <p:oleObj spid="_x0000_s1035" r:id="rId4" imgW="480875" imgH="196770" progId="Equation.3">
                    <p:embed/>
                  </p:oleObj>
                </mc:Choice>
                <mc:Fallback>
                  <p:oleObj r:id="rId4" imgW="480875" imgH="19677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7262" y="4267200"/>
                          <a:ext cx="820738" cy="3857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0244" name="Text Box 10"/>
          <p:cNvSpPr txBox="1">
            <a:spLocks noChangeArrowheads="1"/>
          </p:cNvSpPr>
          <p:nvPr/>
        </p:nvSpPr>
        <p:spPr bwMode="auto">
          <a:xfrm>
            <a:off x="457200" y="4635044"/>
            <a:ext cx="8382000" cy="402291"/>
          </a:xfrm>
          <a:prstGeom prst="rect">
            <a:avLst/>
          </a:prstGeom>
          <a:noFill/>
          <a:ln w="9525">
            <a:noFill/>
            <a:round/>
            <a:headEnd/>
            <a:tailEnd/>
          </a:ln>
        </p:spPr>
        <p:txBody>
          <a:bodyPr wrap="square" lIns="90000" tIns="46800" rIns="90000" bIns="46800">
            <a:spAutoFit/>
          </a:bodyPr>
          <a:lstStyle/>
          <a:p>
            <a:pPr eaLnBrk="1" hangingPunct="1">
              <a:spcBef>
                <a:spcPts val="10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altLang="en-US" sz="2000" dirty="0">
                <a:solidFill>
                  <a:srgbClr val="000000"/>
                </a:solidFill>
                <a:cs typeface="Tahoma" pitchFamily="34" charset="0"/>
              </a:rPr>
              <a:t>Photon polarization plane rotates in a matter and the angle of rotation</a:t>
            </a:r>
          </a:p>
        </p:txBody>
      </p:sp>
      <p:pic>
        <p:nvPicPr>
          <p:cNvPr id="10245" name="Picture 11"/>
          <p:cNvPicPr>
            <a:picLocks noChangeAspect="1" noChangeArrowheads="1"/>
          </p:cNvPicPr>
          <p:nvPr/>
        </p:nvPicPr>
        <p:blipFill>
          <a:blip r:embed="rId6"/>
          <a:srcRect/>
          <a:stretch>
            <a:fillRect/>
          </a:stretch>
        </p:blipFill>
        <p:spPr bwMode="auto">
          <a:xfrm>
            <a:off x="2971800" y="4990644"/>
            <a:ext cx="2951163" cy="558800"/>
          </a:xfrm>
          <a:prstGeom prst="rect">
            <a:avLst/>
          </a:prstGeom>
          <a:noFill/>
          <a:ln w="9525">
            <a:noFill/>
            <a:round/>
            <a:headEnd/>
            <a:tailEnd/>
          </a:ln>
        </p:spPr>
      </p:pic>
      <p:sp>
        <p:nvSpPr>
          <p:cNvPr id="10250" name="Text Box 13"/>
          <p:cNvSpPr txBox="1">
            <a:spLocks noChangeArrowheads="1"/>
          </p:cNvSpPr>
          <p:nvPr/>
        </p:nvSpPr>
        <p:spPr bwMode="auto">
          <a:xfrm>
            <a:off x="381000" y="5562600"/>
            <a:ext cx="8607425" cy="1146174"/>
          </a:xfrm>
          <a:prstGeom prst="rect">
            <a:avLst/>
          </a:prstGeom>
          <a:noFill/>
          <a:ln w="9525">
            <a:noFill/>
            <a:round/>
            <a:headEnd/>
            <a:tailEnd/>
          </a:ln>
        </p:spPr>
        <p:txBody>
          <a:bodyPr lIns="90000" tIns="46800" rIns="90000" bIns="46800">
            <a:spAutoFit/>
          </a:bodyPr>
          <a:lstStyle/>
          <a:p>
            <a:pPr eaLnBrk="1" hangingPunct="1">
              <a:spcBef>
                <a:spcPts val="10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altLang="en-US" sz="2000" dirty="0">
                <a:solidFill>
                  <a:srgbClr val="000000"/>
                </a:solidFill>
                <a:cs typeface="Tahoma" pitchFamily="34" charset="0"/>
              </a:rPr>
              <a:t>             corresponds to the right rotation of the light polarization plane (clockwise  rotation)</a:t>
            </a:r>
          </a:p>
          <a:p>
            <a:pPr eaLnBrk="1" hangingPunct="1">
              <a:spcBef>
                <a:spcPts val="10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altLang="en-US" sz="2000" dirty="0">
                <a:solidFill>
                  <a:srgbClr val="000000"/>
                </a:solidFill>
                <a:cs typeface="Tahoma" pitchFamily="34" charset="0"/>
              </a:rPr>
              <a:t>             corresponds to the left rotation (i.e. counter-clockwise rotation)</a:t>
            </a:r>
          </a:p>
        </p:txBody>
      </p:sp>
      <p:graphicFrame>
        <p:nvGraphicFramePr>
          <p:cNvPr id="10251" name="Object 14"/>
          <p:cNvGraphicFramePr>
            <a:graphicFrameLocks noChangeAspect="1"/>
          </p:cNvGraphicFramePr>
          <p:nvPr>
            <p:extLst>
              <p:ext uri="{D42A27DB-BD31-4B8C-83A1-F6EECF244321}">
                <p14:modId xmlns:p14="http://schemas.microsoft.com/office/powerpoint/2010/main" val="2707860389"/>
              </p:ext>
            </p:extLst>
          </p:nvPr>
        </p:nvGraphicFramePr>
        <p:xfrm>
          <a:off x="533400" y="5624943"/>
          <a:ext cx="606425" cy="290512"/>
        </p:xfrm>
        <a:graphic>
          <a:graphicData uri="http://schemas.openxmlformats.org/presentationml/2006/ole">
            <mc:AlternateContent xmlns:mc="http://schemas.openxmlformats.org/markup-compatibility/2006">
              <mc:Choice xmlns:v="urn:schemas-microsoft-com:vml" Requires="v">
                <p:oleObj spid="_x0000_s1036" r:id="rId7" imgW="370071" imgH="172066" progId="Equation.3">
                  <p:embed/>
                </p:oleObj>
              </mc:Choice>
              <mc:Fallback>
                <p:oleObj r:id="rId7" imgW="370071" imgH="172066"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624943"/>
                        <a:ext cx="606425" cy="2905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52" name="Object 15"/>
          <p:cNvGraphicFramePr>
            <a:graphicFrameLocks noChangeAspect="1"/>
          </p:cNvGraphicFramePr>
          <p:nvPr>
            <p:extLst>
              <p:ext uri="{D42A27DB-BD31-4B8C-83A1-F6EECF244321}">
                <p14:modId xmlns:p14="http://schemas.microsoft.com/office/powerpoint/2010/main" val="2995929867"/>
              </p:ext>
            </p:extLst>
          </p:nvPr>
        </p:nvGraphicFramePr>
        <p:xfrm>
          <a:off x="533400" y="6359669"/>
          <a:ext cx="606425" cy="290512"/>
        </p:xfrm>
        <a:graphic>
          <a:graphicData uri="http://schemas.openxmlformats.org/presentationml/2006/ole">
            <mc:AlternateContent xmlns:mc="http://schemas.openxmlformats.org/markup-compatibility/2006">
              <mc:Choice xmlns:v="urn:schemas-microsoft-com:vml" Requires="v">
                <p:oleObj spid="_x0000_s1037" r:id="rId9" imgW="370071" imgH="172066" progId="Equation.3">
                  <p:embed/>
                </p:oleObj>
              </mc:Choice>
              <mc:Fallback>
                <p:oleObj r:id="rId9" imgW="370071" imgH="172066"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6359669"/>
                        <a:ext cx="606425" cy="2905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7184" name="Text Box 16"/>
          <p:cNvSpPr txBox="1">
            <a:spLocks noChangeArrowheads="1"/>
          </p:cNvSpPr>
          <p:nvPr/>
        </p:nvSpPr>
        <p:spPr bwMode="auto">
          <a:xfrm>
            <a:off x="357188" y="152400"/>
            <a:ext cx="8634412" cy="685800"/>
          </a:xfrm>
          <a:prstGeom prst="rect">
            <a:avLst/>
          </a:prstGeom>
          <a:noFill/>
          <a:ln w="9525" cap="flat">
            <a:noFill/>
            <a:round/>
            <a:headEnd/>
            <a:tailEnd/>
          </a:ln>
          <a:effectLst/>
        </p:spPr>
        <p:txBody>
          <a:bodyPr anchor="ct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pPr>
            <a:r>
              <a:rPr lang="en-US" sz="2400" dirty="0">
                <a:solidFill>
                  <a:srgbClr val="000066"/>
                </a:solidFill>
                <a:effectLst>
                  <a:outerShdw blurRad="38100" dist="38100" dir="2700000" algn="tl">
                    <a:srgbClr val="C0C0C0"/>
                  </a:outerShdw>
                </a:effectLst>
                <a:cs typeface="Tahoma" charset="0"/>
              </a:rPr>
              <a:t>Photon polarization plane rotates in a matter placed in magnetic field. </a:t>
            </a:r>
            <a:r>
              <a:rPr lang="en-US" sz="2400" dirty="0" err="1">
                <a:solidFill>
                  <a:srgbClr val="000066"/>
                </a:solidFill>
                <a:effectLst>
                  <a:outerShdw blurRad="38100" dist="38100" dir="2700000" algn="tl">
                    <a:srgbClr val="C0C0C0"/>
                  </a:outerShdw>
                </a:effectLst>
                <a:cs typeface="Tahoma" charset="0"/>
              </a:rPr>
              <a:t>Faradey</a:t>
            </a:r>
            <a:r>
              <a:rPr lang="en-US" sz="2400" dirty="0">
                <a:solidFill>
                  <a:srgbClr val="000066"/>
                </a:solidFill>
                <a:effectLst>
                  <a:outerShdw blurRad="38100" dist="38100" dir="2700000" algn="tl">
                    <a:srgbClr val="C0C0C0"/>
                  </a:outerShdw>
                </a:effectLst>
                <a:cs typeface="Tahoma" charset="0"/>
              </a:rPr>
              <a:t> effect.</a:t>
            </a:r>
          </a:p>
        </p:txBody>
      </p:sp>
      <p:grpSp>
        <p:nvGrpSpPr>
          <p:cNvPr id="3" name="Group 2"/>
          <p:cNvGrpSpPr/>
          <p:nvPr/>
        </p:nvGrpSpPr>
        <p:grpSpPr>
          <a:xfrm>
            <a:off x="457201" y="990600"/>
            <a:ext cx="8381999" cy="3121025"/>
            <a:chOff x="457201" y="1066800"/>
            <a:chExt cx="8381999" cy="3121025"/>
          </a:xfrm>
        </p:grpSpPr>
        <p:sp>
          <p:nvSpPr>
            <p:cNvPr id="10255" name="Rectangle 2"/>
            <p:cNvSpPr>
              <a:spLocks noChangeArrowheads="1"/>
            </p:cNvSpPr>
            <p:nvPr/>
          </p:nvSpPr>
          <p:spPr bwMode="auto">
            <a:xfrm>
              <a:off x="457201" y="1066800"/>
              <a:ext cx="8381999" cy="3121025"/>
            </a:xfrm>
            <a:prstGeom prst="rect">
              <a:avLst/>
            </a:prstGeom>
            <a:solidFill>
              <a:srgbClr val="FFFFFF"/>
            </a:solidFill>
            <a:ln w="9525">
              <a:noFill/>
              <a:round/>
              <a:headEnd/>
              <a:tailEnd/>
            </a:ln>
          </p:spPr>
          <p:txBody>
            <a:bodyPr wrap="none" anchor="ctr"/>
            <a:lstStyle/>
            <a:p>
              <a:endParaRPr lang="en-US" altLang="en-US"/>
            </a:p>
          </p:txBody>
        </p:sp>
        <p:sp>
          <p:nvSpPr>
            <p:cNvPr id="10256" name="Text Box 4"/>
            <p:cNvSpPr txBox="1">
              <a:spLocks noChangeArrowheads="1"/>
            </p:cNvSpPr>
            <p:nvPr/>
          </p:nvSpPr>
          <p:spPr bwMode="auto">
            <a:xfrm>
              <a:off x="533400" y="1143000"/>
              <a:ext cx="3883025" cy="1017588"/>
            </a:xfrm>
            <a:prstGeom prst="rect">
              <a:avLst/>
            </a:prstGeom>
            <a:noFill/>
            <a:ln w="9525">
              <a:noFill/>
              <a:round/>
              <a:headEnd/>
              <a:tailEnd/>
            </a:ln>
          </p:spPr>
          <p:txBody>
            <a:bodyPr lIns="90000" tIns="46800" rIns="90000" bIns="46800">
              <a:spAutoFit/>
            </a:bodyPr>
            <a:lstStyle/>
            <a:p>
              <a:pPr eaLnBrk="1" hangingPunct="1">
                <a:lnSpc>
                  <a:spcPct val="150000"/>
                </a:lnSpc>
                <a:spcBef>
                  <a:spcPts val="10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altLang="en-US" sz="2000" dirty="0">
                  <a:solidFill>
                    <a:srgbClr val="000000"/>
                  </a:solidFill>
                  <a:cs typeface="Tahoma" pitchFamily="34" charset="0"/>
                </a:rPr>
                <a:t>Let photons with the linear polarization is incident on matter</a:t>
              </a:r>
            </a:p>
          </p:txBody>
        </p:sp>
        <p:pic>
          <p:nvPicPr>
            <p:cNvPr id="10257" name="Picture 6"/>
            <p:cNvPicPr>
              <a:picLocks noChangeAspect="1" noChangeArrowheads="1"/>
            </p:cNvPicPr>
            <p:nvPr/>
          </p:nvPicPr>
          <p:blipFill>
            <a:blip r:embed="rId11"/>
            <a:srcRect/>
            <a:stretch>
              <a:fillRect/>
            </a:stretch>
          </p:blipFill>
          <p:spPr bwMode="auto">
            <a:xfrm>
              <a:off x="4803775" y="1066800"/>
              <a:ext cx="3959225" cy="1935163"/>
            </a:xfrm>
            <a:prstGeom prst="rect">
              <a:avLst/>
            </a:prstGeom>
            <a:noFill/>
            <a:ln w="9525">
              <a:noFill/>
              <a:round/>
              <a:headEnd/>
              <a:tailEnd/>
            </a:ln>
          </p:spPr>
        </p:pic>
        <p:pic>
          <p:nvPicPr>
            <p:cNvPr id="10248" name="Picture 17" descr="p5.png"/>
            <p:cNvPicPr>
              <a:picLocks noChangeAspect="1"/>
            </p:cNvPicPr>
            <p:nvPr/>
          </p:nvPicPr>
          <p:blipFill>
            <a:blip r:embed="rId12"/>
            <a:srcRect/>
            <a:stretch>
              <a:fillRect/>
            </a:stretch>
          </p:blipFill>
          <p:spPr bwMode="auto">
            <a:xfrm>
              <a:off x="1285875" y="2968625"/>
              <a:ext cx="6429375" cy="1201738"/>
            </a:xfrm>
            <a:prstGeom prst="rect">
              <a:avLst/>
            </a:prstGeom>
            <a:noFill/>
            <a:ln w="9525">
              <a:noFill/>
              <a:miter lim="800000"/>
              <a:headEnd/>
              <a:tailEnd/>
            </a:ln>
          </p:spPr>
        </p:pic>
        <p:sp>
          <p:nvSpPr>
            <p:cNvPr id="10249" name="TextBox 19"/>
            <p:cNvSpPr txBox="1">
              <a:spLocks noChangeArrowheads="1"/>
            </p:cNvSpPr>
            <p:nvPr/>
          </p:nvSpPr>
          <p:spPr bwMode="auto">
            <a:xfrm>
              <a:off x="523875" y="2559050"/>
              <a:ext cx="4711546" cy="400110"/>
            </a:xfrm>
            <a:prstGeom prst="rect">
              <a:avLst/>
            </a:prstGeom>
            <a:noFill/>
            <a:ln w="9525">
              <a:noFill/>
              <a:miter lim="800000"/>
              <a:headEnd/>
              <a:tailEnd/>
            </a:ln>
          </p:spPr>
          <p:txBody>
            <a:bodyPr wrap="none">
              <a:spAutoFit/>
            </a:bodyPr>
            <a:lstStyle/>
            <a:p>
              <a:r>
                <a:rPr lang="en-US" altLang="en-US" sz="2000" dirty="0"/>
                <a:t>Polarization vector of a photon in matter</a:t>
              </a:r>
            </a:p>
          </p:txBody>
        </p:sp>
      </p:gr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357188" y="152400"/>
            <a:ext cx="8634412" cy="685800"/>
          </a:xfrm>
          <a:prstGeom prst="rect">
            <a:avLst/>
          </a:prstGeom>
          <a:noFill/>
          <a:ln w="9525" cap="flat">
            <a:noFill/>
            <a:round/>
            <a:headEnd/>
            <a:tailEnd/>
          </a:ln>
          <a:effectLst/>
        </p:spPr>
        <p:txBody>
          <a:bodyPr anchor="ct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pPr>
            <a:r>
              <a:rPr lang="en-US" sz="2400">
                <a:solidFill>
                  <a:srgbClr val="000066"/>
                </a:solidFill>
                <a:effectLst>
                  <a:outerShdw blurRad="38100" dist="38100" dir="2700000" algn="tl">
                    <a:srgbClr val="C0C0C0"/>
                  </a:outerShdw>
                </a:effectLst>
                <a:cs typeface="Tahoma" charset="0"/>
              </a:rPr>
              <a:t>The index of refraction and effective potential energy of particles in matter</a:t>
            </a:r>
          </a:p>
        </p:txBody>
      </p:sp>
      <p:grpSp>
        <p:nvGrpSpPr>
          <p:cNvPr id="3" name="Group 2"/>
          <p:cNvGrpSpPr/>
          <p:nvPr/>
        </p:nvGrpSpPr>
        <p:grpSpPr>
          <a:xfrm>
            <a:off x="392113" y="2362200"/>
            <a:ext cx="8447087" cy="2209800"/>
            <a:chOff x="392113" y="2514600"/>
            <a:chExt cx="8447087" cy="2209800"/>
          </a:xfrm>
        </p:grpSpPr>
        <p:sp>
          <p:nvSpPr>
            <p:cNvPr id="2" name="Rectangle 1"/>
            <p:cNvSpPr/>
            <p:nvPr/>
          </p:nvSpPr>
          <p:spPr>
            <a:xfrm>
              <a:off x="392113" y="2514600"/>
              <a:ext cx="8447087"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1" name="Picture 2"/>
            <p:cNvPicPr>
              <a:picLocks noChangeAspect="1" noChangeArrowheads="1"/>
            </p:cNvPicPr>
            <p:nvPr/>
          </p:nvPicPr>
          <p:blipFill>
            <a:blip r:embed="rId3"/>
            <a:srcRect/>
            <a:stretch>
              <a:fillRect/>
            </a:stretch>
          </p:blipFill>
          <p:spPr bwMode="auto">
            <a:xfrm>
              <a:off x="2514600" y="2627779"/>
              <a:ext cx="3810000" cy="1757363"/>
            </a:xfrm>
            <a:prstGeom prst="rect">
              <a:avLst/>
            </a:prstGeom>
            <a:noFill/>
            <a:ln w="9525">
              <a:noFill/>
              <a:round/>
              <a:headEnd/>
              <a:tailEnd/>
            </a:ln>
          </p:spPr>
        </p:pic>
        <p:sp>
          <p:nvSpPr>
            <p:cNvPr id="12292" name="Text Box 4"/>
            <p:cNvSpPr txBox="1">
              <a:spLocks noChangeArrowheads="1"/>
            </p:cNvSpPr>
            <p:nvPr/>
          </p:nvSpPr>
          <p:spPr bwMode="auto">
            <a:xfrm>
              <a:off x="604837" y="4294654"/>
              <a:ext cx="8139114" cy="402291"/>
            </a:xfrm>
            <a:prstGeom prst="rect">
              <a:avLst/>
            </a:prstGeom>
            <a:noFill/>
            <a:ln w="9525">
              <a:noFill/>
              <a:round/>
              <a:headEnd/>
              <a:tailEnd/>
            </a:ln>
          </p:spPr>
          <p:txBody>
            <a:bodyPr wrap="square" lIns="90000" tIns="46800" rIns="90000" bIns="46800">
              <a:spAutoFit/>
            </a:bodyPr>
            <a:lstStyle/>
            <a:p>
              <a:pPr algn="ctr" eaLnBrk="1" hangingPunct="1">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altLang="en-US" sz="2000" dirty="0">
                  <a:solidFill>
                    <a:srgbClr val="000000"/>
                  </a:solidFill>
                  <a:cs typeface="Tahoma" pitchFamily="34" charset="0"/>
                </a:rPr>
                <a:t>Kinetic energy of a particle in vacuum is not equal to that in medium.</a:t>
              </a:r>
            </a:p>
          </p:txBody>
        </p:sp>
      </p:grpSp>
      <p:sp>
        <p:nvSpPr>
          <p:cNvPr id="12293" name="Text Box 5"/>
          <p:cNvSpPr txBox="1">
            <a:spLocks noChangeArrowheads="1"/>
          </p:cNvSpPr>
          <p:nvPr/>
        </p:nvSpPr>
        <p:spPr bwMode="auto">
          <a:xfrm>
            <a:off x="392113" y="4800600"/>
            <a:ext cx="8382000" cy="1499450"/>
          </a:xfrm>
          <a:prstGeom prst="rect">
            <a:avLst/>
          </a:prstGeom>
          <a:noFill/>
          <a:ln w="9525">
            <a:noFill/>
            <a:round/>
            <a:headEnd/>
            <a:tailEnd/>
          </a:ln>
        </p:spPr>
        <p:txBody>
          <a:bodyPr lIns="90000" tIns="46800" rIns="90000" bIns="46800">
            <a:spAutoFit/>
          </a:bodyPr>
          <a:lstStyle/>
          <a:p>
            <a:pPr algn="just" eaLnBrk="1" hangingPunct="1">
              <a:lnSpc>
                <a:spcPts val="2800"/>
              </a:lnSpc>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altLang="en-US" sz="2000" dirty="0">
                <a:solidFill>
                  <a:srgbClr val="000066"/>
                </a:solidFill>
                <a:effectLst>
                  <a:outerShdw blurRad="38100" dist="38100" dir="2700000" algn="tl">
                    <a:srgbClr val="000000">
                      <a:alpha val="43137"/>
                    </a:srgbClr>
                  </a:outerShdw>
                </a:effectLst>
                <a:cs typeface="Tahoma" pitchFamily="34" charset="0"/>
              </a:rPr>
              <a:t>From the energy conservation condition we immediately obtain the necessity to suppose that a particle in medium possesses effective potential energy. This energy can be found easily from the evident equality:</a:t>
            </a:r>
          </a:p>
        </p:txBody>
      </p:sp>
      <p:grpSp>
        <p:nvGrpSpPr>
          <p:cNvPr id="4" name="Group 3"/>
          <p:cNvGrpSpPr/>
          <p:nvPr/>
        </p:nvGrpSpPr>
        <p:grpSpPr>
          <a:xfrm>
            <a:off x="1708944" y="5770563"/>
            <a:ext cx="5930900" cy="935037"/>
            <a:chOff x="635000" y="5862638"/>
            <a:chExt cx="5930900" cy="935037"/>
          </a:xfrm>
        </p:grpSpPr>
        <p:pic>
          <p:nvPicPr>
            <p:cNvPr id="12294" name="Picture 6"/>
            <p:cNvPicPr>
              <a:picLocks noChangeAspect="1" noChangeArrowheads="1"/>
            </p:cNvPicPr>
            <p:nvPr/>
          </p:nvPicPr>
          <p:blipFill>
            <a:blip r:embed="rId4"/>
            <a:srcRect/>
            <a:stretch>
              <a:fillRect/>
            </a:stretch>
          </p:blipFill>
          <p:spPr bwMode="auto">
            <a:xfrm>
              <a:off x="635000" y="6148388"/>
              <a:ext cx="1752600" cy="425450"/>
            </a:xfrm>
            <a:prstGeom prst="rect">
              <a:avLst/>
            </a:prstGeom>
            <a:noFill/>
            <a:ln w="9525">
              <a:noFill/>
              <a:round/>
              <a:headEnd/>
              <a:tailEnd/>
            </a:ln>
          </p:spPr>
        </p:pic>
        <p:pic>
          <p:nvPicPr>
            <p:cNvPr id="12295" name="Picture 7"/>
            <p:cNvPicPr>
              <a:picLocks noChangeAspect="1" noChangeArrowheads="1"/>
            </p:cNvPicPr>
            <p:nvPr/>
          </p:nvPicPr>
          <p:blipFill>
            <a:blip r:embed="rId5"/>
            <a:srcRect/>
            <a:stretch>
              <a:fillRect/>
            </a:stretch>
          </p:blipFill>
          <p:spPr bwMode="auto">
            <a:xfrm>
              <a:off x="2782888" y="5862638"/>
              <a:ext cx="3783012" cy="935037"/>
            </a:xfrm>
            <a:prstGeom prst="rect">
              <a:avLst/>
            </a:prstGeom>
            <a:noFill/>
            <a:ln w="9525">
              <a:noFill/>
              <a:round/>
              <a:headEnd/>
              <a:tailEnd/>
            </a:ln>
          </p:spPr>
        </p:pic>
      </p:grpSp>
      <p:sp>
        <p:nvSpPr>
          <p:cNvPr id="7176" name="TextBox 8"/>
          <p:cNvSpPr txBox="1">
            <a:spLocks noChangeArrowheads="1"/>
          </p:cNvSpPr>
          <p:nvPr/>
        </p:nvSpPr>
        <p:spPr bwMode="auto">
          <a:xfrm>
            <a:off x="380054" y="1066800"/>
            <a:ext cx="8394060" cy="1217577"/>
          </a:xfrm>
          <a:prstGeom prst="rect">
            <a:avLst/>
          </a:prstGeom>
          <a:noFill/>
          <a:ln>
            <a:noFill/>
          </a:ln>
        </p:spPr>
        <p:txBody>
          <a:bodyPr wrap="square" tIns="46800">
            <a:spAutoFit/>
          </a:bodyPr>
          <a:lstStyle/>
          <a:p>
            <a:pPr>
              <a:lnSpc>
                <a:spcPts val="3000"/>
              </a:lnSpc>
            </a:pPr>
            <a:r>
              <a:rPr lang="en-US" altLang="en-US" sz="2000" dirty="0">
                <a:solidFill>
                  <a:srgbClr val="000066"/>
                </a:solidFill>
                <a:effectLst>
                  <a:outerShdw blurRad="38100" dist="38100" dir="2700000" algn="tl">
                    <a:srgbClr val="000000">
                      <a:alpha val="43137"/>
                    </a:srgbClr>
                  </a:outerShdw>
                </a:effectLst>
                <a:latin typeface="Arial" panose="020B0604020202020204" pitchFamily="34" charset="0"/>
              </a:rPr>
              <a:t>The wave number of the particle in vacuum is denoted </a:t>
            </a:r>
            <a:r>
              <a:rPr lang="en-US" altLang="en-US" sz="2200"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
            </a:r>
            <a:r>
              <a:rPr lang="en-US" altLang="en-US" sz="220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200"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
            </a:r>
            <a:r>
              <a:rPr lang="en-US" altLang="en-US" sz="2200" i="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a:t>
            </a:r>
            <a:r>
              <a:rPr lang="en-US" altLang="en-US" sz="220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000" dirty="0">
                <a:solidFill>
                  <a:srgbClr val="000066"/>
                </a:solidFill>
                <a:effectLst>
                  <a:outerShdw blurRad="38100" dist="38100" dir="2700000" algn="tl">
                    <a:srgbClr val="000000">
                      <a:alpha val="43137"/>
                    </a:srgbClr>
                  </a:outerShdw>
                </a:effectLst>
                <a:latin typeface="Arial" panose="020B0604020202020204" pitchFamily="34" charset="0"/>
              </a:rPr>
              <a:t>is the wave number of the particle in medium, </a:t>
            </a:r>
            <a:r>
              <a:rPr lang="en-US" sz="2200"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n=1+2</a:t>
            </a:r>
            <a:r>
              <a:rPr lang="el-GR" sz="2200"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πρ</a:t>
            </a:r>
            <a:r>
              <a:rPr lang="en-US" sz="2200"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f(0)/k</a:t>
            </a:r>
            <a:r>
              <a:rPr lang="en-US" sz="2200" i="1" baseline="3000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20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000066"/>
                </a:solidFill>
                <a:effectLst>
                  <a:outerShdw blurRad="38100" dist="38100" dir="2700000" algn="tl">
                    <a:srgbClr val="000000">
                      <a:alpha val="43137"/>
                    </a:srgbClr>
                  </a:outerShdw>
                </a:effectLst>
              </a:rPr>
              <a:t>is the refraction index, </a:t>
            </a:r>
            <a:r>
              <a:rPr lang="en-US" sz="2200"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f(0)</a:t>
            </a:r>
            <a:r>
              <a:rPr lang="en-US" sz="2000" dirty="0">
                <a:solidFill>
                  <a:srgbClr val="000066"/>
                </a:solidFill>
                <a:effectLst>
                  <a:outerShdw blurRad="38100" dist="38100" dir="2700000" algn="tl">
                    <a:srgbClr val="000000">
                      <a:alpha val="43137"/>
                    </a:srgbClr>
                  </a:outerShdw>
                </a:effectLst>
              </a:rPr>
              <a:t> is a forward coherent scattering amplitude.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57188" y="152400"/>
            <a:ext cx="8634412" cy="685800"/>
          </a:xfrm>
          <a:prstGeom prst="rect">
            <a:avLst/>
          </a:prstGeom>
          <a:noFill/>
          <a:ln w="9525" cap="flat">
            <a:noFill/>
            <a:round/>
            <a:headEnd/>
            <a:tailEnd/>
          </a:ln>
          <a:effectLst/>
        </p:spPr>
        <p:txBody>
          <a:bodyPr anchor="ct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pPr>
            <a:r>
              <a:rPr lang="en-US" sz="2400">
                <a:solidFill>
                  <a:srgbClr val="000066"/>
                </a:solidFill>
                <a:effectLst>
                  <a:outerShdw blurRad="38100" dist="38100" dir="2700000" algn="tl">
                    <a:srgbClr val="C0C0C0"/>
                  </a:outerShdw>
                </a:effectLst>
                <a:cs typeface="Tahoma" charset="0"/>
              </a:rPr>
              <a:t>Scattering amplitude in the polarized target, caused by strong interaction</a:t>
            </a:r>
          </a:p>
        </p:txBody>
      </p:sp>
      <p:pic>
        <p:nvPicPr>
          <p:cNvPr id="14339" name="Picture 2"/>
          <p:cNvPicPr>
            <a:picLocks noChangeAspect="1" noChangeArrowheads="1"/>
          </p:cNvPicPr>
          <p:nvPr/>
        </p:nvPicPr>
        <p:blipFill>
          <a:blip r:embed="rId3"/>
          <a:srcRect/>
          <a:stretch>
            <a:fillRect/>
          </a:stretch>
        </p:blipFill>
        <p:spPr bwMode="auto">
          <a:xfrm>
            <a:off x="2057400" y="2057400"/>
            <a:ext cx="5600700" cy="1069975"/>
          </a:xfrm>
          <a:prstGeom prst="rect">
            <a:avLst/>
          </a:prstGeom>
          <a:noFill/>
          <a:ln w="9525">
            <a:noFill/>
            <a:round/>
            <a:headEnd/>
            <a:tailEnd/>
          </a:ln>
        </p:spPr>
      </p:pic>
      <p:grpSp>
        <p:nvGrpSpPr>
          <p:cNvPr id="14340" name="Group 3"/>
          <p:cNvGrpSpPr>
            <a:grpSpLocks/>
          </p:cNvGrpSpPr>
          <p:nvPr/>
        </p:nvGrpSpPr>
        <p:grpSpPr bwMode="auto">
          <a:xfrm>
            <a:off x="381000" y="1143000"/>
            <a:ext cx="8607425" cy="758825"/>
            <a:chOff x="240" y="720"/>
            <a:chExt cx="5422" cy="478"/>
          </a:xfrm>
        </p:grpSpPr>
        <p:sp>
          <p:nvSpPr>
            <p:cNvPr id="14352" name="Rectangle 4"/>
            <p:cNvSpPr>
              <a:spLocks noChangeArrowheads="1"/>
            </p:cNvSpPr>
            <p:nvPr/>
          </p:nvSpPr>
          <p:spPr bwMode="auto">
            <a:xfrm>
              <a:off x="240" y="720"/>
              <a:ext cx="5422" cy="478"/>
            </a:xfrm>
            <a:prstGeom prst="rect">
              <a:avLst/>
            </a:prstGeom>
            <a:solidFill>
              <a:srgbClr val="FFFFFF"/>
            </a:solidFill>
            <a:ln w="9360">
              <a:solidFill>
                <a:srgbClr val="CCCCFF"/>
              </a:solidFill>
              <a:miter lim="800000"/>
              <a:headEnd/>
              <a:tailEnd/>
            </a:ln>
          </p:spPr>
          <p:txBody>
            <a:bodyPr wrap="none" anchor="ctr"/>
            <a:lstStyle/>
            <a:p>
              <a:endParaRPr lang="en-US" altLang="en-US"/>
            </a:p>
          </p:txBody>
        </p:sp>
        <p:pic>
          <p:nvPicPr>
            <p:cNvPr id="14353" name="Picture 5"/>
            <p:cNvPicPr>
              <a:picLocks noChangeAspect="1" noChangeArrowheads="1"/>
            </p:cNvPicPr>
            <p:nvPr/>
          </p:nvPicPr>
          <p:blipFill>
            <a:blip r:embed="rId4"/>
            <a:srcRect/>
            <a:stretch>
              <a:fillRect/>
            </a:stretch>
          </p:blipFill>
          <p:spPr bwMode="auto">
            <a:xfrm>
              <a:off x="288" y="765"/>
              <a:ext cx="2110" cy="427"/>
            </a:xfrm>
            <a:prstGeom prst="rect">
              <a:avLst/>
            </a:prstGeom>
            <a:noFill/>
            <a:ln w="9525">
              <a:noFill/>
              <a:round/>
              <a:headEnd/>
              <a:tailEnd/>
            </a:ln>
          </p:spPr>
        </p:pic>
        <p:pic>
          <p:nvPicPr>
            <p:cNvPr id="14354" name="Picture 6"/>
            <p:cNvPicPr>
              <a:picLocks noChangeAspect="1" noChangeArrowheads="1"/>
            </p:cNvPicPr>
            <p:nvPr/>
          </p:nvPicPr>
          <p:blipFill>
            <a:blip r:embed="rId5"/>
            <a:srcRect/>
            <a:stretch>
              <a:fillRect/>
            </a:stretch>
          </p:blipFill>
          <p:spPr bwMode="auto">
            <a:xfrm>
              <a:off x="2952" y="768"/>
              <a:ext cx="2662" cy="413"/>
            </a:xfrm>
            <a:prstGeom prst="rect">
              <a:avLst/>
            </a:prstGeom>
            <a:noFill/>
            <a:ln w="9525">
              <a:noFill/>
              <a:round/>
              <a:headEnd/>
              <a:tailEnd/>
            </a:ln>
          </p:spPr>
        </p:pic>
        <p:sp>
          <p:nvSpPr>
            <p:cNvPr id="14355" name="Text Box 7"/>
            <p:cNvSpPr txBox="1">
              <a:spLocks noChangeArrowheads="1"/>
            </p:cNvSpPr>
            <p:nvPr/>
          </p:nvSpPr>
          <p:spPr bwMode="auto">
            <a:xfrm>
              <a:off x="2352" y="912"/>
              <a:ext cx="622" cy="231"/>
            </a:xfrm>
            <a:prstGeom prst="rect">
              <a:avLst/>
            </a:prstGeom>
            <a:noFill/>
            <a:ln w="9525">
              <a:noFill/>
              <a:round/>
              <a:headEnd/>
              <a:tailEnd/>
            </a:ln>
          </p:spPr>
          <p:txBody>
            <a:bodyPr lIns="90000" tIns="46800" rIns="90000" bIns="46800">
              <a:spAutoFit/>
            </a:bodyPr>
            <a:lstStyle/>
            <a:p>
              <a:pPr eaLnBrk="1" hangingPunct="1">
                <a:spcBef>
                  <a:spcPts val="11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altLang="en-US">
                  <a:solidFill>
                    <a:srgbClr val="000000"/>
                  </a:solidFill>
                  <a:cs typeface="Tahoma" pitchFamily="34" charset="0"/>
                </a:rPr>
                <a:t>, where</a:t>
              </a:r>
            </a:p>
          </p:txBody>
        </p:sp>
      </p:grpSp>
      <p:grpSp>
        <p:nvGrpSpPr>
          <p:cNvPr id="3" name="Group 8"/>
          <p:cNvGrpSpPr>
            <a:grpSpLocks/>
          </p:cNvGrpSpPr>
          <p:nvPr/>
        </p:nvGrpSpPr>
        <p:grpSpPr bwMode="auto">
          <a:xfrm>
            <a:off x="457200" y="3124200"/>
            <a:ext cx="8531225" cy="1825625"/>
            <a:chOff x="288" y="1968"/>
            <a:chExt cx="5374" cy="1150"/>
          </a:xfrm>
        </p:grpSpPr>
        <p:sp>
          <p:nvSpPr>
            <p:cNvPr id="14347" name="AutoShape 9"/>
            <p:cNvSpPr>
              <a:spLocks noChangeArrowheads="1"/>
            </p:cNvSpPr>
            <p:nvPr/>
          </p:nvSpPr>
          <p:spPr bwMode="auto">
            <a:xfrm>
              <a:off x="2688" y="1968"/>
              <a:ext cx="574" cy="334"/>
            </a:xfrm>
            <a:prstGeom prst="downArrow">
              <a:avLst>
                <a:gd name="adj1" fmla="val 50000"/>
                <a:gd name="adj2" fmla="val 25000"/>
              </a:avLst>
            </a:prstGeom>
            <a:solidFill>
              <a:srgbClr val="CCCCFF"/>
            </a:solidFill>
            <a:ln w="9360">
              <a:solidFill>
                <a:srgbClr val="CCCCFF"/>
              </a:solidFill>
              <a:miter lim="800000"/>
              <a:headEnd/>
              <a:tailEnd/>
            </a:ln>
          </p:spPr>
          <p:txBody>
            <a:bodyPr wrap="none" anchor="ctr"/>
            <a:lstStyle/>
            <a:p>
              <a:endParaRPr lang="en-US" altLang="en-US"/>
            </a:p>
          </p:txBody>
        </p:sp>
        <p:grpSp>
          <p:nvGrpSpPr>
            <p:cNvPr id="14348" name="Group 10"/>
            <p:cNvGrpSpPr>
              <a:grpSpLocks/>
            </p:cNvGrpSpPr>
            <p:nvPr/>
          </p:nvGrpSpPr>
          <p:grpSpPr bwMode="auto">
            <a:xfrm>
              <a:off x="288" y="2304"/>
              <a:ext cx="5374" cy="814"/>
              <a:chOff x="288" y="2304"/>
              <a:chExt cx="5374" cy="814"/>
            </a:xfrm>
          </p:grpSpPr>
          <p:sp>
            <p:nvSpPr>
              <p:cNvPr id="14349" name="Rectangle 11"/>
              <p:cNvSpPr>
                <a:spLocks noChangeArrowheads="1"/>
              </p:cNvSpPr>
              <p:nvPr/>
            </p:nvSpPr>
            <p:spPr bwMode="auto">
              <a:xfrm>
                <a:off x="288" y="2304"/>
                <a:ext cx="5374" cy="814"/>
              </a:xfrm>
              <a:prstGeom prst="rect">
                <a:avLst/>
              </a:prstGeom>
              <a:solidFill>
                <a:srgbClr val="FFFFFF"/>
              </a:solidFill>
              <a:ln w="9360">
                <a:solidFill>
                  <a:srgbClr val="CCCCFF"/>
                </a:solidFill>
                <a:miter lim="800000"/>
                <a:headEnd/>
                <a:tailEnd/>
              </a:ln>
            </p:spPr>
            <p:txBody>
              <a:bodyPr wrap="none" anchor="ctr"/>
              <a:lstStyle/>
              <a:p>
                <a:endParaRPr lang="en-US" altLang="en-US"/>
              </a:p>
            </p:txBody>
          </p:sp>
          <p:pic>
            <p:nvPicPr>
              <p:cNvPr id="14350" name="Picture 12"/>
              <p:cNvPicPr>
                <a:picLocks noChangeAspect="1" noChangeArrowheads="1"/>
              </p:cNvPicPr>
              <p:nvPr/>
            </p:nvPicPr>
            <p:blipFill>
              <a:blip r:embed="rId6"/>
              <a:srcRect/>
              <a:stretch>
                <a:fillRect/>
              </a:stretch>
            </p:blipFill>
            <p:spPr bwMode="auto">
              <a:xfrm>
                <a:off x="336" y="2352"/>
                <a:ext cx="5182" cy="338"/>
              </a:xfrm>
              <a:prstGeom prst="rect">
                <a:avLst/>
              </a:prstGeom>
              <a:noFill/>
              <a:ln w="9525">
                <a:noFill/>
                <a:round/>
                <a:headEnd/>
                <a:tailEnd/>
              </a:ln>
            </p:spPr>
          </p:pic>
          <p:pic>
            <p:nvPicPr>
              <p:cNvPr id="14351" name="Picture 13"/>
              <p:cNvPicPr>
                <a:picLocks noChangeAspect="1" noChangeArrowheads="1"/>
              </p:cNvPicPr>
              <p:nvPr/>
            </p:nvPicPr>
            <p:blipFill>
              <a:blip r:embed="rId7"/>
              <a:srcRect/>
              <a:stretch>
                <a:fillRect/>
              </a:stretch>
            </p:blipFill>
            <p:spPr bwMode="auto">
              <a:xfrm>
                <a:off x="336" y="2784"/>
                <a:ext cx="5266" cy="298"/>
              </a:xfrm>
              <a:prstGeom prst="rect">
                <a:avLst/>
              </a:prstGeom>
              <a:noFill/>
              <a:ln w="9525">
                <a:noFill/>
                <a:round/>
                <a:headEnd/>
                <a:tailEnd/>
              </a:ln>
            </p:spPr>
          </p:pic>
        </p:grpSp>
      </p:grpSp>
      <p:grpSp>
        <p:nvGrpSpPr>
          <p:cNvPr id="14342" name="Group 16"/>
          <p:cNvGrpSpPr>
            <a:grpSpLocks/>
          </p:cNvGrpSpPr>
          <p:nvPr/>
        </p:nvGrpSpPr>
        <p:grpSpPr bwMode="auto">
          <a:xfrm>
            <a:off x="508000" y="5584825"/>
            <a:ext cx="4500563" cy="1041400"/>
            <a:chOff x="320" y="3518"/>
            <a:chExt cx="2835" cy="656"/>
          </a:xfrm>
        </p:grpSpPr>
        <p:pic>
          <p:nvPicPr>
            <p:cNvPr id="14345" name="Picture 17"/>
            <p:cNvPicPr>
              <a:picLocks noChangeAspect="1" noChangeArrowheads="1"/>
            </p:cNvPicPr>
            <p:nvPr/>
          </p:nvPicPr>
          <p:blipFill>
            <a:blip r:embed="rId8"/>
            <a:srcRect/>
            <a:stretch>
              <a:fillRect/>
            </a:stretch>
          </p:blipFill>
          <p:spPr bwMode="auto">
            <a:xfrm>
              <a:off x="320" y="3553"/>
              <a:ext cx="2334" cy="585"/>
            </a:xfrm>
            <a:prstGeom prst="rect">
              <a:avLst/>
            </a:prstGeom>
            <a:noFill/>
            <a:ln w="9525">
              <a:noFill/>
              <a:round/>
              <a:headEnd/>
              <a:tailEnd/>
            </a:ln>
          </p:spPr>
        </p:pic>
        <p:sp>
          <p:nvSpPr>
            <p:cNvPr id="14346" name="AutoShape 18"/>
            <p:cNvSpPr>
              <a:spLocks noChangeArrowheads="1"/>
            </p:cNvSpPr>
            <p:nvPr/>
          </p:nvSpPr>
          <p:spPr bwMode="auto">
            <a:xfrm>
              <a:off x="2776" y="3518"/>
              <a:ext cx="379" cy="656"/>
            </a:xfrm>
            <a:prstGeom prst="rightArrow">
              <a:avLst>
                <a:gd name="adj1" fmla="val 50000"/>
                <a:gd name="adj2" fmla="val 25000"/>
              </a:avLst>
            </a:prstGeom>
            <a:solidFill>
              <a:srgbClr val="CCCCFF"/>
            </a:solidFill>
            <a:ln w="9360">
              <a:solidFill>
                <a:srgbClr val="CCCCFF"/>
              </a:solidFill>
              <a:miter lim="800000"/>
              <a:headEnd/>
              <a:tailEnd/>
            </a:ln>
          </p:spPr>
          <p:txBody>
            <a:bodyPr wrap="none" anchor="ctr"/>
            <a:lstStyle/>
            <a:p>
              <a:endParaRPr lang="en-US" altLang="en-US"/>
            </a:p>
          </p:txBody>
        </p:sp>
      </p:grpSp>
      <p:sp>
        <p:nvSpPr>
          <p:cNvPr id="14343" name="TextBox 20"/>
          <p:cNvSpPr txBox="1">
            <a:spLocks noChangeArrowheads="1"/>
          </p:cNvSpPr>
          <p:nvPr/>
        </p:nvSpPr>
        <p:spPr bwMode="auto">
          <a:xfrm>
            <a:off x="428625" y="5214938"/>
            <a:ext cx="8315325" cy="400050"/>
          </a:xfrm>
          <a:prstGeom prst="rect">
            <a:avLst/>
          </a:prstGeom>
          <a:noFill/>
          <a:ln w="9525">
            <a:noFill/>
            <a:miter lim="800000"/>
            <a:headEnd/>
            <a:tailEnd/>
          </a:ln>
        </p:spPr>
        <p:txBody>
          <a:bodyPr wrap="none">
            <a:spAutoFit/>
          </a:bodyPr>
          <a:lstStyle/>
          <a:p>
            <a:r>
              <a:rPr lang="en-US" altLang="en-US" sz="2000"/>
              <a:t>Hence, the corresponding refractive indices are not equal to each other:</a:t>
            </a:r>
          </a:p>
        </p:txBody>
      </p:sp>
      <p:pic>
        <p:nvPicPr>
          <p:cNvPr id="14344" name="Picture 21" descr="p7.png"/>
          <p:cNvPicPr>
            <a:picLocks noChangeAspect="1"/>
          </p:cNvPicPr>
          <p:nvPr/>
        </p:nvPicPr>
        <p:blipFill>
          <a:blip r:embed="rId9"/>
          <a:srcRect/>
          <a:stretch>
            <a:fillRect/>
          </a:stretch>
        </p:blipFill>
        <p:spPr bwMode="auto">
          <a:xfrm>
            <a:off x="5286375" y="5715000"/>
            <a:ext cx="2336800" cy="784225"/>
          </a:xfrm>
          <a:prstGeom prst="rect">
            <a:avLst/>
          </a:prstGeom>
          <a:noFill/>
          <a:ln w="9525">
            <a:noFill/>
            <a:miter lim="800000"/>
            <a:headEnd/>
            <a:tailEnd/>
          </a:ln>
        </p:spPr>
      </p:pic>
    </p:spTree>
  </p:cSld>
  <p:clrMapOvr>
    <a:masterClrMapping/>
  </p:clrMapOvr>
  <p:transition spd="slow"/>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50583</TotalTime>
  <Words>2283</Words>
  <Application>Microsoft Office PowerPoint</Application>
  <PresentationFormat>Экран (4:3)</PresentationFormat>
  <Paragraphs>148</Paragraphs>
  <Slides>31</Slides>
  <Notes>13</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2</vt:i4>
      </vt:variant>
      <vt:variant>
        <vt:lpstr>Заголовки слайдов</vt:lpstr>
      </vt:variant>
      <vt:variant>
        <vt:i4>31</vt:i4>
      </vt:variant>
    </vt:vector>
  </HeadingPairs>
  <TitlesOfParts>
    <vt:vector size="39" baseType="lpstr">
      <vt:lpstr>Arial</vt:lpstr>
      <vt:lpstr>Calibri</vt:lpstr>
      <vt:lpstr>Symbol</vt:lpstr>
      <vt:lpstr>Times New Roman</vt:lpstr>
      <vt:lpstr>Wingdings</vt:lpstr>
      <vt:lpstr>Default Design</vt:lpstr>
      <vt:lpstr>Microsoft Equation 3.0</vt:lpstr>
      <vt:lpstr>Equation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Particle interaction with the pseudomagnetic nuclear field</vt:lpstr>
      <vt:lpstr>Birefringence effect</vt:lpstr>
      <vt:lpstr>Birefringence phenomenon</vt:lpstr>
      <vt:lpstr>Презентация PowerPoint</vt:lpstr>
      <vt:lpstr>Презентация PowerPoint</vt:lpstr>
      <vt:lpstr>Deuteron (spin = 1) in nonpolarized target</vt:lpstr>
      <vt:lpstr>Презентация PowerPoint</vt:lpstr>
      <vt:lpstr>Презентация PowerPoint</vt:lpstr>
      <vt:lpstr>Презентация PowerPoint</vt:lpstr>
      <vt:lpstr>Deuteron spin dichroism: experiments</vt:lpstr>
      <vt:lpstr>Deuteron spin dichroism: experiments</vt:lpstr>
      <vt:lpstr>SPD: polarized colliding beams vs fixed target</vt:lpstr>
      <vt:lpstr>Презентация PowerPoint</vt:lpstr>
      <vt:lpstr>SPD: experiments with polarized beams</vt:lpstr>
      <vt:lpstr>SPD: evaluation for spin rotation effect</vt:lpstr>
      <vt:lpstr>SPD: unpolarized deuterons in nonpolarized target</vt:lpstr>
      <vt:lpstr>Spin rotation angle and dichroism in hydrogen target</vt:lpstr>
      <vt:lpstr>Презентация PowerPoint</vt:lpstr>
      <vt:lpstr>Thank you for attention!!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Gurinovich</dc:creator>
  <cp:lastModifiedBy>User</cp:lastModifiedBy>
  <cp:revision>443</cp:revision>
  <dcterms:created xsi:type="dcterms:W3CDTF">2005-01-24T13:25:50Z</dcterms:created>
  <dcterms:modified xsi:type="dcterms:W3CDTF">2024-12-10T10:48:43Z</dcterms:modified>
</cp:coreProperties>
</file>