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</p:sldMasterIdLst>
  <p:sldIdLst>
    <p:sldId id="256" r:id="rId25"/>
    <p:sldId id="260" r:id="rId26"/>
    <p:sldId id="261" r:id="rId27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7CD6B2E-D748-498F-8526-65CF197FE09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7BFC6278-E7B6-4BE6-AB1C-DD5549A52D6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CAE68DFC-6AD1-4CB0-8604-AAC0C67FF1E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5"/>
          </p:nvPr>
        </p:nvSpPr>
        <p:spPr/>
        <p:txBody>
          <a:bodyPr/>
          <a:lstStyle/>
          <a:p>
            <a:fld id="{314FDFCA-AA68-4A49-8D8A-E72D4B27BEA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8"/>
          </p:nvPr>
        </p:nvSpPr>
        <p:spPr/>
        <p:txBody>
          <a:bodyPr/>
          <a:lstStyle/>
          <a:p>
            <a:fld id="{AFCB239C-B0CC-4924-BBEF-620F59D103D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1"/>
          </p:nvPr>
        </p:nvSpPr>
        <p:spPr/>
        <p:txBody>
          <a:bodyPr/>
          <a:lstStyle/>
          <a:p>
            <a:fld id="{E6458731-FB17-47DF-A951-C294D721D16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4"/>
          </p:nvPr>
        </p:nvSpPr>
        <p:spPr/>
        <p:txBody>
          <a:bodyPr/>
          <a:lstStyle/>
          <a:p>
            <a:fld id="{DF0F5516-FB46-4849-B810-14B8F8236B1C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7"/>
          </p:nvPr>
        </p:nvSpPr>
        <p:spPr/>
        <p:txBody>
          <a:bodyPr/>
          <a:lstStyle/>
          <a:p>
            <a:fld id="{EB1DBDD9-52EB-4E76-80A6-D9956FE6EB0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0"/>
          </p:nvPr>
        </p:nvSpPr>
        <p:spPr/>
        <p:txBody>
          <a:bodyPr/>
          <a:lstStyle/>
          <a:p>
            <a:fld id="{C81B8212-E8D6-4C08-A0EC-7B2CB6C0D75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3"/>
          </p:nvPr>
        </p:nvSpPr>
        <p:spPr/>
        <p:txBody>
          <a:bodyPr/>
          <a:lstStyle/>
          <a:p>
            <a:fld id="{5D923A87-11AF-4790-B6E2-C55FC4E61B0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6"/>
          </p:nvPr>
        </p:nvSpPr>
        <p:spPr/>
        <p:txBody>
          <a:bodyPr/>
          <a:lstStyle/>
          <a:p>
            <a:fld id="{5C5E34F4-6351-4925-BABE-C8941A510B7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DD27109-027F-47D5-8E58-CF4D703C08E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9"/>
          </p:nvPr>
        </p:nvSpPr>
        <p:spPr/>
        <p:txBody>
          <a:bodyPr/>
          <a:lstStyle/>
          <a:p>
            <a:fld id="{B9BDD779-1346-4D75-98F4-C2B0679666F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2"/>
          </p:nvPr>
        </p:nvSpPr>
        <p:spPr/>
        <p:txBody>
          <a:bodyPr/>
          <a:lstStyle/>
          <a:p>
            <a:fld id="{6BDEE19C-7BD4-492C-8F0D-DBEBD271ECA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5"/>
          </p:nvPr>
        </p:nvSpPr>
        <p:spPr/>
        <p:txBody>
          <a:bodyPr/>
          <a:lstStyle/>
          <a:p>
            <a:fld id="{AA2A1563-9814-4E67-BE3D-F3D80502C5F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8"/>
          </p:nvPr>
        </p:nvSpPr>
        <p:spPr/>
        <p:txBody>
          <a:bodyPr/>
          <a:lstStyle/>
          <a:p>
            <a:fld id="{2380C10B-CBC6-4727-B8B6-88D2CF72C6E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1"/>
          </p:nvPr>
        </p:nvSpPr>
        <p:spPr/>
        <p:txBody>
          <a:bodyPr/>
          <a:lstStyle/>
          <a:p>
            <a:fld id="{02F1ABEE-C94C-43D3-B977-AF1ED45BDCA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66AE4EE-0011-4206-9208-AEC541568473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1E74370-353F-4D36-B89C-2DE56F2C99B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E7AD4A12-434E-425C-9F27-DF41453F663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E87EF239-454A-432C-8EAE-F975A84556B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5553ED5-DA4C-451C-8859-6B2E45F423C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7D49AA68-13E5-407D-9750-727B6A1703D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E39FD6E0-D842-4DD9-8821-46C38AB588C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AAE00D0-E232-4CAC-8956-77C25E569765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1" name="PlaceHolder 5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6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3C9314D-BA28-4439-979D-8F1B25882D3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7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2" name="PlaceHolder 5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09249CD-E0BE-413F-B354-77E78EC1BB41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93" name="PlaceHolder 5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04B03AC-95DD-40D6-8FF7-F8A63C83DA1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ftr" idx="3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ldNum" idx="3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A434DA4-762E-497E-BCC9-9B7B98EB8C9B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dt" idx="3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0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08" name="PlaceHolder 4"/>
          <p:cNvSpPr>
            <a:spLocks noGrp="1"/>
          </p:cNvSpPr>
          <p:nvPr>
            <p:ph type="ftr" idx="4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sldNum" idx="4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71408C6-9ECA-42B0-8B1E-95DF5FEA9D9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6"/>
          <p:cNvSpPr>
            <a:spLocks noGrp="1"/>
          </p:cNvSpPr>
          <p:nvPr>
            <p:ph type="dt" idx="4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ftr" idx="4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sldNum" idx="4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F08B23C-5DCA-4429-9A08-A0526FFDD7C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8"/>
          <p:cNvSpPr>
            <a:spLocks noGrp="1"/>
          </p:cNvSpPr>
          <p:nvPr>
            <p:ph type="dt" idx="4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4" name="PlaceHolder 8"/>
          <p:cNvSpPr>
            <a:spLocks noGrp="1"/>
          </p:cNvSpPr>
          <p:nvPr>
            <p:ph type="ftr" idx="4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9"/>
          <p:cNvSpPr>
            <a:spLocks noGrp="1"/>
          </p:cNvSpPr>
          <p:nvPr>
            <p:ph type="sldNum" idx="4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1631B59-28FD-41D2-A258-C04FF619C6D2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10"/>
          <p:cNvSpPr>
            <a:spLocks noGrp="1"/>
          </p:cNvSpPr>
          <p:nvPr>
            <p:ph type="dt" idx="4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8" name="PlaceHolder 2"/>
          <p:cNvSpPr>
            <a:spLocks noGrp="1"/>
          </p:cNvSpPr>
          <p:nvPr>
            <p:ph type="ftr" idx="4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sldNum" idx="5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4DD59DE-48A1-48C9-BA7C-5DB65D32A4A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dt" idx="5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45" name="PlaceHolder 3"/>
          <p:cNvSpPr>
            <a:spLocks noGrp="1"/>
          </p:cNvSpPr>
          <p:nvPr>
            <p:ph type="ftr" idx="5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sldNum" idx="5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A284E57-DA6C-4795-BCE3-BC5CE61E6B16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dt" idx="5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53" name="PlaceHolder 4"/>
          <p:cNvSpPr>
            <a:spLocks noGrp="1"/>
          </p:cNvSpPr>
          <p:nvPr>
            <p:ph type="ftr" idx="5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sldNum" idx="5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300CDB7-3198-4B29-B6FB-4E1FEE90D627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dt" idx="5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72413B8-52A5-4C10-A955-4CB081E3164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6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0" name="PlaceHolder 2"/>
          <p:cNvSpPr>
            <a:spLocks noGrp="1"/>
          </p:cNvSpPr>
          <p:nvPr>
            <p:ph type="ftr" idx="5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sldNum" idx="5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52F5395-138F-4A43-A7C5-51C95AA3099E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dt" idx="6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ftr" idx="6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sldNum" idx="6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221ED20-0B19-47D8-AFFD-9DCDCDC0750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dt" idx="6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1" name="PlaceHolder 5"/>
          <p:cNvSpPr>
            <a:spLocks noGrp="1"/>
          </p:cNvSpPr>
          <p:nvPr>
            <p:ph type="ftr" idx="6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sldNum" idx="6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8AF298B-F40F-4E89-96A7-2C0C263552D6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7"/>
          <p:cNvSpPr>
            <a:spLocks noGrp="1"/>
          </p:cNvSpPr>
          <p:nvPr>
            <p:ph type="dt" idx="6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2" name="PlaceHolder 5"/>
          <p:cNvSpPr>
            <a:spLocks noGrp="1"/>
          </p:cNvSpPr>
          <p:nvPr>
            <p:ph type="ftr" idx="6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3" name="PlaceHolder 6"/>
          <p:cNvSpPr>
            <a:spLocks noGrp="1"/>
          </p:cNvSpPr>
          <p:nvPr>
            <p:ph type="sldNum" idx="6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3512915-C9E8-4FD9-A40C-1E95F949B47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4" name="PlaceHolder 7"/>
          <p:cNvSpPr>
            <a:spLocks noGrp="1"/>
          </p:cNvSpPr>
          <p:nvPr>
            <p:ph type="dt" idx="6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3" name="PlaceHolder 5"/>
          <p:cNvSpPr>
            <a:spLocks noGrp="1"/>
          </p:cNvSpPr>
          <p:nvPr>
            <p:ph type="ftr" idx="7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4" name="PlaceHolder 6"/>
          <p:cNvSpPr>
            <a:spLocks noGrp="1"/>
          </p:cNvSpPr>
          <p:nvPr>
            <p:ph type="sldNum" idx="7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E7E6F15-D492-4AD9-B541-92A3ED32C9B3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5" name="PlaceHolder 7"/>
          <p:cNvSpPr>
            <a:spLocks noGrp="1"/>
          </p:cNvSpPr>
          <p:nvPr>
            <p:ph type="dt" idx="7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" name="PlaceHolder 6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7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438A455-ED22-46B2-86A2-F7029839DBCA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8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4" name="PlaceHolder 8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9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A646586-3540-4D20-B4F5-53D1C12C0B3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10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C8AE7B8-6F6F-467C-A8DD-624D60CC6A1E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8D239C0-3937-44A9-B795-11959EFF90D1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3" name="PlaceHolder 4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15FB3DB-302D-4442-BCE8-76CA9F8F7B96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EF8CBA95-33BA-4F9A-BD17-BD725DB6A23A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3617C63-33E3-48C9-A7C5-A93793857965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Box 9"/>
          <p:cNvSpPr/>
          <p:nvPr/>
        </p:nvSpPr>
        <p:spPr>
          <a:xfrm>
            <a:off x="3503280" y="1173072"/>
            <a:ext cx="5185440" cy="331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6760" tIns="43560" rIns="86760" bIns="435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Memberships of the PACs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Acad.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Grigory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V. 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Trubnikov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Box 2"/>
          <p:cNvSpPr/>
          <p:nvPr/>
        </p:nvSpPr>
        <p:spPr>
          <a:xfrm>
            <a:off x="1489610" y="223525"/>
            <a:ext cx="75013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en-US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PAC for Condensed Matter Physics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Box 6"/>
          <p:cNvSpPr/>
          <p:nvPr/>
        </p:nvSpPr>
        <p:spPr>
          <a:xfrm>
            <a:off x="323280" y="1003433"/>
            <a:ext cx="8838476" cy="26146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Prof</a:t>
            </a:r>
            <a:r>
              <a:rPr lang="ru-RU" sz="1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.</a:t>
            </a:r>
            <a:r>
              <a:rPr lang="en-US" sz="1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en-US" sz="1800" b="1" strike="noStrike" spc="-1" dirty="0" err="1">
                <a:solidFill>
                  <a:srgbClr val="002060"/>
                </a:solidFill>
                <a:latin typeface="Arial"/>
                <a:ea typeface="DejaVu Sans"/>
              </a:rPr>
              <a:t>Sakin</a:t>
            </a:r>
            <a:r>
              <a:rPr lang="en-US" sz="1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en-US" sz="1800" b="1" strike="noStrike" spc="-1" dirty="0" err="1">
                <a:solidFill>
                  <a:srgbClr val="002060"/>
                </a:solidFill>
                <a:latin typeface="Arial"/>
                <a:ea typeface="DejaVu Sans"/>
              </a:rPr>
              <a:t>Jabarov</a:t>
            </a:r>
            <a:r>
              <a:rPr lang="en-US" sz="1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lang="en-US" spc="-1" dirty="0">
                <a:solidFill>
                  <a:srgbClr val="000000"/>
                </a:solidFill>
              </a:rPr>
              <a:t>Supreme Attestation Commission under the President of the Republic of Azerbaijan</a:t>
            </a:r>
            <a:r>
              <a:rPr lang="ru-RU" sz="1800" b="0" strike="noStrike" spc="-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, </a:t>
            </a:r>
            <a:r>
              <a:rPr lang="en-US" spc="-1" dirty="0">
                <a:solidFill>
                  <a:srgbClr val="000000"/>
                </a:solidFill>
              </a:rPr>
              <a:t>Baku, Azerbaijan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) as a new member of the PAC for Condensed Matter Physics for a term of three years.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Prof.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Jabarov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pc="-1" dirty="0">
                <a:solidFill>
                  <a:srgbClr val="000000"/>
                </a:solidFill>
              </a:rPr>
              <a:t>graduated from Baku State University in 2007, received his PhD in Physics of Semiconductors and Dielectrics in 2012 and his Dr. Hab. in Crystallography, Crystal Physics in 2021.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>
                <a:highlight>
                  <a:srgbClr val="FFFFFF"/>
                </a:highlight>
              </a:rPr>
              <a:t>In JINR </a:t>
            </a:r>
            <a:r>
              <a:rPr lang="en-US" spc="-1" dirty="0">
                <a:solidFill>
                  <a:srgbClr val="000000"/>
                </a:solidFill>
                <a:highlight>
                  <a:srgbClr val="FFFFFF"/>
                </a:highlight>
              </a:rPr>
              <a:t>Prof. </a:t>
            </a:r>
            <a:r>
              <a:rPr lang="en-US" spc="-1" dirty="0" err="1">
                <a:solidFill>
                  <a:srgbClr val="000000"/>
                </a:solidFill>
                <a:highlight>
                  <a:srgbClr val="FFFFFF"/>
                </a:highlight>
              </a:rPr>
              <a:t>Jabarov</a:t>
            </a:r>
            <a:r>
              <a:rPr lang="en-US" sz="1800" strike="noStrike" spc="-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 worked as </a:t>
            </a:r>
            <a:r>
              <a:rPr lang="en-GB" dirty="0">
                <a:highlight>
                  <a:srgbClr val="FFFFFF"/>
                </a:highlight>
              </a:rPr>
              <a:t>Junior Researcher, Researcher </a:t>
            </a:r>
            <a:r>
              <a:rPr lang="en-US" spc="-1" dirty="0">
                <a:solidFill>
                  <a:srgbClr val="000000"/>
                </a:solidFill>
                <a:highlight>
                  <a:srgbClr val="FFFFFF"/>
                </a:highlight>
              </a:rPr>
              <a:t>in 2010‒2014</a:t>
            </a:r>
            <a:r>
              <a:rPr lang="en-GB" dirty="0">
                <a:highlight>
                  <a:srgbClr val="FFFFFF"/>
                </a:highlight>
              </a:rPr>
              <a:t>, as Senior Researcher in 2017‒2018.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C0E424-05B6-4F0E-B96F-7289F105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0"/>
          <a:stretch>
            <a:fillRect/>
          </a:stretch>
        </p:blipFill>
        <p:spPr bwMode="auto">
          <a:xfrm>
            <a:off x="9465263" y="414161"/>
            <a:ext cx="2297257" cy="3014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067EAE-B0CD-4B29-B91B-1AE39F71562B}"/>
              </a:ext>
            </a:extLst>
          </p:cNvPr>
          <p:cNvSpPr/>
          <p:nvPr/>
        </p:nvSpPr>
        <p:spPr>
          <a:xfrm>
            <a:off x="323279" y="3657548"/>
            <a:ext cx="11546166" cy="276853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>
                <a:highlight>
                  <a:srgbClr val="FFFFFF"/>
                </a:highlight>
              </a:rPr>
              <a:t>Also, he did his research at </a:t>
            </a:r>
            <a:r>
              <a:rPr lang="en-GB" dirty="0"/>
              <a:t>DORIS IV Synchrotron and PETRA III Synchrotron at DESY (Hamburg, Germany), Scientific and Practical </a:t>
            </a:r>
            <a:r>
              <a:rPr lang="en-GB" dirty="0" err="1"/>
              <a:t>Center</a:t>
            </a:r>
            <a:r>
              <a:rPr lang="en-GB" dirty="0"/>
              <a:t> for Materials Science of the National Academy of Sciences of Belarus (Minsk, Belarus), and Adam Mickiewicz University (Poznan, Poland).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>
                <a:highlight>
                  <a:srgbClr val="FFFFFF"/>
                </a:highlight>
              </a:rPr>
              <a:t>He held the position of </a:t>
            </a:r>
            <a:r>
              <a:rPr lang="en-GB" dirty="0"/>
              <a:t>Deputy Dean, Associate Professor in Azerbaijan State Pedagogical University (Baku) in 2018‒2022.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/>
              <a:t>Since 2018 Prof. </a:t>
            </a:r>
            <a:r>
              <a:rPr lang="en-GB" dirty="0" err="1"/>
              <a:t>Jabarov</a:t>
            </a:r>
            <a:r>
              <a:rPr lang="en-GB" dirty="0"/>
              <a:t> has been working at the </a:t>
            </a:r>
            <a:r>
              <a:rPr lang="en-US" dirty="0"/>
              <a:t>Supreme Attestation Commission under the President of the Republic of Azerbaijan and has made his way up to its Deputy Chairman.</a:t>
            </a:r>
            <a:endParaRPr lang="en-GB" dirty="0">
              <a:highlight>
                <a:srgbClr val="FFFFFF"/>
              </a:highlight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>
                <a:highlight>
                  <a:srgbClr val="FFFFFF"/>
                </a:highlight>
              </a:rPr>
              <a:t>Prof. </a:t>
            </a:r>
            <a:r>
              <a:rPr lang="en-GB" dirty="0" err="1">
                <a:highlight>
                  <a:srgbClr val="FFFFFF"/>
                </a:highlight>
              </a:rPr>
              <a:t>Sakin</a:t>
            </a:r>
            <a:r>
              <a:rPr lang="en-GB" dirty="0">
                <a:highlight>
                  <a:srgbClr val="FFFFFF"/>
                </a:highlight>
              </a:rPr>
              <a:t> </a:t>
            </a:r>
            <a:r>
              <a:rPr lang="en-GB" dirty="0" err="1">
                <a:highlight>
                  <a:srgbClr val="FFFFFF"/>
                </a:highlight>
              </a:rPr>
              <a:t>Jabarov</a:t>
            </a:r>
            <a:r>
              <a:rPr lang="en-GB" dirty="0">
                <a:highlight>
                  <a:srgbClr val="FFFFFF"/>
                </a:highlight>
              </a:rPr>
              <a:t> has more than 220 scientific publications.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Box 2"/>
          <p:cNvSpPr/>
          <p:nvPr/>
        </p:nvSpPr>
        <p:spPr>
          <a:xfrm>
            <a:off x="1000920" y="2891118"/>
            <a:ext cx="1019016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The JINR Directorate asks the Scientific Council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to approve </a:t>
            </a:r>
            <a:r>
              <a:rPr lang="en-US" sz="3200" spc="-1" dirty="0" err="1">
                <a:solidFill>
                  <a:srgbClr val="000000"/>
                </a:solidFill>
                <a:latin typeface="Arial"/>
                <a:ea typeface="DejaVu Sans"/>
              </a:rPr>
              <a:t>th</a:t>
            </a:r>
            <a:r>
              <a:rPr lang="en-GB" sz="3200" spc="-1" dirty="0">
                <a:solidFill>
                  <a:srgbClr val="000000"/>
                </a:solidFill>
                <a:latin typeface="Arial"/>
                <a:ea typeface="DejaVu Sans"/>
              </a:rPr>
              <a:t>is</a:t>
            </a: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proposal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3374</TotalTime>
  <Words>237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24</vt:i4>
      </vt:variant>
      <vt:variant>
        <vt:lpstr>Заголовки слайдов</vt:lpstr>
      </vt:variant>
      <vt:variant>
        <vt:i4>3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Wingdings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yulia@jinr.ru</dc:creator>
  <dc:description/>
  <cp:lastModifiedBy>yulia@jinr.ru</cp:lastModifiedBy>
  <cp:revision>143</cp:revision>
  <dcterms:created xsi:type="dcterms:W3CDTF">2022-09-20T06:48:41Z</dcterms:created>
  <dcterms:modified xsi:type="dcterms:W3CDTF">2025-02-10T11:10:23Z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6</vt:i4>
  </property>
</Properties>
</file>