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70" r:id="rId2"/>
    <p:sldId id="1669" r:id="rId3"/>
    <p:sldId id="1696" r:id="rId4"/>
    <p:sldId id="1697" r:id="rId5"/>
    <p:sldId id="1698" r:id="rId6"/>
    <p:sldId id="1699" r:id="rId7"/>
    <p:sldId id="1701" r:id="rId8"/>
    <p:sldId id="1702" r:id="rId9"/>
    <p:sldId id="1687" r:id="rId10"/>
    <p:sldId id="1688" r:id="rId11"/>
    <p:sldId id="1689" r:id="rId12"/>
    <p:sldId id="494"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70066"/>
    <a:srgbClr val="000066"/>
    <a:srgbClr val="000000"/>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20" autoAdjust="0"/>
    <p:restoredTop sz="91720" autoAdjust="0"/>
  </p:normalViewPr>
  <p:slideViewPr>
    <p:cSldViewPr>
      <p:cViewPr varScale="1">
        <p:scale>
          <a:sx n="124" d="100"/>
          <a:sy n="124" d="100"/>
        </p:scale>
        <p:origin x="5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2/12/25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12/02/2025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C876-8F78-41B3-DA72-71270A13D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CECA8-A196-FD3C-66C6-F46E6D37C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0A336-B9CE-F68D-3876-A78921B8A437}"/>
              </a:ext>
            </a:extLst>
          </p:cNvPr>
          <p:cNvSpPr>
            <a:spLocks noGrp="1"/>
          </p:cNvSpPr>
          <p:nvPr>
            <p:ph type="body" idx="1"/>
          </p:nvPr>
        </p:nvSpPr>
        <p:spPr/>
        <p:txBody>
          <a:bodyPr/>
          <a:lstStyle/>
          <a:p>
            <a:r>
              <a:rPr lang="en-US" dirty="0"/>
              <a:t> </a:t>
            </a:r>
          </a:p>
          <a:p>
            <a:endParaRPr lang="en-US" dirty="0"/>
          </a:p>
        </p:txBody>
      </p:sp>
      <p:sp>
        <p:nvSpPr>
          <p:cNvPr id="4" name="Slide Number Placeholder 3">
            <a:extLst>
              <a:ext uri="{FF2B5EF4-FFF2-40B4-BE49-F238E27FC236}">
                <a16:creationId xmlns:a16="http://schemas.microsoft.com/office/drawing/2014/main" id="{1DAC5FC6-3997-97C2-57C1-93D9108856E1}"/>
              </a:ext>
            </a:extLst>
          </p:cNvPr>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91751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5313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12</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92B73-B421-2659-0B5E-82570253F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C6BD0-EB8B-8AC0-8FDD-DB59149A3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24FEB-1900-3804-951F-36C3FA94456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r>
              <a:rPr lang="en-US" dirty="0"/>
              <a:t> </a:t>
            </a:r>
          </a:p>
        </p:txBody>
      </p:sp>
      <p:sp>
        <p:nvSpPr>
          <p:cNvPr id="4" name="Slide Number Placeholder 3">
            <a:extLst>
              <a:ext uri="{FF2B5EF4-FFF2-40B4-BE49-F238E27FC236}">
                <a16:creationId xmlns:a16="http://schemas.microsoft.com/office/drawing/2014/main" id="{F36DEC79-0B6E-10E6-BFB4-ED9C5D4D9892}"/>
              </a:ext>
            </a:extLst>
          </p:cNvPr>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239200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22A8-CDB1-D83C-6FCC-5DEC80CFE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679FF-10A0-B383-EDF4-DE598DD12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C2CDB-AE86-019A-CA8E-6EC558106C14}"/>
              </a:ext>
            </a:extLst>
          </p:cNvPr>
          <p:cNvSpPr>
            <a:spLocks noGrp="1"/>
          </p:cNvSpPr>
          <p:nvPr>
            <p:ph type="body" idx="1"/>
          </p:nvPr>
        </p:nvSpPr>
        <p:spPr/>
        <p:txBody>
          <a:bodyPr/>
          <a:lstStyle/>
          <a:p>
            <a:r>
              <a:rPr lang="en-US" dirty="0"/>
              <a:t> </a:t>
            </a:r>
            <a:endParaRPr lang="en-US" dirty="0">
              <a:effectLst/>
              <a:latin typeface="Times"/>
            </a:endParaRPr>
          </a:p>
          <a:p>
            <a:endParaRPr lang="en-US" dirty="0"/>
          </a:p>
        </p:txBody>
      </p:sp>
      <p:sp>
        <p:nvSpPr>
          <p:cNvPr id="4" name="Slide Number Placeholder 3">
            <a:extLst>
              <a:ext uri="{FF2B5EF4-FFF2-40B4-BE49-F238E27FC236}">
                <a16:creationId xmlns:a16="http://schemas.microsoft.com/office/drawing/2014/main" id="{BC18EF3A-2876-0037-0D34-DFEE00F3525D}"/>
              </a:ext>
            </a:extLst>
          </p:cNvPr>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231797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4D3A5-5911-5B29-BB48-D10195A75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70141-088A-83EA-4A9F-A876012A8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FD2C6-96C0-E996-303F-1AD419D5EB4B}"/>
              </a:ext>
            </a:extLst>
          </p:cNvPr>
          <p:cNvSpPr>
            <a:spLocks noGrp="1"/>
          </p:cNvSpPr>
          <p:nvPr>
            <p:ph type="body" idx="1"/>
          </p:nvPr>
        </p:nvSpPr>
        <p:spPr/>
        <p:txBody>
          <a:bodyPr/>
          <a:lstStyle/>
          <a:p>
            <a:r>
              <a:rPr lang="en-US" dirty="0"/>
              <a:t> </a:t>
            </a:r>
            <a:endParaRPr lang="en-US" dirty="0">
              <a:effectLst/>
              <a:latin typeface="Times"/>
            </a:endParaRPr>
          </a:p>
          <a:p>
            <a:endParaRPr lang="en-US" dirty="0"/>
          </a:p>
        </p:txBody>
      </p:sp>
      <p:sp>
        <p:nvSpPr>
          <p:cNvPr id="4" name="Slide Number Placeholder 3">
            <a:extLst>
              <a:ext uri="{FF2B5EF4-FFF2-40B4-BE49-F238E27FC236}">
                <a16:creationId xmlns:a16="http://schemas.microsoft.com/office/drawing/2014/main" id="{6F5C978E-F90C-CA67-F365-CA257FDFDC27}"/>
              </a:ext>
            </a:extLst>
          </p:cNvPr>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426844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3A28-C55F-733F-601A-70506FC9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7A402-0BE3-83BB-D0DC-09DCD5503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B983B-6EAC-9FEC-99F1-B4ECCCF3B527}"/>
              </a:ext>
            </a:extLst>
          </p:cNvPr>
          <p:cNvSpPr>
            <a:spLocks noGrp="1"/>
          </p:cNvSpPr>
          <p:nvPr>
            <p:ph type="body" idx="1"/>
          </p:nvPr>
        </p:nvSpPr>
        <p:spPr/>
        <p:txBody>
          <a:bodyPr/>
          <a:lstStyle/>
          <a:p>
            <a:r>
              <a:rPr lang="en-US" dirty="0"/>
              <a:t> </a:t>
            </a:r>
            <a:r>
              <a:rPr lang="he-IL" dirty="0"/>
              <a:t> </a:t>
            </a:r>
            <a:endParaRPr lang="en-US" dirty="0"/>
          </a:p>
        </p:txBody>
      </p:sp>
      <p:sp>
        <p:nvSpPr>
          <p:cNvPr id="4" name="Slide Number Placeholder 3">
            <a:extLst>
              <a:ext uri="{FF2B5EF4-FFF2-40B4-BE49-F238E27FC236}">
                <a16:creationId xmlns:a16="http://schemas.microsoft.com/office/drawing/2014/main" id="{A1C9E9FE-6327-D453-E8FD-8A6AF795B737}"/>
              </a:ext>
            </a:extLst>
          </p:cNvPr>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248235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6153B-DAE0-F7AD-31DB-B3D5C40A7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87EDE-C333-4ED1-6E64-C9674BD25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A0C74-7CAA-2AC7-9CC1-D4EDF5E3F599}"/>
              </a:ext>
            </a:extLst>
          </p:cNvPr>
          <p:cNvSpPr>
            <a:spLocks noGrp="1"/>
          </p:cNvSpPr>
          <p:nvPr>
            <p:ph type="body" idx="1"/>
          </p:nvPr>
        </p:nvSpPr>
        <p:spPr/>
        <p:txBody>
          <a:bodyPr/>
          <a:lstStyle/>
          <a:p>
            <a:r>
              <a:rPr lang="en-US" dirty="0"/>
              <a:t> </a:t>
            </a:r>
            <a:r>
              <a:rPr lang="he-IL" dirty="0"/>
              <a:t> </a:t>
            </a:r>
            <a:endParaRPr lang="en-US" dirty="0"/>
          </a:p>
        </p:txBody>
      </p:sp>
      <p:sp>
        <p:nvSpPr>
          <p:cNvPr id="4" name="Slide Number Placeholder 3">
            <a:extLst>
              <a:ext uri="{FF2B5EF4-FFF2-40B4-BE49-F238E27FC236}">
                <a16:creationId xmlns:a16="http://schemas.microsoft.com/office/drawing/2014/main" id="{F0B84A78-333A-9B11-020A-3BE1F6AB6BE7}"/>
              </a:ext>
            </a:extLst>
          </p:cNvPr>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287245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6337B-1604-C07D-C8F4-5501A4783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4B8B-A133-6D1E-B18E-A90A64B7C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DD9C6-7776-B67C-E4F7-6F3DDD6BA2FF}"/>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9752C32-F8B8-9EF4-B7CE-19DD13790AC8}"/>
              </a:ext>
            </a:extLst>
          </p:cNvPr>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87163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50259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291986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137th SC JINR, February 13, 2025</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137th SC JINR, February 13, 2025</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91579" y="4881513"/>
            <a:ext cx="7560840" cy="648072"/>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
        <p:nvSpPr>
          <p:cNvPr id="8" name="TextBox 7"/>
          <p:cNvSpPr txBox="1"/>
          <p:nvPr/>
        </p:nvSpPr>
        <p:spPr>
          <a:xfrm>
            <a:off x="3059832" y="3343726"/>
            <a:ext cx="2710999" cy="646331"/>
          </a:xfrm>
          <a:prstGeom prst="rect">
            <a:avLst/>
          </a:prstGeom>
          <a:noFill/>
        </p:spPr>
        <p:txBody>
          <a:bodyPr wrap="none" rtlCol="0">
            <a:spAutoFit/>
          </a:bodyPr>
          <a:lstStyle/>
          <a:p>
            <a:r>
              <a:rPr lang="en-US" dirty="0"/>
              <a:t>JINR, February 13, 2025</a:t>
            </a:r>
          </a:p>
          <a:p>
            <a:endParaRPr lang="en-US" dirty="0"/>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4000" dirty="0">
                <a:solidFill>
                  <a:srgbClr val="FFFF00"/>
                </a:solidFill>
              </a:rPr>
              <a:t>PAC for Particle Physics</a:t>
            </a:r>
          </a:p>
          <a:p>
            <a:pPr algn="ctr"/>
            <a:r>
              <a:rPr lang="en-US" sz="4000" dirty="0">
                <a:solidFill>
                  <a:srgbClr val="FFFF00"/>
                </a:solidFill>
              </a:rPr>
              <a:t>61</a:t>
            </a:r>
            <a:r>
              <a:rPr lang="en-US" sz="4000" baseline="30000" dirty="0">
                <a:solidFill>
                  <a:srgbClr val="FFFF00"/>
                </a:solidFill>
              </a:rPr>
              <a:t>st</a:t>
            </a:r>
            <a:r>
              <a:rPr lang="en-US" sz="4000" dirty="0">
                <a:solidFill>
                  <a:srgbClr val="FFFF00"/>
                </a:solidFill>
              </a:rPr>
              <a:t> Meeting: </a:t>
            </a:r>
          </a:p>
          <a:p>
            <a:pPr algn="ctr"/>
            <a:r>
              <a:rPr lang="en-US" sz="4000" dirty="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457200" y="404981"/>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Poster presentations by young scientists</a:t>
            </a:r>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197514" y="1988840"/>
            <a:ext cx="8748972" cy="2448272"/>
          </a:xfrm>
          <a:prstGeom prst="flowChartAlternateProcess">
            <a:avLst/>
          </a:prstGeom>
          <a:solidFill>
            <a:srgbClr val="FFFF00"/>
          </a:solidFill>
          <a:ln w="57150">
            <a:solidFill>
              <a:srgbClr val="FF0000"/>
            </a:solidFill>
            <a:miter lim="800000"/>
            <a:headEnd/>
            <a:tailEnd/>
          </a:ln>
        </p:spPr>
        <p:txBody>
          <a:bodyPr anchor="ctr" anchorCtr="1"/>
          <a:lstStyle/>
          <a:p>
            <a:pPr indent="-2880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The PAC </a:t>
            </a:r>
            <a:r>
              <a:rPr lang="en-US" kern="0" dirty="0">
                <a:ea typeface="Times New Roman" panose="02020603050405020304" pitchFamily="18" charset="0"/>
                <a:cs typeface="Arial" panose="020B0604020202020204" pitchFamily="34" charset="0"/>
              </a:rPr>
              <a:t>reviewed</a:t>
            </a:r>
            <a:r>
              <a:rPr lang="en-US" sz="1800" kern="0" dirty="0">
                <a:effectLst/>
                <a:latin typeface="Arial" panose="020B0604020202020204" pitchFamily="34" charset="0"/>
                <a:ea typeface="Times New Roman" panose="02020603050405020304" pitchFamily="18" charset="0"/>
                <a:cs typeface="Arial" panose="020B0604020202020204" pitchFamily="34" charset="0"/>
              </a:rPr>
              <a:t> with interest 17 reports by young scientists from DLNP and VBLHEP at the poster session. </a:t>
            </a:r>
          </a:p>
          <a:p>
            <a:pPr indent="-2880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The Committee selected the report “</a:t>
            </a:r>
            <a:r>
              <a:rPr lang="en-US" sz="1800" kern="0" dirty="0">
                <a:effectLst/>
                <a:latin typeface="Arial" panose="020B0604020202020204" pitchFamily="34" charset="0"/>
                <a:ea typeface="Times New Roman" panose="02020603050405020304" pitchFamily="18" charset="0"/>
              </a:rPr>
              <a:t>Construction of the ISCRA and SIMBO stations for applied research on high-energy ion beams. Radiation hardness testing of microchips by low energy pulsed ion beams at the SOCHI station</a:t>
            </a:r>
            <a:r>
              <a:rPr lang="en-US" sz="1800" kern="0" dirty="0">
                <a:effectLst/>
                <a:latin typeface="Arial" panose="020B0604020202020204" pitchFamily="34" charset="0"/>
                <a:ea typeface="Times New Roman" panose="02020603050405020304" pitchFamily="18" charset="0"/>
                <a:cs typeface="Arial" panose="020B0604020202020204" pitchFamily="34" charset="0"/>
              </a:rPr>
              <a:t>” made by </a:t>
            </a:r>
            <a:r>
              <a:rPr lang="en-US" kern="0" dirty="0">
                <a:ea typeface="Times New Roman" panose="02020603050405020304" pitchFamily="18" charset="0"/>
                <a:cs typeface="Arial" panose="020B0604020202020204" pitchFamily="34" charset="0"/>
              </a:rPr>
              <a:t>A. </a:t>
            </a:r>
            <a:r>
              <a:rPr lang="en-US" kern="0" dirty="0" err="1">
                <a:ea typeface="Times New Roman" panose="02020603050405020304" pitchFamily="18" charset="0"/>
                <a:cs typeface="Arial" panose="020B0604020202020204" pitchFamily="34" charset="0"/>
              </a:rPr>
              <a:t>Silvin</a:t>
            </a:r>
            <a:r>
              <a:rPr lang="en-US" sz="1800" kern="0" dirty="0">
                <a:effectLst/>
                <a:latin typeface="Arial" panose="020B0604020202020204" pitchFamily="34" charset="0"/>
                <a:ea typeface="Times New Roman" panose="02020603050405020304" pitchFamily="18" charset="0"/>
                <a:cs typeface="Arial" panose="020B0604020202020204" pitchFamily="34" charset="0"/>
              </a:rPr>
              <a:t> to be presented at this session of the Scientific Council.</a:t>
            </a:r>
            <a:endParaRPr lang="en-IL"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137th SC JINR, February 13, 2025</a:t>
            </a:r>
            <a:endParaRPr lang="fr-FR"/>
          </a:p>
        </p:txBody>
      </p:sp>
      <p:sp>
        <p:nvSpPr>
          <p:cNvPr id="2" name="Slide Number Placeholder 1">
            <a:extLst>
              <a:ext uri="{FF2B5EF4-FFF2-40B4-BE49-F238E27FC236}">
                <a16:creationId xmlns:a16="http://schemas.microsoft.com/office/drawing/2014/main" id="{D73E4B2A-2FAA-AB2F-B016-137A0DE81F2B}"/>
              </a:ext>
            </a:extLst>
          </p:cNvPr>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Tree>
    <p:extLst>
      <p:ext uri="{BB962C8B-B14F-4D97-AF65-F5344CB8AC3E}">
        <p14:creationId xmlns:p14="http://schemas.microsoft.com/office/powerpoint/2010/main" val="180316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000" dirty="0">
                <a:solidFill>
                  <a:srgbClr val="FFFF00"/>
                </a:solidFill>
              </a:rPr>
              <a:t>Next PAC-PP  Meeting – January 20-21, 2025</a:t>
            </a:r>
          </a:p>
        </p:txBody>
      </p:sp>
      <p:sp>
        <p:nvSpPr>
          <p:cNvPr id="10" name="Rectangle 9"/>
          <p:cNvSpPr/>
          <p:nvPr/>
        </p:nvSpPr>
        <p:spPr>
          <a:xfrm>
            <a:off x="0" y="1124744"/>
            <a:ext cx="9036496" cy="4616648"/>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PAC-PP is scheduled for </a:t>
            </a:r>
            <a:r>
              <a:rPr lang="en-US" b="1" dirty="0">
                <a:latin typeface="Arial"/>
                <a:cs typeface="Arial"/>
              </a:rPr>
              <a:t>June 23-24, 2025.</a:t>
            </a:r>
            <a:endParaRPr lang="en-US" b="1" i="1" u="sng" dirty="0">
              <a:latin typeface="Arial"/>
              <a:cs typeface="Arial"/>
            </a:endParaRPr>
          </a:p>
          <a:p>
            <a:pPr marL="285750" indent="-285750">
              <a:spcBef>
                <a:spcPts val="600"/>
              </a:spcBef>
              <a:spcAft>
                <a:spcPts val="600"/>
              </a:spcAft>
              <a:buFont typeface="Arial"/>
              <a:buChar char="•"/>
            </a:pPr>
            <a:r>
              <a:rPr lang="en-US" dirty="0">
                <a:latin typeface="Arial"/>
                <a:cs typeface="Arial"/>
              </a:rPr>
              <a:t>The following items are proposed to be included in the agenda of the next meeting:</a:t>
            </a:r>
            <a:endParaRPr lang="en-US" dirty="0"/>
          </a:p>
          <a:p>
            <a:pPr marL="742950" lvl="1" indent="-285750">
              <a:spcAft>
                <a:spcPts val="600"/>
              </a:spcAft>
              <a:buFont typeface="Wingdings" charset="2"/>
              <a:buChar char="²"/>
            </a:pPr>
            <a:r>
              <a:rPr lang="en-US" dirty="0">
                <a:latin typeface="Arial"/>
                <a:cs typeface="Arial"/>
              </a:rPr>
              <a:t>Status report on the </a:t>
            </a:r>
            <a:r>
              <a:rPr lang="en-US" dirty="0" err="1">
                <a:latin typeface="Arial"/>
                <a:cs typeface="Arial"/>
              </a:rPr>
              <a:t>Nuclotron</a:t>
            </a:r>
            <a:r>
              <a:rPr lang="en-US" dirty="0">
                <a:latin typeface="Arial"/>
                <a:cs typeface="Arial"/>
              </a:rPr>
              <a:t>-NICA project</a:t>
            </a:r>
          </a:p>
          <a:p>
            <a:pPr marL="742950" lvl="1" indent="-285750">
              <a:spcAft>
                <a:spcPts val="600"/>
              </a:spcAft>
              <a:buFont typeface="Wingdings" charset="2"/>
              <a:buChar char="²"/>
            </a:pPr>
            <a:r>
              <a:rPr lang="en-US" dirty="0">
                <a:latin typeface="Arial"/>
                <a:cs typeface="Arial"/>
              </a:rPr>
              <a:t>Report from the Coordinator of the </a:t>
            </a:r>
            <a:r>
              <a:rPr lang="en-US" dirty="0" err="1">
                <a:latin typeface="Arial"/>
                <a:cs typeface="Arial"/>
              </a:rPr>
              <a:t>Nuclotron</a:t>
            </a:r>
            <a:r>
              <a:rPr lang="en-US" dirty="0">
                <a:latin typeface="Arial"/>
                <a:cs typeface="Arial"/>
              </a:rPr>
              <a:t> experimental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the MPD project </a:t>
            </a:r>
          </a:p>
          <a:p>
            <a:pPr marL="742950" lvl="1" indent="-285750">
              <a:spcAft>
                <a:spcPts val="600"/>
              </a:spcAft>
              <a:buFont typeface="Wingdings" charset="2"/>
              <a:buChar char="²"/>
            </a:pPr>
            <a:r>
              <a:rPr lang="en-US" dirty="0">
                <a:latin typeface="Arial"/>
                <a:cs typeface="Arial"/>
              </a:rPr>
              <a:t>Status report on the BM@N project, including physics results from the Xe run</a:t>
            </a:r>
          </a:p>
          <a:p>
            <a:pPr marL="742950" lvl="1" indent="-285750">
              <a:spcAft>
                <a:spcPts val="600"/>
              </a:spcAft>
              <a:buFont typeface="Wingdings" charset="2"/>
              <a:buChar char="²"/>
            </a:pPr>
            <a:r>
              <a:rPr lang="en-US" dirty="0"/>
              <a:t>Status report from the SPD project</a:t>
            </a:r>
          </a:p>
          <a:p>
            <a:pPr marL="742950" lvl="1" indent="-285750">
              <a:spcAft>
                <a:spcPts val="600"/>
              </a:spcAft>
              <a:buFont typeface="Wingdings" charset="2"/>
              <a:buChar char="²"/>
            </a:pPr>
            <a:r>
              <a:rPr lang="en-US" dirty="0"/>
              <a:t>Progress reports on JINR’s participation in the LHC experiments </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2025</a:t>
            </a:r>
          </a:p>
          <a:p>
            <a:pPr marL="742950" lvl="1" indent="-285750">
              <a:spcAft>
                <a:spcPts val="600"/>
              </a:spcAft>
              <a:buFont typeface="Wingdings" charset="2"/>
              <a:buChar char="²"/>
            </a:pPr>
            <a:r>
              <a:rPr lang="en-US" dirty="0"/>
              <a:t>Posters from young physicists</a:t>
            </a:r>
          </a:p>
          <a:p>
            <a:r>
              <a:rPr lang="en-US" dirty="0"/>
              <a:t> </a:t>
            </a:r>
          </a:p>
          <a:p>
            <a:pPr marL="742950" lvl="1" indent="-285750">
              <a:spcAft>
                <a:spcPts val="600"/>
              </a:spcAft>
              <a:buFont typeface="Wingdings" charset="2"/>
              <a:buChar char="²"/>
            </a:pPr>
            <a:endParaRPr lang="en-US" dirty="0">
              <a:latin typeface="Arial"/>
              <a:cs typeface="Arial"/>
            </a:endParaRPr>
          </a:p>
        </p:txBody>
      </p:sp>
      <p:sp>
        <p:nvSpPr>
          <p:cNvPr id="3" name="Footer Placeholder 2">
            <a:extLst>
              <a:ext uri="{FF2B5EF4-FFF2-40B4-BE49-F238E27FC236}">
                <a16:creationId xmlns:a16="http://schemas.microsoft.com/office/drawing/2014/main" id="{387793D9-F16F-4D42-A9BD-E6CC16536869}"/>
              </a:ext>
            </a:extLst>
          </p:cNvPr>
          <p:cNvSpPr>
            <a:spLocks noGrp="1"/>
          </p:cNvSpPr>
          <p:nvPr>
            <p:ph type="ftr" sz="quarter" idx="11"/>
          </p:nvPr>
        </p:nvSpPr>
        <p:spPr/>
        <p:txBody>
          <a:bodyPr/>
          <a:lstStyle/>
          <a:p>
            <a:pPr>
              <a:defRPr/>
            </a:pPr>
            <a:r>
              <a:rPr lang="en-US"/>
              <a:t>137th SC JINR, February 13, 2025</a:t>
            </a:r>
            <a:endParaRPr lang="fr-FR"/>
          </a:p>
        </p:txBody>
      </p:sp>
      <p:sp>
        <p:nvSpPr>
          <p:cNvPr id="5" name="Slide Number Placeholder 4">
            <a:extLst>
              <a:ext uri="{FF2B5EF4-FFF2-40B4-BE49-F238E27FC236}">
                <a16:creationId xmlns:a16="http://schemas.microsoft.com/office/drawing/2014/main" id="{97ED8A38-737C-2FFF-3DAE-5D1378F06EA1}"/>
              </a:ext>
            </a:extLst>
          </p:cNvPr>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Tree>
    <p:extLst>
      <p:ext uri="{BB962C8B-B14F-4D97-AF65-F5344CB8AC3E}">
        <p14:creationId xmlns:p14="http://schemas.microsoft.com/office/powerpoint/2010/main" val="300124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a:ea typeface="+mj-ea"/>
            </a:endParaRPr>
          </a:p>
        </p:txBody>
      </p:sp>
      <p:sp>
        <p:nvSpPr>
          <p:cNvPr id="734211" name="Rectangle 3"/>
          <p:cNvSpPr>
            <a:spLocks noGrp="1" noChangeArrowheads="1"/>
          </p:cNvSpPr>
          <p:nvPr>
            <p:ph type="body" idx="1"/>
          </p:nvPr>
        </p:nvSpPr>
        <p:spPr>
          <a:xfrm>
            <a:off x="419100" y="2780928"/>
            <a:ext cx="8305800" cy="1828800"/>
          </a:xfrm>
        </p:spPr>
        <p:txBody>
          <a:bodyPr/>
          <a:lstStyle/>
          <a:p>
            <a:pPr marL="0" indent="0" algn="ctr" eaLnBrk="1" hangingPunct="1">
              <a:buNone/>
            </a:pPr>
            <a:r>
              <a:rPr lang="en-US" sz="8800" i="1" dirty="0">
                <a:latin typeface="Arial" charset="0"/>
                <a:cs typeface="Arial" charset="0"/>
              </a:rPr>
              <a:t>Thank you! </a:t>
            </a:r>
          </a:p>
          <a:p>
            <a:pPr algn="ctr" eaLnBrk="1" hangingPunct="1">
              <a:buFont typeface="Wingdings" charset="0"/>
              <a:buNone/>
            </a:pPr>
            <a:r>
              <a:rPr lang="en-US" sz="8800" i="1" dirty="0">
                <a:latin typeface="Arial" charset="0"/>
                <a:cs typeface="Arial" charset="0"/>
              </a:rPr>
              <a:t> </a:t>
            </a:r>
          </a:p>
        </p:txBody>
      </p:sp>
    </p:spTree>
    <p:extLst>
      <p:ext uri="{BB962C8B-B14F-4D97-AF65-F5344CB8AC3E}">
        <p14:creationId xmlns:p14="http://schemas.microsoft.com/office/powerpoint/2010/main" val="310930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B4245-080A-28E7-62D3-2DD5D7957331}"/>
            </a:ext>
          </a:extLst>
        </p:cNvPr>
        <p:cNvGrpSpPr/>
        <p:nvPr/>
      </p:nvGrpSpPr>
      <p:grpSpPr>
        <a:xfrm>
          <a:off x="0" y="0"/>
          <a:ext cx="0" cy="0"/>
          <a:chOff x="0" y="0"/>
          <a:chExt cx="0" cy="0"/>
        </a:xfrm>
      </p:grpSpPr>
      <p:sp>
        <p:nvSpPr>
          <p:cNvPr id="9" name="AutoShape 18">
            <a:extLst>
              <a:ext uri="{FF2B5EF4-FFF2-40B4-BE49-F238E27FC236}">
                <a16:creationId xmlns:a16="http://schemas.microsoft.com/office/drawing/2014/main" id="{8CC1184C-96D8-689D-4316-6AB72920F9E1}"/>
              </a:ext>
            </a:extLst>
          </p:cNvPr>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61</a:t>
            </a:r>
            <a:r>
              <a:rPr lang="en-US" sz="4000" u="sng" baseline="30000" dirty="0">
                <a:solidFill>
                  <a:srgbClr val="FFFF00"/>
                </a:solidFill>
              </a:rPr>
              <a:t>st</a:t>
            </a:r>
            <a:r>
              <a:rPr lang="en-US" sz="4000" u="sng" dirty="0">
                <a:solidFill>
                  <a:srgbClr val="FFFF00"/>
                </a:solidFill>
              </a:rPr>
              <a:t> PAC-PP agenda January 20, 2025</a:t>
            </a:r>
          </a:p>
        </p:txBody>
      </p:sp>
      <p:pic>
        <p:nvPicPr>
          <p:cNvPr id="4" name="Picture 3">
            <a:extLst>
              <a:ext uri="{FF2B5EF4-FFF2-40B4-BE49-F238E27FC236}">
                <a16:creationId xmlns:a16="http://schemas.microsoft.com/office/drawing/2014/main" id="{882231DB-C701-D09B-ECA3-3009D3761BC1}"/>
              </a:ext>
            </a:extLst>
          </p:cNvPr>
          <p:cNvPicPr>
            <a:picLocks noChangeAspect="1"/>
          </p:cNvPicPr>
          <p:nvPr/>
        </p:nvPicPr>
        <p:blipFill>
          <a:blip r:embed="rId3"/>
          <a:srcRect l="7146" t="4624" r="4430" b="4711"/>
          <a:stretch/>
        </p:blipFill>
        <p:spPr>
          <a:xfrm>
            <a:off x="424251" y="1052735"/>
            <a:ext cx="3888432" cy="5642039"/>
          </a:xfrm>
          <a:prstGeom prst="rect">
            <a:avLst/>
          </a:prstGeom>
          <a:ln w="19050">
            <a:solidFill>
              <a:schemeClr val="tx1"/>
            </a:solidFill>
          </a:ln>
        </p:spPr>
      </p:pic>
      <p:pic>
        <p:nvPicPr>
          <p:cNvPr id="13" name="Picture 12">
            <a:extLst>
              <a:ext uri="{FF2B5EF4-FFF2-40B4-BE49-F238E27FC236}">
                <a16:creationId xmlns:a16="http://schemas.microsoft.com/office/drawing/2014/main" id="{CC85BA1C-BE04-27F0-7C41-C9DC5D62BBB9}"/>
              </a:ext>
            </a:extLst>
          </p:cNvPr>
          <p:cNvPicPr>
            <a:picLocks noChangeAspect="1"/>
          </p:cNvPicPr>
          <p:nvPr/>
        </p:nvPicPr>
        <p:blipFill>
          <a:blip r:embed="rId4"/>
          <a:srcRect l="5017" r="6777" b="2611"/>
          <a:stretch/>
        </p:blipFill>
        <p:spPr>
          <a:xfrm>
            <a:off x="5059522" y="1052735"/>
            <a:ext cx="3611004" cy="5642039"/>
          </a:xfrm>
          <a:prstGeom prst="rect">
            <a:avLst/>
          </a:prstGeom>
          <a:ln w="19050">
            <a:solidFill>
              <a:schemeClr val="tx1"/>
            </a:solidFill>
          </a:ln>
        </p:spPr>
      </p:pic>
      <p:sp>
        <p:nvSpPr>
          <p:cNvPr id="15" name="AutoShape 18">
            <a:extLst>
              <a:ext uri="{FF2B5EF4-FFF2-40B4-BE49-F238E27FC236}">
                <a16:creationId xmlns:a16="http://schemas.microsoft.com/office/drawing/2014/main" id="{D4874EA5-B41C-2B6C-1CC1-0AEC89DFC12A}"/>
              </a:ext>
            </a:extLst>
          </p:cNvPr>
          <p:cNvSpPr>
            <a:spLocks noChangeArrowheads="1"/>
          </p:cNvSpPr>
          <p:nvPr/>
        </p:nvSpPr>
        <p:spPr bwMode="auto">
          <a:xfrm>
            <a:off x="179512" y="1946148"/>
            <a:ext cx="8723312" cy="3881914"/>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1200"/>
              </a:spcAft>
            </a:pPr>
            <a:r>
              <a:rPr lang="en-US" sz="2400" b="1" i="1" dirty="0">
                <a:solidFill>
                  <a:srgbClr val="000090"/>
                </a:solidFill>
              </a:rPr>
              <a:t>Highlights of today's meeting: </a:t>
            </a:r>
          </a:p>
          <a:p>
            <a:pPr marL="342900" indent="-342900">
              <a:spcAft>
                <a:spcPts val="1200"/>
              </a:spcAft>
              <a:buFont typeface="Wingdings" pitchFamily="2" charset="2"/>
              <a:buChar char="v"/>
            </a:pPr>
            <a:r>
              <a:rPr lang="en-US" sz="2400" b="1" i="1" dirty="0">
                <a:solidFill>
                  <a:srgbClr val="000090"/>
                </a:solidFill>
              </a:rPr>
              <a:t>Update reports on NICA, BM@N and SPD</a:t>
            </a:r>
          </a:p>
          <a:p>
            <a:pPr marL="342900" indent="-342900">
              <a:spcAft>
                <a:spcPts val="1200"/>
              </a:spcAft>
              <a:buFont typeface="Wingdings" charset="2"/>
              <a:buChar char="v"/>
            </a:pPr>
            <a:r>
              <a:rPr lang="en-US" sz="2400" b="1" i="1" dirty="0">
                <a:solidFill>
                  <a:srgbClr val="000090"/>
                </a:solidFill>
              </a:rPr>
              <a:t>Extension of project: MPD</a:t>
            </a:r>
          </a:p>
          <a:p>
            <a:pPr marL="342900" indent="-342900">
              <a:spcAft>
                <a:spcPts val="1200"/>
              </a:spcAft>
              <a:buFont typeface="Wingdings" charset="2"/>
              <a:buChar char="v"/>
            </a:pPr>
            <a:r>
              <a:rPr lang="en-US" sz="2400" b="1" i="1" dirty="0">
                <a:solidFill>
                  <a:srgbClr val="000090"/>
                </a:solidFill>
              </a:rPr>
              <a:t>New project: Neutrino Oscillations</a:t>
            </a:r>
          </a:p>
          <a:p>
            <a:pPr marL="342900" indent="-342900">
              <a:spcAft>
                <a:spcPts val="1200"/>
              </a:spcAft>
              <a:buFont typeface="Wingdings" charset="2"/>
              <a:buChar char="v"/>
            </a:pPr>
            <a:r>
              <a:rPr lang="en-US" sz="2400" b="1" i="1" dirty="0">
                <a:solidFill>
                  <a:srgbClr val="000090"/>
                </a:solidFill>
              </a:rPr>
              <a:t>Reports from the LHC experiments</a:t>
            </a:r>
          </a:p>
          <a:p>
            <a:pPr marL="342900" indent="-342900">
              <a:spcAft>
                <a:spcPts val="1200"/>
              </a:spcAft>
              <a:buFont typeface="Wingdings" charset="2"/>
              <a:buChar char="v"/>
            </a:pPr>
            <a:r>
              <a:rPr lang="en-US" sz="2400" b="1" i="1" dirty="0">
                <a:solidFill>
                  <a:srgbClr val="000090"/>
                </a:solidFill>
              </a:rPr>
              <a:t>Two scientific reports: SRC and Dark Matter</a:t>
            </a:r>
          </a:p>
          <a:p>
            <a:pPr marL="342900" indent="-342900">
              <a:spcAft>
                <a:spcPts val="1200"/>
              </a:spcAft>
              <a:buFont typeface="Wingdings" charset="2"/>
              <a:buChar char="v"/>
            </a:pPr>
            <a:r>
              <a:rPr lang="en-US" sz="2400" b="1" i="1" dirty="0">
                <a:solidFill>
                  <a:srgbClr val="000090"/>
                </a:solidFill>
              </a:rPr>
              <a:t>Posters from Young Scientists</a:t>
            </a:r>
          </a:p>
        </p:txBody>
      </p:sp>
    </p:spTree>
    <p:extLst>
      <p:ext uri="{BB962C8B-B14F-4D97-AF65-F5344CB8AC3E}">
        <p14:creationId xmlns:p14="http://schemas.microsoft.com/office/powerpoint/2010/main" val="24411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0CB50-AFBD-BEFC-58A1-2A074B6C6E69}"/>
            </a:ext>
          </a:extLst>
        </p:cNvPr>
        <p:cNvGrpSpPr/>
        <p:nvPr/>
      </p:nvGrpSpPr>
      <p:grpSpPr>
        <a:xfrm>
          <a:off x="0" y="0"/>
          <a:ext cx="0" cy="0"/>
          <a:chOff x="0" y="0"/>
          <a:chExt cx="0" cy="0"/>
        </a:xfrm>
      </p:grpSpPr>
      <p:sp>
        <p:nvSpPr>
          <p:cNvPr id="12" name="AutoShape 18">
            <a:extLst>
              <a:ext uri="{FF2B5EF4-FFF2-40B4-BE49-F238E27FC236}">
                <a16:creationId xmlns:a16="http://schemas.microsoft.com/office/drawing/2014/main" id="{DE1F3677-0763-1C54-931C-0F203C8FD83D}"/>
              </a:ext>
            </a:extLst>
          </p:cNvPr>
          <p:cNvSpPr>
            <a:spLocks noGrp="1" noChangeArrowheads="1"/>
          </p:cNvSpPr>
          <p:nvPr>
            <p:ph type="title"/>
          </p:nvPr>
        </p:nvSpPr>
        <p:spPr bwMode="auto">
          <a:xfrm>
            <a:off x="827584" y="64144"/>
            <a:ext cx="6984776" cy="68103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rPr>
              <a:t>Report on the </a:t>
            </a:r>
            <a:r>
              <a:rPr lang="en-US" sz="3200" u="sng" dirty="0" err="1">
                <a:solidFill>
                  <a:srgbClr val="FFFF00"/>
                </a:solidFill>
              </a:rPr>
              <a:t>Nuclotron</a:t>
            </a:r>
            <a:r>
              <a:rPr lang="en-US" sz="3200" u="sng" dirty="0">
                <a:solidFill>
                  <a:srgbClr val="FFFF00"/>
                </a:solidFill>
              </a:rPr>
              <a:t>-NICA project</a:t>
            </a:r>
          </a:p>
          <a:p>
            <a:pPr algn="ctr"/>
            <a:endParaRPr lang="en-US" sz="800" u="sng" dirty="0">
              <a:solidFill>
                <a:srgbClr val="FFFF00"/>
              </a:solidFill>
            </a:endParaRPr>
          </a:p>
        </p:txBody>
      </p:sp>
      <p:sp>
        <p:nvSpPr>
          <p:cNvPr id="13" name="AutoShape 7">
            <a:extLst>
              <a:ext uri="{FF2B5EF4-FFF2-40B4-BE49-F238E27FC236}">
                <a16:creationId xmlns:a16="http://schemas.microsoft.com/office/drawing/2014/main" id="{3C660EDB-775C-8C2A-90D5-2F07BB2BC1DA}"/>
              </a:ext>
            </a:extLst>
          </p:cNvPr>
          <p:cNvSpPr>
            <a:spLocks noChangeArrowheads="1"/>
          </p:cNvSpPr>
          <p:nvPr/>
        </p:nvSpPr>
        <p:spPr bwMode="auto">
          <a:xfrm>
            <a:off x="71500" y="824398"/>
            <a:ext cx="9001000" cy="3468698"/>
          </a:xfrm>
          <a:prstGeom prst="flowChartAlternateProcess">
            <a:avLst/>
          </a:prstGeom>
          <a:solidFill>
            <a:srgbClr val="FFFF00"/>
          </a:solidFill>
          <a:ln w="57150">
            <a:solidFill>
              <a:srgbClr val="FF0000"/>
            </a:solidFill>
            <a:miter lim="800000"/>
            <a:headEnd/>
            <a:tailEnd/>
          </a:ln>
        </p:spPr>
        <p:txBody>
          <a:bodyPr anchor="ctr" anchorCtr="1"/>
          <a:lstStyle/>
          <a:p>
            <a:pPr indent="-342900">
              <a:spcAft>
                <a:spcPts val="600"/>
              </a:spcAft>
              <a:buFont typeface="Wingdings" charset="2"/>
              <a:buChar char="q"/>
            </a:pPr>
            <a:r>
              <a:rPr lang="en-US" kern="0" dirty="0">
                <a:effectLst/>
                <a:ea typeface="Times New Roman" panose="02020603050405020304" pitchFamily="18" charset="0"/>
                <a:cs typeface="Arial" panose="020B0604020202020204" pitchFamily="34" charset="0"/>
              </a:rPr>
              <a:t>The Committee appreciates the significant progress achieved in preparation for the NICA collider commissioning, including the installation of the collider magnetic cryostat system, RF stations and final focusing lenses, the merging of the high-vacuum sections in the West and East arcs, the installation of cryogenic equipment and power supplies in the collider building, and the connection of power lines and energy evacuation systems. </a:t>
            </a:r>
          </a:p>
          <a:p>
            <a:pPr indent="-342900">
              <a:spcAft>
                <a:spcPts val="600"/>
              </a:spcAft>
              <a:buFont typeface="Wingdings" charset="2"/>
              <a:buChar char="q"/>
            </a:pPr>
            <a:r>
              <a:rPr lang="en-US" kern="0" dirty="0">
                <a:effectLst/>
                <a:ea typeface="Times New Roman" panose="02020603050405020304" pitchFamily="18" charset="0"/>
                <a:cs typeface="Arial" panose="020B0604020202020204" pitchFamily="34" charset="0"/>
              </a:rPr>
              <a:t>A detailed program for the physical launch of the complex has been developed that foresees </a:t>
            </a:r>
            <a:r>
              <a:rPr lang="en-US" u="sng" kern="0" dirty="0">
                <a:effectLst/>
                <a:ea typeface="Times New Roman" panose="02020603050405020304" pitchFamily="18" charset="0"/>
                <a:cs typeface="Arial" panose="020B0604020202020204" pitchFamily="34" charset="0"/>
              </a:rPr>
              <a:t>first collisions in the summer of this year</a:t>
            </a:r>
            <a:r>
              <a:rPr lang="en-US" kern="0" dirty="0">
                <a:effectLst/>
                <a:ea typeface="Times New Roman" panose="02020603050405020304" pitchFamily="18" charset="0"/>
                <a:cs typeface="Arial" panose="020B0604020202020204" pitchFamily="34" charset="0"/>
              </a:rPr>
              <a:t>.</a:t>
            </a:r>
          </a:p>
          <a:p>
            <a:pPr indent="-342900">
              <a:spcAft>
                <a:spcPts val="600"/>
              </a:spcAft>
              <a:buFont typeface="Wingdings" charset="2"/>
              <a:buChar char="q"/>
            </a:pPr>
            <a:r>
              <a:rPr lang="en-US" kern="0" dirty="0">
                <a:effectLst/>
                <a:ea typeface="Times New Roman" panose="02020603050405020304" pitchFamily="18" charset="0"/>
                <a:cs typeface="Arial" panose="020B0604020202020204" pitchFamily="34" charset="0"/>
              </a:rPr>
              <a:t> Several channels for applied research are ready for operation; 5 runs have already been conducted at the SOCHI chip irradiation station.</a:t>
            </a:r>
            <a:r>
              <a:rPr lang="en-US" kern="100" dirty="0">
                <a:effectLst/>
                <a:ea typeface="Calibri" panose="020F0502020204030204" pitchFamily="34" charset="0"/>
                <a:cs typeface="Arial" panose="020B0604020202020204" pitchFamily="34" charset="0"/>
              </a:rPr>
              <a:t> </a:t>
            </a:r>
          </a:p>
          <a:p>
            <a:pPr indent="-342900">
              <a:spcAft>
                <a:spcPts val="600"/>
              </a:spcAft>
              <a:buFont typeface="Wingdings" charset="2"/>
              <a:buChar char="q"/>
            </a:pPr>
            <a:r>
              <a:rPr lang="en-US" kern="0" dirty="0">
                <a:effectLst/>
                <a:ea typeface="Times New Roman" panose="02020603050405020304" pitchFamily="18" charset="0"/>
                <a:cs typeface="Arial" panose="020B0604020202020204" pitchFamily="34" charset="0"/>
              </a:rPr>
              <a:t>The PAC congratulates the accelerator team for all these achievements.   </a:t>
            </a:r>
            <a:endParaRPr lang="en-IL" kern="100" dirty="0">
              <a:effectLs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DC0AC6-CB4B-DCAC-50C1-5DB8CC3A1765}"/>
              </a:ext>
            </a:extLst>
          </p:cNvPr>
          <p:cNvSpPr txBox="1"/>
          <p:nvPr/>
        </p:nvSpPr>
        <p:spPr>
          <a:xfrm>
            <a:off x="7837931" y="250774"/>
            <a:ext cx="1390124" cy="307777"/>
          </a:xfrm>
          <a:prstGeom prst="rect">
            <a:avLst/>
          </a:prstGeom>
          <a:noFill/>
        </p:spPr>
        <p:txBody>
          <a:bodyPr wrap="none" rtlCol="0">
            <a:spAutoFit/>
          </a:bodyPr>
          <a:lstStyle/>
          <a:p>
            <a:r>
              <a:rPr lang="en-US" sz="1400" i="1" dirty="0"/>
              <a:t>Anatoly </a:t>
            </a:r>
            <a:r>
              <a:rPr lang="en-US" sz="1400" i="1" dirty="0" err="1"/>
              <a:t>Sidorin</a:t>
            </a:r>
            <a:endParaRPr lang="en-US" sz="1400" i="1" dirty="0"/>
          </a:p>
        </p:txBody>
      </p:sp>
      <p:pic>
        <p:nvPicPr>
          <p:cNvPr id="2" name="Picture 1">
            <a:extLst>
              <a:ext uri="{FF2B5EF4-FFF2-40B4-BE49-F238E27FC236}">
                <a16:creationId xmlns:a16="http://schemas.microsoft.com/office/drawing/2014/main" id="{4E56F372-46B4-1768-7D23-B054E23A99B4}"/>
              </a:ext>
            </a:extLst>
          </p:cNvPr>
          <p:cNvPicPr>
            <a:picLocks noChangeAspect="1"/>
          </p:cNvPicPr>
          <p:nvPr/>
        </p:nvPicPr>
        <p:blipFill>
          <a:blip r:embed="rId3"/>
          <a:srcRect t="11395"/>
          <a:stretch/>
        </p:blipFill>
        <p:spPr>
          <a:xfrm>
            <a:off x="2200312" y="4372312"/>
            <a:ext cx="4743375" cy="2482777"/>
          </a:xfrm>
          <a:prstGeom prst="rect">
            <a:avLst/>
          </a:prstGeom>
        </p:spPr>
      </p:pic>
      <p:sp>
        <p:nvSpPr>
          <p:cNvPr id="4" name="Slide Number Placeholder 3">
            <a:extLst>
              <a:ext uri="{FF2B5EF4-FFF2-40B4-BE49-F238E27FC236}">
                <a16:creationId xmlns:a16="http://schemas.microsoft.com/office/drawing/2014/main" id="{6EB2EC2B-FF7D-E6F5-DBC0-5CDA188B60BB}"/>
              </a:ext>
            </a:extLst>
          </p:cNvPr>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spTree>
    <p:extLst>
      <p:ext uri="{BB962C8B-B14F-4D97-AF65-F5344CB8AC3E}">
        <p14:creationId xmlns:p14="http://schemas.microsoft.com/office/powerpoint/2010/main" val="276732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1B94-DF0C-77C4-7EF7-71E1FFC1B0C3}"/>
            </a:ext>
          </a:extLst>
        </p:cNvPr>
        <p:cNvGrpSpPr/>
        <p:nvPr/>
      </p:nvGrpSpPr>
      <p:grpSpPr>
        <a:xfrm>
          <a:off x="0" y="0"/>
          <a:ext cx="0" cy="0"/>
          <a:chOff x="0" y="0"/>
          <a:chExt cx="0" cy="0"/>
        </a:xfrm>
      </p:grpSpPr>
      <p:sp>
        <p:nvSpPr>
          <p:cNvPr id="10" name="AutoShape 18">
            <a:extLst>
              <a:ext uri="{FF2B5EF4-FFF2-40B4-BE49-F238E27FC236}">
                <a16:creationId xmlns:a16="http://schemas.microsoft.com/office/drawing/2014/main" id="{E6A40B3C-4530-EE9A-18CC-4F6DF52DEF5B}"/>
              </a:ext>
            </a:extLst>
          </p:cNvPr>
          <p:cNvSpPr>
            <a:spLocks noGrp="1" noChangeArrowheads="1"/>
          </p:cNvSpPr>
          <p:nvPr>
            <p:ph type="title"/>
          </p:nvPr>
        </p:nvSpPr>
        <p:spPr bwMode="auto">
          <a:xfrm>
            <a:off x="2249742" y="88546"/>
            <a:ext cx="482453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MPD</a:t>
            </a:r>
          </a:p>
        </p:txBody>
      </p:sp>
      <p:sp>
        <p:nvSpPr>
          <p:cNvPr id="8" name="TextBox 7">
            <a:extLst>
              <a:ext uri="{FF2B5EF4-FFF2-40B4-BE49-F238E27FC236}">
                <a16:creationId xmlns:a16="http://schemas.microsoft.com/office/drawing/2014/main" id="{2E0E3A21-253D-01BF-9345-87CD9375EDA8}"/>
              </a:ext>
            </a:extLst>
          </p:cNvPr>
          <p:cNvSpPr txBox="1"/>
          <p:nvPr/>
        </p:nvSpPr>
        <p:spPr>
          <a:xfrm>
            <a:off x="7568841" y="277080"/>
            <a:ext cx="1247393" cy="307777"/>
          </a:xfrm>
          <a:prstGeom prst="rect">
            <a:avLst/>
          </a:prstGeom>
          <a:noFill/>
        </p:spPr>
        <p:txBody>
          <a:bodyPr wrap="none" rtlCol="0">
            <a:spAutoFit/>
          </a:bodyPr>
          <a:lstStyle/>
          <a:p>
            <a:r>
              <a:rPr lang="en-US" sz="1400" i="1" dirty="0"/>
              <a:t>Victor </a:t>
            </a:r>
            <a:r>
              <a:rPr lang="en-US" sz="1400" i="1" dirty="0" err="1"/>
              <a:t>Riabov</a:t>
            </a:r>
            <a:endParaRPr lang="en-US" sz="1400" i="1" dirty="0"/>
          </a:p>
        </p:txBody>
      </p:sp>
      <p:sp>
        <p:nvSpPr>
          <p:cNvPr id="9" name="AutoShape 7">
            <a:extLst>
              <a:ext uri="{FF2B5EF4-FFF2-40B4-BE49-F238E27FC236}">
                <a16:creationId xmlns:a16="http://schemas.microsoft.com/office/drawing/2014/main" id="{F6313095-FE61-23CA-7418-C90A310730F8}"/>
              </a:ext>
            </a:extLst>
          </p:cNvPr>
          <p:cNvSpPr>
            <a:spLocks noChangeArrowheads="1"/>
          </p:cNvSpPr>
          <p:nvPr/>
        </p:nvSpPr>
        <p:spPr bwMode="auto">
          <a:xfrm>
            <a:off x="251520" y="836712"/>
            <a:ext cx="8820980" cy="2376264"/>
          </a:xfrm>
          <a:prstGeom prst="flowChartAlternateProcess">
            <a:avLst/>
          </a:prstGeom>
          <a:solidFill>
            <a:srgbClr val="FFFF00"/>
          </a:solidFill>
          <a:ln w="57150">
            <a:solidFill>
              <a:srgbClr val="FF0000"/>
            </a:solidFill>
            <a:miter lim="800000"/>
            <a:headEnd/>
            <a:tailEnd/>
          </a:ln>
        </p:spPr>
        <p:txBody>
          <a:bodyPr anchor="ctr" anchorCtr="1"/>
          <a:lstStyle/>
          <a:p>
            <a:pPr marL="285750" indent="-285750" algn="just">
              <a:spcAft>
                <a:spcPts val="800"/>
              </a:spcAft>
              <a:buFont typeface="Wingdings" pitchFamily="2" charset="2"/>
              <a:buChar char="q"/>
            </a:pPr>
            <a:r>
              <a:rPr lang="en-US" kern="0" dirty="0">
                <a:ea typeface="Times New Roman" panose="02020603050405020304" pitchFamily="18" charset="0"/>
              </a:rPr>
              <a:t>T</a:t>
            </a:r>
            <a:r>
              <a:rPr lang="en-US" kern="0" dirty="0">
                <a:effectLst/>
                <a:latin typeface="Arial" panose="020B0604020202020204" pitchFamily="34" charset="0"/>
                <a:ea typeface="Times New Roman" panose="02020603050405020304" pitchFamily="18" charset="0"/>
              </a:rPr>
              <a:t>he main elements of all detector subsystems of the Phase-I MPD are fabricated, which include the time-projection chamber (TPC), the time-of-flight system (TOF), the electromagnetic calorimeter (</a:t>
            </a:r>
            <a:r>
              <a:rPr lang="en-US" kern="0" dirty="0" err="1">
                <a:effectLst/>
                <a:latin typeface="Arial" panose="020B0604020202020204" pitchFamily="34" charset="0"/>
                <a:ea typeface="Times New Roman" panose="02020603050405020304" pitchFamily="18" charset="0"/>
              </a:rPr>
              <a:t>ECal</a:t>
            </a:r>
            <a:r>
              <a:rPr lang="en-US" kern="0" dirty="0">
                <a:effectLst/>
                <a:latin typeface="Arial" panose="020B0604020202020204" pitchFamily="34" charset="0"/>
                <a:ea typeface="Times New Roman" panose="02020603050405020304" pitchFamily="18" charset="0"/>
              </a:rPr>
              <a:t>), the forward fast detector (FFD) and the front hadronic calorimeter (</a:t>
            </a:r>
            <a:r>
              <a:rPr lang="en-US" kern="0" dirty="0" err="1">
                <a:effectLst/>
                <a:latin typeface="Arial" panose="020B0604020202020204" pitchFamily="34" charset="0"/>
                <a:ea typeface="Times New Roman" panose="02020603050405020304" pitchFamily="18" charset="0"/>
              </a:rPr>
              <a:t>FHCal</a:t>
            </a:r>
            <a:r>
              <a:rPr lang="en-US" kern="0" dirty="0">
                <a:effectLst/>
                <a:latin typeface="Arial" panose="020B0604020202020204" pitchFamily="34" charset="0"/>
                <a:ea typeface="Times New Roman" panose="02020603050405020304" pitchFamily="18" charset="0"/>
              </a:rPr>
              <a:t>). </a:t>
            </a:r>
            <a:r>
              <a:rPr lang="en-US" kern="0" dirty="0">
                <a:ea typeface="Times New Roman" panose="02020603050405020304" pitchFamily="18" charset="0"/>
              </a:rPr>
              <a:t>A</a:t>
            </a:r>
            <a:r>
              <a:rPr lang="en-US" kern="0" dirty="0">
                <a:effectLst/>
                <a:latin typeface="Arial" panose="020B0604020202020204" pitchFamily="34" charset="0"/>
                <a:ea typeface="Times New Roman" panose="02020603050405020304" pitchFamily="18" charset="0"/>
              </a:rPr>
              <a:t>ssembly, testing and calibration are currently underway. </a:t>
            </a:r>
          </a:p>
          <a:p>
            <a:pPr marL="285750" indent="-285750" algn="just">
              <a:spcAft>
                <a:spcPts val="800"/>
              </a:spcAft>
              <a:buFont typeface="Wingdings" pitchFamily="2" charset="2"/>
              <a:buChar char="q"/>
            </a:pPr>
            <a:r>
              <a:rPr lang="en-US" kern="0" dirty="0">
                <a:effectLst/>
                <a:latin typeface="Arial" panose="020B0604020202020204" pitchFamily="34" charset="0"/>
                <a:ea typeface="Times New Roman" panose="02020603050405020304" pitchFamily="18" charset="0"/>
              </a:rPr>
              <a:t>Extensive work has been done to assemble and commission the solenoid superconducting magnet. A test cooling of the magnet to liquid helium temperature was successfully performed at the end of 2024. </a:t>
            </a:r>
          </a:p>
        </p:txBody>
      </p:sp>
      <p:pic>
        <p:nvPicPr>
          <p:cNvPr id="2" name="Рисунок 5">
            <a:extLst>
              <a:ext uri="{FF2B5EF4-FFF2-40B4-BE49-F238E27FC236}">
                <a16:creationId xmlns:a16="http://schemas.microsoft.com/office/drawing/2014/main" id="{046121EF-F700-41F2-A599-BB16F2FB6D07}"/>
              </a:ext>
            </a:extLst>
          </p:cNvPr>
          <p:cNvPicPr/>
          <p:nvPr/>
        </p:nvPicPr>
        <p:blipFill>
          <a:blip r:embed="rId3"/>
          <a:stretch>
            <a:fillRect/>
          </a:stretch>
        </p:blipFill>
        <p:spPr>
          <a:xfrm>
            <a:off x="2105726" y="3348208"/>
            <a:ext cx="5112568" cy="2619871"/>
          </a:xfrm>
          <a:prstGeom prst="rect">
            <a:avLst/>
          </a:prstGeom>
        </p:spPr>
      </p:pic>
      <p:sp>
        <p:nvSpPr>
          <p:cNvPr id="7" name="TextBox 6">
            <a:extLst>
              <a:ext uri="{FF2B5EF4-FFF2-40B4-BE49-F238E27FC236}">
                <a16:creationId xmlns:a16="http://schemas.microsoft.com/office/drawing/2014/main" id="{A38F553D-EA87-5B82-13CB-F2502A79EEDE}"/>
              </a:ext>
            </a:extLst>
          </p:cNvPr>
          <p:cNvSpPr txBox="1"/>
          <p:nvPr/>
        </p:nvSpPr>
        <p:spPr>
          <a:xfrm>
            <a:off x="3793582" y="3244334"/>
            <a:ext cx="1646605" cy="369332"/>
          </a:xfrm>
          <a:prstGeom prst="rect">
            <a:avLst/>
          </a:prstGeom>
          <a:solidFill>
            <a:schemeClr val="bg1"/>
          </a:solidFill>
        </p:spPr>
        <p:txBody>
          <a:bodyPr wrap="none" rtlCol="0">
            <a:spAutoFit/>
          </a:bodyPr>
          <a:lstStyle/>
          <a:p>
            <a:r>
              <a:rPr lang="en-IL" b="1" dirty="0"/>
              <a:t>MPD cooling </a:t>
            </a:r>
          </a:p>
        </p:txBody>
      </p:sp>
      <p:sp>
        <p:nvSpPr>
          <p:cNvPr id="12" name="TextBox 11">
            <a:extLst>
              <a:ext uri="{FF2B5EF4-FFF2-40B4-BE49-F238E27FC236}">
                <a16:creationId xmlns:a16="http://schemas.microsoft.com/office/drawing/2014/main" id="{632B90B9-A970-8304-C138-56C4E0F2410A}"/>
              </a:ext>
            </a:extLst>
          </p:cNvPr>
          <p:cNvSpPr txBox="1"/>
          <p:nvPr/>
        </p:nvSpPr>
        <p:spPr>
          <a:xfrm>
            <a:off x="395536" y="5902954"/>
            <a:ext cx="8820472" cy="923330"/>
          </a:xfrm>
          <a:prstGeom prst="rect">
            <a:avLst/>
          </a:prstGeom>
          <a:noFill/>
        </p:spPr>
        <p:txBody>
          <a:bodyPr wrap="square">
            <a:spAutoFit/>
          </a:bodyPr>
          <a:lstStyle/>
          <a:p>
            <a:pPr marL="285750" indent="-285750">
              <a:buFont typeface="Wingdings" pitchFamily="2" charset="2"/>
              <a:buChar char="v"/>
            </a:pPr>
            <a:r>
              <a:rPr lang="en-US" sz="1800" dirty="0">
                <a:effectLst/>
              </a:rPr>
              <a:t>The cooling lasted 15 days to </a:t>
            </a:r>
            <a:r>
              <a:rPr lang="en-US" dirty="0"/>
              <a:t>N</a:t>
            </a:r>
            <a:r>
              <a:rPr lang="en-US" baseline="-25000" dirty="0"/>
              <a:t>2</a:t>
            </a:r>
            <a:r>
              <a:rPr lang="en-US" sz="1800" dirty="0">
                <a:effectLst/>
              </a:rPr>
              <a:t> temperature and 6 days to </a:t>
            </a:r>
            <a:r>
              <a:rPr lang="en-US" sz="1800" dirty="0" err="1">
                <a:effectLst/>
              </a:rPr>
              <a:t>LHe</a:t>
            </a:r>
            <a:r>
              <a:rPr lang="en-US" sz="1800" dirty="0">
                <a:effectLst/>
              </a:rPr>
              <a:t> temperature</a:t>
            </a:r>
            <a:r>
              <a:rPr lang="ru-RU" sz="1800" dirty="0"/>
              <a:t>.</a:t>
            </a:r>
          </a:p>
          <a:p>
            <a:pPr marL="285750" indent="-285750">
              <a:buFont typeface="Wingdings" pitchFamily="2" charset="2"/>
              <a:buChar char="v"/>
            </a:pPr>
            <a:r>
              <a:rPr lang="en-US" sz="1800" dirty="0"/>
              <a:t>No cold helium and nitrogen leaks were detected.</a:t>
            </a:r>
          </a:p>
          <a:p>
            <a:pPr marL="285750" indent="-285750">
              <a:buFont typeface="Wingdings" pitchFamily="2" charset="2"/>
              <a:buChar char="v"/>
            </a:pPr>
            <a:r>
              <a:rPr lang="en-US" sz="1800" dirty="0" err="1"/>
              <a:t>LHe</a:t>
            </a:r>
            <a:r>
              <a:rPr lang="en-US" sz="1800" dirty="0"/>
              <a:t> temperature was maintained for 15 days.</a:t>
            </a:r>
          </a:p>
        </p:txBody>
      </p:sp>
      <p:sp>
        <p:nvSpPr>
          <p:cNvPr id="4" name="Slide Number Placeholder 3">
            <a:extLst>
              <a:ext uri="{FF2B5EF4-FFF2-40B4-BE49-F238E27FC236}">
                <a16:creationId xmlns:a16="http://schemas.microsoft.com/office/drawing/2014/main" id="{D32F6032-7025-C7D9-4DA3-72A1F5C3E1E3}"/>
              </a:ext>
            </a:extLst>
          </p:cNvPr>
          <p:cNvSpPr>
            <a:spLocks noGrp="1"/>
          </p:cNvSpPr>
          <p:nvPr>
            <p:ph type="sldNum" sz="quarter" idx="12"/>
          </p:nvPr>
        </p:nvSpPr>
        <p:spPr/>
        <p:txBody>
          <a:bodyPr/>
          <a:lstStyle/>
          <a:p>
            <a:pPr>
              <a:defRPr/>
            </a:pPr>
            <a:fld id="{16AAA047-8AEF-4C69-86C3-C9A280890182}" type="slidenum">
              <a:rPr lang="fr-FR" smtClean="0"/>
              <a:pPr>
                <a:defRPr/>
              </a:pPr>
              <a:t>4</a:t>
            </a:fld>
            <a:endParaRPr lang="fr-FR"/>
          </a:p>
        </p:txBody>
      </p:sp>
    </p:spTree>
    <p:extLst>
      <p:ext uri="{BB962C8B-B14F-4D97-AF65-F5344CB8AC3E}">
        <p14:creationId xmlns:p14="http://schemas.microsoft.com/office/powerpoint/2010/main" val="143311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0425-5968-6811-2D67-705DE4462C19}"/>
            </a:ext>
          </a:extLst>
        </p:cNvPr>
        <p:cNvGrpSpPr/>
        <p:nvPr/>
      </p:nvGrpSpPr>
      <p:grpSpPr>
        <a:xfrm>
          <a:off x="0" y="0"/>
          <a:ext cx="0" cy="0"/>
          <a:chOff x="0" y="0"/>
          <a:chExt cx="0" cy="0"/>
        </a:xfrm>
      </p:grpSpPr>
      <p:sp>
        <p:nvSpPr>
          <p:cNvPr id="10" name="AutoShape 18">
            <a:extLst>
              <a:ext uri="{FF2B5EF4-FFF2-40B4-BE49-F238E27FC236}">
                <a16:creationId xmlns:a16="http://schemas.microsoft.com/office/drawing/2014/main" id="{EA7A4246-557E-5085-8747-178304224756}"/>
              </a:ext>
            </a:extLst>
          </p:cNvPr>
          <p:cNvSpPr>
            <a:spLocks noGrp="1" noChangeArrowheads="1"/>
          </p:cNvSpPr>
          <p:nvPr>
            <p:ph type="title"/>
          </p:nvPr>
        </p:nvSpPr>
        <p:spPr bwMode="auto">
          <a:xfrm>
            <a:off x="2249742" y="88546"/>
            <a:ext cx="482453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MPD</a:t>
            </a:r>
          </a:p>
        </p:txBody>
      </p:sp>
      <p:sp>
        <p:nvSpPr>
          <p:cNvPr id="8" name="TextBox 7">
            <a:extLst>
              <a:ext uri="{FF2B5EF4-FFF2-40B4-BE49-F238E27FC236}">
                <a16:creationId xmlns:a16="http://schemas.microsoft.com/office/drawing/2014/main" id="{5472751F-C96A-3C9B-BE90-C48E3BAAB408}"/>
              </a:ext>
            </a:extLst>
          </p:cNvPr>
          <p:cNvSpPr txBox="1"/>
          <p:nvPr/>
        </p:nvSpPr>
        <p:spPr>
          <a:xfrm>
            <a:off x="7568841" y="277080"/>
            <a:ext cx="1247393" cy="307777"/>
          </a:xfrm>
          <a:prstGeom prst="rect">
            <a:avLst/>
          </a:prstGeom>
          <a:noFill/>
        </p:spPr>
        <p:txBody>
          <a:bodyPr wrap="none" rtlCol="0">
            <a:spAutoFit/>
          </a:bodyPr>
          <a:lstStyle/>
          <a:p>
            <a:r>
              <a:rPr lang="en-US" sz="1400" i="1" dirty="0"/>
              <a:t>Victor </a:t>
            </a:r>
            <a:r>
              <a:rPr lang="en-US" sz="1400" i="1" dirty="0" err="1"/>
              <a:t>Riabov</a:t>
            </a:r>
            <a:endParaRPr lang="en-US" sz="1400" i="1" dirty="0"/>
          </a:p>
        </p:txBody>
      </p:sp>
      <p:sp>
        <p:nvSpPr>
          <p:cNvPr id="9" name="AutoShape 7">
            <a:extLst>
              <a:ext uri="{FF2B5EF4-FFF2-40B4-BE49-F238E27FC236}">
                <a16:creationId xmlns:a16="http://schemas.microsoft.com/office/drawing/2014/main" id="{F1D0972C-C63E-4A75-DE97-1E7E31CD8514}"/>
              </a:ext>
            </a:extLst>
          </p:cNvPr>
          <p:cNvSpPr>
            <a:spLocks noChangeArrowheads="1"/>
          </p:cNvSpPr>
          <p:nvPr/>
        </p:nvSpPr>
        <p:spPr bwMode="auto">
          <a:xfrm>
            <a:off x="161510" y="836712"/>
            <a:ext cx="8820980" cy="2304256"/>
          </a:xfrm>
          <a:prstGeom prst="flowChartAlternateProcess">
            <a:avLst/>
          </a:prstGeom>
          <a:solidFill>
            <a:srgbClr val="FFFF00"/>
          </a:solidFill>
          <a:ln w="57150">
            <a:solidFill>
              <a:srgbClr val="FF0000"/>
            </a:solidFill>
            <a:miter lim="800000"/>
            <a:headEnd/>
            <a:tailEnd/>
          </a:ln>
        </p:spPr>
        <p:txBody>
          <a:bodyPr anchor="ctr" anchorCtr="1"/>
          <a:lstStyle/>
          <a:p>
            <a:pPr marL="285750" indent="-285750" algn="just">
              <a:spcAft>
                <a:spcPts val="800"/>
              </a:spcAft>
              <a:buFont typeface="Wingdings" pitchFamily="2" charset="2"/>
              <a:buChar char="q"/>
            </a:pPr>
            <a:r>
              <a:rPr lang="en-US" kern="0" dirty="0">
                <a:ea typeface="Times New Roman" panose="02020603050405020304" pitchFamily="18" charset="0"/>
              </a:rPr>
              <a:t> </a:t>
            </a:r>
            <a:r>
              <a:rPr lang="en-US" kern="0" dirty="0">
                <a:effectLst/>
                <a:latin typeface="Arial" panose="020B0604020202020204" pitchFamily="34" charset="0"/>
                <a:ea typeface="Times New Roman" panose="02020603050405020304" pitchFamily="18" charset="0"/>
              </a:rPr>
              <a:t>The MPD experimental facility is in the final stage of construction, with the detector commissioning expected in late 2025. The PAC notes a significant delay in the readiness of the MPD detector compared to the anticipated timeline of the NICA collider. The PAC urges the MPD Collaboration to check whether the construction and installation tasks could be sped up to match the collider schedule better. </a:t>
            </a:r>
          </a:p>
          <a:p>
            <a:pPr marL="285750" indent="-285750" algn="just">
              <a:spcAft>
                <a:spcPts val="800"/>
              </a:spcAft>
              <a:buFont typeface="Wingdings" pitchFamily="2" charset="2"/>
              <a:buChar char="q"/>
            </a:pPr>
            <a:r>
              <a:rPr lang="en-US" kern="0" dirty="0">
                <a:effectLst/>
                <a:latin typeface="Arial" panose="020B0604020202020204" pitchFamily="34" charset="0"/>
                <a:ea typeface="Times New Roman" panose="02020603050405020304" pitchFamily="18" charset="0"/>
              </a:rPr>
              <a:t>The PAC recommends extending the MPD project for 5 years with ranking A.</a:t>
            </a:r>
            <a:r>
              <a:rPr lang="en-IL" dirty="0">
                <a:effectLst/>
              </a:rPr>
              <a:t> </a:t>
            </a:r>
            <a:endParaRPr lang="en-IL"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2B3C216-B12B-1925-18F6-17DE9D7081A4}"/>
              </a:ext>
            </a:extLst>
          </p:cNvPr>
          <p:cNvPicPr>
            <a:picLocks noChangeAspect="1"/>
          </p:cNvPicPr>
          <p:nvPr/>
        </p:nvPicPr>
        <p:blipFill>
          <a:blip r:embed="rId3"/>
          <a:stretch>
            <a:fillRect/>
          </a:stretch>
        </p:blipFill>
        <p:spPr>
          <a:xfrm>
            <a:off x="349267" y="3140968"/>
            <a:ext cx="8466967" cy="3638236"/>
          </a:xfrm>
          <a:prstGeom prst="rect">
            <a:avLst/>
          </a:prstGeom>
        </p:spPr>
      </p:pic>
    </p:spTree>
    <p:extLst>
      <p:ext uri="{BB962C8B-B14F-4D97-AF65-F5344CB8AC3E}">
        <p14:creationId xmlns:p14="http://schemas.microsoft.com/office/powerpoint/2010/main" val="322853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40DF-22A5-858F-5F9E-C1906010137D}"/>
            </a:ext>
          </a:extLst>
        </p:cNvPr>
        <p:cNvGrpSpPr/>
        <p:nvPr/>
      </p:nvGrpSpPr>
      <p:grpSpPr>
        <a:xfrm>
          <a:off x="0" y="0"/>
          <a:ext cx="0" cy="0"/>
          <a:chOff x="0" y="0"/>
          <a:chExt cx="0" cy="0"/>
        </a:xfrm>
      </p:grpSpPr>
      <p:sp>
        <p:nvSpPr>
          <p:cNvPr id="10" name="AutoShape 18">
            <a:extLst>
              <a:ext uri="{FF2B5EF4-FFF2-40B4-BE49-F238E27FC236}">
                <a16:creationId xmlns:a16="http://schemas.microsoft.com/office/drawing/2014/main" id="{6E862CFA-250B-78B7-A52D-9503FAE25D39}"/>
              </a:ext>
            </a:extLst>
          </p:cNvPr>
          <p:cNvSpPr>
            <a:spLocks noGrp="1" noChangeArrowheads="1"/>
          </p:cNvSpPr>
          <p:nvPr>
            <p:ph type="title"/>
          </p:nvPr>
        </p:nvSpPr>
        <p:spPr bwMode="auto">
          <a:xfrm>
            <a:off x="2159732" y="87874"/>
            <a:ext cx="482453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BM@N</a:t>
            </a:r>
          </a:p>
        </p:txBody>
      </p:sp>
      <p:sp>
        <p:nvSpPr>
          <p:cNvPr id="8" name="TextBox 7">
            <a:extLst>
              <a:ext uri="{FF2B5EF4-FFF2-40B4-BE49-F238E27FC236}">
                <a16:creationId xmlns:a16="http://schemas.microsoft.com/office/drawing/2014/main" id="{5E7B1E17-840B-AAD7-7066-111ABF125930}"/>
              </a:ext>
            </a:extLst>
          </p:cNvPr>
          <p:cNvSpPr txBox="1"/>
          <p:nvPr/>
        </p:nvSpPr>
        <p:spPr>
          <a:xfrm>
            <a:off x="7452320" y="276744"/>
            <a:ext cx="1479892" cy="307777"/>
          </a:xfrm>
          <a:prstGeom prst="rect">
            <a:avLst/>
          </a:prstGeom>
          <a:noFill/>
        </p:spPr>
        <p:txBody>
          <a:bodyPr wrap="none" rtlCol="0">
            <a:spAutoFit/>
          </a:bodyPr>
          <a:lstStyle/>
          <a:p>
            <a:r>
              <a:rPr lang="en-US" sz="1400" i="1" dirty="0"/>
              <a:t>Mikhail </a:t>
            </a:r>
            <a:r>
              <a:rPr lang="en-US" sz="1400" i="1" dirty="0" err="1"/>
              <a:t>Kapishin</a:t>
            </a:r>
            <a:endParaRPr lang="en-US" sz="1400" i="1" dirty="0"/>
          </a:p>
        </p:txBody>
      </p:sp>
      <p:sp>
        <p:nvSpPr>
          <p:cNvPr id="9" name="AutoShape 7">
            <a:extLst>
              <a:ext uri="{FF2B5EF4-FFF2-40B4-BE49-F238E27FC236}">
                <a16:creationId xmlns:a16="http://schemas.microsoft.com/office/drawing/2014/main" id="{DC5A5A9A-F0CF-DE5B-FE3C-4E1B4DEE90B3}"/>
              </a:ext>
            </a:extLst>
          </p:cNvPr>
          <p:cNvSpPr>
            <a:spLocks noChangeArrowheads="1"/>
          </p:cNvSpPr>
          <p:nvPr/>
        </p:nvSpPr>
        <p:spPr bwMode="auto">
          <a:xfrm>
            <a:off x="71500" y="764704"/>
            <a:ext cx="9001000" cy="2448272"/>
          </a:xfrm>
          <a:prstGeom prst="flowChartAlternateProcess">
            <a:avLst/>
          </a:prstGeom>
          <a:solidFill>
            <a:srgbClr val="FFFF00"/>
          </a:solidFill>
          <a:ln w="57150">
            <a:solidFill>
              <a:srgbClr val="FF0000"/>
            </a:solidFill>
            <a:miter lim="800000"/>
            <a:headEnd/>
            <a:tailEnd/>
          </a:ln>
        </p:spPr>
        <p:txBody>
          <a:bodyPr anchor="ctr" anchorCtr="1"/>
          <a:lstStyle/>
          <a:p>
            <a:pPr indent="-3429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A paper describing the complete configuration of the BM@N detectors in the first physics run of a Xe ion beam with a </a:t>
            </a:r>
            <a:r>
              <a:rPr lang="en-US" sz="1800" kern="0" dirty="0" err="1">
                <a:effectLst/>
                <a:latin typeface="Arial" panose="020B0604020202020204" pitchFamily="34" charset="0"/>
                <a:ea typeface="Times New Roman" panose="02020603050405020304" pitchFamily="18" charset="0"/>
                <a:cs typeface="Arial" panose="020B0604020202020204" pitchFamily="34" charset="0"/>
              </a:rPr>
              <a:t>CsI</a:t>
            </a:r>
            <a:r>
              <a:rPr lang="en-US" sz="1800" kern="0" dirty="0">
                <a:effectLst/>
                <a:latin typeface="Arial" panose="020B0604020202020204" pitchFamily="34" charset="0"/>
                <a:ea typeface="Times New Roman" panose="02020603050405020304" pitchFamily="18" charset="0"/>
                <a:cs typeface="Arial" panose="020B0604020202020204" pitchFamily="34" charset="0"/>
              </a:rPr>
              <a:t> target has been published in NIMA.</a:t>
            </a:r>
          </a:p>
          <a:p>
            <a:pPr indent="-3429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 The BM@N team is focusing on physics analyses of the Xe + </a:t>
            </a:r>
            <a:r>
              <a:rPr lang="en-US" sz="1800" kern="0" dirty="0" err="1">
                <a:effectLst/>
                <a:latin typeface="Arial" panose="020B0604020202020204" pitchFamily="34" charset="0"/>
                <a:ea typeface="Times New Roman" panose="02020603050405020304" pitchFamily="18" charset="0"/>
                <a:cs typeface="Arial" panose="020B0604020202020204" pitchFamily="34" charset="0"/>
              </a:rPr>
              <a:t>CsI</a:t>
            </a:r>
            <a:r>
              <a:rPr lang="en-US" sz="1800" kern="0" dirty="0">
                <a:effectLst/>
                <a:latin typeface="Arial" panose="020B0604020202020204" pitchFamily="34" charset="0"/>
                <a:ea typeface="Times New Roman" panose="02020603050405020304" pitchFamily="18" charset="0"/>
                <a:cs typeface="Arial" panose="020B0604020202020204" pitchFamily="34" charset="0"/>
              </a:rPr>
              <a:t> collision data  at an energy of 3.8 A GeV collected in 2023.</a:t>
            </a:r>
          </a:p>
          <a:p>
            <a:pPr indent="-3429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A physics paper on  the production of protons, deuterons, and tritons in argon-nucleus interactions at 3.2 A GeV is under discussion in the BM@N Collaboration. </a:t>
            </a:r>
          </a:p>
          <a:p>
            <a:pPr indent="-342900">
              <a:spcAft>
                <a:spcPts val="600"/>
              </a:spcAft>
              <a:buFont typeface="Wingdings" charset="2"/>
              <a:buChar char="q"/>
            </a:pPr>
            <a:r>
              <a:rPr lang="en-US" sz="1800" kern="0" dirty="0">
                <a:effectLst/>
                <a:latin typeface="Arial" panose="020B0604020202020204" pitchFamily="34" charset="0"/>
                <a:ea typeface="Times New Roman" panose="02020603050405020304" pitchFamily="18" charset="0"/>
                <a:cs typeface="Arial" panose="020B0604020202020204" pitchFamily="34" charset="0"/>
              </a:rPr>
              <a:t>The next physics run of the BM@N experiment is planned with a Xe beam at an energy of 2–3 A GeV.</a:t>
            </a:r>
            <a:r>
              <a:rPr lang="en-US" kern="0" dirty="0">
                <a:effectLst/>
                <a:latin typeface="Arial" panose="020B0604020202020204" pitchFamily="34" charset="0"/>
                <a:ea typeface="Times New Roman" panose="02020603050405020304" pitchFamily="18" charset="0"/>
                <a:cs typeface="Arial" panose="020B0604020202020204" pitchFamily="34" charset="0"/>
              </a:rPr>
              <a:t> </a:t>
            </a:r>
            <a:endParaRPr lang="en-IL" dirty="0">
              <a:effectLst/>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EF4D373F-DA5E-59B3-9519-00EFE7330480}"/>
              </a:ext>
            </a:extLst>
          </p:cNvPr>
          <p:cNvPicPr>
            <a:picLocks noChangeAspect="1"/>
          </p:cNvPicPr>
          <p:nvPr/>
        </p:nvPicPr>
        <p:blipFill>
          <a:blip r:embed="rId3"/>
          <a:stretch>
            <a:fillRect/>
          </a:stretch>
        </p:blipFill>
        <p:spPr>
          <a:xfrm>
            <a:off x="2159732" y="3361578"/>
            <a:ext cx="4824524" cy="3494476"/>
          </a:xfrm>
          <a:prstGeom prst="rect">
            <a:avLst/>
          </a:prstGeom>
        </p:spPr>
      </p:pic>
      <p:sp>
        <p:nvSpPr>
          <p:cNvPr id="7" name="TextBox 6">
            <a:extLst>
              <a:ext uri="{FF2B5EF4-FFF2-40B4-BE49-F238E27FC236}">
                <a16:creationId xmlns:a16="http://schemas.microsoft.com/office/drawing/2014/main" id="{77216B1A-2BC2-5A23-E659-DF7884035514}"/>
              </a:ext>
            </a:extLst>
          </p:cNvPr>
          <p:cNvSpPr txBox="1"/>
          <p:nvPr/>
        </p:nvSpPr>
        <p:spPr>
          <a:xfrm>
            <a:off x="3275856" y="3307810"/>
            <a:ext cx="2986715" cy="369332"/>
          </a:xfrm>
          <a:prstGeom prst="rect">
            <a:avLst/>
          </a:prstGeom>
          <a:solidFill>
            <a:schemeClr val="bg1"/>
          </a:solidFill>
        </p:spPr>
        <p:txBody>
          <a:bodyPr wrap="none" rtlCol="0">
            <a:spAutoFit/>
          </a:bodyPr>
          <a:lstStyle/>
          <a:p>
            <a:r>
              <a:rPr lang="en-IL" b="1" dirty="0"/>
              <a:t>Particle id – Xe + CsI data</a:t>
            </a:r>
          </a:p>
        </p:txBody>
      </p:sp>
      <p:sp>
        <p:nvSpPr>
          <p:cNvPr id="3" name="Slide Number Placeholder 2">
            <a:extLst>
              <a:ext uri="{FF2B5EF4-FFF2-40B4-BE49-F238E27FC236}">
                <a16:creationId xmlns:a16="http://schemas.microsoft.com/office/drawing/2014/main" id="{B7968C8B-0DB4-7EA1-1D35-894332DB576F}"/>
              </a:ext>
            </a:extLst>
          </p:cNvPr>
          <p:cNvSpPr>
            <a:spLocks noGrp="1"/>
          </p:cNvSpPr>
          <p:nvPr>
            <p:ph type="sldNum" sz="quarter" idx="12"/>
          </p:nvPr>
        </p:nvSpPr>
        <p:spPr/>
        <p:txBody>
          <a:bodyPr/>
          <a:lstStyle/>
          <a:p>
            <a:pPr>
              <a:defRPr/>
            </a:pPr>
            <a:fld id="{16AAA047-8AEF-4C69-86C3-C9A280890182}" type="slidenum">
              <a:rPr lang="fr-FR" smtClean="0"/>
              <a:pPr>
                <a:defRPr/>
              </a:pPr>
              <a:t>6</a:t>
            </a:fld>
            <a:endParaRPr lang="fr-FR"/>
          </a:p>
        </p:txBody>
      </p:sp>
    </p:spTree>
    <p:extLst>
      <p:ext uri="{BB962C8B-B14F-4D97-AF65-F5344CB8AC3E}">
        <p14:creationId xmlns:p14="http://schemas.microsoft.com/office/powerpoint/2010/main" val="292565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ADCC-4010-7845-C9E6-12FF777312D3}"/>
            </a:ext>
          </a:extLst>
        </p:cNvPr>
        <p:cNvGrpSpPr/>
        <p:nvPr/>
      </p:nvGrpSpPr>
      <p:grpSpPr>
        <a:xfrm>
          <a:off x="0" y="0"/>
          <a:ext cx="0" cy="0"/>
          <a:chOff x="0" y="0"/>
          <a:chExt cx="0" cy="0"/>
        </a:xfrm>
      </p:grpSpPr>
      <p:sp>
        <p:nvSpPr>
          <p:cNvPr id="10" name="AutoShape 18">
            <a:extLst>
              <a:ext uri="{FF2B5EF4-FFF2-40B4-BE49-F238E27FC236}">
                <a16:creationId xmlns:a16="http://schemas.microsoft.com/office/drawing/2014/main" id="{11E81FD7-15E1-3889-1D34-F02AAF33F674}"/>
              </a:ext>
            </a:extLst>
          </p:cNvPr>
          <p:cNvSpPr>
            <a:spLocks noGrp="1" noChangeArrowheads="1"/>
          </p:cNvSpPr>
          <p:nvPr>
            <p:ph type="title"/>
          </p:nvPr>
        </p:nvSpPr>
        <p:spPr bwMode="auto">
          <a:xfrm>
            <a:off x="2051720" y="105096"/>
            <a:ext cx="4824536" cy="476726"/>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2800" u="sng" dirty="0">
                <a:solidFill>
                  <a:srgbClr val="FFFF00"/>
                </a:solidFill>
                <a:latin typeface="Arial" panose="020B0604020202020204" pitchFamily="34" charset="0"/>
                <a:cs typeface="Arial" panose="020B0604020202020204" pitchFamily="34" charset="0"/>
              </a:rPr>
              <a:t>SPD Report </a:t>
            </a:r>
          </a:p>
        </p:txBody>
      </p:sp>
      <p:sp>
        <p:nvSpPr>
          <p:cNvPr id="8" name="TextBox 7">
            <a:extLst>
              <a:ext uri="{FF2B5EF4-FFF2-40B4-BE49-F238E27FC236}">
                <a16:creationId xmlns:a16="http://schemas.microsoft.com/office/drawing/2014/main" id="{2F033C9B-C605-9B34-FAC7-7C416C8F860C}"/>
              </a:ext>
            </a:extLst>
          </p:cNvPr>
          <p:cNvSpPr txBox="1"/>
          <p:nvPr/>
        </p:nvSpPr>
        <p:spPr>
          <a:xfrm>
            <a:off x="7308304" y="240388"/>
            <a:ext cx="1560512" cy="307777"/>
          </a:xfrm>
          <a:prstGeom prst="rect">
            <a:avLst/>
          </a:prstGeom>
          <a:noFill/>
        </p:spPr>
        <p:txBody>
          <a:bodyPr wrap="square" rtlCol="0">
            <a:spAutoFit/>
          </a:bodyPr>
          <a:lstStyle/>
          <a:p>
            <a:r>
              <a:rPr lang="en-US" sz="1400" i="1" dirty="0"/>
              <a:t>Alexey </a:t>
            </a:r>
            <a:r>
              <a:rPr lang="en-US" sz="1400" i="1" dirty="0" err="1"/>
              <a:t>Guskov</a:t>
            </a:r>
            <a:endParaRPr lang="en-US" sz="1400" i="1" dirty="0"/>
          </a:p>
        </p:txBody>
      </p:sp>
      <p:sp>
        <p:nvSpPr>
          <p:cNvPr id="9" name="AutoShape 7">
            <a:extLst>
              <a:ext uri="{FF2B5EF4-FFF2-40B4-BE49-F238E27FC236}">
                <a16:creationId xmlns:a16="http://schemas.microsoft.com/office/drawing/2014/main" id="{C1E536C4-22FA-EFC4-1AFC-44E915330894}"/>
              </a:ext>
            </a:extLst>
          </p:cNvPr>
          <p:cNvSpPr>
            <a:spLocks noChangeArrowheads="1"/>
          </p:cNvSpPr>
          <p:nvPr/>
        </p:nvSpPr>
        <p:spPr bwMode="auto">
          <a:xfrm>
            <a:off x="71500" y="711981"/>
            <a:ext cx="9001000" cy="2946566"/>
          </a:xfrm>
          <a:prstGeom prst="flowChartAlternateProcess">
            <a:avLst/>
          </a:prstGeom>
          <a:solidFill>
            <a:srgbClr val="FFFF00"/>
          </a:solidFill>
          <a:ln w="57150">
            <a:solidFill>
              <a:srgbClr val="FF0000"/>
            </a:solidFill>
            <a:miter lim="800000"/>
            <a:headEnd/>
            <a:tailEnd/>
          </a:ln>
        </p:spPr>
        <p:txBody>
          <a:bodyPr anchor="ctr" anchorCtr="1"/>
          <a:lstStyle/>
          <a:p>
            <a:pPr indent="-285750">
              <a:buFont typeface="Wingdings" pitchFamily="2" charset="2"/>
              <a:buChar char="q"/>
            </a:pPr>
            <a:r>
              <a:rPr lang="en-US" sz="1600" dirty="0">
                <a:solidFill>
                  <a:srgbClr val="000000"/>
                </a:solidFill>
                <a:effectLst/>
                <a:ea typeface="Times New Roman" panose="02020603050405020304" pitchFamily="18"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Having finalized the Technical Design Report, the SPD team has started working on the first stage of the detector, which includes a superconducting solenoid magnet, a muon system, a straw tube-based main tracker, and a Micromegas-based central tracker. There will also be a pair of zero-degree calorimeters and beam-beam counters, as well as an electromagnetic calorimeter. Manufacturing of elements of the main detector systems has started. </a:t>
            </a:r>
          </a:p>
          <a:p>
            <a:pPr indent="-285750">
              <a:buFont typeface="Wingdings" pitchFamily="2" charset="2"/>
              <a:buChar char="q"/>
            </a:pPr>
            <a:r>
              <a:rPr lang="en-US" sz="1800" kern="100" dirty="0">
                <a:effectLst/>
                <a:latin typeface="Arial" panose="020B0604020202020204" pitchFamily="34" charset="0"/>
                <a:ea typeface="Calibri" panose="020F0502020204030204" pitchFamily="34" charset="0"/>
                <a:cs typeface="Arial" panose="020B0604020202020204" pitchFamily="34" charset="0"/>
              </a:rPr>
              <a:t>Progress has been achieved in establishing the computing infrastructure of the project. </a:t>
            </a:r>
          </a:p>
          <a:p>
            <a:pPr indent="-285750">
              <a:buFont typeface="Wingdings" pitchFamily="2" charset="2"/>
              <a:buChar char="q"/>
            </a:pPr>
            <a:r>
              <a:rPr lang="en-US" sz="1800" kern="100" dirty="0">
                <a:effectLst/>
                <a:latin typeface="Arial" panose="020B0604020202020204" pitchFamily="34" charset="0"/>
                <a:ea typeface="Calibri" panose="020F0502020204030204" pitchFamily="34" charset="0"/>
                <a:cs typeface="Arial" panose="020B0604020202020204" pitchFamily="34" charset="0"/>
              </a:rPr>
              <a:t>The PAC encourages the SPD collaboration to continue working on the production of the first-stage setup.</a:t>
            </a:r>
            <a:endParaRPr lang="en-IL" sz="1800" kern="100" dirty="0">
              <a:effectLst/>
              <a:latin typeface="Calibri" panose="020F0502020204030204" pitchFamily="34" charset="0"/>
              <a:ea typeface="Calibri" panose="020F0502020204030204" pitchFamily="34" charset="0"/>
              <a:cs typeface="Arial" panose="020B0604020202020204" pitchFamily="34" charset="0"/>
            </a:endParaRPr>
          </a:p>
          <a:p>
            <a:pPr indent="-285750">
              <a:buFont typeface="Wingdings" pitchFamily="2" charset="2"/>
              <a:buChar char="q"/>
            </a:pPr>
            <a:endParaRPr lang="en-IL" sz="16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02D1FB-6809-CEDD-EF86-FE8E6E9EA7B0}"/>
              </a:ext>
            </a:extLst>
          </p:cNvPr>
          <p:cNvPicPr>
            <a:picLocks noChangeAspect="1"/>
          </p:cNvPicPr>
          <p:nvPr/>
        </p:nvPicPr>
        <p:blipFill>
          <a:blip r:embed="rId3"/>
          <a:stretch>
            <a:fillRect/>
          </a:stretch>
        </p:blipFill>
        <p:spPr>
          <a:xfrm>
            <a:off x="2339752" y="4056206"/>
            <a:ext cx="4647282" cy="2779144"/>
          </a:xfrm>
          <a:prstGeom prst="rect">
            <a:avLst/>
          </a:prstGeom>
        </p:spPr>
      </p:pic>
      <p:sp>
        <p:nvSpPr>
          <p:cNvPr id="3" name="TextBox 2">
            <a:extLst>
              <a:ext uri="{FF2B5EF4-FFF2-40B4-BE49-F238E27FC236}">
                <a16:creationId xmlns:a16="http://schemas.microsoft.com/office/drawing/2014/main" id="{7FF5817D-77BF-745B-470E-7D16C7C79318}"/>
              </a:ext>
            </a:extLst>
          </p:cNvPr>
          <p:cNvSpPr txBox="1"/>
          <p:nvPr/>
        </p:nvSpPr>
        <p:spPr>
          <a:xfrm>
            <a:off x="3487430" y="3700255"/>
            <a:ext cx="2351926" cy="369332"/>
          </a:xfrm>
          <a:prstGeom prst="rect">
            <a:avLst/>
          </a:prstGeom>
          <a:noFill/>
        </p:spPr>
        <p:txBody>
          <a:bodyPr wrap="none" rtlCol="0">
            <a:spAutoFit/>
          </a:bodyPr>
          <a:lstStyle/>
          <a:p>
            <a:r>
              <a:rPr lang="en-IL" b="1" dirty="0"/>
              <a:t>SPD setup – Stage I</a:t>
            </a:r>
          </a:p>
        </p:txBody>
      </p:sp>
      <p:sp>
        <p:nvSpPr>
          <p:cNvPr id="5" name="Slide Number Placeholder 4">
            <a:extLst>
              <a:ext uri="{FF2B5EF4-FFF2-40B4-BE49-F238E27FC236}">
                <a16:creationId xmlns:a16="http://schemas.microsoft.com/office/drawing/2014/main" id="{5DFDE4E8-442E-F4E0-BAED-A45811B1F6D4}"/>
              </a:ext>
            </a:extLst>
          </p:cNvPr>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spTree>
    <p:extLst>
      <p:ext uri="{BB962C8B-B14F-4D97-AF65-F5344CB8AC3E}">
        <p14:creationId xmlns:p14="http://schemas.microsoft.com/office/powerpoint/2010/main" val="58996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20F0-CA59-6305-46AC-05EEAAC93961}"/>
            </a:ext>
          </a:extLst>
        </p:cNvPr>
        <p:cNvGrpSpPr/>
        <p:nvPr/>
      </p:nvGrpSpPr>
      <p:grpSpPr>
        <a:xfrm>
          <a:off x="0" y="0"/>
          <a:ext cx="0" cy="0"/>
          <a:chOff x="0" y="0"/>
          <a:chExt cx="0" cy="0"/>
        </a:xfrm>
      </p:grpSpPr>
      <p:sp>
        <p:nvSpPr>
          <p:cNvPr id="10" name="AutoShape 18">
            <a:extLst>
              <a:ext uri="{FF2B5EF4-FFF2-40B4-BE49-F238E27FC236}">
                <a16:creationId xmlns:a16="http://schemas.microsoft.com/office/drawing/2014/main" id="{26142D93-932E-C3B1-F9C6-3539220E9FC4}"/>
              </a:ext>
            </a:extLst>
          </p:cNvPr>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a new project  </a:t>
            </a:r>
          </a:p>
        </p:txBody>
      </p:sp>
      <p:sp>
        <p:nvSpPr>
          <p:cNvPr id="6" name="TextBox 5">
            <a:extLst>
              <a:ext uri="{FF2B5EF4-FFF2-40B4-BE49-F238E27FC236}">
                <a16:creationId xmlns:a16="http://schemas.microsoft.com/office/drawing/2014/main" id="{48D94AC4-8EC8-D478-A0EC-135D2C3D1141}"/>
              </a:ext>
            </a:extLst>
          </p:cNvPr>
          <p:cNvSpPr txBox="1"/>
          <p:nvPr/>
        </p:nvSpPr>
        <p:spPr>
          <a:xfrm>
            <a:off x="251520" y="764704"/>
            <a:ext cx="8712968" cy="3924151"/>
          </a:xfrm>
          <a:prstGeom prst="rect">
            <a:avLst/>
          </a:prstGeom>
          <a:noFill/>
        </p:spPr>
        <p:txBody>
          <a:bodyPr wrap="square">
            <a:spAutoFit/>
          </a:bodyPr>
          <a:lstStyle/>
          <a:p>
            <a:pPr indent="-288000">
              <a:spcAft>
                <a:spcPts val="600"/>
              </a:spcAft>
            </a:pPr>
            <a:r>
              <a:rPr lang="en-US" kern="0" dirty="0">
                <a:effectLst/>
                <a:latin typeface="Arial" panose="020B0604020202020204" pitchFamily="34" charset="0"/>
                <a:ea typeface="Times New Roman" panose="02020603050405020304" pitchFamily="18" charset="0"/>
              </a:rPr>
              <a:t>“Study of neutrino properties in accelerator experiments” on JINR’s participation in the ongoing accelerator neutrino experiments </a:t>
            </a:r>
            <a:r>
              <a:rPr lang="en-US" kern="0" dirty="0" err="1">
                <a:effectLst/>
                <a:latin typeface="Arial" panose="020B0604020202020204" pitchFamily="34" charset="0"/>
                <a:ea typeface="Times New Roman" panose="02020603050405020304" pitchFamily="18" charset="0"/>
              </a:rPr>
              <a:t>NOvA</a:t>
            </a:r>
            <a:r>
              <a:rPr lang="en-US" kern="0" dirty="0">
                <a:effectLst/>
                <a:latin typeface="Arial" panose="020B0604020202020204" pitchFamily="34" charset="0"/>
                <a:ea typeface="Times New Roman" panose="02020603050405020304" pitchFamily="18" charset="0"/>
              </a:rPr>
              <a:t>, T2K, FASER and </a:t>
            </a:r>
            <a:r>
              <a:rPr lang="en-US" kern="0" dirty="0" err="1">
                <a:effectLst/>
                <a:latin typeface="Arial" panose="020B0604020202020204" pitchFamily="34" charset="0"/>
                <a:ea typeface="Times New Roman" panose="02020603050405020304" pitchFamily="18" charset="0"/>
              </a:rPr>
              <a:t>DsTau</a:t>
            </a:r>
            <a:r>
              <a:rPr lang="en-IL" kern="0" dirty="0">
                <a:latin typeface="Arial" panose="020B0604020202020204" pitchFamily="34" charset="0"/>
                <a:ea typeface="Times New Roman" panose="02020603050405020304" pitchFamily="18" charset="0"/>
              </a:rPr>
              <a:t>, </a:t>
            </a:r>
            <a:r>
              <a:rPr lang="en-US" kern="0" dirty="0">
                <a:effectLst/>
                <a:latin typeface="Arial" panose="020B0604020202020204" pitchFamily="34" charset="0"/>
                <a:ea typeface="Times New Roman" panose="02020603050405020304" pitchFamily="18" charset="0"/>
              </a:rPr>
              <a:t> presented by  L. </a:t>
            </a:r>
            <a:r>
              <a:rPr lang="en-US" kern="0" dirty="0" err="1">
                <a:ea typeface="Times New Roman" panose="02020603050405020304" pitchFamily="18" charset="0"/>
              </a:rPr>
              <a:t>K</a:t>
            </a:r>
            <a:r>
              <a:rPr lang="en-US" kern="0" dirty="0" err="1">
                <a:effectLst/>
                <a:latin typeface="Arial" panose="020B0604020202020204" pitchFamily="34" charset="0"/>
                <a:ea typeface="Times New Roman" panose="02020603050405020304" pitchFamily="18" charset="0"/>
              </a:rPr>
              <a:t>olupaeva</a:t>
            </a:r>
            <a:r>
              <a:rPr lang="en-US" kern="0" dirty="0">
                <a:effectLst/>
                <a:latin typeface="Arial" panose="020B0604020202020204" pitchFamily="34" charset="0"/>
                <a:ea typeface="Times New Roman" panose="02020603050405020304" pitchFamily="18" charset="0"/>
              </a:rPr>
              <a:t>.</a:t>
            </a:r>
            <a:endParaRPr lang="en-US" u="sng" dirty="0">
              <a:effectLst/>
              <a:ea typeface="Times New Roman" panose="02020603050405020304" pitchFamily="18" charset="0"/>
            </a:endParaRPr>
          </a:p>
          <a:p>
            <a:pPr indent="-288000">
              <a:spcAft>
                <a:spcPts val="600"/>
              </a:spcAft>
              <a:buFont typeface="Wingdings" pitchFamily="2" charset="2"/>
              <a:buChar char="q"/>
            </a:pPr>
            <a:r>
              <a:rPr lang="en-US" kern="0" dirty="0">
                <a:ea typeface="Times New Roman" panose="02020603050405020304" pitchFamily="18" charset="0"/>
                <a:cs typeface="Arial" panose="020B0604020202020204" pitchFamily="34" charset="0"/>
              </a:rPr>
              <a:t> </a:t>
            </a:r>
            <a:r>
              <a:rPr lang="en-US" kern="0" dirty="0">
                <a:effectLst/>
                <a:latin typeface="Arial" panose="020B0604020202020204" pitchFamily="34" charset="0"/>
                <a:ea typeface="Times New Roman" panose="02020603050405020304" pitchFamily="18" charset="0"/>
                <a:cs typeface="Arial" panose="020B0604020202020204" pitchFamily="34" charset="0"/>
              </a:rPr>
              <a:t>The main objectives of the project are measurements of the neutrino masses ordering and lepton CP violation, searches for neutrinos from supernovae and exotic signals, as well as measurement of cross-sections and development of neutrino interactions models. </a:t>
            </a:r>
          </a:p>
          <a:p>
            <a:pPr indent="-288000">
              <a:spcAft>
                <a:spcPts val="600"/>
              </a:spcAft>
              <a:buFont typeface="Wingdings" pitchFamily="2" charset="2"/>
              <a:buChar char="q"/>
            </a:pPr>
            <a:r>
              <a:rPr lang="en-US" kern="0" dirty="0">
                <a:effectLst/>
                <a:latin typeface="Arial" panose="020B0604020202020204" pitchFamily="34" charset="0"/>
                <a:ea typeface="Times New Roman" panose="02020603050405020304" pitchFamily="18" charset="0"/>
                <a:cs typeface="Arial" panose="020B0604020202020204" pitchFamily="34" charset="0"/>
              </a:rPr>
              <a:t>During several years, JINR teams have made significant and diverse contributions to the development of these experiments and data analyses, and group members have taken coordinator positions in the collaborations. </a:t>
            </a:r>
          </a:p>
          <a:p>
            <a:pPr indent="-288000">
              <a:spcAft>
                <a:spcPts val="600"/>
              </a:spcAft>
              <a:buFont typeface="Wingdings" pitchFamily="2" charset="2"/>
              <a:buChar char="q"/>
            </a:pPr>
            <a:r>
              <a:rPr lang="en-US" kern="0" dirty="0">
                <a:effectLst/>
                <a:latin typeface="Arial" panose="020B0604020202020204" pitchFamily="34" charset="0"/>
                <a:ea typeface="Times New Roman" panose="02020603050405020304" pitchFamily="18" charset="0"/>
                <a:cs typeface="Arial" panose="020B0604020202020204" pitchFamily="34" charset="0"/>
              </a:rPr>
              <a:t>The presented project combines the participation of JINR in experiments with neutrinos from accelerators into one project, which will make it possible to use the complementary experience of the participating groups. </a:t>
            </a:r>
            <a:endParaRPr lang="en-IL"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AutoShape 7">
            <a:extLst>
              <a:ext uri="{FF2B5EF4-FFF2-40B4-BE49-F238E27FC236}">
                <a16:creationId xmlns:a16="http://schemas.microsoft.com/office/drawing/2014/main" id="{9569B254-F4D2-5A48-7637-26D0ABB084BA}"/>
              </a:ext>
            </a:extLst>
          </p:cNvPr>
          <p:cNvSpPr>
            <a:spLocks noChangeArrowheads="1"/>
          </p:cNvSpPr>
          <p:nvPr/>
        </p:nvSpPr>
        <p:spPr bwMode="auto">
          <a:xfrm>
            <a:off x="179512" y="4956268"/>
            <a:ext cx="8784976" cy="1582644"/>
          </a:xfrm>
          <a:prstGeom prst="flowChartAlternateProcess">
            <a:avLst/>
          </a:prstGeom>
          <a:solidFill>
            <a:srgbClr val="FFFF00"/>
          </a:solidFill>
          <a:ln w="57150">
            <a:solidFill>
              <a:srgbClr val="FF0000"/>
            </a:solidFill>
            <a:miter lim="800000"/>
            <a:headEnd/>
            <a:tailEnd/>
          </a:ln>
        </p:spPr>
        <p:txBody>
          <a:bodyPr anchor="ctr" anchorCtr="1"/>
          <a:lstStyle/>
          <a:p>
            <a:pPr indent="-288000">
              <a:spcAft>
                <a:spcPts val="600"/>
              </a:spcAft>
            </a:pPr>
            <a:r>
              <a:rPr lang="en-US" sz="1600" u="sng" dirty="0">
                <a:effectLst/>
                <a:ea typeface="Times New Roman" panose="02020603050405020304" pitchFamily="18" charset="0"/>
              </a:rPr>
              <a:t>Recommendation:</a:t>
            </a:r>
          </a:p>
          <a:p>
            <a:pPr indent="-288000">
              <a:spcAft>
                <a:spcPts val="600"/>
              </a:spcAft>
              <a:buFont typeface="Wingdings" pitchFamily="2" charset="2"/>
              <a:buChar char="q"/>
            </a:pPr>
            <a:r>
              <a:rPr lang="en-US" dirty="0"/>
              <a:t>Taking into account the significant role of the JINR group in the </a:t>
            </a:r>
            <a:r>
              <a:rPr lang="en-US" dirty="0" err="1"/>
              <a:t>NOvA</a:t>
            </a:r>
            <a:r>
              <a:rPr lang="en-US" dirty="0"/>
              <a:t> experiment, and prospects for its scientific contribution to the T2K, FASER and </a:t>
            </a:r>
            <a:r>
              <a:rPr lang="en-US" dirty="0" err="1"/>
              <a:t>DsTau</a:t>
            </a:r>
            <a:r>
              <a:rPr lang="en-US" dirty="0"/>
              <a:t> experiments, the PAC recommends opening the project “Study of neutrino properties in accelerator experiments” from 2026 for three years with ranking A.</a:t>
            </a:r>
            <a:endParaRPr lang="en-IL" dirty="0"/>
          </a:p>
        </p:txBody>
      </p:sp>
    </p:spTree>
    <p:extLst>
      <p:ext uri="{BB962C8B-B14F-4D97-AF65-F5344CB8AC3E}">
        <p14:creationId xmlns:p14="http://schemas.microsoft.com/office/powerpoint/2010/main" val="23544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from the LHC experiments</a:t>
            </a:r>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251520" y="2852936"/>
            <a:ext cx="8712968" cy="1584177"/>
          </a:xfrm>
          <a:prstGeom prst="flowChartAlternateProcess">
            <a:avLst/>
          </a:prstGeom>
          <a:solidFill>
            <a:srgbClr val="FFFF00"/>
          </a:solidFill>
          <a:ln w="57150">
            <a:solidFill>
              <a:srgbClr val="FF0000"/>
            </a:solidFill>
            <a:miter lim="800000"/>
            <a:headEnd/>
            <a:tailEnd/>
          </a:ln>
        </p:spPr>
        <p:txBody>
          <a:bodyPr anchor="ctr" anchorCtr="1"/>
          <a:lstStyle/>
          <a:p>
            <a:pPr indent="-288000">
              <a:spcAft>
                <a:spcPts val="600"/>
              </a:spcAft>
              <a:buFont typeface="Wingdings" charset="2"/>
              <a:buChar char="q"/>
            </a:pPr>
            <a:r>
              <a:rPr lang="en-US" dirty="0"/>
              <a:t>The PAC heard detailed reports on the activities of the JINR groups involved in the three LHC experiments, ALICE, ATLAS and CMS with emphasis on their scientific and detector </a:t>
            </a:r>
            <a:r>
              <a:rPr lang="en-US"/>
              <a:t>upgrade contributions. </a:t>
            </a:r>
            <a:endParaRPr lang="en-US" dirty="0"/>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137th SC JINR, February 13, 2025</a:t>
            </a:r>
            <a:endParaRPr lang="fr-FR"/>
          </a:p>
        </p:txBody>
      </p:sp>
      <p:sp>
        <p:nvSpPr>
          <p:cNvPr id="2" name="TextBox 1">
            <a:extLst>
              <a:ext uri="{FF2B5EF4-FFF2-40B4-BE49-F238E27FC236}">
                <a16:creationId xmlns:a16="http://schemas.microsoft.com/office/drawing/2014/main" id="{108DE10B-36CC-6648-8218-627444949399}"/>
              </a:ext>
            </a:extLst>
          </p:cNvPr>
          <p:cNvSpPr txBox="1"/>
          <p:nvPr/>
        </p:nvSpPr>
        <p:spPr>
          <a:xfrm>
            <a:off x="646394" y="979240"/>
            <a:ext cx="3454792" cy="1277273"/>
          </a:xfrm>
          <a:prstGeom prst="rect">
            <a:avLst/>
          </a:prstGeom>
          <a:noFill/>
        </p:spPr>
        <p:txBody>
          <a:bodyPr wrap="none" rtlCol="0">
            <a:spAutoFit/>
          </a:bodyPr>
          <a:lstStyle/>
          <a:p>
            <a:pPr>
              <a:spcAft>
                <a:spcPts val="600"/>
              </a:spcAft>
            </a:pPr>
            <a:r>
              <a:rPr lang="en-IL" b="1" dirty="0"/>
              <a:t>Reports presented by:</a:t>
            </a:r>
          </a:p>
          <a:p>
            <a:pPr lvl="1"/>
            <a:r>
              <a:rPr lang="en-IL" dirty="0"/>
              <a:t>ALICE –  Elena Rogochaya</a:t>
            </a:r>
          </a:p>
          <a:p>
            <a:pPr lvl="1"/>
            <a:r>
              <a:rPr lang="en-IL" dirty="0"/>
              <a:t>ATLAS –  Ivan Yeletskikh</a:t>
            </a:r>
          </a:p>
          <a:p>
            <a:pPr lvl="1"/>
            <a:r>
              <a:rPr lang="en-IL" dirty="0"/>
              <a:t>CMS – Vladimir Karjavin </a:t>
            </a:r>
          </a:p>
        </p:txBody>
      </p:sp>
      <p:sp>
        <p:nvSpPr>
          <p:cNvPr id="4" name="Slide Number Placeholder 3">
            <a:extLst>
              <a:ext uri="{FF2B5EF4-FFF2-40B4-BE49-F238E27FC236}">
                <a16:creationId xmlns:a16="http://schemas.microsoft.com/office/drawing/2014/main" id="{7A940E5F-A11C-67B2-AE9E-0175B76060D8}"/>
              </a:ext>
            </a:extLst>
          </p:cNvPr>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Tree>
    <p:extLst>
      <p:ext uri="{BB962C8B-B14F-4D97-AF65-F5344CB8AC3E}">
        <p14:creationId xmlns:p14="http://schemas.microsoft.com/office/powerpoint/2010/main" val="13565734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132098</TotalTime>
  <Words>1165</Words>
  <Application>Microsoft Macintosh PowerPoint</Application>
  <PresentationFormat>On-screen Show (4:3)</PresentationFormat>
  <Paragraphs>107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vt:lpstr>
      <vt:lpstr>Times New Roman</vt:lpstr>
      <vt:lpstr>Wingdings</vt:lpstr>
      <vt:lpstr>Thème Office</vt:lpstr>
      <vt:lpstr>PowerPoint Presentation</vt:lpstr>
      <vt:lpstr>61st PAC-PP agenda January 20, 2025</vt:lpstr>
      <vt:lpstr>Report on the Nuclotron-NICA project </vt:lpstr>
      <vt:lpstr>Report on MPD</vt:lpstr>
      <vt:lpstr>Report on MPD</vt:lpstr>
      <vt:lpstr>Report on BM@N</vt:lpstr>
      <vt:lpstr>SPD Report </vt:lpstr>
      <vt:lpstr>Report on a new project  </vt:lpstr>
      <vt:lpstr>Reports from the LHC experiments</vt:lpstr>
      <vt:lpstr>Poster presentations by young scientists</vt:lpstr>
      <vt:lpstr>Next PAC-PP  Meeting – January 20-21, 2025</vt:lpstr>
      <vt:lpstr>PowerPoint Presentation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1718</cp:revision>
  <cp:lastPrinted>2015-02-17T16:45:31Z</cp:lastPrinted>
  <dcterms:created xsi:type="dcterms:W3CDTF">2010-01-13T11:24:08Z</dcterms:created>
  <dcterms:modified xsi:type="dcterms:W3CDTF">2025-02-12T08:18:49Z</dcterms:modified>
</cp:coreProperties>
</file>