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34" r:id="rId2"/>
    <p:sldId id="335" r:id="rId3"/>
    <p:sldId id="336" r:id="rId4"/>
    <p:sldId id="337" r:id="rId5"/>
    <p:sldId id="338" r:id="rId6"/>
    <p:sldId id="347" r:id="rId7"/>
    <p:sldId id="345" r:id="rId8"/>
    <p:sldId id="339" r:id="rId9"/>
    <p:sldId id="340" r:id="rId10"/>
    <p:sldId id="341" r:id="rId11"/>
    <p:sldId id="342" r:id="rId12"/>
    <p:sldId id="343" r:id="rId13"/>
    <p:sldId id="344" r:id="rId14"/>
    <p:sldId id="346" r:id="rId15"/>
    <p:sldId id="348" r:id="rId16"/>
  </p:sldIdLst>
  <p:sldSz cx="7681913" cy="4321175"/>
  <p:notesSz cx="9144000" cy="6858000"/>
  <p:defaultTextStyle>
    <a:defPPr>
      <a:defRPr lang="ru-RU"/>
    </a:defPPr>
    <a:lvl1pPr algn="l" rtl="0" eaLnBrk="0" fontAlgn="base" hangingPunct="0">
      <a:spcBef>
        <a:spcPct val="0"/>
      </a:spcBef>
      <a:spcAft>
        <a:spcPct val="0"/>
      </a:spcAft>
      <a:defRPr sz="1100" kern="1200">
        <a:solidFill>
          <a:schemeClr val="tx1"/>
        </a:solidFill>
        <a:latin typeface="Arial" charset="0"/>
        <a:ea typeface="+mn-ea"/>
        <a:cs typeface="+mn-cs"/>
      </a:defRPr>
    </a:lvl1pPr>
    <a:lvl2pPr marL="457200" algn="l" rtl="0" eaLnBrk="0" fontAlgn="base" hangingPunct="0">
      <a:spcBef>
        <a:spcPct val="0"/>
      </a:spcBef>
      <a:spcAft>
        <a:spcPct val="0"/>
      </a:spcAft>
      <a:defRPr sz="1100" kern="1200">
        <a:solidFill>
          <a:schemeClr val="tx1"/>
        </a:solidFill>
        <a:latin typeface="Arial" charset="0"/>
        <a:ea typeface="+mn-ea"/>
        <a:cs typeface="+mn-cs"/>
      </a:defRPr>
    </a:lvl2pPr>
    <a:lvl3pPr marL="914400" algn="l" rtl="0" eaLnBrk="0" fontAlgn="base" hangingPunct="0">
      <a:spcBef>
        <a:spcPct val="0"/>
      </a:spcBef>
      <a:spcAft>
        <a:spcPct val="0"/>
      </a:spcAft>
      <a:defRPr sz="1100" kern="1200">
        <a:solidFill>
          <a:schemeClr val="tx1"/>
        </a:solidFill>
        <a:latin typeface="Arial" charset="0"/>
        <a:ea typeface="+mn-ea"/>
        <a:cs typeface="+mn-cs"/>
      </a:defRPr>
    </a:lvl3pPr>
    <a:lvl4pPr marL="1371600" algn="l" rtl="0" eaLnBrk="0" fontAlgn="base" hangingPunct="0">
      <a:spcBef>
        <a:spcPct val="0"/>
      </a:spcBef>
      <a:spcAft>
        <a:spcPct val="0"/>
      </a:spcAft>
      <a:defRPr sz="1100" kern="1200">
        <a:solidFill>
          <a:schemeClr val="tx1"/>
        </a:solidFill>
        <a:latin typeface="Arial" charset="0"/>
        <a:ea typeface="+mn-ea"/>
        <a:cs typeface="+mn-cs"/>
      </a:defRPr>
    </a:lvl4pPr>
    <a:lvl5pPr marL="1828800" algn="l" rtl="0" eaLnBrk="0" fontAlgn="base" hangingPunct="0">
      <a:spcBef>
        <a:spcPct val="0"/>
      </a:spcBef>
      <a:spcAft>
        <a:spcPct val="0"/>
      </a:spcAft>
      <a:defRPr sz="1100" kern="1200">
        <a:solidFill>
          <a:schemeClr val="tx1"/>
        </a:solidFill>
        <a:latin typeface="Arial" charset="0"/>
        <a:ea typeface="+mn-ea"/>
        <a:cs typeface="+mn-cs"/>
      </a:defRPr>
    </a:lvl5pPr>
    <a:lvl6pPr marL="2286000" algn="l" defTabSz="914400" rtl="0" eaLnBrk="1" latinLnBrk="0" hangingPunct="1">
      <a:defRPr sz="1100" kern="1200">
        <a:solidFill>
          <a:schemeClr val="tx1"/>
        </a:solidFill>
        <a:latin typeface="Arial" charset="0"/>
        <a:ea typeface="+mn-ea"/>
        <a:cs typeface="+mn-cs"/>
      </a:defRPr>
    </a:lvl6pPr>
    <a:lvl7pPr marL="2743200" algn="l" defTabSz="914400" rtl="0" eaLnBrk="1" latinLnBrk="0" hangingPunct="1">
      <a:defRPr sz="1100" kern="1200">
        <a:solidFill>
          <a:schemeClr val="tx1"/>
        </a:solidFill>
        <a:latin typeface="Arial" charset="0"/>
        <a:ea typeface="+mn-ea"/>
        <a:cs typeface="+mn-cs"/>
      </a:defRPr>
    </a:lvl7pPr>
    <a:lvl8pPr marL="3200400" algn="l" defTabSz="914400" rtl="0" eaLnBrk="1" latinLnBrk="0" hangingPunct="1">
      <a:defRPr sz="1100" kern="1200">
        <a:solidFill>
          <a:schemeClr val="tx1"/>
        </a:solidFill>
        <a:latin typeface="Arial" charset="0"/>
        <a:ea typeface="+mn-ea"/>
        <a:cs typeface="+mn-cs"/>
      </a:defRPr>
    </a:lvl8pPr>
    <a:lvl9pPr marL="3657600" algn="l" defTabSz="914400" rtl="0" eaLnBrk="1" latinLnBrk="0" hangingPunct="1">
      <a:defRPr sz="1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06" userDrawn="1">
          <p15:clr>
            <a:srgbClr val="A4A3A4"/>
          </p15:clr>
        </p15:guide>
        <p15:guide id="2" pos="2420" userDrawn="1">
          <p15:clr>
            <a:srgbClr val="A4A3A4"/>
          </p15:clr>
        </p15:guide>
        <p15:guide id="3" pos="24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2C6"/>
    <a:srgbClr val="C2FAF9"/>
    <a:srgbClr val="90F0A9"/>
    <a:srgbClr val="BCFCD9"/>
    <a:srgbClr val="C6B7FB"/>
    <a:srgbClr val="78F4F1"/>
    <a:srgbClr val="95DFC1"/>
    <a:srgbClr val="A598F6"/>
    <a:srgbClr val="00CC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246" autoAdjust="0"/>
  </p:normalViewPr>
  <p:slideViewPr>
    <p:cSldViewPr>
      <p:cViewPr varScale="1">
        <p:scale>
          <a:sx n="137" d="100"/>
          <a:sy n="137" d="100"/>
        </p:scale>
        <p:origin x="912" y="64"/>
      </p:cViewPr>
      <p:guideLst>
        <p:guide orient="horz" pos="1406"/>
        <p:guide pos="2420"/>
        <p:guide pos="241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3977E1-004C-4490-B946-D99486CC40C3}" type="datetimeFigureOut">
              <a:rPr lang="ru-RU" smtClean="0"/>
              <a:t>13.02.2025</a:t>
            </a:fld>
            <a:endParaRPr lang="ru-RU"/>
          </a:p>
        </p:txBody>
      </p:sp>
      <p:sp>
        <p:nvSpPr>
          <p:cNvPr id="4" name="Нижний колонтитул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8A28A59A-1807-46E3-9264-303649D2CEF4}" type="slidenum">
              <a:rPr lang="ru-RU" smtClean="0"/>
              <a:t>‹#›</a:t>
            </a:fld>
            <a:endParaRPr lang="ru-RU"/>
          </a:p>
        </p:txBody>
      </p:sp>
    </p:spTree>
    <p:extLst>
      <p:ext uri="{BB962C8B-B14F-4D97-AF65-F5344CB8AC3E}">
        <p14:creationId xmlns:p14="http://schemas.microsoft.com/office/powerpoint/2010/main" val="62124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48E26F8-3450-44DE-97FB-18C358E982A6}" type="datetimeFigureOut">
              <a:rPr lang="ru-RU" smtClean="0"/>
              <a:t>13.02.2025</a:t>
            </a:fld>
            <a:endParaRPr lang="ru-RU"/>
          </a:p>
        </p:txBody>
      </p:sp>
      <p:sp>
        <p:nvSpPr>
          <p:cNvPr id="4" name="Образ слайда 3"/>
          <p:cNvSpPr>
            <a:spLocks noGrp="1" noRot="1" noChangeAspect="1"/>
          </p:cNvSpPr>
          <p:nvPr>
            <p:ph type="sldImg" idx="2"/>
          </p:nvPr>
        </p:nvSpPr>
        <p:spPr>
          <a:xfrm>
            <a:off x="2287588" y="514350"/>
            <a:ext cx="4568825"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CEC2CDE-F67B-4D30-BA1D-73E648539E3A}" type="slidenum">
              <a:rPr lang="ru-RU" smtClean="0"/>
              <a:t>‹#›</a:t>
            </a:fld>
            <a:endParaRPr lang="ru-RU"/>
          </a:p>
        </p:txBody>
      </p:sp>
    </p:spTree>
    <p:extLst>
      <p:ext uri="{BB962C8B-B14F-4D97-AF65-F5344CB8AC3E}">
        <p14:creationId xmlns:p14="http://schemas.microsoft.com/office/powerpoint/2010/main" val="7211042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5773" y="1343026"/>
            <a:ext cx="6530367" cy="925513"/>
          </a:xfrm>
        </p:spPr>
        <p:txBody>
          <a:bodyPr/>
          <a:lstStyle/>
          <a:p>
            <a:r>
              <a:rPr lang="ru-RU"/>
              <a:t>Образец заголовка</a:t>
            </a:r>
          </a:p>
        </p:txBody>
      </p:sp>
      <p:sp>
        <p:nvSpPr>
          <p:cNvPr id="3" name="Подзаголовок 2"/>
          <p:cNvSpPr>
            <a:spLocks noGrp="1"/>
          </p:cNvSpPr>
          <p:nvPr>
            <p:ph type="subTitle" idx="1"/>
          </p:nvPr>
        </p:nvSpPr>
        <p:spPr>
          <a:xfrm>
            <a:off x="1151546" y="2447925"/>
            <a:ext cx="5378821" cy="1104900"/>
          </a:xfrm>
        </p:spPr>
        <p:txBody>
          <a:bodyPr/>
          <a:lstStyle>
            <a:lvl1pPr marL="0" indent="0" algn="ctr">
              <a:buNone/>
              <a:defRPr/>
            </a:lvl1pPr>
            <a:lvl2pPr marL="609630" indent="0" algn="ctr">
              <a:buNone/>
              <a:defRPr/>
            </a:lvl2pPr>
            <a:lvl3pPr marL="1219261" indent="0" algn="ctr">
              <a:buNone/>
              <a:defRPr/>
            </a:lvl3pPr>
            <a:lvl4pPr marL="1828891" indent="0" algn="ctr">
              <a:buNone/>
              <a:defRPr/>
            </a:lvl4pPr>
            <a:lvl5pPr marL="2438522" indent="0" algn="ctr">
              <a:buNone/>
              <a:defRPr/>
            </a:lvl5pPr>
            <a:lvl6pPr marL="3048152" indent="0" algn="ctr">
              <a:buNone/>
              <a:defRPr/>
            </a:lvl6pPr>
            <a:lvl7pPr marL="3657783" indent="0" algn="ctr">
              <a:buNone/>
              <a:defRPr/>
            </a:lvl7pPr>
            <a:lvl8pPr marL="4267413" indent="0" algn="ctr">
              <a:buNone/>
              <a:defRPr/>
            </a:lvl8pPr>
            <a:lvl9pPr marL="4877044"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D54E1A1-4A25-4DA8-A27E-121D0074C1E4}" type="slidenum">
              <a:rPr lang="ru-RU" altLang="ru-RU"/>
              <a:pPr>
                <a:defRPr/>
              </a:pPr>
              <a:t>‹#›</a:t>
            </a:fld>
            <a:endParaRPr lang="ru-RU" altLang="ru-RU"/>
          </a:p>
        </p:txBody>
      </p:sp>
    </p:spTree>
    <p:extLst>
      <p:ext uri="{BB962C8B-B14F-4D97-AF65-F5344CB8AC3E}">
        <p14:creationId xmlns:p14="http://schemas.microsoft.com/office/powerpoint/2010/main" val="42001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604AF84-8622-4960-BF6C-71742B96A00F}" type="slidenum">
              <a:rPr lang="ru-RU" altLang="ru-RU"/>
              <a:pPr>
                <a:defRPr/>
              </a:pPr>
              <a:t>‹#›</a:t>
            </a:fld>
            <a:endParaRPr lang="ru-RU" altLang="ru-RU"/>
          </a:p>
        </p:txBody>
      </p:sp>
    </p:spTree>
    <p:extLst>
      <p:ext uri="{BB962C8B-B14F-4D97-AF65-F5344CB8AC3E}">
        <p14:creationId xmlns:p14="http://schemas.microsoft.com/office/powerpoint/2010/main" val="371155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571450" y="173039"/>
            <a:ext cx="1727319" cy="36861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83144" y="173039"/>
            <a:ext cx="4985093" cy="36861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C2498B0-19BB-43F7-B508-77C713918A86}" type="slidenum">
              <a:rPr lang="ru-RU" altLang="ru-RU"/>
              <a:pPr>
                <a:defRPr/>
              </a:pPr>
              <a:t>‹#›</a:t>
            </a:fld>
            <a:endParaRPr lang="ru-RU" altLang="ru-RU"/>
          </a:p>
        </p:txBody>
      </p:sp>
    </p:spTree>
    <p:extLst>
      <p:ext uri="{BB962C8B-B14F-4D97-AF65-F5344CB8AC3E}">
        <p14:creationId xmlns:p14="http://schemas.microsoft.com/office/powerpoint/2010/main" val="400994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E4312A9-62C6-4F79-AB4F-B92BEDD6155C}" type="slidenum">
              <a:rPr lang="ru-RU" altLang="ru-RU"/>
              <a:pPr>
                <a:defRPr/>
              </a:pPr>
              <a:t>‹#›</a:t>
            </a:fld>
            <a:endParaRPr lang="ru-RU" altLang="ru-RU"/>
          </a:p>
        </p:txBody>
      </p:sp>
    </p:spTree>
    <p:extLst>
      <p:ext uri="{BB962C8B-B14F-4D97-AF65-F5344CB8AC3E}">
        <p14:creationId xmlns:p14="http://schemas.microsoft.com/office/powerpoint/2010/main" val="216588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526" y="2776539"/>
            <a:ext cx="6528250" cy="858837"/>
          </a:xfrm>
        </p:spPr>
        <p:txBody>
          <a:bodyPr anchor="t"/>
          <a:lstStyle>
            <a:lvl1pPr algn="l">
              <a:defRPr sz="5334" b="1" cap="all"/>
            </a:lvl1pPr>
          </a:lstStyle>
          <a:p>
            <a:r>
              <a:rPr lang="ru-RU"/>
              <a:t>Образец заголовка</a:t>
            </a:r>
          </a:p>
        </p:txBody>
      </p:sp>
      <p:sp>
        <p:nvSpPr>
          <p:cNvPr id="3" name="Текст 2"/>
          <p:cNvSpPr>
            <a:spLocks noGrp="1"/>
          </p:cNvSpPr>
          <p:nvPr>
            <p:ph type="body" idx="1"/>
          </p:nvPr>
        </p:nvSpPr>
        <p:spPr>
          <a:xfrm>
            <a:off x="607526" y="1831976"/>
            <a:ext cx="6528250" cy="944563"/>
          </a:xfrm>
        </p:spPr>
        <p:txBody>
          <a:bodyPr anchor="b"/>
          <a:lstStyle>
            <a:lvl1pPr marL="0" indent="0">
              <a:buNone/>
              <a:defRPr sz="2667"/>
            </a:lvl1pPr>
            <a:lvl2pPr marL="609630" indent="0">
              <a:buNone/>
              <a:defRPr sz="2400"/>
            </a:lvl2pPr>
            <a:lvl3pPr marL="1219261" indent="0">
              <a:buNone/>
              <a:defRPr sz="2133"/>
            </a:lvl3pPr>
            <a:lvl4pPr marL="1828891" indent="0">
              <a:buNone/>
              <a:defRPr sz="1867"/>
            </a:lvl4pPr>
            <a:lvl5pPr marL="2438522" indent="0">
              <a:buNone/>
              <a:defRPr sz="1867"/>
            </a:lvl5pPr>
            <a:lvl6pPr marL="3048152" indent="0">
              <a:buNone/>
              <a:defRPr sz="1867"/>
            </a:lvl6pPr>
            <a:lvl7pPr marL="3657783" indent="0">
              <a:buNone/>
              <a:defRPr sz="1867"/>
            </a:lvl7pPr>
            <a:lvl8pPr marL="4267413" indent="0">
              <a:buNone/>
              <a:defRPr sz="1867"/>
            </a:lvl8pPr>
            <a:lvl9pPr marL="4877044" indent="0">
              <a:buNone/>
              <a:defRPr sz="1867"/>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311B8D1-5BB9-47F5-8D9B-7A759A3FBE7D}" type="slidenum">
              <a:rPr lang="ru-RU" altLang="ru-RU"/>
              <a:pPr>
                <a:defRPr/>
              </a:pPr>
              <a:t>‹#›</a:t>
            </a:fld>
            <a:endParaRPr lang="ru-RU" altLang="ru-RU"/>
          </a:p>
        </p:txBody>
      </p:sp>
    </p:spTree>
    <p:extLst>
      <p:ext uri="{BB962C8B-B14F-4D97-AF65-F5344CB8AC3E}">
        <p14:creationId xmlns:p14="http://schemas.microsoft.com/office/powerpoint/2010/main" val="18069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83144" y="1008063"/>
            <a:ext cx="3355147" cy="2851150"/>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941505" y="1008063"/>
            <a:ext cx="3357265" cy="2851150"/>
          </a:xfrm>
        </p:spPr>
        <p:txBody>
          <a:bodyPr/>
          <a:lstStyle>
            <a:lvl1pPr>
              <a:defRPr sz="3734"/>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71CBFF7-1C65-40D1-B1E8-27670C18CDA6}" type="slidenum">
              <a:rPr lang="ru-RU" altLang="ru-RU"/>
              <a:pPr>
                <a:defRPr/>
              </a:pPr>
              <a:t>‹#›</a:t>
            </a:fld>
            <a:endParaRPr lang="ru-RU" altLang="ru-RU"/>
          </a:p>
        </p:txBody>
      </p:sp>
    </p:spTree>
    <p:extLst>
      <p:ext uri="{BB962C8B-B14F-4D97-AF65-F5344CB8AC3E}">
        <p14:creationId xmlns:p14="http://schemas.microsoft.com/office/powerpoint/2010/main" val="349781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383144" y="966789"/>
            <a:ext cx="3395367" cy="403225"/>
          </a:xfrm>
        </p:spPr>
        <p:txBody>
          <a:bodyPr anchor="b"/>
          <a:lstStyle>
            <a:lvl1pPr marL="0" indent="0">
              <a:buNone/>
              <a:defRPr sz="3200" b="1"/>
            </a:lvl1pPr>
            <a:lvl2pPr marL="609630" indent="0">
              <a:buNone/>
              <a:defRPr sz="2667" b="1"/>
            </a:lvl2pPr>
            <a:lvl3pPr marL="1219261" indent="0">
              <a:buNone/>
              <a:defRPr sz="2400" b="1"/>
            </a:lvl3pPr>
            <a:lvl4pPr marL="1828891" indent="0">
              <a:buNone/>
              <a:defRPr sz="2133" b="1"/>
            </a:lvl4pPr>
            <a:lvl5pPr marL="2438522" indent="0">
              <a:buNone/>
              <a:defRPr sz="2133" b="1"/>
            </a:lvl5pPr>
            <a:lvl6pPr marL="3048152" indent="0">
              <a:buNone/>
              <a:defRPr sz="2133" b="1"/>
            </a:lvl6pPr>
            <a:lvl7pPr marL="3657783" indent="0">
              <a:buNone/>
              <a:defRPr sz="2133" b="1"/>
            </a:lvl7pPr>
            <a:lvl8pPr marL="4267413" indent="0">
              <a:buNone/>
              <a:defRPr sz="2133" b="1"/>
            </a:lvl8pPr>
            <a:lvl9pPr marL="4877044" indent="0">
              <a:buNone/>
              <a:defRPr sz="2133" b="1"/>
            </a:lvl9pPr>
          </a:lstStyle>
          <a:p>
            <a:pPr lvl="0"/>
            <a:r>
              <a:rPr lang="ru-RU"/>
              <a:t>Образец текста</a:t>
            </a:r>
          </a:p>
        </p:txBody>
      </p:sp>
      <p:sp>
        <p:nvSpPr>
          <p:cNvPr id="4" name="Объект 3"/>
          <p:cNvSpPr>
            <a:spLocks noGrp="1"/>
          </p:cNvSpPr>
          <p:nvPr>
            <p:ph sz="half" idx="2"/>
          </p:nvPr>
        </p:nvSpPr>
        <p:spPr>
          <a:xfrm>
            <a:off x="383144" y="1370014"/>
            <a:ext cx="3395367" cy="24907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901287" y="966789"/>
            <a:ext cx="3397483" cy="403225"/>
          </a:xfrm>
        </p:spPr>
        <p:txBody>
          <a:bodyPr anchor="b"/>
          <a:lstStyle>
            <a:lvl1pPr marL="0" indent="0">
              <a:buNone/>
              <a:defRPr sz="3200" b="1"/>
            </a:lvl1pPr>
            <a:lvl2pPr marL="609630" indent="0">
              <a:buNone/>
              <a:defRPr sz="2667" b="1"/>
            </a:lvl2pPr>
            <a:lvl3pPr marL="1219261" indent="0">
              <a:buNone/>
              <a:defRPr sz="2400" b="1"/>
            </a:lvl3pPr>
            <a:lvl4pPr marL="1828891" indent="0">
              <a:buNone/>
              <a:defRPr sz="2133" b="1"/>
            </a:lvl4pPr>
            <a:lvl5pPr marL="2438522" indent="0">
              <a:buNone/>
              <a:defRPr sz="2133" b="1"/>
            </a:lvl5pPr>
            <a:lvl6pPr marL="3048152" indent="0">
              <a:buNone/>
              <a:defRPr sz="2133" b="1"/>
            </a:lvl6pPr>
            <a:lvl7pPr marL="3657783" indent="0">
              <a:buNone/>
              <a:defRPr sz="2133" b="1"/>
            </a:lvl7pPr>
            <a:lvl8pPr marL="4267413" indent="0">
              <a:buNone/>
              <a:defRPr sz="2133" b="1"/>
            </a:lvl8pPr>
            <a:lvl9pPr marL="4877044" indent="0">
              <a:buNone/>
              <a:defRPr sz="2133" b="1"/>
            </a:lvl9pPr>
          </a:lstStyle>
          <a:p>
            <a:pPr lvl="0"/>
            <a:r>
              <a:rPr lang="ru-RU"/>
              <a:t>Образец текста</a:t>
            </a:r>
          </a:p>
        </p:txBody>
      </p:sp>
      <p:sp>
        <p:nvSpPr>
          <p:cNvPr id="6" name="Объект 5"/>
          <p:cNvSpPr>
            <a:spLocks noGrp="1"/>
          </p:cNvSpPr>
          <p:nvPr>
            <p:ph sz="quarter" idx="4"/>
          </p:nvPr>
        </p:nvSpPr>
        <p:spPr>
          <a:xfrm>
            <a:off x="3901287" y="1370014"/>
            <a:ext cx="3397483" cy="24907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EEC0B61F-333C-4FC7-B828-D69C9F09E247}" type="slidenum">
              <a:rPr lang="ru-RU" altLang="ru-RU"/>
              <a:pPr>
                <a:defRPr/>
              </a:pPr>
              <a:t>‹#›</a:t>
            </a:fld>
            <a:endParaRPr lang="ru-RU" altLang="ru-RU"/>
          </a:p>
        </p:txBody>
      </p:sp>
    </p:spTree>
    <p:extLst>
      <p:ext uri="{BB962C8B-B14F-4D97-AF65-F5344CB8AC3E}">
        <p14:creationId xmlns:p14="http://schemas.microsoft.com/office/powerpoint/2010/main" val="294894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882CDEB4-DC47-4F41-B241-00233F44D4DA}" type="slidenum">
              <a:rPr lang="ru-RU" altLang="ru-RU"/>
              <a:pPr>
                <a:defRPr/>
              </a:pPr>
              <a:t>‹#›</a:t>
            </a:fld>
            <a:endParaRPr lang="ru-RU" altLang="ru-RU"/>
          </a:p>
        </p:txBody>
      </p:sp>
    </p:spTree>
    <p:extLst>
      <p:ext uri="{BB962C8B-B14F-4D97-AF65-F5344CB8AC3E}">
        <p14:creationId xmlns:p14="http://schemas.microsoft.com/office/powerpoint/2010/main" val="404418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482F1659-D2AB-4AE7-A12E-6EDB37585D46}" type="slidenum">
              <a:rPr lang="ru-RU" altLang="ru-RU"/>
              <a:pPr>
                <a:defRPr/>
              </a:pPr>
              <a:t>‹#›</a:t>
            </a:fld>
            <a:endParaRPr lang="ru-RU" altLang="ru-RU"/>
          </a:p>
        </p:txBody>
      </p:sp>
    </p:spTree>
    <p:extLst>
      <p:ext uri="{BB962C8B-B14F-4D97-AF65-F5344CB8AC3E}">
        <p14:creationId xmlns:p14="http://schemas.microsoft.com/office/powerpoint/2010/main" val="213103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144" y="171451"/>
            <a:ext cx="2527474" cy="733425"/>
          </a:xfrm>
        </p:spPr>
        <p:txBody>
          <a:bodyPr anchor="b"/>
          <a:lstStyle>
            <a:lvl1pPr algn="l">
              <a:defRPr sz="2667" b="1"/>
            </a:lvl1pPr>
          </a:lstStyle>
          <a:p>
            <a:r>
              <a:rPr lang="ru-RU"/>
              <a:t>Образец заголовка</a:t>
            </a:r>
          </a:p>
        </p:txBody>
      </p:sp>
      <p:sp>
        <p:nvSpPr>
          <p:cNvPr id="3" name="Объект 2"/>
          <p:cNvSpPr>
            <a:spLocks noGrp="1"/>
          </p:cNvSpPr>
          <p:nvPr>
            <p:ph idx="1"/>
          </p:nvPr>
        </p:nvSpPr>
        <p:spPr>
          <a:xfrm>
            <a:off x="3003758" y="171450"/>
            <a:ext cx="4295012" cy="3689350"/>
          </a:xfrm>
        </p:spPr>
        <p:txBody>
          <a:bodyPr/>
          <a:lstStyle>
            <a:lvl1pPr>
              <a:defRPr sz="4267"/>
            </a:lvl1pPr>
            <a:lvl2pPr>
              <a:defRPr sz="3734"/>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83144" y="904876"/>
            <a:ext cx="2527474" cy="2955925"/>
          </a:xfrm>
        </p:spPr>
        <p:txBody>
          <a:bodyPr/>
          <a:lstStyle>
            <a:lvl1pPr marL="0" indent="0">
              <a:buNone/>
              <a:defRPr sz="1867"/>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758D965E-2672-47BD-BBC3-FCDA177F9045}" type="slidenum">
              <a:rPr lang="ru-RU" altLang="ru-RU"/>
              <a:pPr>
                <a:defRPr/>
              </a:pPr>
              <a:t>‹#›</a:t>
            </a:fld>
            <a:endParaRPr lang="ru-RU" altLang="ru-RU"/>
          </a:p>
        </p:txBody>
      </p:sp>
    </p:spTree>
    <p:extLst>
      <p:ext uri="{BB962C8B-B14F-4D97-AF65-F5344CB8AC3E}">
        <p14:creationId xmlns:p14="http://schemas.microsoft.com/office/powerpoint/2010/main" val="18935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055" y="3024189"/>
            <a:ext cx="4610417" cy="357187"/>
          </a:xfrm>
        </p:spPr>
        <p:txBody>
          <a:bodyPr anchor="b"/>
          <a:lstStyle>
            <a:lvl1pPr algn="l">
              <a:defRPr sz="2667" b="1"/>
            </a:lvl1pPr>
          </a:lstStyle>
          <a:p>
            <a:r>
              <a:rPr lang="ru-RU"/>
              <a:t>Образец заголовка</a:t>
            </a:r>
          </a:p>
        </p:txBody>
      </p:sp>
      <p:sp>
        <p:nvSpPr>
          <p:cNvPr id="3" name="Рисунок 2"/>
          <p:cNvSpPr>
            <a:spLocks noGrp="1"/>
          </p:cNvSpPr>
          <p:nvPr>
            <p:ph type="pic" idx="1"/>
          </p:nvPr>
        </p:nvSpPr>
        <p:spPr>
          <a:xfrm>
            <a:off x="1505055" y="385764"/>
            <a:ext cx="4610417" cy="2592387"/>
          </a:xfrm>
        </p:spPr>
        <p:txBody>
          <a:bodyPr/>
          <a:lstStyle>
            <a:lvl1pPr marL="0" indent="0">
              <a:buNone/>
              <a:defRPr sz="4267"/>
            </a:lvl1pPr>
            <a:lvl2pPr marL="609630" indent="0">
              <a:buNone/>
              <a:defRPr sz="3734"/>
            </a:lvl2pPr>
            <a:lvl3pPr marL="1219261" indent="0">
              <a:buNone/>
              <a:defRPr sz="3200"/>
            </a:lvl3pPr>
            <a:lvl4pPr marL="1828891" indent="0">
              <a:buNone/>
              <a:defRPr sz="2667"/>
            </a:lvl4pPr>
            <a:lvl5pPr marL="2438522" indent="0">
              <a:buNone/>
              <a:defRPr sz="2667"/>
            </a:lvl5pPr>
            <a:lvl6pPr marL="3048152" indent="0">
              <a:buNone/>
              <a:defRPr sz="2667"/>
            </a:lvl6pPr>
            <a:lvl7pPr marL="3657783" indent="0">
              <a:buNone/>
              <a:defRPr sz="2667"/>
            </a:lvl7pPr>
            <a:lvl8pPr marL="4267413" indent="0">
              <a:buNone/>
              <a:defRPr sz="2667"/>
            </a:lvl8pPr>
            <a:lvl9pPr marL="4877044" indent="0">
              <a:buNone/>
              <a:defRPr sz="2667"/>
            </a:lvl9pPr>
          </a:lstStyle>
          <a:p>
            <a:pPr lvl="0"/>
            <a:endParaRPr lang="ru-RU" noProof="0"/>
          </a:p>
        </p:txBody>
      </p:sp>
      <p:sp>
        <p:nvSpPr>
          <p:cNvPr id="4" name="Текст 3"/>
          <p:cNvSpPr>
            <a:spLocks noGrp="1"/>
          </p:cNvSpPr>
          <p:nvPr>
            <p:ph type="body" sz="half" idx="2"/>
          </p:nvPr>
        </p:nvSpPr>
        <p:spPr>
          <a:xfrm>
            <a:off x="1505055" y="3381375"/>
            <a:ext cx="4610417" cy="508000"/>
          </a:xfrm>
        </p:spPr>
        <p:txBody>
          <a:bodyPr/>
          <a:lstStyle>
            <a:lvl1pPr marL="0" indent="0">
              <a:buNone/>
              <a:defRPr sz="1867"/>
            </a:lvl1pPr>
            <a:lvl2pPr marL="609630" indent="0">
              <a:buNone/>
              <a:defRPr sz="1600"/>
            </a:lvl2pPr>
            <a:lvl3pPr marL="1219261" indent="0">
              <a:buNone/>
              <a:defRPr sz="1333"/>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57E4E63-80D8-46D3-A331-10001D1710A3}" type="slidenum">
              <a:rPr lang="ru-RU" altLang="ru-RU"/>
              <a:pPr>
                <a:defRPr/>
              </a:pPr>
              <a:t>‹#›</a:t>
            </a:fld>
            <a:endParaRPr lang="ru-RU" altLang="ru-RU"/>
          </a:p>
        </p:txBody>
      </p:sp>
    </p:spTree>
    <p:extLst>
      <p:ext uri="{BB962C8B-B14F-4D97-AF65-F5344CB8AC3E}">
        <p14:creationId xmlns:p14="http://schemas.microsoft.com/office/powerpoint/2010/main" val="79002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144" y="173039"/>
            <a:ext cx="691562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6" tIns="28803" rIns="57606" bIns="28803"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383144" y="1008063"/>
            <a:ext cx="6915626"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7606" tIns="28803" rIns="57606" bIns="28803"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383144" y="3933826"/>
            <a:ext cx="1792939" cy="301625"/>
          </a:xfrm>
          <a:prstGeom prst="rect">
            <a:avLst/>
          </a:prstGeom>
          <a:noFill/>
          <a:ln>
            <a:noFill/>
          </a:ln>
          <a:effectLst/>
        </p:spPr>
        <p:txBody>
          <a:bodyPr vert="horz" wrap="square" lIns="57606" tIns="28803" rIns="57606" bIns="2880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ru-RU" altLang="ru-RU"/>
          </a:p>
        </p:txBody>
      </p:sp>
      <p:sp>
        <p:nvSpPr>
          <p:cNvPr id="1029" name="Rectangle 5"/>
          <p:cNvSpPr>
            <a:spLocks noGrp="1" noChangeArrowheads="1"/>
          </p:cNvSpPr>
          <p:nvPr>
            <p:ph type="ftr" sz="quarter" idx="3"/>
          </p:nvPr>
        </p:nvSpPr>
        <p:spPr bwMode="auto">
          <a:xfrm>
            <a:off x="2624848" y="3933826"/>
            <a:ext cx="2432218" cy="301625"/>
          </a:xfrm>
          <a:prstGeom prst="rect">
            <a:avLst/>
          </a:prstGeom>
          <a:noFill/>
          <a:ln>
            <a:noFill/>
          </a:ln>
          <a:effectLst/>
        </p:spPr>
        <p:txBody>
          <a:bodyPr vert="horz" wrap="square" lIns="57606" tIns="28803" rIns="57606" bIns="28803" numCol="1" anchor="t"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ru-RU" altLang="ru-RU"/>
          </a:p>
        </p:txBody>
      </p:sp>
      <p:sp>
        <p:nvSpPr>
          <p:cNvPr id="1030" name="Rectangle 6"/>
          <p:cNvSpPr>
            <a:spLocks noGrp="1" noChangeArrowheads="1"/>
          </p:cNvSpPr>
          <p:nvPr>
            <p:ph type="sldNum" sz="quarter" idx="4"/>
          </p:nvPr>
        </p:nvSpPr>
        <p:spPr bwMode="auto">
          <a:xfrm>
            <a:off x="5505830" y="3933826"/>
            <a:ext cx="1792939" cy="301625"/>
          </a:xfrm>
          <a:prstGeom prst="rect">
            <a:avLst/>
          </a:prstGeom>
          <a:noFill/>
          <a:ln>
            <a:noFill/>
          </a:ln>
          <a:effectLst/>
        </p:spPr>
        <p:txBody>
          <a:bodyPr vert="horz" wrap="square" lIns="57606" tIns="28803" rIns="57606" bIns="28803" numCol="1" anchor="t" anchorCtr="0" compatLnSpc="1">
            <a:prstTxWarp prst="textNoShape">
              <a:avLst/>
            </a:prstTxWarp>
          </a:bodyPr>
          <a:lstStyle>
            <a:lvl1pPr algn="r" eaLnBrk="1" hangingPunct="1">
              <a:defRPr sz="1200" smtClean="0"/>
            </a:lvl1pPr>
          </a:lstStyle>
          <a:p>
            <a:pPr>
              <a:defRPr/>
            </a:pPr>
            <a:fld id="{04CE9A01-73FF-45DE-B22F-854968429A1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8389" rtl="0" eaLnBrk="0" fontAlgn="base" hangingPunct="0">
        <a:spcBef>
          <a:spcPct val="0"/>
        </a:spcBef>
        <a:spcAft>
          <a:spcPct val="0"/>
        </a:spcAft>
        <a:defRPr sz="3734">
          <a:solidFill>
            <a:schemeClr val="tx2"/>
          </a:solidFill>
          <a:latin typeface="+mj-lt"/>
          <a:ea typeface="+mj-ea"/>
          <a:cs typeface="+mj-cs"/>
        </a:defRPr>
      </a:lvl1pPr>
      <a:lvl2pPr algn="ctr" defTabSz="768389" rtl="0" eaLnBrk="0" fontAlgn="base" hangingPunct="0">
        <a:spcBef>
          <a:spcPct val="0"/>
        </a:spcBef>
        <a:spcAft>
          <a:spcPct val="0"/>
        </a:spcAft>
        <a:defRPr sz="3734">
          <a:solidFill>
            <a:schemeClr val="tx2"/>
          </a:solidFill>
          <a:latin typeface="Arial" charset="0"/>
        </a:defRPr>
      </a:lvl2pPr>
      <a:lvl3pPr algn="ctr" defTabSz="768389" rtl="0" eaLnBrk="0" fontAlgn="base" hangingPunct="0">
        <a:spcBef>
          <a:spcPct val="0"/>
        </a:spcBef>
        <a:spcAft>
          <a:spcPct val="0"/>
        </a:spcAft>
        <a:defRPr sz="3734">
          <a:solidFill>
            <a:schemeClr val="tx2"/>
          </a:solidFill>
          <a:latin typeface="Arial" charset="0"/>
        </a:defRPr>
      </a:lvl3pPr>
      <a:lvl4pPr algn="ctr" defTabSz="768389" rtl="0" eaLnBrk="0" fontAlgn="base" hangingPunct="0">
        <a:spcBef>
          <a:spcPct val="0"/>
        </a:spcBef>
        <a:spcAft>
          <a:spcPct val="0"/>
        </a:spcAft>
        <a:defRPr sz="3734">
          <a:solidFill>
            <a:schemeClr val="tx2"/>
          </a:solidFill>
          <a:latin typeface="Arial" charset="0"/>
        </a:defRPr>
      </a:lvl4pPr>
      <a:lvl5pPr algn="ctr" defTabSz="768389" rtl="0" eaLnBrk="0" fontAlgn="base" hangingPunct="0">
        <a:spcBef>
          <a:spcPct val="0"/>
        </a:spcBef>
        <a:spcAft>
          <a:spcPct val="0"/>
        </a:spcAft>
        <a:defRPr sz="3734">
          <a:solidFill>
            <a:schemeClr val="tx2"/>
          </a:solidFill>
          <a:latin typeface="Arial" charset="0"/>
        </a:defRPr>
      </a:lvl5pPr>
      <a:lvl6pPr marL="609630" algn="ctr" defTabSz="768389" rtl="0" fontAlgn="base">
        <a:spcBef>
          <a:spcPct val="0"/>
        </a:spcBef>
        <a:spcAft>
          <a:spcPct val="0"/>
        </a:spcAft>
        <a:defRPr sz="3734">
          <a:solidFill>
            <a:schemeClr val="tx2"/>
          </a:solidFill>
          <a:latin typeface="Arial" charset="0"/>
        </a:defRPr>
      </a:lvl6pPr>
      <a:lvl7pPr marL="1219261" algn="ctr" defTabSz="768389" rtl="0" fontAlgn="base">
        <a:spcBef>
          <a:spcPct val="0"/>
        </a:spcBef>
        <a:spcAft>
          <a:spcPct val="0"/>
        </a:spcAft>
        <a:defRPr sz="3734">
          <a:solidFill>
            <a:schemeClr val="tx2"/>
          </a:solidFill>
          <a:latin typeface="Arial" charset="0"/>
        </a:defRPr>
      </a:lvl7pPr>
      <a:lvl8pPr marL="1828891" algn="ctr" defTabSz="768389" rtl="0" fontAlgn="base">
        <a:spcBef>
          <a:spcPct val="0"/>
        </a:spcBef>
        <a:spcAft>
          <a:spcPct val="0"/>
        </a:spcAft>
        <a:defRPr sz="3734">
          <a:solidFill>
            <a:schemeClr val="tx2"/>
          </a:solidFill>
          <a:latin typeface="Arial" charset="0"/>
        </a:defRPr>
      </a:lvl8pPr>
      <a:lvl9pPr marL="2438522" algn="ctr" defTabSz="768389" rtl="0" fontAlgn="base">
        <a:spcBef>
          <a:spcPct val="0"/>
        </a:spcBef>
        <a:spcAft>
          <a:spcPct val="0"/>
        </a:spcAft>
        <a:defRPr sz="3734">
          <a:solidFill>
            <a:schemeClr val="tx2"/>
          </a:solidFill>
          <a:latin typeface="Arial" charset="0"/>
        </a:defRPr>
      </a:lvl9pPr>
    </p:titleStyle>
    <p:bodyStyle>
      <a:lvl1pPr marL="287881" indent="-287881" algn="l" defTabSz="768389" rtl="0" eaLnBrk="0" fontAlgn="base" hangingPunct="0">
        <a:spcBef>
          <a:spcPct val="20000"/>
        </a:spcBef>
        <a:spcAft>
          <a:spcPct val="0"/>
        </a:spcAft>
        <a:buChar char="•"/>
        <a:defRPr sz="2667">
          <a:solidFill>
            <a:schemeClr val="tx1"/>
          </a:solidFill>
          <a:latin typeface="+mn-lt"/>
          <a:ea typeface="+mn-ea"/>
          <a:cs typeface="+mn-cs"/>
        </a:defRPr>
      </a:lvl1pPr>
      <a:lvl2pPr marL="624449" indent="-241312" algn="l" defTabSz="768389" rtl="0" eaLnBrk="0" fontAlgn="base" hangingPunct="0">
        <a:spcBef>
          <a:spcPct val="20000"/>
        </a:spcBef>
        <a:spcAft>
          <a:spcPct val="0"/>
        </a:spcAft>
        <a:buChar char="–"/>
        <a:defRPr>
          <a:solidFill>
            <a:schemeClr val="tx1"/>
          </a:solidFill>
          <a:latin typeface="+mn-lt"/>
        </a:defRPr>
      </a:lvl2pPr>
      <a:lvl3pPr marL="958899" indent="-190510" algn="l" defTabSz="768389" rtl="0" eaLnBrk="0" fontAlgn="base" hangingPunct="0">
        <a:spcBef>
          <a:spcPct val="20000"/>
        </a:spcBef>
        <a:spcAft>
          <a:spcPct val="0"/>
        </a:spcAft>
        <a:buChar char="•"/>
        <a:defRPr sz="2000">
          <a:solidFill>
            <a:schemeClr val="tx1"/>
          </a:solidFill>
          <a:latin typeface="+mn-lt"/>
        </a:defRPr>
      </a:lvl3pPr>
      <a:lvl4pPr marL="1344151" indent="-192627" algn="l" defTabSz="768389" rtl="0" eaLnBrk="0" fontAlgn="base" hangingPunct="0">
        <a:spcBef>
          <a:spcPct val="20000"/>
        </a:spcBef>
        <a:spcAft>
          <a:spcPct val="0"/>
        </a:spcAft>
        <a:buChar char="–"/>
        <a:defRPr sz="1733">
          <a:solidFill>
            <a:schemeClr val="tx1"/>
          </a:solidFill>
          <a:latin typeface="+mn-lt"/>
        </a:defRPr>
      </a:lvl4pPr>
      <a:lvl5pPr marL="1727286" indent="-190510" algn="l" defTabSz="768389" rtl="0" eaLnBrk="0" fontAlgn="base" hangingPunct="0">
        <a:spcBef>
          <a:spcPct val="20000"/>
        </a:spcBef>
        <a:spcAft>
          <a:spcPct val="0"/>
        </a:spcAft>
        <a:buChar char="»"/>
        <a:defRPr sz="1733">
          <a:solidFill>
            <a:schemeClr val="tx1"/>
          </a:solidFill>
          <a:latin typeface="+mn-lt"/>
        </a:defRPr>
      </a:lvl5pPr>
      <a:lvl6pPr marL="2336917" indent="-190510" algn="l" defTabSz="768389" rtl="0" fontAlgn="base">
        <a:spcBef>
          <a:spcPct val="20000"/>
        </a:spcBef>
        <a:spcAft>
          <a:spcPct val="0"/>
        </a:spcAft>
        <a:buChar char="»"/>
        <a:defRPr sz="1733">
          <a:solidFill>
            <a:schemeClr val="tx1"/>
          </a:solidFill>
          <a:latin typeface="+mn-lt"/>
        </a:defRPr>
      </a:lvl6pPr>
      <a:lvl7pPr marL="2946547" indent="-190510" algn="l" defTabSz="768389" rtl="0" fontAlgn="base">
        <a:spcBef>
          <a:spcPct val="20000"/>
        </a:spcBef>
        <a:spcAft>
          <a:spcPct val="0"/>
        </a:spcAft>
        <a:buChar char="»"/>
        <a:defRPr sz="1733">
          <a:solidFill>
            <a:schemeClr val="tx1"/>
          </a:solidFill>
          <a:latin typeface="+mn-lt"/>
        </a:defRPr>
      </a:lvl7pPr>
      <a:lvl8pPr marL="3556178" indent="-190510" algn="l" defTabSz="768389" rtl="0" fontAlgn="base">
        <a:spcBef>
          <a:spcPct val="20000"/>
        </a:spcBef>
        <a:spcAft>
          <a:spcPct val="0"/>
        </a:spcAft>
        <a:buChar char="»"/>
        <a:defRPr sz="1733">
          <a:solidFill>
            <a:schemeClr val="tx1"/>
          </a:solidFill>
          <a:latin typeface="+mn-lt"/>
        </a:defRPr>
      </a:lvl8pPr>
      <a:lvl9pPr marL="4165808" indent="-190510" algn="l" defTabSz="768389" rtl="0" fontAlgn="base">
        <a:spcBef>
          <a:spcPct val="20000"/>
        </a:spcBef>
        <a:spcAft>
          <a:spcPct val="0"/>
        </a:spcAft>
        <a:buChar char="»"/>
        <a:defRPr sz="1733">
          <a:solidFill>
            <a:schemeClr val="tx1"/>
          </a:solidFill>
          <a:latin typeface="+mn-lt"/>
        </a:defRPr>
      </a:lvl9pPr>
    </p:bodyStyle>
    <p:otherStyle>
      <a:defPPr>
        <a:defRPr lang="ru-RU"/>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jpeg"/><Relationship Id="rId7" Type="http://schemas.openxmlformats.org/officeDocument/2006/relationships/image" Target="../media/image5.jpeg"/><Relationship Id="rId12"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0.jpeg"/><Relationship Id="rId5" Type="http://schemas.openxmlformats.org/officeDocument/2006/relationships/image" Target="../media/image46.png"/><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5.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5.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607F538-43DE-21FD-E7B4-49E1F17C9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6958" y="1117647"/>
            <a:ext cx="4291338" cy="2675650"/>
          </a:xfrm>
          <a:prstGeom prst="rect">
            <a:avLst/>
          </a:prstGeom>
        </p:spPr>
      </p:pic>
      <p:sp>
        <p:nvSpPr>
          <p:cNvPr id="25" name="Полилиния: фигура 24">
            <a:extLst>
              <a:ext uri="{FF2B5EF4-FFF2-40B4-BE49-F238E27FC236}">
                <a16:creationId xmlns:a16="http://schemas.microsoft.com/office/drawing/2014/main" id="{F54DC6F5-D1F1-CABE-F8A7-572DDB2E2DC7}"/>
              </a:ext>
            </a:extLst>
          </p:cNvPr>
          <p:cNvSpPr/>
          <p:nvPr/>
        </p:nvSpPr>
        <p:spPr bwMode="auto">
          <a:xfrm>
            <a:off x="3376957" y="1080467"/>
            <a:ext cx="4304955" cy="2714704"/>
          </a:xfrm>
          <a:custGeom>
            <a:avLst/>
            <a:gdLst>
              <a:gd name="connsiteX0" fmla="*/ 419764 w 4291338"/>
              <a:gd name="connsiteY0" fmla="*/ 648070 h 2675650"/>
              <a:gd name="connsiteX1" fmla="*/ 340163 w 4291338"/>
              <a:gd name="connsiteY1" fmla="*/ 727671 h 2675650"/>
              <a:gd name="connsiteX2" fmla="*/ 340163 w 4291338"/>
              <a:gd name="connsiteY2" fmla="*/ 2545670 h 2675650"/>
              <a:gd name="connsiteX3" fmla="*/ 419764 w 4291338"/>
              <a:gd name="connsiteY3" fmla="*/ 2625271 h 2675650"/>
              <a:gd name="connsiteX4" fmla="*/ 738157 w 4291338"/>
              <a:gd name="connsiteY4" fmla="*/ 2625271 h 2675650"/>
              <a:gd name="connsiteX5" fmla="*/ 817758 w 4291338"/>
              <a:gd name="connsiteY5" fmla="*/ 2545670 h 2675650"/>
              <a:gd name="connsiteX6" fmla="*/ 817758 w 4291338"/>
              <a:gd name="connsiteY6" fmla="*/ 727671 h 2675650"/>
              <a:gd name="connsiteX7" fmla="*/ 738157 w 4291338"/>
              <a:gd name="connsiteY7" fmla="*/ 648070 h 2675650"/>
              <a:gd name="connsiteX8" fmla="*/ 997787 w 4291338"/>
              <a:gd name="connsiteY8" fmla="*/ 504054 h 2675650"/>
              <a:gd name="connsiteX9" fmla="*/ 918186 w 4291338"/>
              <a:gd name="connsiteY9" fmla="*/ 583655 h 2675650"/>
              <a:gd name="connsiteX10" fmla="*/ 918186 w 4291338"/>
              <a:gd name="connsiteY10" fmla="*/ 2540848 h 2675650"/>
              <a:gd name="connsiteX11" fmla="*/ 997787 w 4291338"/>
              <a:gd name="connsiteY11" fmla="*/ 2620449 h 2675650"/>
              <a:gd name="connsiteX12" fmla="*/ 1316180 w 4291338"/>
              <a:gd name="connsiteY12" fmla="*/ 2620449 h 2675650"/>
              <a:gd name="connsiteX13" fmla="*/ 1395781 w 4291338"/>
              <a:gd name="connsiteY13" fmla="*/ 2540848 h 2675650"/>
              <a:gd name="connsiteX14" fmla="*/ 1395781 w 4291338"/>
              <a:gd name="connsiteY14" fmla="*/ 583655 h 2675650"/>
              <a:gd name="connsiteX15" fmla="*/ 1316180 w 4291338"/>
              <a:gd name="connsiteY15" fmla="*/ 504054 h 2675650"/>
              <a:gd name="connsiteX16" fmla="*/ 1570546 w 4291338"/>
              <a:gd name="connsiteY16" fmla="*/ 360038 h 2675650"/>
              <a:gd name="connsiteX17" fmla="*/ 1490945 w 4291338"/>
              <a:gd name="connsiteY17" fmla="*/ 439639 h 2675650"/>
              <a:gd name="connsiteX18" fmla="*/ 1490945 w 4291338"/>
              <a:gd name="connsiteY18" fmla="*/ 2538488 h 2675650"/>
              <a:gd name="connsiteX19" fmla="*/ 1570546 w 4291338"/>
              <a:gd name="connsiteY19" fmla="*/ 2618089 h 2675650"/>
              <a:gd name="connsiteX20" fmla="*/ 1888939 w 4291338"/>
              <a:gd name="connsiteY20" fmla="*/ 2618089 h 2675650"/>
              <a:gd name="connsiteX21" fmla="*/ 1968540 w 4291338"/>
              <a:gd name="connsiteY21" fmla="*/ 2538488 h 2675650"/>
              <a:gd name="connsiteX22" fmla="*/ 1968540 w 4291338"/>
              <a:gd name="connsiteY22" fmla="*/ 439639 h 2675650"/>
              <a:gd name="connsiteX23" fmla="*/ 1888939 w 4291338"/>
              <a:gd name="connsiteY23" fmla="*/ 360038 h 2675650"/>
              <a:gd name="connsiteX24" fmla="*/ 2132765 w 4291338"/>
              <a:gd name="connsiteY24" fmla="*/ 216022 h 2675650"/>
              <a:gd name="connsiteX25" fmla="*/ 2053164 w 4291338"/>
              <a:gd name="connsiteY25" fmla="*/ 295623 h 2675650"/>
              <a:gd name="connsiteX26" fmla="*/ 2053164 w 4291338"/>
              <a:gd name="connsiteY26" fmla="*/ 2549418 h 2675650"/>
              <a:gd name="connsiteX27" fmla="*/ 2132765 w 4291338"/>
              <a:gd name="connsiteY27" fmla="*/ 2629019 h 2675650"/>
              <a:gd name="connsiteX28" fmla="*/ 2451158 w 4291338"/>
              <a:gd name="connsiteY28" fmla="*/ 2629019 h 2675650"/>
              <a:gd name="connsiteX29" fmla="*/ 2530759 w 4291338"/>
              <a:gd name="connsiteY29" fmla="*/ 2549418 h 2675650"/>
              <a:gd name="connsiteX30" fmla="*/ 2530759 w 4291338"/>
              <a:gd name="connsiteY30" fmla="*/ 295623 h 2675650"/>
              <a:gd name="connsiteX31" fmla="*/ 2451158 w 4291338"/>
              <a:gd name="connsiteY31" fmla="*/ 216022 h 2675650"/>
              <a:gd name="connsiteX32" fmla="*/ 2710788 w 4291338"/>
              <a:gd name="connsiteY32" fmla="*/ 144014 h 2675650"/>
              <a:gd name="connsiteX33" fmla="*/ 2631187 w 4291338"/>
              <a:gd name="connsiteY33" fmla="*/ 223615 h 2675650"/>
              <a:gd name="connsiteX34" fmla="*/ 2631187 w 4291338"/>
              <a:gd name="connsiteY34" fmla="*/ 2545671 h 2675650"/>
              <a:gd name="connsiteX35" fmla="*/ 2710788 w 4291338"/>
              <a:gd name="connsiteY35" fmla="*/ 2625272 h 2675650"/>
              <a:gd name="connsiteX36" fmla="*/ 3029181 w 4291338"/>
              <a:gd name="connsiteY36" fmla="*/ 2625272 h 2675650"/>
              <a:gd name="connsiteX37" fmla="*/ 3108782 w 4291338"/>
              <a:gd name="connsiteY37" fmla="*/ 2545671 h 2675650"/>
              <a:gd name="connsiteX38" fmla="*/ 3108782 w 4291338"/>
              <a:gd name="connsiteY38" fmla="*/ 223615 h 2675650"/>
              <a:gd name="connsiteX39" fmla="*/ 3029181 w 4291338"/>
              <a:gd name="connsiteY39" fmla="*/ 144014 h 2675650"/>
              <a:gd name="connsiteX40" fmla="*/ 3261353 w 4291338"/>
              <a:gd name="connsiteY40" fmla="*/ 72006 h 2675650"/>
              <a:gd name="connsiteX41" fmla="*/ 3181752 w 4291338"/>
              <a:gd name="connsiteY41" fmla="*/ 151607 h 2675650"/>
              <a:gd name="connsiteX42" fmla="*/ 3181752 w 4291338"/>
              <a:gd name="connsiteY42" fmla="*/ 2538488 h 2675650"/>
              <a:gd name="connsiteX43" fmla="*/ 3261353 w 4291338"/>
              <a:gd name="connsiteY43" fmla="*/ 2618089 h 2675650"/>
              <a:gd name="connsiteX44" fmla="*/ 3579746 w 4291338"/>
              <a:gd name="connsiteY44" fmla="*/ 2618089 h 2675650"/>
              <a:gd name="connsiteX45" fmla="*/ 3659347 w 4291338"/>
              <a:gd name="connsiteY45" fmla="*/ 2538488 h 2675650"/>
              <a:gd name="connsiteX46" fmla="*/ 3659347 w 4291338"/>
              <a:gd name="connsiteY46" fmla="*/ 151607 h 2675650"/>
              <a:gd name="connsiteX47" fmla="*/ 3579746 w 4291338"/>
              <a:gd name="connsiteY47" fmla="*/ 72006 h 2675650"/>
              <a:gd name="connsiteX48" fmla="*/ 0 w 4291338"/>
              <a:gd name="connsiteY48" fmla="*/ 0 h 2675650"/>
              <a:gd name="connsiteX49" fmla="*/ 4291338 w 4291338"/>
              <a:gd name="connsiteY49" fmla="*/ 0 h 2675650"/>
              <a:gd name="connsiteX50" fmla="*/ 4291338 w 4291338"/>
              <a:gd name="connsiteY50" fmla="*/ 2675650 h 2675650"/>
              <a:gd name="connsiteX51" fmla="*/ 0 w 4291338"/>
              <a:gd name="connsiteY51" fmla="*/ 2675650 h 267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91338" h="2675650">
                <a:moveTo>
                  <a:pt x="419764" y="648070"/>
                </a:moveTo>
                <a:cubicBezTo>
                  <a:pt x="375802" y="648070"/>
                  <a:pt x="340163" y="683709"/>
                  <a:pt x="340163" y="727671"/>
                </a:cubicBezTo>
                <a:lnTo>
                  <a:pt x="340163" y="2545670"/>
                </a:lnTo>
                <a:cubicBezTo>
                  <a:pt x="340163" y="2589632"/>
                  <a:pt x="375802" y="2625271"/>
                  <a:pt x="419764" y="2625271"/>
                </a:cubicBezTo>
                <a:lnTo>
                  <a:pt x="738157" y="2625271"/>
                </a:lnTo>
                <a:cubicBezTo>
                  <a:pt x="782119" y="2625271"/>
                  <a:pt x="817758" y="2589632"/>
                  <a:pt x="817758" y="2545670"/>
                </a:cubicBezTo>
                <a:lnTo>
                  <a:pt x="817758" y="727671"/>
                </a:lnTo>
                <a:cubicBezTo>
                  <a:pt x="817758" y="683709"/>
                  <a:pt x="782119" y="648070"/>
                  <a:pt x="738157" y="648070"/>
                </a:cubicBezTo>
                <a:close/>
                <a:moveTo>
                  <a:pt x="997787" y="504054"/>
                </a:moveTo>
                <a:cubicBezTo>
                  <a:pt x="953825" y="504054"/>
                  <a:pt x="918186" y="539693"/>
                  <a:pt x="918186" y="583655"/>
                </a:cubicBezTo>
                <a:lnTo>
                  <a:pt x="918186" y="2540848"/>
                </a:lnTo>
                <a:cubicBezTo>
                  <a:pt x="918186" y="2584810"/>
                  <a:pt x="953825" y="2620449"/>
                  <a:pt x="997787" y="2620449"/>
                </a:cubicBezTo>
                <a:lnTo>
                  <a:pt x="1316180" y="2620449"/>
                </a:lnTo>
                <a:cubicBezTo>
                  <a:pt x="1360142" y="2620449"/>
                  <a:pt x="1395781" y="2584810"/>
                  <a:pt x="1395781" y="2540848"/>
                </a:cubicBezTo>
                <a:lnTo>
                  <a:pt x="1395781" y="583655"/>
                </a:lnTo>
                <a:cubicBezTo>
                  <a:pt x="1395781" y="539693"/>
                  <a:pt x="1360142" y="504054"/>
                  <a:pt x="1316180" y="504054"/>
                </a:cubicBezTo>
                <a:close/>
                <a:moveTo>
                  <a:pt x="1570546" y="360038"/>
                </a:moveTo>
                <a:cubicBezTo>
                  <a:pt x="1526584" y="360038"/>
                  <a:pt x="1490945" y="395677"/>
                  <a:pt x="1490945" y="439639"/>
                </a:cubicBezTo>
                <a:lnTo>
                  <a:pt x="1490945" y="2538488"/>
                </a:lnTo>
                <a:cubicBezTo>
                  <a:pt x="1490945" y="2582450"/>
                  <a:pt x="1526584" y="2618089"/>
                  <a:pt x="1570546" y="2618089"/>
                </a:cubicBezTo>
                <a:lnTo>
                  <a:pt x="1888939" y="2618089"/>
                </a:lnTo>
                <a:cubicBezTo>
                  <a:pt x="1932901" y="2618089"/>
                  <a:pt x="1968540" y="2582450"/>
                  <a:pt x="1968540" y="2538488"/>
                </a:cubicBezTo>
                <a:lnTo>
                  <a:pt x="1968540" y="439639"/>
                </a:lnTo>
                <a:cubicBezTo>
                  <a:pt x="1968540" y="395677"/>
                  <a:pt x="1932901" y="360038"/>
                  <a:pt x="1888939" y="360038"/>
                </a:cubicBezTo>
                <a:close/>
                <a:moveTo>
                  <a:pt x="2132765" y="216022"/>
                </a:moveTo>
                <a:cubicBezTo>
                  <a:pt x="2088803" y="216022"/>
                  <a:pt x="2053164" y="251661"/>
                  <a:pt x="2053164" y="295623"/>
                </a:cubicBezTo>
                <a:lnTo>
                  <a:pt x="2053164" y="2549418"/>
                </a:lnTo>
                <a:cubicBezTo>
                  <a:pt x="2053164" y="2593380"/>
                  <a:pt x="2088803" y="2629019"/>
                  <a:pt x="2132765" y="2629019"/>
                </a:cubicBezTo>
                <a:lnTo>
                  <a:pt x="2451158" y="2629019"/>
                </a:lnTo>
                <a:cubicBezTo>
                  <a:pt x="2495120" y="2629019"/>
                  <a:pt x="2530759" y="2593380"/>
                  <a:pt x="2530759" y="2549418"/>
                </a:cubicBezTo>
                <a:lnTo>
                  <a:pt x="2530759" y="295623"/>
                </a:lnTo>
                <a:cubicBezTo>
                  <a:pt x="2530759" y="251661"/>
                  <a:pt x="2495120" y="216022"/>
                  <a:pt x="2451158" y="216022"/>
                </a:cubicBezTo>
                <a:close/>
                <a:moveTo>
                  <a:pt x="2710788" y="144014"/>
                </a:moveTo>
                <a:cubicBezTo>
                  <a:pt x="2666826" y="144014"/>
                  <a:pt x="2631187" y="179653"/>
                  <a:pt x="2631187" y="223615"/>
                </a:cubicBezTo>
                <a:lnTo>
                  <a:pt x="2631187" y="2545671"/>
                </a:lnTo>
                <a:cubicBezTo>
                  <a:pt x="2631187" y="2589633"/>
                  <a:pt x="2666826" y="2625272"/>
                  <a:pt x="2710788" y="2625272"/>
                </a:cubicBezTo>
                <a:lnTo>
                  <a:pt x="3029181" y="2625272"/>
                </a:lnTo>
                <a:cubicBezTo>
                  <a:pt x="3073143" y="2625272"/>
                  <a:pt x="3108782" y="2589633"/>
                  <a:pt x="3108782" y="2545671"/>
                </a:cubicBezTo>
                <a:lnTo>
                  <a:pt x="3108782" y="223615"/>
                </a:lnTo>
                <a:cubicBezTo>
                  <a:pt x="3108782" y="179653"/>
                  <a:pt x="3073143" y="144014"/>
                  <a:pt x="3029181" y="144014"/>
                </a:cubicBezTo>
                <a:close/>
                <a:moveTo>
                  <a:pt x="3261353" y="72006"/>
                </a:moveTo>
                <a:cubicBezTo>
                  <a:pt x="3217391" y="72006"/>
                  <a:pt x="3181752" y="107645"/>
                  <a:pt x="3181752" y="151607"/>
                </a:cubicBezTo>
                <a:lnTo>
                  <a:pt x="3181752" y="2538488"/>
                </a:lnTo>
                <a:cubicBezTo>
                  <a:pt x="3181752" y="2582450"/>
                  <a:pt x="3217391" y="2618089"/>
                  <a:pt x="3261353" y="2618089"/>
                </a:cubicBezTo>
                <a:lnTo>
                  <a:pt x="3579746" y="2618089"/>
                </a:lnTo>
                <a:cubicBezTo>
                  <a:pt x="3623708" y="2618089"/>
                  <a:pt x="3659347" y="2582450"/>
                  <a:pt x="3659347" y="2538488"/>
                </a:cubicBezTo>
                <a:lnTo>
                  <a:pt x="3659347" y="151607"/>
                </a:lnTo>
                <a:cubicBezTo>
                  <a:pt x="3659347" y="107645"/>
                  <a:pt x="3623708" y="72006"/>
                  <a:pt x="3579746" y="72006"/>
                </a:cubicBezTo>
                <a:close/>
                <a:moveTo>
                  <a:pt x="0" y="0"/>
                </a:moveTo>
                <a:lnTo>
                  <a:pt x="4291338" y="0"/>
                </a:lnTo>
                <a:lnTo>
                  <a:pt x="4291338" y="2675650"/>
                </a:lnTo>
                <a:lnTo>
                  <a:pt x="0" y="2675650"/>
                </a:lnTo>
                <a:close/>
              </a:path>
            </a:pathLst>
          </a:cu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endParaRPr kumimoji="0" lang="aa-ET" sz="1100" b="0" i="0" u="none" strike="noStrike" cap="none" normalizeH="0" baseline="0">
              <a:solidFill>
                <a:schemeClr val="tx1"/>
              </a:solidFill>
              <a:effectLst/>
              <a:latin typeface="Arial" charset="0"/>
            </a:endParaRPr>
          </a:p>
        </p:txBody>
      </p:sp>
      <p:sp>
        <p:nvSpPr>
          <p:cNvPr id="27" name="TextBox 26">
            <a:extLst>
              <a:ext uri="{FF2B5EF4-FFF2-40B4-BE49-F238E27FC236}">
                <a16:creationId xmlns:a16="http://schemas.microsoft.com/office/drawing/2014/main" id="{D5771D48-ED0E-5364-709D-C87ECCFBF889}"/>
              </a:ext>
            </a:extLst>
          </p:cNvPr>
          <p:cNvSpPr txBox="1"/>
          <p:nvPr/>
        </p:nvSpPr>
        <p:spPr>
          <a:xfrm>
            <a:off x="0" y="1152475"/>
            <a:ext cx="3654684" cy="1815882"/>
          </a:xfrm>
          <a:prstGeom prst="rect">
            <a:avLst/>
          </a:prstGeom>
          <a:noFill/>
        </p:spPr>
        <p:txBody>
          <a:bodyPr wrap="square">
            <a:spAutoFit/>
          </a:bodyPr>
          <a:lstStyle/>
          <a:p>
            <a:pPr algn="ctr"/>
            <a:r>
              <a:rPr lang="en-US" sz="1600" b="1" dirty="0">
                <a:solidFill>
                  <a:srgbClr val="7030A0"/>
                </a:solidFill>
                <a:latin typeface="Georgia" panose="02040502050405020303" pitchFamily="18" charset="0"/>
                <a:cs typeface="Times New Roman" panose="02020603050405020304" pitchFamily="18" charset="0"/>
              </a:rPr>
              <a:t>Construction of the ISCRA and SIMBO stations for applied research on high-energy ion beams. Radiation hardness testing of microchips by low energy pulsed ion beams at the SOCHI station</a:t>
            </a:r>
            <a:endParaRPr lang="ru-RU" sz="1600" dirty="0">
              <a:solidFill>
                <a:srgbClr val="7030A0"/>
              </a:solidFill>
              <a:latin typeface="Georgia" panose="02040502050405020303" pitchFamily="18" charset="0"/>
              <a:cs typeface="Times New Roman" panose="02020603050405020304" pitchFamily="18" charset="0"/>
            </a:endParaRPr>
          </a:p>
        </p:txBody>
      </p:sp>
      <p:pic>
        <p:nvPicPr>
          <p:cNvPr id="28" name="Рисунок 27">
            <a:extLst>
              <a:ext uri="{FF2B5EF4-FFF2-40B4-BE49-F238E27FC236}">
                <a16:creationId xmlns:a16="http://schemas.microsoft.com/office/drawing/2014/main" id="{D4E8BEB1-C187-068C-1DC8-3D8FB2FAD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131" y="0"/>
            <a:ext cx="3196782" cy="576411"/>
          </a:xfrm>
          <a:prstGeom prst="rect">
            <a:avLst/>
          </a:prstGeom>
        </p:spPr>
      </p:pic>
      <p:pic>
        <p:nvPicPr>
          <p:cNvPr id="30" name="Рисунок 29">
            <a:extLst>
              <a:ext uri="{FF2B5EF4-FFF2-40B4-BE49-F238E27FC236}">
                <a16:creationId xmlns:a16="http://schemas.microsoft.com/office/drawing/2014/main" id="{C7147C26-C4DD-4E64-3501-FBC01B274557}"/>
              </a:ext>
            </a:extLst>
          </p:cNvPr>
          <p:cNvPicPr>
            <a:picLocks noChangeAspect="1"/>
          </p:cNvPicPr>
          <p:nvPr/>
        </p:nvPicPr>
        <p:blipFill>
          <a:blip r:embed="rId4"/>
          <a:stretch>
            <a:fillRect/>
          </a:stretch>
        </p:blipFill>
        <p:spPr>
          <a:xfrm>
            <a:off x="0" y="-686"/>
            <a:ext cx="1032644" cy="580863"/>
          </a:xfrm>
          <a:prstGeom prst="rect">
            <a:avLst/>
          </a:prstGeom>
        </p:spPr>
      </p:pic>
      <p:grpSp>
        <p:nvGrpSpPr>
          <p:cNvPr id="31" name="Группа 30">
            <a:extLst>
              <a:ext uri="{FF2B5EF4-FFF2-40B4-BE49-F238E27FC236}">
                <a16:creationId xmlns:a16="http://schemas.microsoft.com/office/drawing/2014/main" id="{2BB471D1-A08B-7A7D-1C17-E0F4D29FBCD0}"/>
              </a:ext>
            </a:extLst>
          </p:cNvPr>
          <p:cNvGrpSpPr/>
          <p:nvPr/>
        </p:nvGrpSpPr>
        <p:grpSpPr>
          <a:xfrm>
            <a:off x="-6714" y="3780816"/>
            <a:ext cx="7681913" cy="540359"/>
            <a:chOff x="0" y="3789320"/>
            <a:chExt cx="7681913" cy="540359"/>
          </a:xfrm>
        </p:grpSpPr>
        <p:sp>
          <p:nvSpPr>
            <p:cNvPr id="32" name="Rectangle 13">
              <a:extLst>
                <a:ext uri="{FF2B5EF4-FFF2-40B4-BE49-F238E27FC236}">
                  <a16:creationId xmlns:a16="http://schemas.microsoft.com/office/drawing/2014/main" id="{FD43C5FF-46E2-D695-0ACC-E2E2B408C10F}"/>
                </a:ext>
              </a:extLst>
            </p:cNvPr>
            <p:cNvSpPr>
              <a:spLocks noChangeArrowheads="1"/>
            </p:cNvSpPr>
            <p:nvPr/>
          </p:nvSpPr>
          <p:spPr bwMode="auto">
            <a:xfrm>
              <a:off x="0" y="3805549"/>
              <a:ext cx="7681912" cy="524129"/>
            </a:xfrm>
            <a:prstGeom prst="rect">
              <a:avLst/>
            </a:prstGeom>
            <a:solidFill>
              <a:srgbClr val="C2FAF9"/>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algn="ctr" eaLnBrk="1" hangingPunct="1">
                <a:spcBef>
                  <a:spcPct val="0"/>
                </a:spcBef>
                <a:buNone/>
              </a:pPr>
              <a:r>
                <a:rPr lang="en-US" altLang="ru-RU" sz="1200" b="1" dirty="0">
                  <a:latin typeface="Times New Roman" panose="02020603050405020304" pitchFamily="18" charset="0"/>
                  <a:cs typeface="Times New Roman" panose="02020603050405020304" pitchFamily="18" charset="0"/>
                </a:rPr>
                <a:t>14 February 2025</a:t>
              </a:r>
              <a:endParaRPr lang="ru-RU" altLang="ru-RU" sz="1200" b="1"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ru-RU" sz="1200" b="1" dirty="0">
                  <a:latin typeface="Times New Roman" panose="02020603050405020304" pitchFamily="18" charset="0"/>
                  <a:cs typeface="Times New Roman" panose="02020603050405020304" pitchFamily="18" charset="0"/>
                </a:rPr>
                <a:t>Dubna</a:t>
              </a:r>
            </a:p>
          </p:txBody>
        </p:sp>
        <p:pic>
          <p:nvPicPr>
            <p:cNvPr id="33" name="Рисунок 32">
              <a:extLst>
                <a:ext uri="{FF2B5EF4-FFF2-40B4-BE49-F238E27FC236}">
                  <a16:creationId xmlns:a16="http://schemas.microsoft.com/office/drawing/2014/main" id="{751679FD-3AC2-F1BB-334F-6DE304FD3584}"/>
                </a:ext>
              </a:extLst>
            </p:cNvPr>
            <p:cNvPicPr>
              <a:picLocks noChangeAspect="1"/>
            </p:cNvPicPr>
            <p:nvPr/>
          </p:nvPicPr>
          <p:blipFill>
            <a:blip r:embed="rId4"/>
            <a:stretch>
              <a:fillRect/>
            </a:stretch>
          </p:blipFill>
          <p:spPr>
            <a:xfrm>
              <a:off x="6721276" y="3789320"/>
              <a:ext cx="960637" cy="540359"/>
            </a:xfrm>
            <a:prstGeom prst="rect">
              <a:avLst/>
            </a:prstGeom>
          </p:spPr>
        </p:pic>
      </p:grpSp>
      <p:pic>
        <p:nvPicPr>
          <p:cNvPr id="29" name="object 10">
            <a:extLst>
              <a:ext uri="{FF2B5EF4-FFF2-40B4-BE49-F238E27FC236}">
                <a16:creationId xmlns:a16="http://schemas.microsoft.com/office/drawing/2014/main" id="{87122EB1-F8B2-5DFB-5D6B-FC8AAE31DDEB}"/>
              </a:ext>
            </a:extLst>
          </p:cNvPr>
          <p:cNvPicPr/>
          <p:nvPr/>
        </p:nvPicPr>
        <p:blipFill>
          <a:blip r:embed="rId5" cstate="print"/>
          <a:stretch>
            <a:fillRect/>
          </a:stretch>
        </p:blipFill>
        <p:spPr>
          <a:xfrm>
            <a:off x="13929" y="3779673"/>
            <a:ext cx="1133151" cy="524129"/>
          </a:xfrm>
          <a:prstGeom prst="rect">
            <a:avLst/>
          </a:prstGeom>
        </p:spPr>
      </p:pic>
      <p:sp>
        <p:nvSpPr>
          <p:cNvPr id="36" name="Прямоугольник 35">
            <a:extLst>
              <a:ext uri="{FF2B5EF4-FFF2-40B4-BE49-F238E27FC236}">
                <a16:creationId xmlns:a16="http://schemas.microsoft.com/office/drawing/2014/main" id="{6005E8DE-3408-D722-FEB0-F3997EF285BB}"/>
              </a:ext>
            </a:extLst>
          </p:cNvPr>
          <p:cNvSpPr/>
          <p:nvPr/>
        </p:nvSpPr>
        <p:spPr>
          <a:xfrm>
            <a:off x="0" y="667252"/>
            <a:ext cx="7671738" cy="338554"/>
          </a:xfrm>
          <a:prstGeom prst="rect">
            <a:avLst/>
          </a:prstGeom>
        </p:spPr>
        <p:txBody>
          <a:bodyPr wrap="square">
            <a:spAutoFit/>
          </a:bodyPr>
          <a:lstStyle/>
          <a:p>
            <a:pPr algn="ctr">
              <a:spcAft>
                <a:spcPts val="0"/>
              </a:spcAft>
            </a:pP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a:t>
            </a:r>
          </a:p>
        </p:txBody>
      </p:sp>
      <p:sp>
        <p:nvSpPr>
          <p:cNvPr id="37" name="TextBox 36">
            <a:extLst>
              <a:ext uri="{FF2B5EF4-FFF2-40B4-BE49-F238E27FC236}">
                <a16:creationId xmlns:a16="http://schemas.microsoft.com/office/drawing/2014/main" id="{55BB03B5-37FF-B2AD-110D-52EF287FFF50}"/>
              </a:ext>
            </a:extLst>
          </p:cNvPr>
          <p:cNvSpPr txBox="1"/>
          <p:nvPr/>
        </p:nvSpPr>
        <p:spPr>
          <a:xfrm>
            <a:off x="240556" y="3096691"/>
            <a:ext cx="2736304" cy="646331"/>
          </a:xfrm>
          <a:prstGeom prst="rect">
            <a:avLst/>
          </a:prstGeom>
          <a:noFill/>
        </p:spPr>
        <p:txBody>
          <a:bodyPr wrap="square" rtlCol="0">
            <a:spAutoFit/>
          </a:bodyPr>
          <a:lstStyle/>
          <a:p>
            <a:pPr algn="ctr"/>
            <a:r>
              <a:rPr lang="en-US" sz="1200" b="1" dirty="0">
                <a:latin typeface="Times" panose="02020603050405020304" pitchFamily="18" charset="0"/>
                <a:cs typeface="Times" panose="02020603050405020304" pitchFamily="18" charset="0"/>
              </a:rPr>
              <a:t>Speaker: </a:t>
            </a:r>
            <a:r>
              <a:rPr lang="nn-NO" sz="1200" b="1" dirty="0">
                <a:latin typeface="Times" panose="02020603050405020304" pitchFamily="18" charset="0"/>
                <a:cs typeface="Times" panose="02020603050405020304" pitchFamily="18" charset="0"/>
              </a:rPr>
              <a:t>Aleksei Slivin [slivin@jinr.ru]</a:t>
            </a:r>
          </a:p>
          <a:p>
            <a:pPr algn="ctr"/>
            <a:endParaRPr lang="nn-NO" sz="1200" b="1" dirty="0">
              <a:latin typeface="Times" panose="02020603050405020304" pitchFamily="18" charset="0"/>
              <a:cs typeface="Times" panose="02020603050405020304" pitchFamily="18" charset="0"/>
            </a:endParaRPr>
          </a:p>
          <a:p>
            <a:pPr algn="ctr"/>
            <a:r>
              <a:rPr lang="en-US" sz="1200" b="1" dirty="0">
                <a:latin typeface="Times" panose="02020603050405020304" pitchFamily="18" charset="0"/>
                <a:cs typeface="Times" panose="02020603050405020304" pitchFamily="18" charset="0"/>
              </a:rPr>
              <a:t>Scientific supervisor: </a:t>
            </a:r>
            <a:r>
              <a:rPr lang="en-US" sz="1200" b="1" dirty="0" err="1">
                <a:latin typeface="Times" panose="02020603050405020304" pitchFamily="18" charset="0"/>
                <a:cs typeface="Times" panose="02020603050405020304" pitchFamily="18" charset="0"/>
              </a:rPr>
              <a:t>Evgeny</a:t>
            </a:r>
            <a:r>
              <a:rPr lang="en-US" sz="1200" b="1" dirty="0">
                <a:latin typeface="Times" panose="02020603050405020304" pitchFamily="18" charset="0"/>
                <a:cs typeface="Times" panose="02020603050405020304" pitchFamily="18" charset="0"/>
              </a:rPr>
              <a:t> </a:t>
            </a:r>
            <a:r>
              <a:rPr lang="en-US" sz="1200" b="1" dirty="0" err="1">
                <a:latin typeface="Times" panose="02020603050405020304" pitchFamily="18" charset="0"/>
                <a:cs typeface="Times" panose="02020603050405020304" pitchFamily="18" charset="0"/>
              </a:rPr>
              <a:t>Syresin</a:t>
            </a:r>
            <a:endParaRPr lang="nn-NO" sz="1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718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10</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40" y="1008459"/>
            <a:ext cx="4428493"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7" name="Прямая со стрелкой 16"/>
          <p:cNvCxnSpPr/>
          <p:nvPr/>
        </p:nvCxnSpPr>
        <p:spPr bwMode="auto">
          <a:xfrm flipH="1">
            <a:off x="3480916" y="2088579"/>
            <a:ext cx="1013862" cy="0"/>
          </a:xfrm>
          <a:prstGeom prst="straightConnector1">
            <a:avLst/>
          </a:prstGeom>
          <a:solidFill>
            <a:schemeClr val="accent1"/>
          </a:solidFill>
          <a:ln w="15875" cap="flat" cmpd="sng" algn="ctr">
            <a:solidFill>
              <a:srgbClr val="FFFF00"/>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Скругленный прямоугольник 18"/>
          <p:cNvSpPr/>
          <p:nvPr/>
        </p:nvSpPr>
        <p:spPr bwMode="auto">
          <a:xfrm>
            <a:off x="3552924" y="2160587"/>
            <a:ext cx="936104" cy="2160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b="1" dirty="0">
                <a:latin typeface="Georgia" panose="02040502050405020303" pitchFamily="18" charset="0"/>
                <a:cs typeface="Times New Roman" panose="02020603050405020304" pitchFamily="18" charset="0"/>
              </a:rPr>
              <a:t>Beam  direction</a:t>
            </a:r>
            <a:endParaRPr lang="ru-RU" sz="600" b="1" dirty="0">
              <a:latin typeface="Georgia" panose="02040502050405020303" pitchFamily="18" charset="0"/>
              <a:cs typeface="Times New Roman" panose="02020603050405020304" pitchFamily="18" charset="0"/>
            </a:endParaRPr>
          </a:p>
          <a:p>
            <a:pPr algn="ctr"/>
            <a:r>
              <a:rPr lang="ru-RU" sz="600" b="1" dirty="0">
                <a:latin typeface="Georgia" panose="02040502050405020303" pitchFamily="18" charset="0"/>
                <a:cs typeface="Times New Roman" panose="02020603050405020304" pitchFamily="18" charset="0"/>
              </a:rPr>
              <a:t>(</a:t>
            </a:r>
            <a:r>
              <a:rPr lang="en-US" sz="600" b="1" dirty="0">
                <a:latin typeface="Georgia" panose="02040502050405020303" pitchFamily="18" charset="0"/>
                <a:cs typeface="Times New Roman" panose="02020603050405020304" pitchFamily="18" charset="0"/>
              </a:rPr>
              <a:t>over the air</a:t>
            </a:r>
            <a:r>
              <a:rPr lang="ru-RU" sz="600" b="1" dirty="0">
                <a:latin typeface="Georgia" panose="02040502050405020303" pitchFamily="18" charset="0"/>
                <a:cs typeface="Times New Roman" panose="02020603050405020304" pitchFamily="18" charset="0"/>
              </a:rPr>
              <a:t>)</a:t>
            </a:r>
          </a:p>
        </p:txBody>
      </p:sp>
      <p:cxnSp>
        <p:nvCxnSpPr>
          <p:cNvPr id="21" name="Прямая со стрелкой 20"/>
          <p:cNvCxnSpPr/>
          <p:nvPr/>
        </p:nvCxnSpPr>
        <p:spPr bwMode="auto">
          <a:xfrm flipV="1">
            <a:off x="1320676" y="1296491"/>
            <a:ext cx="0" cy="1800200"/>
          </a:xfrm>
          <a:prstGeom prst="straightConnector1">
            <a:avLst/>
          </a:prstGeom>
          <a:solidFill>
            <a:schemeClr val="accent1"/>
          </a:solidFill>
          <a:ln w="12700" cap="flat" cmpd="sng" algn="ctr">
            <a:solidFill>
              <a:schemeClr val="bg1"/>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Скругленный прямоугольник 22"/>
          <p:cNvSpPr/>
          <p:nvPr/>
        </p:nvSpPr>
        <p:spPr bwMode="auto">
          <a:xfrm rot="16200000">
            <a:off x="876443" y="2100764"/>
            <a:ext cx="600434" cy="14401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lang="ru-RU" sz="600" b="1" dirty="0">
                <a:latin typeface="Georgia" panose="02040502050405020303" pitchFamily="18" charset="0"/>
              </a:rPr>
              <a:t>2000</a:t>
            </a:r>
            <a:r>
              <a:rPr kumimoji="0" lang="ru-RU" sz="600" b="1" i="0" u="none" strike="noStrike" cap="none" normalizeH="0" baseline="0" dirty="0">
                <a:ln>
                  <a:noFill/>
                </a:ln>
                <a:solidFill>
                  <a:schemeClr val="tx1"/>
                </a:solidFill>
                <a:effectLst/>
                <a:latin typeface="Georgia" panose="02040502050405020303" pitchFamily="18" charset="0"/>
              </a:rPr>
              <a:t> </a:t>
            </a:r>
            <a:r>
              <a:rPr kumimoji="0" lang="en-US" sz="600" b="1" i="0" u="none" strike="noStrike" cap="none" normalizeH="0" baseline="0" dirty="0">
                <a:ln>
                  <a:noFill/>
                </a:ln>
                <a:solidFill>
                  <a:schemeClr val="tx1"/>
                </a:solidFill>
                <a:effectLst/>
                <a:latin typeface="Georgia" panose="02040502050405020303" pitchFamily="18" charset="0"/>
              </a:rPr>
              <a:t>mm</a:t>
            </a:r>
            <a:endParaRPr kumimoji="0" lang="ru-RU" sz="600" b="1" i="0" u="none" strike="noStrike" cap="none" normalizeH="0" baseline="0" dirty="0">
              <a:ln>
                <a:noFill/>
              </a:ln>
              <a:solidFill>
                <a:schemeClr val="tx1"/>
              </a:solidFill>
              <a:effectLst/>
              <a:latin typeface="Georgia" panose="02040502050405020303" pitchFamily="18" charset="0"/>
            </a:endParaRPr>
          </a:p>
        </p:txBody>
      </p:sp>
      <p:sp>
        <p:nvSpPr>
          <p:cNvPr id="25" name="Скругленный прямоугольник 24"/>
          <p:cNvSpPr/>
          <p:nvPr/>
        </p:nvSpPr>
        <p:spPr bwMode="auto">
          <a:xfrm rot="19964667">
            <a:off x="2901410" y="3663948"/>
            <a:ext cx="600434" cy="13960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lang="ru-RU" sz="600" b="1" dirty="0">
                <a:latin typeface="Georgia" panose="02040502050405020303" pitchFamily="18" charset="0"/>
              </a:rPr>
              <a:t>2000</a:t>
            </a:r>
            <a:r>
              <a:rPr kumimoji="0" lang="ru-RU" sz="600" b="1" i="0" u="none" strike="noStrike" cap="none" normalizeH="0" baseline="0" dirty="0">
                <a:ln>
                  <a:noFill/>
                </a:ln>
                <a:solidFill>
                  <a:schemeClr val="tx1"/>
                </a:solidFill>
                <a:effectLst/>
                <a:latin typeface="Georgia" panose="02040502050405020303" pitchFamily="18" charset="0"/>
              </a:rPr>
              <a:t> </a:t>
            </a:r>
            <a:r>
              <a:rPr kumimoji="0" lang="en-US" sz="600" b="1" i="0" u="none" strike="noStrike" cap="none" normalizeH="0" baseline="0" dirty="0">
                <a:ln>
                  <a:noFill/>
                </a:ln>
                <a:solidFill>
                  <a:schemeClr val="tx1"/>
                </a:solidFill>
                <a:effectLst/>
                <a:latin typeface="Georgia" panose="02040502050405020303" pitchFamily="18" charset="0"/>
              </a:rPr>
              <a:t>mm</a:t>
            </a:r>
            <a:endParaRPr kumimoji="0" lang="ru-RU" sz="600" b="1" i="0" u="none" strike="noStrike" cap="none" normalizeH="0" baseline="0" dirty="0">
              <a:ln>
                <a:noFill/>
              </a:ln>
              <a:solidFill>
                <a:schemeClr val="tx1"/>
              </a:solidFill>
              <a:effectLst/>
              <a:latin typeface="Georgia" panose="02040502050405020303" pitchFamily="18" charset="0"/>
            </a:endParaRPr>
          </a:p>
        </p:txBody>
      </p:sp>
      <p:sp>
        <p:nvSpPr>
          <p:cNvPr id="27" name="Прямоугольник 26"/>
          <p:cNvSpPr/>
          <p:nvPr/>
        </p:nvSpPr>
        <p:spPr>
          <a:xfrm>
            <a:off x="0" y="-13516"/>
            <a:ext cx="7674470"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Irradiation Setup for Components of </a:t>
            </a:r>
            <a:r>
              <a:rPr lang="en-US" altLang="ru-RU" sz="1200" b="1" dirty="0" err="1">
                <a:latin typeface="Georgia" panose="02040502050405020303" pitchFamily="18" charset="0"/>
                <a:cs typeface="Times New Roman" panose="02020603050405020304" pitchFamily="18" charset="0"/>
              </a:rPr>
              <a:t>Radioelectronic</a:t>
            </a:r>
            <a:r>
              <a:rPr lang="en-US" altLang="ru-RU" sz="1200" b="1" dirty="0">
                <a:latin typeface="Georgia" panose="02040502050405020303" pitchFamily="18" charset="0"/>
                <a:cs typeface="Times New Roman" panose="02020603050405020304" pitchFamily="18" charset="0"/>
              </a:rPr>
              <a:t> Apparatus (ISCRA)</a:t>
            </a:r>
          </a:p>
        </p:txBody>
      </p:sp>
      <p:graphicFrame>
        <p:nvGraphicFramePr>
          <p:cNvPr id="28" name="Таблица 27"/>
          <p:cNvGraphicFramePr>
            <a:graphicFrameLocks noGrp="1"/>
          </p:cNvGraphicFramePr>
          <p:nvPr>
            <p:extLst>
              <p:ext uri="{D42A27DB-BD31-4B8C-83A1-F6EECF244321}">
                <p14:modId xmlns:p14="http://schemas.microsoft.com/office/powerpoint/2010/main" val="3668895901"/>
              </p:ext>
            </p:extLst>
          </p:nvPr>
        </p:nvGraphicFramePr>
        <p:xfrm>
          <a:off x="4561037" y="1296491"/>
          <a:ext cx="3120876" cy="2701280"/>
        </p:xfrm>
        <a:graphic>
          <a:graphicData uri="http://schemas.openxmlformats.org/drawingml/2006/table">
            <a:tbl>
              <a:tblPr firstRow="1" firstCol="1" bandRow="1"/>
              <a:tblGrid>
                <a:gridCol w="1703266">
                  <a:extLst>
                    <a:ext uri="{9D8B030D-6E8A-4147-A177-3AD203B41FA5}">
                      <a16:colId xmlns:a16="http://schemas.microsoft.com/office/drawing/2014/main" val="20000"/>
                    </a:ext>
                  </a:extLst>
                </a:gridCol>
                <a:gridCol w="708805">
                  <a:extLst>
                    <a:ext uri="{9D8B030D-6E8A-4147-A177-3AD203B41FA5}">
                      <a16:colId xmlns:a16="http://schemas.microsoft.com/office/drawing/2014/main" val="20001"/>
                    </a:ext>
                  </a:extLst>
                </a:gridCol>
                <a:gridCol w="708805">
                  <a:extLst>
                    <a:ext uri="{9D8B030D-6E8A-4147-A177-3AD203B41FA5}">
                      <a16:colId xmlns:a16="http://schemas.microsoft.com/office/drawing/2014/main" val="20002"/>
                    </a:ext>
                  </a:extLst>
                </a:gridCol>
              </a:tblGrid>
              <a:tr h="152400">
                <a:tc rowSpan="6">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Type of ions,</a:t>
                      </a:r>
                    </a:p>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energy MeV/nucleon</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197</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Au</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79</a:t>
                      </a: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150-350 </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4016">
                <a:tc vMerge="1">
                  <a:txBody>
                    <a:bodyPr/>
                    <a:lstStyle/>
                    <a:p>
                      <a:endParaRPr lang="ru-RU"/>
                    </a:p>
                  </a:txBody>
                  <a:tcPr/>
                </a:tc>
                <a:tc>
                  <a:txBody>
                    <a:bodyPr/>
                    <a:lstStyle/>
                    <a:p>
                      <a:pPr algn="ctr">
                        <a:spcBef>
                          <a:spcPts val="100"/>
                        </a:spcBef>
                        <a:spcAft>
                          <a:spcPts val="100"/>
                        </a:spcAft>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131</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150-367</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4016">
                <a:tc vMerge="1">
                  <a:txBody>
                    <a:bodyPr/>
                    <a:lstStyle/>
                    <a:p>
                      <a:endParaRPr lang="ru-RU"/>
                    </a:p>
                  </a:txBody>
                  <a:tcPr/>
                </a:tc>
                <a:tc>
                  <a:txBody>
                    <a:bodyPr/>
                    <a:lstStyle/>
                    <a:p>
                      <a:pPr marL="0" marR="0" indent="0" algn="ctr" defTabSz="2138324" rtl="0" eaLnBrk="1" fontAlgn="auto" latinLnBrk="0" hangingPunct="1">
                        <a:lnSpc>
                          <a:spcPct val="100000"/>
                        </a:lnSpc>
                        <a:spcBef>
                          <a:spcPts val="100"/>
                        </a:spcBef>
                        <a:spcAft>
                          <a:spcPts val="100"/>
                        </a:spcAft>
                        <a:buClrTx/>
                        <a:buSzTx/>
                        <a:buFontTx/>
                        <a:buNone/>
                        <a:tabLst/>
                        <a:defRPr/>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84</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Kr</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150-392</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4016">
                <a:tc vMerge="1">
                  <a:txBody>
                    <a:bodyPr/>
                    <a:lstStyle/>
                    <a:p>
                      <a:endParaRPr lang="ru-RU"/>
                    </a:p>
                  </a:txBody>
                  <a:tcPr/>
                </a:tc>
                <a:tc>
                  <a:txBody>
                    <a:bodyPr/>
                    <a:lstStyle/>
                    <a:p>
                      <a:pPr marL="0" marR="0" indent="0" algn="ctr" defTabSz="2138324" rtl="0" eaLnBrk="1" fontAlgn="auto" latinLnBrk="0" hangingPunct="1">
                        <a:lnSpc>
                          <a:spcPct val="100000"/>
                        </a:lnSpc>
                        <a:spcBef>
                          <a:spcPts val="100"/>
                        </a:spcBef>
                        <a:spcAft>
                          <a:spcPts val="100"/>
                        </a:spcAft>
                        <a:buClrTx/>
                        <a:buSzTx/>
                        <a:buFontTx/>
                        <a:buNone/>
                        <a:tabLst/>
                        <a:defRPr/>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56</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Fe</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150-449</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4016">
                <a:tc vMerge="1">
                  <a:txBody>
                    <a:bodyPr/>
                    <a:lstStyle/>
                    <a:p>
                      <a:endParaRPr lang="ru-RU"/>
                    </a:p>
                  </a:txBody>
                  <a:tcPr/>
                </a:tc>
                <a:tc>
                  <a:txBody>
                    <a:bodyPr/>
                    <a:lstStyle/>
                    <a:p>
                      <a:pPr marL="0" marR="0" indent="0" algn="ctr" defTabSz="2138324" rtl="0" eaLnBrk="1" fontAlgn="auto" latinLnBrk="0" hangingPunct="1">
                        <a:lnSpc>
                          <a:spcPct val="100000"/>
                        </a:lnSpc>
                        <a:spcBef>
                          <a:spcPts val="100"/>
                        </a:spcBef>
                        <a:spcAft>
                          <a:spcPts val="100"/>
                        </a:spcAft>
                        <a:buClrTx/>
                        <a:buSzTx/>
                        <a:buFontTx/>
                        <a:buNone/>
                        <a:tabLst/>
                        <a:defRPr/>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40</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Ar</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150-426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4016">
                <a:tc vMerge="1">
                  <a:txBody>
                    <a:bodyPr/>
                    <a:lstStyle/>
                    <a:p>
                      <a:endParaRPr lang="ru-RU"/>
                    </a:p>
                  </a:txBody>
                  <a:tcPr/>
                </a:tc>
                <a:tc>
                  <a:txBody>
                    <a:bodyPr/>
                    <a:lstStyle/>
                    <a:p>
                      <a:pPr marL="0" marR="0" indent="0" algn="ctr" defTabSz="2138324" rtl="0" eaLnBrk="1" fontAlgn="auto" latinLnBrk="0" hangingPunct="1">
                        <a:lnSpc>
                          <a:spcPct val="100000"/>
                        </a:lnSpc>
                        <a:spcBef>
                          <a:spcPts val="100"/>
                        </a:spcBef>
                        <a:spcAft>
                          <a:spcPts val="100"/>
                        </a:spcAft>
                        <a:buClrTx/>
                        <a:buSzTx/>
                        <a:buFontTx/>
                        <a:buNone/>
                        <a:tabLst/>
                        <a:defRPr/>
                      </a:pP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150-507</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8032">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Ion flux density, particles/(cm</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..3∙10</a:t>
                      </a: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6"/>
                  </a:ext>
                </a:extLst>
              </a:tr>
              <a:tr h="432048">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Maximum irradiation area in the scanning mode/</a:t>
                      </a:r>
                      <a:b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nonscanning</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mode, mm</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200</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200/</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20×20(</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Ø29</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7"/>
                  </a:ext>
                </a:extLst>
              </a:tr>
              <a:tr h="288032">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Beam diameter in </a:t>
                      </a: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nonscanning</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mode, mm</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Ø73</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8"/>
                  </a:ext>
                </a:extLst>
              </a:tr>
              <a:tr h="720080">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Flux uniformity for the maximum irradiation area in the scanning mode/</a:t>
                      </a: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nonscanning</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mode, %</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2">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15/10</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9"/>
                  </a:ext>
                </a:extLst>
              </a:tr>
            </a:tbl>
          </a:graphicData>
        </a:graphic>
      </p:graphicFrame>
      <p:sp>
        <p:nvSpPr>
          <p:cNvPr id="29" name="Прямоугольник 28"/>
          <p:cNvSpPr/>
          <p:nvPr/>
        </p:nvSpPr>
        <p:spPr>
          <a:xfrm>
            <a:off x="0" y="288379"/>
            <a:ext cx="7678024" cy="738664"/>
          </a:xfrm>
          <a:prstGeom prst="rect">
            <a:avLst/>
          </a:prstGeom>
          <a:noFill/>
        </p:spPr>
        <p:txBody>
          <a:bodyPr wrap="square">
            <a:spAutoFit/>
          </a:bodyPr>
          <a:lstStyle/>
          <a:p>
            <a:pPr algn="just"/>
            <a:r>
              <a:rPr lang="en-US" sz="1050" b="1" i="1" dirty="0">
                <a:solidFill>
                  <a:srgbClr val="7030A0"/>
                </a:solidFill>
                <a:latin typeface="Times New Roman" panose="02020603050405020304" pitchFamily="18" charset="0"/>
                <a:cs typeface="Times New Roman" panose="02020603050405020304" pitchFamily="18" charset="0"/>
              </a:rPr>
              <a:t>ISCRA</a:t>
            </a:r>
            <a:r>
              <a:rPr lang="en-US" sz="1050" dirty="0">
                <a:latin typeface="Times New Roman" panose="02020603050405020304" pitchFamily="18" charset="0"/>
                <a:cs typeface="Times New Roman" panose="02020603050405020304" pitchFamily="18" charset="0"/>
              </a:rPr>
              <a:t> ─ an applied research station for Single Event Effects (SEE) testing on </a:t>
            </a:r>
            <a:r>
              <a:rPr lang="en-US" sz="1050" b="1" dirty="0">
                <a:latin typeface="Times New Roman" panose="02020603050405020304" pitchFamily="18" charset="0"/>
                <a:cs typeface="Times New Roman" panose="02020603050405020304" pitchFamily="18" charset="0"/>
              </a:rPr>
              <a:t>capsulated microchips</a:t>
            </a:r>
            <a:r>
              <a:rPr lang="en-US" sz="1050" dirty="0">
                <a:latin typeface="Times New Roman" panose="02020603050405020304" pitchFamily="18" charset="0"/>
                <a:cs typeface="Times New Roman" panose="02020603050405020304" pitchFamily="18" charset="0"/>
              </a:rPr>
              <a:t> with </a:t>
            </a:r>
            <a:r>
              <a:rPr lang="en-US" sz="1050" b="1" dirty="0">
                <a:latin typeface="Times New Roman" panose="02020603050405020304" pitchFamily="18" charset="0"/>
                <a:cs typeface="Times New Roman" panose="02020603050405020304" pitchFamily="18" charset="0"/>
              </a:rPr>
              <a:t>high energy ion beams (150-500 MeV/nucleon</a:t>
            </a:r>
            <a:r>
              <a:rPr lang="en-US" sz="1050" dirty="0">
                <a:latin typeface="Times New Roman" panose="02020603050405020304" pitchFamily="18" charset="0"/>
                <a:cs typeface="Times New Roman" panose="02020603050405020304" pitchFamily="18" charset="0"/>
              </a:rPr>
              <a:t>)</a:t>
            </a:r>
            <a:r>
              <a:rPr lang="ru-RU" sz="1050" dirty="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The equipment for the ISCRA station was manufactured as part of the </a:t>
            </a:r>
            <a:r>
              <a:rPr lang="en-US" sz="1050" b="1" i="1" dirty="0">
                <a:solidFill>
                  <a:srgbClr val="C8084D"/>
                </a:solidFill>
                <a:latin typeface="Times New Roman" panose="02020603050405020304" pitchFamily="18" charset="0"/>
                <a:cs typeface="Times New Roman" panose="02020603050405020304" pitchFamily="18" charset="0"/>
              </a:rPr>
              <a:t>JINR ─ National Research Centre «Kurchatov Institute»</a:t>
            </a:r>
            <a:r>
              <a:rPr lang="ru-RU" sz="1050" b="1" i="1" dirty="0">
                <a:solidFill>
                  <a:srgbClr val="C8084D"/>
                </a:solidFill>
                <a:latin typeface="Times New Roman" panose="02020603050405020304" pitchFamily="18" charset="0"/>
                <a:cs typeface="Times New Roman" panose="02020603050405020304" pitchFamily="18" charset="0"/>
              </a:rPr>
              <a:t>-</a:t>
            </a:r>
            <a:r>
              <a:rPr lang="en-US" sz="1050" b="1" i="1" dirty="0">
                <a:solidFill>
                  <a:srgbClr val="C8084D"/>
                </a:solidFill>
                <a:latin typeface="Times New Roman" panose="02020603050405020304" pitchFamily="18" charset="0"/>
                <a:cs typeface="Times New Roman" panose="02020603050405020304" pitchFamily="18" charset="0"/>
              </a:rPr>
              <a:t>ITEP</a:t>
            </a:r>
            <a:r>
              <a:rPr lang="ru-RU" sz="1050" b="1" i="1" dirty="0">
                <a:solidFill>
                  <a:srgbClr val="C8084D"/>
                </a:solidFill>
                <a:latin typeface="Times New Roman" panose="02020603050405020304" pitchFamily="18" charset="0"/>
                <a:cs typeface="Times New Roman" panose="02020603050405020304" pitchFamily="18" charset="0"/>
              </a:rPr>
              <a:t> (</a:t>
            </a:r>
            <a:r>
              <a:rPr lang="en-US" sz="1050" b="1" i="1" dirty="0">
                <a:solidFill>
                  <a:srgbClr val="C8084D"/>
                </a:solidFill>
                <a:latin typeface="Times New Roman" panose="02020603050405020304" pitchFamily="18" charset="0"/>
                <a:cs typeface="Times New Roman" panose="02020603050405020304" pitchFamily="18" charset="0"/>
              </a:rPr>
              <a:t>Moscow</a:t>
            </a:r>
            <a:r>
              <a:rPr lang="ru-RU" sz="1050" b="1" i="1" dirty="0">
                <a:solidFill>
                  <a:srgbClr val="C8084D"/>
                </a:solidFill>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collaboration</a:t>
            </a:r>
            <a:r>
              <a:rPr lang="ru-RU" sz="1050" dirty="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with </a:t>
            </a:r>
            <a:r>
              <a:rPr lang="en-US" sz="1050" b="1" i="1" dirty="0">
                <a:solidFill>
                  <a:srgbClr val="C8084D"/>
                </a:solidFill>
                <a:latin typeface="Times New Roman" panose="02020603050405020304" pitchFamily="18" charset="0"/>
                <a:cs typeface="Times New Roman" panose="02020603050405020304" pitchFamily="18" charset="0"/>
              </a:rPr>
              <a:t>JSC «Experimental Research and Production Association SPECIALIZED ELECTRONIC SYSTEMS»/National Research Nuclear University </a:t>
            </a:r>
            <a:r>
              <a:rPr lang="en-US" sz="1050" b="1" i="1" dirty="0" err="1">
                <a:solidFill>
                  <a:srgbClr val="C8084D"/>
                </a:solidFill>
                <a:latin typeface="Times New Roman" panose="02020603050405020304" pitchFamily="18" charset="0"/>
                <a:cs typeface="Times New Roman" panose="02020603050405020304" pitchFamily="18" charset="0"/>
              </a:rPr>
              <a:t>MEPhI</a:t>
            </a:r>
            <a:r>
              <a:rPr lang="en-US" sz="1050" b="1" i="1" dirty="0">
                <a:solidFill>
                  <a:srgbClr val="C8084D"/>
                </a:solidFill>
                <a:latin typeface="Times New Roman" panose="02020603050405020304" pitchFamily="18" charset="0"/>
                <a:cs typeface="Times New Roman" panose="02020603050405020304" pitchFamily="18" charset="0"/>
              </a:rPr>
              <a:t> </a:t>
            </a:r>
            <a:r>
              <a:rPr lang="ru-RU" sz="1050" b="1" i="1" dirty="0">
                <a:solidFill>
                  <a:srgbClr val="C8084D"/>
                </a:solidFill>
                <a:latin typeface="Times New Roman" panose="02020603050405020304" pitchFamily="18" charset="0"/>
                <a:cs typeface="Times New Roman" panose="02020603050405020304" pitchFamily="18" charset="0"/>
              </a:rPr>
              <a:t>(</a:t>
            </a:r>
            <a:r>
              <a:rPr lang="en-US" sz="1050" b="1" i="1" dirty="0">
                <a:solidFill>
                  <a:srgbClr val="C8084D"/>
                </a:solidFill>
                <a:latin typeface="Times New Roman" panose="02020603050405020304" pitchFamily="18" charset="0"/>
                <a:cs typeface="Times New Roman" panose="02020603050405020304" pitchFamily="18" charset="0"/>
              </a:rPr>
              <a:t>Moscow</a:t>
            </a:r>
            <a:r>
              <a:rPr lang="ru-RU" sz="1050" b="1" i="1" dirty="0">
                <a:solidFill>
                  <a:srgbClr val="C8084D"/>
                </a:solidFill>
                <a:latin typeface="Times New Roman" panose="02020603050405020304" pitchFamily="18" charset="0"/>
                <a:cs typeface="Times New Roman" panose="02020603050405020304" pitchFamily="18" charset="0"/>
              </a:rPr>
              <a:t>) </a:t>
            </a:r>
            <a:r>
              <a:rPr lang="en-US" sz="1050" b="1" i="1" dirty="0">
                <a:solidFill>
                  <a:srgbClr val="C8084D"/>
                </a:solidFill>
                <a:latin typeface="Times New Roman" panose="02020603050405020304" pitchFamily="18" charset="0"/>
                <a:cs typeface="Times New Roman" panose="02020603050405020304" pitchFamily="18" charset="0"/>
              </a:rPr>
              <a:t>─ «GIRO-PROM»</a:t>
            </a:r>
            <a:r>
              <a:rPr lang="ru-RU" sz="1050" b="1" i="1" dirty="0">
                <a:solidFill>
                  <a:srgbClr val="C8084D"/>
                </a:solidFill>
                <a:latin typeface="Times New Roman" panose="02020603050405020304" pitchFamily="18" charset="0"/>
                <a:cs typeface="Times New Roman" panose="02020603050405020304" pitchFamily="18" charset="0"/>
              </a:rPr>
              <a:t> </a:t>
            </a:r>
            <a:r>
              <a:rPr lang="en-US" sz="1050" b="1" i="1" dirty="0">
                <a:solidFill>
                  <a:srgbClr val="C8084D"/>
                </a:solidFill>
                <a:latin typeface="Times New Roman" panose="02020603050405020304" pitchFamily="18" charset="0"/>
                <a:cs typeface="Times New Roman" panose="02020603050405020304" pitchFamily="18" charset="0"/>
              </a:rPr>
              <a:t>LLC</a:t>
            </a:r>
            <a:r>
              <a:rPr lang="ru-RU" sz="1050" b="1" i="1" dirty="0">
                <a:solidFill>
                  <a:srgbClr val="C8084D"/>
                </a:solidFill>
                <a:latin typeface="Times New Roman" panose="02020603050405020304" pitchFamily="18" charset="0"/>
                <a:cs typeface="Times New Roman" panose="02020603050405020304" pitchFamily="18" charset="0"/>
              </a:rPr>
              <a:t> (</a:t>
            </a:r>
            <a:r>
              <a:rPr lang="en-US" sz="1050" b="1" i="1" dirty="0">
                <a:solidFill>
                  <a:srgbClr val="C8084D"/>
                </a:solidFill>
                <a:latin typeface="Times New Roman" panose="02020603050405020304" pitchFamily="18" charset="0"/>
                <a:cs typeface="Times New Roman" panose="02020603050405020304" pitchFamily="18" charset="0"/>
              </a:rPr>
              <a:t>Dubna</a:t>
            </a:r>
            <a:r>
              <a:rPr lang="ru-RU" sz="1050" b="1" i="1" dirty="0">
                <a:solidFill>
                  <a:srgbClr val="C8084D"/>
                </a:solidFill>
                <a:latin typeface="Times New Roman" panose="02020603050405020304" pitchFamily="18" charset="0"/>
                <a:cs typeface="Times New Roman" panose="02020603050405020304" pitchFamily="18" charset="0"/>
              </a:rPr>
              <a:t>)</a:t>
            </a:r>
            <a:r>
              <a:rPr lang="en-US" sz="1050" b="1" i="1" dirty="0">
                <a:solidFill>
                  <a:srgbClr val="C8084D"/>
                </a:solidFill>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participation.</a:t>
            </a:r>
            <a:endParaRPr lang="ru-RU" sz="1050" dirty="0">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4561036" y="1017206"/>
            <a:ext cx="3120877" cy="216024"/>
          </a:xfrm>
          <a:prstGeom prst="roundRect">
            <a:avLst/>
          </a:prstGeom>
          <a:solidFill>
            <a:srgbClr val="99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n w="3175">
                  <a:solidFill>
                    <a:schemeClr val="tx1"/>
                  </a:solidFill>
                </a:ln>
                <a:solidFill>
                  <a:schemeClr val="tx1"/>
                </a:solidFill>
                <a:latin typeface="Georgia" panose="02040502050405020303" pitchFamily="18" charset="0"/>
                <a:cs typeface="Times New Roman" panose="02020603050405020304" pitchFamily="18" charset="0"/>
              </a:rPr>
              <a:t>Technical requirements for the ion beams at the ISCRA</a:t>
            </a:r>
            <a:endParaRPr lang="ru-RU" sz="800" dirty="0">
              <a:ln w="3175">
                <a:solidFill>
                  <a:schemeClr val="tx1"/>
                </a:solidFill>
              </a:ln>
              <a:solidFill>
                <a:schemeClr val="tx1"/>
              </a:solidFill>
              <a:latin typeface="Georgia" panose="02040502050405020303" pitchFamily="18" charset="0"/>
              <a:cs typeface="Times New Roman" panose="02020603050405020304" pitchFamily="18" charset="0"/>
            </a:endParaRPr>
          </a:p>
        </p:txBody>
      </p:sp>
      <p:cxnSp>
        <p:nvCxnSpPr>
          <p:cNvPr id="2" name="Прямая соединительная линия 1">
            <a:extLst>
              <a:ext uri="{FF2B5EF4-FFF2-40B4-BE49-F238E27FC236}">
                <a16:creationId xmlns:a16="http://schemas.microsoft.com/office/drawing/2014/main" id="{AF52BAD0-EFD6-31F1-7C64-88F8F014125C}"/>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Прямоугольник 23"/>
          <p:cNvSpPr/>
          <p:nvPr/>
        </p:nvSpPr>
        <p:spPr>
          <a:xfrm>
            <a:off x="1830" y="3744763"/>
            <a:ext cx="2686998" cy="230832"/>
          </a:xfrm>
          <a:prstGeom prst="rect">
            <a:avLst/>
          </a:prstGeom>
          <a:solidFill>
            <a:schemeClr val="bg1"/>
          </a:solidFill>
        </p:spPr>
        <p:txBody>
          <a:bodyPr wrap="square">
            <a:spAutoFit/>
          </a:bodyPr>
          <a:lstStyle/>
          <a:p>
            <a:pPr algn="just"/>
            <a:r>
              <a:rPr lang="en-US" sz="900" dirty="0">
                <a:latin typeface="Times New Roman" panose="02020603050405020304" pitchFamily="18" charset="0"/>
                <a:cs typeface="Times New Roman" panose="02020603050405020304" pitchFamily="18" charset="0"/>
              </a:rPr>
              <a:t>The equipment was mounted in </a:t>
            </a:r>
            <a:r>
              <a:rPr lang="en-US" sz="900" b="1" i="1" dirty="0">
                <a:solidFill>
                  <a:srgbClr val="C8084D"/>
                </a:solidFill>
                <a:latin typeface="Times New Roman" panose="02020603050405020304" pitchFamily="18" charset="0"/>
                <a:cs typeface="Times New Roman" panose="02020603050405020304" pitchFamily="18" charset="0"/>
              </a:rPr>
              <a:t>December 2023</a:t>
            </a:r>
            <a:endParaRPr lang="ru-RU" sz="900" b="1" i="1" dirty="0">
              <a:solidFill>
                <a:srgbClr val="C8084D"/>
              </a:solidFill>
              <a:latin typeface="Times New Roman" panose="02020603050405020304" pitchFamily="18" charset="0"/>
              <a:cs typeface="Times New Roman" panose="02020603050405020304" pitchFamily="18" charset="0"/>
            </a:endParaRPr>
          </a:p>
        </p:txBody>
      </p:sp>
      <p:cxnSp>
        <p:nvCxnSpPr>
          <p:cNvPr id="20" name="Прямая со стрелкой 19"/>
          <p:cNvCxnSpPr>
            <a:stCxn id="15" idx="2"/>
          </p:cNvCxnSpPr>
          <p:nvPr/>
        </p:nvCxnSpPr>
        <p:spPr bwMode="auto">
          <a:xfrm flipV="1">
            <a:off x="2310787" y="3312715"/>
            <a:ext cx="1386153" cy="648072"/>
          </a:xfrm>
          <a:prstGeom prst="straightConnector1">
            <a:avLst/>
          </a:prstGeom>
          <a:solidFill>
            <a:schemeClr val="accent1"/>
          </a:solidFill>
          <a:ln w="12700" cap="flat" cmpd="sng" algn="ctr">
            <a:solidFill>
              <a:srgbClr val="FF00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89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ru-RU" sz="1000" b="1" dirty="0">
                  <a:latin typeface="Times New Roman" pitchFamily="18" charset="0"/>
                  <a:cs typeface="Times New Roman" pitchFamily="18" charset="0"/>
                </a:rPr>
                <a:t>10</a:t>
              </a: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21" name="Рисунок 20"/>
          <p:cNvPicPr/>
          <p:nvPr/>
        </p:nvPicPr>
        <p:blipFill>
          <a:blip r:embed="rId4" cstate="print">
            <a:extLst>
              <a:ext uri="{28A0092B-C50C-407E-A947-70E740481C1C}">
                <a14:useLocalDpi xmlns:a14="http://schemas.microsoft.com/office/drawing/2010/main" val="0"/>
              </a:ext>
            </a:extLst>
          </a:blip>
          <a:stretch>
            <a:fillRect/>
          </a:stretch>
        </p:blipFill>
        <p:spPr>
          <a:xfrm>
            <a:off x="96540" y="360387"/>
            <a:ext cx="3168352" cy="18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TextBox 31"/>
          <p:cNvSpPr txBox="1"/>
          <p:nvPr/>
        </p:nvSpPr>
        <p:spPr>
          <a:xfrm>
            <a:off x="3336900" y="648419"/>
            <a:ext cx="4128989" cy="1015663"/>
          </a:xfrm>
          <a:prstGeom prst="rect">
            <a:avLst/>
          </a:prstGeom>
          <a:noFill/>
        </p:spPr>
        <p:txBody>
          <a:bodyPr wrap="square" rtlCol="0">
            <a:spAutoFit/>
          </a:bodyPr>
          <a:lstStyle/>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Energy degrader</a:t>
            </a:r>
            <a:r>
              <a:rPr lang="ru-RU"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polycarbonate</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System of ion beam profile projection and video control;</a:t>
            </a:r>
          </a:p>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Ionization chamber </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1;</a:t>
            </a:r>
            <a:endParaRPr lang="ru-RU" sz="10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Scintillation-fiber detector;</a:t>
            </a:r>
          </a:p>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Proportional wire ionization chamber </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2;</a:t>
            </a:r>
          </a:p>
          <a:p>
            <a:pPr marL="342900" indent="-342900" algn="just">
              <a:buFont typeface="+mj-lt"/>
              <a:buAutoNum type="arabicPeriod"/>
            </a:pPr>
            <a:r>
              <a:rPr lang="en-US" sz="1000" dirty="0">
                <a:latin typeface="Times New Roman" panose="02020603050405020304" pitchFamily="18" charset="0"/>
                <a:cs typeface="Times New Roman" panose="02020603050405020304" pitchFamily="18" charset="0"/>
              </a:rPr>
              <a:t>A particle flux density meter;</a:t>
            </a:r>
            <a:endParaRPr lang="ru-RU" sz="1000" dirty="0">
              <a:latin typeface="Times New Roman" panose="02020603050405020304" pitchFamily="18" charset="0"/>
              <a:cs typeface="Times New Roman" panose="02020603050405020304" pitchFamily="18" charset="0"/>
            </a:endParaRPr>
          </a:p>
        </p:txBody>
      </p:sp>
      <p:pic>
        <p:nvPicPr>
          <p:cNvPr id="20" name="Рисунок 19"/>
          <p:cNvPicPr/>
          <p:nvPr/>
        </p:nvPicPr>
        <p:blipFill>
          <a:blip r:embed="rId5" cstate="print">
            <a:extLst>
              <a:ext uri="{28A0092B-C50C-407E-A947-70E740481C1C}">
                <a14:useLocalDpi xmlns:a14="http://schemas.microsoft.com/office/drawing/2010/main" val="0"/>
              </a:ext>
            </a:extLst>
          </a:blip>
          <a:stretch>
            <a:fillRect/>
          </a:stretch>
        </p:blipFill>
        <p:spPr>
          <a:xfrm>
            <a:off x="4043708" y="1687996"/>
            <a:ext cx="352291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0" y="2232025"/>
            <a:ext cx="3841750" cy="1785104"/>
          </a:xfrm>
          <a:prstGeom prst="rect">
            <a:avLst/>
          </a:prstGeom>
        </p:spPr>
        <p:txBody>
          <a:bodyPr wrap="square">
            <a:spAutoFit/>
          </a:bodyPr>
          <a:lstStyle/>
          <a:p>
            <a:pPr marL="342900" indent="-342900" algn="just">
              <a:buFont typeface="+mj-lt"/>
              <a:buAutoNum type="arabicPeriod" startAt="7"/>
            </a:pPr>
            <a:r>
              <a:rPr lang="en-US" sz="1000" dirty="0">
                <a:latin typeface="Times New Roman" panose="02020603050405020304" pitchFamily="18" charset="0"/>
                <a:cs typeface="Times New Roman" panose="02020603050405020304" pitchFamily="18" charset="0"/>
              </a:rPr>
              <a:t>Miniature gas-filled ionization chamber </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3;</a:t>
            </a:r>
          </a:p>
          <a:p>
            <a:pPr marL="342900" indent="-342900" algn="just">
              <a:buFont typeface="+mj-lt"/>
              <a:buAutoNum type="arabicPeriod" startAt="7"/>
            </a:pPr>
            <a:r>
              <a:rPr lang="en-US" sz="1000" dirty="0">
                <a:latin typeface="Times New Roman" panose="02020603050405020304" pitchFamily="18" charset="0"/>
                <a:cs typeface="Times New Roman" panose="02020603050405020304" pitchFamily="18" charset="0"/>
              </a:rPr>
              <a:t>Silicon detector;</a:t>
            </a:r>
            <a:endParaRPr lang="ru-RU" sz="10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7"/>
            </a:pPr>
            <a:r>
              <a:rPr lang="en-US" sz="1000" dirty="0">
                <a:latin typeface="Times New Roman" panose="02020603050405020304" pitchFamily="18" charset="0"/>
                <a:cs typeface="Times New Roman" panose="02020603050405020304" pitchFamily="18" charset="0"/>
              </a:rPr>
              <a:t>Device under test (DUT) positioning system;</a:t>
            </a:r>
          </a:p>
          <a:p>
            <a:pPr marL="342900" indent="-342900" algn="just">
              <a:buFont typeface="+mj-lt"/>
              <a:buAutoNum type="arabicPeriod" startAt="7"/>
            </a:pPr>
            <a:r>
              <a:rPr lang="en-US" sz="1000" dirty="0">
                <a:latin typeface="Times New Roman" panose="02020603050405020304" pitchFamily="18" charset="0"/>
                <a:cs typeface="Times New Roman" panose="02020603050405020304" pitchFamily="18" charset="0"/>
              </a:rPr>
              <a:t>Chamber with drained atmosphere for testing at negative temperatures;</a:t>
            </a:r>
          </a:p>
          <a:p>
            <a:pPr marL="342900" indent="-342900" algn="just">
              <a:buFont typeface="+mj-lt"/>
              <a:buAutoNum type="arabicPeriod" startAt="7"/>
            </a:pPr>
            <a:r>
              <a:rPr lang="en-US" sz="1000" dirty="0">
                <a:latin typeface="Times New Roman" panose="02020603050405020304" pitchFamily="18" charset="0"/>
                <a:cs typeface="Times New Roman" panose="02020603050405020304" pitchFamily="18" charset="0"/>
              </a:rPr>
              <a:t>System of positive temperature setting for test objects</a:t>
            </a:r>
          </a:p>
          <a:p>
            <a:pPr indent="361950" algn="just"/>
            <a:r>
              <a:rPr lang="en-US" sz="1000" dirty="0">
                <a:latin typeface="Times New Roman" panose="02020603050405020304" pitchFamily="18" charset="0"/>
                <a:cs typeface="Times New Roman" panose="02020603050405020304" pitchFamily="18" charset="0"/>
              </a:rPr>
              <a:t>(</a:t>
            </a:r>
            <a:r>
              <a:rPr lang="ru-RU" sz="1000" dirty="0">
                <a:latin typeface="Times New Roman" panose="02020603050405020304" pitchFamily="18" charset="0"/>
                <a:cs typeface="Times New Roman" panose="02020603050405020304" pitchFamily="18" charset="0"/>
              </a:rPr>
              <a:t>+25°</a:t>
            </a:r>
            <a:r>
              <a:rPr lang="en-US" sz="1000" dirty="0">
                <a:latin typeface="Times New Roman" panose="02020603050405020304" pitchFamily="18" charset="0"/>
                <a:cs typeface="Times New Roman" panose="02020603050405020304" pitchFamily="18" charset="0"/>
              </a:rPr>
              <a:t>C</a:t>
            </a:r>
            <a:r>
              <a:rPr lang="ru-RU" sz="1000" dirty="0">
                <a:latin typeface="Times New Roman" panose="02020603050405020304" pitchFamily="18" charset="0"/>
                <a:cs typeface="Times New Roman" panose="02020603050405020304" pitchFamily="18" charset="0"/>
              </a:rPr>
              <a:t> … +125°</a:t>
            </a:r>
            <a:r>
              <a:rPr lang="en-US" sz="1000" dirty="0">
                <a:latin typeface="Times New Roman" panose="02020603050405020304" pitchFamily="18" charset="0"/>
                <a:cs typeface="Times New Roman" panose="02020603050405020304" pitchFamily="18" charset="0"/>
              </a:rPr>
              <a:t>C, </a:t>
            </a:r>
            <a:r>
              <a:rPr lang="ru-RU" sz="1000" dirty="0">
                <a:latin typeface="Times New Roman" panose="02020603050405020304" pitchFamily="18" charset="0"/>
                <a:cs typeface="Times New Roman" panose="02020603050405020304" pitchFamily="18" charset="0"/>
              </a:rPr>
              <a:t>±5°</a:t>
            </a:r>
            <a:r>
              <a:rPr lang="en-US" sz="1000" dirty="0">
                <a:latin typeface="Times New Roman" panose="02020603050405020304" pitchFamily="18" charset="0"/>
                <a:cs typeface="Times New Roman" panose="02020603050405020304" pitchFamily="18" charset="0"/>
              </a:rPr>
              <a:t>C, 10 min);</a:t>
            </a:r>
          </a:p>
          <a:p>
            <a:pPr marL="342900" indent="-342900" algn="just">
              <a:buFont typeface="+mj-lt"/>
              <a:buAutoNum type="arabicPeriod" startAt="12"/>
            </a:pPr>
            <a:r>
              <a:rPr lang="en-US" sz="1000" dirty="0">
                <a:latin typeface="Times New Roman" panose="02020603050405020304" pitchFamily="18" charset="0"/>
                <a:cs typeface="Times New Roman" panose="02020603050405020304" pitchFamily="18" charset="0"/>
              </a:rPr>
              <a:t>System of negative temperature setting of test objects</a:t>
            </a:r>
          </a:p>
          <a:p>
            <a:pPr indent="361950" algn="just"/>
            <a:r>
              <a:rPr lang="en-US" sz="1000" dirty="0">
                <a:latin typeface="Times New Roman" panose="02020603050405020304" pitchFamily="18" charset="0"/>
                <a:cs typeface="Times New Roman" panose="02020603050405020304" pitchFamily="18" charset="0"/>
              </a:rPr>
              <a:t>(minus</a:t>
            </a:r>
            <a:r>
              <a:rPr lang="ru-RU" sz="1000" dirty="0">
                <a:latin typeface="Times New Roman" panose="02020603050405020304" pitchFamily="18" charset="0"/>
                <a:cs typeface="Times New Roman" panose="02020603050405020304" pitchFamily="18" charset="0"/>
              </a:rPr>
              <a:t> 60 ºС … 0 ºС</a:t>
            </a:r>
            <a:r>
              <a:rPr lang="en-US" sz="10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±5ºС</a:t>
            </a:r>
            <a:r>
              <a:rPr lang="en-US" sz="1000" dirty="0">
                <a:latin typeface="Times New Roman" panose="02020603050405020304" pitchFamily="18" charset="0"/>
                <a:cs typeface="Times New Roman" panose="02020603050405020304" pitchFamily="18" charset="0"/>
              </a:rPr>
              <a:t>, 15 min);</a:t>
            </a:r>
          </a:p>
          <a:p>
            <a:pPr marL="342900" indent="-342900" algn="just">
              <a:buFont typeface="+mj-lt"/>
              <a:buAutoNum type="arabicPeriod" startAt="13"/>
            </a:pPr>
            <a:r>
              <a:rPr lang="en-US" sz="1000" dirty="0">
                <a:latin typeface="Times New Roman" panose="02020603050405020304" pitchFamily="18" charset="0"/>
                <a:cs typeface="Times New Roman" panose="02020603050405020304" pitchFamily="18" charset="0"/>
              </a:rPr>
              <a:t>Equipment for connections between test equipment and DUT</a:t>
            </a:r>
          </a:p>
          <a:p>
            <a:pPr marL="342900" indent="-342900" algn="just">
              <a:buFont typeface="+mj-lt"/>
              <a:buAutoNum type="arabicPeriod" startAt="13"/>
            </a:pPr>
            <a:r>
              <a:rPr lang="en-US" sz="1000" dirty="0">
                <a:latin typeface="Times New Roman" panose="02020603050405020304" pitchFamily="18" charset="0"/>
                <a:cs typeface="Times New Roman" panose="02020603050405020304" pitchFamily="18" charset="0"/>
              </a:rPr>
              <a:t>Workplace in the Measurement Hall</a:t>
            </a:r>
            <a:r>
              <a:rPr lang="ru-RU"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of Building 1</a:t>
            </a:r>
            <a:endParaRPr lang="ru-RU" sz="1000" dirty="0">
              <a:latin typeface="Times New Roman" panose="02020603050405020304" pitchFamily="18" charset="0"/>
              <a:cs typeface="Times New Roman" panose="02020603050405020304" pitchFamily="18" charset="0"/>
            </a:endParaRPr>
          </a:p>
        </p:txBody>
      </p:sp>
      <p:sp>
        <p:nvSpPr>
          <p:cNvPr id="6" name="Овал 5"/>
          <p:cNvSpPr/>
          <p:nvPr/>
        </p:nvSpPr>
        <p:spPr bwMode="auto">
          <a:xfrm>
            <a:off x="312564" y="936451"/>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Овал 32"/>
          <p:cNvSpPr/>
          <p:nvPr/>
        </p:nvSpPr>
        <p:spPr bwMode="auto">
          <a:xfrm>
            <a:off x="816620" y="1080467"/>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Овал 33"/>
          <p:cNvSpPr/>
          <p:nvPr/>
        </p:nvSpPr>
        <p:spPr bwMode="auto">
          <a:xfrm>
            <a:off x="1032644" y="1224483"/>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Овал 34"/>
          <p:cNvSpPr/>
          <p:nvPr/>
        </p:nvSpPr>
        <p:spPr bwMode="auto">
          <a:xfrm>
            <a:off x="1176660" y="1008459"/>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Овал 35"/>
          <p:cNvSpPr/>
          <p:nvPr/>
        </p:nvSpPr>
        <p:spPr bwMode="auto">
          <a:xfrm>
            <a:off x="1464692" y="720427"/>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Овал 36"/>
          <p:cNvSpPr/>
          <p:nvPr/>
        </p:nvSpPr>
        <p:spPr bwMode="auto">
          <a:xfrm>
            <a:off x="1896740" y="720427"/>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8" name="Скругленный прямоугольник 37"/>
          <p:cNvSpPr/>
          <p:nvPr/>
        </p:nvSpPr>
        <p:spPr>
          <a:xfrm>
            <a:off x="3408908" y="360387"/>
            <a:ext cx="4176464" cy="288032"/>
          </a:xfrm>
          <a:prstGeom prst="roundRect">
            <a:avLst/>
          </a:prstGeom>
          <a:solidFill>
            <a:srgbClr val="90F0A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Georgia" panose="02040502050405020303" pitchFamily="18" charset="0"/>
                <a:cs typeface="Times New Roman" panose="02020603050405020304" pitchFamily="18" charset="0"/>
              </a:rPr>
              <a:t>The station includes the following components</a:t>
            </a:r>
          </a:p>
        </p:txBody>
      </p:sp>
      <p:sp>
        <p:nvSpPr>
          <p:cNvPr id="40" name="Прямоугольник 39"/>
          <p:cNvSpPr/>
          <p:nvPr/>
        </p:nvSpPr>
        <p:spPr>
          <a:xfrm>
            <a:off x="0" y="-13516"/>
            <a:ext cx="7674470"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Irradiation Setup for Components of </a:t>
            </a:r>
            <a:r>
              <a:rPr lang="en-US" altLang="ru-RU" sz="1200" b="1" dirty="0" err="1">
                <a:latin typeface="Georgia" panose="02040502050405020303" pitchFamily="18" charset="0"/>
                <a:cs typeface="Times New Roman" panose="02020603050405020304" pitchFamily="18" charset="0"/>
              </a:rPr>
              <a:t>Radioelectronic</a:t>
            </a:r>
            <a:r>
              <a:rPr lang="en-US" altLang="ru-RU" sz="1200" b="1" dirty="0">
                <a:latin typeface="Georgia" panose="02040502050405020303" pitchFamily="18" charset="0"/>
                <a:cs typeface="Times New Roman" panose="02020603050405020304" pitchFamily="18" charset="0"/>
              </a:rPr>
              <a:t> Apparatus (ISCRA)</a:t>
            </a:r>
          </a:p>
        </p:txBody>
      </p:sp>
      <p:sp>
        <p:nvSpPr>
          <p:cNvPr id="41" name="Овал 40"/>
          <p:cNvSpPr/>
          <p:nvPr/>
        </p:nvSpPr>
        <p:spPr bwMode="auto">
          <a:xfrm>
            <a:off x="5641156" y="3096691"/>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Овал 41"/>
          <p:cNvSpPr/>
          <p:nvPr/>
        </p:nvSpPr>
        <p:spPr bwMode="auto">
          <a:xfrm>
            <a:off x="6073204" y="3096691"/>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Овал 42"/>
          <p:cNvSpPr/>
          <p:nvPr/>
        </p:nvSpPr>
        <p:spPr bwMode="auto">
          <a:xfrm>
            <a:off x="6649268" y="2160017"/>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Овал 43"/>
          <p:cNvSpPr/>
          <p:nvPr/>
        </p:nvSpPr>
        <p:spPr bwMode="auto">
          <a:xfrm>
            <a:off x="7153324" y="3024683"/>
            <a:ext cx="216024" cy="2160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 name="Прямая соединительная линия 1">
            <a:extLst>
              <a:ext uri="{FF2B5EF4-FFF2-40B4-BE49-F238E27FC236}">
                <a16:creationId xmlns:a16="http://schemas.microsoft.com/office/drawing/2014/main" id="{6A076F14-26E2-CB58-E5DE-33842518B943}"/>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810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CA0A164-A367-5788-AC02-036F8D3E3DD6}"/>
              </a:ext>
            </a:extLst>
          </p:cNvPr>
          <p:cNvPicPr>
            <a:picLocks noChangeAspect="1"/>
          </p:cNvPicPr>
          <p:nvPr/>
        </p:nvPicPr>
        <p:blipFill>
          <a:blip r:embed="rId2" cstate="print">
            <a:extLst>
              <a:ext uri="{28A0092B-C50C-407E-A947-70E740481C1C}">
                <a14:useLocalDpi xmlns:a14="http://schemas.microsoft.com/office/drawing/2010/main" val="0"/>
              </a:ext>
            </a:extLst>
          </a:blip>
          <a:srcRect r="3314" b="5432"/>
          <a:stretch/>
        </p:blipFill>
        <p:spPr>
          <a:xfrm>
            <a:off x="4633044" y="288379"/>
            <a:ext cx="2618205" cy="1387050"/>
          </a:xfrm>
          <a:prstGeom prst="rect">
            <a:avLst/>
          </a:prstGeom>
        </p:spPr>
      </p:pic>
      <p:pic>
        <p:nvPicPr>
          <p:cNvPr id="27" name="Рисунок 26"/>
          <p:cNvPicPr>
            <a:picLocks noChangeAspect="1"/>
          </p:cNvPicPr>
          <p:nvPr/>
        </p:nvPicPr>
        <p:blipFill rotWithShape="1">
          <a:blip r:embed="rId3" cstate="print">
            <a:extLst>
              <a:ext uri="{28A0092B-C50C-407E-A947-70E740481C1C}">
                <a14:useLocalDpi xmlns:a14="http://schemas.microsoft.com/office/drawing/2010/main" val="0"/>
              </a:ext>
            </a:extLst>
          </a:blip>
          <a:srcRect l="11573" r="10282"/>
          <a:stretch/>
        </p:blipFill>
        <p:spPr>
          <a:xfrm rot="5400000">
            <a:off x="2952903" y="384344"/>
            <a:ext cx="1224137" cy="117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p:cNvPicPr/>
          <p:nvPr/>
        </p:nvPicPr>
        <p:blipFill>
          <a:blip r:embed="rId4" cstate="print">
            <a:extLst>
              <a:ext uri="{28A0092B-C50C-407E-A947-70E740481C1C}">
                <a14:useLocalDpi xmlns:a14="http://schemas.microsoft.com/office/drawing/2010/main" val="0"/>
              </a:ext>
            </a:extLst>
          </a:blip>
          <a:stretch>
            <a:fillRect/>
          </a:stretch>
        </p:blipFill>
        <p:spPr>
          <a:xfrm>
            <a:off x="832598" y="1679538"/>
            <a:ext cx="1108376" cy="1538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Рисунок 32">
            <a:extLst>
              <a:ext uri="{FF2B5EF4-FFF2-40B4-BE49-F238E27FC236}">
                <a16:creationId xmlns:a16="http://schemas.microsoft.com/office/drawing/2014/main" id="{6A52D772-56C3-645A-B65C-F9DB42049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344" y="1816467"/>
            <a:ext cx="1716847" cy="2159343"/>
          </a:xfrm>
          <a:prstGeom prst="rect">
            <a:avLst/>
          </a:prstGeom>
        </p:spPr>
      </p:pic>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6"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5636"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12</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15" name="Рисунок 14">
            <a:extLst>
              <a:ext uri="{FF2B5EF4-FFF2-40B4-BE49-F238E27FC236}">
                <a16:creationId xmlns:a16="http://schemas.microsoft.com/office/drawing/2014/main" id="{C4ABC530-6751-5506-89CF-EE3F5D5EF6DC}"/>
              </a:ext>
            </a:extLst>
          </p:cNvPr>
          <p:cNvPicPr/>
          <p:nvPr/>
        </p:nvPicPr>
        <p:blipFill rotWithShape="1">
          <a:blip r:embed="rId8" cstate="print">
            <a:extLst>
              <a:ext uri="{28A0092B-C50C-407E-A947-70E740481C1C}">
                <a14:useLocalDpi xmlns:a14="http://schemas.microsoft.com/office/drawing/2010/main" val="0"/>
              </a:ext>
            </a:extLst>
          </a:blip>
          <a:srcRect l="21068" t="16570" r="30992" b="5335"/>
          <a:stretch/>
        </p:blipFill>
        <p:spPr bwMode="auto">
          <a:xfrm rot="10800000">
            <a:off x="1968748" y="1656531"/>
            <a:ext cx="1296144"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7" name="Рисунок 16">
            <a:extLst>
              <a:ext uri="{FF2B5EF4-FFF2-40B4-BE49-F238E27FC236}">
                <a16:creationId xmlns:a16="http://schemas.microsoft.com/office/drawing/2014/main" id="{9F79D3BE-B05F-82A5-E8E6-454415AF2622}"/>
              </a:ext>
            </a:extLst>
          </p:cNvPr>
          <p:cNvPicPr/>
          <p:nvPr/>
        </p:nvPicPr>
        <p:blipFill rotWithShape="1">
          <a:blip r:embed="rId9" cstate="print">
            <a:extLst>
              <a:ext uri="{28A0092B-C50C-407E-A947-70E740481C1C}">
                <a14:useLocalDpi xmlns:a14="http://schemas.microsoft.com/office/drawing/2010/main" val="0"/>
              </a:ext>
            </a:extLst>
          </a:blip>
          <a:srcRect l="9499" r="28915"/>
          <a:stretch/>
        </p:blipFill>
        <p:spPr bwMode="auto">
          <a:xfrm>
            <a:off x="49146" y="348036"/>
            <a:ext cx="1440160"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8" name="Рисунок 17">
            <a:extLst>
              <a:ext uri="{FF2B5EF4-FFF2-40B4-BE49-F238E27FC236}">
                <a16:creationId xmlns:a16="http://schemas.microsoft.com/office/drawing/2014/main" id="{4813F5AF-1369-A74A-D2FD-BA4135CAC46F}"/>
              </a:ext>
            </a:extLst>
          </p:cNvPr>
          <p:cNvPicPr/>
          <p:nvPr/>
        </p:nvPicPr>
        <p:blipFill rotWithShape="1">
          <a:blip r:embed="rId10" cstate="print">
            <a:extLst>
              <a:ext uri="{28A0092B-C50C-407E-A947-70E740481C1C}">
                <a14:useLocalDpi xmlns:a14="http://schemas.microsoft.com/office/drawing/2010/main" val="0"/>
              </a:ext>
            </a:extLst>
          </a:blip>
          <a:srcRect r="8484" b="29449"/>
          <a:stretch/>
        </p:blipFill>
        <p:spPr bwMode="auto">
          <a:xfrm rot="16200000">
            <a:off x="-543844" y="2269937"/>
            <a:ext cx="1915386" cy="707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Рисунок 18">
            <a:extLst>
              <a:ext uri="{FF2B5EF4-FFF2-40B4-BE49-F238E27FC236}">
                <a16:creationId xmlns:a16="http://schemas.microsoft.com/office/drawing/2014/main" id="{B6F46374-6DB6-D3DC-546D-B2A8BDBD8485}"/>
              </a:ext>
            </a:extLst>
          </p:cNvPr>
          <p:cNvPicPr/>
          <p:nvPr/>
        </p:nvPicPr>
        <p:blipFill rotWithShape="1">
          <a:blip r:embed="rId11" cstate="print">
            <a:extLst>
              <a:ext uri="{28A0092B-C50C-407E-A947-70E740481C1C}">
                <a14:useLocalDpi xmlns:a14="http://schemas.microsoft.com/office/drawing/2010/main" val="0"/>
              </a:ext>
            </a:extLst>
          </a:blip>
          <a:srcRect t="16950" b="27672"/>
          <a:stretch/>
        </p:blipFill>
        <p:spPr bwMode="auto">
          <a:xfrm>
            <a:off x="1608708" y="360387"/>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32" name="Рисунок 31">
            <a:extLst>
              <a:ext uri="{FF2B5EF4-FFF2-40B4-BE49-F238E27FC236}">
                <a16:creationId xmlns:a16="http://schemas.microsoft.com/office/drawing/2014/main" id="{C5B1A52C-F13A-D522-E827-E577EB3D52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53623" y="1827731"/>
            <a:ext cx="2623920" cy="1434110"/>
          </a:xfrm>
          <a:prstGeom prst="rect">
            <a:avLst/>
          </a:prstGeom>
        </p:spPr>
      </p:pic>
      <p:cxnSp>
        <p:nvCxnSpPr>
          <p:cNvPr id="2" name="Прямая соединительная линия 1">
            <a:extLst>
              <a:ext uri="{FF2B5EF4-FFF2-40B4-BE49-F238E27FC236}">
                <a16:creationId xmlns:a16="http://schemas.microsoft.com/office/drawing/2014/main" id="{A2A6982E-860C-91D9-BAFC-39A1E59DC211}"/>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Прямоугольник 5">
            <a:extLst>
              <a:ext uri="{FF2B5EF4-FFF2-40B4-BE49-F238E27FC236}">
                <a16:creationId xmlns:a16="http://schemas.microsoft.com/office/drawing/2014/main" id="{58BFAD5F-7D5C-488D-2DAA-B8EC9B2E16B9}"/>
              </a:ext>
            </a:extLst>
          </p:cNvPr>
          <p:cNvSpPr/>
          <p:nvPr/>
        </p:nvSpPr>
        <p:spPr>
          <a:xfrm>
            <a:off x="0" y="0"/>
            <a:ext cx="7674470" cy="261610"/>
          </a:xfrm>
          <a:prstGeom prst="rect">
            <a:avLst/>
          </a:prstGeom>
        </p:spPr>
        <p:txBody>
          <a:bodyPr wrap="square">
            <a:spAutoFit/>
          </a:bodyPr>
          <a:lstStyle/>
          <a:p>
            <a:pPr algn="ctr" eaLnBrk="1" hangingPunct="1">
              <a:buFontTx/>
              <a:buNone/>
            </a:pPr>
            <a:r>
              <a:rPr lang="en-US" altLang="ru-RU" b="1" dirty="0">
                <a:latin typeface="Georgia" panose="02040502050405020303" pitchFamily="18" charset="0"/>
                <a:cs typeface="Times New Roman" panose="02020603050405020304" pitchFamily="18" charset="0"/>
              </a:rPr>
              <a:t>ISCRA diagnostics system and it’s commissioning test with ionizing radiation source</a:t>
            </a:r>
          </a:p>
        </p:txBody>
      </p:sp>
      <p:sp>
        <p:nvSpPr>
          <p:cNvPr id="41" name="Овал 40">
            <a:extLst>
              <a:ext uri="{FF2B5EF4-FFF2-40B4-BE49-F238E27FC236}">
                <a16:creationId xmlns:a16="http://schemas.microsoft.com/office/drawing/2014/main" id="{115CC4CA-7FDC-3670-2E96-4D82DAED489B}"/>
              </a:ext>
            </a:extLst>
          </p:cNvPr>
          <p:cNvSpPr/>
          <p:nvPr/>
        </p:nvSpPr>
        <p:spPr bwMode="auto">
          <a:xfrm>
            <a:off x="4677954" y="386716"/>
            <a:ext cx="166713" cy="154028"/>
          </a:xfrm>
          <a:prstGeom prst="ellipse">
            <a:avLst/>
          </a:prstGeom>
          <a:solidFill>
            <a:srgbClr val="BCFCD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ru-RU" sz="9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Овал 41">
            <a:extLst>
              <a:ext uri="{FF2B5EF4-FFF2-40B4-BE49-F238E27FC236}">
                <a16:creationId xmlns:a16="http://schemas.microsoft.com/office/drawing/2014/main" id="{08B3D58E-C353-3581-6B6B-788248375E95}"/>
              </a:ext>
            </a:extLst>
          </p:cNvPr>
          <p:cNvSpPr/>
          <p:nvPr/>
        </p:nvSpPr>
        <p:spPr bwMode="auto">
          <a:xfrm>
            <a:off x="3304790" y="1857694"/>
            <a:ext cx="166713" cy="154028"/>
          </a:xfrm>
          <a:prstGeom prst="ellipse">
            <a:avLst/>
          </a:prstGeom>
          <a:solidFill>
            <a:srgbClr val="BCFCD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576263" eaLnBrk="1" hangingPunct="1"/>
            <a:r>
              <a:rPr lang="en-US" sz="900" b="1">
                <a:latin typeface="Times New Roman" panose="02020603050405020304" pitchFamily="18" charset="0"/>
                <a:cs typeface="Times New Roman" panose="02020603050405020304" pitchFamily="18" charset="0"/>
              </a:rPr>
              <a:t>3</a:t>
            </a:r>
            <a:endParaRPr lang="ru-RU" sz="900" b="1" dirty="0">
              <a:latin typeface="Times New Roman" panose="02020603050405020304" pitchFamily="18" charset="0"/>
              <a:cs typeface="Times New Roman" panose="02020603050405020304" pitchFamily="18" charset="0"/>
            </a:endParaRPr>
          </a:p>
        </p:txBody>
      </p:sp>
      <p:sp>
        <p:nvSpPr>
          <p:cNvPr id="43" name="Овал 42">
            <a:extLst>
              <a:ext uri="{FF2B5EF4-FFF2-40B4-BE49-F238E27FC236}">
                <a16:creationId xmlns:a16="http://schemas.microsoft.com/office/drawing/2014/main" id="{781C8174-1FD5-48C4-4CF8-04288D5760E0}"/>
              </a:ext>
            </a:extLst>
          </p:cNvPr>
          <p:cNvSpPr/>
          <p:nvPr/>
        </p:nvSpPr>
        <p:spPr bwMode="auto">
          <a:xfrm>
            <a:off x="5107344" y="1839924"/>
            <a:ext cx="166713" cy="154028"/>
          </a:xfrm>
          <a:prstGeom prst="ellipse">
            <a:avLst/>
          </a:prstGeom>
          <a:solidFill>
            <a:srgbClr val="BCFCD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576263" eaLnBrk="1" hangingPunct="1"/>
            <a:r>
              <a:rPr lang="en-US" sz="900" b="1" dirty="0">
                <a:latin typeface="Times New Roman" panose="02020603050405020304" pitchFamily="18" charset="0"/>
                <a:cs typeface="Times New Roman" panose="02020603050405020304" pitchFamily="18" charset="0"/>
              </a:rPr>
              <a:t>2</a:t>
            </a:r>
            <a:endParaRPr lang="ru-RU" sz="900" b="1"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5137100" y="3312715"/>
            <a:ext cx="2544813" cy="830997"/>
          </a:xfrm>
          <a:prstGeom prst="rect">
            <a:avLst/>
          </a:prstGeom>
        </p:spPr>
        <p:txBody>
          <a:bodyPr wrap="square">
            <a:spAutoFit/>
          </a:bodyPr>
          <a:lstStyle/>
          <a:p>
            <a:pPr algn="just"/>
            <a:r>
              <a:rPr lang="en-US" sz="800" dirty="0">
                <a:latin typeface="Georgia" panose="02040502050405020303" pitchFamily="18" charset="0"/>
                <a:cs typeface="Times" panose="02020603050405020304" pitchFamily="18" charset="0"/>
              </a:rPr>
              <a:t>Commissioning tests</a:t>
            </a:r>
            <a:r>
              <a:rPr lang="ru-RU" sz="800" dirty="0">
                <a:latin typeface="Georgia" panose="02040502050405020303" pitchFamily="18" charset="0"/>
                <a:cs typeface="Times" panose="02020603050405020304" pitchFamily="18" charset="0"/>
              </a:rPr>
              <a:t> </a:t>
            </a:r>
            <a:r>
              <a:rPr lang="en-US" sz="800" dirty="0">
                <a:latin typeface="Georgia" panose="02040502050405020303" pitchFamily="18" charset="0"/>
                <a:cs typeface="Times" panose="02020603050405020304" pitchFamily="18" charset="0"/>
              </a:rPr>
              <a:t>of ISCRA diagnostics equipment:</a:t>
            </a:r>
          </a:p>
          <a:p>
            <a:pPr marL="228600" indent="-228600" algn="just">
              <a:buFont typeface="+mj-lt"/>
              <a:buAutoNum type="arabicPeriod"/>
            </a:pPr>
            <a:r>
              <a:rPr lang="en-US" sz="800" dirty="0">
                <a:latin typeface="Georgia" panose="02040502050405020303" pitchFamily="18" charset="0"/>
                <a:cs typeface="Times" panose="02020603050405020304" pitchFamily="18" charset="0"/>
              </a:rPr>
              <a:t>Ionization chamber </a:t>
            </a:r>
            <a:r>
              <a:rPr lang="ru-RU" sz="800" dirty="0">
                <a:latin typeface="Georgia" panose="02040502050405020303" pitchFamily="18" charset="0"/>
                <a:cs typeface="Times" panose="02020603050405020304" pitchFamily="18" charset="0"/>
              </a:rPr>
              <a:t>№1</a:t>
            </a:r>
          </a:p>
          <a:p>
            <a:pPr marL="228600" indent="-228600" algn="just">
              <a:buFont typeface="+mj-lt"/>
              <a:buAutoNum type="arabicPeriod"/>
            </a:pPr>
            <a:r>
              <a:rPr lang="en-US" sz="800" dirty="0">
                <a:latin typeface="Georgia" panose="02040502050405020303" pitchFamily="18" charset="0"/>
                <a:cs typeface="Times" panose="02020603050405020304" pitchFamily="18" charset="0"/>
              </a:rPr>
              <a:t>Fiber scintillation detector</a:t>
            </a:r>
          </a:p>
          <a:p>
            <a:pPr marL="228600" indent="-228600" algn="just">
              <a:buFont typeface="+mj-lt"/>
              <a:buAutoNum type="arabicPeriod"/>
            </a:pPr>
            <a:r>
              <a:rPr lang="en-US" sz="800" dirty="0">
                <a:latin typeface="Georgia" panose="02040502050405020303" pitchFamily="18" charset="0"/>
                <a:cs typeface="Times" panose="02020603050405020304" pitchFamily="18" charset="0"/>
              </a:rPr>
              <a:t>Ionization chamber </a:t>
            </a:r>
            <a:r>
              <a:rPr lang="ru-RU" sz="800" dirty="0">
                <a:latin typeface="Georgia" panose="02040502050405020303" pitchFamily="18" charset="0"/>
                <a:cs typeface="Times" panose="02020603050405020304" pitchFamily="18" charset="0"/>
              </a:rPr>
              <a:t>№3</a:t>
            </a:r>
            <a:endParaRPr lang="en-US" sz="800" dirty="0">
              <a:latin typeface="Georgia" panose="02040502050405020303" pitchFamily="18" charset="0"/>
              <a:cs typeface="Times" panose="02020603050405020304" pitchFamily="18" charset="0"/>
            </a:endParaRPr>
          </a:p>
          <a:p>
            <a:pPr algn="just"/>
            <a:endParaRPr lang="ru-RU" sz="800" dirty="0">
              <a:latin typeface="Georgia" panose="02040502050405020303" pitchFamily="18" charset="0"/>
              <a:cs typeface="Times" panose="02020603050405020304" pitchFamily="18" charset="0"/>
            </a:endParaRPr>
          </a:p>
        </p:txBody>
      </p:sp>
      <p:sp>
        <p:nvSpPr>
          <p:cNvPr id="34" name="Скругленный прямоугольник 33"/>
          <p:cNvSpPr/>
          <p:nvPr/>
        </p:nvSpPr>
        <p:spPr bwMode="auto">
          <a:xfrm>
            <a:off x="52929" y="354707"/>
            <a:ext cx="1440160"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Ionization chamber </a:t>
            </a:r>
            <a:r>
              <a:rPr lang="ru-RU" sz="700" dirty="0">
                <a:latin typeface="Times" panose="02020603050405020304" pitchFamily="18" charset="0"/>
                <a:cs typeface="Times" panose="02020603050405020304" pitchFamily="18" charset="0"/>
              </a:rPr>
              <a:t>№1</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5" name="Скругленный прямоугольник 34"/>
          <p:cNvSpPr/>
          <p:nvPr/>
        </p:nvSpPr>
        <p:spPr bwMode="auto">
          <a:xfrm>
            <a:off x="1608708" y="360387"/>
            <a:ext cx="1224136"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Ionization chamber </a:t>
            </a:r>
            <a:r>
              <a:rPr lang="ru-RU" sz="700" dirty="0">
                <a:latin typeface="Times" panose="02020603050405020304" pitchFamily="18" charset="0"/>
                <a:cs typeface="Times" panose="02020603050405020304" pitchFamily="18" charset="0"/>
              </a:rPr>
              <a:t>№2</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6" name="Скругленный прямоугольник 35"/>
          <p:cNvSpPr/>
          <p:nvPr/>
        </p:nvSpPr>
        <p:spPr bwMode="auto">
          <a:xfrm>
            <a:off x="2976860" y="360387"/>
            <a:ext cx="1224136"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Ionization chamber </a:t>
            </a:r>
            <a:r>
              <a:rPr lang="ru-RU" sz="700" dirty="0">
                <a:latin typeface="Times" panose="02020603050405020304" pitchFamily="18" charset="0"/>
                <a:cs typeface="Times" panose="02020603050405020304" pitchFamily="18" charset="0"/>
              </a:rPr>
              <a:t>№3</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44" name="Скругленный прямоугольник 43"/>
          <p:cNvSpPr/>
          <p:nvPr/>
        </p:nvSpPr>
        <p:spPr bwMode="auto">
          <a:xfrm>
            <a:off x="816620" y="3096691"/>
            <a:ext cx="1152128" cy="288032"/>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Semiconductor detector for online diagnostics</a:t>
            </a:r>
            <a:endParaRPr lang="ru-RU" sz="700" dirty="0">
              <a:latin typeface="Times" panose="02020603050405020304" pitchFamily="18" charset="0"/>
              <a:cs typeface="Times" panose="02020603050405020304" pitchFamily="18" charset="0"/>
            </a:endParaRPr>
          </a:p>
        </p:txBody>
      </p:sp>
      <p:sp>
        <p:nvSpPr>
          <p:cNvPr id="45" name="Скругленный прямоугольник 44"/>
          <p:cNvSpPr/>
          <p:nvPr/>
        </p:nvSpPr>
        <p:spPr bwMode="auto">
          <a:xfrm>
            <a:off x="1968748" y="1656531"/>
            <a:ext cx="1296144"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Fiber scintillation detector</a:t>
            </a:r>
            <a:endParaRPr lang="ru-RU" sz="700" dirty="0">
              <a:latin typeface="Times" panose="02020603050405020304" pitchFamily="18" charset="0"/>
              <a:cs typeface="Times" panose="02020603050405020304" pitchFamily="18" charset="0"/>
            </a:endParaRPr>
          </a:p>
        </p:txBody>
      </p:sp>
      <p:sp>
        <p:nvSpPr>
          <p:cNvPr id="46" name="Скругленный прямоугольник 45"/>
          <p:cNvSpPr/>
          <p:nvPr/>
        </p:nvSpPr>
        <p:spPr bwMode="auto">
          <a:xfrm>
            <a:off x="30820" y="3240707"/>
            <a:ext cx="785800" cy="360040"/>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Semiconductor detector</a:t>
            </a:r>
            <a:endParaRPr lang="ru-RU" sz="7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6439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13</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28" name="Рисунок 27"/>
          <p:cNvPicPr>
            <a:picLocks noChangeAspect="1"/>
          </p:cNvPicPr>
          <p:nvPr/>
        </p:nvPicPr>
        <p:blipFill rotWithShape="1">
          <a:blip r:embed="rId4" cstate="print">
            <a:extLst>
              <a:ext uri="{28A0092B-C50C-407E-A947-70E740481C1C}">
                <a14:useLocalDpi xmlns:a14="http://schemas.microsoft.com/office/drawing/2010/main" val="0"/>
              </a:ext>
            </a:extLst>
          </a:blip>
          <a:srcRect l="9736" t="26576" b="17648"/>
          <a:stretch/>
        </p:blipFill>
        <p:spPr>
          <a:xfrm>
            <a:off x="-11301" y="1199641"/>
            <a:ext cx="2544812" cy="209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Рисунок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13550" y="1448035"/>
            <a:ext cx="2088232" cy="1567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 name="Прямая соединительная линия 1">
            <a:extLst>
              <a:ext uri="{FF2B5EF4-FFF2-40B4-BE49-F238E27FC236}">
                <a16:creationId xmlns:a16="http://schemas.microsoft.com/office/drawing/2014/main" id="{EE0FD1F3-CDEB-556E-5F49-1CA854C3FCAB}"/>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48B8781F-7DD9-FD9A-4906-B26CEE390EFD}"/>
              </a:ext>
            </a:extLst>
          </p:cNvPr>
          <p:cNvSpPr txBox="1"/>
          <p:nvPr/>
        </p:nvSpPr>
        <p:spPr>
          <a:xfrm>
            <a:off x="9277" y="288379"/>
            <a:ext cx="7681913" cy="861774"/>
          </a:xfrm>
          <a:prstGeom prst="rect">
            <a:avLst/>
          </a:prstGeom>
          <a:noFill/>
        </p:spPr>
        <p:txBody>
          <a:bodyPr wrap="square">
            <a:spAutoFit/>
          </a:bodyPr>
          <a:lstStyle/>
          <a:p>
            <a:pPr algn="just"/>
            <a:r>
              <a:rPr lang="aa-ET" sz="1000" dirty="0">
                <a:latin typeface="Times" panose="02020603050405020304" pitchFamily="18" charset="0"/>
                <a:cs typeface="Times" panose="02020603050405020304" pitchFamily="18" charset="0"/>
              </a:rPr>
              <a:t>The Detector Part of the Station (DPS) </a:t>
            </a:r>
            <a:r>
              <a:rPr lang="en-US" sz="1000" dirty="0">
                <a:latin typeface="Times" panose="02020603050405020304" pitchFamily="18" charset="0"/>
                <a:cs typeface="Times" panose="02020603050405020304" pitchFamily="18" charset="0"/>
              </a:rPr>
              <a:t>is manufactured as part of the </a:t>
            </a:r>
            <a:r>
              <a:rPr lang="en-US" sz="1000" b="1" i="1" dirty="0">
                <a:solidFill>
                  <a:srgbClr val="C8084D"/>
                </a:solidFill>
                <a:latin typeface="Times" panose="02020603050405020304" pitchFamily="18" charset="0"/>
                <a:cs typeface="Times" panose="02020603050405020304" pitchFamily="18" charset="0"/>
              </a:rPr>
              <a:t>JINR ─ </a:t>
            </a:r>
            <a:r>
              <a:rPr lang="en-US" sz="1000" b="1" i="1" dirty="0" err="1">
                <a:solidFill>
                  <a:srgbClr val="C8084D"/>
                </a:solidFill>
                <a:latin typeface="Times" panose="02020603050405020304" pitchFamily="18" charset="0"/>
                <a:cs typeface="Times" panose="02020603050405020304" pitchFamily="18" charset="0"/>
              </a:rPr>
              <a:t>Skobeltsyn</a:t>
            </a:r>
            <a:r>
              <a:rPr lang="en-US" sz="1000" b="1" i="1" dirty="0">
                <a:solidFill>
                  <a:srgbClr val="C8084D"/>
                </a:solidFill>
                <a:latin typeface="Times" panose="02020603050405020304" pitchFamily="18" charset="0"/>
                <a:cs typeface="Times" panose="02020603050405020304" pitchFamily="18" charset="0"/>
              </a:rPr>
              <a:t> Nuclear Physics Research Institute (Moscow State University,</a:t>
            </a:r>
            <a:r>
              <a:rPr lang="ru-RU" sz="1000" b="1" i="1" dirty="0">
                <a:solidFill>
                  <a:srgbClr val="C8084D"/>
                </a:solidFill>
                <a:latin typeface="Times" panose="02020603050405020304" pitchFamily="18" charset="0"/>
                <a:cs typeface="Times" panose="02020603050405020304" pitchFamily="18" charset="0"/>
              </a:rPr>
              <a:t> </a:t>
            </a:r>
            <a:r>
              <a:rPr lang="en-US" sz="1000" b="1" i="1" dirty="0">
                <a:solidFill>
                  <a:srgbClr val="C8084D"/>
                </a:solidFill>
                <a:latin typeface="Times" panose="02020603050405020304" pitchFamily="18" charset="0"/>
                <a:cs typeface="Times" panose="02020603050405020304" pitchFamily="18" charset="0"/>
              </a:rPr>
              <a:t>Moscow</a:t>
            </a:r>
            <a:r>
              <a:rPr lang="ru-RU" sz="1000" b="1" i="1" dirty="0">
                <a:solidFill>
                  <a:srgbClr val="C8084D"/>
                </a:solidFill>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collaboration</a:t>
            </a:r>
            <a:r>
              <a:rPr lang="ru-RU" sz="1000"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The DPS </a:t>
            </a:r>
            <a:r>
              <a:rPr lang="aa-ET" sz="1000" dirty="0">
                <a:latin typeface="Times" panose="02020603050405020304" pitchFamily="18" charset="0"/>
                <a:cs typeface="Times" panose="02020603050405020304" pitchFamily="18" charset="0"/>
              </a:rPr>
              <a:t>is an experimental facility that allows recovering trajectories (tracks) and energies (by energy release in the layers) of </a:t>
            </a:r>
            <a:r>
              <a:rPr lang="en-US" sz="1000" dirty="0">
                <a:latin typeface="Times" panose="02020603050405020304" pitchFamily="18" charset="0"/>
                <a:cs typeface="Times" panose="02020603050405020304" pitchFamily="18" charset="0"/>
              </a:rPr>
              <a:t>an individual</a:t>
            </a:r>
            <a:r>
              <a:rPr lang="aa-ET" sz="1000" dirty="0">
                <a:latin typeface="Times" panose="02020603050405020304" pitchFamily="18" charset="0"/>
                <a:cs typeface="Times" panose="02020603050405020304" pitchFamily="18" charset="0"/>
              </a:rPr>
              <a:t> particle entering it.</a:t>
            </a:r>
            <a:r>
              <a:rPr lang="ru-RU" sz="1000" dirty="0">
                <a:latin typeface="Times" panose="02020603050405020304" pitchFamily="18" charset="0"/>
                <a:cs typeface="Times" panose="02020603050405020304" pitchFamily="18" charset="0"/>
              </a:rPr>
              <a:t> </a:t>
            </a:r>
            <a:r>
              <a:rPr lang="en-US" sz="1000" b="1" dirty="0">
                <a:solidFill>
                  <a:srgbClr val="0362C6"/>
                </a:solidFill>
                <a:latin typeface="Times" panose="02020603050405020304" pitchFamily="18" charset="0"/>
                <a:cs typeface="Times" panose="02020603050405020304" pitchFamily="18" charset="0"/>
              </a:rPr>
              <a:t>The DPS is designed to mass test the microchips by precise localization of the most vulnerable regions in them</a:t>
            </a:r>
            <a:r>
              <a:rPr lang="en-US" sz="1000" dirty="0">
                <a:latin typeface="Times" panose="02020603050405020304" pitchFamily="18" charset="0"/>
                <a:cs typeface="Times" panose="02020603050405020304" pitchFamily="18" charset="0"/>
              </a:rPr>
              <a:t>.</a:t>
            </a:r>
            <a:r>
              <a:rPr lang="ru-RU" sz="1000"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The DPS-NICA prototype was tested on ion beams (</a:t>
            </a:r>
            <a:r>
              <a:rPr lang="ru-RU" sz="1000" i="1" baseline="30000" dirty="0">
                <a:latin typeface="Times New Roman" panose="02020603050405020304" pitchFamily="18" charset="0"/>
                <a:ea typeface="Calibri" panose="020F0502020204030204" pitchFamily="34" charset="0"/>
                <a:cs typeface="Times New Roman" panose="02020603050405020304" pitchFamily="18" charset="0"/>
              </a:rPr>
              <a:t>124</a:t>
            </a:r>
            <a:r>
              <a:rPr lang="en-US" sz="1000" i="1" dirty="0">
                <a:latin typeface="Times New Roman" panose="02020603050405020304" pitchFamily="18" charset="0"/>
                <a:ea typeface="Calibri" panose="020F0502020204030204" pitchFamily="34" charset="0"/>
                <a:cs typeface="Times New Roman" panose="02020603050405020304" pitchFamily="18" charset="0"/>
              </a:rPr>
              <a:t>Xe</a:t>
            </a:r>
            <a:r>
              <a:rPr lang="ru-RU" sz="1000" i="1" baseline="30000" dirty="0">
                <a:latin typeface="Times New Roman" panose="02020603050405020304" pitchFamily="18" charset="0"/>
                <a:ea typeface="Calibri" panose="020F0502020204030204" pitchFamily="34" charset="0"/>
                <a:cs typeface="Times New Roman" panose="02020603050405020304" pitchFamily="18" charset="0"/>
              </a:rPr>
              <a:t>54+</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ru-RU" sz="1000" i="1" dirty="0">
                <a:latin typeface="Times New Roman" panose="02020603050405020304" pitchFamily="18" charset="0"/>
                <a:ea typeface="Calibri" panose="020F0502020204030204" pitchFamily="34" charset="0"/>
                <a:cs typeface="Times New Roman" panose="02020603050405020304" pitchFamily="18" charset="0"/>
              </a:rPr>
              <a:t>3,8 </a:t>
            </a:r>
            <a:r>
              <a:rPr lang="en-US" sz="1000" i="1" dirty="0">
                <a:latin typeface="Times New Roman" panose="02020603050405020304" pitchFamily="18" charset="0"/>
                <a:ea typeface="Calibri" panose="020F0502020204030204" pitchFamily="34" charset="0"/>
                <a:cs typeface="Times New Roman" panose="02020603050405020304" pitchFamily="18" charset="0"/>
              </a:rPr>
              <a:t>GeV</a:t>
            </a:r>
            <a:r>
              <a:rPr lang="ru-RU" sz="1000" i="1" dirty="0">
                <a:latin typeface="Times New Roman" panose="02020603050405020304" pitchFamily="18" charset="0"/>
                <a:ea typeface="Calibri" panose="020F0502020204030204" pitchFamily="34" charset="0"/>
                <a:cs typeface="Times New Roman" panose="02020603050405020304" pitchFamily="18" charset="0"/>
              </a:rPr>
              <a:t>/</a:t>
            </a:r>
            <a:r>
              <a:rPr lang="en-US" sz="1000" i="1" dirty="0">
                <a:latin typeface="Times New Roman" panose="02020603050405020304" pitchFamily="18" charset="0"/>
                <a:ea typeface="Calibri" panose="020F0502020204030204" pitchFamily="34" charset="0"/>
                <a:cs typeface="Times New Roman" panose="02020603050405020304" pitchFamily="18" charset="0"/>
              </a:rPr>
              <a:t>nucleon</a:t>
            </a:r>
            <a:r>
              <a:rPr lang="en-US" sz="1000" dirty="0">
                <a:latin typeface="Times" panose="02020603050405020304" pitchFamily="18" charset="0"/>
                <a:cs typeface="Times" panose="02020603050405020304" pitchFamily="18" charset="0"/>
              </a:rPr>
              <a:t>) extracted from the </a:t>
            </a:r>
            <a:r>
              <a:rPr lang="en-US" sz="1000" dirty="0" err="1">
                <a:latin typeface="Times" panose="02020603050405020304" pitchFamily="18" charset="0"/>
                <a:cs typeface="Times" panose="02020603050405020304" pitchFamily="18" charset="0"/>
              </a:rPr>
              <a:t>Nuclotron</a:t>
            </a:r>
            <a:r>
              <a:rPr lang="en-US" sz="1000" dirty="0">
                <a:latin typeface="Times" panose="02020603050405020304" pitchFamily="18" charset="0"/>
                <a:cs typeface="Times" panose="02020603050405020304" pitchFamily="18" charset="0"/>
              </a:rPr>
              <a:t> in December 2022.</a:t>
            </a:r>
          </a:p>
        </p:txBody>
      </p:sp>
      <p:sp>
        <p:nvSpPr>
          <p:cNvPr id="54" name="Прямоугольник 53">
            <a:extLst>
              <a:ext uri="{FF2B5EF4-FFF2-40B4-BE49-F238E27FC236}">
                <a16:creationId xmlns:a16="http://schemas.microsoft.com/office/drawing/2014/main" id="{58BFAD5F-7D5C-488D-2DAA-B8EC9B2E16B9}"/>
              </a:ext>
            </a:extLst>
          </p:cNvPr>
          <p:cNvSpPr/>
          <p:nvPr/>
        </p:nvSpPr>
        <p:spPr>
          <a:xfrm>
            <a:off x="0" y="-13516"/>
            <a:ext cx="7674470"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The DPS-NICA project (as a part of ISCRA station)</a:t>
            </a:r>
          </a:p>
        </p:txBody>
      </p:sp>
      <p:pic>
        <p:nvPicPr>
          <p:cNvPr id="56" name="Picture 1">
            <a:extLst>
              <a:ext uri="{FF2B5EF4-FFF2-40B4-BE49-F238E27FC236}">
                <a16:creationId xmlns:a16="http://schemas.microsoft.com/office/drawing/2014/main" id="{E3ED81AF-B010-10C3-8ED3-D13DD6029C8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00996" y="1152475"/>
            <a:ext cx="2016224" cy="1440160"/>
          </a:xfrm>
          <a:prstGeom prst="rect">
            <a:avLst/>
          </a:prstGeom>
        </p:spPr>
      </p:pic>
      <p:pic>
        <p:nvPicPr>
          <p:cNvPr id="57" name="Picture 5"/>
          <p:cNvPicPr/>
          <p:nvPr/>
        </p:nvPicPr>
        <p:blipFill>
          <a:blip r:embed="rId7" cstate="print">
            <a:extLst>
              <a:ext uri="{28A0092B-C50C-407E-A947-70E740481C1C}">
                <a14:useLocalDpi xmlns:a14="http://schemas.microsoft.com/office/drawing/2010/main" val="0"/>
              </a:ext>
            </a:extLst>
          </a:blip>
          <a:stretch>
            <a:fillRect/>
          </a:stretch>
        </p:blipFill>
        <p:spPr>
          <a:xfrm>
            <a:off x="5713164" y="2583101"/>
            <a:ext cx="1968749" cy="1440730"/>
          </a:xfrm>
          <a:prstGeom prst="rect">
            <a:avLst/>
          </a:prstGeom>
        </p:spPr>
      </p:pic>
      <p:sp>
        <p:nvSpPr>
          <p:cNvPr id="58" name="Скругленный прямоугольник 57"/>
          <p:cNvSpPr/>
          <p:nvPr/>
        </p:nvSpPr>
        <p:spPr>
          <a:xfrm>
            <a:off x="6217220" y="1152474"/>
            <a:ext cx="1464693" cy="1397927"/>
          </a:xfrm>
          <a:prstGeom prst="roundRect">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Times" panose="02020603050405020304" pitchFamily="18" charset="0"/>
                <a:cs typeface="Times" panose="02020603050405020304" pitchFamily="18" charset="0"/>
              </a:rPr>
              <a:t>Ion beam profile in horizontal direction</a:t>
            </a:r>
            <a:r>
              <a:rPr lang="ru-RU" sz="800" dirty="0">
                <a:solidFill>
                  <a:schemeClr val="tx1"/>
                </a:solidFill>
                <a:latin typeface="Times" panose="02020603050405020304" pitchFamily="18" charset="0"/>
                <a:cs typeface="Times" panose="02020603050405020304" pitchFamily="18" charset="0"/>
              </a:rPr>
              <a:t>. </a:t>
            </a:r>
            <a:r>
              <a:rPr lang="en-US" sz="800" dirty="0">
                <a:solidFill>
                  <a:schemeClr val="tx1"/>
                </a:solidFill>
                <a:latin typeface="Times" panose="02020603050405020304" pitchFamily="18" charset="0"/>
                <a:cs typeface="Times" panose="02020603050405020304" pitchFamily="18" charset="0"/>
              </a:rPr>
              <a:t>Detecting planes with high coordinate resolution (HCR): strip spacing</a:t>
            </a:r>
          </a:p>
          <a:p>
            <a:pPr algn="ctr"/>
            <a:r>
              <a:rPr lang="en-US" sz="800" dirty="0">
                <a:solidFill>
                  <a:schemeClr val="tx1"/>
                </a:solidFill>
                <a:latin typeface="Times" panose="02020603050405020304" pitchFamily="18" charset="0"/>
                <a:cs typeface="Times" panose="02020603050405020304" pitchFamily="18" charset="0"/>
              </a:rPr>
              <a:t>100 µm, 320 strips, detector dimensions of 34.0 mm</a:t>
            </a:r>
          </a:p>
          <a:p>
            <a:pPr algn="ctr"/>
            <a:r>
              <a:rPr lang="en-US" sz="800" dirty="0">
                <a:solidFill>
                  <a:schemeClr val="tx1"/>
                </a:solidFill>
                <a:latin typeface="Times" panose="02020603050405020304" pitchFamily="18" charset="0"/>
                <a:cs typeface="Times" panose="02020603050405020304" pitchFamily="18" charset="0"/>
              </a:rPr>
              <a:t>(across strips) × 32.4 mm (along strips), and detector</a:t>
            </a:r>
          </a:p>
          <a:p>
            <a:pPr algn="ctr"/>
            <a:r>
              <a:rPr lang="en-US" sz="800" dirty="0">
                <a:solidFill>
                  <a:schemeClr val="tx1"/>
                </a:solidFill>
                <a:latin typeface="Times" panose="02020603050405020304" pitchFamily="18" charset="0"/>
                <a:cs typeface="Times" panose="02020603050405020304" pitchFamily="18" charset="0"/>
              </a:rPr>
              <a:t>thickness of 300 µm</a:t>
            </a:r>
          </a:p>
        </p:txBody>
      </p:sp>
      <p:sp>
        <p:nvSpPr>
          <p:cNvPr id="59" name="Скругленный прямоугольник 58"/>
          <p:cNvSpPr/>
          <p:nvPr/>
        </p:nvSpPr>
        <p:spPr>
          <a:xfrm>
            <a:off x="4705054" y="3024683"/>
            <a:ext cx="936102" cy="576064"/>
          </a:xfrm>
          <a:prstGeom prst="roundRect">
            <a:avLst/>
          </a:prstGeom>
          <a:solidFill>
            <a:srgbClr val="CCFF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Times" panose="02020603050405020304" pitchFamily="18" charset="0"/>
                <a:cs typeface="Times" panose="02020603050405020304" pitchFamily="18" charset="0"/>
              </a:rPr>
              <a:t>Energy release from </a:t>
            </a:r>
            <a:r>
              <a:rPr lang="en-US" sz="800" i="1" dirty="0" err="1">
                <a:solidFill>
                  <a:schemeClr val="tx1"/>
                </a:solidFill>
                <a:latin typeface="Times" panose="02020603050405020304" pitchFamily="18" charset="0"/>
                <a:cs typeface="Times" panose="02020603050405020304" pitchFamily="18" charset="0"/>
              </a:rPr>
              <a:t>Xe</a:t>
            </a:r>
            <a:r>
              <a:rPr lang="en-US" sz="800" dirty="0">
                <a:solidFill>
                  <a:schemeClr val="tx1"/>
                </a:solidFill>
                <a:latin typeface="Times" panose="02020603050405020304" pitchFamily="18" charset="0"/>
                <a:cs typeface="Times" panose="02020603050405020304" pitchFamily="18" charset="0"/>
              </a:rPr>
              <a:t> in ADC counts</a:t>
            </a:r>
            <a:endParaRPr lang="aa-ET" sz="800" dirty="0">
              <a:solidFill>
                <a:schemeClr val="tx1"/>
              </a:solidFill>
              <a:latin typeface="Times" panose="02020603050405020304" pitchFamily="18" charset="0"/>
              <a:cs typeface="Times" panose="02020603050405020304" pitchFamily="18" charset="0"/>
            </a:endParaRPr>
          </a:p>
        </p:txBody>
      </p:sp>
      <p:sp>
        <p:nvSpPr>
          <p:cNvPr id="9" name="TextBox 8">
            <a:extLst>
              <a:ext uri="{FF2B5EF4-FFF2-40B4-BE49-F238E27FC236}">
                <a16:creationId xmlns:a16="http://schemas.microsoft.com/office/drawing/2014/main" id="{E3C3EFC6-B9D5-6FAA-488A-B3BD16890C89}"/>
              </a:ext>
            </a:extLst>
          </p:cNvPr>
          <p:cNvSpPr txBox="1"/>
          <p:nvPr/>
        </p:nvSpPr>
        <p:spPr>
          <a:xfrm>
            <a:off x="4947" y="3384723"/>
            <a:ext cx="4349244" cy="553998"/>
          </a:xfrm>
          <a:prstGeom prst="rect">
            <a:avLst/>
          </a:prstGeom>
          <a:noFill/>
        </p:spPr>
        <p:txBody>
          <a:bodyPr wrap="square">
            <a:spAutoFit/>
          </a:bodyPr>
          <a:lstStyle/>
          <a:p>
            <a:r>
              <a:rPr lang="en-US" sz="1000" b="0" i="0" dirty="0">
                <a:solidFill>
                  <a:srgbClr val="000000"/>
                </a:solidFill>
                <a:effectLst/>
                <a:latin typeface="Times New Roman" panose="02020603050405020304" pitchFamily="18" charset="0"/>
                <a:cs typeface="Times New Roman" panose="02020603050405020304" pitchFamily="18" charset="0"/>
              </a:rPr>
              <a:t>The DPS provides an accuracy of determining the energy release (energy loss) in the microchip that is no worse than 10% and an accuracy of determining the point of the nucleus entry into the microchip that is no worse than ±100 µm.</a:t>
            </a:r>
            <a:r>
              <a:rPr lang="en-US" sz="1000" dirty="0">
                <a:latin typeface="Times New Roman" panose="02020603050405020304" pitchFamily="18" charset="0"/>
                <a:cs typeface="Times New Roman" panose="02020603050405020304" pitchFamily="18" charset="0"/>
              </a:rPr>
              <a:t> </a:t>
            </a:r>
            <a:endParaRPr lang="aa-ET"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13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14</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sp>
        <p:nvSpPr>
          <p:cNvPr id="12" name="Прямоугольник 11"/>
          <p:cNvSpPr/>
          <p:nvPr/>
        </p:nvSpPr>
        <p:spPr>
          <a:xfrm>
            <a:off x="8747" y="0"/>
            <a:ext cx="7666005"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Future plans</a:t>
            </a:r>
            <a:endParaRPr lang="ru-RU" altLang="ru-RU" sz="1200" b="1" dirty="0">
              <a:latin typeface="Georgia" panose="02040502050405020303" pitchFamily="18" charset="0"/>
              <a:cs typeface="Times New Roman" panose="02020603050405020304" pitchFamily="18" charset="0"/>
            </a:endParaRPr>
          </a:p>
        </p:txBody>
      </p:sp>
      <p:sp>
        <p:nvSpPr>
          <p:cNvPr id="9" name="Прямоугольник 8"/>
          <p:cNvSpPr/>
          <p:nvPr/>
        </p:nvSpPr>
        <p:spPr>
          <a:xfrm>
            <a:off x="0" y="288379"/>
            <a:ext cx="7681912" cy="769441"/>
          </a:xfrm>
          <a:prstGeom prst="rect">
            <a:avLst/>
          </a:prstGeom>
          <a:solidFill>
            <a:schemeClr val="bg1"/>
          </a:solidFill>
        </p:spPr>
        <p:txBody>
          <a:bodyPr wrap="square">
            <a:spAutoFit/>
          </a:bodyPr>
          <a:lstStyle/>
          <a:p>
            <a:pPr algn="ctr"/>
            <a:r>
              <a:rPr lang="en-US" b="1" spc="300" dirty="0">
                <a:solidFill>
                  <a:srgbClr val="0362C6"/>
                </a:solidFill>
                <a:latin typeface="Times" panose="02020603050405020304" pitchFamily="18" charset="0"/>
                <a:cs typeface="Times" panose="02020603050405020304" pitchFamily="18" charset="0"/>
              </a:rPr>
              <a:t>SOCHI</a:t>
            </a:r>
            <a:endParaRPr lang="ru-RU" b="1" spc="300" dirty="0">
              <a:solidFill>
                <a:srgbClr val="0362C6"/>
              </a:solidFill>
              <a:latin typeface="Times" panose="02020603050405020304" pitchFamily="18" charset="0"/>
              <a:cs typeface="Times" panose="02020603050405020304" pitchFamily="18" charset="0"/>
            </a:endParaRPr>
          </a:p>
          <a:p>
            <a:pPr algn="just"/>
            <a:r>
              <a:rPr lang="en-US" dirty="0">
                <a:latin typeface="Times" panose="02020603050405020304" pitchFamily="18" charset="0"/>
                <a:cs typeface="Times" panose="02020603050405020304" pitchFamily="18" charset="0"/>
              </a:rPr>
              <a:t>Conducting experimental studies of decapsulated integrated microchips to SEE sensitivity occurring under the influence of a pulsed heavy ion beam’s low energy (3.2 MeV/nucleon). Comparing the SOCHI results with the results at the stands using CW-beam of the U-400 and U-400M cyclotrons. Recommendations for conducting research on decapsulated microchips at the SOCHI station.</a:t>
            </a:r>
            <a:endParaRPr lang="ru-RU" dirty="0">
              <a:latin typeface="Times" panose="02020603050405020304" pitchFamily="18" charset="0"/>
              <a:cs typeface="Times" panose="02020603050405020304" pitchFamily="18" charset="0"/>
            </a:endParaRPr>
          </a:p>
        </p:txBody>
      </p:sp>
      <p:sp>
        <p:nvSpPr>
          <p:cNvPr id="17" name="Прямоугольник 16"/>
          <p:cNvSpPr/>
          <p:nvPr/>
        </p:nvSpPr>
        <p:spPr>
          <a:xfrm>
            <a:off x="-794" y="3456731"/>
            <a:ext cx="7681913" cy="600164"/>
          </a:xfrm>
          <a:prstGeom prst="rect">
            <a:avLst/>
          </a:prstGeom>
        </p:spPr>
        <p:txBody>
          <a:bodyPr wrap="square">
            <a:spAutoFit/>
          </a:bodyPr>
          <a:lstStyle/>
          <a:p>
            <a:pPr algn="ctr"/>
            <a:r>
              <a:rPr lang="en-US" b="1" spc="300" dirty="0">
                <a:solidFill>
                  <a:srgbClr val="0362C6"/>
                </a:solidFill>
                <a:latin typeface="Times" panose="02020603050405020304" pitchFamily="18" charset="0"/>
                <a:cs typeface="Times" panose="02020603050405020304" pitchFamily="18" charset="0"/>
              </a:rPr>
              <a:t>SIMBO</a:t>
            </a:r>
            <a:endParaRPr lang="ru-RU" b="1" spc="300" dirty="0">
              <a:solidFill>
                <a:srgbClr val="0362C6"/>
              </a:solidFill>
              <a:latin typeface="Times" panose="02020603050405020304" pitchFamily="18" charset="0"/>
              <a:cs typeface="Times" panose="02020603050405020304" pitchFamily="18" charset="0"/>
            </a:endParaRPr>
          </a:p>
          <a:p>
            <a:pPr algn="just"/>
            <a:r>
              <a:rPr lang="en-US" dirty="0">
                <a:latin typeface="Times" panose="02020603050405020304" pitchFamily="18" charset="0"/>
                <a:cs typeface="Times" panose="02020603050405020304" pitchFamily="18" charset="0"/>
              </a:rPr>
              <a:t>Achievement of 1-3 </a:t>
            </a:r>
            <a:r>
              <a:rPr lang="en-US" dirty="0" err="1">
                <a:latin typeface="Times" panose="02020603050405020304" pitchFamily="18" charset="0"/>
                <a:cs typeface="Times" panose="02020603050405020304" pitchFamily="18" charset="0"/>
              </a:rPr>
              <a:t>Gy</a:t>
            </a:r>
            <a:r>
              <a:rPr lang="en-US" dirty="0">
                <a:latin typeface="Times" panose="02020603050405020304" pitchFamily="18" charset="0"/>
                <a:cs typeface="Times" panose="02020603050405020304" pitchFamily="18" charset="0"/>
              </a:rPr>
              <a:t> radiation dose in shorter irradiation time (1-5 min vs. 20 min in previous experiments) due to high ion beam intensity</a:t>
            </a:r>
          </a:p>
        </p:txBody>
      </p:sp>
      <p:cxnSp>
        <p:nvCxnSpPr>
          <p:cNvPr id="2" name="Прямая соединительная линия 1">
            <a:extLst>
              <a:ext uri="{FF2B5EF4-FFF2-40B4-BE49-F238E27FC236}">
                <a16:creationId xmlns:a16="http://schemas.microsoft.com/office/drawing/2014/main" id="{8125DE6E-AC46-B72A-9579-F0D1DB333BEA}"/>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Прямоугольник 3"/>
          <p:cNvSpPr/>
          <p:nvPr/>
        </p:nvSpPr>
        <p:spPr>
          <a:xfrm>
            <a:off x="-7161" y="1095744"/>
            <a:ext cx="7681913" cy="261610"/>
          </a:xfrm>
          <a:prstGeom prst="rect">
            <a:avLst/>
          </a:prstGeom>
          <a:solidFill>
            <a:schemeClr val="bg1"/>
          </a:solidFill>
        </p:spPr>
        <p:txBody>
          <a:bodyPr wrap="square">
            <a:spAutoFit/>
          </a:bodyPr>
          <a:lstStyle/>
          <a:p>
            <a:pPr algn="ctr"/>
            <a:r>
              <a:rPr lang="en-US" b="1" spc="300" dirty="0">
                <a:solidFill>
                  <a:srgbClr val="0362C6"/>
                </a:solidFill>
                <a:latin typeface="Times" panose="02020603050405020304" pitchFamily="18" charset="0"/>
                <a:cs typeface="Times" panose="02020603050405020304" pitchFamily="18" charset="0"/>
              </a:rPr>
              <a:t>ISCRA</a:t>
            </a:r>
          </a:p>
        </p:txBody>
      </p:sp>
      <p:sp>
        <p:nvSpPr>
          <p:cNvPr id="6" name="TextBox 5"/>
          <p:cNvSpPr txBox="1"/>
          <p:nvPr/>
        </p:nvSpPr>
        <p:spPr>
          <a:xfrm>
            <a:off x="3336900" y="1656531"/>
            <a:ext cx="4345013" cy="1785104"/>
          </a:xfrm>
          <a:prstGeom prst="rect">
            <a:avLst/>
          </a:prstGeom>
          <a:noFill/>
        </p:spPr>
        <p:txBody>
          <a:bodyPr wrap="square" rtlCol="0">
            <a:spAutoFit/>
          </a:bodyPr>
          <a:lstStyle/>
          <a:p>
            <a:pPr algn="just"/>
            <a:r>
              <a:rPr lang="en-US" sz="1000" dirty="0">
                <a:latin typeface="Times" panose="02020603050405020304" pitchFamily="18" charset="0"/>
                <a:cs typeface="Times" panose="02020603050405020304" pitchFamily="18" charset="0"/>
              </a:rPr>
              <a:t>Conducting computational</a:t>
            </a:r>
            <a:r>
              <a:rPr lang="ru-RU" sz="1000" dirty="0">
                <a:latin typeface="Times" panose="02020603050405020304" pitchFamily="18" charset="0"/>
                <a:cs typeface="Times" panose="02020603050405020304" pitchFamily="18" charset="0"/>
              </a:rPr>
              <a:t>-</a:t>
            </a:r>
            <a:r>
              <a:rPr lang="en-US" sz="1000" dirty="0">
                <a:latin typeface="Times" panose="02020603050405020304" pitchFamily="18" charset="0"/>
                <a:cs typeface="Times" panose="02020603050405020304" pitchFamily="18" charset="0"/>
              </a:rPr>
              <a:t>experimental studies of capsulated integrated microchips to SEE sensitivity occurring under the influence of high-energy (150-500 MeV/nucleon) heavy ion beams to develop a new testing procedure:</a:t>
            </a:r>
          </a:p>
          <a:p>
            <a:pPr marL="171450" indent="-171450" algn="just">
              <a:buFont typeface="Times" panose="02020603050405020304" pitchFamily="18" charset="0"/>
              <a:buChar char="─"/>
            </a:pPr>
            <a:r>
              <a:rPr lang="en-US" sz="1000" dirty="0">
                <a:latin typeface="Times" panose="02020603050405020304" pitchFamily="18" charset="0"/>
                <a:cs typeface="Times" panose="02020603050405020304" pitchFamily="18" charset="0"/>
              </a:rPr>
              <a:t>recommendations on determining the mass thickness of the microchip package</a:t>
            </a:r>
            <a:r>
              <a:rPr lang="ru-RU" sz="1000"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by X-ray methods;</a:t>
            </a:r>
            <a:endParaRPr lang="ru-RU" sz="1000" dirty="0">
              <a:latin typeface="Times" panose="02020603050405020304" pitchFamily="18" charset="0"/>
              <a:cs typeface="Times" panose="02020603050405020304" pitchFamily="18" charset="0"/>
            </a:endParaRPr>
          </a:p>
          <a:p>
            <a:pPr marL="171450" indent="-171450" algn="just">
              <a:buFont typeface="Times" panose="02020603050405020304" pitchFamily="18" charset="0"/>
              <a:buChar char="─"/>
            </a:pPr>
            <a:r>
              <a:rPr lang="en-US" sz="1000" dirty="0">
                <a:latin typeface="Times" panose="02020603050405020304" pitchFamily="18" charset="0"/>
                <a:cs typeface="Times" panose="02020603050405020304" pitchFamily="18" charset="0"/>
              </a:rPr>
              <a:t>modeling of LET spectrum formation of primary ion beam after passing the energy degrader;</a:t>
            </a:r>
          </a:p>
          <a:p>
            <a:pPr marL="171450" indent="-171450" algn="just">
              <a:buFont typeface="Times" panose="02020603050405020304" pitchFamily="18" charset="0"/>
              <a:buChar char="─"/>
            </a:pPr>
            <a:r>
              <a:rPr lang="en-US" sz="1000" dirty="0">
                <a:latin typeface="Times" panose="02020603050405020304" pitchFamily="18" charset="0"/>
                <a:cs typeface="Times" panose="02020603050405020304" pitchFamily="18" charset="0"/>
              </a:rPr>
              <a:t>modeling of LET spectrum formation of secondary particles after passing the energy degrader, estimation of their contribution;</a:t>
            </a:r>
          </a:p>
          <a:p>
            <a:pPr marL="171450" indent="-171450" algn="just">
              <a:buFont typeface="Times" panose="02020603050405020304" pitchFamily="18" charset="0"/>
              <a:buChar char="─"/>
            </a:pPr>
            <a:r>
              <a:rPr lang="en-US" sz="1000" dirty="0">
                <a:latin typeface="Times" panose="02020603050405020304" pitchFamily="18" charset="0"/>
                <a:cs typeface="Times" panose="02020603050405020304" pitchFamily="18" charset="0"/>
              </a:rPr>
              <a:t>modeling and experimental evaluation of the primary ion beam energy required for the occurrence</a:t>
            </a:r>
            <a:r>
              <a:rPr lang="ru-RU" sz="1000"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of the Bragg peak outside the microchip package.</a:t>
            </a:r>
            <a:endParaRPr lang="ru-RU" sz="1000" dirty="0">
              <a:latin typeface="Times" panose="02020603050405020304" pitchFamily="18" charset="0"/>
              <a:cs typeface="Times" panose="02020603050405020304" pitchFamily="18" charset="0"/>
            </a:endParaRPr>
          </a:p>
        </p:txBody>
      </p:sp>
      <p:sp>
        <p:nvSpPr>
          <p:cNvPr id="15" name="Скругленный прямоугольник 14"/>
          <p:cNvSpPr/>
          <p:nvPr/>
        </p:nvSpPr>
        <p:spPr bwMode="auto">
          <a:xfrm>
            <a:off x="16858" y="1440507"/>
            <a:ext cx="7665055" cy="216024"/>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1050" b="1" dirty="0">
                <a:latin typeface="Times" panose="02020603050405020304" pitchFamily="18" charset="0"/>
                <a:cs typeface="Times" panose="02020603050405020304" pitchFamily="18" charset="0"/>
              </a:rPr>
              <a:t>The development of a new technology of SEE sensitivity estimation in packaged integrated circuits</a:t>
            </a:r>
            <a:endParaRPr kumimoji="0" lang="ru-RU" sz="105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19" name="Стрелка вправо 18"/>
          <p:cNvSpPr/>
          <p:nvPr/>
        </p:nvSpPr>
        <p:spPr bwMode="auto">
          <a:xfrm>
            <a:off x="2760836" y="2304603"/>
            <a:ext cx="504056" cy="288032"/>
          </a:xfrm>
          <a:prstGeom prst="rightArrow">
            <a:avLst/>
          </a:prstGeom>
          <a:solidFill>
            <a:srgbClr val="C2FAF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a:ln>
                <a:noFill/>
              </a:ln>
              <a:solidFill>
                <a:schemeClr val="tx1"/>
              </a:solidFill>
              <a:effectLst/>
              <a:latin typeface="Arial" charset="0"/>
            </a:endParaRPr>
          </a:p>
        </p:txBody>
      </p:sp>
      <p:sp>
        <p:nvSpPr>
          <p:cNvPr id="20" name="TextBox 19"/>
          <p:cNvSpPr txBox="1"/>
          <p:nvPr/>
        </p:nvSpPr>
        <p:spPr>
          <a:xfrm>
            <a:off x="1719" y="1944563"/>
            <a:ext cx="2688828" cy="1323439"/>
          </a:xfrm>
          <a:prstGeom prst="rect">
            <a:avLst/>
          </a:prstGeom>
          <a:noFill/>
        </p:spPr>
        <p:txBody>
          <a:bodyPr wrap="square" rtlCol="0">
            <a:spAutoFit/>
          </a:bodyPr>
          <a:lstStyle/>
          <a:p>
            <a:pPr marL="228600" indent="-228600" algn="just">
              <a:buFont typeface="+mj-lt"/>
              <a:buAutoNum type="arabicPeriod"/>
            </a:pPr>
            <a:r>
              <a:rPr lang="en-US" sz="1000" dirty="0">
                <a:latin typeface="Times" panose="02020603050405020304" pitchFamily="18" charset="0"/>
                <a:cs typeface="Times" panose="02020603050405020304" pitchFamily="18" charset="0"/>
              </a:rPr>
              <a:t>Heterogeneous structure of the</a:t>
            </a:r>
            <a:r>
              <a:rPr lang="ru-RU" sz="1000" dirty="0">
                <a:latin typeface="Times" panose="02020603050405020304" pitchFamily="18" charset="0"/>
                <a:cs typeface="Times" panose="02020603050405020304" pitchFamily="18" charset="0"/>
              </a:rPr>
              <a:t> </a:t>
            </a:r>
            <a:r>
              <a:rPr lang="en-US" sz="1000" dirty="0">
                <a:latin typeface="Times" panose="02020603050405020304" pitchFamily="18" charset="0"/>
                <a:cs typeface="Times" panose="02020603050405020304" pitchFamily="18" charset="0"/>
              </a:rPr>
              <a:t>integrated circuit package</a:t>
            </a:r>
            <a:r>
              <a:rPr lang="ru-RU" sz="1000" dirty="0">
                <a:latin typeface="Times" panose="02020603050405020304" pitchFamily="18" charset="0"/>
                <a:cs typeface="Times" panose="02020603050405020304" pitchFamily="18" charset="0"/>
              </a:rPr>
              <a:t>.</a:t>
            </a:r>
          </a:p>
          <a:p>
            <a:pPr marL="228600" indent="-228600" algn="just">
              <a:buFont typeface="+mj-lt"/>
              <a:buAutoNum type="arabicPeriod"/>
            </a:pPr>
            <a:r>
              <a:rPr lang="en-US" sz="1000" dirty="0">
                <a:latin typeface="Times" panose="02020603050405020304" pitchFamily="18" charset="0"/>
                <a:cs typeface="Times" panose="02020603050405020304" pitchFamily="18" charset="0"/>
              </a:rPr>
              <a:t>Uncertainty of ion beam energy coming to the device’s sensitive volume</a:t>
            </a:r>
            <a:r>
              <a:rPr lang="ru-RU" sz="1000" dirty="0">
                <a:latin typeface="Times" panose="02020603050405020304" pitchFamily="18" charset="0"/>
                <a:cs typeface="Times" panose="02020603050405020304" pitchFamily="18" charset="0"/>
              </a:rPr>
              <a:t>.</a:t>
            </a:r>
          </a:p>
          <a:p>
            <a:pPr marL="228600" indent="-228600" algn="just">
              <a:buFont typeface="+mj-lt"/>
              <a:buAutoNum type="arabicPeriod"/>
            </a:pPr>
            <a:r>
              <a:rPr lang="en-US" sz="1000" dirty="0">
                <a:latin typeface="Times" panose="02020603050405020304" pitchFamily="18" charset="0"/>
                <a:cs typeface="Times" panose="02020603050405020304" pitchFamily="18" charset="0"/>
              </a:rPr>
              <a:t>Formation of secondary particles as a result of the interaction of the beam with the degrader and the integrated circuit’s package</a:t>
            </a:r>
            <a:r>
              <a:rPr lang="ru-RU" sz="1000"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341682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5771D48-ED0E-5364-709D-C87ECCFBF889}"/>
              </a:ext>
            </a:extLst>
          </p:cNvPr>
          <p:cNvSpPr txBox="1"/>
          <p:nvPr/>
        </p:nvSpPr>
        <p:spPr>
          <a:xfrm>
            <a:off x="233842" y="1971443"/>
            <a:ext cx="7200800" cy="461665"/>
          </a:xfrm>
          <a:prstGeom prst="rect">
            <a:avLst/>
          </a:prstGeom>
          <a:noFill/>
        </p:spPr>
        <p:txBody>
          <a:bodyPr wrap="square">
            <a:spAutoFit/>
          </a:bodyPr>
          <a:lstStyle/>
          <a:p>
            <a:pPr algn="ctr"/>
            <a:r>
              <a:rPr lang="en-US" sz="2400" b="1" dirty="0">
                <a:solidFill>
                  <a:srgbClr val="7030A0"/>
                </a:solidFill>
                <a:latin typeface="Georgia" panose="02040502050405020303" pitchFamily="18" charset="0"/>
                <a:cs typeface="Times New Roman" panose="02020603050405020304" pitchFamily="18" charset="0"/>
              </a:rPr>
              <a:t>Thank you for your attention</a:t>
            </a:r>
            <a:endParaRPr lang="ru-RU" sz="2400" dirty="0">
              <a:solidFill>
                <a:srgbClr val="7030A0"/>
              </a:solidFill>
              <a:latin typeface="Georgia" panose="02040502050405020303" pitchFamily="18" charset="0"/>
              <a:cs typeface="Times New Roman" panose="02020603050405020304" pitchFamily="18" charset="0"/>
            </a:endParaRPr>
          </a:p>
        </p:txBody>
      </p:sp>
      <p:pic>
        <p:nvPicPr>
          <p:cNvPr id="28" name="Рисунок 27">
            <a:extLst>
              <a:ext uri="{FF2B5EF4-FFF2-40B4-BE49-F238E27FC236}">
                <a16:creationId xmlns:a16="http://schemas.microsoft.com/office/drawing/2014/main" id="{D4E8BEB1-C187-068C-1DC8-3D8FB2FAD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131" y="0"/>
            <a:ext cx="3196782" cy="576411"/>
          </a:xfrm>
          <a:prstGeom prst="rect">
            <a:avLst/>
          </a:prstGeom>
        </p:spPr>
      </p:pic>
      <p:pic>
        <p:nvPicPr>
          <p:cNvPr id="30" name="Рисунок 29">
            <a:extLst>
              <a:ext uri="{FF2B5EF4-FFF2-40B4-BE49-F238E27FC236}">
                <a16:creationId xmlns:a16="http://schemas.microsoft.com/office/drawing/2014/main" id="{C7147C26-C4DD-4E64-3501-FBC01B274557}"/>
              </a:ext>
            </a:extLst>
          </p:cNvPr>
          <p:cNvPicPr>
            <a:picLocks noChangeAspect="1"/>
          </p:cNvPicPr>
          <p:nvPr/>
        </p:nvPicPr>
        <p:blipFill>
          <a:blip r:embed="rId3"/>
          <a:stretch>
            <a:fillRect/>
          </a:stretch>
        </p:blipFill>
        <p:spPr>
          <a:xfrm>
            <a:off x="0" y="-686"/>
            <a:ext cx="1032644" cy="580863"/>
          </a:xfrm>
          <a:prstGeom prst="rect">
            <a:avLst/>
          </a:prstGeom>
        </p:spPr>
      </p:pic>
      <p:grpSp>
        <p:nvGrpSpPr>
          <p:cNvPr id="31" name="Группа 30">
            <a:extLst>
              <a:ext uri="{FF2B5EF4-FFF2-40B4-BE49-F238E27FC236}">
                <a16:creationId xmlns:a16="http://schemas.microsoft.com/office/drawing/2014/main" id="{2BB471D1-A08B-7A7D-1C17-E0F4D29FBCD0}"/>
              </a:ext>
            </a:extLst>
          </p:cNvPr>
          <p:cNvGrpSpPr/>
          <p:nvPr/>
        </p:nvGrpSpPr>
        <p:grpSpPr>
          <a:xfrm>
            <a:off x="-6714" y="3780816"/>
            <a:ext cx="7681913" cy="540359"/>
            <a:chOff x="0" y="3789320"/>
            <a:chExt cx="7681913" cy="540359"/>
          </a:xfrm>
        </p:grpSpPr>
        <p:sp>
          <p:nvSpPr>
            <p:cNvPr id="32" name="Rectangle 13">
              <a:extLst>
                <a:ext uri="{FF2B5EF4-FFF2-40B4-BE49-F238E27FC236}">
                  <a16:creationId xmlns:a16="http://schemas.microsoft.com/office/drawing/2014/main" id="{FD43C5FF-46E2-D695-0ACC-E2E2B408C10F}"/>
                </a:ext>
              </a:extLst>
            </p:cNvPr>
            <p:cNvSpPr>
              <a:spLocks noChangeArrowheads="1"/>
            </p:cNvSpPr>
            <p:nvPr/>
          </p:nvSpPr>
          <p:spPr bwMode="auto">
            <a:xfrm>
              <a:off x="0" y="3805549"/>
              <a:ext cx="7681912" cy="524129"/>
            </a:xfrm>
            <a:prstGeom prst="rect">
              <a:avLst/>
            </a:prstGeom>
            <a:solidFill>
              <a:srgbClr val="C2FAF9"/>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algn="ctr" eaLnBrk="1" hangingPunct="1">
                <a:spcBef>
                  <a:spcPct val="0"/>
                </a:spcBef>
                <a:buNone/>
              </a:pPr>
              <a:r>
                <a:rPr lang="en-US" altLang="ru-RU" sz="1200" b="1" dirty="0">
                  <a:latin typeface="Times New Roman" panose="02020603050405020304" pitchFamily="18" charset="0"/>
                  <a:cs typeface="Times New Roman" panose="02020603050405020304" pitchFamily="18" charset="0"/>
                </a:rPr>
                <a:t>14 February 2025</a:t>
              </a:r>
              <a:endParaRPr lang="ru-RU" altLang="ru-RU" sz="1200" b="1"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ru-RU" sz="1200" b="1" dirty="0">
                  <a:latin typeface="Times New Roman" panose="02020603050405020304" pitchFamily="18" charset="0"/>
                  <a:cs typeface="Times New Roman" panose="02020603050405020304" pitchFamily="18" charset="0"/>
                </a:rPr>
                <a:t>Dubna</a:t>
              </a:r>
            </a:p>
          </p:txBody>
        </p:sp>
        <p:pic>
          <p:nvPicPr>
            <p:cNvPr id="33" name="Рисунок 32">
              <a:extLst>
                <a:ext uri="{FF2B5EF4-FFF2-40B4-BE49-F238E27FC236}">
                  <a16:creationId xmlns:a16="http://schemas.microsoft.com/office/drawing/2014/main" id="{751679FD-3AC2-F1BB-334F-6DE304FD3584}"/>
                </a:ext>
              </a:extLst>
            </p:cNvPr>
            <p:cNvPicPr>
              <a:picLocks noChangeAspect="1"/>
            </p:cNvPicPr>
            <p:nvPr/>
          </p:nvPicPr>
          <p:blipFill>
            <a:blip r:embed="rId3"/>
            <a:stretch>
              <a:fillRect/>
            </a:stretch>
          </p:blipFill>
          <p:spPr>
            <a:xfrm>
              <a:off x="6721276" y="3789320"/>
              <a:ext cx="960637" cy="540359"/>
            </a:xfrm>
            <a:prstGeom prst="rect">
              <a:avLst/>
            </a:prstGeom>
          </p:spPr>
        </p:pic>
      </p:grpSp>
      <p:pic>
        <p:nvPicPr>
          <p:cNvPr id="29" name="object 10">
            <a:extLst>
              <a:ext uri="{FF2B5EF4-FFF2-40B4-BE49-F238E27FC236}">
                <a16:creationId xmlns:a16="http://schemas.microsoft.com/office/drawing/2014/main" id="{87122EB1-F8B2-5DFB-5D6B-FC8AAE31DDEB}"/>
              </a:ext>
            </a:extLst>
          </p:cNvPr>
          <p:cNvPicPr/>
          <p:nvPr/>
        </p:nvPicPr>
        <p:blipFill>
          <a:blip r:embed="rId4" cstate="print"/>
          <a:stretch>
            <a:fillRect/>
          </a:stretch>
        </p:blipFill>
        <p:spPr>
          <a:xfrm>
            <a:off x="13929" y="3779673"/>
            <a:ext cx="1133151" cy="524129"/>
          </a:xfrm>
          <a:prstGeom prst="rect">
            <a:avLst/>
          </a:prstGeom>
        </p:spPr>
      </p:pic>
      <p:sp>
        <p:nvSpPr>
          <p:cNvPr id="36" name="Прямоугольник 35">
            <a:extLst>
              <a:ext uri="{FF2B5EF4-FFF2-40B4-BE49-F238E27FC236}">
                <a16:creationId xmlns:a16="http://schemas.microsoft.com/office/drawing/2014/main" id="{6005E8DE-3408-D722-FEB0-F3997EF285BB}"/>
              </a:ext>
            </a:extLst>
          </p:cNvPr>
          <p:cNvSpPr/>
          <p:nvPr/>
        </p:nvSpPr>
        <p:spPr>
          <a:xfrm>
            <a:off x="0" y="667252"/>
            <a:ext cx="7671738" cy="338554"/>
          </a:xfrm>
          <a:prstGeom prst="rect">
            <a:avLst/>
          </a:prstGeom>
        </p:spPr>
        <p:txBody>
          <a:bodyPr wrap="square">
            <a:spAutoFit/>
          </a:bodyPr>
          <a:lstStyle/>
          <a:p>
            <a:pPr algn="ctr">
              <a:spcAft>
                <a:spcPts val="0"/>
              </a:spcAft>
            </a:pP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a:t>
            </a:r>
          </a:p>
        </p:txBody>
      </p:sp>
      <p:sp>
        <p:nvSpPr>
          <p:cNvPr id="37" name="TextBox 36">
            <a:extLst>
              <a:ext uri="{FF2B5EF4-FFF2-40B4-BE49-F238E27FC236}">
                <a16:creationId xmlns:a16="http://schemas.microsoft.com/office/drawing/2014/main" id="{55BB03B5-37FF-B2AD-110D-52EF287FFF50}"/>
              </a:ext>
            </a:extLst>
          </p:cNvPr>
          <p:cNvSpPr txBox="1"/>
          <p:nvPr/>
        </p:nvSpPr>
        <p:spPr>
          <a:xfrm>
            <a:off x="637394" y="2905991"/>
            <a:ext cx="6408711" cy="830997"/>
          </a:xfrm>
          <a:prstGeom prst="rect">
            <a:avLst/>
          </a:prstGeom>
          <a:noFill/>
        </p:spPr>
        <p:txBody>
          <a:bodyPr wrap="square" rtlCol="0">
            <a:spAutoFit/>
          </a:bodyPr>
          <a:lstStyle/>
          <a:p>
            <a:pPr algn="ctr"/>
            <a:r>
              <a:rPr lang="nn-NO" sz="1600" b="1" dirty="0">
                <a:latin typeface="Georgia" panose="02040502050405020303" pitchFamily="18" charset="0"/>
                <a:cs typeface="Times" panose="02020603050405020304" pitchFamily="18" charset="0"/>
              </a:rPr>
              <a:t>Aleksei Slivin [slivin@jinr.ru]</a:t>
            </a:r>
          </a:p>
          <a:p>
            <a:pPr algn="ctr"/>
            <a:r>
              <a:rPr lang="en-US" sz="1600" b="1" dirty="0" err="1">
                <a:latin typeface="Georgia" panose="02040502050405020303" pitchFamily="18" charset="0"/>
                <a:cs typeface="Times" panose="02020603050405020304" pitchFamily="18" charset="0"/>
              </a:rPr>
              <a:t>Veksler</a:t>
            </a:r>
            <a:r>
              <a:rPr lang="en-US" sz="1600" b="1" dirty="0">
                <a:latin typeface="Georgia" panose="02040502050405020303" pitchFamily="18" charset="0"/>
                <a:cs typeface="Times" panose="02020603050405020304" pitchFamily="18" charset="0"/>
              </a:rPr>
              <a:t> and </a:t>
            </a:r>
            <a:r>
              <a:rPr lang="en-US" sz="1600" b="1" dirty="0" err="1">
                <a:latin typeface="Georgia" panose="02040502050405020303" pitchFamily="18" charset="0"/>
                <a:cs typeface="Times" panose="02020603050405020304" pitchFamily="18" charset="0"/>
              </a:rPr>
              <a:t>Baldin</a:t>
            </a:r>
            <a:r>
              <a:rPr lang="en-US" sz="1600" b="1" dirty="0">
                <a:latin typeface="Georgia" panose="02040502050405020303" pitchFamily="18" charset="0"/>
                <a:cs typeface="Times" panose="02020603050405020304" pitchFamily="18" charset="0"/>
              </a:rPr>
              <a:t> Laboratory of High Energy Physics</a:t>
            </a:r>
          </a:p>
          <a:p>
            <a:pPr algn="ctr"/>
            <a:r>
              <a:rPr lang="en-US" sz="1600" b="1" dirty="0">
                <a:latin typeface="Georgia" panose="02040502050405020303" pitchFamily="18" charset="0"/>
                <a:cs typeface="Times" panose="02020603050405020304" pitchFamily="18" charset="0"/>
              </a:rPr>
              <a:t>Joint Institute for Nuclear Research</a:t>
            </a:r>
            <a:endParaRPr lang="nn-NO" sz="1600" b="1" dirty="0">
              <a:latin typeface="Georgia" panose="02040502050405020303" pitchFamily="18" charset="0"/>
              <a:cs typeface="Times" panose="02020603050405020304" pitchFamily="18" charset="0"/>
            </a:endParaRPr>
          </a:p>
        </p:txBody>
      </p:sp>
    </p:spTree>
    <p:extLst>
      <p:ext uri="{BB962C8B-B14F-4D97-AF65-F5344CB8AC3E}">
        <p14:creationId xmlns:p14="http://schemas.microsoft.com/office/powerpoint/2010/main" val="217041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05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a:solidFill>
            <a:srgbClr val="C2FAF9"/>
          </a:solidFill>
        </p:grpSpPr>
        <p:sp>
          <p:nvSpPr>
            <p:cNvPr id="11" name="Rectangle 13"/>
            <p:cNvSpPr>
              <a:spLocks noChangeArrowheads="1"/>
            </p:cNvSpPr>
            <p:nvPr/>
          </p:nvSpPr>
          <p:spPr bwMode="auto">
            <a:xfrm>
              <a:off x="0" y="4032795"/>
              <a:ext cx="7681912" cy="296883"/>
            </a:xfrm>
            <a:prstGeom prst="rect">
              <a:avLst/>
            </a:prstGeom>
            <a:grp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ru-RU" sz="1000" b="1" dirty="0">
                  <a:latin typeface="Times New Roman" pitchFamily="18" charset="0"/>
                  <a:cs typeface="Times New Roman" pitchFamily="18" charset="0"/>
                </a:rPr>
                <a:t>2</a:t>
              </a: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D7A34B7-DBE0-7DBA-1D32-1D2B7EEBE107}"/>
                  </a:ext>
                </a:extLst>
              </p:cNvPr>
              <p:cNvSpPr txBox="1"/>
              <p:nvPr/>
            </p:nvSpPr>
            <p:spPr>
              <a:xfrm>
                <a:off x="1608709" y="1872555"/>
                <a:ext cx="2231454" cy="630942"/>
              </a:xfrm>
              <a:prstGeom prst="rect">
                <a:avLst/>
              </a:prstGeom>
              <a:noFill/>
            </p:spPr>
            <p:txBody>
              <a:bodyPr wrap="square">
                <a:spAutoFit/>
              </a:bodyPr>
              <a:lstStyle>
                <a:defPPr>
                  <a:defRPr lang="ru-RU"/>
                </a:defPPr>
                <a:lvl1pPr algn="ctr">
                  <a:defRPr sz="500" b="0" i="0">
                    <a:effectLst/>
                    <a:latin typeface="Georgia" panose="02040502050405020303" pitchFamily="18" charset="0"/>
                  </a:defRPr>
                </a:lvl1pPr>
              </a:lstStyle>
              <a:p>
                <a:r>
                  <a:rPr lang="en-US" sz="700" dirty="0"/>
                  <a:t>Radiobiological experiments with carbon </a:t>
                </a:r>
                <a14:m>
                  <m:oMath xmlns:m="http://schemas.openxmlformats.org/officeDocument/2006/math">
                    <m:sSup>
                      <m:sSupPr>
                        <m:ctrlPr>
                          <a:rPr lang="ru-RU" sz="700" i="1">
                            <a:latin typeface="Cambria Math" panose="02040503050406030204" pitchFamily="18" charset="0"/>
                          </a:rPr>
                        </m:ctrlPr>
                      </m:sSupPr>
                      <m:e>
                        <m:r>
                          <a:rPr lang="en-US" sz="700" i="1">
                            <a:latin typeface="Cambria Math" panose="02040503050406030204" pitchFamily="18" charset="0"/>
                          </a:rPr>
                          <m:t>𝐶</m:t>
                        </m:r>
                      </m:e>
                      <m:sup>
                        <m:r>
                          <a:rPr lang="ru-RU" sz="700" i="1">
                            <a:latin typeface="Cambria Math" panose="02040503050406030204" pitchFamily="18" charset="0"/>
                          </a:rPr>
                          <m:t>6+</m:t>
                        </m:r>
                      </m:sup>
                    </m:sSup>
                  </m:oMath>
                </a14:m>
                <a:r>
                  <a:rPr lang="en-US" sz="700" dirty="0"/>
                  <a:t> ion beams</a:t>
                </a:r>
                <a:r>
                  <a:rPr lang="ru-RU" sz="700" dirty="0"/>
                  <a:t> </a:t>
                </a:r>
                <a:r>
                  <a:rPr lang="en-US" sz="700" dirty="0"/>
                  <a:t>extracted from the </a:t>
                </a:r>
                <a:r>
                  <a:rPr lang="en-US" sz="700" dirty="0" err="1"/>
                  <a:t>Nuclotron</a:t>
                </a:r>
                <a:r>
                  <a:rPr lang="en-US" sz="700" dirty="0"/>
                  <a:t> at the energy of </a:t>
                </a:r>
                <a:r>
                  <a:rPr lang="ru-RU" sz="700" dirty="0">
                    <a:latin typeface="Times New Roman" panose="02020603050405020304" pitchFamily="18" charset="0"/>
                    <a:cs typeface="Times New Roman" panose="02020603050405020304" pitchFamily="18" charset="0"/>
                  </a:rPr>
                  <a:t>500</a:t>
                </a:r>
                <a:r>
                  <a:rPr lang="ru-RU" sz="700" dirty="0"/>
                  <a:t> </a:t>
                </a:r>
                <a:r>
                  <a:rPr lang="en-US" sz="700" dirty="0"/>
                  <a:t>MeV</a:t>
                </a:r>
                <a:r>
                  <a:rPr lang="ru-RU" sz="700" dirty="0"/>
                  <a:t>/</a:t>
                </a:r>
                <a:r>
                  <a:rPr lang="en-US" sz="700" dirty="0"/>
                  <a:t>nucleon were conducted to study interaction with biological objects at the cellular and organismic levels.</a:t>
                </a:r>
                <a:endParaRPr lang="ru-RU" sz="700" dirty="0"/>
              </a:p>
            </p:txBody>
          </p:sp>
        </mc:Choice>
        <mc:Fallback xmlns="">
          <p:sp>
            <p:nvSpPr>
              <p:cNvPr id="12" name="TextBox 11">
                <a:extLst>
                  <a:ext uri="{FF2B5EF4-FFF2-40B4-BE49-F238E27FC236}">
                    <a16:creationId xmlns="" xmlns:a16="http://schemas.microsoft.com/office/drawing/2014/main" id="{BD7A34B7-DBE0-7DBA-1D32-1D2B7EEBE107}"/>
                  </a:ext>
                </a:extLst>
              </p:cNvPr>
              <p:cNvSpPr txBox="1">
                <a:spLocks noRot="1" noChangeAspect="1" noMove="1" noResize="1" noEditPoints="1" noAdjustHandles="1" noChangeArrowheads="1" noChangeShapeType="1" noTextEdit="1"/>
              </p:cNvSpPr>
              <p:nvPr/>
            </p:nvSpPr>
            <p:spPr>
              <a:xfrm>
                <a:off x="1608709" y="1872555"/>
                <a:ext cx="2231454" cy="630942"/>
              </a:xfrm>
              <a:prstGeom prst="rect">
                <a:avLst/>
              </a:prstGeom>
              <a:blipFill rotWithShape="0">
                <a:blip r:embed="rId4"/>
                <a:stretch>
                  <a:fillRect/>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776C98DA-81B1-72D9-2742-DC91965FB0E1}"/>
              </a:ext>
            </a:extLst>
          </p:cNvPr>
          <p:cNvSpPr txBox="1"/>
          <p:nvPr/>
        </p:nvSpPr>
        <p:spPr>
          <a:xfrm>
            <a:off x="24532" y="576411"/>
            <a:ext cx="1271612" cy="1061829"/>
          </a:xfrm>
          <a:prstGeom prst="rect">
            <a:avLst/>
          </a:prstGeom>
          <a:noFill/>
        </p:spPr>
        <p:txBody>
          <a:bodyPr wrap="square">
            <a:spAutoFit/>
          </a:bodyPr>
          <a:lstStyle>
            <a:defPPr>
              <a:defRPr lang="ru-RU"/>
            </a:defPPr>
            <a:lvl1pPr algn="ctr">
              <a:defRPr sz="2800" b="0" i="0">
                <a:effectLst/>
                <a:latin typeface="Georgia" panose="02040502050405020303" pitchFamily="18" charset="0"/>
              </a:defRPr>
            </a:lvl1pPr>
          </a:lstStyle>
          <a:p>
            <a:r>
              <a:rPr lang="en-US" sz="700" dirty="0"/>
              <a:t>Radiation hardness testing of microelectronics of the PAMELA telescope-spectrometer with magnesium ion beams extracted from the </a:t>
            </a:r>
            <a:r>
              <a:rPr lang="en-US" sz="700" dirty="0" err="1"/>
              <a:t>Nuclotron</a:t>
            </a:r>
            <a:r>
              <a:rPr lang="en-US" sz="700" dirty="0"/>
              <a:t> at the energy of 150 MeV/nucleon in December 2001.</a:t>
            </a:r>
            <a:endParaRPr lang="aa-ET" sz="700" dirty="0"/>
          </a:p>
        </p:txBody>
      </p:sp>
      <p:sp>
        <p:nvSpPr>
          <p:cNvPr id="17" name="Скругленный прямоугольник 11">
            <a:extLst>
              <a:ext uri="{FF2B5EF4-FFF2-40B4-BE49-F238E27FC236}">
                <a16:creationId xmlns:a16="http://schemas.microsoft.com/office/drawing/2014/main" id="{51E691F0-D969-F656-3564-9AD5148FAC89}"/>
              </a:ext>
            </a:extLst>
          </p:cNvPr>
          <p:cNvSpPr/>
          <p:nvPr/>
        </p:nvSpPr>
        <p:spPr bwMode="auto">
          <a:xfrm>
            <a:off x="46683" y="318693"/>
            <a:ext cx="3745210" cy="257718"/>
          </a:xfrm>
          <a:prstGeom prst="roundRect">
            <a:avLst/>
          </a:prstGeom>
          <a:solidFill>
            <a:srgbClr val="BCFC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600" dirty="0">
                <a:latin typeface="Georgia" panose="02040502050405020303" pitchFamily="18" charset="0"/>
              </a:rPr>
              <a:t>International space experiment «PAMELA» </a:t>
            </a:r>
            <a:endParaRPr lang="ru-RU" sz="600" dirty="0">
              <a:latin typeface="Georgia" panose="02040502050405020303" pitchFamily="18" charset="0"/>
            </a:endParaRPr>
          </a:p>
          <a:p>
            <a:pPr algn="ctr"/>
            <a:r>
              <a:rPr lang="en-US" sz="600" dirty="0">
                <a:latin typeface="Georgia" panose="02040502050405020303" pitchFamily="18" charset="0"/>
              </a:rPr>
              <a:t>(</a:t>
            </a:r>
            <a:r>
              <a:rPr lang="en-US" sz="600" b="1" dirty="0">
                <a:latin typeface="Georgia" panose="02040502050405020303" pitchFamily="18" charset="0"/>
              </a:rPr>
              <a:t>P</a:t>
            </a:r>
            <a:r>
              <a:rPr lang="en-US" sz="600" dirty="0">
                <a:latin typeface="Georgia" panose="02040502050405020303" pitchFamily="18" charset="0"/>
              </a:rPr>
              <a:t>ayload for </a:t>
            </a:r>
            <a:r>
              <a:rPr lang="en-US" sz="600" b="1" dirty="0">
                <a:latin typeface="Georgia" panose="02040502050405020303" pitchFamily="18" charset="0"/>
              </a:rPr>
              <a:t>A</a:t>
            </a:r>
            <a:r>
              <a:rPr lang="en-US" sz="600" dirty="0">
                <a:latin typeface="Georgia" panose="02040502050405020303" pitchFamily="18" charset="0"/>
              </a:rPr>
              <a:t>ntimatter </a:t>
            </a:r>
            <a:r>
              <a:rPr lang="en-US" sz="600" b="1" dirty="0">
                <a:latin typeface="Georgia" panose="02040502050405020303" pitchFamily="18" charset="0"/>
              </a:rPr>
              <a:t>M</a:t>
            </a:r>
            <a:r>
              <a:rPr lang="en-US" sz="600" dirty="0">
                <a:latin typeface="Georgia" panose="02040502050405020303" pitchFamily="18" charset="0"/>
              </a:rPr>
              <a:t>atter </a:t>
            </a:r>
            <a:r>
              <a:rPr lang="en-US" sz="600" b="1" dirty="0">
                <a:latin typeface="Georgia" panose="02040502050405020303" pitchFamily="18" charset="0"/>
              </a:rPr>
              <a:t>E</a:t>
            </a:r>
            <a:r>
              <a:rPr lang="en-US" sz="600" dirty="0">
                <a:latin typeface="Georgia" panose="02040502050405020303" pitchFamily="18" charset="0"/>
              </a:rPr>
              <a:t>xploration and </a:t>
            </a:r>
            <a:r>
              <a:rPr lang="en-US" sz="600" b="1" dirty="0">
                <a:latin typeface="Georgia" panose="02040502050405020303" pitchFamily="18" charset="0"/>
              </a:rPr>
              <a:t>L</a:t>
            </a:r>
            <a:r>
              <a:rPr lang="en-US" sz="600" dirty="0">
                <a:latin typeface="Georgia" panose="02040502050405020303" pitchFamily="18" charset="0"/>
              </a:rPr>
              <a:t>ight-nuclei </a:t>
            </a:r>
            <a:r>
              <a:rPr lang="en-US" sz="600" b="1" dirty="0">
                <a:latin typeface="Georgia" panose="02040502050405020303" pitchFamily="18" charset="0"/>
              </a:rPr>
              <a:t>A</a:t>
            </a:r>
            <a:r>
              <a:rPr lang="en-US" sz="600" dirty="0">
                <a:latin typeface="Georgia" panose="02040502050405020303" pitchFamily="18" charset="0"/>
              </a:rPr>
              <a:t>strophysics)</a:t>
            </a:r>
            <a:endParaRPr lang="aa-ET" sz="600" dirty="0">
              <a:latin typeface="Georgia" panose="02040502050405020303" pitchFamily="18" charset="0"/>
            </a:endParaRPr>
          </a:p>
        </p:txBody>
      </p:sp>
      <p:pic>
        <p:nvPicPr>
          <p:cNvPr id="18" name="Picture 2">
            <a:extLst>
              <a:ext uri="{FF2B5EF4-FFF2-40B4-BE49-F238E27FC236}">
                <a16:creationId xmlns:a16="http://schemas.microsoft.com/office/drawing/2014/main" id="{67FE213C-BE01-45CD-A6AD-547AD059E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716" y="2448619"/>
            <a:ext cx="2086197" cy="857931"/>
          </a:xfrm>
          <a:prstGeom prst="rect">
            <a:avLst/>
          </a:prstGeom>
          <a:noFill/>
        </p:spPr>
      </p:pic>
      <p:pic>
        <p:nvPicPr>
          <p:cNvPr id="19" name="Picture 2" descr="https://www.jinr.ru/wp-content/uploads/2021/09/stolmain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4" y="2786419"/>
            <a:ext cx="1511115" cy="1007762"/>
          </a:xfrm>
          <a:prstGeom prst="roundRect">
            <a:avLst>
              <a:gd name="adj" fmla="val 8594"/>
            </a:avLst>
          </a:prstGeom>
          <a:solidFill>
            <a:srgbClr val="FFFFFF">
              <a:shade val="85000"/>
            </a:srgbClr>
          </a:solidFill>
          <a:ln w="28575">
            <a:solidFill>
              <a:schemeClr val="bg1"/>
            </a:solidFill>
          </a:ln>
          <a:effectLst>
            <a:reflection blurRad="12700" stA="38000" endPos="28000" dist="5000" dir="5400000" sy="-100000" algn="bl" rotWithShape="0"/>
          </a:effectLst>
        </p:spPr>
      </p:pic>
      <p:sp>
        <p:nvSpPr>
          <p:cNvPr id="20" name="Скругленный прямоугольник 19"/>
          <p:cNvSpPr/>
          <p:nvPr/>
        </p:nvSpPr>
        <p:spPr bwMode="auto">
          <a:xfrm>
            <a:off x="1608708" y="3312714"/>
            <a:ext cx="2160240" cy="672781"/>
          </a:xfrm>
          <a:prstGeom prst="roundRect">
            <a:avLst/>
          </a:prstGeom>
          <a:solidFill>
            <a:schemeClr val="bg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0000" bIns="0" numCol="1" rtlCol="0" anchor="ctr" anchorCtr="0" compatLnSpc="1">
            <a:prstTxWarp prst="textNoShape">
              <a:avLst/>
            </a:prstTxWarp>
          </a:bodyPr>
          <a:lstStyle/>
          <a:p>
            <a:pPr marL="90488" algn="ctr" defTabSz="576263" eaLnBrk="1" hangingPunct="1">
              <a:tabLst>
                <a:tab pos="2330450" algn="l"/>
                <a:tab pos="2511425" algn="l"/>
              </a:tabLst>
            </a:pPr>
            <a:r>
              <a:rPr lang="en-US" sz="600" dirty="0">
                <a:latin typeface="Georgia" panose="02040502050405020303" pitchFamily="18" charset="0"/>
              </a:rPr>
              <a:t>In September 2021, within the framework of the International Round Table on Applied Research and Innovations at the NICA facility, participants welcomed the proposed name for the infrastructure of applied stations and </a:t>
            </a:r>
            <a:r>
              <a:rPr lang="en-US" sz="600" dirty="0" err="1">
                <a:latin typeface="Georgia" panose="02040502050405020303" pitchFamily="18" charset="0"/>
              </a:rPr>
              <a:t>beamlines</a:t>
            </a:r>
            <a:r>
              <a:rPr lang="en-US" sz="600" dirty="0">
                <a:latin typeface="Georgia" panose="02040502050405020303" pitchFamily="18" charset="0"/>
              </a:rPr>
              <a:t> ―</a:t>
            </a:r>
            <a:r>
              <a:rPr lang="ru-RU" sz="600" dirty="0">
                <a:latin typeface="Georgia" panose="02040502050405020303" pitchFamily="18" charset="0"/>
              </a:rPr>
              <a:t> </a:t>
            </a:r>
            <a:r>
              <a:rPr lang="ru-RU" sz="600" b="1" dirty="0">
                <a:latin typeface="Georgia" panose="02040502050405020303" pitchFamily="18" charset="0"/>
              </a:rPr>
              <a:t>ARIADNA </a:t>
            </a:r>
            <a:r>
              <a:rPr lang="ru-RU" sz="600" dirty="0">
                <a:latin typeface="Georgia" panose="02040502050405020303" pitchFamily="18" charset="0"/>
                <a:cs typeface="Times New Roman" panose="02020603050405020304" pitchFamily="18" charset="0"/>
              </a:rPr>
              <a:t>(</a:t>
            </a:r>
            <a:r>
              <a:rPr lang="ru-RU" sz="600" b="1" dirty="0" err="1">
                <a:solidFill>
                  <a:srgbClr val="7030A0"/>
                </a:solidFill>
                <a:latin typeface="Georgia" panose="02040502050405020303" pitchFamily="18" charset="0"/>
                <a:cs typeface="Times New Roman" panose="02020603050405020304" pitchFamily="18" charset="0"/>
              </a:rPr>
              <a:t>A</a:t>
            </a:r>
            <a:r>
              <a:rPr lang="ru-RU" sz="600" dirty="0" err="1">
                <a:latin typeface="Georgia" panose="02040502050405020303" pitchFamily="18" charset="0"/>
                <a:cs typeface="Times New Roman" panose="02020603050405020304" pitchFamily="18" charset="0"/>
              </a:rPr>
              <a:t>pplied</a:t>
            </a:r>
            <a:r>
              <a:rPr lang="ru-RU" sz="600" dirty="0">
                <a:latin typeface="Georgia" panose="02040502050405020303" pitchFamily="18" charset="0"/>
                <a:cs typeface="Times New Roman" panose="02020603050405020304" pitchFamily="18" charset="0"/>
              </a:rPr>
              <a:t> </a:t>
            </a:r>
            <a:r>
              <a:rPr lang="ru-RU" sz="600" b="1" dirty="0">
                <a:solidFill>
                  <a:srgbClr val="7030A0"/>
                </a:solidFill>
                <a:latin typeface="Georgia" panose="02040502050405020303" pitchFamily="18" charset="0"/>
                <a:cs typeface="Times New Roman" panose="02020603050405020304" pitchFamily="18" charset="0"/>
              </a:rPr>
              <a:t>R</a:t>
            </a:r>
            <a:r>
              <a:rPr lang="ru-RU" sz="600" dirty="0">
                <a:latin typeface="Georgia" panose="02040502050405020303" pitchFamily="18" charset="0"/>
                <a:cs typeface="Times New Roman" panose="02020603050405020304" pitchFamily="18" charset="0"/>
              </a:rPr>
              <a:t>esearch </a:t>
            </a:r>
            <a:r>
              <a:rPr lang="ru-RU" sz="600" b="1" dirty="0">
                <a:solidFill>
                  <a:srgbClr val="7030A0"/>
                </a:solidFill>
                <a:latin typeface="Georgia" panose="02040502050405020303" pitchFamily="18" charset="0"/>
                <a:cs typeface="Times New Roman" panose="02020603050405020304" pitchFamily="18" charset="0"/>
              </a:rPr>
              <a:t>I</a:t>
            </a:r>
            <a:r>
              <a:rPr lang="ru-RU" sz="600" dirty="0">
                <a:latin typeface="Georgia" panose="02040502050405020303" pitchFamily="18" charset="0"/>
                <a:cs typeface="Times New Roman" panose="02020603050405020304" pitchFamily="18" charset="0"/>
              </a:rPr>
              <a:t>nfrastructure </a:t>
            </a:r>
            <a:r>
              <a:rPr lang="ru-RU" sz="600" dirty="0" err="1">
                <a:latin typeface="Georgia" panose="02040502050405020303" pitchFamily="18" charset="0"/>
                <a:cs typeface="Times New Roman" panose="02020603050405020304" pitchFamily="18" charset="0"/>
              </a:rPr>
              <a:t>for</a:t>
            </a:r>
            <a:r>
              <a:rPr lang="ru-RU" sz="600" dirty="0">
                <a:latin typeface="Georgia" panose="02040502050405020303" pitchFamily="18" charset="0"/>
                <a:cs typeface="Times New Roman" panose="02020603050405020304" pitchFamily="18" charset="0"/>
              </a:rPr>
              <a:t> </a:t>
            </a:r>
            <a:r>
              <a:rPr lang="ru-RU" sz="600" b="1" dirty="0">
                <a:solidFill>
                  <a:srgbClr val="7030A0"/>
                </a:solidFill>
                <a:latin typeface="Georgia" panose="02040502050405020303" pitchFamily="18" charset="0"/>
                <a:cs typeface="Times New Roman" panose="02020603050405020304" pitchFamily="18" charset="0"/>
              </a:rPr>
              <a:t>A</a:t>
            </a:r>
            <a:r>
              <a:rPr lang="ru-RU" sz="600" dirty="0">
                <a:latin typeface="Georgia" panose="02040502050405020303" pitchFamily="18" charset="0"/>
                <a:cs typeface="Times New Roman" panose="02020603050405020304" pitchFamily="18" charset="0"/>
              </a:rPr>
              <a:t>dvanced </a:t>
            </a:r>
            <a:r>
              <a:rPr lang="ru-RU" sz="600" b="1" dirty="0" err="1">
                <a:solidFill>
                  <a:srgbClr val="7030A0"/>
                </a:solidFill>
                <a:latin typeface="Georgia" panose="02040502050405020303" pitchFamily="18" charset="0"/>
                <a:cs typeface="Times New Roman" panose="02020603050405020304" pitchFamily="18" charset="0"/>
              </a:rPr>
              <a:t>D</a:t>
            </a:r>
            <a:r>
              <a:rPr lang="ru-RU" sz="600" dirty="0" err="1">
                <a:latin typeface="Georgia" panose="02040502050405020303" pitchFamily="18" charset="0"/>
                <a:cs typeface="Times New Roman" panose="02020603050405020304" pitchFamily="18" charset="0"/>
              </a:rPr>
              <a:t>evelopments</a:t>
            </a:r>
            <a:r>
              <a:rPr lang="ru-RU" sz="600" dirty="0">
                <a:latin typeface="Georgia" panose="02040502050405020303" pitchFamily="18" charset="0"/>
                <a:cs typeface="Times New Roman" panose="02020603050405020304" pitchFamily="18" charset="0"/>
              </a:rPr>
              <a:t> </a:t>
            </a:r>
            <a:r>
              <a:rPr lang="ru-RU" sz="600" dirty="0" err="1">
                <a:latin typeface="Georgia" panose="02040502050405020303" pitchFamily="18" charset="0"/>
                <a:cs typeface="Times New Roman" panose="02020603050405020304" pitchFamily="18" charset="0"/>
              </a:rPr>
              <a:t>at</a:t>
            </a:r>
            <a:r>
              <a:rPr lang="ru-RU" sz="600" dirty="0">
                <a:latin typeface="Georgia" panose="02040502050405020303" pitchFamily="18" charset="0"/>
                <a:cs typeface="Times New Roman" panose="02020603050405020304" pitchFamily="18" charset="0"/>
              </a:rPr>
              <a:t> </a:t>
            </a:r>
            <a:r>
              <a:rPr lang="ru-RU" sz="600" b="1" dirty="0">
                <a:solidFill>
                  <a:srgbClr val="7030A0"/>
                </a:solidFill>
                <a:latin typeface="Georgia" panose="02040502050405020303" pitchFamily="18" charset="0"/>
                <a:cs typeface="Times New Roman" panose="02020603050405020304" pitchFamily="18" charset="0"/>
              </a:rPr>
              <a:t>N</a:t>
            </a:r>
            <a:r>
              <a:rPr lang="ru-RU" sz="600" dirty="0">
                <a:latin typeface="Georgia" panose="02040502050405020303" pitchFamily="18" charset="0"/>
                <a:cs typeface="Times New Roman" panose="02020603050405020304" pitchFamily="18" charset="0"/>
              </a:rPr>
              <a:t>ICA </a:t>
            </a:r>
            <a:r>
              <a:rPr lang="ru-RU" sz="600" dirty="0" err="1">
                <a:latin typeface="Georgia" panose="02040502050405020303" pitchFamily="18" charset="0"/>
                <a:cs typeface="Times New Roman" panose="02020603050405020304" pitchFamily="18" charset="0"/>
              </a:rPr>
              <a:t>f</a:t>
            </a:r>
            <a:r>
              <a:rPr lang="ru-RU" sz="600" b="1" dirty="0" err="1">
                <a:solidFill>
                  <a:srgbClr val="7030A0"/>
                </a:solidFill>
                <a:latin typeface="Georgia" panose="02040502050405020303" pitchFamily="18" charset="0"/>
                <a:cs typeface="Times New Roman" panose="02020603050405020304" pitchFamily="18" charset="0"/>
              </a:rPr>
              <a:t>A</a:t>
            </a:r>
            <a:r>
              <a:rPr lang="ru-RU" sz="600" dirty="0" err="1">
                <a:latin typeface="Georgia" panose="02040502050405020303" pitchFamily="18" charset="0"/>
                <a:cs typeface="Times New Roman" panose="02020603050405020304" pitchFamily="18" charset="0"/>
              </a:rPr>
              <a:t>cility</a:t>
            </a:r>
            <a:r>
              <a:rPr lang="ru-RU" sz="600" dirty="0">
                <a:latin typeface="Georgia" panose="02040502050405020303" pitchFamily="18" charset="0"/>
                <a:cs typeface="Times New Roman" panose="02020603050405020304" pitchFamily="18" charset="0"/>
              </a:rPr>
              <a:t>)</a:t>
            </a:r>
            <a:r>
              <a:rPr lang="ru-RU" sz="600" dirty="0">
                <a:latin typeface="Georgia" panose="02040502050405020303" pitchFamily="18" charset="0"/>
              </a:rPr>
              <a:t>. </a:t>
            </a:r>
          </a:p>
        </p:txBody>
      </p:sp>
      <p:pic>
        <p:nvPicPr>
          <p:cNvPr id="22" name="Рисунок 21">
            <a:extLst>
              <a:ext uri="{FF2B5EF4-FFF2-40B4-BE49-F238E27FC236}">
                <a16:creationId xmlns:a16="http://schemas.microsoft.com/office/drawing/2014/main" id="{D5260D93-765E-3D85-A9F7-CFA81AC358BB}"/>
              </a:ext>
            </a:extLst>
          </p:cNvPr>
          <p:cNvPicPr>
            <a:picLocks noChangeAspect="1"/>
          </p:cNvPicPr>
          <p:nvPr/>
        </p:nvPicPr>
        <p:blipFill rotWithShape="1">
          <a:blip r:embed="rId7"/>
          <a:srcRect t="59798" r="62538" b="3851"/>
          <a:stretch/>
        </p:blipFill>
        <p:spPr>
          <a:xfrm>
            <a:off x="1320676" y="648419"/>
            <a:ext cx="1279334"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Скругленный прямоугольник 26"/>
          <p:cNvSpPr/>
          <p:nvPr/>
        </p:nvSpPr>
        <p:spPr bwMode="auto">
          <a:xfrm>
            <a:off x="24532" y="3816771"/>
            <a:ext cx="1512168" cy="144016"/>
          </a:xfrm>
          <a:prstGeom prst="round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576263" eaLnBrk="1" hangingPunct="1"/>
            <a:r>
              <a:rPr lang="en-US" sz="500" dirty="0">
                <a:latin typeface="Georgia" panose="02040502050405020303" pitchFamily="18" charset="0"/>
                <a:cs typeface="Times" panose="02020603050405020304" pitchFamily="18" charset="0"/>
              </a:rPr>
              <a:t>Courtesy</a:t>
            </a:r>
            <a:r>
              <a:rPr lang="ru-RU" sz="500" dirty="0">
                <a:latin typeface="Georgia" panose="02040502050405020303" pitchFamily="18" charset="0"/>
                <a:cs typeface="Times" panose="02020603050405020304" pitchFamily="18" charset="0"/>
              </a:rPr>
              <a:t>: </a:t>
            </a:r>
            <a:r>
              <a:rPr lang="en-US" sz="500" dirty="0">
                <a:latin typeface="Georgia" panose="02040502050405020303" pitchFamily="18" charset="0"/>
                <a:cs typeface="Times" panose="02020603050405020304" pitchFamily="18" charset="0"/>
              </a:rPr>
              <a:t>jinr.ru</a:t>
            </a:r>
            <a:endParaRPr kumimoji="0" lang="ru-RU" sz="500" b="0" i="0" u="none" strike="noStrike" cap="none" normalizeH="0" baseline="0" dirty="0">
              <a:ln>
                <a:noFill/>
              </a:ln>
              <a:solidFill>
                <a:schemeClr val="tx1"/>
              </a:solidFill>
              <a:effectLst/>
              <a:latin typeface="Georgia" panose="02040502050405020303" pitchFamily="18" charset="0"/>
              <a:cs typeface="Times" panose="02020603050405020304" pitchFamily="18" charset="0"/>
            </a:endParaRPr>
          </a:p>
        </p:txBody>
      </p:sp>
      <p:sp>
        <p:nvSpPr>
          <p:cNvPr id="2" name="Прямоугольник 1"/>
          <p:cNvSpPr/>
          <p:nvPr/>
        </p:nvSpPr>
        <p:spPr>
          <a:xfrm>
            <a:off x="1" y="0"/>
            <a:ext cx="3841750" cy="246221"/>
          </a:xfrm>
          <a:prstGeom prst="rect">
            <a:avLst/>
          </a:prstGeom>
        </p:spPr>
        <p:txBody>
          <a:bodyPr wrap="square">
            <a:spAutoFit/>
          </a:bodyPr>
          <a:lstStyle/>
          <a:p>
            <a:pPr algn="ctr"/>
            <a:r>
              <a:rPr lang="en-US" sz="1000" b="1" dirty="0">
                <a:solidFill>
                  <a:srgbClr val="1A1C1E"/>
                </a:solidFill>
                <a:latin typeface="Georgia" panose="02040502050405020303" pitchFamily="18" charset="0"/>
              </a:rPr>
              <a:t>HISTORICAL NOTE</a:t>
            </a:r>
            <a:endParaRPr lang="ru-RU" sz="1000" b="1" dirty="0">
              <a:latin typeface="Georgia" panose="02040502050405020303" pitchFamily="18" charset="0"/>
            </a:endParaRPr>
          </a:p>
        </p:txBody>
      </p:sp>
      <p:sp>
        <p:nvSpPr>
          <p:cNvPr id="28" name="Прямоугольник 27"/>
          <p:cNvSpPr/>
          <p:nvPr/>
        </p:nvSpPr>
        <p:spPr>
          <a:xfrm>
            <a:off x="3841750" y="0"/>
            <a:ext cx="3833002" cy="246221"/>
          </a:xfrm>
          <a:prstGeom prst="rect">
            <a:avLst/>
          </a:prstGeom>
        </p:spPr>
        <p:txBody>
          <a:bodyPr wrap="square">
            <a:spAutoFit/>
          </a:bodyPr>
          <a:lstStyle/>
          <a:p>
            <a:pPr algn="ctr" eaLnBrk="1" hangingPunct="1">
              <a:buFontTx/>
              <a:buNone/>
            </a:pPr>
            <a:r>
              <a:rPr lang="en-US" altLang="ru-RU" sz="1000" b="1" dirty="0">
                <a:latin typeface="Georgia" panose="02040502050405020303" pitchFamily="18" charset="0"/>
                <a:cs typeface="Times New Roman" panose="02020603050405020304" pitchFamily="18" charset="0"/>
              </a:rPr>
              <a:t>Applied research based on the NICA injection complex</a:t>
            </a:r>
            <a:endParaRPr lang="ru-RU" altLang="ru-RU" sz="1000" b="1" dirty="0">
              <a:latin typeface="Georgia" panose="02040502050405020303" pitchFamily="18" charset="0"/>
              <a:cs typeface="Times New Roman" panose="02020603050405020304" pitchFamily="18" charset="0"/>
            </a:endParaRPr>
          </a:p>
        </p:txBody>
      </p:sp>
      <p:grpSp>
        <p:nvGrpSpPr>
          <p:cNvPr id="29" name="Группа 28"/>
          <p:cNvGrpSpPr/>
          <p:nvPr/>
        </p:nvGrpSpPr>
        <p:grpSpPr>
          <a:xfrm>
            <a:off x="5642781" y="2860557"/>
            <a:ext cx="1984765" cy="1009208"/>
            <a:chOff x="3480916" y="2088579"/>
            <a:chExt cx="1809644" cy="824560"/>
          </a:xfrm>
        </p:grpSpPr>
        <p:pic>
          <p:nvPicPr>
            <p:cNvPr id="30" name="Рисунок 29"/>
            <p:cNvPicPr>
              <a:picLocks noChangeAspect="1"/>
            </p:cNvPicPr>
            <p:nvPr/>
          </p:nvPicPr>
          <p:blipFill>
            <a:blip r:embed="rId8"/>
            <a:stretch>
              <a:fillRect/>
            </a:stretch>
          </p:blipFill>
          <p:spPr>
            <a:xfrm>
              <a:off x="3480916" y="2088579"/>
              <a:ext cx="1809644" cy="612411"/>
            </a:xfrm>
            <a:prstGeom prst="rect">
              <a:avLst/>
            </a:prstGeom>
          </p:spPr>
        </p:pic>
        <p:pic>
          <p:nvPicPr>
            <p:cNvPr id="31" name="Рисунок 30"/>
            <p:cNvPicPr>
              <a:picLocks noChangeAspect="1"/>
            </p:cNvPicPr>
            <p:nvPr/>
          </p:nvPicPr>
          <p:blipFill>
            <a:blip r:embed="rId9"/>
            <a:stretch>
              <a:fillRect/>
            </a:stretch>
          </p:blipFill>
          <p:spPr>
            <a:xfrm>
              <a:off x="3480916" y="2664643"/>
              <a:ext cx="1800200" cy="248496"/>
            </a:xfrm>
            <a:prstGeom prst="rect">
              <a:avLst/>
            </a:prstGeom>
          </p:spPr>
        </p:pic>
      </p:grpSp>
      <p:cxnSp>
        <p:nvCxnSpPr>
          <p:cNvPr id="6" name="Прямая соединительная линия 5">
            <a:extLst>
              <a:ext uri="{FF2B5EF4-FFF2-40B4-BE49-F238E27FC236}">
                <a16:creationId xmlns:a16="http://schemas.microsoft.com/office/drawing/2014/main" id="{34F0A9EA-C701-C903-8A32-A9FAF96AF991}"/>
              </a:ext>
            </a:extLst>
          </p:cNvPr>
          <p:cNvCxnSpPr>
            <a:stCxn id="3" idx="0"/>
            <a:endCxn id="11" idx="0"/>
          </p:cNvCxnSpPr>
          <p:nvPr/>
        </p:nvCxnSpPr>
        <p:spPr bwMode="auto">
          <a:xfrm flipH="1">
            <a:off x="3840957" y="2452"/>
            <a:ext cx="5582" cy="4030343"/>
          </a:xfrm>
          <a:prstGeom prst="line">
            <a:avLst/>
          </a:prstGeom>
          <a:solidFill>
            <a:schemeClr val="accent1"/>
          </a:solidFill>
          <a:ln w="19050"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единительная линия 23">
            <a:extLst>
              <a:ext uri="{FF2B5EF4-FFF2-40B4-BE49-F238E27FC236}">
                <a16:creationId xmlns:a16="http://schemas.microsoft.com/office/drawing/2014/main" id="{8312AA91-9555-C186-2637-44EFAF6AF10F}"/>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9DCCEC7A-7EA7-FF9C-7C12-CFD1BF496E8C}"/>
              </a:ext>
            </a:extLst>
          </p:cNvPr>
          <p:cNvSpPr txBox="1"/>
          <p:nvPr/>
        </p:nvSpPr>
        <p:spPr>
          <a:xfrm>
            <a:off x="3858934" y="288379"/>
            <a:ext cx="3822979" cy="2554545"/>
          </a:xfrm>
          <a:prstGeom prst="rect">
            <a:avLst/>
          </a:prstGeom>
          <a:noFill/>
        </p:spPr>
        <p:txBody>
          <a:bodyPr wrap="square">
            <a:spAutoFit/>
          </a:bodyPr>
          <a:lstStyle/>
          <a:p>
            <a:pPr marL="171450" indent="-171450" algn="just">
              <a:buClr>
                <a:srgbClr val="0362C6"/>
              </a:buClr>
              <a:buFont typeface="Wingdings" panose="05000000000000000000" pitchFamily="2" charset="2"/>
              <a:buChar char="ü"/>
            </a:pPr>
            <a:r>
              <a:rPr lang="en-US" sz="1000" b="0" i="0" dirty="0">
                <a:solidFill>
                  <a:srgbClr val="000000"/>
                </a:solidFill>
                <a:effectLst/>
                <a:latin typeface="Times New Roman" panose="02020603050405020304" pitchFamily="18" charset="0"/>
                <a:cs typeface="Times New Roman" panose="02020603050405020304" pitchFamily="18" charset="0"/>
              </a:rPr>
              <a:t>The </a:t>
            </a:r>
            <a:r>
              <a:rPr lang="en-US" sz="1000" b="1" i="1" dirty="0">
                <a:solidFill>
                  <a:srgbClr val="0362C6"/>
                </a:solidFill>
                <a:effectLst/>
                <a:latin typeface="Times New Roman" panose="02020603050405020304" pitchFamily="18" charset="0"/>
                <a:cs typeface="Times New Roman" panose="02020603050405020304" pitchFamily="18" charset="0"/>
              </a:rPr>
              <a:t>SOCHI</a:t>
            </a:r>
            <a:r>
              <a:rPr lang="en-US" sz="1000" b="0" i="0" dirty="0">
                <a:solidFill>
                  <a:srgbClr val="000000"/>
                </a:solidFill>
                <a:effectLst/>
                <a:latin typeface="Times New Roman" panose="02020603050405020304" pitchFamily="18" charset="0"/>
                <a:cs typeface="Times New Roman" panose="02020603050405020304" pitchFamily="18" charset="0"/>
              </a:rPr>
              <a:t> station is designed to research and tests of promising semiconductor micro- and nanoelectronics products for the determination of SEE sensitivity to low energy (3.2 MeV/nucleon) heavy charged particles at the exit from the heavy ion linear accelerator.</a:t>
            </a:r>
          </a:p>
          <a:p>
            <a:pPr algn="just">
              <a:buClr>
                <a:srgbClr val="0362C6"/>
              </a:buClr>
            </a:pPr>
            <a:endParaRPr lang="en-US" sz="1000" b="0" i="0" dirty="0">
              <a:solidFill>
                <a:srgbClr val="000000"/>
              </a:solidFill>
              <a:effectLst/>
              <a:latin typeface="Times New Roman" panose="02020603050405020304" pitchFamily="18" charset="0"/>
              <a:cs typeface="Times New Roman" panose="02020603050405020304" pitchFamily="18" charset="0"/>
            </a:endParaRPr>
          </a:p>
          <a:p>
            <a:pPr marL="171450" indent="-171450" algn="just">
              <a:buClr>
                <a:srgbClr val="0362C6"/>
              </a:buClr>
              <a:buFont typeface="Wingdings" panose="05000000000000000000" pitchFamily="2" charset="2"/>
              <a:buChar char="ü"/>
            </a:pPr>
            <a:r>
              <a:rPr lang="en-US" sz="1000" dirty="0">
                <a:solidFill>
                  <a:srgbClr val="000000"/>
                </a:solidFill>
                <a:latin typeface="Times New Roman" panose="02020603050405020304" pitchFamily="18" charset="0"/>
                <a:cs typeface="Times New Roman" panose="02020603050405020304" pitchFamily="18" charset="0"/>
              </a:rPr>
              <a:t>The </a:t>
            </a:r>
            <a:r>
              <a:rPr lang="en-US" sz="1000" b="1" i="1" dirty="0">
                <a:solidFill>
                  <a:srgbClr val="0362C6"/>
                </a:solidFill>
                <a:latin typeface="Times New Roman" panose="02020603050405020304" pitchFamily="18" charset="0"/>
                <a:cs typeface="Times New Roman" panose="02020603050405020304" pitchFamily="18" charset="0"/>
              </a:rPr>
              <a:t>ISCRA</a:t>
            </a:r>
            <a:r>
              <a:rPr lang="en-US" sz="1000" dirty="0">
                <a:solidFill>
                  <a:srgbClr val="000000"/>
                </a:solidFill>
                <a:latin typeface="Times New Roman" panose="02020603050405020304" pitchFamily="18" charset="0"/>
                <a:cs typeface="Times New Roman" panose="02020603050405020304" pitchFamily="18" charset="0"/>
              </a:rPr>
              <a:t> station is designed to research and tests of promising semiconductor micro- and nanoelectronics products for the determination of SEE sensitivity to high energy (150-500 MeV/nucleon) heavy charged particles extracted from NUCLOTRON.</a:t>
            </a:r>
          </a:p>
          <a:p>
            <a:pPr algn="just">
              <a:buClr>
                <a:srgbClr val="0362C6"/>
              </a:buClr>
            </a:pPr>
            <a:endParaRPr lang="en-US" sz="1000" dirty="0">
              <a:solidFill>
                <a:srgbClr val="000000"/>
              </a:solidFill>
              <a:latin typeface="Times New Roman" panose="02020603050405020304" pitchFamily="18" charset="0"/>
              <a:cs typeface="Times New Roman" panose="02020603050405020304" pitchFamily="18" charset="0"/>
            </a:endParaRPr>
          </a:p>
          <a:p>
            <a:pPr marL="171450" indent="-171450" algn="just">
              <a:buClr>
                <a:srgbClr val="0362C6"/>
              </a:buClr>
              <a:buFont typeface="Wingdings" panose="05000000000000000000" pitchFamily="2" charset="2"/>
              <a:buChar char="ü"/>
            </a:pPr>
            <a:r>
              <a:rPr lang="en-US" sz="1000" dirty="0">
                <a:solidFill>
                  <a:srgbClr val="000000"/>
                </a:solidFill>
                <a:latin typeface="Times New Roman" panose="02020603050405020304" pitchFamily="18" charset="0"/>
                <a:cs typeface="Times New Roman" panose="02020603050405020304" pitchFamily="18" charset="0"/>
              </a:rPr>
              <a:t>The </a:t>
            </a:r>
            <a:r>
              <a:rPr lang="en-US" sz="1000" b="1" i="1" dirty="0">
                <a:solidFill>
                  <a:srgbClr val="0362C6"/>
                </a:solidFill>
                <a:latin typeface="Times New Roman" panose="02020603050405020304" pitchFamily="18" charset="0"/>
                <a:cs typeface="Times New Roman" panose="02020603050405020304" pitchFamily="18" charset="0"/>
              </a:rPr>
              <a:t>SIMBO</a:t>
            </a:r>
            <a:r>
              <a:rPr lang="en-US" sz="1000" dirty="0">
                <a:solidFill>
                  <a:srgbClr val="000000"/>
                </a:solidFill>
                <a:latin typeface="Times New Roman" panose="02020603050405020304" pitchFamily="18" charset="0"/>
                <a:cs typeface="Times New Roman" panose="02020603050405020304" pitchFamily="18" charset="0"/>
              </a:rPr>
              <a:t> station is designed for radiobiological research to simulate the effects of high energy (400-1000 MeV/nucleon) heavy charged particles of galactic and solar cosmic rays on the cognitive functions of lower primates and small laboratory animals.  </a:t>
            </a:r>
            <a:endParaRPr lang="aa-ET" sz="1000" dirty="0">
              <a:solidFill>
                <a:srgbClr val="00000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D4C4482-66E8-3D0C-C9EF-7F581D005412}"/>
              </a:ext>
            </a:extLst>
          </p:cNvPr>
          <p:cNvSpPr txBox="1"/>
          <p:nvPr/>
        </p:nvSpPr>
        <p:spPr>
          <a:xfrm>
            <a:off x="3843454" y="2816115"/>
            <a:ext cx="1843319" cy="1169551"/>
          </a:xfrm>
          <a:prstGeom prst="rect">
            <a:avLst/>
          </a:prstGeom>
          <a:noFill/>
        </p:spPr>
        <p:txBody>
          <a:bodyPr wrap="square">
            <a:spAutoFit/>
          </a:bodyPr>
          <a:lstStyle/>
          <a:p>
            <a:pPr algn="just"/>
            <a:r>
              <a:rPr lang="aa-ET" sz="1000" dirty="0">
                <a:latin typeface="Times New Roman" panose="02020603050405020304" pitchFamily="18" charset="0"/>
                <a:cs typeface="Times New Roman" panose="02020603050405020304" pitchFamily="18" charset="0"/>
              </a:rPr>
              <a:t>The technology </a:t>
            </a:r>
            <a:r>
              <a:rPr lang="en-US" sz="1000" dirty="0">
                <a:latin typeface="Times New Roman" panose="02020603050405020304" pitchFamily="18" charset="0"/>
                <a:cs typeface="Times New Roman" panose="02020603050405020304" pitchFamily="18" charset="0"/>
              </a:rPr>
              <a:t>of radiation hardness test of </a:t>
            </a:r>
            <a:r>
              <a:rPr lang="en-US" sz="1000" u="sng" dirty="0">
                <a:latin typeface="Times New Roman" panose="02020603050405020304" pitchFamily="18" charset="0"/>
                <a:cs typeface="Times New Roman" panose="02020603050405020304" pitchFamily="18" charset="0"/>
              </a:rPr>
              <a:t>capsulated</a:t>
            </a:r>
            <a:r>
              <a:rPr lang="en-US" sz="1000" dirty="0">
                <a:latin typeface="Times New Roman" panose="02020603050405020304" pitchFamily="18" charset="0"/>
                <a:cs typeface="Times New Roman" panose="02020603050405020304" pitchFamily="18" charset="0"/>
              </a:rPr>
              <a:t> microchips has already been implemented at NASA Space Radiation Laboratory at Brookhaven National Laboratory, </a:t>
            </a:r>
            <a:r>
              <a:rPr lang="en-US" sz="1000" u="sng" dirty="0">
                <a:latin typeface="Times New Roman" panose="02020603050405020304" pitchFamily="18" charset="0"/>
                <a:cs typeface="Times New Roman" panose="02020603050405020304" pitchFamily="18" charset="0"/>
              </a:rPr>
              <a:t>but not in Russia</a:t>
            </a:r>
            <a:r>
              <a:rPr lang="en-US" sz="1000" dirty="0">
                <a:latin typeface="Times New Roman" panose="02020603050405020304" pitchFamily="18" charset="0"/>
                <a:cs typeface="Times New Roman" panose="02020603050405020304" pitchFamily="18" charset="0"/>
              </a:rPr>
              <a:t>.</a:t>
            </a:r>
            <a:endParaRPr lang="aa-ET" sz="1000" dirty="0"/>
          </a:p>
        </p:txBody>
      </p:sp>
      <p:pic>
        <p:nvPicPr>
          <p:cNvPr id="32" name="Picture 233">
            <a:extLst>
              <a:ext uri="{FF2B5EF4-FFF2-40B4-BE49-F238E27FC236}">
                <a16:creationId xmlns:a16="http://schemas.microsoft.com/office/drawing/2014/main" id="{857B7811-E107-9108-2066-0CF257D2714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32" y="1603817"/>
            <a:ext cx="1547465" cy="1132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1" name="Рисунок 20">
            <a:extLst>
              <a:ext uri="{FF2B5EF4-FFF2-40B4-BE49-F238E27FC236}">
                <a16:creationId xmlns:a16="http://schemas.microsoft.com/office/drawing/2014/main" id="{1C3CF373-B2DF-B33D-6433-5499B03A3D47}"/>
              </a:ext>
            </a:extLst>
          </p:cNvPr>
          <p:cNvPicPr>
            <a:picLocks noChangeAspect="1"/>
          </p:cNvPicPr>
          <p:nvPr/>
        </p:nvPicPr>
        <p:blipFill rotWithShape="1">
          <a:blip r:embed="rId7"/>
          <a:srcRect l="42567" t="56902" r="30289" b="773"/>
          <a:stretch/>
        </p:blipFill>
        <p:spPr>
          <a:xfrm>
            <a:off x="2688828" y="648419"/>
            <a:ext cx="1058840" cy="1245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70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3</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sp>
        <p:nvSpPr>
          <p:cNvPr id="24" name="Прямоугольник 23"/>
          <p:cNvSpPr/>
          <p:nvPr/>
        </p:nvSpPr>
        <p:spPr>
          <a:xfrm>
            <a:off x="8747" y="0"/>
            <a:ext cx="7666005"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Station of </a:t>
            </a:r>
            <a:r>
              <a:rPr lang="en-US" altLang="ru-RU" sz="1200" b="1" dirty="0" err="1">
                <a:latin typeface="Georgia" panose="02040502050405020303" pitchFamily="18" charset="0"/>
                <a:cs typeface="Times New Roman" panose="02020603050405020304" pitchFamily="18" charset="0"/>
              </a:rPr>
              <a:t>CHip</a:t>
            </a:r>
            <a:r>
              <a:rPr lang="en-US" altLang="ru-RU" sz="1200" b="1" dirty="0">
                <a:latin typeface="Georgia" panose="02040502050405020303" pitchFamily="18" charset="0"/>
                <a:cs typeface="Times New Roman" panose="02020603050405020304" pitchFamily="18" charset="0"/>
              </a:rPr>
              <a:t> Irradiation (SOCHI)</a:t>
            </a:r>
          </a:p>
        </p:txBody>
      </p:sp>
      <p:grpSp>
        <p:nvGrpSpPr>
          <p:cNvPr id="26" name="Группа 25"/>
          <p:cNvGrpSpPr/>
          <p:nvPr/>
        </p:nvGrpSpPr>
        <p:grpSpPr>
          <a:xfrm>
            <a:off x="68884" y="336301"/>
            <a:ext cx="4176464" cy="2252329"/>
            <a:chOff x="-1059530" y="1134987"/>
            <a:chExt cx="4176464" cy="2252329"/>
          </a:xfrm>
        </p:grpSpPr>
        <p:pic>
          <p:nvPicPr>
            <p:cNvPr id="27" name="Рисунок 26">
              <a:extLst>
                <a:ext uri="{FF2B5EF4-FFF2-40B4-BE49-F238E27FC236}">
                  <a16:creationId xmlns:a16="http://schemas.microsoft.com/office/drawing/2014/main" id="{E07BE82D-6E3E-4FE5-AF5C-351C05485E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530" y="1134987"/>
              <a:ext cx="4176464" cy="2252329"/>
            </a:xfrm>
            <a:prstGeom prst="roundRect">
              <a:avLst>
                <a:gd name="adj" fmla="val 8594"/>
              </a:avLst>
            </a:prstGeom>
            <a:solidFill>
              <a:schemeClr val="bg1"/>
            </a:solidFill>
            <a:ln w="9525" cap="flat" cmpd="sng" algn="ctr">
              <a:solidFill>
                <a:schemeClr val="tx1"/>
              </a:solidFill>
              <a:prstDash val="solid"/>
              <a:round/>
              <a:headEnd type="none" w="med" len="med"/>
              <a:tailEnd type="none" w="med" len="med"/>
            </a:ln>
            <a:effectLst/>
          </p:spPr>
        </p:pic>
        <p:sp>
          <p:nvSpPr>
            <p:cNvPr id="28" name="Овал 27"/>
            <p:cNvSpPr/>
            <p:nvPr/>
          </p:nvSpPr>
          <p:spPr bwMode="auto">
            <a:xfrm>
              <a:off x="-530942" y="1855067"/>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1</a:t>
              </a:r>
            </a:p>
          </p:txBody>
        </p:sp>
        <p:sp>
          <p:nvSpPr>
            <p:cNvPr id="29" name="Овал 28"/>
            <p:cNvSpPr/>
            <p:nvPr/>
          </p:nvSpPr>
          <p:spPr bwMode="auto">
            <a:xfrm>
              <a:off x="111500" y="1752975"/>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2</a:t>
              </a:r>
            </a:p>
          </p:txBody>
        </p:sp>
        <p:sp>
          <p:nvSpPr>
            <p:cNvPr id="30" name="Овал 29"/>
            <p:cNvSpPr/>
            <p:nvPr/>
          </p:nvSpPr>
          <p:spPr bwMode="auto">
            <a:xfrm>
              <a:off x="333154" y="1927075"/>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3</a:t>
              </a:r>
            </a:p>
          </p:txBody>
        </p:sp>
        <p:sp>
          <p:nvSpPr>
            <p:cNvPr id="31" name="Овал 30"/>
            <p:cNvSpPr/>
            <p:nvPr/>
          </p:nvSpPr>
          <p:spPr bwMode="auto">
            <a:xfrm>
              <a:off x="549178" y="1783059"/>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4</a:t>
              </a:r>
            </a:p>
          </p:txBody>
        </p:sp>
        <p:sp>
          <p:nvSpPr>
            <p:cNvPr id="32" name="Овал 31"/>
            <p:cNvSpPr/>
            <p:nvPr/>
          </p:nvSpPr>
          <p:spPr bwMode="auto">
            <a:xfrm>
              <a:off x="885753" y="1671115"/>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5</a:t>
              </a:r>
            </a:p>
          </p:txBody>
        </p:sp>
        <p:sp>
          <p:nvSpPr>
            <p:cNvPr id="33" name="Овал 32"/>
            <p:cNvSpPr/>
            <p:nvPr/>
          </p:nvSpPr>
          <p:spPr bwMode="auto">
            <a:xfrm>
              <a:off x="1341266" y="1783059"/>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6</a:t>
              </a:r>
            </a:p>
          </p:txBody>
        </p:sp>
        <p:sp>
          <p:nvSpPr>
            <p:cNvPr id="34" name="Овал 33"/>
            <p:cNvSpPr/>
            <p:nvPr/>
          </p:nvSpPr>
          <p:spPr bwMode="auto">
            <a:xfrm>
              <a:off x="1701306" y="1567035"/>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7</a:t>
              </a:r>
            </a:p>
          </p:txBody>
        </p:sp>
        <p:sp>
          <p:nvSpPr>
            <p:cNvPr id="35" name="Овал 34"/>
            <p:cNvSpPr/>
            <p:nvPr/>
          </p:nvSpPr>
          <p:spPr bwMode="auto">
            <a:xfrm>
              <a:off x="2421386" y="1423019"/>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defTabSz="576263" eaLnBrk="1" hangingPunct="1"/>
              <a:r>
                <a:rPr lang="ru-RU" sz="900" b="1" dirty="0">
                  <a:latin typeface="Times New Roman" panose="02020603050405020304" pitchFamily="18" charset="0"/>
                  <a:cs typeface="Times New Roman" panose="02020603050405020304" pitchFamily="18" charset="0"/>
                </a:rPr>
                <a:t>8</a:t>
              </a:r>
            </a:p>
          </p:txBody>
        </p:sp>
      </p:grpSp>
      <p:sp>
        <p:nvSpPr>
          <p:cNvPr id="37" name="Скругленный прямоугольник 36"/>
          <p:cNvSpPr/>
          <p:nvPr/>
        </p:nvSpPr>
        <p:spPr bwMode="auto">
          <a:xfrm>
            <a:off x="125206" y="399174"/>
            <a:ext cx="1127028" cy="30029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Georgia" panose="02040502050405020303" pitchFamily="18" charset="0"/>
              </a:rPr>
              <a:t>Particle collimation system</a:t>
            </a:r>
            <a:endParaRPr kumimoji="0" lang="ru-RU" sz="700" b="0" i="0" u="none" strike="noStrike" cap="none" normalizeH="0" baseline="0" dirty="0">
              <a:ln>
                <a:noFill/>
              </a:ln>
              <a:solidFill>
                <a:schemeClr val="tx1"/>
              </a:solidFill>
              <a:effectLst/>
              <a:latin typeface="Georgia" panose="02040502050405020303" pitchFamily="18" charset="0"/>
            </a:endParaRPr>
          </a:p>
        </p:txBody>
      </p:sp>
      <p:cxnSp>
        <p:nvCxnSpPr>
          <p:cNvPr id="38" name="Прямая со стрелкой 37"/>
          <p:cNvCxnSpPr/>
          <p:nvPr/>
        </p:nvCxnSpPr>
        <p:spPr bwMode="auto">
          <a:xfrm flipH="1">
            <a:off x="213499" y="665581"/>
            <a:ext cx="948438" cy="0"/>
          </a:xfrm>
          <a:prstGeom prst="straightConnector1">
            <a:avLst/>
          </a:prstGeom>
          <a:solidFill>
            <a:schemeClr val="accent1"/>
          </a:solidFill>
          <a:ln w="28575" cap="flat" cmpd="sng" algn="ctr">
            <a:solidFill>
              <a:srgbClr val="FF0000"/>
            </a:solidFill>
            <a:prstDash val="solid"/>
            <a:round/>
            <a:headEnd type="none" w="med" len="med"/>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Рисунок 39">
            <a:extLst>
              <a:ext uri="{FF2B5EF4-FFF2-40B4-BE49-F238E27FC236}">
                <a16:creationId xmlns:a16="http://schemas.microsoft.com/office/drawing/2014/main" id="{E25102D0-6A7B-62A7-0404-BFCFDCB4E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32317" y="1561983"/>
            <a:ext cx="2580036" cy="1937258"/>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sp>
        <p:nvSpPr>
          <p:cNvPr id="41" name="Скругленный прямоугольник 9">
            <a:extLst>
              <a:ext uri="{FF2B5EF4-FFF2-40B4-BE49-F238E27FC236}">
                <a16:creationId xmlns:a16="http://schemas.microsoft.com/office/drawing/2014/main" id="{DD7A7885-6750-2762-7C5F-7670B9184FFD}"/>
              </a:ext>
            </a:extLst>
          </p:cNvPr>
          <p:cNvSpPr/>
          <p:nvPr/>
        </p:nvSpPr>
        <p:spPr bwMode="auto">
          <a:xfrm>
            <a:off x="6134745" y="997913"/>
            <a:ext cx="1450627" cy="201160"/>
          </a:xfrm>
          <a:prstGeom prst="roundRect">
            <a:avLst/>
          </a:prstGeom>
          <a:solidFill>
            <a:srgbClr val="95DFC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latin typeface="Georgia" panose="02040502050405020303" pitchFamily="18" charset="0"/>
              </a:rPr>
              <a:t>Back view</a:t>
            </a:r>
            <a:endParaRPr lang="ru-RU" sz="900" dirty="0">
              <a:latin typeface="Georgia" panose="02040502050405020303" pitchFamily="18" charset="0"/>
            </a:endParaRPr>
          </a:p>
        </p:txBody>
      </p:sp>
      <p:sp>
        <p:nvSpPr>
          <p:cNvPr id="42" name="Скругленный прямоугольник 11">
            <a:extLst>
              <a:ext uri="{FF2B5EF4-FFF2-40B4-BE49-F238E27FC236}">
                <a16:creationId xmlns:a16="http://schemas.microsoft.com/office/drawing/2014/main" id="{A1485526-6962-E86F-5C6E-BDFFE9E56674}"/>
              </a:ext>
            </a:extLst>
          </p:cNvPr>
          <p:cNvSpPr/>
          <p:nvPr/>
        </p:nvSpPr>
        <p:spPr bwMode="auto">
          <a:xfrm>
            <a:off x="4103466" y="998437"/>
            <a:ext cx="1969738" cy="201159"/>
          </a:xfrm>
          <a:prstGeom prst="roundRect">
            <a:avLst/>
          </a:prstGeom>
          <a:solidFill>
            <a:srgbClr val="95DFC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900" dirty="0">
                <a:latin typeface="Georgia" panose="02040502050405020303" pitchFamily="18" charset="0"/>
              </a:rPr>
              <a:t>The SOCHI station</a:t>
            </a:r>
            <a:endParaRPr lang="ru-RU" sz="900" dirty="0">
              <a:latin typeface="Georgia" panose="02040502050405020303" pitchFamily="18" charset="0"/>
            </a:endParaRPr>
          </a:p>
        </p:txBody>
      </p:sp>
      <p:cxnSp>
        <p:nvCxnSpPr>
          <p:cNvPr id="43" name="Прямая со стрелкой 42"/>
          <p:cNvCxnSpPr/>
          <p:nvPr/>
        </p:nvCxnSpPr>
        <p:spPr bwMode="auto">
          <a:xfrm>
            <a:off x="4503695" y="2276489"/>
            <a:ext cx="1224136" cy="0"/>
          </a:xfrm>
          <a:prstGeom prst="straightConnector1">
            <a:avLst/>
          </a:prstGeom>
          <a:solidFill>
            <a:schemeClr val="accent1"/>
          </a:solidFill>
          <a:ln w="12700" cap="flat" cmpd="sng" algn="ctr">
            <a:solidFill>
              <a:srgbClr val="FFFF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Прямая со стрелкой 43"/>
          <p:cNvCxnSpPr/>
          <p:nvPr/>
        </p:nvCxnSpPr>
        <p:spPr bwMode="auto">
          <a:xfrm>
            <a:off x="5007751" y="2765116"/>
            <a:ext cx="648072" cy="0"/>
          </a:xfrm>
          <a:prstGeom prst="straightConnector1">
            <a:avLst/>
          </a:prstGeom>
          <a:solidFill>
            <a:schemeClr val="accent1"/>
          </a:solidFill>
          <a:ln w="12700" cap="flat" cmpd="sng" algn="ctr">
            <a:solidFill>
              <a:srgbClr val="FFFF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Скругленный прямоугольник 44"/>
          <p:cNvSpPr/>
          <p:nvPr/>
        </p:nvSpPr>
        <p:spPr bwMode="auto">
          <a:xfrm>
            <a:off x="4572005" y="2131565"/>
            <a:ext cx="502510" cy="12823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kumimoji="0" lang="ru-RU" sz="500" b="1" i="0" u="none" strike="noStrike" cap="none" normalizeH="0" baseline="0" dirty="0">
                <a:ln>
                  <a:noFill/>
                </a:ln>
                <a:solidFill>
                  <a:schemeClr val="tx1"/>
                </a:solidFill>
                <a:effectLst/>
                <a:latin typeface="Georgia" panose="02040502050405020303" pitchFamily="18" charset="0"/>
              </a:rPr>
              <a:t>1020 </a:t>
            </a:r>
            <a:r>
              <a:rPr kumimoji="0" lang="en-US" sz="500" b="1" i="0" u="none" strike="noStrike" cap="none" normalizeH="0" baseline="0" dirty="0">
                <a:ln>
                  <a:noFill/>
                </a:ln>
                <a:solidFill>
                  <a:schemeClr val="tx1"/>
                </a:solidFill>
                <a:effectLst/>
                <a:latin typeface="Georgia" panose="02040502050405020303" pitchFamily="18" charset="0"/>
              </a:rPr>
              <a:t>mm</a:t>
            </a:r>
            <a:endParaRPr kumimoji="0" lang="ru-RU" sz="500" b="1" i="0" u="none" strike="noStrike" cap="none" normalizeH="0" baseline="0" dirty="0">
              <a:ln>
                <a:noFill/>
              </a:ln>
              <a:solidFill>
                <a:schemeClr val="tx1"/>
              </a:solidFill>
              <a:effectLst/>
              <a:latin typeface="Georgia" panose="02040502050405020303" pitchFamily="18" charset="0"/>
            </a:endParaRPr>
          </a:p>
        </p:txBody>
      </p:sp>
      <p:sp>
        <p:nvSpPr>
          <p:cNvPr id="46" name="Скругленный прямоугольник 45"/>
          <p:cNvSpPr/>
          <p:nvPr/>
        </p:nvSpPr>
        <p:spPr bwMode="auto">
          <a:xfrm>
            <a:off x="5080146" y="2781809"/>
            <a:ext cx="503282" cy="12948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lang="ru-RU" sz="500" b="1" dirty="0">
                <a:latin typeface="Georgia" panose="02040502050405020303" pitchFamily="18" charset="0"/>
              </a:rPr>
              <a:t>540</a:t>
            </a:r>
            <a:r>
              <a:rPr kumimoji="0" lang="ru-RU" sz="500" b="1" i="0" u="none" strike="noStrike" cap="none" normalizeH="0" baseline="0" dirty="0">
                <a:ln>
                  <a:noFill/>
                </a:ln>
                <a:solidFill>
                  <a:schemeClr val="tx1"/>
                </a:solidFill>
                <a:effectLst/>
                <a:latin typeface="Georgia" panose="02040502050405020303" pitchFamily="18" charset="0"/>
              </a:rPr>
              <a:t> </a:t>
            </a:r>
            <a:r>
              <a:rPr kumimoji="0" lang="en-US" sz="500" b="1" i="0" u="none" strike="noStrike" cap="none" normalizeH="0" baseline="0" dirty="0">
                <a:ln>
                  <a:noFill/>
                </a:ln>
                <a:solidFill>
                  <a:schemeClr val="tx1"/>
                </a:solidFill>
                <a:effectLst/>
                <a:latin typeface="Georgia" panose="02040502050405020303" pitchFamily="18" charset="0"/>
              </a:rPr>
              <a:t>mm</a:t>
            </a:r>
            <a:endParaRPr kumimoji="0" lang="ru-RU" sz="500" b="1" i="0" u="none" strike="noStrike" cap="none" normalizeH="0" baseline="0" dirty="0">
              <a:ln>
                <a:noFill/>
              </a:ln>
              <a:solidFill>
                <a:schemeClr val="tx1"/>
              </a:solidFill>
              <a:effectLst/>
              <a:latin typeface="Georgia" panose="02040502050405020303" pitchFamily="18" charset="0"/>
            </a:endParaRPr>
          </a:p>
        </p:txBody>
      </p:sp>
      <p:sp>
        <p:nvSpPr>
          <p:cNvPr id="47" name="Скругленный прямоугольник 46"/>
          <p:cNvSpPr/>
          <p:nvPr/>
        </p:nvSpPr>
        <p:spPr bwMode="auto">
          <a:xfrm rot="5400000">
            <a:off x="5475802" y="2297067"/>
            <a:ext cx="720081" cy="2160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lang="ru-RU" sz="500" b="1" dirty="0">
                <a:latin typeface="Georgia" panose="02040502050405020303" pitchFamily="18" charset="0"/>
              </a:rPr>
              <a:t>650</a:t>
            </a:r>
            <a:r>
              <a:rPr kumimoji="0" lang="ru-RU" sz="500" b="1" i="0" u="none" strike="noStrike" cap="none" normalizeH="0" baseline="0" dirty="0">
                <a:ln>
                  <a:noFill/>
                </a:ln>
                <a:solidFill>
                  <a:schemeClr val="tx1"/>
                </a:solidFill>
                <a:effectLst/>
                <a:latin typeface="Georgia" panose="02040502050405020303" pitchFamily="18" charset="0"/>
              </a:rPr>
              <a:t> </a:t>
            </a:r>
            <a:r>
              <a:rPr kumimoji="0" lang="en-US" sz="500" b="1" i="0" u="none" strike="noStrike" cap="none" normalizeH="0" baseline="0" dirty="0">
                <a:ln>
                  <a:noFill/>
                </a:ln>
                <a:solidFill>
                  <a:schemeClr val="tx1"/>
                </a:solidFill>
                <a:effectLst/>
                <a:latin typeface="Georgia" panose="02040502050405020303" pitchFamily="18" charset="0"/>
              </a:rPr>
              <a:t>mm</a:t>
            </a:r>
            <a:endParaRPr kumimoji="0" lang="ru-RU" sz="500" b="1" i="0" u="none" strike="noStrike" cap="none" normalizeH="0" baseline="0" dirty="0">
              <a:ln>
                <a:noFill/>
              </a:ln>
              <a:solidFill>
                <a:schemeClr val="tx1"/>
              </a:solidFill>
              <a:effectLst/>
              <a:latin typeface="Georgia" panose="02040502050405020303" pitchFamily="18" charset="0"/>
            </a:endParaRPr>
          </a:p>
        </p:txBody>
      </p:sp>
      <p:cxnSp>
        <p:nvCxnSpPr>
          <p:cNvPr id="48" name="Прямая со стрелкой 47"/>
          <p:cNvCxnSpPr/>
          <p:nvPr/>
        </p:nvCxnSpPr>
        <p:spPr bwMode="auto">
          <a:xfrm>
            <a:off x="5799839" y="2045037"/>
            <a:ext cx="0" cy="720080"/>
          </a:xfrm>
          <a:prstGeom prst="straightConnector1">
            <a:avLst/>
          </a:prstGeom>
          <a:solidFill>
            <a:schemeClr val="accent1"/>
          </a:solidFill>
          <a:ln w="12700" cap="flat" cmpd="sng" algn="ctr">
            <a:solidFill>
              <a:srgbClr val="C000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6134747" y="1252731"/>
            <a:ext cx="1473566" cy="2745857"/>
            <a:chOff x="6078896" y="1132269"/>
            <a:chExt cx="1473566" cy="2745857"/>
          </a:xfrm>
        </p:grpSpPr>
        <p:pic>
          <p:nvPicPr>
            <p:cNvPr id="50" name="Рисунок 49">
              <a:extLst>
                <a:ext uri="{FF2B5EF4-FFF2-40B4-BE49-F238E27FC236}">
                  <a16:creationId xmlns:a16="http://schemas.microsoft.com/office/drawing/2014/main" id="{CF980D0B-E37B-CAFB-F912-952A62800B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366" r="590" b="12152"/>
            <a:stretch/>
          </p:blipFill>
          <p:spPr>
            <a:xfrm rot="5400000">
              <a:off x="5442750" y="1768415"/>
              <a:ext cx="2745857" cy="1473566"/>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cxnSp>
          <p:nvCxnSpPr>
            <p:cNvPr id="51" name="Прямая со стрелкой 50"/>
            <p:cNvCxnSpPr/>
            <p:nvPr/>
          </p:nvCxnSpPr>
          <p:spPr bwMode="auto">
            <a:xfrm flipV="1">
              <a:off x="6786113" y="2659855"/>
              <a:ext cx="548978" cy="2833"/>
            </a:xfrm>
            <a:prstGeom prst="straightConnector1">
              <a:avLst/>
            </a:prstGeom>
            <a:solidFill>
              <a:schemeClr val="accent1"/>
            </a:solidFill>
            <a:ln w="12700" cap="flat" cmpd="sng" algn="ctr">
              <a:solidFill>
                <a:srgbClr val="FFFF00"/>
              </a:solidFill>
              <a:prstDash val="solid"/>
              <a:round/>
              <a:headEnd type="triangl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Скругленный прямоугольник 51"/>
            <p:cNvSpPr/>
            <p:nvPr/>
          </p:nvSpPr>
          <p:spPr bwMode="auto">
            <a:xfrm>
              <a:off x="6746639" y="2707123"/>
              <a:ext cx="622709" cy="17354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6263" rtl="0" eaLnBrk="1" fontAlgn="base" latinLnBrk="0" hangingPunct="1">
                <a:lnSpc>
                  <a:spcPct val="100000"/>
                </a:lnSpc>
                <a:spcBef>
                  <a:spcPct val="0"/>
                </a:spcBef>
                <a:spcAft>
                  <a:spcPct val="0"/>
                </a:spcAft>
                <a:buClrTx/>
                <a:buSzTx/>
                <a:buFontTx/>
                <a:buNone/>
                <a:tabLst/>
              </a:pPr>
              <a:r>
                <a:rPr lang="ru-RU" sz="500" b="1" dirty="0">
                  <a:latin typeface="Georgia" panose="02040502050405020303" pitchFamily="18" charset="0"/>
                </a:rPr>
                <a:t>500</a:t>
              </a:r>
              <a:r>
                <a:rPr kumimoji="0" lang="ru-RU" sz="500" b="1" i="0" u="none" strike="noStrike" cap="none" normalizeH="0" baseline="0" dirty="0">
                  <a:ln>
                    <a:noFill/>
                  </a:ln>
                  <a:solidFill>
                    <a:schemeClr val="tx1"/>
                  </a:solidFill>
                  <a:effectLst/>
                  <a:latin typeface="Georgia" panose="02040502050405020303" pitchFamily="18" charset="0"/>
                </a:rPr>
                <a:t> </a:t>
              </a:r>
              <a:r>
                <a:rPr kumimoji="0" lang="en-US" sz="500" b="1" i="0" u="none" strike="noStrike" cap="none" normalizeH="0" baseline="0" dirty="0">
                  <a:ln>
                    <a:noFill/>
                  </a:ln>
                  <a:solidFill>
                    <a:schemeClr val="tx1"/>
                  </a:solidFill>
                  <a:effectLst/>
                  <a:latin typeface="Georgia" panose="02040502050405020303" pitchFamily="18" charset="0"/>
                </a:rPr>
                <a:t>mm</a:t>
              </a:r>
              <a:endParaRPr kumimoji="0" lang="ru-RU" sz="500" b="1" i="0" u="none" strike="noStrike" cap="none" normalizeH="0" baseline="0" dirty="0">
                <a:ln>
                  <a:noFill/>
                </a:ln>
                <a:solidFill>
                  <a:schemeClr val="tx1"/>
                </a:solidFill>
                <a:effectLst/>
                <a:latin typeface="Georgia" panose="02040502050405020303" pitchFamily="18" charset="0"/>
              </a:endParaRPr>
            </a:p>
          </p:txBody>
        </p:sp>
      </p:grpSp>
      <p:sp>
        <p:nvSpPr>
          <p:cNvPr id="2" name="Прямоугольник 1">
            <a:extLst>
              <a:ext uri="{FF2B5EF4-FFF2-40B4-BE49-F238E27FC236}">
                <a16:creationId xmlns:a16="http://schemas.microsoft.com/office/drawing/2014/main" id="{2632E9E4-332F-57C4-457B-3F31656393C0}"/>
              </a:ext>
            </a:extLst>
          </p:cNvPr>
          <p:cNvSpPr/>
          <p:nvPr/>
        </p:nvSpPr>
        <p:spPr>
          <a:xfrm>
            <a:off x="4269880" y="300973"/>
            <a:ext cx="3404872" cy="553998"/>
          </a:xfrm>
          <a:prstGeom prst="rect">
            <a:avLst/>
          </a:prstGeom>
        </p:spPr>
        <p:txBody>
          <a:bodyPr wrap="square">
            <a:spAutoFit/>
          </a:bodyPr>
          <a:lstStyle/>
          <a:p>
            <a:pPr algn="just"/>
            <a:r>
              <a:rPr lang="en-US" sz="1000" b="1" i="1" dirty="0">
                <a:solidFill>
                  <a:srgbClr val="7030A0"/>
                </a:solidFill>
                <a:latin typeface="Times New Roman" panose="02020603050405020304" pitchFamily="18" charset="0"/>
                <a:cs typeface="Times New Roman" panose="02020603050405020304" pitchFamily="18" charset="0"/>
              </a:rPr>
              <a:t>SOCHI</a:t>
            </a:r>
            <a:r>
              <a:rPr lang="en-US" sz="1000" dirty="0">
                <a:latin typeface="Times New Roman" panose="02020603050405020304" pitchFamily="18" charset="0"/>
                <a:cs typeface="Times New Roman" panose="02020603050405020304" pitchFamily="18" charset="0"/>
              </a:rPr>
              <a:t> ─ an applied research station</a:t>
            </a:r>
            <a:r>
              <a:rPr lang="ru-RU"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for Single Event Effects (SEE) testing on </a:t>
            </a:r>
            <a:r>
              <a:rPr lang="en-US" sz="1000" b="1" dirty="0">
                <a:latin typeface="Times New Roman" panose="02020603050405020304" pitchFamily="18" charset="0"/>
                <a:cs typeface="Times New Roman" panose="02020603050405020304" pitchFamily="18" charset="0"/>
              </a:rPr>
              <a:t>decapsulated</a:t>
            </a:r>
            <a:r>
              <a:rPr lang="en-US" sz="1000" dirty="0">
                <a:latin typeface="Times New Roman" panose="02020603050405020304" pitchFamily="18" charset="0"/>
                <a:cs typeface="Times New Roman" panose="02020603050405020304" pitchFamily="18" charset="0"/>
              </a:rPr>
              <a:t> microchips</a:t>
            </a:r>
            <a:r>
              <a:rPr lang="ru-RU"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(ion energy up to 3</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2 MeV/n)</a:t>
            </a:r>
            <a:r>
              <a:rPr lang="ru-RU" sz="1000" dirty="0">
                <a:latin typeface="Times New Roman" panose="02020603050405020304" pitchFamily="18" charset="0"/>
                <a:cs typeface="Times New Roman" panose="02020603050405020304" pitchFamily="18" charset="0"/>
              </a:rPr>
              <a:t>.</a:t>
            </a:r>
            <a:r>
              <a:rPr lang="en-US" sz="1000" dirty="0">
                <a:latin typeface="Times New Roman" panose="02020603050405020304" pitchFamily="18" charset="0"/>
                <a:cs typeface="Times New Roman" panose="02020603050405020304" pitchFamily="18" charset="0"/>
              </a:rPr>
              <a:t> The equipment was mounted in autumn 202</a:t>
            </a:r>
            <a:r>
              <a:rPr lang="ru-RU" sz="1000" dirty="0">
                <a:latin typeface="Times New Roman" panose="02020603050405020304" pitchFamily="18" charset="0"/>
                <a:cs typeface="Times New Roman" panose="02020603050405020304" pitchFamily="18" charset="0"/>
              </a:rPr>
              <a:t>1.</a:t>
            </a:r>
          </a:p>
        </p:txBody>
      </p:sp>
      <p:cxnSp>
        <p:nvCxnSpPr>
          <p:cNvPr id="7" name="Прямая соединительная линия 6">
            <a:extLst>
              <a:ext uri="{FF2B5EF4-FFF2-40B4-BE49-F238E27FC236}">
                <a16:creationId xmlns:a16="http://schemas.microsoft.com/office/drawing/2014/main" id="{E7574B3C-F241-B1EA-CB22-D94966C1E274}"/>
              </a:ext>
            </a:extLst>
          </p:cNvPr>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Прямая соединительная линия 8">
            <a:extLst>
              <a:ext uri="{FF2B5EF4-FFF2-40B4-BE49-F238E27FC236}">
                <a16:creationId xmlns:a16="http://schemas.microsoft.com/office/drawing/2014/main" id="{1804989A-AD1C-23E3-DE65-B3E1B860C728}"/>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Прямоугольник: скругленные углы 11">
            <a:extLst>
              <a:ext uri="{FF2B5EF4-FFF2-40B4-BE49-F238E27FC236}">
                <a16:creationId xmlns:a16="http://schemas.microsoft.com/office/drawing/2014/main" id="{7282A223-2D4E-77C3-8EC2-DE70AF332033}"/>
              </a:ext>
            </a:extLst>
          </p:cNvPr>
          <p:cNvSpPr/>
          <p:nvPr/>
        </p:nvSpPr>
        <p:spPr bwMode="auto">
          <a:xfrm>
            <a:off x="343935" y="1910697"/>
            <a:ext cx="1477673" cy="96639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indent="-177800">
              <a:buFont typeface="+mj-lt"/>
              <a:buAutoNum type="arabicPeriod"/>
            </a:pPr>
            <a:r>
              <a:rPr lang="en-US" sz="700" dirty="0">
                <a:latin typeface="Georgia" panose="02040502050405020303" pitchFamily="18" charset="0"/>
              </a:rPr>
              <a:t>Dipole magnet</a:t>
            </a:r>
            <a:endParaRPr lang="ru-RU" sz="700" dirty="0">
              <a:latin typeface="Georgia" panose="02040502050405020303" pitchFamily="18" charset="0"/>
            </a:endParaRPr>
          </a:p>
          <a:p>
            <a:pPr marL="177800" indent="-177800">
              <a:buFont typeface="+mj-lt"/>
              <a:buAutoNum type="arabicPeriod"/>
            </a:pPr>
            <a:r>
              <a:rPr lang="en-US" sz="700" dirty="0">
                <a:latin typeface="Georgia" panose="02040502050405020303" pitchFamily="18" charset="0"/>
              </a:rPr>
              <a:t>Vacuum Station</a:t>
            </a:r>
            <a:r>
              <a:rPr lang="ru-RU" sz="700" dirty="0">
                <a:latin typeface="Georgia" panose="02040502050405020303" pitchFamily="18" charset="0"/>
              </a:rPr>
              <a:t> № 3</a:t>
            </a:r>
          </a:p>
          <a:p>
            <a:pPr marL="177800" indent="-177800">
              <a:buFont typeface="+mj-lt"/>
              <a:buAutoNum type="arabicPeriod"/>
            </a:pPr>
            <a:r>
              <a:rPr lang="en-US" sz="700" dirty="0">
                <a:latin typeface="Georgia" panose="02040502050405020303" pitchFamily="18" charset="0"/>
              </a:rPr>
              <a:t>Two-axis steerer</a:t>
            </a:r>
            <a:endParaRPr lang="ru-RU" sz="700" dirty="0">
              <a:latin typeface="Georgia" panose="02040502050405020303" pitchFamily="18" charset="0"/>
            </a:endParaRPr>
          </a:p>
          <a:p>
            <a:pPr marL="177800" indent="-177800">
              <a:buFont typeface="+mj-lt"/>
              <a:buAutoNum type="arabicPeriod"/>
            </a:pPr>
            <a:r>
              <a:rPr lang="en-US" sz="700" dirty="0">
                <a:latin typeface="Georgia" panose="02040502050405020303" pitchFamily="18" charset="0"/>
              </a:rPr>
              <a:t>Quadrupole magnet</a:t>
            </a:r>
            <a:r>
              <a:rPr lang="ru-RU" sz="700" dirty="0">
                <a:latin typeface="Georgia" panose="02040502050405020303" pitchFamily="18" charset="0"/>
              </a:rPr>
              <a:t> № 1</a:t>
            </a:r>
          </a:p>
          <a:p>
            <a:pPr marL="177800" indent="-177800">
              <a:buFont typeface="+mj-lt"/>
              <a:buAutoNum type="arabicPeriod"/>
            </a:pPr>
            <a:r>
              <a:rPr lang="en-US" sz="700" dirty="0">
                <a:latin typeface="Georgia" panose="02040502050405020303" pitchFamily="18" charset="0"/>
              </a:rPr>
              <a:t>Vacuum Station</a:t>
            </a:r>
            <a:r>
              <a:rPr lang="ru-RU" sz="700" dirty="0">
                <a:latin typeface="Georgia" panose="02040502050405020303" pitchFamily="18" charset="0"/>
              </a:rPr>
              <a:t> № 2</a:t>
            </a:r>
          </a:p>
          <a:p>
            <a:pPr marL="177800" indent="-177800">
              <a:buFont typeface="+mj-lt"/>
              <a:buAutoNum type="arabicPeriod"/>
            </a:pPr>
            <a:r>
              <a:rPr lang="en-US" sz="700" dirty="0">
                <a:latin typeface="Georgia" panose="02040502050405020303" pitchFamily="18" charset="0"/>
              </a:rPr>
              <a:t>Quadrupole magnet</a:t>
            </a:r>
            <a:r>
              <a:rPr lang="ru-RU" sz="700" dirty="0">
                <a:latin typeface="Georgia" panose="02040502050405020303" pitchFamily="18" charset="0"/>
              </a:rPr>
              <a:t> № 2</a:t>
            </a:r>
          </a:p>
          <a:p>
            <a:pPr marL="177800" indent="-177800">
              <a:buFont typeface="+mj-lt"/>
              <a:buAutoNum type="arabicPeriod"/>
            </a:pPr>
            <a:r>
              <a:rPr lang="en-US" sz="700" dirty="0">
                <a:latin typeface="Georgia" panose="02040502050405020303" pitchFamily="18" charset="0"/>
              </a:rPr>
              <a:t>Vacuum Station</a:t>
            </a:r>
            <a:r>
              <a:rPr lang="ru-RU" sz="700" dirty="0">
                <a:latin typeface="Georgia" panose="02040502050405020303" pitchFamily="18" charset="0"/>
              </a:rPr>
              <a:t> № 1</a:t>
            </a:r>
          </a:p>
          <a:p>
            <a:pPr marL="177800" indent="-177800">
              <a:buFont typeface="+mj-lt"/>
              <a:buAutoNum type="arabicPeriod"/>
            </a:pPr>
            <a:r>
              <a:rPr lang="en-US" sz="700" dirty="0">
                <a:latin typeface="Georgia" panose="02040502050405020303" pitchFamily="18" charset="0"/>
              </a:rPr>
              <a:t>SOCHI station</a:t>
            </a:r>
            <a:endParaRPr lang="ru-RU" sz="700" dirty="0">
              <a:latin typeface="Georgia" panose="02040502050405020303" pitchFamily="18" charset="0"/>
            </a:endParaRPr>
          </a:p>
        </p:txBody>
      </p:sp>
      <p:sp>
        <p:nvSpPr>
          <p:cNvPr id="15" name="Прямоугольник 14">
            <a:extLst>
              <a:ext uri="{FF2B5EF4-FFF2-40B4-BE49-F238E27FC236}">
                <a16:creationId xmlns:a16="http://schemas.microsoft.com/office/drawing/2014/main" id="{1534BA29-D40C-D0B5-B68B-7F46D8B95976}"/>
              </a:ext>
            </a:extLst>
          </p:cNvPr>
          <p:cNvSpPr/>
          <p:nvPr/>
        </p:nvSpPr>
        <p:spPr>
          <a:xfrm>
            <a:off x="38588" y="2923715"/>
            <a:ext cx="4018391" cy="1061829"/>
          </a:xfrm>
          <a:prstGeom prst="rect">
            <a:avLst/>
          </a:prstGeom>
        </p:spPr>
        <p:txBody>
          <a:bodyPr wrap="square">
            <a:spAutoFit/>
          </a:bodyPr>
          <a:lstStyle/>
          <a:p>
            <a:pPr algn="just"/>
            <a:r>
              <a:rPr lang="en-US" sz="900" dirty="0">
                <a:latin typeface="Times New Roman" panose="02020603050405020304" pitchFamily="18" charset="0"/>
                <a:ea typeface="Times New Roman" panose="02020603050405020304" pitchFamily="18" charset="0"/>
                <a:cs typeface="Times New Roman" panose="02020603050405020304" pitchFamily="18" charset="0"/>
              </a:rPr>
              <a:t>The SOCHI ion beam diagnostics system includes:</a:t>
            </a:r>
            <a:endParaRPr lang="ru-RU" sz="900" dirty="0">
              <a:latin typeface="Times New Roman" panose="02020603050405020304" pitchFamily="18" charset="0"/>
              <a:ea typeface="Times New Roman" panose="02020603050405020304" pitchFamily="18" charset="0"/>
              <a:cs typeface="Times New Roman" panose="02020603050405020304" pitchFamily="18" charset="0"/>
            </a:endParaRPr>
          </a:p>
          <a:p>
            <a:pPr marL="177800" indent="-177800" algn="just">
              <a:buFont typeface="+mj-lt"/>
              <a:buAutoNum type="arabicPeriod"/>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ionization detector based on </a:t>
            </a:r>
            <a:r>
              <a:rPr lang="en-US" sz="900" dirty="0" err="1">
                <a:latin typeface="Times New Roman" panose="02020603050405020304" pitchFamily="18" charset="0"/>
                <a:ea typeface="Times New Roman" panose="02020603050405020304" pitchFamily="18" charset="0"/>
                <a:cs typeface="Times New Roman" panose="02020603050405020304" pitchFamily="18" charset="0"/>
              </a:rPr>
              <a:t>microchannel</a:t>
            </a:r>
            <a:r>
              <a:rPr lang="en-US" sz="900" dirty="0">
                <a:latin typeface="Times New Roman" panose="02020603050405020304" pitchFamily="18" charset="0"/>
                <a:ea typeface="Times New Roman" panose="02020603050405020304" pitchFamily="18" charset="0"/>
                <a:cs typeface="Times New Roman" panose="02020603050405020304" pitchFamily="18" charset="0"/>
              </a:rPr>
              <a:t> plates;</a:t>
            </a:r>
            <a:endParaRPr lang="en-US" sz="900" kern="800" dirty="0">
              <a:latin typeface="Times New Roman" panose="02020603050405020304" pitchFamily="18" charset="0"/>
              <a:ea typeface="Times New Roman" panose="02020603050405020304" pitchFamily="18" charset="0"/>
              <a:cs typeface="Times New Roman" panose="02020603050405020304" pitchFamily="18" charset="0"/>
            </a:endParaRPr>
          </a:p>
          <a:p>
            <a:pPr marL="177800" indent="-177800" algn="just">
              <a:buFont typeface="+mj-lt"/>
              <a:buAutoNum type="arabicPeriod"/>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system for online diagnostics and control of peripheral ion flux density and fluence;</a:t>
            </a:r>
            <a:endParaRPr lang="en-US" sz="900" kern="800" dirty="0">
              <a:latin typeface="Times New Roman" panose="02020603050405020304" pitchFamily="18" charset="0"/>
              <a:ea typeface="Times New Roman" panose="02020603050405020304" pitchFamily="18" charset="0"/>
              <a:cs typeface="Times New Roman" panose="02020603050405020304" pitchFamily="18" charset="0"/>
            </a:endParaRPr>
          </a:p>
          <a:p>
            <a:pPr marL="177800" indent="-177800" algn="just">
              <a:buFont typeface="+mj-lt"/>
              <a:buAutoNum type="arabicPeriod"/>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A detector based on Faraday cup;</a:t>
            </a:r>
            <a:endParaRPr lang="en-US" sz="900" kern="800" dirty="0">
              <a:latin typeface="Times New Roman" panose="02020603050405020304" pitchFamily="18" charset="0"/>
              <a:ea typeface="Times New Roman" panose="02020603050405020304" pitchFamily="18" charset="0"/>
              <a:cs typeface="Times New Roman" panose="02020603050405020304" pitchFamily="18" charset="0"/>
            </a:endParaRPr>
          </a:p>
          <a:p>
            <a:pPr marL="177800" indent="-177800" algn="just">
              <a:buFont typeface="+mj-lt"/>
              <a:buAutoNum type="arabicPeriod"/>
            </a:pPr>
            <a:r>
              <a:rPr lang="en-US" sz="900" dirty="0">
                <a:latin typeface="Times New Roman" panose="02020603050405020304" pitchFamily="18" charset="0"/>
                <a:cs typeface="Times New Roman" panose="02020603050405020304" pitchFamily="18" charset="0"/>
              </a:rPr>
              <a:t>The fast total-absorption scintillation detector with optical readout; </a:t>
            </a:r>
          </a:p>
          <a:p>
            <a:pPr marL="177800" indent="-177800" algn="just">
              <a:buFont typeface="+mj-lt"/>
              <a:buAutoNum type="arabicPeriod"/>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The fast total-absorption phosphor detector with optical readout.</a:t>
            </a:r>
          </a:p>
        </p:txBody>
      </p:sp>
    </p:spTree>
    <p:extLst>
      <p:ext uri="{BB962C8B-B14F-4D97-AF65-F5344CB8AC3E}">
        <p14:creationId xmlns:p14="http://schemas.microsoft.com/office/powerpoint/2010/main" val="406072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4</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cxnSp>
        <p:nvCxnSpPr>
          <p:cNvPr id="12" name="Прямая соединительная линия 11">
            <a:extLst>
              <a:ext uri="{FF2B5EF4-FFF2-40B4-BE49-F238E27FC236}">
                <a16:creationId xmlns:a16="http://schemas.microsoft.com/office/drawing/2014/main" id="{C76490E6-B80E-41D3-E64E-6EA0F99B08C6}"/>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 name="Таблица 14">
            <a:extLst>
              <a:ext uri="{FF2B5EF4-FFF2-40B4-BE49-F238E27FC236}">
                <a16:creationId xmlns:a16="http://schemas.microsoft.com/office/drawing/2014/main" id="{A44B72B5-3F7C-E970-37D6-477C439471CC}"/>
              </a:ext>
            </a:extLst>
          </p:cNvPr>
          <p:cNvGraphicFramePr>
            <a:graphicFrameLocks noGrp="1"/>
          </p:cNvGraphicFramePr>
          <p:nvPr>
            <p:extLst>
              <p:ext uri="{D42A27DB-BD31-4B8C-83A1-F6EECF244321}">
                <p14:modId xmlns:p14="http://schemas.microsoft.com/office/powerpoint/2010/main" val="3476769997"/>
              </p:ext>
            </p:extLst>
          </p:nvPr>
        </p:nvGraphicFramePr>
        <p:xfrm>
          <a:off x="96540" y="864443"/>
          <a:ext cx="2088232" cy="3024337"/>
        </p:xfrm>
        <a:graphic>
          <a:graphicData uri="http://schemas.openxmlformats.org/drawingml/2006/table">
            <a:tbl>
              <a:tblPr firstRow="1" firstCol="1" bandRow="1"/>
              <a:tblGrid>
                <a:gridCol w="1332619">
                  <a:extLst>
                    <a:ext uri="{9D8B030D-6E8A-4147-A177-3AD203B41FA5}">
                      <a16:colId xmlns:a16="http://schemas.microsoft.com/office/drawing/2014/main" val="20000"/>
                    </a:ext>
                  </a:extLst>
                </a:gridCol>
                <a:gridCol w="755613">
                  <a:extLst>
                    <a:ext uri="{9D8B030D-6E8A-4147-A177-3AD203B41FA5}">
                      <a16:colId xmlns:a16="http://schemas.microsoft.com/office/drawing/2014/main" val="20001"/>
                    </a:ext>
                  </a:extLst>
                </a:gridCol>
              </a:tblGrid>
              <a:tr h="411137">
                <a:tc>
                  <a:txBody>
                    <a:bodyPr/>
                    <a:lstStyle/>
                    <a:p>
                      <a:pPr>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Type of ions</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40</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Ar</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131</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22+</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84</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Kr</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6515">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Ion energy at the exit from the</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00"/>
                        </a:spcBef>
                        <a:spcAft>
                          <a:spcPts val="100"/>
                        </a:spcAft>
                      </a:pPr>
                      <a:r>
                        <a:rPr lang="en-US" sz="700" kern="800" dirty="0" err="1">
                          <a:effectLst/>
                          <a:latin typeface="Times New Roman" panose="02020603050405020304" pitchFamily="18" charset="0"/>
                          <a:ea typeface="Times New Roman" panose="02020603050405020304" pitchFamily="18" charset="0"/>
                          <a:cs typeface="Times New Roman" panose="02020603050405020304" pitchFamily="18" charset="0"/>
                        </a:rPr>
                        <a:t>HILac</a:t>
                      </a:r>
                      <a:r>
                        <a:rPr lang="en-GB" sz="7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MeV</a:t>
                      </a:r>
                      <a:r>
                        <a:rPr lang="en-GB" sz="7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nucleon</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2088">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Ion flux density, particles/(cm</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u-RU"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2088">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Maximum fluence per run, ion/(cm</a:t>
                      </a:r>
                      <a:r>
                        <a:rPr lang="en-US"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2∙10</a:t>
                      </a:r>
                      <a:r>
                        <a:rPr lang="ru-RU" sz="7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091">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Maximum irradiation area, mm</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Ø29</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1137">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Uniformity in the beam center at the 20x20 mm area, %</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1044">
                <a:tc>
                  <a:txBody>
                    <a:bodyPr/>
                    <a:lstStyle/>
                    <a:p>
                      <a:pPr algn="just">
                        <a:spcBef>
                          <a:spcPts val="100"/>
                        </a:spcBef>
                        <a:spcAft>
                          <a:spcPts val="100"/>
                        </a:spcAft>
                      </a:pPr>
                      <a:r>
                        <a:rPr lang="en-US" sz="700" kern="800" dirty="0">
                          <a:effectLst/>
                          <a:latin typeface="Times New Roman" panose="02020603050405020304" pitchFamily="18" charset="0"/>
                          <a:ea typeface="Times New Roman" panose="02020603050405020304" pitchFamily="18" charset="0"/>
                          <a:cs typeface="Times New Roman" panose="02020603050405020304" pitchFamily="18" charset="0"/>
                        </a:rPr>
                        <a:t>Beam diameter, mm</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kern="800" dirty="0">
                          <a:effectLst/>
                          <a:latin typeface="Times New Roman" panose="02020603050405020304" pitchFamily="18" charset="0"/>
                          <a:ea typeface="Times New Roman" panose="02020603050405020304" pitchFamily="18" charset="0"/>
                          <a:cs typeface="Times New Roman" panose="02020603050405020304" pitchFamily="18" charset="0"/>
                        </a:rPr>
                        <a:t>Ø73</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86237">
                <a:tc>
                  <a:txBody>
                    <a:bodyPr/>
                    <a:lstStyle/>
                    <a:p>
                      <a:pPr algn="just">
                        <a:spcBef>
                          <a:spcPts val="100"/>
                        </a:spcBef>
                        <a:spcAft>
                          <a:spcPts val="100"/>
                        </a:spcAft>
                      </a:pPr>
                      <a:r>
                        <a:rPr lang="en-US" sz="700" dirty="0">
                          <a:latin typeface="Times New Roman" panose="02020603050405020304" pitchFamily="18" charset="0"/>
                          <a:cs typeface="Times New Roman" panose="02020603050405020304" pitchFamily="18" charset="0"/>
                        </a:rPr>
                        <a:t>System of positive temperature setting for test objects </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100"/>
                        </a:spcBef>
                        <a:spcAft>
                          <a:spcPts val="100"/>
                        </a:spcAft>
                      </a:pPr>
                      <a:r>
                        <a:rPr lang="ru-RU" sz="700" dirty="0">
                          <a:latin typeface="Times New Roman" panose="02020603050405020304" pitchFamily="18" charset="0"/>
                          <a:cs typeface="Times New Roman" panose="02020603050405020304" pitchFamily="18" charset="0"/>
                        </a:rPr>
                        <a:t>+25°</a:t>
                      </a:r>
                      <a:r>
                        <a:rPr lang="en-US" sz="700" dirty="0">
                          <a:latin typeface="Times New Roman" panose="02020603050405020304" pitchFamily="18" charset="0"/>
                          <a:cs typeface="Times New Roman" panose="02020603050405020304" pitchFamily="18" charset="0"/>
                        </a:rPr>
                        <a:t>C</a:t>
                      </a:r>
                      <a:r>
                        <a:rPr lang="ru-RU" sz="700" dirty="0">
                          <a:latin typeface="Times New Roman" panose="02020603050405020304" pitchFamily="18" charset="0"/>
                          <a:cs typeface="Times New Roman" panose="02020603050405020304" pitchFamily="18" charset="0"/>
                        </a:rPr>
                        <a:t> … +125°</a:t>
                      </a:r>
                      <a:r>
                        <a:rPr lang="en-US" sz="700" dirty="0">
                          <a:latin typeface="Times New Roman" panose="02020603050405020304" pitchFamily="18" charset="0"/>
                          <a:cs typeface="Times New Roman" panose="02020603050405020304" pitchFamily="18" charset="0"/>
                        </a:rPr>
                        <a:t>C, </a:t>
                      </a:r>
                      <a:r>
                        <a:rPr lang="ru-RU" sz="700" dirty="0">
                          <a:latin typeface="Times New Roman" panose="02020603050405020304" pitchFamily="18" charset="0"/>
                          <a:cs typeface="Times New Roman" panose="02020603050405020304" pitchFamily="18" charset="0"/>
                        </a:rPr>
                        <a:t>±5°</a:t>
                      </a:r>
                      <a:r>
                        <a:rPr lang="en-US" sz="700" dirty="0">
                          <a:latin typeface="Times New Roman" panose="02020603050405020304" pitchFamily="18" charset="0"/>
                          <a:cs typeface="Times New Roman" panose="02020603050405020304" pitchFamily="18" charset="0"/>
                        </a:rPr>
                        <a:t>C;</a:t>
                      </a:r>
                    </a:p>
                    <a:p>
                      <a:pPr algn="ctr">
                        <a:spcBef>
                          <a:spcPts val="100"/>
                        </a:spcBef>
                        <a:spcAft>
                          <a:spcPts val="100"/>
                        </a:spcAft>
                      </a:pPr>
                      <a:r>
                        <a:rPr lang="en-US" sz="700" dirty="0">
                          <a:latin typeface="Times New Roman" panose="02020603050405020304" pitchFamily="18" charset="0"/>
                          <a:cs typeface="Times New Roman" panose="02020603050405020304" pitchFamily="18" charset="0"/>
                        </a:rPr>
                        <a:t>10 min</a:t>
                      </a:r>
                      <a:endParaRPr lang="ru-RU"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7" name="Скругленный прямоугольник 344">
            <a:extLst>
              <a:ext uri="{FF2B5EF4-FFF2-40B4-BE49-F238E27FC236}">
                <a16:creationId xmlns:a16="http://schemas.microsoft.com/office/drawing/2014/main" id="{84D574A2-466D-7933-070D-FBD745D84292}"/>
              </a:ext>
            </a:extLst>
          </p:cNvPr>
          <p:cNvSpPr/>
          <p:nvPr/>
        </p:nvSpPr>
        <p:spPr>
          <a:xfrm>
            <a:off x="24532" y="360387"/>
            <a:ext cx="2232248" cy="432048"/>
          </a:xfrm>
          <a:prstGeom prst="roundRect">
            <a:avLst/>
          </a:prstGeom>
          <a:solidFill>
            <a:srgbClr val="C2FAF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Georgia" panose="02040502050405020303" pitchFamily="18" charset="0"/>
                <a:cs typeface="Times New Roman" panose="02020603050405020304" pitchFamily="18" charset="0"/>
              </a:rPr>
              <a:t>Ion beam parameters at the </a:t>
            </a:r>
            <a:r>
              <a:rPr lang="ru-RU" sz="800" dirty="0">
                <a:solidFill>
                  <a:schemeClr val="tx1"/>
                </a:solidFill>
                <a:latin typeface="Georgia" panose="02040502050405020303" pitchFamily="18" charset="0"/>
                <a:cs typeface="Times New Roman" panose="02020603050405020304" pitchFamily="18" charset="0"/>
              </a:rPr>
              <a:t> </a:t>
            </a:r>
            <a:r>
              <a:rPr lang="en-US" sz="800" dirty="0">
                <a:solidFill>
                  <a:schemeClr val="tx1"/>
                </a:solidFill>
                <a:latin typeface="Georgia" panose="02040502050405020303" pitchFamily="18" charset="0"/>
                <a:cs typeface="Times New Roman" panose="02020603050405020304" pitchFamily="18" charset="0"/>
              </a:rPr>
              <a:t>SOCHI station</a:t>
            </a:r>
            <a:r>
              <a:rPr lang="ru-RU" sz="800" dirty="0">
                <a:solidFill>
                  <a:schemeClr val="tx1"/>
                </a:solidFill>
                <a:latin typeface="Georgia" panose="02040502050405020303" pitchFamily="18" charset="0"/>
                <a:cs typeface="Times New Roman" panose="02020603050405020304" pitchFamily="18" charset="0"/>
              </a:rPr>
              <a:t> </a:t>
            </a:r>
            <a:r>
              <a:rPr lang="en-US" sz="800" dirty="0">
                <a:solidFill>
                  <a:schemeClr val="tx1"/>
                </a:solidFill>
                <a:latin typeface="Georgia" panose="02040502050405020303" pitchFamily="18" charset="0"/>
                <a:cs typeface="Times New Roman" panose="02020603050405020304" pitchFamily="18" charset="0"/>
              </a:rPr>
              <a:t>during last tests </a:t>
            </a:r>
            <a:endParaRPr lang="ru-RU" sz="800" dirty="0">
              <a:solidFill>
                <a:schemeClr val="tx1"/>
              </a:solidFill>
              <a:latin typeface="Georgia" panose="02040502050405020303"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19CC4B20-B81F-40E7-AB8D-D676D2DDC2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578" y="360387"/>
            <a:ext cx="309634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Прямоугольник 19"/>
          <p:cNvSpPr/>
          <p:nvPr/>
        </p:nvSpPr>
        <p:spPr>
          <a:xfrm>
            <a:off x="8747" y="0"/>
            <a:ext cx="7666005"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The main elements of the</a:t>
            </a:r>
            <a:r>
              <a:rPr lang="ru-RU" altLang="ru-RU" sz="1200" b="1" dirty="0">
                <a:latin typeface="Georgia" panose="02040502050405020303" pitchFamily="18" charset="0"/>
                <a:cs typeface="Times New Roman" panose="02020603050405020304" pitchFamily="18" charset="0"/>
              </a:rPr>
              <a:t> </a:t>
            </a:r>
            <a:r>
              <a:rPr lang="en-US" altLang="ru-RU" sz="1200" b="1" dirty="0">
                <a:latin typeface="Georgia" panose="02040502050405020303" pitchFamily="18" charset="0"/>
                <a:cs typeface="Times New Roman" panose="02020603050405020304" pitchFamily="18" charset="0"/>
              </a:rPr>
              <a:t>SOCHI</a:t>
            </a:r>
            <a:r>
              <a:rPr lang="ru-RU" altLang="ru-RU" sz="1200" b="1" dirty="0">
                <a:latin typeface="Georgia" panose="02040502050405020303" pitchFamily="18" charset="0"/>
                <a:cs typeface="Times New Roman" panose="02020603050405020304" pitchFamily="18" charset="0"/>
              </a:rPr>
              <a:t> </a:t>
            </a:r>
            <a:r>
              <a:rPr lang="en-US" altLang="ru-RU" sz="1200" b="1" dirty="0">
                <a:latin typeface="Georgia" panose="02040502050405020303" pitchFamily="18" charset="0"/>
                <a:cs typeface="Times New Roman" panose="02020603050405020304" pitchFamily="18" charset="0"/>
              </a:rPr>
              <a:t>station</a:t>
            </a:r>
          </a:p>
        </p:txBody>
      </p:sp>
      <p:sp>
        <p:nvSpPr>
          <p:cNvPr id="2" name="Прямоугольник 1"/>
          <p:cNvSpPr/>
          <p:nvPr/>
        </p:nvSpPr>
        <p:spPr>
          <a:xfrm>
            <a:off x="5353124" y="288379"/>
            <a:ext cx="2328789" cy="3342453"/>
          </a:xfrm>
          <a:prstGeom prst="rect">
            <a:avLst/>
          </a:prstGeom>
          <a:noFill/>
        </p:spPr>
        <p:txBody>
          <a:bodyPr wrap="square">
            <a:spAutoFit/>
          </a:bodyPr>
          <a:lstStyle/>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M</a:t>
            </a:r>
            <a:r>
              <a:rPr lang="ru-RU" sz="800" dirty="0" err="1">
                <a:latin typeface="Georgia" panose="02040502050405020303" pitchFamily="18" charset="0"/>
                <a:cs typeface="Times New Roman" panose="02020603050405020304" pitchFamily="18" charset="0"/>
              </a:rPr>
              <a:t>ain</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vacuum</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chamber</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chamber volume </a:t>
            </a:r>
            <a:r>
              <a:rPr lang="ru-RU" sz="800" dirty="0">
                <a:latin typeface="Georgia" panose="02040502050405020303" pitchFamily="18" charset="0"/>
                <a:cs typeface="Times New Roman" panose="02020603050405020304" pitchFamily="18" charset="0"/>
              </a:rPr>
              <a:t>140 </a:t>
            </a:r>
            <a:r>
              <a:rPr lang="ru-RU" sz="800" dirty="0" err="1">
                <a:latin typeface="Georgia" panose="02040502050405020303" pitchFamily="18" charset="0"/>
                <a:cs typeface="Times New Roman" panose="02020603050405020304" pitchFamily="18" charset="0"/>
              </a:rPr>
              <a:t>liters</a:t>
            </a:r>
            <a:r>
              <a:rPr lang="ru-RU" sz="800" dirty="0">
                <a:latin typeface="Georgia" panose="02040502050405020303" pitchFamily="18" charset="0"/>
                <a:cs typeface="Times New Roman" panose="02020603050405020304" pitchFamily="18" charset="0"/>
              </a:rPr>
              <a:t>)</a:t>
            </a:r>
            <a:r>
              <a:rPr lang="en-US" sz="800" dirty="0">
                <a:latin typeface="Georgia" panose="02040502050405020303" pitchFamily="18" charset="0"/>
                <a:cs typeface="Times New Roman" panose="02020603050405020304" pitchFamily="18" charset="0"/>
              </a:rPr>
              <a:t>;</a:t>
            </a:r>
            <a:endParaRPr lang="ru-RU" sz="800" dirty="0">
              <a:latin typeface="Georgia" panose="02040502050405020303" pitchFamily="18" charset="0"/>
              <a:cs typeface="Times New Roman" panose="02020603050405020304" pitchFamily="18" charset="0"/>
            </a:endParaRP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f</a:t>
            </a:r>
            <a:r>
              <a:rPr lang="ru-RU" sz="800" dirty="0" err="1">
                <a:latin typeface="Georgia" panose="02040502050405020303" pitchFamily="18" charset="0"/>
                <a:cs typeface="Times New Roman" panose="02020603050405020304" pitchFamily="18" charset="0"/>
              </a:rPr>
              <a:t>orevacuum</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pump</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Geowell</a:t>
            </a:r>
            <a:r>
              <a:rPr lang="ru-RU" sz="800" dirty="0">
                <a:latin typeface="Georgia" panose="02040502050405020303" pitchFamily="18" charset="0"/>
                <a:cs typeface="Times New Roman" panose="02020603050405020304" pitchFamily="18" charset="0"/>
              </a:rPr>
              <a:t>, GWSP-1000);</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t</a:t>
            </a:r>
            <a:r>
              <a:rPr lang="ru-RU" sz="800" dirty="0" err="1">
                <a:latin typeface="Georgia" panose="02040502050405020303" pitchFamily="18" charset="0"/>
                <a:cs typeface="Times New Roman" panose="02020603050405020304" pitchFamily="18" charset="0"/>
              </a:rPr>
              <a:t>urbomolecular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pump</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Pfeiffer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vacuum</a:t>
            </a:r>
            <a:r>
              <a:rPr lang="ru-RU" sz="800" dirty="0">
                <a:latin typeface="Georgia" panose="02040502050405020303" pitchFamily="18" charset="0"/>
                <a:cs typeface="Times New Roman" panose="02020603050405020304" pitchFamily="18" charset="0"/>
              </a:rPr>
              <a:t> ATH2303M);</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gate valve of the </a:t>
            </a:r>
            <a:r>
              <a:rPr lang="ru-RU" sz="800" dirty="0" err="1">
                <a:latin typeface="Georgia" panose="02040502050405020303" pitchFamily="18" charset="0"/>
                <a:cs typeface="Times New Roman" panose="02020603050405020304" pitchFamily="18" charset="0"/>
              </a:rPr>
              <a:t>turbomolecular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pump</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gate valve </a:t>
            </a:r>
            <a:r>
              <a:rPr lang="ru-RU" sz="800" dirty="0" err="1">
                <a:latin typeface="Georgia" panose="02040502050405020303" pitchFamily="18" charset="0"/>
                <a:cs typeface="Times New Roman" panose="02020603050405020304" pitchFamily="18" charset="0"/>
              </a:rPr>
              <a:t>of</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the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beam</a:t>
            </a:r>
            <a:r>
              <a:rPr lang="en-US" sz="800" dirty="0">
                <a:latin typeface="Georgia" panose="02040502050405020303" pitchFamily="18" charset="0"/>
                <a:cs typeface="Times New Roman" panose="02020603050405020304" pitchFamily="18" charset="0"/>
              </a:rPr>
              <a:t>line</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v</a:t>
            </a:r>
            <a:r>
              <a:rPr lang="ru-RU" sz="800" dirty="0" err="1">
                <a:latin typeface="Georgia" panose="02040502050405020303" pitchFamily="18" charset="0"/>
                <a:cs typeface="Times New Roman" panose="02020603050405020304" pitchFamily="18" charset="0"/>
              </a:rPr>
              <a:t>acuum</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chamber</a:t>
            </a:r>
            <a:r>
              <a:rPr lang="ru-RU" sz="800" dirty="0">
                <a:latin typeface="Georgia" panose="02040502050405020303" pitchFamily="18" charset="0"/>
                <a:cs typeface="Times New Roman" panose="02020603050405020304" pitchFamily="18" charset="0"/>
              </a:rPr>
              <a:t> №2 (</a:t>
            </a:r>
            <a:r>
              <a:rPr lang="en-US" sz="800" dirty="0">
                <a:latin typeface="Georgia" panose="02040502050405020303" pitchFamily="18" charset="0"/>
                <a:cs typeface="Times New Roman" panose="02020603050405020304" pitchFamily="18" charset="0"/>
              </a:rPr>
              <a:t>detector based on </a:t>
            </a:r>
            <a:r>
              <a:rPr lang="ru-RU" sz="800" dirty="0" err="1">
                <a:latin typeface="Georgia" panose="02040502050405020303" pitchFamily="18" charset="0"/>
                <a:cs typeface="Times New Roman" panose="02020603050405020304" pitchFamily="18" charset="0"/>
              </a:rPr>
              <a:t>Faraday</a:t>
            </a:r>
            <a:r>
              <a:rPr lang="ru-RU" sz="800" dirty="0">
                <a:latin typeface="Georgia" panose="02040502050405020303" pitchFamily="18" charset="0"/>
                <a:cs typeface="Times New Roman" panose="02020603050405020304" pitchFamily="18" charset="0"/>
              </a:rPr>
              <a:t> c</a:t>
            </a:r>
            <a:r>
              <a:rPr lang="en-US" sz="800" dirty="0">
                <a:latin typeface="Georgia" panose="02040502050405020303" pitchFamily="18" charset="0"/>
                <a:cs typeface="Times New Roman" panose="02020603050405020304" pitchFamily="18" charset="0"/>
              </a:rPr>
              <a:t>up;</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scintillation</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detector</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v</a:t>
            </a:r>
            <a:r>
              <a:rPr lang="ru-RU" sz="800" dirty="0" err="1">
                <a:latin typeface="Georgia" panose="02040502050405020303" pitchFamily="18" charset="0"/>
                <a:cs typeface="Times New Roman" panose="02020603050405020304" pitchFamily="18" charset="0"/>
              </a:rPr>
              <a:t>acuum</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chamber</a:t>
            </a:r>
            <a:r>
              <a:rPr lang="ru-RU" sz="800" dirty="0">
                <a:latin typeface="Georgia" panose="02040502050405020303" pitchFamily="18" charset="0"/>
                <a:cs typeface="Times New Roman" panose="02020603050405020304" pitchFamily="18" charset="0"/>
              </a:rPr>
              <a:t> №1 (</a:t>
            </a:r>
            <a:r>
              <a:rPr lang="ru-RU" sz="800" dirty="0" err="1">
                <a:latin typeface="Georgia" panose="02040502050405020303" pitchFamily="18" charset="0"/>
                <a:cs typeface="Times New Roman" panose="02020603050405020304" pitchFamily="18" charset="0"/>
              </a:rPr>
              <a:t>detector</a:t>
            </a:r>
            <a:r>
              <a:rPr lang="en-US" sz="800" dirty="0">
                <a:latin typeface="Georgia" panose="02040502050405020303" pitchFamily="18" charset="0"/>
                <a:cs typeface="Times New Roman" panose="02020603050405020304" pitchFamily="18" charset="0"/>
              </a:rPr>
              <a:t> based on </a:t>
            </a:r>
            <a:r>
              <a:rPr lang="en-US" sz="800" dirty="0" err="1">
                <a:latin typeface="Georgia" panose="02040502050405020303" pitchFamily="18" charset="0"/>
                <a:cs typeface="Times New Roman" panose="02020603050405020304" pitchFamily="18" charset="0"/>
              </a:rPr>
              <a:t>microchannel</a:t>
            </a:r>
            <a:r>
              <a:rPr lang="en-US" sz="800" dirty="0">
                <a:latin typeface="Georgia" panose="02040502050405020303" pitchFamily="18" charset="0"/>
                <a:cs typeface="Times New Roman" panose="02020603050405020304" pitchFamily="18" charset="0"/>
              </a:rPr>
              <a:t> plates;</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scintillator based detectors for online diagnostics</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photomultiplier tubes</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for online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diagnostics</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p</a:t>
            </a:r>
            <a:r>
              <a:rPr lang="ru-RU" sz="800" dirty="0" err="1">
                <a:latin typeface="Georgia" panose="02040502050405020303" pitchFamily="18" charset="0"/>
                <a:cs typeface="Times New Roman" panose="02020603050405020304" pitchFamily="18" charset="0"/>
              </a:rPr>
              <a:t>ositioning</a:t>
            </a:r>
            <a:r>
              <a:rPr lang="ru-RU" sz="800" dirty="0">
                <a:latin typeface="Georgia" panose="02040502050405020303" pitchFamily="18" charset="0"/>
                <a:cs typeface="Times New Roman" panose="02020603050405020304" pitchFamily="18" charset="0"/>
              </a:rPr>
              <a:t> system</a:t>
            </a:r>
            <a:r>
              <a:rPr lang="en-US" sz="800" dirty="0">
                <a:latin typeface="Georgia" panose="02040502050405020303" pitchFamily="18" charset="0"/>
                <a:cs typeface="Times New Roman" panose="02020603050405020304" pitchFamily="18" charset="0"/>
              </a:rPr>
              <a:t> for detectors</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en-US" sz="800" dirty="0">
                <a:latin typeface="Georgia" panose="02040502050405020303" pitchFamily="18" charset="0"/>
                <a:cs typeface="Times New Roman" panose="02020603050405020304" pitchFamily="18" charset="0"/>
              </a:rPr>
              <a:t>v</a:t>
            </a:r>
            <a:r>
              <a:rPr lang="ru-RU" sz="800" dirty="0" err="1">
                <a:latin typeface="Georgia" panose="02040502050405020303" pitchFamily="18" charset="0"/>
                <a:cs typeface="Times New Roman" panose="02020603050405020304" pitchFamily="18" charset="0"/>
              </a:rPr>
              <a:t>ideo</a:t>
            </a:r>
            <a:r>
              <a:rPr lang="ru-RU" sz="800" dirty="0">
                <a:latin typeface="Georgia" panose="02040502050405020303" pitchFamily="18" charset="0"/>
                <a:cs typeface="Times New Roman" panose="02020603050405020304" pitchFamily="18" charset="0"/>
              </a:rPr>
              <a:t>-</a:t>
            </a:r>
            <a:r>
              <a:rPr lang="en-US" sz="800" dirty="0">
                <a:latin typeface="Georgia" panose="02040502050405020303" pitchFamily="18" charset="0"/>
                <a:cs typeface="Times New Roman" panose="02020603050405020304" pitchFamily="18" charset="0"/>
              </a:rPr>
              <a:t>based</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system </a:t>
            </a:r>
            <a:r>
              <a:rPr lang="ru-RU" sz="800" dirty="0" err="1">
                <a:latin typeface="Georgia" panose="02040502050405020303" pitchFamily="18" charset="0"/>
                <a:cs typeface="Times New Roman" panose="02020603050405020304" pitchFamily="18" charset="0"/>
              </a:rPr>
              <a:t>for</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DUT </a:t>
            </a:r>
            <a:r>
              <a:rPr lang="ru-RU" sz="800" dirty="0" err="1">
                <a:latin typeface="Georgia" panose="02040502050405020303" pitchFamily="18" charset="0"/>
                <a:cs typeface="Times New Roman" panose="02020603050405020304" pitchFamily="18" charset="0"/>
              </a:rPr>
              <a:t>positioning</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ru-RU" sz="800" dirty="0" err="1">
                <a:latin typeface="Georgia" panose="02040502050405020303" pitchFamily="18" charset="0"/>
                <a:cs typeface="Times New Roman" panose="02020603050405020304" pitchFamily="18" charset="0"/>
              </a:rPr>
              <a:t>pressure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sensor</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a:t>
            </a:r>
            <a:r>
              <a:rPr lang="ru-RU" sz="800" dirty="0" err="1">
                <a:latin typeface="Georgia" panose="02040502050405020303" pitchFamily="18" charset="0"/>
                <a:cs typeface="Times New Roman" panose="02020603050405020304" pitchFamily="18" charset="0"/>
              </a:rPr>
              <a:t>Pfeiffer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Vacuum</a:t>
            </a:r>
            <a:r>
              <a:rPr lang="ru-RU" sz="800" dirty="0">
                <a:latin typeface="Georgia" panose="02040502050405020303" pitchFamily="18" charset="0"/>
                <a:cs typeface="Times New Roman" panose="02020603050405020304" pitchFamily="18" charset="0"/>
              </a:rPr>
              <a:t> PT R26 001/PKR251</a:t>
            </a:r>
            <a:r>
              <a:rPr lang="en-US" sz="800" dirty="0">
                <a:latin typeface="Georgia" panose="02040502050405020303" pitchFamily="18" charset="0"/>
                <a:cs typeface="Times New Roman" panose="02020603050405020304" pitchFamily="18" charset="0"/>
              </a:rPr>
              <a:t>)</a:t>
            </a:r>
            <a:r>
              <a:rPr lang="ru-RU" sz="800" dirty="0">
                <a:latin typeface="Georgia" panose="02040502050405020303" pitchFamily="18" charset="0"/>
                <a:cs typeface="Times New Roman" panose="02020603050405020304" pitchFamily="18" charset="0"/>
              </a:rPr>
              <a:t>;</a:t>
            </a:r>
          </a:p>
          <a:p>
            <a:pPr marL="228600" indent="-228600" algn="just">
              <a:lnSpc>
                <a:spcPct val="120000"/>
              </a:lnSpc>
              <a:buFont typeface="+mj-lt"/>
              <a:buAutoNum type="arabicPeriod"/>
            </a:pPr>
            <a:r>
              <a:rPr lang="ru-RU" sz="800" dirty="0" err="1">
                <a:latin typeface="Georgia" panose="02040502050405020303" pitchFamily="18" charset="0"/>
                <a:cs typeface="Times New Roman" panose="02020603050405020304" pitchFamily="18" charset="0"/>
              </a:rPr>
              <a:t>monitor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of</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the</a:t>
            </a:r>
            <a:r>
              <a:rPr lang="ru-RU" sz="800" dirty="0">
                <a:latin typeface="Georgia" panose="02040502050405020303" pitchFamily="18" charset="0"/>
                <a:cs typeface="Times New Roman" panose="02020603050405020304" pitchFamily="18" charset="0"/>
              </a:rPr>
              <a:t> SOCHI </a:t>
            </a:r>
            <a:r>
              <a:rPr lang="ru-RU" sz="800" dirty="0" err="1">
                <a:latin typeface="Georgia" panose="02040502050405020303" pitchFamily="18" charset="0"/>
                <a:cs typeface="Times New Roman" panose="02020603050405020304" pitchFamily="18" charset="0"/>
              </a:rPr>
              <a:t>systems</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panel</a:t>
            </a:r>
            <a:r>
              <a:rPr lang="ru-RU" sz="800" dirty="0">
                <a:latin typeface="Georgia" panose="02040502050405020303" pitchFamily="18" charset="0"/>
                <a:cs typeface="Times New Roman" panose="02020603050405020304" pitchFamily="18" charset="0"/>
              </a:rPr>
              <a:t>;</a:t>
            </a:r>
          </a:p>
        </p:txBody>
      </p:sp>
      <p:sp>
        <p:nvSpPr>
          <p:cNvPr id="21" name="Прямоугольник 20"/>
          <p:cNvSpPr/>
          <p:nvPr/>
        </p:nvSpPr>
        <p:spPr>
          <a:xfrm>
            <a:off x="2249467" y="3600747"/>
            <a:ext cx="5425133" cy="387798"/>
          </a:xfrm>
          <a:prstGeom prst="rect">
            <a:avLst/>
          </a:prstGeom>
        </p:spPr>
        <p:txBody>
          <a:bodyPr wrap="square">
            <a:spAutoFit/>
          </a:bodyPr>
          <a:lstStyle/>
          <a:p>
            <a:pPr algn="just">
              <a:lnSpc>
                <a:spcPct val="120000"/>
              </a:lnSpc>
            </a:pPr>
            <a:r>
              <a:rPr lang="ru-RU" sz="800" dirty="0">
                <a:latin typeface="Georgia" panose="02040502050405020303" pitchFamily="18" charset="0"/>
                <a:cs typeface="Times New Roman" panose="02020603050405020304" pitchFamily="18" charset="0"/>
              </a:rPr>
              <a:t>13 -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equipment</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rack</a:t>
            </a:r>
            <a:r>
              <a:rPr lang="ru-RU" sz="800" dirty="0">
                <a:latin typeface="Georgia" panose="02040502050405020303" pitchFamily="18" charset="0"/>
                <a:cs typeface="Times New Roman" panose="02020603050405020304" pitchFamily="18" charset="0"/>
              </a:rPr>
              <a:t>;</a:t>
            </a:r>
            <a:r>
              <a:rPr lang="en-US" sz="800" dirty="0">
                <a:latin typeface="Georgia" panose="02040502050405020303" pitchFamily="18" charset="0"/>
                <a:cs typeface="Times New Roman" panose="02020603050405020304" pitchFamily="18" charset="0"/>
              </a:rPr>
              <a:t>  </a:t>
            </a:r>
            <a:r>
              <a:rPr lang="ru-RU" sz="800" dirty="0">
                <a:latin typeface="Georgia" panose="02040502050405020303" pitchFamily="18" charset="0"/>
                <a:cs typeface="Times New Roman" panose="02020603050405020304" pitchFamily="18" charset="0"/>
              </a:rPr>
              <a:t>14 - </a:t>
            </a:r>
            <a:r>
              <a:rPr lang="ru-RU" sz="800" dirty="0" err="1">
                <a:latin typeface="Georgia" panose="02040502050405020303" pitchFamily="18" charset="0"/>
                <a:cs typeface="Times New Roman" panose="02020603050405020304" pitchFamily="18" charset="0"/>
              </a:rPr>
              <a:t>voltage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stabilizer</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Stil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InStab</a:t>
            </a:r>
            <a:r>
              <a:rPr lang="ru-RU" sz="800" dirty="0">
                <a:latin typeface="Georgia" panose="02040502050405020303" pitchFamily="18" charset="0"/>
                <a:cs typeface="Times New Roman" panose="02020603050405020304" pitchFamily="18" charset="0"/>
              </a:rPr>
              <a:t> IS7000RT (2 </a:t>
            </a:r>
            <a:r>
              <a:rPr lang="ru-RU" sz="800" dirty="0" err="1">
                <a:latin typeface="Georgia" panose="02040502050405020303" pitchFamily="18" charset="0"/>
                <a:cs typeface="Times New Roman" panose="02020603050405020304" pitchFamily="18" charset="0"/>
              </a:rPr>
              <a:t>pcs</a:t>
            </a:r>
            <a:r>
              <a:rPr lang="ru-RU" sz="800" dirty="0">
                <a:latin typeface="Georgia" panose="02040502050405020303" pitchFamily="18" charset="0"/>
                <a:cs typeface="Times New Roman" panose="02020603050405020304" pitchFamily="18" charset="0"/>
              </a:rPr>
              <a:t>.);</a:t>
            </a:r>
            <a:r>
              <a:rPr lang="en-US" sz="800" dirty="0">
                <a:latin typeface="Georgia" panose="02040502050405020303" pitchFamily="18" charset="0"/>
                <a:cs typeface="Times New Roman" panose="02020603050405020304" pitchFamily="18" charset="0"/>
              </a:rPr>
              <a:t> </a:t>
            </a:r>
            <a:r>
              <a:rPr lang="ru-RU" sz="800" dirty="0">
                <a:latin typeface="Georgia" panose="02040502050405020303" pitchFamily="18" charset="0"/>
                <a:cs typeface="Times New Roman" panose="02020603050405020304" pitchFamily="18" charset="0"/>
              </a:rPr>
              <a:t>15 - </a:t>
            </a:r>
            <a:r>
              <a:rPr lang="ru-RU" sz="800" dirty="0" err="1">
                <a:latin typeface="Georgia" panose="02040502050405020303" pitchFamily="18" charset="0"/>
                <a:cs typeface="Times New Roman" panose="02020603050405020304" pitchFamily="18" charset="0"/>
              </a:rPr>
              <a:t>vacuum</a:t>
            </a:r>
            <a:r>
              <a:rPr lang="ru-RU" sz="800" dirty="0">
                <a:latin typeface="Georgia" panose="02040502050405020303" pitchFamily="18" charset="0"/>
                <a:cs typeface="Times New Roman" panose="02020603050405020304" pitchFamily="18" charset="0"/>
              </a:rPr>
              <a:t> system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unit</a:t>
            </a:r>
            <a:r>
              <a:rPr lang="ru-RU" sz="800" dirty="0">
                <a:latin typeface="Georgia" panose="02040502050405020303" pitchFamily="18" charset="0"/>
                <a:cs typeface="Times New Roman" panose="02020603050405020304" pitchFamily="18" charset="0"/>
              </a:rPr>
              <a:t>;</a:t>
            </a:r>
            <a:r>
              <a:rPr lang="en-US" sz="800" dirty="0">
                <a:latin typeface="Georgia" panose="02040502050405020303" pitchFamily="18" charset="0"/>
                <a:cs typeface="Times New Roman" panose="02020603050405020304" pitchFamily="18" charset="0"/>
              </a:rPr>
              <a:t> </a:t>
            </a:r>
            <a:r>
              <a:rPr lang="ru-RU" sz="800" dirty="0">
                <a:latin typeface="Georgia" panose="02040502050405020303" pitchFamily="18" charset="0"/>
                <a:cs typeface="Times New Roman" panose="02020603050405020304" pitchFamily="18" charset="0"/>
              </a:rPr>
              <a:t>16 -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unit</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of</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the</a:t>
            </a:r>
            <a:r>
              <a:rPr lang="ru-RU" sz="800" dirty="0">
                <a:latin typeface="Georgia" panose="02040502050405020303" pitchFamily="18" charset="0"/>
                <a:cs typeface="Times New Roman" panose="02020603050405020304" pitchFamily="18" charset="0"/>
              </a:rPr>
              <a:t> </a:t>
            </a:r>
            <a:r>
              <a:rPr lang="en-US" sz="800" dirty="0">
                <a:latin typeface="Georgia" panose="02040502050405020303" pitchFamily="18" charset="0"/>
                <a:cs typeface="Times New Roman" panose="02020603050405020304" pitchFamily="18" charset="0"/>
              </a:rPr>
              <a:t>DUT</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positioning</a:t>
            </a:r>
            <a:r>
              <a:rPr lang="ru-RU" sz="800" dirty="0">
                <a:latin typeface="Georgia" panose="02040502050405020303" pitchFamily="18" charset="0"/>
                <a:cs typeface="Times New Roman" panose="02020603050405020304" pitchFamily="18" charset="0"/>
              </a:rPr>
              <a:t> system;</a:t>
            </a:r>
            <a:r>
              <a:rPr lang="en-US" sz="800" dirty="0">
                <a:latin typeface="Georgia" panose="02040502050405020303" pitchFamily="18" charset="0"/>
                <a:cs typeface="Times New Roman" panose="02020603050405020304" pitchFamily="18" charset="0"/>
              </a:rPr>
              <a:t> </a:t>
            </a:r>
            <a:r>
              <a:rPr lang="ru-RU" sz="800" dirty="0">
                <a:latin typeface="Georgia" panose="02040502050405020303" pitchFamily="18" charset="0"/>
                <a:cs typeface="Times New Roman" panose="02020603050405020304" pitchFamily="18" charset="0"/>
              </a:rPr>
              <a:t>17 - </a:t>
            </a:r>
            <a:r>
              <a:rPr lang="ru-RU" sz="800" dirty="0" err="1">
                <a:latin typeface="Georgia" panose="02040502050405020303" pitchFamily="18" charset="0"/>
                <a:cs typeface="Times New Roman" panose="02020603050405020304" pitchFamily="18" charset="0"/>
              </a:rPr>
              <a:t>control</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units</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of</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the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temperature</a:t>
            </a:r>
            <a:r>
              <a:rPr lang="ru-RU" sz="800" dirty="0">
                <a:latin typeface="Georgia" panose="02040502050405020303" pitchFamily="18" charset="0"/>
                <a:cs typeface="Times New Roman" panose="02020603050405020304" pitchFamily="18" charset="0"/>
              </a:rPr>
              <a:t> </a:t>
            </a:r>
            <a:r>
              <a:rPr lang="ru-RU" sz="800" dirty="0" err="1">
                <a:latin typeface="Georgia" panose="02040502050405020303" pitchFamily="18" charset="0"/>
                <a:cs typeface="Times New Roman" panose="02020603050405020304" pitchFamily="18" charset="0"/>
              </a:rPr>
              <a:t>setting</a:t>
            </a:r>
            <a:r>
              <a:rPr lang="ru-RU" sz="800" dirty="0">
                <a:latin typeface="Georgia" panose="02040502050405020303" pitchFamily="18" charset="0"/>
                <a:cs typeface="Times New Roman" panose="02020603050405020304" pitchFamily="18" charset="0"/>
              </a:rPr>
              <a:t> system.</a:t>
            </a:r>
          </a:p>
        </p:txBody>
      </p:sp>
    </p:spTree>
    <p:extLst>
      <p:ext uri="{BB962C8B-B14F-4D97-AF65-F5344CB8AC3E}">
        <p14:creationId xmlns:p14="http://schemas.microsoft.com/office/powerpoint/2010/main" val="248895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98" y="358209"/>
            <a:ext cx="1260356" cy="1658362"/>
          </a:xfrm>
          <a:prstGeom prst="rect">
            <a:avLst/>
          </a:prstGeom>
        </p:spPr>
      </p:pic>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3"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5636"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5</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cxnSp>
        <p:nvCxnSpPr>
          <p:cNvPr id="2" name="Прямая соединительная линия 1">
            <a:extLst>
              <a:ext uri="{FF2B5EF4-FFF2-40B4-BE49-F238E27FC236}">
                <a16:creationId xmlns:a16="http://schemas.microsoft.com/office/drawing/2014/main" id="{2F22D2E1-9A3B-B532-6EEB-14A4E82BAEDB}"/>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Прямоугольник 11"/>
          <p:cNvSpPr/>
          <p:nvPr/>
        </p:nvSpPr>
        <p:spPr>
          <a:xfrm>
            <a:off x="8747" y="0"/>
            <a:ext cx="7666005"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The results obtained at the SOCHI</a:t>
            </a:r>
            <a:r>
              <a:rPr lang="ru-RU" altLang="ru-RU" sz="1200" b="1" dirty="0">
                <a:latin typeface="Georgia" panose="02040502050405020303" pitchFamily="18" charset="0"/>
                <a:cs typeface="Times New Roman" panose="02020603050405020304" pitchFamily="18" charset="0"/>
              </a:rPr>
              <a:t> </a:t>
            </a:r>
            <a:r>
              <a:rPr lang="en-US" altLang="ru-RU" sz="1200" b="1" dirty="0">
                <a:latin typeface="Georgia" panose="02040502050405020303" pitchFamily="18" charset="0"/>
                <a:cs typeface="Times New Roman" panose="02020603050405020304" pitchFamily="18" charset="0"/>
              </a:rPr>
              <a:t>station</a:t>
            </a:r>
            <a:endParaRPr lang="ru-RU" altLang="ru-RU" sz="1200" b="1" dirty="0">
              <a:latin typeface="Georgia" panose="02040502050405020303"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DB82E8D7-AF76-09E8-411A-672FC3C76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0" y="360726"/>
            <a:ext cx="1782198" cy="3167674"/>
          </a:xfrm>
          <a:prstGeom prst="rect">
            <a:avLst/>
          </a:prstGeom>
        </p:spPr>
      </p:pic>
      <p:pic>
        <p:nvPicPr>
          <p:cNvPr id="4" name="Рисунок 3">
            <a:extLst>
              <a:ext uri="{FF2B5EF4-FFF2-40B4-BE49-F238E27FC236}">
                <a16:creationId xmlns:a16="http://schemas.microsoft.com/office/drawing/2014/main" id="{B7A5FC16-600A-1C16-D69D-0415363378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8908" y="360387"/>
            <a:ext cx="1243460" cy="1656184"/>
          </a:xfrm>
          <a:prstGeom prst="rect">
            <a:avLst/>
          </a:prstGeom>
        </p:spPr>
      </p:pic>
      <p:sp>
        <p:nvSpPr>
          <p:cNvPr id="6" name="Скругленный прямоугольник 5"/>
          <p:cNvSpPr/>
          <p:nvPr/>
        </p:nvSpPr>
        <p:spPr bwMode="auto">
          <a:xfrm>
            <a:off x="96540" y="3600747"/>
            <a:ext cx="1800200" cy="360040"/>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800" dirty="0">
                <a:latin typeface="Times" panose="02020603050405020304" pitchFamily="18" charset="0"/>
                <a:cs typeface="Times" panose="02020603050405020304" pitchFamily="18" charset="0"/>
              </a:rPr>
              <a:t>Placement of an </a:t>
            </a:r>
            <a:r>
              <a:rPr lang="en-US" sz="800" b="1" dirty="0">
                <a:latin typeface="Times" panose="02020603050405020304" pitchFamily="18" charset="0"/>
                <a:cs typeface="Times" panose="02020603050405020304" pitchFamily="18" charset="0"/>
              </a:rPr>
              <a:t>operating amplifier </a:t>
            </a:r>
            <a:r>
              <a:rPr lang="en-US" sz="800" dirty="0">
                <a:latin typeface="Times" panose="02020603050405020304" pitchFamily="18" charset="0"/>
                <a:cs typeface="Times" panose="02020603050405020304" pitchFamily="18" charset="0"/>
              </a:rPr>
              <a:t>in the main vacuum chamber of the SOCHI</a:t>
            </a:r>
            <a:r>
              <a:rPr lang="ru-RU" sz="800" dirty="0">
                <a:latin typeface="Times" panose="02020603050405020304" pitchFamily="18" charset="0"/>
                <a:cs typeface="Times" panose="02020603050405020304" pitchFamily="18" charset="0"/>
              </a:rPr>
              <a:t> </a:t>
            </a:r>
            <a:r>
              <a:rPr lang="en-US" sz="800" dirty="0">
                <a:latin typeface="Times" panose="02020603050405020304" pitchFamily="18" charset="0"/>
                <a:cs typeface="Times" panose="02020603050405020304" pitchFamily="18" charset="0"/>
              </a:rPr>
              <a:t>station </a:t>
            </a:r>
            <a:endParaRPr lang="aa-ET" sz="800" dirty="0">
              <a:latin typeface="Times" panose="02020603050405020304" pitchFamily="18" charset="0"/>
              <a:cs typeface="Times" panose="02020603050405020304" pitchFamily="18" charset="0"/>
            </a:endParaRPr>
          </a:p>
        </p:txBody>
      </p:sp>
      <p:sp>
        <p:nvSpPr>
          <p:cNvPr id="9" name="Скругленный прямоугольник 8"/>
          <p:cNvSpPr/>
          <p:nvPr/>
        </p:nvSpPr>
        <p:spPr bwMode="auto">
          <a:xfrm>
            <a:off x="3336900" y="1936345"/>
            <a:ext cx="1440160" cy="295680"/>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latin typeface="Times" panose="02020603050405020304" pitchFamily="18" charset="0"/>
                <a:cs typeface="Times" panose="02020603050405020304" pitchFamily="18" charset="0"/>
              </a:rPr>
              <a:t>FPGA</a:t>
            </a:r>
            <a:r>
              <a:rPr lang="ru-RU" sz="800" dirty="0">
                <a:latin typeface="Times" panose="02020603050405020304" pitchFamily="18" charset="0"/>
                <a:cs typeface="Times" panose="02020603050405020304" pitchFamily="18" charset="0"/>
              </a:rPr>
              <a:t> </a:t>
            </a:r>
            <a:r>
              <a:rPr lang="en-US" sz="800" dirty="0">
                <a:latin typeface="Times" panose="02020603050405020304" pitchFamily="18" charset="0"/>
                <a:cs typeface="Times" panose="02020603050405020304" pitchFamily="18" charset="0"/>
              </a:rPr>
              <a:t>C-MOS technology</a:t>
            </a:r>
            <a:endParaRPr lang="ru-RU" sz="800" dirty="0">
              <a:latin typeface="Times" panose="02020603050405020304" pitchFamily="18" charset="0"/>
              <a:cs typeface="Times" panose="02020603050405020304" pitchFamily="18" charset="0"/>
            </a:endParaRPr>
          </a:p>
          <a:p>
            <a:pPr algn="ctr"/>
            <a:r>
              <a:rPr lang="ru-RU" sz="800" dirty="0">
                <a:latin typeface="Times" panose="02020603050405020304" pitchFamily="18" charset="0"/>
                <a:cs typeface="Times" panose="02020603050405020304" pitchFamily="18" charset="0"/>
              </a:rPr>
              <a:t>65 </a:t>
            </a:r>
            <a:r>
              <a:rPr lang="en-US" sz="800" dirty="0">
                <a:latin typeface="Times" panose="02020603050405020304" pitchFamily="18" charset="0"/>
                <a:cs typeface="Times" panose="02020603050405020304" pitchFamily="18" charset="0"/>
              </a:rPr>
              <a:t>nm</a:t>
            </a:r>
            <a:endParaRPr lang="ru-RU" sz="800" dirty="0">
              <a:latin typeface="Times" panose="02020603050405020304" pitchFamily="18" charset="0"/>
              <a:cs typeface="Times" panose="02020603050405020304" pitchFamily="18" charset="0"/>
            </a:endParaRPr>
          </a:p>
        </p:txBody>
      </p:sp>
      <p:sp>
        <p:nvSpPr>
          <p:cNvPr id="24" name="Скругленный прямоугольник 23"/>
          <p:cNvSpPr/>
          <p:nvPr/>
        </p:nvSpPr>
        <p:spPr bwMode="auto">
          <a:xfrm>
            <a:off x="1824732" y="1943993"/>
            <a:ext cx="1440160" cy="288032"/>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latin typeface="Times" panose="02020603050405020304" pitchFamily="18" charset="0"/>
                <a:cs typeface="Times" panose="02020603050405020304" pitchFamily="18" charset="0"/>
              </a:rPr>
              <a:t>Test chip</a:t>
            </a:r>
            <a:r>
              <a:rPr lang="ru-RU" sz="800" b="1" dirty="0">
                <a:latin typeface="Times" panose="02020603050405020304" pitchFamily="18" charset="0"/>
                <a:cs typeface="Times" panose="02020603050405020304" pitchFamily="18" charset="0"/>
              </a:rPr>
              <a:t> </a:t>
            </a:r>
            <a:r>
              <a:rPr lang="en-US" sz="800" dirty="0">
                <a:latin typeface="Times" panose="02020603050405020304" pitchFamily="18" charset="0"/>
                <a:cs typeface="Times" panose="02020603050405020304" pitchFamily="18" charset="0"/>
              </a:rPr>
              <a:t>with storage cells C-MOS technology</a:t>
            </a:r>
            <a:r>
              <a:rPr lang="ru-RU" sz="800" dirty="0">
                <a:latin typeface="Times" panose="02020603050405020304" pitchFamily="18" charset="0"/>
                <a:cs typeface="Times" panose="02020603050405020304" pitchFamily="18" charset="0"/>
              </a:rPr>
              <a:t> 90 </a:t>
            </a:r>
            <a:r>
              <a:rPr lang="en-US" sz="800" dirty="0">
                <a:latin typeface="Times" panose="02020603050405020304" pitchFamily="18" charset="0"/>
                <a:cs typeface="Times" panose="02020603050405020304" pitchFamily="18" charset="0"/>
              </a:rPr>
              <a:t>nm</a:t>
            </a:r>
          </a:p>
        </p:txBody>
      </p:sp>
      <p:sp>
        <p:nvSpPr>
          <p:cNvPr id="25" name="Прямоугольник 24"/>
          <p:cNvSpPr/>
          <p:nvPr/>
        </p:nvSpPr>
        <p:spPr>
          <a:xfrm>
            <a:off x="1896740" y="3672755"/>
            <a:ext cx="2376264" cy="323165"/>
          </a:xfrm>
          <a:prstGeom prst="rect">
            <a:avLst/>
          </a:prstGeom>
        </p:spPr>
        <p:txBody>
          <a:bodyPr wrap="square">
            <a:spAutoFit/>
          </a:bodyPr>
          <a:lstStyle/>
          <a:p>
            <a:pPr algn="just"/>
            <a:r>
              <a:rPr lang="en-US" sz="500" dirty="0">
                <a:solidFill>
                  <a:srgbClr val="222222"/>
                </a:solidFill>
                <a:latin typeface="Times New Roman" panose="02020603050405020304" pitchFamily="18" charset="0"/>
                <a:cs typeface="Times New Roman" panose="02020603050405020304" pitchFamily="18" charset="0"/>
              </a:rPr>
              <a:t>*[</a:t>
            </a:r>
            <a:r>
              <a:rPr lang="ru-RU" sz="500" dirty="0">
                <a:solidFill>
                  <a:srgbClr val="222222"/>
                </a:solidFill>
                <a:latin typeface="Times New Roman" panose="02020603050405020304" pitchFamily="18" charset="0"/>
                <a:cs typeface="Times New Roman" panose="02020603050405020304" pitchFamily="18" charset="0"/>
              </a:rPr>
              <a:t>1</a:t>
            </a:r>
            <a:r>
              <a:rPr lang="en-US" sz="500" dirty="0">
                <a:solidFill>
                  <a:srgbClr val="222222"/>
                </a:solidFill>
                <a:latin typeface="Times New Roman" panose="02020603050405020304" pitchFamily="18" charset="0"/>
                <a:cs typeface="Times New Roman" panose="02020603050405020304" pitchFamily="18" charset="0"/>
              </a:rPr>
              <a:t>] </a:t>
            </a:r>
            <a:r>
              <a:rPr lang="ru-RU" sz="500" dirty="0">
                <a:solidFill>
                  <a:srgbClr val="222222"/>
                </a:solidFill>
                <a:latin typeface="Times New Roman" panose="02020603050405020304" pitchFamily="18" charset="0"/>
                <a:cs typeface="Times New Roman" panose="02020603050405020304" pitchFamily="18" charset="0"/>
              </a:rPr>
              <a:t>Бобровский Д. В. и др. ИСПОЛЬЗОВАНИЕ СТЕНДА «СОЧИ» ДЛЯ ПОДТВЕРЖДЕНИЯ НЕИЗМЕННОСТИ КРИСТАЛЛА МИКРОСХЕМ //Безопасность информационных технологий. – 2025. – Т. 32. – №. 1. – С. 46-53.</a:t>
            </a:r>
            <a:endParaRPr lang="ru-RU" sz="5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680847" y="360387"/>
            <a:ext cx="2976861" cy="1815882"/>
          </a:xfrm>
          <a:prstGeom prst="rect">
            <a:avLst/>
          </a:prstGeom>
        </p:spPr>
        <p:txBody>
          <a:bodyPr wrap="square">
            <a:spAutoFit/>
          </a:bodyPr>
          <a:lstStyle/>
          <a:p>
            <a:pPr marL="171450" indent="-171450" algn="just">
              <a:buClr>
                <a:srgbClr val="0362C6"/>
              </a:buClr>
              <a:buFont typeface="Wingdings" panose="05000000000000000000" pitchFamily="2" charset="2"/>
              <a:buChar char="ü"/>
            </a:pPr>
            <a:r>
              <a:rPr lang="en-US" sz="800" dirty="0">
                <a:latin typeface="Times New Roman" panose="02020603050405020304" pitchFamily="18" charset="0"/>
                <a:cs typeface="Times New Roman" panose="02020603050405020304" pitchFamily="18" charset="0"/>
              </a:rPr>
              <a:t>At the SOCHI facility </a:t>
            </a:r>
            <a:r>
              <a:rPr lang="ru-RU" sz="800" b="1" dirty="0" err="1">
                <a:latin typeface="Times New Roman" panose="02020603050405020304" pitchFamily="18" charset="0"/>
                <a:cs typeface="Times New Roman" panose="02020603050405020304" pitchFamily="18" charset="0"/>
              </a:rPr>
              <a:t>five</a:t>
            </a:r>
            <a:r>
              <a:rPr lang="ru-RU" sz="800" b="1" dirty="0">
                <a:latin typeface="Times New Roman" panose="02020603050405020304" pitchFamily="18" charset="0"/>
                <a:cs typeface="Times New Roman" panose="02020603050405020304" pitchFamily="18" charset="0"/>
              </a:rPr>
              <a:t> </a:t>
            </a:r>
            <a:r>
              <a:rPr lang="ru-RU" sz="800" b="1" dirty="0" err="1">
                <a:latin typeface="Times New Roman" panose="02020603050405020304" pitchFamily="18" charset="0"/>
                <a:cs typeface="Times New Roman" panose="02020603050405020304" pitchFamily="18" charset="0"/>
              </a:rPr>
              <a:t>sessions</a:t>
            </a:r>
            <a:r>
              <a:rPr lang="en-US" sz="800" b="1"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for </a:t>
            </a:r>
            <a:r>
              <a:rPr lang="ru-RU" sz="800" dirty="0" err="1">
                <a:latin typeface="Times New Roman" panose="02020603050405020304" pitchFamily="18" charset="0"/>
                <a:cs typeface="Times New Roman" panose="02020603050405020304" pitchFamily="18" charset="0"/>
              </a:rPr>
              <a:t>decapsulated</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microcircuits</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irradiation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test</a:t>
            </a:r>
            <a:r>
              <a:rPr lang="en-US" sz="800" dirty="0">
                <a:latin typeface="Times New Roman" panose="02020603050405020304" pitchFamily="18" charset="0"/>
                <a:cs typeface="Times New Roman" panose="02020603050405020304" pitchFamily="18" charset="0"/>
              </a:rPr>
              <a:t>s </a:t>
            </a:r>
            <a:r>
              <a:rPr lang="ru-RU" sz="800" dirty="0" err="1">
                <a:latin typeface="Times New Roman" panose="02020603050405020304" pitchFamily="18" charset="0"/>
                <a:cs typeface="Times New Roman" panose="02020603050405020304" pitchFamily="18" charset="0"/>
              </a:rPr>
              <a:t>were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conducted</a:t>
            </a:r>
            <a:r>
              <a:rPr lang="ru-RU" sz="800" dirty="0">
                <a:latin typeface="Times New Roman" panose="02020603050405020304" pitchFamily="18" charset="0"/>
                <a:cs typeface="Times New Roman" panose="02020603050405020304" pitchFamily="18" charset="0"/>
              </a:rPr>
              <a:t>.</a:t>
            </a:r>
          </a:p>
          <a:p>
            <a:pPr marL="171450" indent="-171450" algn="just">
              <a:buClr>
                <a:srgbClr val="0362C6"/>
              </a:buClr>
              <a:buFont typeface="Wingdings" panose="05000000000000000000" pitchFamily="2" charset="2"/>
              <a:buChar char="ü"/>
            </a:pPr>
            <a:r>
              <a:rPr lang="en-US" sz="800" b="1" dirty="0" err="1">
                <a:latin typeface="Times New Roman" panose="02020603050405020304" pitchFamily="18" charset="0"/>
                <a:cs typeface="Times New Roman" panose="02020603050405020304" pitchFamily="18" charset="0"/>
              </a:rPr>
              <a:t>S</a:t>
            </a:r>
            <a:r>
              <a:rPr lang="ru-RU" sz="800" b="1" dirty="0" err="1">
                <a:latin typeface="Times New Roman" panose="02020603050405020304" pitchFamily="18" charset="0"/>
                <a:cs typeface="Times New Roman" panose="02020603050405020304" pitchFamily="18" charset="0"/>
              </a:rPr>
              <a:t>ix</a:t>
            </a:r>
            <a:r>
              <a:rPr lang="ru-RU" sz="800" b="1" dirty="0">
                <a:latin typeface="Times New Roman" panose="02020603050405020304" pitchFamily="18" charset="0"/>
                <a:cs typeface="Times New Roman" panose="02020603050405020304" pitchFamily="18" charset="0"/>
              </a:rPr>
              <a:t> </a:t>
            </a:r>
            <a:r>
              <a:rPr lang="ru-RU" sz="800" b="1" dirty="0" err="1">
                <a:latin typeface="Times New Roman" panose="02020603050405020304" pitchFamily="18" charset="0"/>
                <a:cs typeface="Times New Roman" panose="02020603050405020304" pitchFamily="18" charset="0"/>
              </a:rPr>
              <a:t>types</a:t>
            </a:r>
            <a:r>
              <a:rPr lang="ru-RU" sz="800" b="1" dirty="0">
                <a:latin typeface="Times New Roman" panose="02020603050405020304" pitchFamily="18" charset="0"/>
                <a:cs typeface="Times New Roman" panose="02020603050405020304" pitchFamily="18" charset="0"/>
              </a:rPr>
              <a:t> </a:t>
            </a:r>
            <a:r>
              <a:rPr lang="ru-RU" sz="800" b="1" dirty="0" err="1">
                <a:latin typeface="Times New Roman" panose="02020603050405020304" pitchFamily="18" charset="0"/>
                <a:cs typeface="Times New Roman" panose="02020603050405020304" pitchFamily="18" charset="0"/>
              </a:rPr>
              <a:t>of</a:t>
            </a:r>
            <a:r>
              <a:rPr lang="ru-RU" sz="800" b="1" dirty="0">
                <a:latin typeface="Times New Roman" panose="02020603050405020304" pitchFamily="18" charset="0"/>
                <a:cs typeface="Times New Roman" panose="02020603050405020304" pitchFamily="18" charset="0"/>
              </a:rPr>
              <a:t> </a:t>
            </a:r>
            <a:r>
              <a:rPr lang="en-US" sz="800" b="1" dirty="0">
                <a:latin typeface="Times New Roman" panose="02020603050405020304" pitchFamily="18" charset="0"/>
                <a:cs typeface="Times New Roman" panose="02020603050405020304" pitchFamily="18" charset="0"/>
              </a:rPr>
              <a:t>integrated </a:t>
            </a:r>
            <a:r>
              <a:rPr lang="ru-RU" sz="800" b="1" dirty="0" err="1">
                <a:latin typeface="Times New Roman" panose="02020603050405020304" pitchFamily="18" charset="0"/>
                <a:cs typeface="Times New Roman" panose="02020603050405020304" pitchFamily="18" charset="0"/>
              </a:rPr>
              <a:t>microcircuits</a:t>
            </a:r>
            <a:r>
              <a:rPr lang="ru-RU" sz="800" b="1"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were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irradiated</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in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order</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to</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study</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impact</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of</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pulsed </a:t>
            </a:r>
            <a:r>
              <a:rPr lang="ru-RU" sz="800" dirty="0" err="1">
                <a:latin typeface="Times New Roman" panose="02020603050405020304" pitchFamily="18" charset="0"/>
                <a:cs typeface="Times New Roman" panose="02020603050405020304" pitchFamily="18" charset="0"/>
              </a:rPr>
              <a:t>beam</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structure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on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electronic</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component</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base</a:t>
            </a:r>
            <a:r>
              <a:rPr lang="ru-RU" sz="800" dirty="0">
                <a:latin typeface="Times New Roman" panose="02020603050405020304" pitchFamily="18" charset="0"/>
                <a:cs typeface="Times New Roman" panose="02020603050405020304" pitchFamily="18" charset="0"/>
              </a:rPr>
              <a:t>.</a:t>
            </a:r>
          </a:p>
          <a:p>
            <a:pPr marL="171450" indent="-171450" algn="just">
              <a:buClr>
                <a:srgbClr val="0362C6"/>
              </a:buClr>
              <a:buFont typeface="Wingdings" panose="05000000000000000000" pitchFamily="2" charset="2"/>
              <a:buChar char="ü"/>
            </a:pPr>
            <a:r>
              <a:rPr lang="en-US" sz="800" dirty="0">
                <a:latin typeface="Times New Roman" panose="02020603050405020304" pitchFamily="18" charset="0"/>
                <a:cs typeface="Times New Roman" panose="02020603050405020304" pitchFamily="18" charset="0"/>
              </a:rPr>
              <a:t>At the moment, the types of microcircuits for which pulsed ion beam lead to a significant increase in the number of single events</a:t>
            </a:r>
            <a:r>
              <a:rPr lang="ru-RU" sz="8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in comparison with</a:t>
            </a:r>
            <a:r>
              <a:rPr lang="ru-RU" sz="8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CW-beam </a:t>
            </a:r>
            <a:r>
              <a:rPr lang="en-US" sz="800" b="1" dirty="0">
                <a:latin typeface="Times New Roman" panose="02020603050405020304" pitchFamily="18" charset="0"/>
                <a:cs typeface="Times New Roman" panose="02020603050405020304" pitchFamily="18" charset="0"/>
              </a:rPr>
              <a:t>have not been identified</a:t>
            </a:r>
            <a:r>
              <a:rPr lang="en-US" sz="800" dirty="0">
                <a:latin typeface="Times New Roman" panose="02020603050405020304" pitchFamily="18" charset="0"/>
                <a:cs typeface="Times New Roman" panose="02020603050405020304" pitchFamily="18" charset="0"/>
              </a:rPr>
              <a:t>.</a:t>
            </a:r>
          </a:p>
          <a:p>
            <a:pPr marL="171450" indent="-171450" algn="just">
              <a:buClr>
                <a:srgbClr val="0362C6"/>
              </a:buClr>
              <a:buFont typeface="Wingdings" panose="05000000000000000000" pitchFamily="2" charset="2"/>
              <a:buChar char="ü"/>
            </a:pPr>
            <a:r>
              <a:rPr lang="en-US" sz="800" dirty="0">
                <a:latin typeface="Times New Roman" panose="02020603050405020304" pitchFamily="18" charset="0"/>
                <a:cs typeface="Times New Roman" panose="02020603050405020304" pitchFamily="18" charset="0"/>
              </a:rPr>
              <a:t>For a number of microcircuits, the same behavior for both pulsed ion beams from the heavy ion linear accelerator and CW-beam from FLNR JINR cyclotrons was found.</a:t>
            </a:r>
          </a:p>
          <a:p>
            <a:pPr marL="171450" indent="-171450" algn="just">
              <a:buClr>
                <a:srgbClr val="0362C6"/>
              </a:buClr>
              <a:buFont typeface="Wingdings" panose="05000000000000000000" pitchFamily="2" charset="2"/>
              <a:buChar char="ü"/>
            </a:pPr>
            <a:r>
              <a:rPr lang="ru-RU" sz="800" dirty="0" err="1">
                <a:latin typeface="Times New Roman" panose="02020603050405020304" pitchFamily="18" charset="0"/>
                <a:cs typeface="Times New Roman" panose="02020603050405020304" pitchFamily="18" charset="0"/>
              </a:rPr>
              <a:t>During</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sessions</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diagnostic</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equipment</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of</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station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was</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improved</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to</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determine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main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parameters</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of</a:t>
            </a:r>
            <a:r>
              <a:rPr lang="ru-RU" sz="800" dirty="0">
                <a:latin typeface="Times New Roman" panose="02020603050405020304" pitchFamily="18" charset="0"/>
                <a:cs typeface="Times New Roman" panose="02020603050405020304" pitchFamily="18" charset="0"/>
              </a:rPr>
              <a:t> ion beams </a:t>
            </a:r>
            <a:r>
              <a:rPr lang="ru-RU" sz="800" dirty="0" err="1">
                <a:latin typeface="Times New Roman" panose="02020603050405020304" pitchFamily="18" charset="0"/>
                <a:cs typeface="Times New Roman" panose="02020603050405020304" pitchFamily="18" charset="0"/>
              </a:rPr>
              <a:t>on</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the</a:t>
            </a:r>
            <a:r>
              <a:rPr lang="ru-RU" sz="800" dirty="0">
                <a:latin typeface="Times New Roman" panose="02020603050405020304" pitchFamily="18" charset="0"/>
                <a:cs typeface="Times New Roman" panose="02020603050405020304" pitchFamily="18" charset="0"/>
              </a:rPr>
              <a:t> </a:t>
            </a:r>
            <a:r>
              <a:rPr lang="ru-RU" sz="800" dirty="0" err="1">
                <a:latin typeface="Times New Roman" panose="02020603050405020304" pitchFamily="18" charset="0"/>
                <a:cs typeface="Times New Roman" panose="02020603050405020304" pitchFamily="18" charset="0"/>
              </a:rPr>
              <a:t>target</a:t>
            </a:r>
            <a:r>
              <a:rPr lang="ru-RU" sz="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29" name="Таблица 28"/>
              <p:cNvGraphicFramePr>
                <a:graphicFrameLocks noGrp="1"/>
              </p:cNvGraphicFramePr>
              <p:nvPr>
                <p:extLst>
                  <p:ext uri="{D42A27DB-BD31-4B8C-83A1-F6EECF244321}">
                    <p14:modId xmlns:p14="http://schemas.microsoft.com/office/powerpoint/2010/main" val="1575530394"/>
                  </p:ext>
                </p:extLst>
              </p:nvPr>
            </p:nvGraphicFramePr>
            <p:xfrm>
              <a:off x="4273004" y="2304603"/>
              <a:ext cx="3337758" cy="1787765"/>
            </p:xfrm>
            <a:graphic>
              <a:graphicData uri="http://schemas.openxmlformats.org/drawingml/2006/table">
                <a:tbl>
                  <a:tblPr firstRow="1" firstCol="1" bandRow="1">
                    <a:tableStyleId>{2D5ABB26-0587-4C30-8999-92F81FD0307C}</a:tableStyleId>
                  </a:tblPr>
                  <a:tblGrid>
                    <a:gridCol w="539003">
                      <a:extLst>
                        <a:ext uri="{9D8B030D-6E8A-4147-A177-3AD203B41FA5}">
                          <a16:colId xmlns:a16="http://schemas.microsoft.com/office/drawing/2014/main" val="20000"/>
                        </a:ext>
                      </a:extLst>
                    </a:gridCol>
                    <a:gridCol w="539003">
                      <a:extLst>
                        <a:ext uri="{9D8B030D-6E8A-4147-A177-3AD203B41FA5}">
                          <a16:colId xmlns:a16="http://schemas.microsoft.com/office/drawing/2014/main" val="20001"/>
                        </a:ext>
                      </a:extLst>
                    </a:gridCol>
                    <a:gridCol w="539003">
                      <a:extLst>
                        <a:ext uri="{9D8B030D-6E8A-4147-A177-3AD203B41FA5}">
                          <a16:colId xmlns:a16="http://schemas.microsoft.com/office/drawing/2014/main" val="20002"/>
                        </a:ext>
                      </a:extLst>
                    </a:gridCol>
                    <a:gridCol w="573583">
                      <a:extLst>
                        <a:ext uri="{9D8B030D-6E8A-4147-A177-3AD203B41FA5}">
                          <a16:colId xmlns:a16="http://schemas.microsoft.com/office/drawing/2014/main" val="20003"/>
                        </a:ext>
                      </a:extLst>
                    </a:gridCol>
                    <a:gridCol w="573583">
                      <a:extLst>
                        <a:ext uri="{9D8B030D-6E8A-4147-A177-3AD203B41FA5}">
                          <a16:colId xmlns:a16="http://schemas.microsoft.com/office/drawing/2014/main" val="20004"/>
                        </a:ext>
                      </a:extLst>
                    </a:gridCol>
                    <a:gridCol w="573583">
                      <a:extLst>
                        <a:ext uri="{9D8B030D-6E8A-4147-A177-3AD203B41FA5}">
                          <a16:colId xmlns:a16="http://schemas.microsoft.com/office/drawing/2014/main" val="20005"/>
                        </a:ext>
                      </a:extLst>
                    </a:gridCol>
                  </a:tblGrid>
                  <a:tr h="172797">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Объект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Коллиматор</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ru-RU" sz="550" i="1" smtClean="0">
                                        <a:effectLst/>
                                        <a:latin typeface="Cambria Math" panose="02040503050406030204" pitchFamily="18" charset="0"/>
                                      </a:rPr>
                                    </m:ctrlPr>
                                  </m:sSubPr>
                                  <m:e>
                                    <m:r>
                                      <a:rPr lang="ru-RU" sz="550">
                                        <a:effectLst/>
                                        <a:latin typeface="Cambria Math" panose="02040503050406030204" pitchFamily="18" charset="0"/>
                                      </a:rPr>
                                      <m:t>𝑁</m:t>
                                    </m:r>
                                  </m:e>
                                  <m:sub>
                                    <m:r>
                                      <a:rPr lang="ru-RU" sz="550">
                                        <a:effectLst/>
                                        <a:latin typeface="Cambria Math" panose="02040503050406030204" pitchFamily="18" charset="0"/>
                                      </a:rPr>
                                      <m:t>ОС</m:t>
                                    </m:r>
                                  </m:sub>
                                </m:sSub>
                              </m:oMath>
                            </m:oMathPara>
                          </a14:m>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Количество сбросов пучка, </a:t>
                          </a:r>
                          <a:r>
                            <a:rPr lang="en-US" sz="550">
                              <a:effectLst/>
                              <a:latin typeface="Times New Roman" panose="02020603050405020304" pitchFamily="18" charset="0"/>
                              <a:cs typeface="Times New Roman" panose="02020603050405020304" pitchFamily="18" charset="0"/>
                            </a:rPr>
                            <a:t>N</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14:m>
                            <m:oMath xmlns:m="http://schemas.openxmlformats.org/officeDocument/2006/math">
                              <m:sSub>
                                <m:sSubPr>
                                  <m:ctrlPr>
                                    <a:rPr lang="ru-RU" sz="550" i="1" smtClean="0">
                                      <a:effectLst/>
                                      <a:latin typeface="Cambria Math" panose="02040503050406030204" pitchFamily="18" charset="0"/>
                                    </a:rPr>
                                  </m:ctrlPr>
                                </m:sSubPr>
                                <m:e>
                                  <m:r>
                                    <a:rPr lang="ru-RU" sz="550">
                                      <a:effectLst/>
                                      <a:latin typeface="Cambria Math" panose="02040503050406030204" pitchFamily="18" charset="0"/>
                                    </a:rPr>
                                    <m:t>𝜎</m:t>
                                  </m:r>
                                </m:e>
                                <m:sub>
                                  <m:r>
                                    <a:rPr lang="ru-RU" sz="550">
                                      <a:effectLst/>
                                      <a:latin typeface="Cambria Math" panose="02040503050406030204" pitchFamily="18" charset="0"/>
                                    </a:rPr>
                                    <m:t>ОС </m:t>
                                  </m:r>
                                  <m:d>
                                    <m:dPr>
                                      <m:ctrlPr>
                                        <a:rPr lang="ru-RU" sz="550" i="1">
                                          <a:effectLst/>
                                          <a:latin typeface="Cambria Math" panose="02040503050406030204" pitchFamily="18" charset="0"/>
                                        </a:rPr>
                                      </m:ctrlPr>
                                    </m:dPr>
                                    <m:e>
                                      <m:r>
                                        <a:rPr lang="ru-RU" sz="550">
                                          <a:effectLst/>
                                          <a:latin typeface="Cambria Math" panose="02040503050406030204" pitchFamily="18" charset="0"/>
                                        </a:rPr>
                                        <m:t>У−400</m:t>
                                      </m:r>
                                    </m:e>
                                  </m:d>
                                </m:sub>
                              </m:sSub>
                            </m:oMath>
                          </a14:m>
                          <a:r>
                            <a:rPr lang="ru-RU" sz="55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см</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ru-RU" sz="550" i="1" smtClean="0">
                                        <a:effectLst/>
                                        <a:latin typeface="Cambria Math" panose="02040503050406030204" pitchFamily="18" charset="0"/>
                                      </a:rPr>
                                    </m:ctrlPr>
                                  </m:sSubPr>
                                  <m:e>
                                    <m:r>
                                      <a:rPr lang="ru-RU" sz="550">
                                        <a:effectLst/>
                                        <a:latin typeface="Cambria Math" panose="02040503050406030204" pitchFamily="18" charset="0"/>
                                      </a:rPr>
                                      <m:t>Ф</m:t>
                                    </m:r>
                                  </m:e>
                                  <m:sub>
                                    <m:r>
                                      <a:rPr lang="ru-RU" sz="550">
                                        <a:effectLst/>
                                        <a:latin typeface="Cambria Math" panose="02040503050406030204" pitchFamily="18" charset="0"/>
                                      </a:rPr>
                                      <m:t>СОЧИ</m:t>
                                    </m:r>
                                  </m:sub>
                                </m:sSub>
                              </m:oMath>
                            </m:oMathPara>
                          </a14:m>
                          <a:endParaRPr lang="ru-RU" sz="55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1/см</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2399">
                    <a:tc rowSpan="3">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ОЗУ 180 </a:t>
                          </a:r>
                          <a:r>
                            <a:rPr lang="ru-RU" sz="550" dirty="0" err="1">
                              <a:effectLst/>
                              <a:latin typeface="Times New Roman" panose="02020603050405020304" pitchFamily="18" charset="0"/>
                              <a:cs typeface="Times New Roman" panose="02020603050405020304" pitchFamily="18" charset="0"/>
                            </a:rPr>
                            <a:t>нм</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Объем памяти 4194304 бит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«Широкая щель»</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5296</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1,08·10</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2,45·10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1"/>
                      </a:ext>
                    </a:extLst>
                  </a:tr>
                  <a:tr h="6239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5448</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1,08·10</a:t>
                          </a:r>
                          <a:r>
                            <a:rPr lang="ru-RU" sz="550" baseline="30000" dirty="0">
                              <a:effectLst/>
                              <a:latin typeface="Times New Roman" panose="02020603050405020304" pitchFamily="18" charset="0"/>
                              <a:cs typeface="Times New Roman" panose="02020603050405020304" pitchFamily="18" charset="0"/>
                            </a:rPr>
                            <a:t>-2</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2,52·10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2"/>
                      </a:ext>
                    </a:extLst>
                  </a:tr>
                  <a:tr h="119998">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5361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1,08·10</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2,48·10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3"/>
                      </a:ext>
                    </a:extLst>
                  </a:tr>
                  <a:tr h="62399">
                    <a:tc rowSpan="2">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ТК 90 </a:t>
                          </a:r>
                          <a:r>
                            <a:rPr lang="ru-RU" sz="550" dirty="0" err="1">
                              <a:effectLst/>
                              <a:latin typeface="Times New Roman" panose="02020603050405020304" pitchFamily="18" charset="0"/>
                              <a:cs typeface="Times New Roman" panose="02020603050405020304" pitchFamily="18" charset="0"/>
                            </a:rPr>
                            <a:t>нм</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Блок памяти №1</a:t>
                          </a: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10240 бит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6</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1,71·10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1,75·10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4"/>
                      </a:ext>
                    </a:extLst>
                  </a:tr>
                  <a:tr h="24719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19</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1,71·10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2,22·10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5"/>
                      </a:ext>
                    </a:extLst>
                  </a:tr>
                  <a:tr h="62399">
                    <a:tc rowSpan="2">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ТК 90 нм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Блок памяти №2 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32768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27</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3,78·10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3,57·10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6"/>
                      </a:ext>
                    </a:extLst>
                  </a:tr>
                  <a:tr h="25439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81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3,78·10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4,29·10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7"/>
                      </a:ext>
                    </a:extLst>
                  </a:tr>
                  <a:tr h="62399">
                    <a:tc rowSpan="2">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ТК 90 нм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Блок памяти №3</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65536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7,96·10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2,58·10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8"/>
                      </a:ext>
                    </a:extLst>
                  </a:tr>
                  <a:tr h="24719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110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50</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7,96·10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2,76·10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09"/>
                      </a:ext>
                    </a:extLst>
                  </a:tr>
                  <a:tr h="244796">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ПЛИС 65 нм</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18147984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4533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1,62·10</a:t>
                          </a:r>
                          <a:r>
                            <a:rPr lang="ru-RU" sz="550" baseline="30000">
                              <a:effectLst/>
                              <a:latin typeface="Times New Roman" panose="02020603050405020304" pitchFamily="18" charset="0"/>
                              <a:cs typeface="Times New Roman" panose="02020603050405020304" pitchFamily="18" charset="0"/>
                            </a:rPr>
                            <a:t>-1</a:t>
                          </a:r>
                          <a:endParaRPr lang="ru-RU" sz="55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 </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2,80·10</a:t>
                          </a:r>
                          <a:r>
                            <a:rPr lang="ru-RU" sz="550" baseline="30000" dirty="0">
                              <a:effectLst/>
                              <a:latin typeface="Times New Roman" panose="02020603050405020304" pitchFamily="18" charset="0"/>
                              <a:cs typeface="Times New Roman" panose="02020603050405020304" pitchFamily="18" charset="0"/>
                            </a:rPr>
                            <a:t>3</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 </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extLst>
                      <a:ext uri="{0D108BD9-81ED-4DB2-BD59-A6C34878D82A}">
                        <a16:rowId xmlns:a16="http://schemas.microsoft.com/office/drawing/2014/main" val="10010"/>
                      </a:ext>
                    </a:extLst>
                  </a:tr>
                </a:tbl>
              </a:graphicData>
            </a:graphic>
          </p:graphicFrame>
        </mc:Choice>
        <mc:Fallback xmlns="">
          <p:graphicFrame>
            <p:nvGraphicFramePr>
              <p:cNvPr id="29" name="Таблица 28"/>
              <p:cNvGraphicFramePr>
                <a:graphicFrameLocks noGrp="1"/>
              </p:cNvGraphicFramePr>
              <p:nvPr>
                <p:extLst>
                  <p:ext uri="{D42A27DB-BD31-4B8C-83A1-F6EECF244321}">
                    <p14:modId xmlns:p14="http://schemas.microsoft.com/office/powerpoint/2010/main" val="1575530394"/>
                  </p:ext>
                </p:extLst>
              </p:nvPr>
            </p:nvGraphicFramePr>
            <p:xfrm>
              <a:off x="4273004" y="2304603"/>
              <a:ext cx="3337758" cy="1787765"/>
            </p:xfrm>
            <a:graphic>
              <a:graphicData uri="http://schemas.openxmlformats.org/drawingml/2006/table">
                <a:tbl>
                  <a:tblPr firstRow="1" firstCol="1" bandRow="1">
                    <a:tableStyleId>{2D5ABB26-0587-4C30-8999-92F81FD0307C}</a:tableStyleId>
                  </a:tblPr>
                  <a:tblGrid>
                    <a:gridCol w="539003"/>
                    <a:gridCol w="539003"/>
                    <a:gridCol w="539003"/>
                    <a:gridCol w="573583"/>
                    <a:gridCol w="573583"/>
                    <a:gridCol w="573583"/>
                  </a:tblGrid>
                  <a:tr h="179705">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Объект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Коллиматор</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8"/>
                          <a:stretch>
                            <a:fillRect l="-200000" t="-10000" r="-320225" b="-896667"/>
                          </a:stretch>
                        </a:blip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Количество сбросов пучка, </a:t>
                          </a:r>
                          <a:r>
                            <a:rPr lang="en-US" sz="550">
                              <a:effectLst/>
                              <a:latin typeface="Times New Roman" panose="02020603050405020304" pitchFamily="18" charset="0"/>
                              <a:cs typeface="Times New Roman" panose="02020603050405020304" pitchFamily="18" charset="0"/>
                            </a:rPr>
                            <a:t>N</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8"/>
                          <a:stretch>
                            <a:fillRect l="-380000" t="-10000" r="-101053" b="-896667"/>
                          </a:stretch>
                        </a:blipFill>
                      </a:tcPr>
                    </a:tc>
                    <a:tc>
                      <a:txBody>
                        <a:bodyPr/>
                        <a:lstStyle/>
                        <a:p>
                          <a:endParaRPr lang="ru-RU"/>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8"/>
                          <a:stretch>
                            <a:fillRect l="-485106" t="-10000" r="-2128" b="-896667"/>
                          </a:stretch>
                        </a:blipFill>
                      </a:tcPr>
                    </a:tc>
                  </a:tr>
                  <a:tr h="83630">
                    <a:tc rowSpan="3">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ОЗУ 180 </a:t>
                          </a:r>
                          <a:r>
                            <a:rPr lang="ru-RU" sz="550" dirty="0" err="1">
                              <a:effectLst/>
                              <a:latin typeface="Times New Roman" panose="02020603050405020304" pitchFamily="18" charset="0"/>
                              <a:cs typeface="Times New Roman" panose="02020603050405020304" pitchFamily="18" charset="0"/>
                            </a:rPr>
                            <a:t>нм</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Объем </a:t>
                          </a:r>
                          <a:r>
                            <a:rPr lang="ru-RU" sz="550" dirty="0" smtClean="0">
                              <a:effectLst/>
                              <a:latin typeface="Times New Roman" panose="02020603050405020304" pitchFamily="18" charset="0"/>
                              <a:cs typeface="Times New Roman" panose="02020603050405020304" pitchFamily="18" charset="0"/>
                            </a:rPr>
                            <a:t>памяти 4194304 бит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«Широкая щель»</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5296</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1,08·10</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2,45·10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83630">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5448</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1,08·10</a:t>
                          </a:r>
                          <a:r>
                            <a:rPr lang="ru-RU" sz="550" baseline="30000" dirty="0">
                              <a:effectLst/>
                              <a:latin typeface="Times New Roman" panose="02020603050405020304" pitchFamily="18" charset="0"/>
                              <a:cs typeface="Times New Roman" panose="02020603050405020304" pitchFamily="18" charset="0"/>
                            </a:rPr>
                            <a:t>-2</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2,52·10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119998">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5361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1,08·10</a:t>
                          </a:r>
                          <a:r>
                            <a:rPr lang="ru-RU" sz="550" baseline="30000">
                              <a:effectLst/>
                              <a:latin typeface="Times New Roman" panose="02020603050405020304" pitchFamily="18" charset="0"/>
                              <a:cs typeface="Times New Roman" panose="02020603050405020304" pitchFamily="18" charset="0"/>
                            </a:rPr>
                            <a:t>-2</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2,48·10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83630">
                    <a:tc rowSpan="2">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ТК 90 </a:t>
                          </a:r>
                          <a:r>
                            <a:rPr lang="ru-RU" sz="550" dirty="0" err="1">
                              <a:effectLst/>
                              <a:latin typeface="Times New Roman" panose="02020603050405020304" pitchFamily="18" charset="0"/>
                              <a:cs typeface="Times New Roman" panose="02020603050405020304" pitchFamily="18" charset="0"/>
                            </a:rPr>
                            <a:t>нм</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Блок памяти №1</a:t>
                          </a: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dirty="0" smtClean="0">
                              <a:effectLst/>
                              <a:latin typeface="Times New Roman" panose="02020603050405020304" pitchFamily="18" charset="0"/>
                              <a:cs typeface="Times New Roman" panose="02020603050405020304" pitchFamily="18" charset="0"/>
                            </a:rPr>
                            <a:t>10240 бит</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6</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1,71·10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1,75·10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26898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19</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1,71·10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2,22·10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83630">
                    <a:tc rowSpan="2">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ТК 90 нм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Блок памяти №2 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32768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27</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3,78·10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3,57·10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26898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81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50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3,78·10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4,29·10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83630">
                    <a:tc rowSpan="2">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ТК 90 нм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Блок памяти №3</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65536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41</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7,96·10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2,58·10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26898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110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50</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7,96·10</a:t>
                          </a:r>
                          <a:r>
                            <a:rPr lang="ru-RU" sz="550" baseline="30000">
                              <a:effectLst/>
                              <a:latin typeface="Times New Roman" panose="02020603050405020304" pitchFamily="18" charset="0"/>
                              <a:cs typeface="Times New Roman" panose="02020603050405020304" pitchFamily="18" charset="0"/>
                            </a:rPr>
                            <a:t>-4</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2,76·10</a:t>
                          </a:r>
                          <a:r>
                            <a:rPr lang="ru-RU" sz="550" baseline="30000">
                              <a:effectLst/>
                              <a:latin typeface="Times New Roman" panose="02020603050405020304" pitchFamily="18" charset="0"/>
                              <a:cs typeface="Times New Roman" panose="02020603050405020304" pitchFamily="18" charset="0"/>
                            </a:rPr>
                            <a:t>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r h="262954">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ПЛИС 65 нм</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Объем памяти </a:t>
                          </a: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18147984 бит</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4533</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10</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1,62·10</a:t>
                          </a:r>
                          <a:r>
                            <a:rPr lang="ru-RU" sz="550" baseline="30000">
                              <a:effectLst/>
                              <a:latin typeface="Times New Roman" panose="02020603050405020304" pitchFamily="18" charset="0"/>
                              <a:cs typeface="Times New Roman" panose="02020603050405020304" pitchFamily="18" charset="0"/>
                            </a:rPr>
                            <a:t>-1</a:t>
                          </a:r>
                          <a:endParaRPr lang="ru-RU" sz="55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a:effectLst/>
                              <a:latin typeface="Times New Roman" panose="02020603050405020304" pitchFamily="18" charset="0"/>
                              <a:cs typeface="Times New Roman" panose="02020603050405020304" pitchFamily="18" charset="0"/>
                            </a:rPr>
                            <a:t> </a:t>
                          </a:r>
                          <a:endParaRPr lang="ru-RU" sz="55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2,80·10</a:t>
                          </a:r>
                          <a:r>
                            <a:rPr lang="ru-RU" sz="550" baseline="30000" dirty="0">
                              <a:effectLst/>
                              <a:latin typeface="Times New Roman" panose="02020603050405020304" pitchFamily="18" charset="0"/>
                              <a:cs typeface="Times New Roman" panose="02020603050405020304" pitchFamily="18" charset="0"/>
                            </a:rPr>
                            <a:t>3</a:t>
                          </a:r>
                          <a:endParaRPr lang="ru-RU" sz="55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550" dirty="0">
                              <a:effectLst/>
                              <a:latin typeface="Times New Roman" panose="02020603050405020304" pitchFamily="18" charset="0"/>
                              <a:cs typeface="Times New Roman" panose="02020603050405020304" pitchFamily="18" charset="0"/>
                            </a:rPr>
                            <a:t> </a:t>
                          </a:r>
                          <a:endParaRPr lang="ru-RU" sz="55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28" marR="30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AF9"/>
                        </a:solidFill>
                      </a:tcPr>
                    </a:tc>
                  </a:tr>
                </a:tbl>
              </a:graphicData>
            </a:graphic>
          </p:graphicFrame>
        </mc:Fallback>
      </mc:AlternateContent>
      <p:sp>
        <p:nvSpPr>
          <p:cNvPr id="30" name="TextBox 29"/>
          <p:cNvSpPr txBox="1"/>
          <p:nvPr/>
        </p:nvSpPr>
        <p:spPr>
          <a:xfrm>
            <a:off x="6721276" y="2088579"/>
            <a:ext cx="1080120" cy="246221"/>
          </a:xfrm>
          <a:prstGeom prst="rect">
            <a:avLst/>
          </a:prstGeom>
          <a:no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Table 1*</a:t>
            </a:r>
            <a:endParaRPr lang="ru-RU" sz="1000" b="1" dirty="0">
              <a:latin typeface="Times New Roman" panose="02020603050405020304" pitchFamily="18" charset="0"/>
              <a:cs typeface="Times New Roman" panose="02020603050405020304" pitchFamily="18" charset="0"/>
            </a:endParaRPr>
          </a:p>
        </p:txBody>
      </p:sp>
      <p:pic>
        <p:nvPicPr>
          <p:cNvPr id="31" name="Рисунок 3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40756" y="2808659"/>
            <a:ext cx="936104" cy="720080"/>
          </a:xfrm>
          <a:prstGeom prst="rect">
            <a:avLst/>
          </a:prstGeom>
          <a:noFill/>
          <a:ln>
            <a:noFill/>
          </a:ln>
        </p:spPr>
      </p:pic>
      <p:pic>
        <p:nvPicPr>
          <p:cNvPr id="32" name="Рисунок 3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0876" y="2808659"/>
            <a:ext cx="1080120" cy="720080"/>
          </a:xfrm>
          <a:prstGeom prst="rect">
            <a:avLst/>
          </a:prstGeom>
          <a:noFill/>
          <a:ln>
            <a:noFill/>
          </a:ln>
        </p:spPr>
      </p:pic>
      <p:sp>
        <p:nvSpPr>
          <p:cNvPr id="33" name="Прямоугольник 32"/>
          <p:cNvSpPr/>
          <p:nvPr/>
        </p:nvSpPr>
        <p:spPr>
          <a:xfrm>
            <a:off x="1896740" y="2232025"/>
            <a:ext cx="2376264" cy="523220"/>
          </a:xfrm>
          <a:prstGeom prst="rect">
            <a:avLst/>
          </a:prstGeom>
        </p:spPr>
        <p:txBody>
          <a:bodyPr wrap="square">
            <a:spAutoFit/>
          </a:bodyPr>
          <a:lstStyle/>
          <a:p>
            <a:pPr algn="just"/>
            <a:r>
              <a:rPr lang="ru-RU" sz="700" dirty="0" err="1">
                <a:latin typeface="Times" panose="02020603050405020304" pitchFamily="18" charset="0"/>
                <a:cs typeface="Times" panose="02020603050405020304" pitchFamily="18" charset="0"/>
              </a:rPr>
              <a:t>Oscillograms</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of</a:t>
            </a:r>
            <a:r>
              <a:rPr lang="ru-RU" sz="700" dirty="0">
                <a:latin typeface="Times" panose="02020603050405020304" pitchFamily="18" charset="0"/>
                <a:cs typeface="Times" panose="02020603050405020304" pitchFamily="18" charset="0"/>
              </a:rPr>
              <a:t> the </a:t>
            </a:r>
            <a:r>
              <a:rPr lang="ru-RU" sz="700" dirty="0" err="1">
                <a:latin typeface="Times" panose="02020603050405020304" pitchFamily="18" charset="0"/>
                <a:cs typeface="Times" panose="02020603050405020304" pitchFamily="18" charset="0"/>
              </a:rPr>
              <a:t>output</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response</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of</a:t>
            </a:r>
            <a:r>
              <a:rPr lang="ru-RU" sz="700" dirty="0">
                <a:latin typeface="Times" panose="02020603050405020304" pitchFamily="18" charset="0"/>
                <a:cs typeface="Times" panose="02020603050405020304" pitchFamily="18" charset="0"/>
              </a:rPr>
              <a:t> the </a:t>
            </a:r>
            <a:r>
              <a:rPr lang="en-US" sz="700" dirty="0">
                <a:latin typeface="Times" panose="02020603050405020304" pitchFamily="18" charset="0"/>
                <a:cs typeface="Times" panose="02020603050405020304" pitchFamily="18" charset="0"/>
              </a:rPr>
              <a:t>operating amplifier</a:t>
            </a:r>
            <a:r>
              <a:rPr lang="ru-RU" sz="700" dirty="0">
                <a:latin typeface="Times" panose="02020603050405020304" pitchFamily="18" charset="0"/>
                <a:cs typeface="Times" panose="02020603050405020304" pitchFamily="18" charset="0"/>
              </a:rPr>
              <a:t>:</a:t>
            </a:r>
            <a:r>
              <a:rPr lang="en-US" sz="700" dirty="0">
                <a:latin typeface="Times" panose="02020603050405020304" pitchFamily="18" charset="0"/>
                <a:cs typeface="Times" panose="02020603050405020304" pitchFamily="18" charset="0"/>
              </a:rPr>
              <a:t> (a) </a:t>
            </a:r>
            <a:r>
              <a:rPr lang="ru-RU" sz="700" dirty="0" err="1">
                <a:latin typeface="Times" panose="02020603050405020304" pitchFamily="18" charset="0"/>
                <a:cs typeface="Times" panose="02020603050405020304" pitchFamily="18" charset="0"/>
              </a:rPr>
              <a:t>typical</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oscillogram</a:t>
            </a:r>
            <a:r>
              <a:rPr lang="ru-RU" sz="700" dirty="0">
                <a:latin typeface="Times" panose="02020603050405020304" pitchFamily="18" charset="0"/>
                <a:cs typeface="Times" panose="02020603050405020304" pitchFamily="18" charset="0"/>
              </a:rPr>
              <a:t> </a:t>
            </a:r>
            <a:r>
              <a:rPr lang="en-US" sz="700" dirty="0">
                <a:latin typeface="Times" panose="02020603050405020304" pitchFamily="18" charset="0"/>
                <a:cs typeface="Times" panose="02020603050405020304" pitchFamily="18" charset="0"/>
              </a:rPr>
              <a:t>under tests</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with</a:t>
            </a:r>
            <a:r>
              <a:rPr lang="ru-RU" sz="700" dirty="0">
                <a:latin typeface="Times" panose="02020603050405020304" pitchFamily="18" charset="0"/>
                <a:cs typeface="Times" panose="02020603050405020304" pitchFamily="18" charset="0"/>
              </a:rPr>
              <a:t> a «</a:t>
            </a:r>
            <a:r>
              <a:rPr lang="ru-RU" sz="700" dirty="0" err="1">
                <a:latin typeface="Times" panose="02020603050405020304" pitchFamily="18" charset="0"/>
                <a:cs typeface="Times" panose="02020603050405020304" pitchFamily="18" charset="0"/>
              </a:rPr>
              <a:t>wide</a:t>
            </a:r>
            <a:r>
              <a:rPr lang="en-US" sz="700" dirty="0">
                <a:latin typeface="Times" panose="02020603050405020304" pitchFamily="18" charset="0"/>
                <a:cs typeface="Times" panose="02020603050405020304" pitchFamily="18" charset="0"/>
              </a:rPr>
              <a:t>-</a:t>
            </a:r>
            <a:r>
              <a:rPr lang="ru-RU" sz="700" dirty="0" err="1">
                <a:latin typeface="Times" panose="02020603050405020304" pitchFamily="18" charset="0"/>
                <a:cs typeface="Times" panose="02020603050405020304" pitchFamily="18" charset="0"/>
              </a:rPr>
              <a:t>slit</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at</a:t>
            </a:r>
            <a:r>
              <a:rPr lang="ru-RU" sz="700" dirty="0">
                <a:latin typeface="Times" panose="02020603050405020304" pitchFamily="18" charset="0"/>
                <a:cs typeface="Times" panose="02020603050405020304" pitchFamily="18" charset="0"/>
              </a:rPr>
              <a:t> the SOCHI;</a:t>
            </a:r>
            <a:r>
              <a:rPr lang="en-US" sz="700" dirty="0">
                <a:latin typeface="Times" panose="02020603050405020304" pitchFamily="18" charset="0"/>
                <a:cs typeface="Times" panose="02020603050405020304" pitchFamily="18" charset="0"/>
              </a:rPr>
              <a:t> (b) </a:t>
            </a:r>
            <a:r>
              <a:rPr lang="ru-RU" sz="700" dirty="0" err="1">
                <a:latin typeface="Times" panose="02020603050405020304" pitchFamily="18" charset="0"/>
                <a:cs typeface="Times" panose="02020603050405020304" pitchFamily="18" charset="0"/>
              </a:rPr>
              <a:t>typical</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oscillogram</a:t>
            </a:r>
            <a:r>
              <a:rPr lang="ru-RU" sz="700" dirty="0">
                <a:latin typeface="Times" panose="02020603050405020304" pitchFamily="18" charset="0"/>
                <a:cs typeface="Times" panose="02020603050405020304" pitchFamily="18" charset="0"/>
              </a:rPr>
              <a:t> </a:t>
            </a:r>
            <a:r>
              <a:rPr lang="en-US" sz="700" dirty="0">
                <a:latin typeface="Times" panose="02020603050405020304" pitchFamily="18" charset="0"/>
                <a:cs typeface="Times" panose="02020603050405020304" pitchFamily="18" charset="0"/>
              </a:rPr>
              <a:t>under tests</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at</a:t>
            </a:r>
            <a:r>
              <a:rPr lang="ru-RU" sz="700" dirty="0">
                <a:latin typeface="Times" panose="02020603050405020304" pitchFamily="18" charset="0"/>
                <a:cs typeface="Times" panose="02020603050405020304" pitchFamily="18" charset="0"/>
              </a:rPr>
              <a:t> the </a:t>
            </a:r>
            <a:r>
              <a:rPr lang="ru-RU" sz="700" dirty="0" err="1">
                <a:latin typeface="Times" panose="02020603050405020304" pitchFamily="18" charset="0"/>
                <a:cs typeface="Times" panose="02020603050405020304" pitchFamily="18" charset="0"/>
              </a:rPr>
              <a:t>cyclotron</a:t>
            </a:r>
            <a:r>
              <a:rPr lang="ru-RU" sz="700" dirty="0">
                <a:latin typeface="Times" panose="02020603050405020304" pitchFamily="18" charset="0"/>
                <a:cs typeface="Times" panose="02020603050405020304" pitchFamily="18" charset="0"/>
              </a:rPr>
              <a:t> </a:t>
            </a:r>
            <a:r>
              <a:rPr lang="ru-RU" sz="700" dirty="0" err="1">
                <a:latin typeface="Times" panose="02020603050405020304" pitchFamily="18" charset="0"/>
                <a:cs typeface="Times" panose="02020603050405020304" pitchFamily="18" charset="0"/>
              </a:rPr>
              <a:t>in</a:t>
            </a:r>
            <a:r>
              <a:rPr lang="ru-RU" sz="700" dirty="0">
                <a:latin typeface="Times" panose="02020603050405020304" pitchFamily="18" charset="0"/>
                <a:cs typeface="Times" panose="02020603050405020304" pitchFamily="18" charset="0"/>
              </a:rPr>
              <a:t> the </a:t>
            </a:r>
            <a:r>
              <a:rPr lang="en-US" sz="700" dirty="0">
                <a:latin typeface="Times" panose="02020603050405020304" pitchFamily="18" charset="0"/>
                <a:cs typeface="Times" panose="02020603050405020304" pitchFamily="18" charset="0"/>
              </a:rPr>
              <a:t>F</a:t>
            </a:r>
            <a:r>
              <a:rPr lang="ru-RU" sz="700" dirty="0">
                <a:latin typeface="Times" panose="02020603050405020304" pitchFamily="18" charset="0"/>
                <a:cs typeface="Times" panose="02020603050405020304" pitchFamily="18" charset="0"/>
              </a:rPr>
              <a:t>LNR JINR.</a:t>
            </a:r>
          </a:p>
        </p:txBody>
      </p:sp>
      <p:sp>
        <p:nvSpPr>
          <p:cNvPr id="34" name="Овал 33"/>
          <p:cNvSpPr/>
          <p:nvPr/>
        </p:nvSpPr>
        <p:spPr bwMode="auto">
          <a:xfrm>
            <a:off x="1968748" y="2736651"/>
            <a:ext cx="144016" cy="144016"/>
          </a:xfrm>
          <a:prstGeom prst="ellipse">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latin typeface="Times" panose="02020603050405020304" pitchFamily="18" charset="0"/>
                <a:cs typeface="Times" panose="02020603050405020304" pitchFamily="18" charset="0"/>
              </a:rPr>
              <a:t>A</a:t>
            </a:r>
            <a:endParaRPr lang="ru-RU" sz="800" b="1" dirty="0">
              <a:latin typeface="Times" panose="02020603050405020304" pitchFamily="18" charset="0"/>
              <a:cs typeface="Times" panose="02020603050405020304" pitchFamily="18" charset="0"/>
            </a:endParaRPr>
          </a:p>
        </p:txBody>
      </p:sp>
      <p:sp>
        <p:nvSpPr>
          <p:cNvPr id="35" name="Овал 34"/>
          <p:cNvSpPr/>
          <p:nvPr/>
        </p:nvSpPr>
        <p:spPr bwMode="auto">
          <a:xfrm>
            <a:off x="3120876" y="2736651"/>
            <a:ext cx="144016" cy="144016"/>
          </a:xfrm>
          <a:prstGeom prst="ellipse">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latin typeface="Times" panose="02020603050405020304" pitchFamily="18" charset="0"/>
                <a:cs typeface="Times" panose="02020603050405020304" pitchFamily="18" charset="0"/>
              </a:rPr>
              <a:t>B</a:t>
            </a:r>
            <a:endParaRPr lang="ru-RU" sz="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8953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6</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cxnSp>
        <p:nvCxnSpPr>
          <p:cNvPr id="2" name="Прямая соединительная линия 1">
            <a:extLst>
              <a:ext uri="{FF2B5EF4-FFF2-40B4-BE49-F238E27FC236}">
                <a16:creationId xmlns:a16="http://schemas.microsoft.com/office/drawing/2014/main" id="{CFE0C6FE-2A6F-AA9B-8319-9323DD7072A9}"/>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Рисунок 3">
            <a:extLst>
              <a:ext uri="{FF2B5EF4-FFF2-40B4-BE49-F238E27FC236}">
                <a16:creationId xmlns:a16="http://schemas.microsoft.com/office/drawing/2014/main" id="{DE44C477-36D7-82BF-CA52-8D9944D16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36811" y="608748"/>
            <a:ext cx="1994779" cy="1498057"/>
          </a:xfrm>
          <a:prstGeom prst="rect">
            <a:avLst/>
          </a:prstGeom>
        </p:spPr>
      </p:pic>
      <p:sp>
        <p:nvSpPr>
          <p:cNvPr id="19" name="TextBox 18">
            <a:extLst>
              <a:ext uri="{FF2B5EF4-FFF2-40B4-BE49-F238E27FC236}">
                <a16:creationId xmlns:a16="http://schemas.microsoft.com/office/drawing/2014/main" id="{48F28298-7B8B-FE08-9D00-DAC4161DBFE1}"/>
              </a:ext>
            </a:extLst>
          </p:cNvPr>
          <p:cNvSpPr txBox="1"/>
          <p:nvPr/>
        </p:nvSpPr>
        <p:spPr>
          <a:xfrm>
            <a:off x="5569148" y="2952675"/>
            <a:ext cx="1944216" cy="707886"/>
          </a:xfrm>
          <a:prstGeom prst="rect">
            <a:avLst/>
          </a:prstGeom>
          <a:noFill/>
        </p:spPr>
        <p:txBody>
          <a:bodyPr wrap="square">
            <a:spAutoFit/>
          </a:bodyPr>
          <a:lstStyle/>
          <a:p>
            <a:pPr algn="ctr"/>
            <a:r>
              <a:rPr lang="en-US" sz="1000" dirty="0">
                <a:latin typeface="Times New Roman" panose="02020603050405020304" pitchFamily="18" charset="0"/>
                <a:ea typeface="Calibri" panose="020F0502020204030204" pitchFamily="34" charset="0"/>
              </a:rPr>
              <a:t>Study of the effect of pulsed ion beam irradiation on the magnetic properties of metastable compound.</a:t>
            </a:r>
            <a:endParaRPr lang="aa-ET" sz="1000" dirty="0"/>
          </a:p>
        </p:txBody>
      </p:sp>
      <p:sp>
        <p:nvSpPr>
          <p:cNvPr id="21" name="Прямоугольник 20"/>
          <p:cNvSpPr/>
          <p:nvPr/>
        </p:nvSpPr>
        <p:spPr>
          <a:xfrm>
            <a:off x="-8625" y="0"/>
            <a:ext cx="7666005"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The results obtained at the SOCHI station</a:t>
            </a:r>
            <a:endParaRPr lang="ru-RU" altLang="ru-RU" sz="1200" b="1" dirty="0">
              <a:latin typeface="Georgia" panose="02040502050405020303" pitchFamily="18" charset="0"/>
              <a:cs typeface="Times New Roman" panose="02020603050405020304" pitchFamily="18" charset="0"/>
            </a:endParaRPr>
          </a:p>
        </p:txBody>
      </p:sp>
      <p:pic>
        <p:nvPicPr>
          <p:cNvPr id="22" name="Рисунок 21" descr="Изображение выглядит как рукописный текст, Самоклеющийся листок, доска, дизайн&#10;&#10;Автоматически созданное описание"/>
          <p:cNvPicPr/>
          <p:nvPr/>
        </p:nvPicPr>
        <p:blipFill>
          <a:blip r:embed="rId5"/>
          <a:stretch>
            <a:fillRect/>
          </a:stretch>
        </p:blipFill>
        <p:spPr>
          <a:xfrm>
            <a:off x="3480916" y="360387"/>
            <a:ext cx="1728192" cy="1440160"/>
          </a:xfrm>
          <a:prstGeom prst="rect">
            <a:avLst/>
          </a:prstGeom>
        </p:spPr>
      </p:pic>
      <p:sp>
        <p:nvSpPr>
          <p:cNvPr id="15" name="Прямоугольник 14"/>
          <p:cNvSpPr/>
          <p:nvPr/>
        </p:nvSpPr>
        <p:spPr>
          <a:xfrm>
            <a:off x="1680716" y="576411"/>
            <a:ext cx="1584176" cy="1015663"/>
          </a:xfrm>
          <a:prstGeom prst="rect">
            <a:avLst/>
          </a:prstGeom>
        </p:spPr>
        <p:txBody>
          <a:bodyPr wrap="square">
            <a:spAutoFit/>
          </a:bodyPr>
          <a:lstStyle/>
          <a:p>
            <a:pPr lvl="0" algn="just">
              <a:spcAft>
                <a:spcPts val="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Radiotherapy films EBT3 are used to determine the size of the ion beam spot during a session; to determine the uniformity of the irradiation area.</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Прямоугольник 23"/>
          <p:cNvSpPr/>
          <p:nvPr/>
        </p:nvSpPr>
        <p:spPr>
          <a:xfrm>
            <a:off x="3264892" y="2232025"/>
            <a:ext cx="2232248" cy="1785104"/>
          </a:xfrm>
          <a:prstGeom prst="rect">
            <a:avLst/>
          </a:prstGeom>
        </p:spPr>
        <p:txBody>
          <a:bodyPr wrap="square">
            <a:spAutoFit/>
          </a:bodyPr>
          <a:lstStyle/>
          <a:p>
            <a:pPr lvl="0" algn="just">
              <a:spcAft>
                <a:spcPts val="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SSTD CR39 are used to determine the actual ion </a:t>
            </a:r>
            <a:r>
              <a:rPr lang="en-US" sz="1000" dirty="0" err="1">
                <a:latin typeface="Times New Roman" panose="02020603050405020304" pitchFamily="18" charset="0"/>
                <a:ea typeface="Calibri" panose="020F0502020204030204" pitchFamily="34" charset="0"/>
                <a:cs typeface="Times New Roman" panose="02020603050405020304" pitchFamily="18" charset="0"/>
              </a:rPr>
              <a:t>fluence</a:t>
            </a:r>
            <a:r>
              <a:rPr lang="en-US" sz="1000" dirty="0">
                <a:latin typeface="Times New Roman" panose="02020603050405020304" pitchFamily="18" charset="0"/>
                <a:ea typeface="Calibri" panose="020F0502020204030204" pitchFamily="34" charset="0"/>
                <a:cs typeface="Times New Roman" panose="02020603050405020304" pitchFamily="18" charset="0"/>
              </a:rPr>
              <a:t> in each irradiation session.</a:t>
            </a:r>
          </a:p>
          <a:p>
            <a:pPr lvl="0" algn="just">
              <a:spcAft>
                <a:spcPts val="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Four/ five SSTDs were placed at equal distance from the chip</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r>
              <a:rPr lang="en-US" sz="1000" dirty="0">
                <a:latin typeface="Times New Roman" panose="02020603050405020304" pitchFamily="18" charset="0"/>
                <a:ea typeface="Calibri" panose="020F0502020204030204" pitchFamily="34" charset="0"/>
                <a:cs typeface="Times New Roman" panose="02020603050405020304" pitchFamily="18" charset="0"/>
              </a:rPr>
              <a:t>before irradiation on the DUT. The results of irradiated the SSTDs after being processed and analyzed are subsequently compared with estimates of the total equivalent </a:t>
            </a:r>
            <a:r>
              <a:rPr lang="en-US" sz="1000" dirty="0" err="1">
                <a:latin typeface="Times New Roman" panose="02020603050405020304" pitchFamily="18" charset="0"/>
                <a:ea typeface="Calibri" panose="020F0502020204030204" pitchFamily="34" charset="0"/>
                <a:cs typeface="Times New Roman" panose="02020603050405020304" pitchFamily="18" charset="0"/>
              </a:rPr>
              <a:t>fluence</a:t>
            </a:r>
            <a:r>
              <a:rPr lang="en-US" sz="1000" dirty="0">
                <a:latin typeface="Times New Roman" panose="02020603050405020304" pitchFamily="18" charset="0"/>
                <a:ea typeface="Calibri" panose="020F0502020204030204" pitchFamily="34" charset="0"/>
                <a:cs typeface="Times New Roman" panose="02020603050405020304" pitchFamily="18" charset="0"/>
              </a:rPr>
              <a:t> from the microcircuit readings.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Скругленный прямоугольник 24"/>
          <p:cNvSpPr/>
          <p:nvPr/>
        </p:nvSpPr>
        <p:spPr bwMode="auto">
          <a:xfrm>
            <a:off x="5569148" y="2448619"/>
            <a:ext cx="2016224" cy="360040"/>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latin typeface="Times New Roman" panose="02020603050405020304" pitchFamily="18" charset="0"/>
                <a:ea typeface="Calibri" panose="020F0502020204030204" pitchFamily="34" charset="0"/>
              </a:rPr>
              <a:t>Metastable compound</a:t>
            </a:r>
            <a:r>
              <a:rPr lang="ru-RU" sz="1000" dirty="0">
                <a:latin typeface="Times New Roman" panose="02020603050405020304" pitchFamily="18" charset="0"/>
                <a:ea typeface="Calibri" panose="020F0502020204030204" pitchFamily="34" charset="0"/>
              </a:rPr>
              <a:t> </a:t>
            </a:r>
            <a:r>
              <a:rPr lang="en-US" sz="1000" dirty="0">
                <a:latin typeface="Times New Roman" panose="02020603050405020304" pitchFamily="18" charset="0"/>
                <a:ea typeface="Calibri" panose="020F0502020204030204" pitchFamily="34" charset="0"/>
              </a:rPr>
              <a:t>for </a:t>
            </a:r>
            <a:r>
              <a:rPr lang="en-US" sz="1000" dirty="0" err="1">
                <a:latin typeface="Times New Roman" panose="02020603050405020304" pitchFamily="18" charset="0"/>
                <a:ea typeface="Calibri" panose="020F0502020204030204" pitchFamily="34" charset="0"/>
              </a:rPr>
              <a:t>spintronics</a:t>
            </a:r>
            <a:r>
              <a:rPr lang="en-US" sz="1000" dirty="0">
                <a:latin typeface="Times New Roman" panose="02020603050405020304" pitchFamily="18" charset="0"/>
                <a:ea typeface="Calibri" panose="020F0502020204030204" pitchFamily="34" charset="0"/>
              </a:rPr>
              <a:t> </a:t>
            </a:r>
            <a:r>
              <a:rPr lang="ru-RU" sz="1000" dirty="0">
                <a:latin typeface="Times New Roman" panose="02020603050405020304" pitchFamily="18" charset="0"/>
                <a:ea typeface="Calibri" panose="020F0502020204030204" pitchFamily="34" charset="0"/>
              </a:rPr>
              <a:t>La</a:t>
            </a:r>
            <a:r>
              <a:rPr lang="ru-RU" sz="1000" baseline="-25000" dirty="0">
                <a:latin typeface="Times New Roman" panose="02020603050405020304" pitchFamily="18" charset="0"/>
                <a:ea typeface="Calibri" panose="020F0502020204030204" pitchFamily="34" charset="0"/>
              </a:rPr>
              <a:t>0.5</a:t>
            </a:r>
            <a:r>
              <a:rPr lang="ru-RU" sz="1000" dirty="0">
                <a:latin typeface="Times New Roman" panose="02020603050405020304" pitchFamily="18" charset="0"/>
                <a:ea typeface="Calibri" panose="020F0502020204030204" pitchFamily="34" charset="0"/>
              </a:rPr>
              <a:t>Ba</a:t>
            </a:r>
            <a:r>
              <a:rPr lang="ru-RU" sz="1000" baseline="-25000" dirty="0">
                <a:latin typeface="Times New Roman" panose="02020603050405020304" pitchFamily="18" charset="0"/>
                <a:ea typeface="Calibri" panose="020F0502020204030204" pitchFamily="34" charset="0"/>
              </a:rPr>
              <a:t>0.5</a:t>
            </a:r>
            <a:r>
              <a:rPr lang="ru-RU" sz="1000" dirty="0">
                <a:latin typeface="Times New Roman" panose="02020603050405020304" pitchFamily="18" charset="0"/>
                <a:ea typeface="Calibri" panose="020F0502020204030204" pitchFamily="34" charset="0"/>
              </a:rPr>
              <a:t>CoO</a:t>
            </a:r>
            <a:r>
              <a:rPr lang="ru-RU" sz="1000" baseline="-25000" dirty="0">
                <a:latin typeface="Times New Roman" panose="02020603050405020304" pitchFamily="18" charset="0"/>
                <a:ea typeface="Calibri" panose="020F0502020204030204" pitchFamily="34" charset="0"/>
              </a:rPr>
              <a:t>2.87</a:t>
            </a:r>
            <a:endParaRPr lang="aa-ET" sz="1000" dirty="0"/>
          </a:p>
        </p:txBody>
      </p:sp>
      <p:sp>
        <p:nvSpPr>
          <p:cNvPr id="26" name="Скругленный прямоугольник 25"/>
          <p:cNvSpPr/>
          <p:nvPr/>
        </p:nvSpPr>
        <p:spPr bwMode="auto">
          <a:xfrm>
            <a:off x="96540" y="1872555"/>
            <a:ext cx="3168352" cy="216024"/>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latin typeface="Times New Roman" panose="02020603050405020304" pitchFamily="18" charset="0"/>
                <a:ea typeface="Calibri" panose="020F0502020204030204" pitchFamily="34" charset="0"/>
              </a:rPr>
              <a:t>EBT3 radiotherapy films</a:t>
            </a:r>
          </a:p>
        </p:txBody>
      </p:sp>
      <p:sp>
        <p:nvSpPr>
          <p:cNvPr id="27" name="Скругленный прямоугольник 26"/>
          <p:cNvSpPr/>
          <p:nvPr/>
        </p:nvSpPr>
        <p:spPr bwMode="auto">
          <a:xfrm>
            <a:off x="3336900" y="1853194"/>
            <a:ext cx="2016224" cy="360040"/>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latin typeface="Times New Roman" panose="02020603050405020304" pitchFamily="18" charset="0"/>
                <a:ea typeface="Calibri" panose="020F0502020204030204" pitchFamily="34" charset="0"/>
              </a:rPr>
              <a:t>Solid state track detector</a:t>
            </a:r>
            <a:r>
              <a:rPr lang="ru-RU" sz="1000" dirty="0">
                <a:latin typeface="Times New Roman" panose="02020603050405020304" pitchFamily="18" charset="0"/>
                <a:ea typeface="Calibri" panose="020F0502020204030204" pitchFamily="34" charset="0"/>
              </a:rPr>
              <a:t> </a:t>
            </a:r>
            <a:r>
              <a:rPr lang="en-US" sz="1000" dirty="0">
                <a:latin typeface="Times New Roman" panose="02020603050405020304" pitchFamily="18" charset="0"/>
                <a:ea typeface="Calibri" panose="020F0502020204030204" pitchFamily="34" charset="0"/>
              </a:rPr>
              <a:t>CR39</a:t>
            </a:r>
          </a:p>
          <a:p>
            <a:pPr algn="ctr"/>
            <a:r>
              <a:rPr lang="ru-RU" sz="1000" dirty="0">
                <a:latin typeface="Times New Roman" panose="02020603050405020304" pitchFamily="18" charset="0"/>
                <a:ea typeface="Calibri" panose="020F0502020204030204" pitchFamily="34" charset="0"/>
              </a:rPr>
              <a:t>~10×10 </a:t>
            </a:r>
            <a:r>
              <a:rPr lang="en-US" sz="1000" dirty="0">
                <a:latin typeface="Times New Roman" panose="02020603050405020304" pitchFamily="18" charset="0"/>
                <a:ea typeface="Calibri" panose="020F0502020204030204" pitchFamily="34" charset="0"/>
              </a:rPr>
              <a:t>mm</a:t>
            </a:r>
            <a:r>
              <a:rPr lang="ru-RU" sz="1000" baseline="30000" dirty="0">
                <a:latin typeface="Times New Roman" panose="02020603050405020304" pitchFamily="18" charset="0"/>
                <a:ea typeface="Calibri" panose="020F0502020204030204" pitchFamily="34" charset="0"/>
              </a:rPr>
              <a:t>2</a:t>
            </a:r>
            <a:r>
              <a:rPr lang="ru-RU" sz="1000" dirty="0">
                <a:latin typeface="Times New Roman" panose="02020603050405020304" pitchFamily="18" charset="0"/>
                <a:ea typeface="Calibri" panose="020F0502020204030204" pitchFamily="34" charset="0"/>
              </a:rPr>
              <a:t> </a:t>
            </a:r>
            <a:r>
              <a:rPr lang="en-US" sz="1000" dirty="0">
                <a:latin typeface="Times New Roman" panose="02020603050405020304" pitchFamily="18" charset="0"/>
                <a:ea typeface="Calibri" panose="020F0502020204030204" pitchFamily="34" charset="0"/>
              </a:rPr>
              <a:t>and 1 mm thick</a:t>
            </a:r>
            <a:r>
              <a:rPr lang="ru-RU" sz="1000" dirty="0">
                <a:latin typeface="Times New Roman" panose="02020603050405020304" pitchFamily="18" charset="0"/>
                <a:ea typeface="Calibri" panose="020F0502020204030204" pitchFamily="34" charset="0"/>
              </a:rPr>
              <a:t> </a:t>
            </a:r>
            <a:endParaRPr lang="ru-RU" sz="1000" dirty="0"/>
          </a:p>
        </p:txBody>
      </p:sp>
      <p:pic>
        <p:nvPicPr>
          <p:cNvPr id="28" name="Рисунок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564" y="2210494"/>
            <a:ext cx="2767134" cy="1321594"/>
          </a:xfrm>
          <a:prstGeom prst="rect">
            <a:avLst/>
          </a:prstGeom>
        </p:spPr>
      </p:pic>
      <p:sp>
        <p:nvSpPr>
          <p:cNvPr id="6" name="Прямоугольник 5"/>
          <p:cNvSpPr/>
          <p:nvPr/>
        </p:nvSpPr>
        <p:spPr>
          <a:xfrm>
            <a:off x="312564" y="3528739"/>
            <a:ext cx="2686556" cy="369332"/>
          </a:xfrm>
          <a:prstGeom prst="rect">
            <a:avLst/>
          </a:prstGeom>
        </p:spPr>
        <p:txBody>
          <a:bodyPr wrap="square">
            <a:spAutoFit/>
          </a:bodyPr>
          <a:lstStyle/>
          <a:p>
            <a:pPr algn="ctr"/>
            <a:r>
              <a:rPr lang="en-US" sz="900" dirty="0">
                <a:latin typeface="Times" panose="02020603050405020304" pitchFamily="18" charset="0"/>
                <a:cs typeface="Times" panose="02020603050405020304" pitchFamily="18" charset="0"/>
              </a:rPr>
              <a:t>Ion beam profile (horizontal) by MCP-detector during beam run</a:t>
            </a:r>
            <a:endParaRPr lang="ru-RU" sz="900" dirty="0">
              <a:latin typeface="Times" panose="02020603050405020304" pitchFamily="18" charset="0"/>
              <a:cs typeface="Times" panose="02020603050405020304" pitchFamily="18" charset="0"/>
            </a:endParaRPr>
          </a:p>
        </p:txBody>
      </p:sp>
      <p:pic>
        <p:nvPicPr>
          <p:cNvPr id="29" name="Рисунок 28">
            <a:extLst>
              <a:ext uri="{FF2B5EF4-FFF2-40B4-BE49-F238E27FC236}">
                <a16:creationId xmlns:a16="http://schemas.microsoft.com/office/drawing/2014/main" id="{827549F6-71B2-B042-B5DE-E0438FAC6A0D}"/>
              </a:ext>
            </a:extLst>
          </p:cNvPr>
          <p:cNvPicPr>
            <a:picLocks noChangeAspect="1"/>
          </p:cNvPicPr>
          <p:nvPr/>
        </p:nvPicPr>
        <p:blipFill rotWithShape="1">
          <a:blip r:embed="rId7"/>
          <a:srcRect r="29092"/>
          <a:stretch/>
        </p:blipFill>
        <p:spPr bwMode="auto">
          <a:xfrm>
            <a:off x="96540" y="360386"/>
            <a:ext cx="1512168" cy="14742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050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7</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676" y="470079"/>
            <a:ext cx="6264696" cy="3523891"/>
          </a:xfrm>
          <a:prstGeom prst="rect">
            <a:avLst/>
          </a:prstGeom>
        </p:spPr>
      </p:pic>
      <p:sp>
        <p:nvSpPr>
          <p:cNvPr id="15" name="Скругленный прямоугольник 14"/>
          <p:cNvSpPr/>
          <p:nvPr/>
        </p:nvSpPr>
        <p:spPr>
          <a:xfrm>
            <a:off x="3264892" y="1766223"/>
            <a:ext cx="720080" cy="21602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200" b="1" dirty="0">
                <a:solidFill>
                  <a:schemeClr val="tx1"/>
                </a:solidFill>
                <a:latin typeface="Times New Roman" panose="02020603050405020304" pitchFamily="18" charset="0"/>
                <a:cs typeface="Times New Roman" panose="02020603050405020304" pitchFamily="18" charset="0"/>
              </a:rPr>
              <a:t>SIMBO</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1392684" y="1766223"/>
            <a:ext cx="720080" cy="21927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ISCRA</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0" y="-13516"/>
            <a:ext cx="7674470"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ISCRA &amp; SIMBO stations at the VBLHEP JINR</a:t>
            </a:r>
          </a:p>
        </p:txBody>
      </p:sp>
      <p:sp>
        <p:nvSpPr>
          <p:cNvPr id="21" name="Скругленный прямоугольник 20"/>
          <p:cNvSpPr/>
          <p:nvPr/>
        </p:nvSpPr>
        <p:spPr>
          <a:xfrm rot="181094">
            <a:off x="4782247" y="1929047"/>
            <a:ext cx="720080" cy="216023"/>
          </a:xfrm>
          <a:prstGeom prst="roundRect">
            <a:avLst/>
          </a:prstGeom>
          <a:solidFill>
            <a:srgbClr val="90F0A9"/>
          </a:solidFill>
          <a:ln>
            <a:noFill/>
          </a:ln>
          <a:effectLst/>
          <a:scene3d>
            <a:camera prst="perspectiveHeroicExtremeLeftFacing"/>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200" b="1" dirty="0">
                <a:solidFill>
                  <a:schemeClr val="tx1"/>
                </a:solidFill>
                <a:latin typeface="Times New Roman" panose="02020603050405020304" pitchFamily="18" charset="0"/>
                <a:cs typeface="Times New Roman" panose="02020603050405020304" pitchFamily="18" charset="0"/>
              </a:rPr>
              <a:t>BM@N</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793" y="326603"/>
            <a:ext cx="7681913" cy="738664"/>
          </a:xfrm>
          <a:prstGeom prst="rect">
            <a:avLst/>
          </a:prstGeom>
          <a:solidFill>
            <a:schemeClr val="bg1"/>
          </a:solidFill>
        </p:spPr>
        <p:txBody>
          <a:bodyPr wrap="square">
            <a:spAutoFit/>
          </a:bodyPr>
          <a:lstStyle/>
          <a:p>
            <a:pPr algn="just"/>
            <a:r>
              <a:rPr lang="en-US" sz="1050" kern="800" dirty="0">
                <a:latin typeface="Times New Roman" panose="02020603050405020304" pitchFamily="18" charset="0"/>
                <a:ea typeface="Times New Roman" panose="02020603050405020304" pitchFamily="18" charset="0"/>
              </a:rPr>
              <a:t>The equipment of the </a:t>
            </a:r>
            <a:r>
              <a:rPr lang="en-US" sz="1050" b="1" kern="800" dirty="0">
                <a:latin typeface="Times New Roman" panose="02020603050405020304" pitchFamily="18" charset="0"/>
                <a:ea typeface="Times New Roman" panose="02020603050405020304" pitchFamily="18" charset="0"/>
              </a:rPr>
              <a:t>ISCRA</a:t>
            </a:r>
            <a:r>
              <a:rPr lang="en-US" sz="1050" kern="800" dirty="0">
                <a:latin typeface="Times New Roman" panose="02020603050405020304" pitchFamily="18" charset="0"/>
                <a:ea typeface="Times New Roman" panose="02020603050405020304" pitchFamily="18" charset="0"/>
              </a:rPr>
              <a:t> and </a:t>
            </a:r>
            <a:r>
              <a:rPr lang="en-US" sz="1050" b="1" kern="800" dirty="0">
                <a:latin typeface="Times New Roman" panose="02020603050405020304" pitchFamily="18" charset="0"/>
                <a:ea typeface="Times New Roman" panose="02020603050405020304" pitchFamily="18" charset="0"/>
              </a:rPr>
              <a:t>SIMBO</a:t>
            </a:r>
            <a:r>
              <a:rPr lang="en-US" sz="1050" kern="800" dirty="0">
                <a:latin typeface="Times New Roman" panose="02020603050405020304" pitchFamily="18" charset="0"/>
                <a:ea typeface="Times New Roman" panose="02020603050405020304" pitchFamily="18" charset="0"/>
              </a:rPr>
              <a:t> stations was mounted in </a:t>
            </a:r>
            <a:r>
              <a:rPr lang="en-US" sz="1050" b="1" kern="800" dirty="0">
                <a:solidFill>
                  <a:srgbClr val="FF0000"/>
                </a:solidFill>
                <a:latin typeface="Times New Roman" panose="02020603050405020304" pitchFamily="18" charset="0"/>
                <a:ea typeface="Times New Roman" panose="02020603050405020304" pitchFamily="18" charset="0"/>
              </a:rPr>
              <a:t>December 2023</a:t>
            </a:r>
            <a:r>
              <a:rPr lang="en-US" sz="1050" kern="800" dirty="0">
                <a:latin typeface="Times New Roman" panose="02020603050405020304" pitchFamily="18" charset="0"/>
                <a:ea typeface="Times New Roman" panose="02020603050405020304" pitchFamily="18" charset="0"/>
              </a:rPr>
              <a:t>. The commissioning of the diagnostics equipment of the ISCRA and SIMBO stations with ionizing radiation source &amp; magnets tests were carried out in </a:t>
            </a:r>
            <a:r>
              <a:rPr lang="en-US" sz="1050" b="1" kern="800" dirty="0">
                <a:solidFill>
                  <a:srgbClr val="FF0000"/>
                </a:solidFill>
                <a:latin typeface="Times New Roman" panose="02020603050405020304" pitchFamily="18" charset="0"/>
                <a:ea typeface="Times New Roman" panose="02020603050405020304" pitchFamily="18" charset="0"/>
              </a:rPr>
              <a:t>November-December 2024</a:t>
            </a:r>
            <a:r>
              <a:rPr lang="en-US" sz="1050" kern="800" dirty="0">
                <a:latin typeface="Times New Roman" panose="02020603050405020304" pitchFamily="18" charset="0"/>
                <a:ea typeface="Times New Roman" panose="02020603050405020304" pitchFamily="18" charset="0"/>
              </a:rPr>
              <a:t>. The equipment is ready for the first beam run in </a:t>
            </a:r>
            <a:r>
              <a:rPr lang="en-US" sz="1050" b="1" kern="800" dirty="0">
                <a:solidFill>
                  <a:srgbClr val="FF0000"/>
                </a:solidFill>
                <a:latin typeface="Times New Roman" panose="02020603050405020304" pitchFamily="18" charset="0"/>
                <a:ea typeface="Times New Roman" panose="02020603050405020304" pitchFamily="18" charset="0"/>
              </a:rPr>
              <a:t>spring 2025</a:t>
            </a:r>
            <a:r>
              <a:rPr lang="en-US" sz="1050" b="1" kern="800" dirty="0">
                <a:latin typeface="Times New Roman" panose="02020603050405020304" pitchFamily="18" charset="0"/>
                <a:ea typeface="Times New Roman" panose="02020603050405020304" pitchFamily="18" charset="0"/>
              </a:rPr>
              <a:t>. </a:t>
            </a:r>
            <a:r>
              <a:rPr lang="en-US" sz="1050" b="1" kern="800" dirty="0">
                <a:solidFill>
                  <a:srgbClr val="0070C0"/>
                </a:solidFill>
                <a:latin typeface="Times New Roman" panose="02020603050405020304" pitchFamily="18" charset="0"/>
                <a:ea typeface="Times New Roman" panose="02020603050405020304" pitchFamily="18" charset="0"/>
              </a:rPr>
              <a:t>The technology of radiation hardness testing of capsulated microchips with high-energy ion beams will be realized in Russia for the first time</a:t>
            </a:r>
            <a:r>
              <a:rPr lang="en-US" sz="1050" b="1" kern="800" dirty="0">
                <a:latin typeface="Times New Roman" panose="02020603050405020304" pitchFamily="18" charset="0"/>
                <a:ea typeface="Times New Roman" panose="02020603050405020304" pitchFamily="18" charset="0"/>
              </a:rPr>
              <a:t>.</a:t>
            </a:r>
            <a:endParaRPr lang="ru-RU" sz="1050" b="1" dirty="0">
              <a:latin typeface="Times New Roman" panose="02020603050405020304" pitchFamily="18" charset="0"/>
              <a:cs typeface="Times New Roman" panose="02020603050405020304" pitchFamily="18" charset="0"/>
            </a:endParaRPr>
          </a:p>
        </p:txBody>
      </p:sp>
      <p:sp>
        <p:nvSpPr>
          <p:cNvPr id="9" name="Стрелка вниз 8"/>
          <p:cNvSpPr/>
          <p:nvPr/>
        </p:nvSpPr>
        <p:spPr bwMode="auto">
          <a:xfrm rot="6516896">
            <a:off x="5113028" y="2064389"/>
            <a:ext cx="216024"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76263"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a:ln>
                <a:noFill/>
              </a:ln>
              <a:solidFill>
                <a:schemeClr val="tx1"/>
              </a:solidFill>
              <a:effectLst/>
              <a:latin typeface="Arial" charset="0"/>
            </a:endParaRPr>
          </a:p>
        </p:txBody>
      </p:sp>
      <p:cxnSp>
        <p:nvCxnSpPr>
          <p:cNvPr id="2" name="Прямая соединительная линия 1">
            <a:extLst>
              <a:ext uri="{FF2B5EF4-FFF2-40B4-BE49-F238E27FC236}">
                <a16:creationId xmlns:a16="http://schemas.microsoft.com/office/drawing/2014/main" id="{09B3ED0D-7EDD-301F-1154-F171A08EFB00}"/>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Скругленный прямоугольник 5"/>
          <p:cNvSpPr/>
          <p:nvPr/>
        </p:nvSpPr>
        <p:spPr bwMode="auto">
          <a:xfrm>
            <a:off x="24532" y="2808659"/>
            <a:ext cx="2592288" cy="1152128"/>
          </a:xfrm>
          <a:prstGeom prst="roundRect">
            <a:avLst/>
          </a:prstGeom>
          <a:solidFill>
            <a:srgbClr val="C2FAF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576263" rtl="0" eaLnBrk="1" fontAlgn="base" latinLnBrk="0" hangingPunct="1">
              <a:lnSpc>
                <a:spcPct val="100000"/>
              </a:lnSpc>
              <a:spcBef>
                <a:spcPct val="0"/>
              </a:spcBef>
              <a:spcAft>
                <a:spcPct val="0"/>
              </a:spcAft>
              <a:buClrTx/>
              <a:buSzTx/>
              <a:buFontTx/>
              <a:buNone/>
              <a:tabLst/>
            </a:pPr>
            <a:r>
              <a:rPr lang="en-US" sz="900" dirty="0">
                <a:latin typeface="Times" panose="02020603050405020304" pitchFamily="18" charset="0"/>
                <a:cs typeface="Times" panose="02020603050405020304" pitchFamily="18" charset="0"/>
              </a:rPr>
              <a:t>The new ion beam delivery system allows following operating modes:</a:t>
            </a:r>
          </a:p>
          <a:p>
            <a:pPr marL="228600" marR="0" indent="-228600" algn="just" defTabSz="576263" rtl="0" eaLnBrk="1" fontAlgn="base" latinLnBrk="0" hangingPunct="1">
              <a:lnSpc>
                <a:spcPct val="100000"/>
              </a:lnSpc>
              <a:spcBef>
                <a:spcPct val="0"/>
              </a:spcBef>
              <a:spcAft>
                <a:spcPct val="0"/>
              </a:spcAft>
              <a:buClrTx/>
              <a:buSzTx/>
              <a:buFont typeface="+mj-lt"/>
              <a:buAutoNum type="arabicPeriod"/>
              <a:tabLst/>
            </a:pPr>
            <a:r>
              <a:rPr lang="en-US" sz="900" dirty="0">
                <a:latin typeface="Times" panose="02020603050405020304" pitchFamily="18" charset="0"/>
                <a:cs typeface="Times" panose="02020603050405020304" pitchFamily="18" charset="0"/>
              </a:rPr>
              <a:t>operating mode with high-energy ion beams</a:t>
            </a:r>
          </a:p>
          <a:p>
            <a:pPr marL="228600" indent="-228600" algn="just" defTabSz="576263" eaLnBrk="1" hangingPunct="1">
              <a:buFont typeface="+mj-lt"/>
              <a:buAutoNum type="arabicPeriod"/>
            </a:pPr>
            <a:r>
              <a:rPr lang="en-US" sz="900" dirty="0">
                <a:latin typeface="Times" panose="02020603050405020304" pitchFamily="18" charset="0"/>
                <a:cs typeface="Times" panose="02020603050405020304" pitchFamily="18" charset="0"/>
              </a:rPr>
              <a:t>operating mode with variable depth Bragg peak in the target’s sensitive volume</a:t>
            </a:r>
            <a:endParaRPr lang="ru-RU" sz="900" dirty="0">
              <a:latin typeface="Times" panose="02020603050405020304" pitchFamily="18" charset="0"/>
              <a:cs typeface="Times" panose="02020603050405020304" pitchFamily="18" charset="0"/>
            </a:endParaRPr>
          </a:p>
          <a:p>
            <a:pPr marL="228600" indent="-228600" algn="just" defTabSz="576263" eaLnBrk="1" hangingPunct="1">
              <a:buFont typeface="+mj-lt"/>
              <a:buAutoNum type="arabicPeriod"/>
            </a:pPr>
            <a:r>
              <a:rPr kumimoji="0" lang="en-US" sz="900" b="0" i="0" u="none" strike="noStrike" cap="none" normalizeH="0" baseline="0" dirty="0" err="1">
                <a:ln>
                  <a:noFill/>
                </a:ln>
                <a:solidFill>
                  <a:schemeClr val="tx1"/>
                </a:solidFill>
                <a:effectLst/>
                <a:latin typeface="Times" panose="02020603050405020304" pitchFamily="18" charset="0"/>
                <a:cs typeface="Times" panose="02020603050405020304" pitchFamily="18" charset="0"/>
              </a:rPr>
              <a:t>nonscanning</a:t>
            </a:r>
            <a:r>
              <a:rPr kumimoji="0" lang="en-US" sz="9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 operating </a:t>
            </a:r>
            <a:r>
              <a:rPr kumimoji="0" lang="en-US" sz="900" b="0" i="0" u="none" strike="noStrike" cap="none" normalizeH="0" dirty="0">
                <a:ln>
                  <a:noFill/>
                </a:ln>
                <a:solidFill>
                  <a:schemeClr val="tx1"/>
                </a:solidFill>
                <a:effectLst/>
                <a:latin typeface="Times" panose="02020603050405020304" pitchFamily="18" charset="0"/>
                <a:cs typeface="Times" panose="02020603050405020304" pitchFamily="18" charset="0"/>
              </a:rPr>
              <a:t>mode</a:t>
            </a:r>
            <a:endParaRPr kumimoji="0" lang="en-US" sz="9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p>
            <a:pPr marL="228600" indent="-228600" algn="just" defTabSz="576263" eaLnBrk="1" hangingPunct="1">
              <a:buFont typeface="+mj-lt"/>
              <a:buAutoNum type="arabicPeriod"/>
            </a:pPr>
            <a:r>
              <a:rPr kumimoji="0" lang="en-US" sz="900" b="0" i="0" u="none" strike="noStrike" cap="none" normalizeH="0" baseline="0" dirty="0">
                <a:ln>
                  <a:noFill/>
                </a:ln>
                <a:solidFill>
                  <a:schemeClr val="tx1"/>
                </a:solidFill>
                <a:effectLst/>
                <a:latin typeface="Times" panose="02020603050405020304" pitchFamily="18" charset="0"/>
                <a:cs typeface="Times" panose="02020603050405020304" pitchFamily="18" charset="0"/>
              </a:rPr>
              <a:t>scanning operating mode</a:t>
            </a:r>
          </a:p>
          <a:p>
            <a:pPr algn="just" defTabSz="576263" eaLnBrk="1" hangingPunct="1"/>
            <a:endParaRPr kumimoji="0" lang="ru-RU" sz="9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1316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1914"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8</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12" name="Рисунок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6" y="899877"/>
            <a:ext cx="4248472"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Прямоугольник 14"/>
          <p:cNvSpPr/>
          <p:nvPr/>
        </p:nvSpPr>
        <p:spPr>
          <a:xfrm>
            <a:off x="4273004" y="288379"/>
            <a:ext cx="3408909" cy="900246"/>
          </a:xfrm>
          <a:prstGeom prst="rect">
            <a:avLst/>
          </a:prstGeom>
        </p:spPr>
        <p:txBody>
          <a:bodyPr wrap="square">
            <a:spAutoFit/>
          </a:bodyPr>
          <a:lstStyle/>
          <a:p>
            <a:pPr algn="just"/>
            <a:r>
              <a:rPr lang="en-US" sz="1050" b="1" i="1" dirty="0">
                <a:solidFill>
                  <a:srgbClr val="7030A0"/>
                </a:solidFill>
                <a:latin typeface="Times" panose="02020603050405020304" pitchFamily="18" charset="0"/>
                <a:cs typeface="Times" panose="02020603050405020304" pitchFamily="18" charset="0"/>
              </a:rPr>
              <a:t>SIMBO</a:t>
            </a:r>
            <a:r>
              <a:rPr lang="en-US" sz="1050" kern="800" dirty="0">
                <a:latin typeface="Times" panose="02020603050405020304" pitchFamily="18" charset="0"/>
                <a:ea typeface="Times New Roman" panose="02020603050405020304" pitchFamily="18" charset="0"/>
                <a:cs typeface="Times" panose="02020603050405020304" pitchFamily="18" charset="0"/>
              </a:rPr>
              <a:t> ─ an applied research station for space radiobiological research and modelling of influence of heavy charged particles on cognitive functions of the brain of small laboratory animals and primates (energy range 400-1000 MeV/nucleon)</a:t>
            </a:r>
            <a:r>
              <a:rPr lang="ru-RU" sz="1050" kern="800" dirty="0">
                <a:latin typeface="Times" panose="02020603050405020304" pitchFamily="18" charset="0"/>
                <a:ea typeface="Times New Roman" panose="02020603050405020304" pitchFamily="18" charset="0"/>
                <a:cs typeface="Times" panose="02020603050405020304" pitchFamily="18" charset="0"/>
              </a:rPr>
              <a:t>.</a:t>
            </a:r>
          </a:p>
        </p:txBody>
      </p:sp>
      <p:graphicFrame>
        <p:nvGraphicFramePr>
          <p:cNvPr id="17" name="Таблица 16"/>
          <p:cNvGraphicFramePr>
            <a:graphicFrameLocks noGrp="1"/>
          </p:cNvGraphicFramePr>
          <p:nvPr>
            <p:extLst>
              <p:ext uri="{D42A27DB-BD31-4B8C-83A1-F6EECF244321}">
                <p14:modId xmlns:p14="http://schemas.microsoft.com/office/powerpoint/2010/main" val="4137598582"/>
              </p:ext>
            </p:extLst>
          </p:nvPr>
        </p:nvGraphicFramePr>
        <p:xfrm>
          <a:off x="4345012" y="1584523"/>
          <a:ext cx="3264893" cy="2421632"/>
        </p:xfrm>
        <a:graphic>
          <a:graphicData uri="http://schemas.openxmlformats.org/drawingml/2006/table">
            <a:tbl>
              <a:tblPr firstRow="1" firstCol="1" bandRow="1"/>
              <a:tblGrid>
                <a:gridCol w="2083513">
                  <a:extLst>
                    <a:ext uri="{9D8B030D-6E8A-4147-A177-3AD203B41FA5}">
                      <a16:colId xmlns:a16="http://schemas.microsoft.com/office/drawing/2014/main" val="20000"/>
                    </a:ext>
                  </a:extLst>
                </a:gridCol>
                <a:gridCol w="1181380">
                  <a:extLst>
                    <a:ext uri="{9D8B030D-6E8A-4147-A177-3AD203B41FA5}">
                      <a16:colId xmlns:a16="http://schemas.microsoft.com/office/drawing/2014/main" val="20001"/>
                    </a:ext>
                  </a:extLst>
                </a:gridCol>
              </a:tblGrid>
              <a:tr h="345947">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Type of ions</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40</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Ar</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18+</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56</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Fe</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26+</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84</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Kr</a:t>
                      </a:r>
                      <a:r>
                        <a:rPr lang="en-US"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5947">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Ion energy at the exit from the NUCLOTRON</a:t>
                      </a:r>
                      <a:r>
                        <a:rPr lang="en-GB" sz="10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MeV</a:t>
                      </a:r>
                      <a:r>
                        <a:rPr lang="en-GB" sz="10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nucleon</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400-</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2974">
                <a:tc>
                  <a:txBody>
                    <a:bodyPr/>
                    <a:lstStyle/>
                    <a:p>
                      <a:pPr>
                        <a:spcBef>
                          <a:spcPts val="100"/>
                        </a:spcBef>
                        <a:spcAft>
                          <a:spcPts val="100"/>
                        </a:spcAft>
                      </a:pPr>
                      <a:r>
                        <a:rPr lang="en-US" sz="1000" kern="800">
                          <a:effectLst/>
                          <a:latin typeface="Times New Roman" panose="02020603050405020304" pitchFamily="18" charset="0"/>
                          <a:ea typeface="Times New Roman" panose="02020603050405020304" pitchFamily="18" charset="0"/>
                          <a:cs typeface="Times New Roman" panose="02020603050405020304" pitchFamily="18" charset="0"/>
                        </a:rPr>
                        <a:t>Ion flux density, particles/(cm</a:t>
                      </a:r>
                      <a:r>
                        <a:rPr lang="en-US" sz="1000" kern="800"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kern="800">
                          <a:effectLst/>
                          <a:latin typeface="Times New Roman" panose="02020603050405020304" pitchFamily="18" charset="0"/>
                          <a:ea typeface="Times New Roman" panose="02020603050405020304" pitchFamily="18" charset="0"/>
                          <a:cs typeface="Times New Roman" panose="02020603050405020304" pitchFamily="18" charset="0"/>
                        </a:rPr>
                        <a:t>∙s)</a:t>
                      </a:r>
                      <a:endParaRPr lang="ru-RU" sz="10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u-RU" sz="1000" kern="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2974">
                <a:tc>
                  <a:txBody>
                    <a:bodyPr/>
                    <a:lstStyle/>
                    <a:p>
                      <a:pPr>
                        <a:spcBef>
                          <a:spcPts val="100"/>
                        </a:spcBef>
                        <a:spcAft>
                          <a:spcPts val="100"/>
                        </a:spcAft>
                      </a:pPr>
                      <a:r>
                        <a:rPr lang="en-US" sz="1000" kern="800">
                          <a:effectLst/>
                          <a:latin typeface="Times New Roman" panose="02020603050405020304" pitchFamily="18" charset="0"/>
                          <a:ea typeface="Times New Roman" panose="02020603050405020304" pitchFamily="18" charset="0"/>
                          <a:cs typeface="Times New Roman" panose="02020603050405020304" pitchFamily="18" charset="0"/>
                        </a:rPr>
                        <a:t>Irradiation time per run, min</a:t>
                      </a:r>
                      <a:endParaRPr lang="ru-RU" sz="100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2974">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Radiation dose</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Gy</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8921">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Maximum irradiation area in the scanning mode/</a:t>
                      </a: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nonscanning</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mode, mm</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100×100</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Ø10</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8921">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Flux uniformity for the maximum irradiation area in the scanning mode/</a:t>
                      </a:r>
                      <a:r>
                        <a:rPr lang="en-US" sz="1000" kern="800" dirty="0" err="1">
                          <a:effectLst/>
                          <a:latin typeface="Times New Roman" panose="02020603050405020304" pitchFamily="18" charset="0"/>
                          <a:ea typeface="Times New Roman" panose="02020603050405020304" pitchFamily="18" charset="0"/>
                          <a:cs typeface="Times New Roman" panose="02020603050405020304" pitchFamily="18" charset="0"/>
                        </a:rPr>
                        <a:t>nonscanning</a:t>
                      </a: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 mode, %</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5/10</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2974">
                <a:tc>
                  <a:txBody>
                    <a:bodyPr/>
                    <a:lstStyle/>
                    <a:p>
                      <a:pPr>
                        <a:spcBef>
                          <a:spcPts val="100"/>
                        </a:spcBef>
                        <a:spcAft>
                          <a:spcPts val="100"/>
                        </a:spcAft>
                      </a:pPr>
                      <a:r>
                        <a:rPr lang="en-US" sz="1000" kern="800" dirty="0">
                          <a:effectLst/>
                          <a:latin typeface="Times New Roman" panose="02020603050405020304" pitchFamily="18" charset="0"/>
                          <a:ea typeface="Times New Roman" panose="02020603050405020304" pitchFamily="18" charset="0"/>
                          <a:cs typeface="Times New Roman" panose="02020603050405020304" pitchFamily="18" charset="0"/>
                        </a:rPr>
                        <a:t>Beam FWHM at the target, mm</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ru-RU" sz="1000" kern="800" dirty="0">
                          <a:effectLst/>
                          <a:latin typeface="Times New Roman" panose="02020603050405020304" pitchFamily="18" charset="0"/>
                          <a:ea typeface="Times New Roman" panose="02020603050405020304" pitchFamily="18" charset="0"/>
                          <a:cs typeface="Times New Roman" panose="02020603050405020304" pitchFamily="18" charset="0"/>
                        </a:rPr>
                        <a:t>25-35</a:t>
                      </a:r>
                      <a:endParaRPr lang="ru-RU"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8" name="Скругленный прямоугольник 17"/>
          <p:cNvSpPr/>
          <p:nvPr/>
        </p:nvSpPr>
        <p:spPr>
          <a:xfrm>
            <a:off x="4342061" y="1224483"/>
            <a:ext cx="3312368" cy="288032"/>
          </a:xfrm>
          <a:prstGeom prst="roundRect">
            <a:avLst/>
          </a:prstGeom>
          <a:solidFill>
            <a:srgbClr val="99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Georgia" panose="02040502050405020303" pitchFamily="18" charset="0"/>
                <a:cs typeface="Times New Roman" panose="02020603050405020304" pitchFamily="18" charset="0"/>
              </a:rPr>
              <a:t>Technical requirements for the ion beams at the SIMBO station</a:t>
            </a:r>
          </a:p>
        </p:txBody>
      </p:sp>
      <p:sp>
        <p:nvSpPr>
          <p:cNvPr id="19" name="Прямоугольник 18"/>
          <p:cNvSpPr/>
          <p:nvPr/>
        </p:nvSpPr>
        <p:spPr>
          <a:xfrm>
            <a:off x="0" y="-13516"/>
            <a:ext cx="7674470" cy="276999"/>
          </a:xfrm>
          <a:prstGeom prst="rect">
            <a:avLst/>
          </a:prstGeom>
        </p:spPr>
        <p:txBody>
          <a:bodyPr wrap="square">
            <a:spAutoFit/>
          </a:bodyPr>
          <a:lstStyle/>
          <a:p>
            <a:pPr algn="ctr" eaLnBrk="1" hangingPunct="1">
              <a:buFontTx/>
              <a:buNone/>
            </a:pPr>
            <a:r>
              <a:rPr lang="en-US" altLang="ru-RU" sz="1200" b="1" dirty="0">
                <a:latin typeface="Georgia" panose="02040502050405020303" pitchFamily="18" charset="0"/>
                <a:cs typeface="Times New Roman" panose="02020603050405020304" pitchFamily="18" charset="0"/>
              </a:rPr>
              <a:t>Setup for Investigation of Medical Biological Objects (SIMBO)</a:t>
            </a:r>
          </a:p>
        </p:txBody>
      </p:sp>
      <p:sp>
        <p:nvSpPr>
          <p:cNvPr id="4" name="Прямоугольник 3"/>
          <p:cNvSpPr/>
          <p:nvPr/>
        </p:nvSpPr>
        <p:spPr>
          <a:xfrm>
            <a:off x="0" y="288379"/>
            <a:ext cx="4345012" cy="600164"/>
          </a:xfrm>
          <a:prstGeom prst="rect">
            <a:avLst/>
          </a:prstGeom>
        </p:spPr>
        <p:txBody>
          <a:bodyPr wrap="square">
            <a:spAutoFit/>
          </a:bodyPr>
          <a:lstStyle/>
          <a:p>
            <a:pPr algn="just"/>
            <a:r>
              <a:rPr lang="en-US" kern="800" dirty="0">
                <a:latin typeface="Times New Roman" panose="02020603050405020304" pitchFamily="18" charset="0"/>
                <a:ea typeface="Times New Roman" panose="02020603050405020304" pitchFamily="18" charset="0"/>
                <a:cs typeface="Times New Roman" panose="02020603050405020304" pitchFamily="18" charset="0"/>
              </a:rPr>
              <a:t>The equipment for the SIMBO station </a:t>
            </a:r>
            <a:r>
              <a:rPr lang="en-US" dirty="0">
                <a:latin typeface="Times New Roman" panose="02020603050405020304" pitchFamily="18" charset="0"/>
                <a:cs typeface="Times New Roman" panose="02020603050405020304" pitchFamily="18" charset="0"/>
              </a:rPr>
              <a:t>was manufactured </a:t>
            </a:r>
            <a:r>
              <a:rPr lang="en-US" kern="800" dirty="0">
                <a:latin typeface="Times New Roman" panose="02020603050405020304" pitchFamily="18" charset="0"/>
                <a:ea typeface="Times New Roman" panose="02020603050405020304" pitchFamily="18" charset="0"/>
                <a:cs typeface="Times New Roman" panose="02020603050405020304" pitchFamily="18" charset="0"/>
              </a:rPr>
              <a:t>as part of the </a:t>
            </a:r>
            <a:r>
              <a:rPr lang="en-US" b="1" i="1" dirty="0">
                <a:solidFill>
                  <a:srgbClr val="C8084D"/>
                </a:solidFill>
                <a:latin typeface="Times New Roman" panose="02020603050405020304" pitchFamily="18" charset="0"/>
                <a:cs typeface="Times New Roman" panose="02020603050405020304" pitchFamily="18" charset="0"/>
              </a:rPr>
              <a:t>JINR</a:t>
            </a:r>
            <a:r>
              <a:rPr lang="ru-RU" b="1" i="1" dirty="0">
                <a:solidFill>
                  <a:srgbClr val="C8084D"/>
                </a:solidFill>
                <a:latin typeface="Times New Roman" panose="02020603050405020304" pitchFamily="18" charset="0"/>
                <a:cs typeface="Times New Roman" panose="02020603050405020304" pitchFamily="18" charset="0"/>
              </a:rPr>
              <a:t> </a:t>
            </a:r>
            <a:r>
              <a:rPr lang="en-US" b="1" i="1" dirty="0">
                <a:solidFill>
                  <a:srgbClr val="C8084D"/>
                </a:solidFill>
                <a:latin typeface="Times New Roman" panose="02020603050405020304" pitchFamily="18" charset="0"/>
                <a:cs typeface="Times New Roman" panose="02020603050405020304" pitchFamily="18" charset="0"/>
              </a:rPr>
              <a:t>─</a:t>
            </a:r>
            <a:r>
              <a:rPr lang="ru-RU" b="1" i="1" dirty="0">
                <a:solidFill>
                  <a:srgbClr val="C8084D"/>
                </a:solidFill>
                <a:latin typeface="Times New Roman" panose="02020603050405020304" pitchFamily="18" charset="0"/>
                <a:cs typeface="Times New Roman" panose="02020603050405020304" pitchFamily="18" charset="0"/>
              </a:rPr>
              <a:t> </a:t>
            </a:r>
            <a:r>
              <a:rPr lang="en-US" b="1" i="1" dirty="0">
                <a:solidFill>
                  <a:srgbClr val="C8084D"/>
                </a:solidFill>
                <a:latin typeface="Times New Roman" panose="02020603050405020304" pitchFamily="18" charset="0"/>
                <a:cs typeface="Times New Roman" panose="02020603050405020304" pitchFamily="18" charset="0"/>
              </a:rPr>
              <a:t>«Vacuum systems and technologies» LLC (Belgorod)</a:t>
            </a:r>
            <a:r>
              <a:rPr lang="en-US" kern="800" dirty="0">
                <a:latin typeface="Times New Roman" panose="02020603050405020304" pitchFamily="18" charset="0"/>
                <a:ea typeface="Times New Roman" panose="02020603050405020304" pitchFamily="18" charset="0"/>
                <a:cs typeface="Times New Roman" panose="02020603050405020304" pitchFamily="18" charset="0"/>
              </a:rPr>
              <a:t> collaboration.</a:t>
            </a:r>
            <a:endParaRPr lang="ru-RU" dirty="0">
              <a:latin typeface="Times" panose="02020603050405020304" pitchFamily="18" charset="0"/>
              <a:ea typeface="Times New Roman" panose="02020603050405020304" pitchFamily="18" charset="0"/>
              <a:cs typeface="Times New Roman" panose="02020603050405020304" pitchFamily="18" charset="0"/>
            </a:endParaRPr>
          </a:p>
        </p:txBody>
      </p:sp>
      <p:cxnSp>
        <p:nvCxnSpPr>
          <p:cNvPr id="2" name="Прямая соединительная линия 1">
            <a:extLst>
              <a:ext uri="{FF2B5EF4-FFF2-40B4-BE49-F238E27FC236}">
                <a16:creationId xmlns:a16="http://schemas.microsoft.com/office/drawing/2014/main" id="{973ACD53-4D44-4810-A6BA-C5BE2AECEB04}"/>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Прямоугольник 5"/>
          <p:cNvSpPr/>
          <p:nvPr/>
        </p:nvSpPr>
        <p:spPr>
          <a:xfrm>
            <a:off x="96540" y="3672755"/>
            <a:ext cx="2957861" cy="261610"/>
          </a:xfrm>
          <a:prstGeom prst="rect">
            <a:avLst/>
          </a:prstGeom>
        </p:spPr>
        <p:txBody>
          <a:bodyPr wrap="none">
            <a:spAutoFit/>
          </a:bodyPr>
          <a:lstStyle/>
          <a:p>
            <a:pPr algn="just"/>
            <a:r>
              <a:rPr lang="en-US" dirty="0">
                <a:latin typeface="Times New Roman" panose="02020603050405020304" pitchFamily="18" charset="0"/>
                <a:cs typeface="Times New Roman" panose="02020603050405020304" pitchFamily="18" charset="0"/>
              </a:rPr>
              <a:t>The equipment was mounted in </a:t>
            </a:r>
            <a:r>
              <a:rPr lang="en-US" b="1" i="1" dirty="0">
                <a:solidFill>
                  <a:srgbClr val="C8084D"/>
                </a:solidFill>
                <a:latin typeface="Times New Roman" panose="02020603050405020304" pitchFamily="18" charset="0"/>
                <a:cs typeface="Times New Roman" panose="02020603050405020304" pitchFamily="18" charset="0"/>
              </a:rPr>
              <a:t>December 2023</a:t>
            </a:r>
            <a:endParaRPr lang="ru-RU" b="1" i="1" dirty="0">
              <a:solidFill>
                <a:srgbClr val="C808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41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p:cNvSpPr>
            <a:spLocks noChangeArrowheads="1"/>
          </p:cNvSpPr>
          <p:nvPr/>
        </p:nvSpPr>
        <p:spPr bwMode="auto">
          <a:xfrm>
            <a:off x="7443" y="2452"/>
            <a:ext cx="7678192" cy="285928"/>
          </a:xfrm>
          <a:prstGeom prst="rect">
            <a:avLst/>
          </a:prstGeom>
          <a:solidFill>
            <a:srgbClr val="C2FAF9"/>
          </a:solidFill>
          <a:ln>
            <a:noFill/>
          </a:ln>
        </p:spPr>
        <p:txBody>
          <a:bodyPr wrap="none" lIns="91044" tIns="45522" rIns="91044" bIns="45522" anchor="ctr"/>
          <a:lstStyle/>
          <a:p>
            <a:pPr algn="ctr" defTabSz="576263" eaLnBrk="1" hangingPunct="1"/>
            <a:endParaRPr lang="en-US" altLang="ru-RU" sz="1200" b="1" dirty="0">
              <a:latin typeface="Times New Roman" panose="02020603050405020304" pitchFamily="18" charset="0"/>
              <a:cs typeface="Times New Roman" panose="02020603050405020304" pitchFamily="18" charset="0"/>
            </a:endParaRPr>
          </a:p>
        </p:txBody>
      </p:sp>
      <p:pic>
        <p:nvPicPr>
          <p:cNvPr id="5" name="object 10">
            <a:extLst>
              <a:ext uri="{FF2B5EF4-FFF2-40B4-BE49-F238E27FC236}">
                <a16:creationId xmlns:a16="http://schemas.microsoft.com/office/drawing/2014/main" id="{87122EB1-F8B2-5DFB-5D6B-FC8AAE31DDEB}"/>
              </a:ext>
            </a:extLst>
          </p:cNvPr>
          <p:cNvPicPr/>
          <p:nvPr/>
        </p:nvPicPr>
        <p:blipFill>
          <a:blip r:embed="rId2" cstate="print"/>
          <a:stretch>
            <a:fillRect/>
          </a:stretch>
        </p:blipFill>
        <p:spPr>
          <a:xfrm>
            <a:off x="11973" y="0"/>
            <a:ext cx="660631" cy="288379"/>
          </a:xfrm>
          <a:prstGeom prst="rect">
            <a:avLst/>
          </a:prstGeom>
        </p:spPr>
      </p:pic>
      <p:cxnSp>
        <p:nvCxnSpPr>
          <p:cNvPr id="7" name="Прямая соединительная линия 6"/>
          <p:cNvCxnSpPr/>
          <p:nvPr/>
        </p:nvCxnSpPr>
        <p:spPr bwMode="auto">
          <a:xfrm>
            <a:off x="0" y="288379"/>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Группа 7"/>
          <p:cNvGrpSpPr/>
          <p:nvPr/>
        </p:nvGrpSpPr>
        <p:grpSpPr>
          <a:xfrm>
            <a:off x="0" y="4032795"/>
            <a:ext cx="7685636" cy="296883"/>
            <a:chOff x="0" y="4032795"/>
            <a:chExt cx="7681912" cy="296883"/>
          </a:xfrm>
        </p:grpSpPr>
        <p:sp>
          <p:nvSpPr>
            <p:cNvPr id="11" name="Rectangle 13"/>
            <p:cNvSpPr>
              <a:spLocks noChangeArrowheads="1"/>
            </p:cNvSpPr>
            <p:nvPr/>
          </p:nvSpPr>
          <p:spPr bwMode="auto">
            <a:xfrm>
              <a:off x="0" y="4032795"/>
              <a:ext cx="7681912" cy="296883"/>
            </a:xfrm>
            <a:prstGeom prst="rect">
              <a:avLst/>
            </a:prstGeom>
            <a:solidFill>
              <a:srgbClr val="78F4F1"/>
            </a:solidFill>
            <a:ln>
              <a:noFill/>
            </a:ln>
          </p:spPr>
          <p:txBody>
            <a:bodyPr wrap="none" lIns="91044" tIns="45522" rIns="91044" bIns="45522" anchor="ctr"/>
            <a:lstStyle>
              <a:lvl1pPr defTabSz="576263">
                <a:spcBef>
                  <a:spcPct val="20000"/>
                </a:spcBef>
                <a:buChar char="•"/>
                <a:defRPr sz="2000">
                  <a:solidFill>
                    <a:schemeClr val="tx1"/>
                  </a:solidFill>
                  <a:latin typeface="Arial" charset="0"/>
                </a:defRPr>
              </a:lvl1pPr>
              <a:lvl2pPr marL="742950" indent="-285750" defTabSz="576263">
                <a:spcBef>
                  <a:spcPct val="20000"/>
                </a:spcBef>
                <a:buChar char="–"/>
                <a:defRPr>
                  <a:solidFill>
                    <a:schemeClr val="tx1"/>
                  </a:solidFill>
                  <a:latin typeface="Arial" charset="0"/>
                </a:defRPr>
              </a:lvl2pPr>
              <a:lvl3pPr marL="1143000" indent="-228600" defTabSz="576263">
                <a:spcBef>
                  <a:spcPct val="20000"/>
                </a:spcBef>
                <a:buChar char="•"/>
                <a:defRPr sz="1500">
                  <a:solidFill>
                    <a:schemeClr val="tx1"/>
                  </a:solidFill>
                  <a:latin typeface="Arial" charset="0"/>
                </a:defRPr>
              </a:lvl3pPr>
              <a:lvl4pPr marL="1600200" indent="-228600" defTabSz="576263">
                <a:spcBef>
                  <a:spcPct val="20000"/>
                </a:spcBef>
                <a:buChar char="–"/>
                <a:defRPr sz="1300">
                  <a:solidFill>
                    <a:schemeClr val="tx1"/>
                  </a:solidFill>
                  <a:latin typeface="Arial" charset="0"/>
                </a:defRPr>
              </a:lvl4pPr>
              <a:lvl5pPr marL="2057400" indent="-228600" defTabSz="576263">
                <a:spcBef>
                  <a:spcPct val="20000"/>
                </a:spcBef>
                <a:buChar char="»"/>
                <a:defRPr sz="1300">
                  <a:solidFill>
                    <a:schemeClr val="tx1"/>
                  </a:solidFill>
                  <a:latin typeface="Arial" charset="0"/>
                </a:defRPr>
              </a:lvl5pPr>
              <a:lvl6pPr marL="2514600" indent="-228600" defTabSz="576263" eaLnBrk="0" fontAlgn="base" hangingPunct="0">
                <a:spcBef>
                  <a:spcPct val="20000"/>
                </a:spcBef>
                <a:spcAft>
                  <a:spcPct val="0"/>
                </a:spcAft>
                <a:buChar char="»"/>
                <a:defRPr sz="1300">
                  <a:solidFill>
                    <a:schemeClr val="tx1"/>
                  </a:solidFill>
                  <a:latin typeface="Arial" charset="0"/>
                </a:defRPr>
              </a:lvl6pPr>
              <a:lvl7pPr marL="2971800" indent="-228600" defTabSz="576263" eaLnBrk="0" fontAlgn="base" hangingPunct="0">
                <a:spcBef>
                  <a:spcPct val="20000"/>
                </a:spcBef>
                <a:spcAft>
                  <a:spcPct val="0"/>
                </a:spcAft>
                <a:buChar char="»"/>
                <a:defRPr sz="1300">
                  <a:solidFill>
                    <a:schemeClr val="tx1"/>
                  </a:solidFill>
                  <a:latin typeface="Arial" charset="0"/>
                </a:defRPr>
              </a:lvl7pPr>
              <a:lvl8pPr marL="3429000" indent="-228600" defTabSz="576263" eaLnBrk="0" fontAlgn="base" hangingPunct="0">
                <a:spcBef>
                  <a:spcPct val="20000"/>
                </a:spcBef>
                <a:spcAft>
                  <a:spcPct val="0"/>
                </a:spcAft>
                <a:buChar char="»"/>
                <a:defRPr sz="1300">
                  <a:solidFill>
                    <a:schemeClr val="tx1"/>
                  </a:solidFill>
                  <a:latin typeface="Arial" charset="0"/>
                </a:defRPr>
              </a:lvl8pPr>
              <a:lvl9pPr marL="3886200" indent="-228600" defTabSz="576263" eaLnBrk="0" fontAlgn="base" hangingPunct="0">
                <a:spcBef>
                  <a:spcPct val="20000"/>
                </a:spcBef>
                <a:spcAft>
                  <a:spcPct val="0"/>
                </a:spcAft>
                <a:buChar char="»"/>
                <a:defRPr sz="1300">
                  <a:solidFill>
                    <a:schemeClr val="tx1"/>
                  </a:solidFill>
                  <a:latin typeface="Arial" charset="0"/>
                </a:defRPr>
              </a:lvl9pPr>
            </a:lstStyle>
            <a:p>
              <a:pPr indent="982663">
                <a:spcBef>
                  <a:spcPts val="0"/>
                </a:spcBef>
                <a:spcAft>
                  <a:spcPts val="0"/>
                </a:spcAft>
                <a:buNone/>
                <a:tabLst>
                  <a:tab pos="982663" algn="l"/>
                  <a:tab pos="1074738" algn="l"/>
                </a:tabLst>
              </a:pPr>
              <a:endParaRPr lang="ru-RU" sz="700" dirty="0">
                <a:solidFill>
                  <a:srgbClr val="0070C0"/>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10" name="Овал 9"/>
            <p:cNvSpPr>
              <a:spLocks noChangeAspect="1"/>
            </p:cNvSpPr>
            <p:nvPr/>
          </p:nvSpPr>
          <p:spPr bwMode="auto">
            <a:xfrm>
              <a:off x="7351126" y="4080583"/>
              <a:ext cx="215490" cy="216396"/>
            </a:xfrm>
            <a:prstGeom prst="ellipse">
              <a:avLst/>
            </a:prstGeom>
            <a:solidFill>
              <a:schemeClr val="bg1"/>
            </a:solidFill>
            <a:ln w="9525" cap="flat" cmpd="sng" algn="ctr">
              <a:solidFill>
                <a:srgbClr val="0362C6"/>
              </a:solidFill>
              <a:prstDash val="solid"/>
              <a:round/>
              <a:headEnd type="none" w="med" len="med"/>
              <a:tailEnd type="none" w="med" len="med"/>
            </a:ln>
            <a:effectLst/>
          </p:spPr>
          <p:txBody>
            <a:bodyPr vert="horz" wrap="none" lIns="0" tIns="0" rIns="0" bIns="0" numCol="1" rtlCol="0" anchor="ctr" anchorCtr="1" compatLnSpc="1">
              <a:prstTxWarp prst="textNoShape">
                <a:avLst/>
              </a:prstTxWarp>
              <a:normAutofit/>
            </a:bodyPr>
            <a:lstStyle/>
            <a:p>
              <a:pPr defTabSz="768389" eaLnBrk="1" hangingPunct="1"/>
              <a:r>
                <a:rPr lang="en-US" sz="1000" b="1" dirty="0">
                  <a:latin typeface="Times New Roman" pitchFamily="18" charset="0"/>
                  <a:cs typeface="Times New Roman" pitchFamily="18" charset="0"/>
                </a:rPr>
                <a:t>9</a:t>
              </a:r>
              <a:endParaRPr lang="ru-RU" sz="1000" b="1" dirty="0">
                <a:latin typeface="Times New Roman" pitchFamily="18" charset="0"/>
                <a:cs typeface="Times New Roman" pitchFamily="18" charset="0"/>
              </a:endParaRPr>
            </a:p>
          </p:txBody>
        </p:sp>
      </p:grpSp>
      <p:sp>
        <p:nvSpPr>
          <p:cNvPr id="13" name="Прямоугольник 12"/>
          <p:cNvSpPr/>
          <p:nvPr/>
        </p:nvSpPr>
        <p:spPr>
          <a:xfrm>
            <a:off x="2227366" y="4032194"/>
            <a:ext cx="3228769" cy="261610"/>
          </a:xfrm>
          <a:prstGeom prst="rect">
            <a:avLst/>
          </a:prstGeom>
        </p:spPr>
        <p:txBody>
          <a:bodyPr wrap="none">
            <a:spAutoFit/>
          </a:bodyPr>
          <a:lstStyle/>
          <a:p>
            <a:pPr algn="ctr">
              <a:spcAft>
                <a:spcPts val="0"/>
              </a:spcAft>
            </a:pPr>
            <a:r>
              <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137th session of the Scientific Council, Slivin Aleksei</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032796"/>
            <a:ext cx="540148" cy="3031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8588" y="4032795"/>
            <a:ext cx="819455" cy="261610"/>
          </a:xfrm>
          <a:prstGeom prst="rect">
            <a:avLst/>
          </a:prstGeom>
        </p:spPr>
        <p:txBody>
          <a:bodyPr wrap="none">
            <a:spAutoFit/>
          </a:bodyPr>
          <a:lstStyle>
            <a:defPPr>
              <a:defRPr lang="ru-RU"/>
            </a:defPPr>
            <a:lvl1pPr algn="ctr">
              <a:spcAft>
                <a:spcPts val="0"/>
              </a:spcAft>
              <a:defRPr>
                <a:solidFill>
                  <a:srgbClr val="0070C0"/>
                </a:solidFill>
                <a:latin typeface="Times New Roman" panose="02020603050405020304" pitchFamily="18" charset="0"/>
                <a:ea typeface="Calibri" panose="020F0502020204030204" pitchFamily="34" charset="0"/>
                <a:cs typeface="Times New Roman" panose="02020603050405020304" pitchFamily="18" charset="0"/>
              </a:defRPr>
            </a:lvl1pPr>
          </a:lstStyle>
          <a:p>
            <a:r>
              <a:rPr lang="ru-RU" dirty="0"/>
              <a:t>14.02.2025</a:t>
            </a:r>
          </a:p>
        </p:txBody>
      </p:sp>
      <p:pic>
        <p:nvPicPr>
          <p:cNvPr id="12" name="Рисунок 11"/>
          <p:cNvPicPr/>
          <p:nvPr/>
        </p:nvPicPr>
        <p:blipFill rotWithShape="1">
          <a:blip r:embed="rId4" cstate="print">
            <a:extLst>
              <a:ext uri="{28A0092B-C50C-407E-A947-70E740481C1C}">
                <a14:useLocalDpi xmlns:a14="http://schemas.microsoft.com/office/drawing/2010/main" val="0"/>
              </a:ext>
            </a:extLst>
          </a:blip>
          <a:srcRect l="12187" t="11144" r="9353"/>
          <a:stretch/>
        </p:blipFill>
        <p:spPr>
          <a:xfrm>
            <a:off x="5857180" y="1584523"/>
            <a:ext cx="1765745" cy="1226189"/>
          </a:xfrm>
          <a:prstGeom prst="rect">
            <a:avLst/>
          </a:prstGeom>
        </p:spPr>
      </p:pic>
      <p:pic>
        <p:nvPicPr>
          <p:cNvPr id="15" name="Рисунок 14">
            <a:extLst>
              <a:ext uri="{FF2B5EF4-FFF2-40B4-BE49-F238E27FC236}">
                <a16:creationId xmlns:a16="http://schemas.microsoft.com/office/drawing/2014/main" id="{B4119AA8-A7A5-9402-E366-49E1001C1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1750" y="360387"/>
            <a:ext cx="2174483" cy="1296144"/>
          </a:xfrm>
          <a:prstGeom prst="rect">
            <a:avLst/>
          </a:prstGeom>
        </p:spPr>
      </p:pic>
      <p:cxnSp>
        <p:nvCxnSpPr>
          <p:cNvPr id="2" name="Прямая соединительная линия 1">
            <a:extLst>
              <a:ext uri="{FF2B5EF4-FFF2-40B4-BE49-F238E27FC236}">
                <a16:creationId xmlns:a16="http://schemas.microsoft.com/office/drawing/2014/main" id="{9BD27EB7-62C3-625C-6D47-8C94B37F71BE}"/>
              </a:ext>
            </a:extLst>
          </p:cNvPr>
          <p:cNvCxnSpPr/>
          <p:nvPr/>
        </p:nvCxnSpPr>
        <p:spPr bwMode="auto">
          <a:xfrm>
            <a:off x="0" y="4039585"/>
            <a:ext cx="7681913" cy="0"/>
          </a:xfrm>
          <a:prstGeom prst="line">
            <a:avLst/>
          </a:prstGeom>
          <a:solidFill>
            <a:schemeClr val="accent1"/>
          </a:solidFill>
          <a:ln w="9525" cap="flat" cmpd="sng" algn="ctr">
            <a:solidFill>
              <a:srgbClr val="0362C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Рисунок 3">
            <a:extLst>
              <a:ext uri="{FF2B5EF4-FFF2-40B4-BE49-F238E27FC236}">
                <a16:creationId xmlns:a16="http://schemas.microsoft.com/office/drawing/2014/main" id="{8BC21DB7-D64E-9821-1319-8BA6C36F73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1050" y="2882267"/>
            <a:ext cx="1944216" cy="1150527"/>
          </a:xfrm>
          <a:prstGeom prst="rect">
            <a:avLst/>
          </a:prstGeom>
        </p:spPr>
      </p:pic>
      <p:sp>
        <p:nvSpPr>
          <p:cNvPr id="6" name="Прямоугольник 5">
            <a:extLst>
              <a:ext uri="{FF2B5EF4-FFF2-40B4-BE49-F238E27FC236}">
                <a16:creationId xmlns:a16="http://schemas.microsoft.com/office/drawing/2014/main" id="{47D5EFC9-D85E-CD39-04A3-3CB501B4B989}"/>
              </a:ext>
            </a:extLst>
          </p:cNvPr>
          <p:cNvSpPr/>
          <p:nvPr/>
        </p:nvSpPr>
        <p:spPr>
          <a:xfrm>
            <a:off x="7443" y="0"/>
            <a:ext cx="7674470" cy="261610"/>
          </a:xfrm>
          <a:prstGeom prst="rect">
            <a:avLst/>
          </a:prstGeom>
        </p:spPr>
        <p:txBody>
          <a:bodyPr wrap="square">
            <a:spAutoFit/>
          </a:bodyPr>
          <a:lstStyle/>
          <a:p>
            <a:pPr algn="ctr" eaLnBrk="1" hangingPunct="1">
              <a:buFontTx/>
              <a:buNone/>
            </a:pPr>
            <a:r>
              <a:rPr lang="en-US" altLang="ru-RU" b="1" dirty="0">
                <a:latin typeface="Georgia" panose="02040502050405020303" pitchFamily="18" charset="0"/>
                <a:cs typeface="Times New Roman" panose="02020603050405020304" pitchFamily="18" charset="0"/>
              </a:rPr>
              <a:t>SIMBO diagnostics system and it’s commissioning tests with ionizing radiation source </a:t>
            </a:r>
          </a:p>
        </p:txBody>
      </p:sp>
      <p:pic>
        <p:nvPicPr>
          <p:cNvPr id="9" name="Рисунок 8">
            <a:extLst>
              <a:ext uri="{FF2B5EF4-FFF2-40B4-BE49-F238E27FC236}">
                <a16:creationId xmlns:a16="http://schemas.microsoft.com/office/drawing/2014/main" id="{F7868845-2702-B054-7794-FC4BDB100C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1036" y="1800547"/>
            <a:ext cx="1248138"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Рисунок 19">
            <a:extLst>
              <a:ext uri="{FF2B5EF4-FFF2-40B4-BE49-F238E27FC236}">
                <a16:creationId xmlns:a16="http://schemas.microsoft.com/office/drawing/2014/main" id="{1272E091-3200-E93F-DBEF-BC3003300F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9516" y="576411"/>
            <a:ext cx="1069805"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Рисунок 20">
            <a:extLst>
              <a:ext uri="{FF2B5EF4-FFF2-40B4-BE49-F238E27FC236}">
                <a16:creationId xmlns:a16="http://schemas.microsoft.com/office/drawing/2014/main" id="{587EEAD2-4AA0-6247-F3E8-3BD08F5ED022}"/>
              </a:ext>
            </a:extLst>
          </p:cNvPr>
          <p:cNvPicPr>
            <a:picLocks noChangeAspect="1"/>
          </p:cNvPicPr>
          <p:nvPr/>
        </p:nvPicPr>
        <p:blipFill>
          <a:blip r:embed="rId9"/>
          <a:stretch>
            <a:fillRect/>
          </a:stretch>
        </p:blipFill>
        <p:spPr>
          <a:xfrm>
            <a:off x="2112764" y="3168699"/>
            <a:ext cx="1400645" cy="864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Рисунок 21">
            <a:extLst>
              <a:ext uri="{FF2B5EF4-FFF2-40B4-BE49-F238E27FC236}">
                <a16:creationId xmlns:a16="http://schemas.microsoft.com/office/drawing/2014/main" id="{CD5056DC-AACC-77F4-F893-C8040920980F}"/>
              </a:ext>
            </a:extLst>
          </p:cNvPr>
          <p:cNvPicPr>
            <a:picLocks noChangeAspect="1"/>
          </p:cNvPicPr>
          <p:nvPr/>
        </p:nvPicPr>
        <p:blipFill>
          <a:blip r:embed="rId10"/>
          <a:stretch>
            <a:fillRect/>
          </a:stretch>
        </p:blipFill>
        <p:spPr>
          <a:xfrm>
            <a:off x="168548" y="3096691"/>
            <a:ext cx="1784143"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Рисунок 22">
            <a:extLst>
              <a:ext uri="{FF2B5EF4-FFF2-40B4-BE49-F238E27FC236}">
                <a16:creationId xmlns:a16="http://schemas.microsoft.com/office/drawing/2014/main" id="{C23BBD81-FFBD-234F-519F-B610B077D7EB}"/>
              </a:ext>
            </a:extLst>
          </p:cNvPr>
          <p:cNvPicPr>
            <a:picLocks noChangeAspect="1"/>
          </p:cNvPicPr>
          <p:nvPr/>
        </p:nvPicPr>
        <p:blipFill>
          <a:blip r:embed="rId11"/>
          <a:stretch>
            <a:fillRect/>
          </a:stretch>
        </p:blipFill>
        <p:spPr>
          <a:xfrm>
            <a:off x="3912964" y="2880667"/>
            <a:ext cx="1585285"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Рисунок 24">
            <a:extLst>
              <a:ext uri="{FF2B5EF4-FFF2-40B4-BE49-F238E27FC236}">
                <a16:creationId xmlns:a16="http://schemas.microsoft.com/office/drawing/2014/main" id="{5DEE50B4-6F1D-613E-92CC-43EEBFD405AF}"/>
              </a:ext>
            </a:extLst>
          </p:cNvPr>
          <p:cNvPicPr>
            <a:picLocks noChangeAspect="1"/>
          </p:cNvPicPr>
          <p:nvPr/>
        </p:nvPicPr>
        <p:blipFill>
          <a:blip r:embed="rId12"/>
          <a:stretch>
            <a:fillRect/>
          </a:stretch>
        </p:blipFill>
        <p:spPr>
          <a:xfrm>
            <a:off x="312564" y="2016571"/>
            <a:ext cx="1506482"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Рисунок 25">
            <a:extLst>
              <a:ext uri="{FF2B5EF4-FFF2-40B4-BE49-F238E27FC236}">
                <a16:creationId xmlns:a16="http://schemas.microsoft.com/office/drawing/2014/main" id="{278D3E67-9E0B-16F0-CECA-3A16244B35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540" y="360387"/>
            <a:ext cx="2435284" cy="1623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p:cNvPicPr>
            <a:picLocks noChangeAspect="1"/>
          </p:cNvPicPr>
          <p:nvPr/>
        </p:nvPicPr>
        <p:blipFill>
          <a:blip r:embed="rId14"/>
          <a:stretch>
            <a:fillRect/>
          </a:stretch>
        </p:blipFill>
        <p:spPr>
          <a:xfrm>
            <a:off x="2112764" y="2160587"/>
            <a:ext cx="1376501"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Прямоугольник 17"/>
          <p:cNvSpPr/>
          <p:nvPr/>
        </p:nvSpPr>
        <p:spPr>
          <a:xfrm>
            <a:off x="6020882" y="576411"/>
            <a:ext cx="1661031" cy="600164"/>
          </a:xfrm>
          <a:prstGeom prst="rect">
            <a:avLst/>
          </a:prstGeom>
        </p:spPr>
        <p:txBody>
          <a:bodyPr wrap="square">
            <a:spAutoFit/>
          </a:bodyPr>
          <a:lstStyle/>
          <a:p>
            <a:pPr algn="ctr"/>
            <a:r>
              <a:rPr lang="en-US" dirty="0">
                <a:latin typeface="Georgia" panose="02040502050405020303" pitchFamily="18" charset="0"/>
                <a:cs typeface="Times" panose="02020603050405020304" pitchFamily="18" charset="0"/>
              </a:rPr>
              <a:t>Commissioning tests</a:t>
            </a:r>
            <a:r>
              <a:rPr lang="ru-RU" dirty="0">
                <a:latin typeface="Georgia" panose="02040502050405020303" pitchFamily="18" charset="0"/>
                <a:cs typeface="Times" panose="02020603050405020304" pitchFamily="18" charset="0"/>
              </a:rPr>
              <a:t> </a:t>
            </a:r>
            <a:r>
              <a:rPr lang="en-US" dirty="0">
                <a:latin typeface="Georgia" panose="02040502050405020303" pitchFamily="18" charset="0"/>
                <a:cs typeface="Times" panose="02020603050405020304" pitchFamily="18" charset="0"/>
              </a:rPr>
              <a:t>of SIMBO diagnostics equipment</a:t>
            </a:r>
            <a:endParaRPr lang="ru-RU" dirty="0">
              <a:latin typeface="Georgia" panose="02040502050405020303" pitchFamily="18" charset="0"/>
              <a:cs typeface="Times" panose="02020603050405020304" pitchFamily="18" charset="0"/>
            </a:endParaRPr>
          </a:p>
        </p:txBody>
      </p:sp>
      <p:sp>
        <p:nvSpPr>
          <p:cNvPr id="19" name="Скругленный прямоугольник 18"/>
          <p:cNvSpPr/>
          <p:nvPr/>
        </p:nvSpPr>
        <p:spPr bwMode="auto">
          <a:xfrm>
            <a:off x="2760836" y="360387"/>
            <a:ext cx="3240360"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Strip Ionization chamber IC64-16 with I128r5-XP20 readout electronics</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27" name="Скругленный прямоугольник 26"/>
          <p:cNvSpPr/>
          <p:nvPr/>
        </p:nvSpPr>
        <p:spPr bwMode="auto">
          <a:xfrm>
            <a:off x="4561036" y="1584523"/>
            <a:ext cx="3024336"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QIC-2S - Mini Quadrant Ion Chamber with  I404 readout electronics</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28" name="Скругленный прямоугольник 27"/>
          <p:cNvSpPr/>
          <p:nvPr/>
        </p:nvSpPr>
        <p:spPr bwMode="auto">
          <a:xfrm>
            <a:off x="4705052" y="2880667"/>
            <a:ext cx="1872208"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Ionization chamber</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29" name="Скругленный прямоугольник 28"/>
          <p:cNvSpPr/>
          <p:nvPr/>
        </p:nvSpPr>
        <p:spPr bwMode="auto">
          <a:xfrm>
            <a:off x="96540" y="360387"/>
            <a:ext cx="2448272"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Diagnostics equipment at the </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0" name="Скругленный прямоугольник 29"/>
          <p:cNvSpPr/>
          <p:nvPr/>
        </p:nvSpPr>
        <p:spPr bwMode="auto">
          <a:xfrm>
            <a:off x="168548" y="3096691"/>
            <a:ext cx="1800200"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Thin scintillation spectrometer</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1" name="Скругленный прямоугольник 30"/>
          <p:cNvSpPr/>
          <p:nvPr/>
        </p:nvSpPr>
        <p:spPr bwMode="auto">
          <a:xfrm>
            <a:off x="2040756" y="2016571"/>
            <a:ext cx="1512168"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Scintillation detectors </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2" name="Скругленный прямоугольник 31"/>
          <p:cNvSpPr/>
          <p:nvPr/>
        </p:nvSpPr>
        <p:spPr bwMode="auto">
          <a:xfrm>
            <a:off x="2040756" y="3096691"/>
            <a:ext cx="1584176"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Fiber scintillation detector</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
        <p:nvSpPr>
          <p:cNvPr id="33" name="Скругленный прямоугольник 32"/>
          <p:cNvSpPr/>
          <p:nvPr/>
        </p:nvSpPr>
        <p:spPr bwMode="auto">
          <a:xfrm>
            <a:off x="240556" y="2016571"/>
            <a:ext cx="1656184" cy="144016"/>
          </a:xfrm>
          <a:prstGeom prst="roundRect">
            <a:avLst/>
          </a:prstGeom>
          <a:solidFill>
            <a:srgbClr val="90F0A9"/>
          </a:solidFill>
          <a:ln w="9525" cap="flat" cmpd="sng" algn="ctr">
            <a:solidFill>
              <a:srgbClr val="0362C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576263" eaLnBrk="1" hangingPunct="1"/>
            <a:r>
              <a:rPr lang="en-US" sz="700" dirty="0">
                <a:latin typeface="Times" panose="02020603050405020304" pitchFamily="18" charset="0"/>
                <a:cs typeface="Times" panose="02020603050405020304" pitchFamily="18" charset="0"/>
              </a:rPr>
              <a:t>Diamond detector</a:t>
            </a:r>
            <a:endParaRPr kumimoji="0" lang="ru-RU" sz="700" b="0"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47718903"/>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76263" rtl="0" eaLnBrk="1" fontAlgn="base" latinLnBrk="0" hangingPunct="1">
          <a:lnSpc>
            <a:spcPct val="100000"/>
          </a:lnSpc>
          <a:spcBef>
            <a:spcPct val="0"/>
          </a:spcBef>
          <a:spcAft>
            <a:spcPct val="0"/>
          </a:spcAft>
          <a:buClrTx/>
          <a:buSzTx/>
          <a:buFontTx/>
          <a:buNone/>
          <a:tabLst/>
          <a:defRPr kumimoji="0" lang="ru-RU"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76263" rtl="0" eaLnBrk="1" fontAlgn="base" latinLnBrk="0" hangingPunct="1">
          <a:lnSpc>
            <a:spcPct val="100000"/>
          </a:lnSpc>
          <a:spcBef>
            <a:spcPct val="0"/>
          </a:spcBef>
          <a:spcAft>
            <a:spcPct val="0"/>
          </a:spcAft>
          <a:buClrTx/>
          <a:buSzTx/>
          <a:buFontTx/>
          <a:buNone/>
          <a:tabLst/>
          <a:defRPr kumimoji="0" lang="ru-RU" sz="11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30159</TotalTime>
  <Words>2713</Words>
  <Application>Microsoft Office PowerPoint</Application>
  <PresentationFormat>Произвольный</PresentationFormat>
  <Paragraphs>359</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Cambria Math</vt:lpstr>
      <vt:lpstr>Georgia</vt:lpstr>
      <vt:lpstr>Times</vt:lpstr>
      <vt:lpstr>Times New Roman</vt:lpstr>
      <vt:lpstr>Wingdings</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Holding "Digest"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Алексей Сливин</cp:lastModifiedBy>
  <cp:revision>1303</cp:revision>
  <dcterms:created xsi:type="dcterms:W3CDTF">2015-03-13T05:37:25Z</dcterms:created>
  <dcterms:modified xsi:type="dcterms:W3CDTF">2025-02-14T05:42:08Z</dcterms:modified>
</cp:coreProperties>
</file>