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15"/>
  </p:notesMasterIdLst>
  <p:sldIdLst>
    <p:sldId id="256" r:id="rId2"/>
    <p:sldId id="309" r:id="rId3"/>
    <p:sldId id="310" r:id="rId4"/>
    <p:sldId id="324" r:id="rId5"/>
    <p:sldId id="325" r:id="rId6"/>
    <p:sldId id="311" r:id="rId7"/>
    <p:sldId id="794" r:id="rId8"/>
    <p:sldId id="796" r:id="rId9"/>
    <p:sldId id="797" r:id="rId10"/>
    <p:sldId id="317" r:id="rId11"/>
    <p:sldId id="798" r:id="rId12"/>
    <p:sldId id="793" r:id="rId13"/>
    <p:sldId id="79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6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r23.jinr.ru\ECR_group\&#1056;&#1072;&#1073;&#1086;&#1090;&#1072;%20&#1085;&#1072;%20DC-280%20(DECRIS-PM)\Ca\&#1056;&#1072;&#1089;&#1093;&#1086;&#1076;%20Ca4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0865070437624"/>
          <c:y val="3.8053416763509651E-2"/>
          <c:w val="0.87298114521399106"/>
          <c:h val="0.8472059664807252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dk1">
                  <a:tint val="88500"/>
                </a:schemeClr>
              </a:solidFill>
              <a:ln w="3175" cap="sq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trendline>
            <c:spPr>
              <a:ln w="19050" cap="sq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Лист3!$R$1:$R$46</c:f>
              <c:numCache>
                <c:formatCode>General</c:formatCode>
                <c:ptCount val="46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30</c:v>
                </c:pt>
                <c:pt idx="5">
                  <c:v>30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47</c:v>
                </c:pt>
                <c:pt idx="18">
                  <c:v>47</c:v>
                </c:pt>
                <c:pt idx="19">
                  <c:v>47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58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73</c:v>
                </c:pt>
                <c:pt idx="30">
                  <c:v>73</c:v>
                </c:pt>
                <c:pt idx="31">
                  <c:v>77</c:v>
                </c:pt>
                <c:pt idx="32">
                  <c:v>80</c:v>
                </c:pt>
                <c:pt idx="33">
                  <c:v>87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120</c:v>
                </c:pt>
                <c:pt idx="44">
                  <c:v>130</c:v>
                </c:pt>
                <c:pt idx="45">
                  <c:v>220</c:v>
                </c:pt>
              </c:numCache>
            </c:numRef>
          </c:xVal>
          <c:yVal>
            <c:numRef>
              <c:f>Лист3!$Q$1:$Q$46</c:f>
              <c:numCache>
                <c:formatCode>General</c:formatCode>
                <c:ptCount val="46"/>
                <c:pt idx="0">
                  <c:v>0.11510574018126889</c:v>
                </c:pt>
                <c:pt idx="1">
                  <c:v>0.47916666666666669</c:v>
                </c:pt>
                <c:pt idx="2">
                  <c:v>8.1297709923664113E-2</c:v>
                </c:pt>
                <c:pt idx="3">
                  <c:v>9.1397849462365593E-2</c:v>
                </c:pt>
                <c:pt idx="4">
                  <c:v>0.30909090909090919</c:v>
                </c:pt>
                <c:pt idx="5">
                  <c:v>0.53516483516483515</c:v>
                </c:pt>
                <c:pt idx="6">
                  <c:v>0.18782051282051282</c:v>
                </c:pt>
                <c:pt idx="7">
                  <c:v>0.16</c:v>
                </c:pt>
                <c:pt idx="8">
                  <c:v>0.17150259067357509</c:v>
                </c:pt>
                <c:pt idx="9">
                  <c:v>0.19270833333333334</c:v>
                </c:pt>
                <c:pt idx="10">
                  <c:v>0.5238805970149254</c:v>
                </c:pt>
                <c:pt idx="11">
                  <c:v>0.72658227848101264</c:v>
                </c:pt>
                <c:pt idx="12">
                  <c:v>0.61415929203539832</c:v>
                </c:pt>
                <c:pt idx="13">
                  <c:v>0.58333333333333326</c:v>
                </c:pt>
                <c:pt idx="14">
                  <c:v>0.32918660287081336</c:v>
                </c:pt>
                <c:pt idx="15">
                  <c:v>0.25185185185185183</c:v>
                </c:pt>
                <c:pt idx="16">
                  <c:v>0.2926940639269407</c:v>
                </c:pt>
                <c:pt idx="17">
                  <c:v>0.41982758620689659</c:v>
                </c:pt>
                <c:pt idx="18">
                  <c:v>0.17354497354497353</c:v>
                </c:pt>
                <c:pt idx="19">
                  <c:v>0.13947368421052631</c:v>
                </c:pt>
                <c:pt idx="20">
                  <c:v>0.2699300699300699</c:v>
                </c:pt>
                <c:pt idx="21">
                  <c:v>0.19329268292682925</c:v>
                </c:pt>
                <c:pt idx="22">
                  <c:v>0.27395833333333336</c:v>
                </c:pt>
                <c:pt idx="23">
                  <c:v>0.37204968944099376</c:v>
                </c:pt>
                <c:pt idx="24">
                  <c:v>0.17628205128205129</c:v>
                </c:pt>
                <c:pt idx="25">
                  <c:v>0.5757575757575758</c:v>
                </c:pt>
                <c:pt idx="26">
                  <c:v>0.27738095238095245</c:v>
                </c:pt>
                <c:pt idx="27">
                  <c:v>0.30833333333333335</c:v>
                </c:pt>
                <c:pt idx="28">
                  <c:v>0.24345238095238098</c:v>
                </c:pt>
                <c:pt idx="29">
                  <c:v>0.40902777777777782</c:v>
                </c:pt>
                <c:pt idx="30">
                  <c:v>0.38402777777777775</c:v>
                </c:pt>
                <c:pt idx="31">
                  <c:v>0.54027777777777786</c:v>
                </c:pt>
                <c:pt idx="32">
                  <c:v>0.50211267605633803</c:v>
                </c:pt>
                <c:pt idx="33">
                  <c:v>0.65092592592592591</c:v>
                </c:pt>
                <c:pt idx="34">
                  <c:v>1.54375</c:v>
                </c:pt>
                <c:pt idx="35">
                  <c:v>1.4019999999999999</c:v>
                </c:pt>
                <c:pt idx="36">
                  <c:v>1.5645833333333332</c:v>
                </c:pt>
                <c:pt idx="37">
                  <c:v>1.86</c:v>
                </c:pt>
                <c:pt idx="38">
                  <c:v>1.7926829268292683</c:v>
                </c:pt>
                <c:pt idx="39">
                  <c:v>1.6086956521739131</c:v>
                </c:pt>
                <c:pt idx="40">
                  <c:v>2.1181818181818182</c:v>
                </c:pt>
                <c:pt idx="41">
                  <c:v>1.6629629629629632</c:v>
                </c:pt>
                <c:pt idx="42">
                  <c:v>1.0585365853658535</c:v>
                </c:pt>
                <c:pt idx="43">
                  <c:v>1.2065573770491804</c:v>
                </c:pt>
                <c:pt idx="44">
                  <c:v>1.2799999999999998</c:v>
                </c:pt>
                <c:pt idx="45">
                  <c:v>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12-4374-BB38-93012AEAC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693760"/>
        <c:axId val="922691584"/>
      </c:scatterChart>
      <c:valAx>
        <c:axId val="922693760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Current, e</a:t>
                </a:r>
                <a:r>
                  <a:rPr lang="ru-RU"/>
                  <a:t>µ</a:t>
                </a:r>
                <a:r>
                  <a:rPr lang="en-US"/>
                  <a:t>A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691584"/>
        <c:crosses val="autoZero"/>
        <c:crossBetween val="midCat"/>
        <c:majorUnit val="20"/>
      </c:valAx>
      <c:valAx>
        <c:axId val="92269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Consumption, mg/h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6043734756619108E-2"/>
              <c:y val="0.30957434107201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6937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8CEC-6C09-4AA4-BA7C-8487A4F76F04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53076-2B52-40E4-997B-D9C4AE666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0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12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30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76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1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9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12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7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60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4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07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A079-41CF-4BE7-9907-8DDDB880797C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647C0-FEE2-4DC9-A7B1-B085331FF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8662"/>
            <a:ext cx="9144000" cy="17606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Intense metallic ion beams for SHE synthesis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F9B488-83C7-4020-BA8A-356E27593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6811" y="5375083"/>
            <a:ext cx="2325189" cy="951693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dirty="0"/>
              <a:t>FLNR Ion source group</a:t>
            </a:r>
          </a:p>
          <a:p>
            <a:pPr algn="r"/>
            <a:r>
              <a:rPr lang="en-US" dirty="0" err="1"/>
              <a:t>Pugachev</a:t>
            </a:r>
            <a:r>
              <a:rPr lang="en-US" dirty="0"/>
              <a:t> 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1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6A28C2-CF3F-4866-99C5-8F636C83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821" y="941162"/>
            <a:ext cx="3408085" cy="24878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5EA6D-5582-488C-8508-6E32F1F3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11" y="3503060"/>
            <a:ext cx="2909571" cy="22350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production using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/TiF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2612BB-303E-424F-A12A-E7485E192790}"/>
              </a:ext>
            </a:extLst>
          </p:cNvPr>
          <p:cNvSpPr/>
          <p:nvPr/>
        </p:nvSpPr>
        <p:spPr>
          <a:xfrm>
            <a:off x="4176708" y="5019392"/>
            <a:ext cx="141419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YS Text"/>
              </a:rPr>
              <a:t>Hygroscopic</a:t>
            </a:r>
            <a:endParaRPr lang="ru-RU" sz="1400" dirty="0">
              <a:solidFill>
                <a:srgbClr val="1A1A1A"/>
              </a:solidFill>
              <a:latin typeface="YS Text"/>
            </a:endParaRPr>
          </a:p>
          <a:p>
            <a:r>
              <a:rPr lang="en-US" sz="1400" dirty="0" err="1">
                <a:solidFill>
                  <a:srgbClr val="1A1A1A"/>
                </a:solidFill>
                <a:latin typeface="YS Text"/>
              </a:rPr>
              <a:t>T</a:t>
            </a:r>
            <a:r>
              <a:rPr lang="en-US" sz="1400" baseline="-25000" dirty="0" err="1">
                <a:solidFill>
                  <a:srgbClr val="1A1A1A"/>
                </a:solidFill>
                <a:latin typeface="YS Text"/>
              </a:rPr>
              <a:t>evap</a:t>
            </a:r>
            <a:r>
              <a:rPr lang="ru-RU" sz="1400" baseline="-25000" dirty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~ 288 °С.</a:t>
            </a:r>
            <a:endParaRPr lang="ru-RU" sz="14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pic>
        <p:nvPicPr>
          <p:cNvPr id="7170" name="Picture 2" descr="https://downloader.disk.yandex.ru/preview/f48a06f38edfacb2396a1999437fdfe8b736b9e8dc520dc19b680aef1a2e9ab4/67600b31/3ZoxJ1ZuOsSh6_OUNrDZjfU8GCbYG_ah-QF1TNRr5tld0xKXn6bMGVW0NhW8ndv1j_sjcR6mebtj4bMJcMAorg%3D%3D?uid=0&amp;filename=2024-12-16%2010-10-45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C47D5310-8E7F-4006-A138-17D80C866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8749" r="54732" b="25537"/>
          <a:stretch/>
        </p:blipFill>
        <p:spPr bwMode="auto">
          <a:xfrm>
            <a:off x="11204846" y="3527139"/>
            <a:ext cx="663093" cy="22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A028B2A-B3DC-469F-9D52-9C2BD5508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67883"/>
              </p:ext>
            </p:extLst>
          </p:nvPr>
        </p:nvGraphicFramePr>
        <p:xfrm>
          <a:off x="3879848" y="1720752"/>
          <a:ext cx="4318643" cy="299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Graph" r:id="rId6" imgW="4123334" imgH="2860243" progId="Origin50.Graph">
                  <p:embed/>
                </p:oleObj>
              </mc:Choice>
              <mc:Fallback>
                <p:oleObj name="Graph" r:id="rId6" imgW="4123334" imgH="2860243" progId="Origin50.Graph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48" y="1720752"/>
                        <a:ext cx="4318643" cy="29921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BDDA2E-3EFB-4941-8DAE-EA7B51F7E1C9}"/>
              </a:ext>
            </a:extLst>
          </p:cNvPr>
          <p:cNvSpPr txBox="1"/>
          <p:nvPr/>
        </p:nvSpPr>
        <p:spPr>
          <a:xfrm>
            <a:off x="7197745" y="3049302"/>
            <a:ext cx="7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TiF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FC2CF5-C884-4082-8301-B959FAAC4A7B}"/>
              </a:ext>
            </a:extLst>
          </p:cNvPr>
          <p:cNvSpPr/>
          <p:nvPr/>
        </p:nvSpPr>
        <p:spPr>
          <a:xfrm>
            <a:off x="7124053" y="2204231"/>
            <a:ext cx="597694" cy="2040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D2D67-A787-4A20-BBB3-0680A65D2B71}"/>
              </a:ext>
            </a:extLst>
          </p:cNvPr>
          <p:cNvSpPr txBox="1"/>
          <p:nvPr/>
        </p:nvSpPr>
        <p:spPr>
          <a:xfrm>
            <a:off x="4607934" y="3503060"/>
            <a:ext cx="7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3D7054-9AAB-4D0E-A5D0-D2108EC9FB2E}"/>
              </a:ext>
            </a:extLst>
          </p:cNvPr>
          <p:cNvSpPr/>
          <p:nvPr/>
        </p:nvSpPr>
        <p:spPr>
          <a:xfrm>
            <a:off x="4683953" y="3069184"/>
            <a:ext cx="372539" cy="1175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downloader.disk.yandex.ru/preview/f48a06f38edfacb2396a1999437fdfe8b736b9e8dc520dc19b680aef1a2e9ab4/67600b31/3ZoxJ1ZuOsSh6_OUNrDZjfU8GCbYG_ah-QF1TNRr5tld0xKXn6bMGVW0NhW8ndv1j_sjcR6mebtj4bMJcMAorg%3D%3D?uid=0&amp;filename=2024-12-16%2010-10-45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E4851583-BF72-442D-B0DB-1B3109C7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5" t="18749" r="30265" b="25537"/>
          <a:stretch/>
        </p:blipFill>
        <p:spPr bwMode="auto">
          <a:xfrm rot="10800000">
            <a:off x="174078" y="4015862"/>
            <a:ext cx="561561" cy="17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8B0C5C-0636-4B98-B3B3-714BA3C77A9D}"/>
              </a:ext>
            </a:extLst>
          </p:cNvPr>
          <p:cNvSpPr txBox="1"/>
          <p:nvPr/>
        </p:nvSpPr>
        <p:spPr>
          <a:xfrm>
            <a:off x="10343469" y="348010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48</a:t>
            </a:r>
            <a:r>
              <a:rPr lang="en-US" dirty="0"/>
              <a:t>Ti</a:t>
            </a:r>
            <a:r>
              <a:rPr lang="en-US" baseline="30000" dirty="0"/>
              <a:t>9+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5C66B2-F40B-44D4-903B-59E6E4CC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78" y="1113548"/>
            <a:ext cx="3702515" cy="255827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7E24D1A-1312-4A54-B55C-ADE22F4EFDA9}"/>
              </a:ext>
            </a:extLst>
          </p:cNvPr>
          <p:cNvSpPr/>
          <p:nvPr/>
        </p:nvSpPr>
        <p:spPr>
          <a:xfrm>
            <a:off x="5895142" y="4988615"/>
            <a:ext cx="219492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1A1A1A"/>
                </a:solidFill>
                <a:latin typeface="YS Text"/>
              </a:rPr>
              <a:t>T</a:t>
            </a:r>
            <a:r>
              <a:rPr lang="en-US" sz="1600" baseline="-25000" dirty="0" err="1">
                <a:solidFill>
                  <a:srgbClr val="1A1A1A"/>
                </a:solidFill>
                <a:latin typeface="YS Text"/>
              </a:rPr>
              <a:t>evap</a:t>
            </a:r>
            <a:r>
              <a:rPr lang="ru-RU" sz="1600" baseline="-25000" dirty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1600" dirty="0">
                <a:solidFill>
                  <a:srgbClr val="1A1A1A"/>
                </a:solidFill>
                <a:latin typeface="YS Text"/>
              </a:rPr>
              <a:t> ~900 °С</a:t>
            </a:r>
            <a:endParaRPr lang="en-US" sz="1600" dirty="0">
              <a:solidFill>
                <a:srgbClr val="1A1A1A"/>
              </a:solidFill>
              <a:latin typeface="YS Text"/>
            </a:endParaRPr>
          </a:p>
          <a:p>
            <a:r>
              <a:rPr lang="en-US" sz="1600" dirty="0">
                <a:solidFill>
                  <a:srgbClr val="1A1A1A"/>
                </a:solidFill>
                <a:latin typeface="YS Text"/>
              </a:rPr>
              <a:t>does not oxidize in air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84AA52E-22F1-4799-9320-A9C85F48CA2D}"/>
              </a:ext>
            </a:extLst>
          </p:cNvPr>
          <p:cNvCxnSpPr/>
          <p:nvPr/>
        </p:nvCxnSpPr>
        <p:spPr>
          <a:xfrm flipH="1">
            <a:off x="7244613" y="4244840"/>
            <a:ext cx="178287" cy="686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314E9B5-9649-405A-A244-FC7B1B0E0AB5}"/>
              </a:ext>
            </a:extLst>
          </p:cNvPr>
          <p:cNvCxnSpPr>
            <a:cxnSpLocks/>
          </p:cNvCxnSpPr>
          <p:nvPr/>
        </p:nvCxnSpPr>
        <p:spPr>
          <a:xfrm flipH="1">
            <a:off x="4883806" y="4244840"/>
            <a:ext cx="12094" cy="686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56E009C-ED04-4998-8371-BE72DADA3C03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578604" y="2204232"/>
            <a:ext cx="2305202" cy="2815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E7EBC0-4EBD-4192-9557-A9ADEB886F93}"/>
              </a:ext>
            </a:extLst>
          </p:cNvPr>
          <p:cNvSpPr txBox="1"/>
          <p:nvPr/>
        </p:nvSpPr>
        <p:spPr>
          <a:xfrm>
            <a:off x="940526" y="4158343"/>
            <a:ext cx="2874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Low beam intensity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Unstable operation mode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Difficult to control the evaporation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6C5BBA-39E9-479B-B8A4-9F33F7B670B7}"/>
              </a:ext>
            </a:extLst>
          </p:cNvPr>
          <p:cNvSpPr/>
          <p:nvPr/>
        </p:nvSpPr>
        <p:spPr>
          <a:xfrm>
            <a:off x="3338678" y="1260354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3825AFA-C135-4449-B7C7-6218A9739859}"/>
              </a:ext>
            </a:extLst>
          </p:cNvPr>
          <p:cNvSpPr/>
          <p:nvPr/>
        </p:nvSpPr>
        <p:spPr>
          <a:xfrm>
            <a:off x="11151023" y="1228444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77239-6323-4073-BA19-D56D93842D1E}"/>
              </a:ext>
            </a:extLst>
          </p:cNvPr>
          <p:cNvSpPr txBox="1"/>
          <p:nvPr/>
        </p:nvSpPr>
        <p:spPr>
          <a:xfrm>
            <a:off x="5274493" y="6057471"/>
            <a:ext cx="673133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/>
              <a:t>TiF</a:t>
            </a:r>
            <a:r>
              <a:rPr lang="en-US" sz="1600" b="1" baseline="-25000" dirty="0"/>
              <a:t>3</a:t>
            </a:r>
            <a:r>
              <a:rPr lang="en-US" sz="1600" b="1" dirty="0"/>
              <a:t>:</a:t>
            </a:r>
            <a:r>
              <a:rPr lang="en-US" sz="1600" dirty="0"/>
              <a:t> Av. consumption (</a:t>
            </a:r>
            <a:r>
              <a:rPr lang="en-US" sz="1600" baseline="30000" dirty="0"/>
              <a:t>48</a:t>
            </a:r>
            <a:r>
              <a:rPr lang="en-US" sz="1600" dirty="0"/>
              <a:t>Ti) = 2.5 mg/h, </a:t>
            </a:r>
            <a:r>
              <a:rPr lang="en-US" sz="1600" dirty="0" err="1"/>
              <a:t>IE</a:t>
            </a:r>
            <a:r>
              <a:rPr lang="en-US" sz="1600" baseline="-25000" dirty="0" err="1"/>
              <a:t>tot</a:t>
            </a:r>
            <a:r>
              <a:rPr lang="en-US" sz="1600" dirty="0"/>
              <a:t> = 4.5% (I=65mkA – Ti</a:t>
            </a:r>
            <a:r>
              <a:rPr lang="en-US" sz="1600" baseline="30000" dirty="0"/>
              <a:t>9+</a:t>
            </a:r>
            <a:r>
              <a:rPr lang="en-US" sz="1600" dirty="0"/>
              <a:t>)</a:t>
            </a:r>
          </a:p>
          <a:p>
            <a:r>
              <a:rPr lang="en-US" sz="1600" b="1" dirty="0"/>
              <a:t>MIVOC:</a:t>
            </a:r>
            <a:r>
              <a:rPr lang="en-US" sz="1600" dirty="0"/>
              <a:t> Av. consumption (</a:t>
            </a:r>
            <a:r>
              <a:rPr lang="en-US" sz="1600" dirty="0" err="1"/>
              <a:t>Ti</a:t>
            </a:r>
            <a:r>
              <a:rPr lang="en-US" sz="1600" dirty="0"/>
              <a:t>) = 0.5 mg/h, </a:t>
            </a:r>
            <a:r>
              <a:rPr lang="en-US" sz="1600" dirty="0" err="1"/>
              <a:t>IE</a:t>
            </a:r>
            <a:r>
              <a:rPr lang="en-US" sz="1600" baseline="-25000" dirty="0" err="1"/>
              <a:t>tot</a:t>
            </a:r>
            <a:r>
              <a:rPr lang="en-US" sz="1600" dirty="0"/>
              <a:t>= 11% (I=40mkA – Ti</a:t>
            </a:r>
            <a:r>
              <a:rPr lang="en-US" sz="1600" baseline="30000" dirty="0"/>
              <a:t>9+</a:t>
            </a:r>
            <a:r>
              <a:rPr lang="en-US" sz="1600" dirty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92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&amp; Titanium: HT oven 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53142-B983-459A-97A5-D82ECDCD1AE8}"/>
              </a:ext>
            </a:extLst>
          </p:cNvPr>
          <p:cNvSpPr txBox="1"/>
          <p:nvPr/>
        </p:nvSpPr>
        <p:spPr>
          <a:xfrm>
            <a:off x="1045391" y="896590"/>
            <a:ext cx="522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FLNR inductive oven (off-line tests)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5EC723-4536-4ECC-A406-C6B4BB9C5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11023" r="23090" b="30851"/>
          <a:stretch/>
        </p:blipFill>
        <p:spPr>
          <a:xfrm>
            <a:off x="5295557" y="1462235"/>
            <a:ext cx="3735001" cy="18840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E00F73-37EF-456E-8626-A530CB65C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r="36584" b="25986"/>
          <a:stretch/>
        </p:blipFill>
        <p:spPr>
          <a:xfrm rot="5400000">
            <a:off x="1149290" y="962926"/>
            <a:ext cx="1976697" cy="28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69594B-E809-46BF-ABF6-178A6DA22124}"/>
              </a:ext>
            </a:extLst>
          </p:cNvPr>
          <p:cNvSpPr txBox="1"/>
          <p:nvPr/>
        </p:nvSpPr>
        <p:spPr>
          <a:xfrm>
            <a:off x="856416" y="2947240"/>
            <a:ext cx="100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1</a:t>
            </a:r>
            <a:r>
              <a:rPr lang="en-US" b="1" u="sng" dirty="0">
                <a:solidFill>
                  <a:schemeClr val="bg1"/>
                </a:solidFill>
              </a:rPr>
              <a:t>3</a:t>
            </a:r>
            <a:r>
              <a:rPr lang="ru-RU" b="1" u="sng" dirty="0">
                <a:solidFill>
                  <a:schemeClr val="bg1"/>
                </a:solidFill>
              </a:rPr>
              <a:t>00</a:t>
            </a:r>
            <a:r>
              <a:rPr lang="ru-RU" b="1" u="sng" baseline="30000" dirty="0">
                <a:solidFill>
                  <a:schemeClr val="bg1"/>
                </a:solidFill>
              </a:rPr>
              <a:t>0</a:t>
            </a:r>
            <a:r>
              <a:rPr lang="ru-RU" b="1" u="sng" dirty="0">
                <a:solidFill>
                  <a:schemeClr val="bg1"/>
                </a:solidFill>
              </a:rPr>
              <a:t>С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EFD161E-1B44-4D5D-9CDB-10298254F061}"/>
              </a:ext>
            </a:extLst>
          </p:cNvPr>
          <p:cNvCxnSpPr>
            <a:cxnSpLocks/>
          </p:cNvCxnSpPr>
          <p:nvPr/>
        </p:nvCxnSpPr>
        <p:spPr>
          <a:xfrm flipV="1">
            <a:off x="1538794" y="2535634"/>
            <a:ext cx="981344" cy="46756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F08DFC3-E5A3-4DC9-8B30-2BBB53658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" r="5342" b="25630"/>
          <a:stretch/>
        </p:blipFill>
        <p:spPr>
          <a:xfrm>
            <a:off x="1150551" y="3727291"/>
            <a:ext cx="5616176" cy="2388601"/>
          </a:xfrm>
          <a:prstGeom prst="rect">
            <a:avLst/>
          </a:prstGeom>
        </p:spPr>
      </p:pic>
      <p:sp>
        <p:nvSpPr>
          <p:cNvPr id="28" name="TextBox 2">
            <a:extLst>
              <a:ext uri="{FF2B5EF4-FFF2-40B4-BE49-F238E27FC236}">
                <a16:creationId xmlns:a16="http://schemas.microsoft.com/office/drawing/2014/main" id="{FD522289-5996-412F-826E-A6C49004B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17" y="3413920"/>
            <a:ext cx="2735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Adaptation to DECRIS-PM </a:t>
            </a:r>
            <a:endParaRPr lang="ru-RU" altLang="ru-RU" sz="1800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178520-C809-4412-B189-3600D9CCF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49" y="3466726"/>
            <a:ext cx="3272012" cy="26491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12E005-6D5A-4945-9704-F18F576EB03C}"/>
              </a:ext>
            </a:extLst>
          </p:cNvPr>
          <p:cNvSpPr txBox="1"/>
          <p:nvPr/>
        </p:nvSpPr>
        <p:spPr>
          <a:xfrm>
            <a:off x="9235522" y="1791008"/>
            <a:ext cx="26697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Outer surface of plug should be well cooled to avoid damage of permanent magnets!!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C619DB-F0D1-4381-8F59-C52EE432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695336" y="1417395"/>
            <a:ext cx="1482524" cy="1976698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8777B762-2B7C-485D-A915-3180409B0BEB}"/>
              </a:ext>
            </a:extLst>
          </p:cNvPr>
          <p:cNvSpPr/>
          <p:nvPr/>
        </p:nvSpPr>
        <p:spPr>
          <a:xfrm>
            <a:off x="6423949" y="2213665"/>
            <a:ext cx="62474" cy="62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1FC363D-16C7-46FA-89AC-67D548710742}"/>
              </a:ext>
            </a:extLst>
          </p:cNvPr>
          <p:cNvSpPr/>
          <p:nvPr/>
        </p:nvSpPr>
        <p:spPr>
          <a:xfrm>
            <a:off x="6209234" y="2332972"/>
            <a:ext cx="62474" cy="62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6F5335-6BA2-4F67-A72A-FF9247218928}"/>
              </a:ext>
            </a:extLst>
          </p:cNvPr>
          <p:cNvSpPr txBox="1"/>
          <p:nvPr/>
        </p:nvSpPr>
        <p:spPr>
          <a:xfrm>
            <a:off x="6480423" y="1911288"/>
            <a:ext cx="570990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/>
              <a:t>plug</a:t>
            </a:r>
            <a:endParaRPr lang="ru-RU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A99073-1F11-460D-9C4C-19003A621983}"/>
              </a:ext>
            </a:extLst>
          </p:cNvPr>
          <p:cNvSpPr txBox="1"/>
          <p:nvPr/>
        </p:nvSpPr>
        <p:spPr>
          <a:xfrm>
            <a:off x="5317776" y="2042036"/>
            <a:ext cx="901209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/>
              <a:t>crucible</a:t>
            </a:r>
            <a:endParaRPr lang="ru-RU" b="1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CEFAB7B-4010-43FA-9FEF-C693DB7B2E04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4436598" y="2386297"/>
            <a:ext cx="1781785" cy="30280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7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F2B62-7B9B-48C7-9308-4FED5F69E44A}"/>
              </a:ext>
            </a:extLst>
          </p:cNvPr>
          <p:cNvSpPr txBox="1"/>
          <p:nvPr/>
        </p:nvSpPr>
        <p:spPr>
          <a:xfrm>
            <a:off x="2832477" y="22086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CONCLUSION</a:t>
            </a:r>
            <a:r>
              <a:rPr lang="en-US" sz="2000" dirty="0"/>
              <a:t> and Plans for the Future*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CDD53-4398-4C63-A1AF-A0D8294033ED}"/>
              </a:ext>
            </a:extLst>
          </p:cNvPr>
          <p:cNvSpPr txBox="1"/>
          <p:nvPr/>
        </p:nvSpPr>
        <p:spPr>
          <a:xfrm>
            <a:off x="8521913" y="5707584"/>
            <a:ext cx="367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*More questions than answers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B0AF-0432-44C3-9FAC-8736EA8CE9A0}"/>
              </a:ext>
            </a:extLst>
          </p:cNvPr>
          <p:cNvSpPr txBox="1"/>
          <p:nvPr/>
        </p:nvSpPr>
        <p:spPr>
          <a:xfrm>
            <a:off x="819267" y="1230417"/>
            <a:ext cx="102928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FF0000"/>
                </a:solidFill>
              </a:rPr>
              <a:t>Oven technique</a:t>
            </a:r>
            <a:r>
              <a:rPr lang="en-US" sz="2100" dirty="0"/>
              <a:t>: high currents, but the consumption of material still too high. “Hot screen” is useful for calcium, but for Cr &amp; </a:t>
            </a:r>
            <a:r>
              <a:rPr lang="en-US" sz="2100" dirty="0" err="1"/>
              <a:t>Ti</a:t>
            </a:r>
            <a:r>
              <a:rPr lang="en-US" sz="2100" dirty="0"/>
              <a:t> we need a rather high temperature. </a:t>
            </a:r>
            <a:endParaRPr lang="ru-RU" sz="2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F2F8C-A009-489D-804E-CA5DE9DDDB78}"/>
              </a:ext>
            </a:extLst>
          </p:cNvPr>
          <p:cNvSpPr txBox="1"/>
          <p:nvPr/>
        </p:nvSpPr>
        <p:spPr>
          <a:xfrm>
            <a:off x="839437" y="2264033"/>
            <a:ext cx="102727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0033CC"/>
                </a:solidFill>
              </a:rPr>
              <a:t>MIVOC technique</a:t>
            </a:r>
            <a:r>
              <a:rPr lang="en-US" sz="2100" dirty="0">
                <a:solidFill>
                  <a:srgbClr val="0033CC"/>
                </a:solidFill>
              </a:rPr>
              <a:t>: </a:t>
            </a:r>
            <a:r>
              <a:rPr lang="en-US" sz="2100" dirty="0"/>
              <a:t>good beam stability, but low current.</a:t>
            </a:r>
          </a:p>
          <a:p>
            <a:pPr marL="357188" lvl="0" algn="just">
              <a:tabLst>
                <a:tab pos="265113" algn="l"/>
              </a:tabLst>
            </a:pPr>
            <a:r>
              <a:rPr lang="en-US" sz="2100" dirty="0"/>
              <a:t>A lot of needless species, therefore high drain current from the source, hence poor transmission. It would be useful to eliminate at least H</a:t>
            </a:r>
            <a:r>
              <a:rPr lang="en-US" sz="2100" baseline="-25000" dirty="0"/>
              <a:t>2</a:t>
            </a:r>
            <a:r>
              <a:rPr lang="en-US" sz="2100" dirty="0"/>
              <a:t>.</a:t>
            </a:r>
          </a:p>
          <a:p>
            <a:pPr marL="357188" lvl="0" algn="just">
              <a:tabLst>
                <a:tab pos="265113" algn="l"/>
              </a:tabLst>
            </a:pPr>
            <a:r>
              <a:rPr lang="en-US" sz="2100" i="1" dirty="0"/>
              <a:t>Non-Evaporable Getters </a:t>
            </a:r>
            <a:r>
              <a:rPr lang="en-US" sz="2100" i="1" dirty="0">
                <a:solidFill>
                  <a:prstClr val="black"/>
                </a:solidFill>
              </a:rPr>
              <a:t>(NEGs) pumping inside chamber?</a:t>
            </a:r>
          </a:p>
          <a:p>
            <a:pPr lvl="0" algn="just"/>
            <a:r>
              <a:rPr lang="en-US" sz="2100" baseline="-25000" dirty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/>
              <a:t> </a:t>
            </a:r>
            <a:endParaRPr lang="ru-RU" sz="2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6287-E5C2-49F3-A606-65B3F2027F10}"/>
              </a:ext>
            </a:extLst>
          </p:cNvPr>
          <p:cNvSpPr txBox="1"/>
          <p:nvPr/>
        </p:nvSpPr>
        <p:spPr>
          <a:xfrm>
            <a:off x="839436" y="4682644"/>
            <a:ext cx="10189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dirty="0"/>
              <a:t>Experiments with SF</a:t>
            </a:r>
            <a:r>
              <a:rPr lang="en-US" sz="2100" baseline="-25000" dirty="0"/>
              <a:t>6</a:t>
            </a:r>
            <a:r>
              <a:rPr lang="en-US" sz="2100" dirty="0"/>
              <a:t> and TiF</a:t>
            </a:r>
            <a:r>
              <a:rPr lang="en-US" sz="2100" baseline="-25000" dirty="0"/>
              <a:t>3</a:t>
            </a:r>
            <a:r>
              <a:rPr lang="en-US" sz="2100" dirty="0"/>
              <a:t> plasma look promising.</a:t>
            </a:r>
            <a:endParaRPr lang="ru-RU" sz="2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FB0AF-0432-44C3-9FAC-8736EA8CE9A0}"/>
              </a:ext>
            </a:extLst>
          </p:cNvPr>
          <p:cNvSpPr txBox="1"/>
          <p:nvPr/>
        </p:nvSpPr>
        <p:spPr>
          <a:xfrm>
            <a:off x="819267" y="3620815"/>
            <a:ext cx="102928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FF0000"/>
                </a:solidFill>
              </a:rPr>
              <a:t>Direct insertion technique</a:t>
            </a:r>
            <a:r>
              <a:rPr lang="en-US" sz="2100" dirty="0"/>
              <a:t>: recently we obtain good results with Aluminum beam obtained with Al</a:t>
            </a:r>
            <a:r>
              <a:rPr lang="en-US" sz="2100" baseline="-25000" dirty="0"/>
              <a:t>2</a:t>
            </a:r>
            <a:r>
              <a:rPr lang="en-US" sz="2100" dirty="0"/>
              <a:t>O</a:t>
            </a:r>
            <a:r>
              <a:rPr lang="en-US" sz="2100" baseline="-25000" dirty="0"/>
              <a:t>3 </a:t>
            </a:r>
            <a:r>
              <a:rPr lang="en-US" sz="2100" dirty="0"/>
              <a:t>rod. We are waiting the titanium ceramic to try this method.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34111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A989F-CF07-477C-A0B8-5248F8664F88}"/>
              </a:ext>
            </a:extLst>
          </p:cNvPr>
          <p:cNvSpPr txBox="1"/>
          <p:nvPr/>
        </p:nvSpPr>
        <p:spPr>
          <a:xfrm>
            <a:off x="3538248" y="2905780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Thank you for your attention!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2918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3855" y="2756591"/>
            <a:ext cx="1537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up to 5</a:t>
            </a:r>
            <a:r>
              <a:rPr lang="ru-RU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pmkA</a:t>
            </a:r>
            <a:endParaRPr lang="ru-RU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855" y="2266752"/>
            <a:ext cx="1537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up to </a:t>
            </a:r>
            <a:r>
              <a:rPr lang="ru-RU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pmkA</a:t>
            </a:r>
            <a:endParaRPr lang="ru-RU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07" y="4190957"/>
            <a:ext cx="635181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heaviest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target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for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experiments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on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synthesis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superheavy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elements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in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heavy-ion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reactions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is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en-US" sz="1600" kern="800" baseline="30000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>249</a:t>
            </a:r>
            <a:r>
              <a:rPr lang="en-US" sz="1600" kern="800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>Cf</a:t>
            </a:r>
            <a:r>
              <a:rPr lang="ru-RU" sz="1600" kern="800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>,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so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further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progress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in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synthesis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elements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with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Z &gt; 118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requires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production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intense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beams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accelerated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neutron-enriched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isotopes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,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such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sz="1600" kern="800" dirty="0" err="1">
                <a:latin typeface="Times"/>
                <a:ea typeface="Times New Roman"/>
                <a:cs typeface="Times New Roman"/>
              </a:rPr>
              <a:t>as</a:t>
            </a:r>
            <a:r>
              <a:rPr lang="ru-RU" sz="1600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en-US" sz="1600" b="1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50</a:t>
            </a:r>
            <a:r>
              <a:rPr lang="en-US" sz="1600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Ti</a:t>
            </a:r>
            <a:r>
              <a:rPr lang="en-US" sz="1600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, </a:t>
            </a:r>
            <a:r>
              <a:rPr lang="en-US" sz="1600" b="1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54</a:t>
            </a:r>
            <a:r>
              <a:rPr lang="en-US" sz="1600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Cr</a:t>
            </a:r>
            <a:r>
              <a:rPr lang="ru-RU" sz="1600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,</a:t>
            </a:r>
            <a:r>
              <a:rPr lang="en-US" sz="1600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1600" kern="800" baseline="30000" dirty="0">
                <a:solidFill>
                  <a:srgbClr val="002060"/>
                </a:solidFill>
                <a:latin typeface="Times"/>
                <a:ea typeface="Times New Roman"/>
                <a:cs typeface="Times New Roman"/>
              </a:rPr>
              <a:t>58</a:t>
            </a:r>
            <a:r>
              <a:rPr lang="en-US" sz="1600" kern="800" dirty="0">
                <a:solidFill>
                  <a:srgbClr val="002060"/>
                </a:solidFill>
                <a:latin typeface="Times"/>
                <a:ea typeface="Times New Roman"/>
                <a:cs typeface="Times New Roman"/>
              </a:rPr>
              <a:t>Fe, </a:t>
            </a:r>
            <a:r>
              <a:rPr lang="en-US" sz="1600" kern="800" baseline="30000" dirty="0">
                <a:solidFill>
                  <a:srgbClr val="002060"/>
                </a:solidFill>
                <a:latin typeface="Times"/>
                <a:ea typeface="Times New Roman"/>
                <a:cs typeface="Times New Roman"/>
              </a:rPr>
              <a:t>64</a:t>
            </a:r>
            <a:r>
              <a:rPr lang="en-US" sz="1600" kern="800" dirty="0">
                <a:solidFill>
                  <a:srgbClr val="002060"/>
                </a:solidFill>
                <a:latin typeface="Times"/>
                <a:ea typeface="Times New Roman"/>
                <a:cs typeface="Times New Roman"/>
              </a:rPr>
              <a:t>Ni, </a:t>
            </a:r>
            <a:r>
              <a:rPr lang="en-US" sz="1600" kern="800" dirty="0">
                <a:latin typeface="Times"/>
                <a:ea typeface="Times New Roman"/>
                <a:cs typeface="Times New Roman"/>
              </a:rPr>
              <a:t>etc.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73182" y="2493878"/>
            <a:ext cx="54653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3182" y="3296848"/>
            <a:ext cx="5334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316050" y="2078381"/>
            <a:ext cx="119455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243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Am</a:t>
            </a:r>
            <a:endParaRPr lang="ru-RU" altLang="ja-JP" sz="2400" b="1" kern="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249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Bk</a:t>
            </a:r>
          </a:p>
          <a:p>
            <a:pPr algn="just"/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249-251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Cf</a:t>
            </a:r>
          </a:p>
          <a:p>
            <a:pPr algn="just"/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248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Cm</a:t>
            </a:r>
            <a:endParaRPr lang="ru-RU" altLang="ja-JP" sz="2400" b="1" kern="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8847" y="2846090"/>
            <a:ext cx="6506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32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120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8848" y="2078381"/>
            <a:ext cx="650625" cy="742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2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119</a:t>
            </a:r>
            <a:endParaRPr lang="en-US" altLang="ja-JP" sz="3200" b="1" kern="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5887" y="2193145"/>
            <a:ext cx="7489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50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cxnSpLocks/>
            <a:stCxn id="10" idx="1"/>
            <a:endCxn id="10" idx="3"/>
          </p:cNvCxnSpPr>
          <p:nvPr/>
        </p:nvCxnSpPr>
        <p:spPr>
          <a:xfrm>
            <a:off x="3316050" y="2863211"/>
            <a:ext cx="11945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C2B310-6A13-41AF-905C-A720D44E9B03}"/>
              </a:ext>
            </a:extLst>
          </p:cNvPr>
          <p:cNvSpPr txBox="1"/>
          <p:nvPr/>
        </p:nvSpPr>
        <p:spPr>
          <a:xfrm>
            <a:off x="1596306" y="1221680"/>
            <a:ext cx="8178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48</a:t>
            </a:r>
            <a:r>
              <a:rPr lang="en-US" altLang="ja-JP" sz="2400" b="1" kern="0" baseline="-25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452D091-E864-4B6C-99DA-1B40BCA1C310}"/>
              </a:ext>
            </a:extLst>
          </p:cNvPr>
          <p:cNvSpPr/>
          <p:nvPr/>
        </p:nvSpPr>
        <p:spPr>
          <a:xfrm>
            <a:off x="5236065" y="1081256"/>
            <a:ext cx="650625" cy="742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2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118</a:t>
            </a:r>
            <a:endParaRPr lang="en-US" altLang="ja-JP" sz="3200" b="1" kern="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46605AE-E41E-4196-A4F1-DFE24C16F251}"/>
              </a:ext>
            </a:extLst>
          </p:cNvPr>
          <p:cNvCxnSpPr/>
          <p:nvPr/>
        </p:nvCxnSpPr>
        <p:spPr>
          <a:xfrm>
            <a:off x="4573181" y="1496753"/>
            <a:ext cx="54653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7B32A91-7ECB-4DAD-A623-64385CAD16F2}"/>
              </a:ext>
            </a:extLst>
          </p:cNvPr>
          <p:cNvSpPr/>
          <p:nvPr/>
        </p:nvSpPr>
        <p:spPr>
          <a:xfrm>
            <a:off x="3504401" y="1264970"/>
            <a:ext cx="8178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249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Cf</a:t>
            </a:r>
            <a:endParaRPr lang="ru-RU" altLang="ja-JP" sz="2400" b="1" kern="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C3CF0A9-9016-4816-8D91-2A70045174F5}"/>
              </a:ext>
            </a:extLst>
          </p:cNvPr>
          <p:cNvCxnSpPr/>
          <p:nvPr/>
        </p:nvCxnSpPr>
        <p:spPr>
          <a:xfrm>
            <a:off x="2696756" y="1495802"/>
            <a:ext cx="54653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3C5D762-0A0A-4499-9B23-3A8E3D9B1AC4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Ion beams for SHE synthesis</a:t>
            </a:r>
            <a:endParaRPr lang="ru-RU" sz="2400" dirty="0">
              <a:latin typeface="Tw Cen MT Condensed (Заголовки)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888" y="2710425"/>
            <a:ext cx="7489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54</a:t>
            </a:r>
            <a:r>
              <a:rPr lang="en-US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</a:t>
            </a:r>
            <a:endParaRPr lang="ru-RU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379695" y="2493878"/>
            <a:ext cx="936354" cy="1744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79695" y="2668372"/>
            <a:ext cx="936354" cy="4845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309477-2A16-4621-9FD8-0DB7E38E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5"/>
          <a:stretch/>
        </p:blipFill>
        <p:spPr>
          <a:xfrm>
            <a:off x="6626188" y="1128967"/>
            <a:ext cx="2655319" cy="22296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591642A-28EA-423B-A4B1-1D17CF418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9"/>
          <a:stretch/>
        </p:blipFill>
        <p:spPr>
          <a:xfrm>
            <a:off x="9364591" y="936814"/>
            <a:ext cx="2744639" cy="24217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3DFE84B-294D-45AD-8861-24113140D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635318" y="3726135"/>
            <a:ext cx="2649561" cy="213856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69E4C79-6244-4226-BC88-B3CFC9735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4"/>
          <a:stretch/>
        </p:blipFill>
        <p:spPr>
          <a:xfrm>
            <a:off x="9373721" y="3726135"/>
            <a:ext cx="2744639" cy="213856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E34DF9E-37CB-4182-ABF9-BB3031235AFF}"/>
              </a:ext>
            </a:extLst>
          </p:cNvPr>
          <p:cNvSpPr/>
          <p:nvPr/>
        </p:nvSpPr>
        <p:spPr>
          <a:xfrm>
            <a:off x="8813507" y="3406323"/>
            <a:ext cx="93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ja-JP" sz="28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Z=120</a:t>
            </a:r>
            <a:endParaRPr lang="en-US" altLang="ja-JP" sz="2800" b="1" kern="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BAAD5-E108-4549-88E6-CA02F691917A}"/>
              </a:ext>
            </a:extLst>
          </p:cNvPr>
          <p:cNvSpPr/>
          <p:nvPr/>
        </p:nvSpPr>
        <p:spPr>
          <a:xfrm>
            <a:off x="8813507" y="787408"/>
            <a:ext cx="936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ja-JP" sz="2800" b="1" kern="0" baseline="300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Z=119</a:t>
            </a:r>
            <a:endParaRPr lang="en-US" altLang="ja-JP" sz="2800" b="1" kern="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364" y="1581538"/>
            <a:ext cx="8750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Low temperature oven –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Ca</a:t>
            </a:r>
            <a:r>
              <a:rPr lang="en-US" sz="2800" dirty="0">
                <a:latin typeface="Calibri (Основной текст)"/>
              </a:rPr>
              <a:t>, Mg, Bi,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High temperature oven – Fe, Al,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Cr</a:t>
            </a:r>
            <a:r>
              <a:rPr lang="ru-RU" sz="2800" dirty="0">
                <a:latin typeface="Calibri (Основной текст)"/>
              </a:rPr>
              <a:t>,</a:t>
            </a:r>
            <a:r>
              <a:rPr lang="en-US" sz="2800" dirty="0">
                <a:latin typeface="Calibri (Основной текст)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latin typeface="Calibri (Основной текст)"/>
              </a:rPr>
              <a:t>, etc.</a:t>
            </a:r>
            <a:endParaRPr lang="en-US" sz="2800" u="sng" dirty="0"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MIVOC –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Cr</a:t>
            </a:r>
            <a:r>
              <a:rPr lang="en-US" sz="2800" dirty="0">
                <a:latin typeface="Calibri (Основной текст)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latin typeface="Calibri (Основной текст)"/>
              </a:rPr>
              <a:t>, Al</a:t>
            </a:r>
            <a:r>
              <a:rPr lang="ru-RU" sz="2800" dirty="0">
                <a:latin typeface="Calibri (Основной текст)"/>
              </a:rPr>
              <a:t>, </a:t>
            </a:r>
            <a:r>
              <a:rPr lang="en-US" sz="2800" dirty="0" err="1">
                <a:latin typeface="Calibri (Основной текст)"/>
              </a:rPr>
              <a:t>Zr</a:t>
            </a:r>
            <a:r>
              <a:rPr lang="en-US" sz="2800" dirty="0">
                <a:latin typeface="Calibri (Основной текст)"/>
              </a:rPr>
              <a:t>, Fe,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Direct insertion into plasma – Al,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?, Cr?</a:t>
            </a:r>
            <a:endParaRPr lang="ru-RU" sz="2800" dirty="0">
              <a:solidFill>
                <a:srgbClr val="FF0000"/>
              </a:solidFill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Sputtering – Al, Ta, Cu,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?, Cr?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Using alternative methods -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</a:t>
            </a:r>
            <a:endParaRPr lang="ru-RU" sz="2800" dirty="0"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Calibri (Основной текст)"/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7584077" y="1991929"/>
            <a:ext cx="1317187" cy="186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44164" y="173031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(Основной текст)"/>
              </a:rPr>
              <a:t>&lt; 1000 </a:t>
            </a:r>
            <a:r>
              <a:rPr lang="en-US" sz="2800" baseline="30000" dirty="0" err="1">
                <a:latin typeface="Calibri (Основной текст)"/>
              </a:rPr>
              <a:t>o</a:t>
            </a:r>
            <a:r>
              <a:rPr lang="en-US" sz="2800" dirty="0" err="1">
                <a:latin typeface="Calibri (Основной текст)"/>
              </a:rPr>
              <a:t>C</a:t>
            </a:r>
            <a:endParaRPr lang="ru-RU" sz="2800" dirty="0">
              <a:latin typeface="Calibri (Основной текст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2521" y="368947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(Основной текст)"/>
              </a:rPr>
              <a:t>&gt;</a:t>
            </a:r>
            <a:r>
              <a:rPr lang="ru-RU" sz="2800" dirty="0">
                <a:latin typeface="Calibri (Основной текст)"/>
              </a:rPr>
              <a:t> </a:t>
            </a:r>
            <a:r>
              <a:rPr lang="en-US" sz="2800" dirty="0">
                <a:latin typeface="Calibri (Основной текст)"/>
              </a:rPr>
              <a:t>1000 </a:t>
            </a:r>
            <a:r>
              <a:rPr lang="en-US" sz="2800" baseline="30000" dirty="0" err="1">
                <a:latin typeface="Calibri (Основной текст)"/>
              </a:rPr>
              <a:t>o</a:t>
            </a:r>
            <a:r>
              <a:rPr lang="en-US" sz="2800" dirty="0" err="1">
                <a:latin typeface="Calibri (Основной текст)"/>
              </a:rPr>
              <a:t>C</a:t>
            </a:r>
            <a:endParaRPr lang="ru-RU" sz="2800" dirty="0">
              <a:latin typeface="Calibri (Основной текст)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9324061" y="2607921"/>
            <a:ext cx="514119" cy="2679494"/>
          </a:xfrm>
          <a:prstGeom prst="rightBrace">
            <a:avLst>
              <a:gd name="adj1" fmla="val 6388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94A2D1-3AA2-4F9F-8847-F1FD5227B3AA}"/>
              </a:ext>
            </a:extLst>
          </p:cNvPr>
          <p:cNvSpPr/>
          <p:nvPr/>
        </p:nvSpPr>
        <p:spPr>
          <a:xfrm>
            <a:off x="537907" y="2998855"/>
            <a:ext cx="6941668" cy="535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F191A2-7B49-4771-A563-0DC59FAFCEC3}"/>
              </a:ext>
            </a:extLst>
          </p:cNvPr>
          <p:cNvSpPr/>
          <p:nvPr/>
        </p:nvSpPr>
        <p:spPr>
          <a:xfrm>
            <a:off x="537906" y="1669585"/>
            <a:ext cx="6941668" cy="660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EA1B864-2471-4F03-A9D4-7D09C2692514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Ion production methods</a:t>
            </a:r>
            <a:endParaRPr lang="ru-RU" sz="2400" dirty="0">
              <a:latin typeface="Tw Cen MT Condensed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86082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A0B7610-C37D-42A4-B07B-21B5BA724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798" r="1266" b="47032"/>
          <a:stretch/>
        </p:blipFill>
        <p:spPr bwMode="auto">
          <a:xfrm>
            <a:off x="398438" y="999144"/>
            <a:ext cx="4047173" cy="182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7A83D7E-F5DA-469A-AA69-6CD856546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3770" r="7240" b="2715"/>
          <a:stretch/>
        </p:blipFill>
        <p:spPr bwMode="auto">
          <a:xfrm>
            <a:off x="1013438" y="4057530"/>
            <a:ext cx="2705839" cy="20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D14D4C-0245-4198-AB37-F0C27BFE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4" y="3357246"/>
            <a:ext cx="3284811" cy="6480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BFD99F-3F4A-4475-B3DD-200392542B27}"/>
              </a:ext>
            </a:extLst>
          </p:cNvPr>
          <p:cNvSpPr/>
          <p:nvPr/>
        </p:nvSpPr>
        <p:spPr>
          <a:xfrm>
            <a:off x="1268755" y="2920141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cs typeface="Times New Roman" panose="02020603050405020304" pitchFamily="18" charset="0"/>
              </a:rPr>
              <a:t>Resistive oven</a:t>
            </a:r>
            <a:endParaRPr lang="ru-RU" sz="1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A0E8692-C22E-4EEF-8A90-914F704826FD}"/>
              </a:ext>
            </a:extLst>
          </p:cNvPr>
          <p:cNvCxnSpPr>
            <a:stCxn id="11" idx="1"/>
          </p:cNvCxnSpPr>
          <p:nvPr/>
        </p:nvCxnSpPr>
        <p:spPr>
          <a:xfrm flipV="1">
            <a:off x="654254" y="3285201"/>
            <a:ext cx="0" cy="39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49831C0-4EE4-4A30-8062-8A2A6B1FBC65}"/>
              </a:ext>
            </a:extLst>
          </p:cNvPr>
          <p:cNvCxnSpPr>
            <a:stCxn id="11" idx="3"/>
          </p:cNvCxnSpPr>
          <p:nvPr/>
        </p:nvCxnSpPr>
        <p:spPr>
          <a:xfrm flipV="1">
            <a:off x="3939065" y="3190382"/>
            <a:ext cx="0" cy="4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42346BD-FC12-42B0-ABE8-DE2317F47868}"/>
              </a:ext>
            </a:extLst>
          </p:cNvPr>
          <p:cNvCxnSpPr/>
          <p:nvPr/>
        </p:nvCxnSpPr>
        <p:spPr>
          <a:xfrm flipV="1">
            <a:off x="654254" y="3285201"/>
            <a:ext cx="3284811" cy="198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9608DE-E30F-430C-AAB5-9406615035F4}"/>
              </a:ext>
            </a:extLst>
          </p:cNvPr>
          <p:cNvSpPr txBox="1"/>
          <p:nvPr/>
        </p:nvSpPr>
        <p:spPr>
          <a:xfrm>
            <a:off x="3003823" y="3021105"/>
            <a:ext cx="55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50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E2C4DC6-772A-4CDD-97B1-970C4BEE92F0}"/>
              </a:ext>
            </a:extLst>
          </p:cNvPr>
          <p:cNvCxnSpPr/>
          <p:nvPr/>
        </p:nvCxnSpPr>
        <p:spPr>
          <a:xfrm>
            <a:off x="3939065" y="3406406"/>
            <a:ext cx="383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71B54B1-E290-417B-9D61-0534C0D99489}"/>
              </a:ext>
            </a:extLst>
          </p:cNvPr>
          <p:cNvCxnSpPr/>
          <p:nvPr/>
        </p:nvCxnSpPr>
        <p:spPr>
          <a:xfrm>
            <a:off x="3939065" y="4005318"/>
            <a:ext cx="383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CF8E681-6F8A-412D-85F6-4BD664C6AF34}"/>
              </a:ext>
            </a:extLst>
          </p:cNvPr>
          <p:cNvCxnSpPr/>
          <p:nvPr/>
        </p:nvCxnSpPr>
        <p:spPr>
          <a:xfrm>
            <a:off x="4250346" y="3435832"/>
            <a:ext cx="0" cy="569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C639ED-1198-40D5-ABF4-03076899DF3C}"/>
              </a:ext>
            </a:extLst>
          </p:cNvPr>
          <p:cNvSpPr txBox="1"/>
          <p:nvPr/>
        </p:nvSpPr>
        <p:spPr>
          <a:xfrm rot="16200000">
            <a:off x="3979283" y="3551298"/>
            <a:ext cx="32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7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6285B6A-B9E7-46F9-9671-43FEBF178317}"/>
              </a:ext>
            </a:extLst>
          </p:cNvPr>
          <p:cNvSpPr txBox="1">
            <a:spLocks/>
          </p:cNvSpPr>
          <p:nvPr/>
        </p:nvSpPr>
        <p:spPr>
          <a:xfrm>
            <a:off x="1013438" y="-262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Production of </a:t>
            </a:r>
            <a:r>
              <a:rPr lang="en-US" sz="2400" b="1" baseline="30000" dirty="0"/>
              <a:t>48</a:t>
            </a:r>
            <a:r>
              <a:rPr lang="en-US" sz="2400" b="1" dirty="0"/>
              <a:t>Са ion beam at the DC-280 cyclotron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A5EB59-E53A-4CEB-A9AA-EF02C14C3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1" b="7640"/>
          <a:stretch/>
        </p:blipFill>
        <p:spPr>
          <a:xfrm>
            <a:off x="4700693" y="1307982"/>
            <a:ext cx="7139624" cy="349981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28ABA4A-22FC-4B90-AD84-376A5FFDD00A}"/>
              </a:ext>
            </a:extLst>
          </p:cNvPr>
          <p:cNvSpPr/>
          <p:nvPr/>
        </p:nvSpPr>
        <p:spPr>
          <a:xfrm>
            <a:off x="5524589" y="5052767"/>
            <a:ext cx="5491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8.4 </a:t>
            </a:r>
            <a:r>
              <a:rPr lang="en-US" sz="2000" b="1" dirty="0" err="1">
                <a:solidFill>
                  <a:srgbClr val="FF0000"/>
                </a:solidFill>
              </a:rPr>
              <a:t>pµA</a:t>
            </a:r>
            <a:r>
              <a:rPr lang="en-US" sz="2000" b="1" dirty="0">
                <a:solidFill>
                  <a:srgbClr val="FF0000"/>
                </a:solidFill>
              </a:rPr>
              <a:t> of </a:t>
            </a:r>
            <a:r>
              <a:rPr lang="en-US" sz="2000" b="1" baseline="30000" dirty="0">
                <a:solidFill>
                  <a:srgbClr val="FF0000"/>
                </a:solidFill>
              </a:rPr>
              <a:t>48</a:t>
            </a:r>
            <a:r>
              <a:rPr lang="en-US" sz="2000" b="1" dirty="0">
                <a:solidFill>
                  <a:srgbClr val="FF0000"/>
                </a:solidFill>
              </a:rPr>
              <a:t>Ca close to target (19.04.2024)</a:t>
            </a:r>
          </a:p>
          <a:p>
            <a:pPr algn="ctr"/>
            <a:r>
              <a:rPr lang="en-US" sz="2000" dirty="0" err="1"/>
              <a:t>Ɛ</a:t>
            </a:r>
            <a:r>
              <a:rPr lang="en-US" sz="2000" baseline="-25000" dirty="0" err="1"/>
              <a:t>acc</a:t>
            </a:r>
            <a:r>
              <a:rPr lang="en-US" sz="2000" dirty="0"/>
              <a:t>=35%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4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EF2D9C-EFB0-4C44-AFDC-933CC3EC5735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Calcium consumption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727A9AC1-4566-4ECF-B170-8C8C67A3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0" y="1151493"/>
            <a:ext cx="5137695" cy="38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EA4A5A-4A4C-4B73-AEC0-E3A7FD7F510A}"/>
              </a:ext>
            </a:extLst>
          </p:cNvPr>
          <p:cNvSpPr/>
          <p:nvPr/>
        </p:nvSpPr>
        <p:spPr>
          <a:xfrm>
            <a:off x="1294266" y="5085229"/>
            <a:ext cx="3738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ru-RU" b="1" dirty="0">
                <a:solidFill>
                  <a:srgbClr val="FF0000"/>
                </a:solidFill>
              </a:rPr>
              <a:t>24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pµA</a:t>
            </a:r>
            <a:r>
              <a:rPr lang="en-US" b="1" dirty="0">
                <a:solidFill>
                  <a:srgbClr val="FF0000"/>
                </a:solidFill>
              </a:rPr>
              <a:t> of </a:t>
            </a:r>
            <a:r>
              <a:rPr lang="en-US" b="1" baseline="30000" dirty="0">
                <a:solidFill>
                  <a:srgbClr val="FF0000"/>
                </a:solidFill>
              </a:rPr>
              <a:t>48</a:t>
            </a:r>
            <a:r>
              <a:rPr lang="en-US" b="1" dirty="0">
                <a:solidFill>
                  <a:srgbClr val="FF0000"/>
                </a:solidFill>
              </a:rPr>
              <a:t>Ca from ion source</a:t>
            </a:r>
          </a:p>
          <a:p>
            <a:pPr algn="ctr"/>
            <a:r>
              <a:rPr lang="en-US" dirty="0"/>
              <a:t>Consumption ~ 3.4 mg/h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EA4A5A-4A4C-4B73-AEC0-E3A7FD7F510A}"/>
              </a:ext>
            </a:extLst>
          </p:cNvPr>
          <p:cNvSpPr/>
          <p:nvPr/>
        </p:nvSpPr>
        <p:spPr>
          <a:xfrm>
            <a:off x="6606060" y="5085229"/>
            <a:ext cx="4300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Dependence of the consumption on the beam intensity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baseline="30000" dirty="0">
                <a:solidFill>
                  <a:srgbClr val="FF0000"/>
                </a:solidFill>
              </a:rPr>
              <a:t>48</a:t>
            </a:r>
            <a:r>
              <a:rPr lang="en-US" b="1" dirty="0">
                <a:solidFill>
                  <a:srgbClr val="FF0000"/>
                </a:solidFill>
              </a:rPr>
              <a:t>Ca</a:t>
            </a:r>
            <a:r>
              <a:rPr lang="en-US" b="1" baseline="30000" dirty="0">
                <a:solidFill>
                  <a:srgbClr val="FF0000"/>
                </a:solidFill>
              </a:rPr>
              <a:t>10+</a:t>
            </a: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229196"/>
              </p:ext>
            </p:extLst>
          </p:nvPr>
        </p:nvGraphicFramePr>
        <p:xfrm>
          <a:off x="6012530" y="1203519"/>
          <a:ext cx="5487178" cy="381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23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723AC5-5078-46D1-A3D9-15995A8C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7" t="8470" r="14792" b="32864"/>
          <a:stretch/>
        </p:blipFill>
        <p:spPr>
          <a:xfrm>
            <a:off x="9208805" y="890464"/>
            <a:ext cx="1724841" cy="22710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34" y="235095"/>
            <a:ext cx="9603275" cy="515677"/>
          </a:xfrm>
        </p:spPr>
        <p:txBody>
          <a:bodyPr>
            <a:normAutofit/>
          </a:bodyPr>
          <a:lstStyle/>
          <a:p>
            <a:r>
              <a:rPr lang="en-US" sz="2400" b="1" dirty="0"/>
              <a:t>Calcium consumption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367C0-3D0D-4FA0-B7B1-EE5105866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8" t="30400" r="20021" b="32235"/>
          <a:stretch/>
        </p:blipFill>
        <p:spPr>
          <a:xfrm>
            <a:off x="7418766" y="3925931"/>
            <a:ext cx="1480115" cy="1250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5E1985-F9E9-40EA-96DA-C71DA2BF7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21393" r="5498" b="11189"/>
          <a:stretch/>
        </p:blipFill>
        <p:spPr>
          <a:xfrm>
            <a:off x="1236664" y="1497245"/>
            <a:ext cx="4476928" cy="14495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F0005-837D-49E9-BDC9-EBD1F12D7FA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4188" r="1133" b="2341"/>
          <a:stretch/>
        </p:blipFill>
        <p:spPr bwMode="auto">
          <a:xfrm>
            <a:off x="1530548" y="3266298"/>
            <a:ext cx="3889160" cy="24774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7BC31-203C-48E6-B5E4-E54405691B3D}"/>
              </a:ext>
            </a:extLst>
          </p:cNvPr>
          <p:cNvSpPr/>
          <p:nvPr/>
        </p:nvSpPr>
        <p:spPr>
          <a:xfrm>
            <a:off x="1303368" y="994102"/>
            <a:ext cx="4116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Hot Ta screen (heated by microwaves)</a:t>
            </a:r>
            <a:endParaRPr lang="ru-RU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A3DD741-A9BB-4958-A6FC-D2C283D8DE29}"/>
              </a:ext>
            </a:extLst>
          </p:cNvPr>
          <p:cNvCxnSpPr>
            <a:cxnSpLocks/>
          </p:cNvCxnSpPr>
          <p:nvPr/>
        </p:nvCxnSpPr>
        <p:spPr>
          <a:xfrm>
            <a:off x="4563291" y="1854926"/>
            <a:ext cx="4397829" cy="171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0F415C0-EC25-4817-ADEA-8B3247CAB11F}"/>
              </a:ext>
            </a:extLst>
          </p:cNvPr>
          <p:cNvCxnSpPr>
            <a:cxnSpLocks/>
          </p:cNvCxnSpPr>
          <p:nvPr/>
        </p:nvCxnSpPr>
        <p:spPr>
          <a:xfrm>
            <a:off x="4563291" y="1854926"/>
            <a:ext cx="3172370" cy="2023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62D23B-9579-4536-AD0B-007D27720050}"/>
              </a:ext>
            </a:extLst>
          </p:cNvPr>
          <p:cNvSpPr txBox="1"/>
          <p:nvPr/>
        </p:nvSpPr>
        <p:spPr>
          <a:xfrm>
            <a:off x="6894192" y="1755803"/>
            <a:ext cx="54053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Old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1E77E-3FB6-401A-ACF5-3AD262385034}"/>
              </a:ext>
            </a:extLst>
          </p:cNvPr>
          <p:cNvSpPr txBox="1"/>
          <p:nvPr/>
        </p:nvSpPr>
        <p:spPr>
          <a:xfrm>
            <a:off x="6805229" y="3387088"/>
            <a:ext cx="71845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New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566930" y="5431094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from 16.12.24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61211" y="1332656"/>
            <a:ext cx="148046" cy="591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CCAD4-E474-4602-81DB-738BEC49A1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48" t="35532" r="20661" b="24285"/>
          <a:stretch/>
        </p:blipFill>
        <p:spPr>
          <a:xfrm>
            <a:off x="10331902" y="3925931"/>
            <a:ext cx="1384009" cy="1319610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F1D1955-C585-4CE7-B92E-D35A8914CBD9}"/>
              </a:ext>
            </a:extLst>
          </p:cNvPr>
          <p:cNvCxnSpPr>
            <a:cxnSpLocks/>
          </p:cNvCxnSpPr>
          <p:nvPr/>
        </p:nvCxnSpPr>
        <p:spPr>
          <a:xfrm>
            <a:off x="9092310" y="4606202"/>
            <a:ext cx="10967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78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F86EFCC-4938-423E-8A54-BB9D1ACF8FD6}"/>
              </a:ext>
            </a:extLst>
          </p:cNvPr>
          <p:cNvSpPr txBox="1"/>
          <p:nvPr/>
        </p:nvSpPr>
        <p:spPr>
          <a:xfrm>
            <a:off x="595643" y="1015018"/>
            <a:ext cx="492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MIVOC</a:t>
            </a:r>
            <a:r>
              <a:rPr lang="en-US" sz="1400" dirty="0"/>
              <a:t>: DECRIS-PM 14 GHz  (Cr - 0.9 mg/h)</a:t>
            </a:r>
            <a:endParaRPr lang="ru-RU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247FD9-8308-4B57-A622-6C257CDD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45" y="1347887"/>
            <a:ext cx="4927953" cy="40519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10A165-DF73-4A87-9469-D2EED00A1DB4}"/>
              </a:ext>
            </a:extLst>
          </p:cNvPr>
          <p:cNvSpPr txBox="1"/>
          <p:nvPr/>
        </p:nvSpPr>
        <p:spPr>
          <a:xfrm>
            <a:off x="705285" y="5424923"/>
            <a:ext cx="470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February – March 2024, accelerated beam of </a:t>
            </a:r>
            <a:r>
              <a:rPr lang="en-US" sz="1400" baseline="30000" dirty="0"/>
              <a:t>54</a:t>
            </a:r>
            <a:r>
              <a:rPr lang="en-US" sz="1400" dirty="0"/>
              <a:t>Cr</a:t>
            </a:r>
            <a:r>
              <a:rPr lang="en-US" sz="1400" baseline="30000" dirty="0"/>
              <a:t>10+</a:t>
            </a:r>
            <a:r>
              <a:rPr lang="en-US" sz="1400" dirty="0"/>
              <a:t>~2.5 </a:t>
            </a:r>
            <a:r>
              <a:rPr lang="en-US" sz="1400" dirty="0" err="1"/>
              <a:t>pµA</a:t>
            </a:r>
            <a:r>
              <a:rPr lang="en-US" sz="1400" dirty="0"/>
              <a:t> at the target</a:t>
            </a:r>
            <a:endParaRPr lang="ru-RU" sz="14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MIVOC - [</a:t>
            </a:r>
            <a:r>
              <a:rPr lang="en-US" sz="2400" b="1" baseline="30000" dirty="0">
                <a:solidFill>
                  <a:srgbClr val="FF0000"/>
                </a:solidFill>
              </a:rPr>
              <a:t>54</a:t>
            </a:r>
            <a:r>
              <a:rPr lang="en-US" sz="2400" b="1" dirty="0">
                <a:solidFill>
                  <a:srgbClr val="FF0000"/>
                </a:solidFill>
              </a:rPr>
              <a:t>Cr</a:t>
            </a:r>
            <a:r>
              <a:rPr lang="en-US" sz="2400" b="1" dirty="0"/>
              <a:t>(C</a:t>
            </a:r>
            <a:r>
              <a:rPr lang="en-US" sz="2400" b="1" baseline="-25000" dirty="0"/>
              <a:t>5</a:t>
            </a:r>
            <a:r>
              <a:rPr lang="en-US" sz="2400" b="1" dirty="0"/>
              <a:t>H</a:t>
            </a:r>
            <a:r>
              <a:rPr lang="en-US" sz="2400" b="1" baseline="-25000" dirty="0"/>
              <a:t>5</a:t>
            </a:r>
            <a:r>
              <a:rPr lang="en-US" sz="2400" b="1" dirty="0"/>
              <a:t>)</a:t>
            </a:r>
            <a:r>
              <a:rPr lang="en-US" sz="2400" b="1" baseline="-25000" dirty="0"/>
              <a:t>2</a:t>
            </a:r>
            <a:r>
              <a:rPr lang="en-US" sz="2400" b="1" dirty="0"/>
              <a:t>] and (CH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5</a:t>
            </a:r>
            <a:r>
              <a:rPr lang="en-US" sz="2400" b="1" dirty="0"/>
              <a:t>C</a:t>
            </a:r>
            <a:r>
              <a:rPr lang="en-US" sz="2400" b="1" baseline="-25000" dirty="0"/>
              <a:t>5</a:t>
            </a:r>
            <a:r>
              <a:rPr lang="en-US" sz="2400" b="1" baseline="30000" dirty="0">
                <a:solidFill>
                  <a:srgbClr val="FF0000"/>
                </a:solidFill>
              </a:rPr>
              <a:t>50</a:t>
            </a:r>
            <a:r>
              <a:rPr lang="en-US" sz="2400" b="1" dirty="0">
                <a:solidFill>
                  <a:srgbClr val="FF0000"/>
                </a:solidFill>
              </a:rPr>
              <a:t>Ti</a:t>
            </a:r>
            <a:r>
              <a:rPr lang="en-US" sz="2400" b="1" dirty="0"/>
              <a:t> (CH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3</a:t>
            </a:r>
            <a:endParaRPr lang="en-US" sz="2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850B3C-0567-4839-9DB6-B255F880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04" y="1384871"/>
            <a:ext cx="4727986" cy="40186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D3FBA8-F977-4B0D-AD9C-E77F2D76D7C7}"/>
              </a:ext>
            </a:extLst>
          </p:cNvPr>
          <p:cNvSpPr/>
          <p:nvPr/>
        </p:nvSpPr>
        <p:spPr>
          <a:xfrm>
            <a:off x="6668404" y="5424923"/>
            <a:ext cx="4727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May – June 2024, accelerated beam of </a:t>
            </a:r>
          </a:p>
          <a:p>
            <a:pPr algn="ctr"/>
            <a:r>
              <a:rPr lang="en-US" sz="1400" baseline="30000" dirty="0"/>
              <a:t>50</a:t>
            </a:r>
            <a:r>
              <a:rPr lang="en-US" sz="1400" dirty="0"/>
              <a:t>Ti</a:t>
            </a:r>
            <a:r>
              <a:rPr lang="en-US" sz="1400" baseline="30000" dirty="0"/>
              <a:t>9+ </a:t>
            </a:r>
            <a:r>
              <a:rPr lang="en-US" sz="1400" dirty="0"/>
              <a:t>≤ 2pµA at the target</a:t>
            </a:r>
            <a:endParaRPr lang="ru-RU" sz="1400" baseline="30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B8A270-89F3-4A91-AB1B-12378E2C30C6}"/>
              </a:ext>
            </a:extLst>
          </p:cNvPr>
          <p:cNvSpPr/>
          <p:nvPr/>
        </p:nvSpPr>
        <p:spPr>
          <a:xfrm>
            <a:off x="6668404" y="1018001"/>
            <a:ext cx="4727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MIVOC</a:t>
            </a:r>
            <a:r>
              <a:rPr lang="en-US" sz="1400" dirty="0"/>
              <a:t>: DECRIS-PM 14 GHz (</a:t>
            </a:r>
            <a:r>
              <a:rPr lang="en-US" sz="1400" dirty="0" err="1"/>
              <a:t>Ti</a:t>
            </a:r>
            <a:r>
              <a:rPr lang="en-US" sz="1400" dirty="0"/>
              <a:t> - 0.46 mg/h)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994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Ti</a:t>
            </a:r>
            <a:r>
              <a:rPr lang="en-US" sz="2400" b="1" dirty="0"/>
              <a:t> ion production using SF</a:t>
            </a:r>
            <a:r>
              <a:rPr lang="en-US" sz="2400" b="1" baseline="-25000" dirty="0"/>
              <a:t>6</a:t>
            </a:r>
            <a:r>
              <a:rPr lang="en-US" sz="2400" b="1" dirty="0"/>
              <a:t> plasma</a:t>
            </a:r>
          </a:p>
        </p:txBody>
      </p:sp>
      <p:pic>
        <p:nvPicPr>
          <p:cNvPr id="15" name="Рисунок 1" descr="E:\Работа разное\Фото и картинки\Абстрактная модель закоротки и камеры\1.PNG">
            <a:extLst>
              <a:ext uri="{FF2B5EF4-FFF2-40B4-BE49-F238E27FC236}">
                <a16:creationId xmlns:a16="http://schemas.microsoft.com/office/drawing/2014/main" id="{D5BFC5EF-2243-4D81-8379-546BF6A9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9008" r="5183" b="10271"/>
          <a:stretch>
            <a:fillRect/>
          </a:stretch>
        </p:blipFill>
        <p:spPr bwMode="auto">
          <a:xfrm>
            <a:off x="236369" y="1607272"/>
            <a:ext cx="4133145" cy="17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EA84361E-AF8F-404B-A116-E8858EA1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62" y="1066740"/>
            <a:ext cx="2593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imes New Roman" panose="02020603050405020304" pitchFamily="18" charset="0"/>
              </a:rPr>
              <a:t>ECR ion source plasma chamber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6626E6A-5B6E-40DE-9481-A5C9B04B70C8}"/>
              </a:ext>
            </a:extLst>
          </p:cNvPr>
          <p:cNvCxnSpPr>
            <a:cxnSpLocks/>
          </p:cNvCxnSpPr>
          <p:nvPr/>
        </p:nvCxnSpPr>
        <p:spPr>
          <a:xfrm>
            <a:off x="1621773" y="1310849"/>
            <a:ext cx="53579" cy="539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08045D81-C6CC-4F4E-8965-33D48FA3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668" y="3359016"/>
            <a:ext cx="1367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err="1">
                <a:latin typeface="Times New Roman" panose="02020603050405020304" pitchFamily="18" charset="0"/>
              </a:rPr>
              <a:t>Ti</a:t>
            </a:r>
            <a:r>
              <a:rPr lang="en-US" altLang="ru-RU" sz="1400" dirty="0">
                <a:latin typeface="Times New Roman" panose="02020603050405020304" pitchFamily="18" charset="0"/>
              </a:rPr>
              <a:t> foil ~ 100 µm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1CEC51A-85DC-4A6C-8439-679747BB433B}"/>
              </a:ext>
            </a:extLst>
          </p:cNvPr>
          <p:cNvCxnSpPr>
            <a:cxnSpLocks/>
          </p:cNvCxnSpPr>
          <p:nvPr/>
        </p:nvCxnSpPr>
        <p:spPr>
          <a:xfrm flipH="1" flipV="1">
            <a:off x="1846758" y="2963988"/>
            <a:ext cx="567103" cy="474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B7A5475-A85A-4EE6-A033-E3FB39E1958A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4148716" y="2518114"/>
            <a:ext cx="549634" cy="30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4214782F-20C2-4C86-9698-0DEB8A58A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350" y="2379560"/>
            <a:ext cx="1188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</a:rPr>
              <a:t>He + SF</a:t>
            </a:r>
            <a:r>
              <a:rPr lang="en-US" altLang="ru-RU" sz="1600" b="1" baseline="-25000" dirty="0">
                <a:latin typeface="Times New Roman" panose="02020603050405020304" pitchFamily="18" charset="0"/>
              </a:rPr>
              <a:t>6</a:t>
            </a:r>
            <a:endParaRPr lang="ru-RU" altLang="ru-RU" sz="16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EB95A26-4AFB-44F5-AE12-AD611FA0EEAB}"/>
              </a:ext>
            </a:extLst>
          </p:cNvPr>
          <p:cNvCxnSpPr>
            <a:cxnSpLocks/>
          </p:cNvCxnSpPr>
          <p:nvPr/>
        </p:nvCxnSpPr>
        <p:spPr>
          <a:xfrm flipH="1">
            <a:off x="4005479" y="1797138"/>
            <a:ext cx="369093" cy="446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">
            <a:extLst>
              <a:ext uri="{FF2B5EF4-FFF2-40B4-BE49-F238E27FC236}">
                <a16:creationId xmlns:a16="http://schemas.microsoft.com/office/drawing/2014/main" id="{42620754-7A73-4B3A-962C-00CA5E42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15" y="1587507"/>
            <a:ext cx="958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</a:rPr>
              <a:t>UHF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A57ADF58-6966-40C7-BB77-A4C58547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669" y="3822245"/>
            <a:ext cx="1757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latin typeface="Times New Roman" panose="02020603050405020304" pitchFamily="18" charset="0"/>
              </a:rPr>
              <a:t>Ti</a:t>
            </a:r>
            <a:r>
              <a:rPr lang="en-US" altLang="ru-RU" sz="1800" dirty="0">
                <a:latin typeface="Times New Roman" panose="02020603050405020304" pitchFamily="18" charset="0"/>
              </a:rPr>
              <a:t> + F          </a:t>
            </a:r>
            <a:r>
              <a:rPr lang="en-US" altLang="ru-RU" sz="1800" dirty="0" err="1">
                <a:latin typeface="Times New Roman" panose="02020603050405020304" pitchFamily="18" charset="0"/>
              </a:rPr>
              <a:t>TiF</a:t>
            </a:r>
            <a:r>
              <a:rPr lang="en-US" altLang="ru-RU" sz="2700" baseline="-25000" dirty="0" err="1">
                <a:latin typeface="Times New Roman" panose="02020603050405020304" pitchFamily="18" charset="0"/>
              </a:rPr>
              <a:t>x</a:t>
            </a:r>
            <a:r>
              <a:rPr lang="en-US" altLang="ru-RU" sz="1800" dirty="0">
                <a:latin typeface="Times New Roman" panose="02020603050405020304" pitchFamily="18" charset="0"/>
              </a:rPr>
              <a:t>     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5080791-A8C2-431F-B8C5-632ED66AF23F}"/>
              </a:ext>
            </a:extLst>
          </p:cNvPr>
          <p:cNvCxnSpPr>
            <a:cxnSpLocks/>
          </p:cNvCxnSpPr>
          <p:nvPr/>
        </p:nvCxnSpPr>
        <p:spPr>
          <a:xfrm>
            <a:off x="2546368" y="4037689"/>
            <a:ext cx="3623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>
            <a:extLst>
              <a:ext uri="{FF2B5EF4-FFF2-40B4-BE49-F238E27FC236}">
                <a16:creationId xmlns:a16="http://schemas.microsoft.com/office/drawing/2014/main" id="{8891C3AF-A283-48A9-9774-CFBC7B31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620" y="4301189"/>
            <a:ext cx="1703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imes New Roman" panose="02020603050405020304" pitchFamily="18" charset="0"/>
              </a:rPr>
              <a:t>Volatile compounds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B988FA2-9EDF-4D13-B08D-2B7914640BCD}"/>
              </a:ext>
            </a:extLst>
          </p:cNvPr>
          <p:cNvCxnSpPr>
            <a:cxnSpLocks/>
          </p:cNvCxnSpPr>
          <p:nvPr/>
        </p:nvCxnSpPr>
        <p:spPr>
          <a:xfrm flipV="1">
            <a:off x="3194439" y="4191577"/>
            <a:ext cx="0" cy="1807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1DAC9D-B8B3-4A65-BAC8-A105CC81B221}"/>
              </a:ext>
            </a:extLst>
          </p:cNvPr>
          <p:cNvSpPr txBox="1"/>
          <p:nvPr/>
        </p:nvSpPr>
        <p:spPr>
          <a:xfrm>
            <a:off x="4282882" y="2772257"/>
            <a:ext cx="340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en-US" sz="1400" b="1" baseline="30000" dirty="0">
                <a:cs typeface="Times New Roman" panose="02020603050405020304" pitchFamily="18" charset="0"/>
              </a:rPr>
              <a:t>48</a:t>
            </a:r>
            <a:r>
              <a:rPr lang="en-US" sz="1400" b="1" dirty="0">
                <a:cs typeface="Times New Roman" panose="02020603050405020304" pitchFamily="18" charset="0"/>
              </a:rPr>
              <a:t>Ti ion spectrum, optimized for </a:t>
            </a:r>
            <a:r>
              <a:rPr lang="en-US" sz="1400" b="1" baseline="30000" dirty="0">
                <a:cs typeface="Times New Roman" panose="02020603050405020304" pitchFamily="18" charset="0"/>
              </a:rPr>
              <a:t>48</a:t>
            </a:r>
            <a:r>
              <a:rPr lang="en-US" sz="1400" b="1" dirty="0">
                <a:cs typeface="Times New Roman" panose="02020603050405020304" pitchFamily="18" charset="0"/>
              </a:rPr>
              <a:t>Ti</a:t>
            </a:r>
            <a:r>
              <a:rPr lang="en-US" sz="1400" b="1" baseline="30000" dirty="0">
                <a:cs typeface="Times New Roman" panose="02020603050405020304" pitchFamily="18" charset="0"/>
              </a:rPr>
              <a:t>11+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5ED7DF-A402-46CD-80EF-A6F310F0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640" y="3024624"/>
            <a:ext cx="3639908" cy="2964194"/>
          </a:xfrm>
          <a:prstGeom prst="rect">
            <a:avLst/>
          </a:prstGeom>
        </p:spPr>
      </p:pic>
      <p:sp>
        <p:nvSpPr>
          <p:cNvPr id="45" name="Прямоугольник: скругленные углы 12">
            <a:extLst>
              <a:ext uri="{FF2B5EF4-FFF2-40B4-BE49-F238E27FC236}">
                <a16:creationId xmlns:a16="http://schemas.microsoft.com/office/drawing/2014/main" id="{5F6433AF-F28A-4801-9E2E-3CC554CF6A50}"/>
              </a:ext>
            </a:extLst>
          </p:cNvPr>
          <p:cNvSpPr/>
          <p:nvPr/>
        </p:nvSpPr>
        <p:spPr>
          <a:xfrm>
            <a:off x="1621773" y="3821535"/>
            <a:ext cx="2079658" cy="752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8B6534-C2C3-4233-A8D0-39D1733DA0E1}"/>
              </a:ext>
            </a:extLst>
          </p:cNvPr>
          <p:cNvSpPr txBox="1"/>
          <p:nvPr/>
        </p:nvSpPr>
        <p:spPr>
          <a:xfrm>
            <a:off x="6422307" y="323384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~</a:t>
            </a:r>
            <a:r>
              <a:rPr lang="en-US" sz="2000" dirty="0"/>
              <a:t>300 W</a:t>
            </a:r>
            <a:endParaRPr lang="ru-RU" sz="2000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DA353AE-3149-45F1-AAAE-7D6E54501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0"/>
          <a:stretch/>
        </p:blipFill>
        <p:spPr>
          <a:xfrm>
            <a:off x="8099631" y="1322312"/>
            <a:ext cx="3689163" cy="28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400" b="1" dirty="0">
                <a:latin typeface="Times New Roman" panose="02020603050405020304" pitchFamily="18" charset="0"/>
              </a:rPr>
              <a:t>Titanium foil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imes New Roman" panose="02020603050405020304" pitchFamily="18" charset="0"/>
              </a:rPr>
              <a:t>after operation with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imes New Roman" panose="02020603050405020304" pitchFamily="18" charset="0"/>
              </a:rPr>
              <a:t>SF</a:t>
            </a:r>
            <a:r>
              <a:rPr lang="en-US" altLang="ru-RU" sz="2400" b="1" baseline="-25000" dirty="0">
                <a:latin typeface="Times New Roman" panose="02020603050405020304" pitchFamily="18" charset="0"/>
              </a:rPr>
              <a:t>6 </a:t>
            </a:r>
            <a:r>
              <a:rPr lang="en-US" altLang="ru-RU" sz="2400" b="1" dirty="0">
                <a:latin typeface="Times New Roman" panose="02020603050405020304" pitchFamily="18" charset="0"/>
              </a:rPr>
              <a:t>plasma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5730" y="2560321"/>
            <a:ext cx="13195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en-US" sz="135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eff</a:t>
            </a:r>
            <a:r>
              <a:rPr lang="ru-RU" sz="135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prstClr val="black"/>
                </a:solidFill>
                <a:cs typeface="Times New Roman" panose="02020603050405020304" pitchFamily="18" charset="0"/>
              </a:rPr>
              <a:t>≈ 600 </a:t>
            </a:r>
            <a:r>
              <a:rPr lang="en-US" sz="1350" dirty="0">
                <a:solidFill>
                  <a:prstClr val="black"/>
                </a:solidFill>
                <a:cs typeface="Times New Roman" panose="02020603050405020304" pitchFamily="18" charset="0"/>
              </a:rPr>
              <a:t>mm</a:t>
            </a:r>
            <a:r>
              <a:rPr lang="en-US" sz="135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50641" y="939792"/>
            <a:ext cx="1599506" cy="1645206"/>
            <a:chOff x="2735538" y="966589"/>
            <a:chExt cx="2520281" cy="2592288"/>
          </a:xfrm>
        </p:grpSpPr>
        <p:pic>
          <p:nvPicPr>
            <p:cNvPr id="21" name="Рисунок 2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2" t="19725" r="14507" b="43755"/>
            <a:stretch/>
          </p:blipFill>
          <p:spPr bwMode="auto">
            <a:xfrm>
              <a:off x="2735538" y="966589"/>
              <a:ext cx="2520281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 rot="19314678">
              <a:off x="3536159" y="1433288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rot="1422698">
              <a:off x="3697284" y="2424704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rot="15753908">
              <a:off x="4522967" y="1867098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10282" y="950108"/>
            <a:ext cx="1828008" cy="1690907"/>
            <a:chOff x="6186286" y="894581"/>
            <a:chExt cx="2880321" cy="2664297"/>
          </a:xfrm>
        </p:grpSpPr>
        <p:pic>
          <p:nvPicPr>
            <p:cNvPr id="23" name="Рисунок 22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3" t="7832" r="32890" b="5935"/>
            <a:stretch/>
          </p:blipFill>
          <p:spPr bwMode="auto">
            <a:xfrm>
              <a:off x="6186286" y="894581"/>
              <a:ext cx="2880321" cy="26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 rot="11951195">
              <a:off x="7665516" y="2029571"/>
              <a:ext cx="138771" cy="6200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 rot="13318854">
              <a:off x="6797514" y="1766102"/>
              <a:ext cx="147974" cy="11952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 rot="9358572">
              <a:off x="8415848" y="1986375"/>
              <a:ext cx="137235" cy="10219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316400" y="2627851"/>
            <a:ext cx="14157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en-US" sz="135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eff</a:t>
            </a:r>
            <a:r>
              <a:rPr lang="ru-RU" sz="135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prstClr val="black"/>
                </a:solidFill>
                <a:cs typeface="Times New Roman" panose="02020603050405020304" pitchFamily="18" charset="0"/>
              </a:rPr>
              <a:t>≈ 4500 </a:t>
            </a:r>
            <a:r>
              <a:rPr lang="en-US" sz="1350" dirty="0">
                <a:solidFill>
                  <a:prstClr val="black"/>
                </a:solidFill>
                <a:cs typeface="Times New Roman" panose="02020603050405020304" pitchFamily="18" charset="0"/>
              </a:rPr>
              <a:t>mm</a:t>
            </a:r>
            <a:r>
              <a:rPr lang="en-US" sz="135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182D6E0-4B16-47E0-A7A7-7135CC25CFFB}"/>
              </a:ext>
            </a:extLst>
          </p:cNvPr>
          <p:cNvSpPr/>
          <p:nvPr/>
        </p:nvSpPr>
        <p:spPr>
          <a:xfrm>
            <a:off x="1864941" y="3118763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b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total</a:t>
            </a:r>
            <a:r>
              <a:rPr lang="ru-RU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≈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51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00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mm</a:t>
            </a:r>
            <a:r>
              <a:rPr lang="en-US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9" name="Рисунок 48" descr="E:\Работа разное\Фото и картинки\Абстрактная модель закоротки и камеры\1.PNG">
            <a:extLst>
              <a:ext uri="{FF2B5EF4-FFF2-40B4-BE49-F238E27FC236}">
                <a16:creationId xmlns:a16="http://schemas.microsoft.com/office/drawing/2014/main" id="{8F8E5754-D6A0-4C81-AD9D-9261472D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9008" r="5183" b="10271"/>
          <a:stretch>
            <a:fillRect/>
          </a:stretch>
        </p:blipFill>
        <p:spPr bwMode="auto">
          <a:xfrm>
            <a:off x="6016545" y="880330"/>
            <a:ext cx="3645333" cy="155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>
            <a:extLst>
              <a:ext uri="{FF2B5EF4-FFF2-40B4-BE49-F238E27FC236}">
                <a16:creationId xmlns:a16="http://schemas.microsoft.com/office/drawing/2014/main" id="{EAC9124A-EBA9-4810-B1C6-F80E244B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508" y="2375655"/>
            <a:ext cx="144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Ta screen</a:t>
            </a:r>
            <a:endParaRPr lang="ru-RU" altLang="ru-RU" sz="1800" dirty="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488FE4C9-9F9A-4ED1-B78B-EB96BC0C77C1}"/>
              </a:ext>
            </a:extLst>
          </p:cNvPr>
          <p:cNvCxnSpPr/>
          <p:nvPr/>
        </p:nvCxnSpPr>
        <p:spPr>
          <a:xfrm flipV="1">
            <a:off x="5918402" y="1920644"/>
            <a:ext cx="905426" cy="43204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7">
            <a:extLst>
              <a:ext uri="{FF2B5EF4-FFF2-40B4-BE49-F238E27FC236}">
                <a16:creationId xmlns:a16="http://schemas.microsoft.com/office/drawing/2014/main" id="{58B8EB4B-DDD5-4BAE-9503-6CEA5409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21" y="1039756"/>
            <a:ext cx="1997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 err="1"/>
              <a:t>Ti</a:t>
            </a:r>
            <a:r>
              <a:rPr lang="en-US" altLang="ru-RU" sz="1600" dirty="0"/>
              <a:t> biased-electrode</a:t>
            </a:r>
            <a:endParaRPr lang="ru-RU" altLang="ru-RU" sz="1600" dirty="0"/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D913E4C-5799-414D-923D-EC97B7DC5B82}"/>
              </a:ext>
            </a:extLst>
          </p:cNvPr>
          <p:cNvCxnSpPr>
            <a:cxnSpLocks/>
          </p:cNvCxnSpPr>
          <p:nvPr/>
        </p:nvCxnSpPr>
        <p:spPr>
          <a:xfrm flipH="1">
            <a:off x="8630694" y="1310725"/>
            <a:ext cx="971016" cy="244339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68448CC-2203-4D79-BDC6-8C36BD5851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30457" r="22968" b="26840"/>
          <a:stretch/>
        </p:blipFill>
        <p:spPr>
          <a:xfrm>
            <a:off x="9404283" y="2195845"/>
            <a:ext cx="1350401" cy="1409889"/>
          </a:xfrm>
          <a:prstGeom prst="rect">
            <a:avLst/>
          </a:prstGeom>
        </p:spPr>
      </p:pic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4AC921AD-4CAE-48A6-9CF5-546BB36559EF}"/>
              </a:ext>
            </a:extLst>
          </p:cNvPr>
          <p:cNvCxnSpPr>
            <a:cxnSpLocks/>
          </p:cNvCxnSpPr>
          <p:nvPr/>
        </p:nvCxnSpPr>
        <p:spPr>
          <a:xfrm flipH="1">
            <a:off x="10306915" y="1555064"/>
            <a:ext cx="643492" cy="1155298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CC23938-E843-47B7-8860-E80E67F5B385}"/>
              </a:ext>
            </a:extLst>
          </p:cNvPr>
          <p:cNvSpPr txBox="1"/>
          <p:nvPr/>
        </p:nvSpPr>
        <p:spPr>
          <a:xfrm>
            <a:off x="9111774" y="3638425"/>
            <a:ext cx="193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baseline="-25000" dirty="0" err="1">
                <a:solidFill>
                  <a:srgbClr val="FF0000"/>
                </a:solidFill>
              </a:rPr>
              <a:t>total</a:t>
            </a:r>
            <a:r>
              <a:rPr lang="ru-RU" b="1" baseline="-2500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≈ 254 </a:t>
            </a:r>
            <a:r>
              <a:rPr lang="en-US" b="1" dirty="0">
                <a:solidFill>
                  <a:srgbClr val="FF0000"/>
                </a:solidFill>
              </a:rPr>
              <a:t>mm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895273-71EF-4132-855B-77E7FD70BBF9}"/>
              </a:ext>
            </a:extLst>
          </p:cNvPr>
          <p:cNvSpPr txBox="1"/>
          <p:nvPr/>
        </p:nvSpPr>
        <p:spPr>
          <a:xfrm>
            <a:off x="2344978" y="413859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7+</a:t>
            </a:r>
            <a:r>
              <a:rPr lang="en-US" u="sng" dirty="0"/>
              <a:t>=80 </a:t>
            </a:r>
            <a:r>
              <a:rPr lang="en-US" u="sng" dirty="0" err="1"/>
              <a:t>eµA</a:t>
            </a:r>
            <a:r>
              <a:rPr lang="en-US" u="sng" dirty="0"/>
              <a:t>;</a:t>
            </a:r>
            <a:endParaRPr lang="ru-RU" u="sng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8A0FEA-55EC-4AAA-ACCC-EC68B1C6BCAE}"/>
              </a:ext>
            </a:extLst>
          </p:cNvPr>
          <p:cNvSpPr txBox="1"/>
          <p:nvPr/>
        </p:nvSpPr>
        <p:spPr>
          <a:xfrm>
            <a:off x="3660058" y="413205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11+</a:t>
            </a:r>
            <a:r>
              <a:rPr lang="en-US" u="sng" dirty="0"/>
              <a:t>=70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1C2258-84A4-4107-857F-CEFDB58841A4}"/>
              </a:ext>
            </a:extLst>
          </p:cNvPr>
          <p:cNvSpPr txBox="1"/>
          <p:nvPr/>
        </p:nvSpPr>
        <p:spPr>
          <a:xfrm>
            <a:off x="8087917" y="409853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7+</a:t>
            </a:r>
            <a:r>
              <a:rPr lang="en-US" u="sng" dirty="0"/>
              <a:t>=40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2B91EC-F8DF-470A-A0E6-8B0105DCDAC8}"/>
              </a:ext>
            </a:extLst>
          </p:cNvPr>
          <p:cNvSpPr txBox="1"/>
          <p:nvPr/>
        </p:nvSpPr>
        <p:spPr>
          <a:xfrm>
            <a:off x="9443263" y="411544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11+</a:t>
            </a:r>
            <a:r>
              <a:rPr lang="en-US" u="sng" dirty="0"/>
              <a:t>=30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ED98F03-93A9-48D7-B7D9-9BCA0C204FD4}"/>
              </a:ext>
            </a:extLst>
          </p:cNvPr>
          <p:cNvSpPr/>
          <p:nvPr/>
        </p:nvSpPr>
        <p:spPr>
          <a:xfrm>
            <a:off x="393617" y="4153983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1):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total</a:t>
            </a:r>
            <a:r>
              <a:rPr lang="ru-RU" sz="16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≈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51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mm</a:t>
            </a:r>
            <a:r>
              <a:rPr lang="en-US" sz="1600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BD48D96-6460-467B-AFDB-74FE66913184}"/>
              </a:ext>
            </a:extLst>
          </p:cNvPr>
          <p:cNvSpPr/>
          <p:nvPr/>
        </p:nvSpPr>
        <p:spPr>
          <a:xfrm>
            <a:off x="6208489" y="4098869"/>
            <a:ext cx="1968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2): </a:t>
            </a:r>
            <a:r>
              <a:rPr lang="en-US" sz="1600" b="1" dirty="0" err="1">
                <a:solidFill>
                  <a:srgbClr val="FF0000"/>
                </a:solidFill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</a:rPr>
              <a:t>total</a:t>
            </a:r>
            <a:r>
              <a:rPr lang="ru-RU" sz="1600" b="1" baseline="-250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≈ 254 </a:t>
            </a:r>
            <a:r>
              <a:rPr lang="en-US" sz="1600" b="1" dirty="0">
                <a:solidFill>
                  <a:srgbClr val="FF0000"/>
                </a:solidFill>
              </a:rPr>
              <a:t>mm</a:t>
            </a:r>
            <a:r>
              <a:rPr lang="en-US" sz="16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0B4FC55-48AF-4EF2-8A3A-3A40A0E4D64C}"/>
              </a:ext>
            </a:extLst>
          </p:cNvPr>
          <p:cNvCxnSpPr/>
          <p:nvPr/>
        </p:nvCxnSpPr>
        <p:spPr>
          <a:xfrm>
            <a:off x="5273778" y="875262"/>
            <a:ext cx="0" cy="3186339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094093E3-606E-44FB-A8F5-4FF420D707A4}"/>
              </a:ext>
            </a:extLst>
          </p:cNvPr>
          <p:cNvCxnSpPr/>
          <p:nvPr/>
        </p:nvCxnSpPr>
        <p:spPr>
          <a:xfrm>
            <a:off x="0" y="4061601"/>
            <a:ext cx="12192000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4440FDF-9E5D-4B5F-AE67-0822A5C62CED}"/>
              </a:ext>
            </a:extLst>
          </p:cNvPr>
          <p:cNvSpPr txBox="1"/>
          <p:nvPr/>
        </p:nvSpPr>
        <p:spPr>
          <a:xfrm>
            <a:off x="11227649" y="916645"/>
            <a:ext cx="106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Ø 30 mm</a:t>
            </a:r>
            <a:endParaRPr lang="ru-RU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C59C72-6B86-40E9-8C96-E80EFA7822ED}"/>
              </a:ext>
            </a:extLst>
          </p:cNvPr>
          <p:cNvSpPr txBox="1"/>
          <p:nvPr/>
        </p:nvSpPr>
        <p:spPr>
          <a:xfrm>
            <a:off x="804824" y="871311"/>
            <a:ext cx="49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</a:t>
            </a:r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C902E3-27FA-4411-9A08-D4B930FDF8FE}"/>
              </a:ext>
            </a:extLst>
          </p:cNvPr>
          <p:cNvSpPr txBox="1"/>
          <p:nvPr/>
        </p:nvSpPr>
        <p:spPr>
          <a:xfrm>
            <a:off x="5479896" y="8671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</a:t>
            </a:r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56FE494-13FC-4D0C-8703-8EB59AAE4FF2}"/>
              </a:ext>
            </a:extLst>
          </p:cNvPr>
          <p:cNvSpPr/>
          <p:nvPr/>
        </p:nvSpPr>
        <p:spPr>
          <a:xfrm>
            <a:off x="2877659" y="5015699"/>
            <a:ext cx="6150774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We need to find the right place and optimal surface area to ensure maximum results.</a:t>
            </a:r>
          </a:p>
          <a:p>
            <a:pPr algn="ctr"/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Deposition of </a:t>
            </a:r>
            <a:r>
              <a:rPr lang="en-US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50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Ti on the substrate surface (?)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553450" y="2829881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biased</a:t>
            </a:r>
            <a:r>
              <a:rPr lang="en-US" baseline="-25000" dirty="0"/>
              <a:t>-electrode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ru-RU" dirty="0"/>
              <a:t>707</a:t>
            </a:r>
            <a:r>
              <a:rPr lang="en-US" dirty="0"/>
              <a:t> 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66630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722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游ゴシック</vt:lpstr>
      <vt:lpstr>Arial</vt:lpstr>
      <vt:lpstr>Calibri</vt:lpstr>
      <vt:lpstr>Calibri (Основной текст)</vt:lpstr>
      <vt:lpstr>Century Gothic</vt:lpstr>
      <vt:lpstr>Times</vt:lpstr>
      <vt:lpstr>Times New Roman</vt:lpstr>
      <vt:lpstr>Tw Cen MT Condensed (Заголовки)</vt:lpstr>
      <vt:lpstr>Wingdings</vt:lpstr>
      <vt:lpstr>YS Text</vt:lpstr>
      <vt:lpstr>Gallery</vt:lpstr>
      <vt:lpstr>Graph</vt:lpstr>
      <vt:lpstr>Intense metallic ion beams for SHE synthesis</vt:lpstr>
      <vt:lpstr>Презентация PowerPoint</vt:lpstr>
      <vt:lpstr>Презентация PowerPoint</vt:lpstr>
      <vt:lpstr>Презентация PowerPoint</vt:lpstr>
      <vt:lpstr>Презентация PowerPoint</vt:lpstr>
      <vt:lpstr>Calcium consumption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ЭЦР источников DECRIS в ОИЯИ</dc:title>
  <dc:creator>user</dc:creator>
  <cp:lastModifiedBy>user</cp:lastModifiedBy>
  <cp:revision>142</cp:revision>
  <dcterms:created xsi:type="dcterms:W3CDTF">2024-12-09T13:03:24Z</dcterms:created>
  <dcterms:modified xsi:type="dcterms:W3CDTF">2025-02-14T07:14:42Z</dcterms:modified>
</cp:coreProperties>
</file>