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05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99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53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07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12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77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9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4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25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82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9EF1A-6E68-4010-8C63-16F8EDCA732B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35A74-1E45-432F-94DC-FE0DDD216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41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9554" y="1433946"/>
            <a:ext cx="54799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Планирование сеанса, инструкции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496791" y="3179618"/>
            <a:ext cx="1243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А.Сидорин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26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8510" y="104345"/>
            <a:ext cx="6621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Расписание сеанса </a:t>
            </a:r>
            <a:r>
              <a:rPr lang="ru-RU" sz="2800" dirty="0" smtClean="0"/>
              <a:t>(руководитель сеанса)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077962" y="625230"/>
            <a:ext cx="5702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Подготовка </a:t>
            </a:r>
            <a:r>
              <a:rPr lang="ru-RU" dirty="0" smtClean="0"/>
              <a:t>Руководитель смены – эксперт по системе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01614" y="1756064"/>
            <a:ext cx="4409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Развитие ускорителя</a:t>
            </a:r>
          </a:p>
          <a:p>
            <a:r>
              <a:rPr lang="ru-RU" dirty="0" smtClean="0"/>
              <a:t>Руководитель смены – эксперт по системе,</a:t>
            </a:r>
          </a:p>
          <a:p>
            <a:r>
              <a:rPr lang="ru-RU" dirty="0" smtClean="0"/>
              <a:t>На основе заявок от отделов УО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59576" y="1724891"/>
            <a:ext cx="5139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Физика </a:t>
            </a:r>
            <a:r>
              <a:rPr lang="ru-RU" dirty="0" smtClean="0"/>
              <a:t>(координатор физ. Программы),</a:t>
            </a:r>
          </a:p>
          <a:p>
            <a:r>
              <a:rPr lang="ru-RU" dirty="0" smtClean="0"/>
              <a:t>На основе заявок от физиков</a:t>
            </a:r>
          </a:p>
          <a:p>
            <a:r>
              <a:rPr lang="ru-RU" dirty="0" smtClean="0"/>
              <a:t>Руководитель смены – специалист по ускорителю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33694" y="3116993"/>
            <a:ext cx="165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Внутр</a:t>
            </a:r>
            <a:r>
              <a:rPr lang="ru-RU" dirty="0" smtClean="0"/>
              <a:t>. мишень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140273" y="3116993"/>
            <a:ext cx="1596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Фикс. мишени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531552" y="4028674"/>
            <a:ext cx="192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Развитие каналов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5" idx="2"/>
            <a:endCxn id="6" idx="0"/>
          </p:cNvCxnSpPr>
          <p:nvPr/>
        </p:nvCxnSpPr>
        <p:spPr>
          <a:xfrm flipH="1">
            <a:off x="2906384" y="1025340"/>
            <a:ext cx="3022712" cy="730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7" idx="0"/>
          </p:cNvCxnSpPr>
          <p:nvPr/>
        </p:nvCxnSpPr>
        <p:spPr>
          <a:xfrm>
            <a:off x="5929096" y="1025340"/>
            <a:ext cx="3600254" cy="699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</p:cNvCxnSpPr>
          <p:nvPr/>
        </p:nvCxnSpPr>
        <p:spPr>
          <a:xfrm flipH="1">
            <a:off x="7261808" y="2648221"/>
            <a:ext cx="2267542" cy="472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2"/>
            <a:endCxn id="9" idx="0"/>
          </p:cNvCxnSpPr>
          <p:nvPr/>
        </p:nvCxnSpPr>
        <p:spPr>
          <a:xfrm>
            <a:off x="9529350" y="2648221"/>
            <a:ext cx="408930" cy="468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9" idx="2"/>
            <a:endCxn id="11" idx="0"/>
          </p:cNvCxnSpPr>
          <p:nvPr/>
        </p:nvCxnSpPr>
        <p:spPr>
          <a:xfrm flipH="1">
            <a:off x="8495823" y="3486325"/>
            <a:ext cx="1442457" cy="542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518522" y="4031674"/>
            <a:ext cx="907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cxnSp>
        <p:nvCxnSpPr>
          <p:cNvPr id="29" name="Прямая со стрелкой 28"/>
          <p:cNvCxnSpPr>
            <a:stCxn id="9" idx="2"/>
            <a:endCxn id="27" idx="0"/>
          </p:cNvCxnSpPr>
          <p:nvPr/>
        </p:nvCxnSpPr>
        <p:spPr>
          <a:xfrm>
            <a:off x="9938280" y="3486325"/>
            <a:ext cx="1033956" cy="545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895194" y="6331978"/>
            <a:ext cx="932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Изменения в расписании: руководитель сеанса по согласованию с </a:t>
            </a:r>
            <a:r>
              <a:rPr lang="ru-RU" b="1" dirty="0" err="1" smtClean="0"/>
              <a:t>коорд</a:t>
            </a:r>
            <a:r>
              <a:rPr lang="ru-RU" b="1" dirty="0" smtClean="0"/>
              <a:t>. Физ. программы</a:t>
            </a:r>
            <a:endParaRPr lang="ru-RU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48911" y="3296639"/>
            <a:ext cx="473251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Смена в пультовой:</a:t>
            </a:r>
          </a:p>
          <a:p>
            <a:r>
              <a:rPr lang="ru-RU" b="1" dirty="0" smtClean="0"/>
              <a:t>Диспетчер: </a:t>
            </a:r>
          </a:p>
          <a:p>
            <a:r>
              <a:rPr lang="ru-RU" dirty="0" smtClean="0"/>
              <a:t>- обеспечение безопасного проведения работ</a:t>
            </a:r>
          </a:p>
          <a:p>
            <a:r>
              <a:rPr lang="ru-RU" dirty="0" smtClean="0"/>
              <a:t>(АСКРБ, СБИС),</a:t>
            </a:r>
          </a:p>
          <a:p>
            <a:r>
              <a:rPr lang="ru-RU" dirty="0" smtClean="0"/>
              <a:t>- Коммуникации с КГУ, </a:t>
            </a:r>
            <a:r>
              <a:rPr lang="ru-RU" dirty="0" err="1" smtClean="0"/>
              <a:t>деж</a:t>
            </a:r>
            <a:r>
              <a:rPr lang="ru-RU" dirty="0" smtClean="0"/>
              <a:t>. </a:t>
            </a:r>
            <a:r>
              <a:rPr lang="ru-RU" dirty="0"/>
              <a:t>п</a:t>
            </a:r>
            <a:r>
              <a:rPr lang="ru-RU" dirty="0" smtClean="0"/>
              <a:t>о кольцу, к. 1А</a:t>
            </a:r>
          </a:p>
          <a:p>
            <a:r>
              <a:rPr lang="ru-RU" dirty="0" smtClean="0"/>
              <a:t>- ведение журнала </a:t>
            </a:r>
          </a:p>
          <a:p>
            <a:r>
              <a:rPr lang="ru-RU" b="1" dirty="0" smtClean="0"/>
              <a:t>Руководитель смены: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обеспечение требуемых режимов,</a:t>
            </a:r>
          </a:p>
          <a:p>
            <a:pPr marL="285750" indent="-285750">
              <a:buFontTx/>
              <a:buChar char="-"/>
            </a:pPr>
            <a:r>
              <a:rPr lang="ru-RU" dirty="0"/>
              <a:t>к</a:t>
            </a:r>
            <a:r>
              <a:rPr lang="ru-RU" dirty="0" smtClean="0"/>
              <a:t>оординация всех локальных смен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Выдача распоряжений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24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8510" y="104345"/>
            <a:ext cx="6621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Расписание сеанса </a:t>
            </a:r>
            <a:r>
              <a:rPr lang="ru-RU" sz="2800" dirty="0" smtClean="0"/>
              <a:t>(руководитель сеанса)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72337" y="643779"/>
            <a:ext cx="1304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Подготовка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2460" y="1726669"/>
            <a:ext cx="3307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Развитие </a:t>
            </a:r>
            <a:r>
              <a:rPr lang="ru-RU" b="1" dirty="0" err="1" smtClean="0"/>
              <a:t>инж</a:t>
            </a:r>
            <a:r>
              <a:rPr lang="ru-RU" b="1" dirty="0" smtClean="0"/>
              <a:t>. комплекса</a:t>
            </a:r>
          </a:p>
          <a:p>
            <a:r>
              <a:rPr lang="ru-RU" dirty="0" smtClean="0"/>
              <a:t>Оператор – эксперт по системе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59576" y="1724891"/>
            <a:ext cx="4078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Физика </a:t>
            </a:r>
            <a:r>
              <a:rPr lang="ru-RU" dirty="0" smtClean="0"/>
              <a:t>(координатор физ. Программы)</a:t>
            </a:r>
          </a:p>
          <a:p>
            <a:r>
              <a:rPr lang="ru-RU" dirty="0" smtClean="0"/>
              <a:t>Оператор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56432" y="3075710"/>
            <a:ext cx="165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Внутр</a:t>
            </a:r>
            <a:r>
              <a:rPr lang="ru-RU" dirty="0" smtClean="0"/>
              <a:t>. мишень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17855" y="3075710"/>
            <a:ext cx="1596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Фикс. мишени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913536" y="3075710"/>
            <a:ext cx="2839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Коллайдер</a:t>
            </a:r>
            <a:r>
              <a:rPr lang="ru-RU" dirty="0" smtClean="0"/>
              <a:t> (координатор?)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212655" y="3676015"/>
            <a:ext cx="192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Развитие каналов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484494" y="3667993"/>
            <a:ext cx="2295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Развитие </a:t>
            </a:r>
            <a:r>
              <a:rPr lang="ru-RU" dirty="0" err="1" smtClean="0"/>
              <a:t>коллайдера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838271" y="3676015"/>
            <a:ext cx="907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5" idx="2"/>
            <a:endCxn id="6" idx="0"/>
          </p:cNvCxnSpPr>
          <p:nvPr/>
        </p:nvCxnSpPr>
        <p:spPr>
          <a:xfrm flipH="1">
            <a:off x="1846343" y="1013111"/>
            <a:ext cx="3678288" cy="713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7" idx="0"/>
          </p:cNvCxnSpPr>
          <p:nvPr/>
        </p:nvCxnSpPr>
        <p:spPr>
          <a:xfrm>
            <a:off x="5524631" y="1013111"/>
            <a:ext cx="3474350" cy="711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  <a:endCxn id="8" idx="0"/>
          </p:cNvCxnSpPr>
          <p:nvPr/>
        </p:nvCxnSpPr>
        <p:spPr>
          <a:xfrm flipH="1">
            <a:off x="4384544" y="2371222"/>
            <a:ext cx="4614437" cy="704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2"/>
            <a:endCxn id="9" idx="0"/>
          </p:cNvCxnSpPr>
          <p:nvPr/>
        </p:nvCxnSpPr>
        <p:spPr>
          <a:xfrm flipH="1">
            <a:off x="7215862" y="2371222"/>
            <a:ext cx="1783119" cy="704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2"/>
            <a:endCxn id="10" idx="0"/>
          </p:cNvCxnSpPr>
          <p:nvPr/>
        </p:nvCxnSpPr>
        <p:spPr>
          <a:xfrm>
            <a:off x="8998981" y="2371222"/>
            <a:ext cx="1334463" cy="704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9" idx="2"/>
            <a:endCxn id="11" idx="0"/>
          </p:cNvCxnSpPr>
          <p:nvPr/>
        </p:nvCxnSpPr>
        <p:spPr>
          <a:xfrm flipH="1">
            <a:off x="6176926" y="3445042"/>
            <a:ext cx="1038936" cy="230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65657" y="3676015"/>
            <a:ext cx="907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cxnSp>
        <p:nvCxnSpPr>
          <p:cNvPr id="29" name="Прямая со стрелкой 28"/>
          <p:cNvCxnSpPr>
            <a:stCxn id="9" idx="2"/>
            <a:endCxn id="27" idx="0"/>
          </p:cNvCxnSpPr>
          <p:nvPr/>
        </p:nvCxnSpPr>
        <p:spPr>
          <a:xfrm>
            <a:off x="7215862" y="3445042"/>
            <a:ext cx="703509" cy="230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0" idx="2"/>
            <a:endCxn id="12" idx="0"/>
          </p:cNvCxnSpPr>
          <p:nvPr/>
        </p:nvCxnSpPr>
        <p:spPr>
          <a:xfrm flipH="1">
            <a:off x="9632373" y="3445042"/>
            <a:ext cx="701071" cy="222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0" idx="2"/>
          </p:cNvCxnSpPr>
          <p:nvPr/>
        </p:nvCxnSpPr>
        <p:spPr>
          <a:xfrm>
            <a:off x="10333444" y="3445042"/>
            <a:ext cx="1009654" cy="230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03573" y="4044432"/>
            <a:ext cx="465723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Смена в пультовой:</a:t>
            </a:r>
          </a:p>
          <a:p>
            <a:r>
              <a:rPr lang="ru-RU" b="1" dirty="0" smtClean="0"/>
              <a:t>Диспетчер: </a:t>
            </a:r>
          </a:p>
          <a:p>
            <a:r>
              <a:rPr lang="ru-RU" dirty="0" smtClean="0"/>
              <a:t>обеспечение безопасного проведения работ,</a:t>
            </a:r>
          </a:p>
          <a:p>
            <a:r>
              <a:rPr lang="ru-RU" dirty="0"/>
              <a:t>в</a:t>
            </a:r>
            <a:r>
              <a:rPr lang="ru-RU" dirty="0" smtClean="0"/>
              <a:t>едение журнала, совещаний</a:t>
            </a:r>
          </a:p>
          <a:p>
            <a:r>
              <a:rPr lang="ru-RU" b="1" dirty="0" smtClean="0"/>
              <a:t>Оператор: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обеспечение требуемых режимов,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Выдача нарядов, распоряжений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6764482" y="4623955"/>
            <a:ext cx="42881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Инструкции: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Для диспетчеров (</a:t>
            </a:r>
            <a:r>
              <a:rPr lang="ru-RU" dirty="0" err="1" smtClean="0"/>
              <a:t>Р.Пивин</a:t>
            </a:r>
            <a:r>
              <a:rPr lang="ru-RU" dirty="0" smtClean="0"/>
              <a:t>) + обучение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Для операторов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0"/>
            <a:ext cx="3299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Сеанс декабрь 2024 - ??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09155" y="461665"/>
            <a:ext cx="10682861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Декабрь 2024 – январь 2025</a:t>
            </a:r>
          </a:p>
          <a:p>
            <a:r>
              <a:rPr lang="ru-RU" dirty="0" smtClean="0"/>
              <a:t>Подготовка</a:t>
            </a:r>
          </a:p>
          <a:p>
            <a:r>
              <a:rPr lang="ru-RU" b="1" dirty="0" smtClean="0"/>
              <a:t>Январь </a:t>
            </a:r>
            <a:r>
              <a:rPr lang="ru-RU" b="1" dirty="0" smtClean="0"/>
              <a:t>2025 – 24.03.2025</a:t>
            </a:r>
          </a:p>
          <a:p>
            <a:r>
              <a:rPr lang="ru-RU" dirty="0" smtClean="0"/>
              <a:t>Развитие инжекционного комплекса (Бустер) (</a:t>
            </a:r>
            <a:r>
              <a:rPr lang="en-US" dirty="0" smtClean="0"/>
              <a:t>~</a:t>
            </a:r>
            <a:r>
              <a:rPr lang="ru-RU" dirty="0" smtClean="0"/>
              <a:t>120 смен):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Смены без пучка (</a:t>
            </a:r>
            <a:r>
              <a:rPr lang="en-US" dirty="0" smtClean="0"/>
              <a:t>~ </a:t>
            </a:r>
            <a:r>
              <a:rPr lang="ru-RU" dirty="0" smtClean="0"/>
              <a:t>60 смен)</a:t>
            </a:r>
          </a:p>
          <a:p>
            <a:r>
              <a:rPr lang="ru-RU" dirty="0" smtClean="0"/>
              <a:t>(системы питания, криогенная система, система детектирования переходов, …);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Пучковые смены (</a:t>
            </a:r>
            <a:r>
              <a:rPr lang="en-US" dirty="0" smtClean="0"/>
              <a:t>~ </a:t>
            </a:r>
            <a:r>
              <a:rPr lang="ru-RU" dirty="0" smtClean="0"/>
              <a:t>60 смен)</a:t>
            </a:r>
          </a:p>
          <a:p>
            <a:r>
              <a:rPr lang="ru-RU" dirty="0" smtClean="0"/>
              <a:t>(все, что перечислено в программе Бустера,</a:t>
            </a:r>
          </a:p>
          <a:p>
            <a:r>
              <a:rPr lang="ru-RU" dirty="0" smtClean="0"/>
              <a:t>руководители систем готовят заявки: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цели, используемые системы, количество смен, ожидаемый результат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b="1" dirty="0" smtClean="0"/>
              <a:t>24.03.2025 - ??</a:t>
            </a:r>
          </a:p>
          <a:p>
            <a:r>
              <a:rPr lang="ru-RU" dirty="0" smtClean="0"/>
              <a:t>Развитие инжекционного комплекса (</a:t>
            </a:r>
            <a:r>
              <a:rPr lang="ru-RU" dirty="0" err="1" smtClean="0"/>
              <a:t>Нуклотрон</a:t>
            </a:r>
            <a:r>
              <a:rPr lang="ru-RU" dirty="0" smtClean="0"/>
              <a:t>):</a:t>
            </a:r>
          </a:p>
          <a:p>
            <a:r>
              <a:rPr lang="ru-RU" dirty="0" smtClean="0"/>
              <a:t>- Исследования динамики, оптимизация канала Б-Н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Минимизация потерь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Длинный стол </a:t>
            </a:r>
            <a:r>
              <a:rPr lang="ru-RU" dirty="0" smtClean="0"/>
              <a:t>вывода (5 секунд)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Испытание </a:t>
            </a:r>
            <a:r>
              <a:rPr lang="ru-RU" dirty="0" err="1" smtClean="0"/>
              <a:t>убыстрого</a:t>
            </a:r>
            <a:r>
              <a:rPr lang="ru-RU" dirty="0" smtClean="0"/>
              <a:t> вывода</a:t>
            </a:r>
            <a:endParaRPr lang="ru-RU" dirty="0" smtClean="0"/>
          </a:p>
          <a:p>
            <a:r>
              <a:rPr lang="ru-RU" dirty="0" smtClean="0"/>
              <a:t>Физика: фиксированные мишени (??) заявки собирает и готовит программу координатор физ. Программы</a:t>
            </a:r>
          </a:p>
          <a:p>
            <a:r>
              <a:rPr lang="ru-RU" b="1" dirty="0" smtClean="0"/>
              <a:t>?? </a:t>
            </a:r>
            <a:r>
              <a:rPr lang="ru-RU" b="1" dirty="0" smtClean="0"/>
              <a:t>- ??</a:t>
            </a:r>
          </a:p>
          <a:p>
            <a:r>
              <a:rPr lang="ru-RU" dirty="0" smtClean="0"/>
              <a:t>Физика:</a:t>
            </a:r>
          </a:p>
          <a:p>
            <a:r>
              <a:rPr lang="ru-RU" dirty="0" smtClean="0"/>
              <a:t>- Развитие </a:t>
            </a:r>
            <a:r>
              <a:rPr lang="ru-RU" dirty="0" err="1" smtClean="0"/>
              <a:t>коллайдера</a:t>
            </a:r>
            <a:r>
              <a:rPr lang="ru-RU" dirty="0" smtClean="0"/>
              <a:t>,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Тестирование </a:t>
            </a:r>
            <a:r>
              <a:rPr lang="en-US" dirty="0" smtClean="0"/>
              <a:t>MPD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Фиксированные мишени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256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21282" y="1610591"/>
            <a:ext cx="3541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Январь 2025 – 24.03.2025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40327" y="2337955"/>
            <a:ext cx="713772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Развитие инжекционного комплекса (Бустер)</a:t>
            </a:r>
          </a:p>
          <a:p>
            <a:endParaRPr lang="ru-RU" dirty="0"/>
          </a:p>
          <a:p>
            <a:r>
              <a:rPr lang="ru-RU" dirty="0" smtClean="0"/>
              <a:t>Руководители смен – эксперты по соответствующим системам</a:t>
            </a:r>
          </a:p>
          <a:p>
            <a:endParaRPr lang="ru-RU" dirty="0"/>
          </a:p>
          <a:p>
            <a:r>
              <a:rPr lang="ru-RU" dirty="0" smtClean="0"/>
              <a:t>Инструкции для руководителей смен: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Смены без пучка </a:t>
            </a:r>
          </a:p>
          <a:p>
            <a:r>
              <a:rPr lang="ru-RU" dirty="0" smtClean="0"/>
              <a:t>(руководители определяют, по каким системам нужны инструкции)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Большинство пучковых смен  – руководители эксперты по системам</a:t>
            </a:r>
          </a:p>
          <a:p>
            <a:r>
              <a:rPr lang="ru-RU" dirty="0" smtClean="0"/>
              <a:t>(руководители определяют, по каким системам нужны инструкции)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27364" y="342900"/>
            <a:ext cx="45224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Статус по инструкциям: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Медленный вывод из </a:t>
            </a:r>
            <a:r>
              <a:rPr lang="ru-RU" dirty="0" err="1" smtClean="0"/>
              <a:t>Нуклотрона</a:t>
            </a:r>
            <a:r>
              <a:rPr lang="ru-RU" dirty="0" smtClean="0"/>
              <a:t>,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Стохастическое охлаждение </a:t>
            </a:r>
            <a:r>
              <a:rPr lang="ru-RU" dirty="0" err="1" smtClean="0"/>
              <a:t>Нуклотрона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11773" y="5742975"/>
            <a:ext cx="7380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Статус большинства систем изменился:</a:t>
            </a:r>
          </a:p>
          <a:p>
            <a:r>
              <a:rPr lang="ru-RU" dirty="0" smtClean="0"/>
              <a:t>- После настройки соответствующей системы </a:t>
            </a:r>
            <a:r>
              <a:rPr lang="ru-RU" b="1" dirty="0" smtClean="0"/>
              <a:t>эксперт сдает инструкцию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853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408</Words>
  <Application>Microsoft Office PowerPoint</Application>
  <PresentationFormat>Широкоэкранный</PresentationFormat>
  <Paragraphs>88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GrPc58</dc:creator>
  <cp:lastModifiedBy>GrPc58</cp:lastModifiedBy>
  <cp:revision>16</cp:revision>
  <dcterms:created xsi:type="dcterms:W3CDTF">2024-12-17T12:57:57Z</dcterms:created>
  <dcterms:modified xsi:type="dcterms:W3CDTF">2024-12-19T06:33:53Z</dcterms:modified>
</cp:coreProperties>
</file>