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17" r:id="rId2"/>
  </p:sldMasterIdLst>
  <p:notesMasterIdLst>
    <p:notesMasterId r:id="rId31"/>
  </p:notesMasterIdLst>
  <p:handoutMasterIdLst>
    <p:handoutMasterId r:id="rId32"/>
  </p:handoutMasterIdLst>
  <p:sldIdLst>
    <p:sldId id="256" r:id="rId3"/>
    <p:sldId id="439" r:id="rId4"/>
    <p:sldId id="708" r:id="rId5"/>
    <p:sldId id="716" r:id="rId6"/>
    <p:sldId id="1202" r:id="rId7"/>
    <p:sldId id="714" r:id="rId8"/>
    <p:sldId id="632" r:id="rId9"/>
    <p:sldId id="759" r:id="rId10"/>
    <p:sldId id="1223" r:id="rId11"/>
    <p:sldId id="742" r:id="rId12"/>
    <p:sldId id="1207" r:id="rId13"/>
    <p:sldId id="775" r:id="rId14"/>
    <p:sldId id="1224" r:id="rId15"/>
    <p:sldId id="1225" r:id="rId16"/>
    <p:sldId id="1226" r:id="rId17"/>
    <p:sldId id="584" r:id="rId18"/>
    <p:sldId id="1227" r:id="rId19"/>
    <p:sldId id="1210" r:id="rId20"/>
    <p:sldId id="753" r:id="rId21"/>
    <p:sldId id="751" r:id="rId22"/>
    <p:sldId id="758" r:id="rId23"/>
    <p:sldId id="752" r:id="rId24"/>
    <p:sldId id="736" r:id="rId25"/>
    <p:sldId id="774" r:id="rId26"/>
    <p:sldId id="651" r:id="rId27"/>
    <p:sldId id="702" r:id="rId28"/>
    <p:sldId id="767" r:id="rId29"/>
    <p:sldId id="68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50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997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000FF"/>
    <a:srgbClr val="00FFFF"/>
    <a:srgbClr val="F2850E"/>
    <a:srgbClr val="E7E8B4"/>
    <a:srgbClr val="D8E0BC"/>
    <a:srgbClr val="99FF99"/>
    <a:srgbClr val="66FFFF"/>
    <a:srgbClr val="CCFFFF"/>
    <a:srgbClr val="F5F5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54655" autoAdjust="0"/>
  </p:normalViewPr>
  <p:slideViewPr>
    <p:cSldViewPr snapToObjects="1">
      <p:cViewPr varScale="1">
        <p:scale>
          <a:sx n="69" d="100"/>
          <a:sy n="69" d="100"/>
        </p:scale>
        <p:origin x="-1068" y="-68"/>
      </p:cViewPr>
      <p:guideLst>
        <p:guide orient="horz" pos="550"/>
        <p:guide orient="horz" pos="663"/>
        <p:guide orient="horz" pos="3997"/>
        <p:guide pos="249"/>
        <p:guide pos="551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70"/>
    </p:cViewPr>
  </p:sorterViewPr>
  <p:notesViewPr>
    <p:cSldViewPr snapToObjects="1">
      <p:cViewPr varScale="1">
        <p:scale>
          <a:sx n="64" d="100"/>
          <a:sy n="64" d="100"/>
        </p:scale>
        <p:origin x="1944" y="64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E14E961-D66A-4F2B-998C-0BCAA1CF74B1}" type="datetimeFigureOut">
              <a:rPr lang="zh-CN" altLang="en-US"/>
              <a:pPr>
                <a:defRPr/>
              </a:pPr>
              <a:t>2018/7/2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EFD0154-1321-478A-99C6-6F65DB042C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14807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DF982C6-4384-4B9D-84F3-23CFEF82FECA}" type="datetimeFigureOut">
              <a:rPr lang="zh-CN" altLang="en-US"/>
              <a:pPr>
                <a:defRPr/>
              </a:pPr>
              <a:t>2018/7/2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EEEC13D-34EA-48CB-A2A4-8AB09C1BE0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060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861573-2E29-43BA-854F-686C2E7747B2}" type="slidenum">
              <a:rPr lang="zh-CN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875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4853EF-67B8-4CF0-BC01-304CE29B925A}" type="slidenum">
              <a:rPr lang="zh-CN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CN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958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43DFC-C910-4DDD-BD33-9BE78E9C7E9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2346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4853EF-67B8-4CF0-BC01-304CE29B925A}" type="slidenum">
              <a:rPr lang="zh-CN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zh-CN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707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zh-CN" altLang="en-US" sz="936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973946AC-528C-4452-AC4B-2CF9E690C06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34517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zh-CN" altLang="en-US" sz="936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973946AC-528C-4452-AC4B-2CF9E690C063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58099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3188" name="灯片编号占位符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D93D00-BBEB-488E-A7BA-D92DB56F1BAF}" type="slidenum">
              <a:rPr lang="zh-CN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zh-CN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45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6238" y="3681413"/>
            <a:ext cx="7642225" cy="118745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5763" y="4940300"/>
            <a:ext cx="7642225" cy="7937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6238" y="3681413"/>
            <a:ext cx="238125" cy="11874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5763" y="4940300"/>
            <a:ext cx="228600" cy="7937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10" name="图片 12" descr="CAS-ICON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25" y="130175"/>
            <a:ext cx="16033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90053" y="3681028"/>
            <a:ext cx="7328806" cy="1188000"/>
          </a:xfrm>
        </p:spPr>
        <p:txBody>
          <a:bodyPr anchor="ctr"/>
          <a:lstStyle>
            <a:lvl1pPr algn="r">
              <a:defRPr sz="4000">
                <a:solidFill>
                  <a:srgbClr val="FE8637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690053" y="4941036"/>
            <a:ext cx="7338331" cy="793018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2400" b="1">
                <a:solidFill>
                  <a:srgbClr val="7598D9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1177226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DR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722859253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pPr/>
              <a:t>2018/7/2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95280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pPr/>
              <a:t>2018/7/2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7025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pPr/>
              <a:t>2018/7/2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4810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pPr/>
              <a:t>2018/7/2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51035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pPr/>
              <a:t>2018/7/2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27411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pPr/>
              <a:t>2018/7/2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79604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pPr/>
              <a:t>2018/7/2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1526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pPr/>
              <a:t>2018/7/2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94533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pPr/>
              <a:t>2018/7/2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301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957868778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pPr/>
              <a:t>2018/7/2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15308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pPr/>
              <a:t>2018/7/2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2060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85720" y="6453810"/>
            <a:ext cx="8858280" cy="40419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50000">
                <a:srgbClr val="0047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925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F PEPSI" pitchFamily="34" charset="0"/>
                <a:ea typeface="黑体" pitchFamily="49" charset="-122"/>
              </a:rPr>
              <a:t>IMP Research Facilities</a:t>
            </a: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748713" y="6486525"/>
            <a:ext cx="390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DD0BA283-C96C-44B3-9E14-4A5C0EC3237D}" type="slidenum">
              <a:rPr lang="zh-CN" altLang="en-US" sz="1600" i="1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pPr>
                <a:defRPr/>
              </a:pPr>
              <a:t>‹#›</a:t>
            </a:fld>
            <a:endParaRPr lang="zh-CN" altLang="en-US" sz="1600" i="1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4" name="图片 10" descr="CAS-ICON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6318250"/>
            <a:ext cx="525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224626555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765890765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86674891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288" y="1052513"/>
            <a:ext cx="8353425" cy="5292725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l"/>
              <a:defRPr b="1"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xmlns="" val="4096564273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50" y="579438"/>
            <a:ext cx="7956550" cy="6889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225425" y="1335088"/>
            <a:ext cx="8702675" cy="5091112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xmlns="" val="1220799821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4389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135808498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692150" y="152400"/>
            <a:ext cx="8056563" cy="720725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7" name="矩形 16"/>
          <p:cNvSpPr/>
          <p:nvPr/>
        </p:nvSpPr>
        <p:spPr>
          <a:xfrm>
            <a:off x="285720" y="6453810"/>
            <a:ext cx="8858280" cy="40419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50000">
                <a:srgbClr val="0047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925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F PEPSI" pitchFamily="34" charset="0"/>
                <a:ea typeface="黑体" pitchFamily="49" charset="-122"/>
              </a:rPr>
              <a:t>Prospect of Nuclear Research Centre in Huizhou</a:t>
            </a:r>
            <a:endParaRPr lang="zh-CN" altLang="en-US" sz="1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2052" name="图片 17" descr="CAS-ICON.g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" y="206375"/>
            <a:ext cx="5984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1588" y="873125"/>
            <a:ext cx="8858250" cy="36513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50000">
                <a:srgbClr val="0047A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8428038" algn="l"/>
              </a:tabLst>
              <a:defRPr/>
            </a:pPr>
            <a:endParaRPr lang="zh-CN" altLang="en-US" sz="1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2054" name="图片 18" descr="核裂变副本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54775"/>
            <a:ext cx="7810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6"/>
          <p:cNvSpPr txBox="1">
            <a:spLocks noChangeArrowheads="1"/>
          </p:cNvSpPr>
          <p:nvPr userDrawn="1"/>
        </p:nvSpPr>
        <p:spPr bwMode="auto">
          <a:xfrm>
            <a:off x="8748713" y="6486525"/>
            <a:ext cx="390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9E90AE94-72AF-445F-860B-7CA83A2D81E6}" type="slidenum">
              <a:rPr lang="zh-CN" altLang="en-US" sz="1600" i="1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pPr>
                <a:defRPr/>
              </a:pPr>
              <a:t>‹#›</a:t>
            </a:fld>
            <a:endParaRPr lang="zh-CN" altLang="en-US" sz="1600" i="1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09" r:id="rId2"/>
    <p:sldLayoutId id="2147483812" r:id="rId3"/>
    <p:sldLayoutId id="2147483815" r:id="rId4"/>
    <p:sldLayoutId id="2147483816" r:id="rId5"/>
    <p:sldLayoutId id="2147483810" r:id="rId6"/>
    <p:sldLayoutId id="2147483813" r:id="rId7"/>
    <p:sldLayoutId id="2147483829" r:id="rId8"/>
    <p:sldLayoutId id="2147483833" r:id="rId9"/>
    <p:sldLayoutId id="2147483834" r:id="rId10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ln w="3175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Times New Roman" pitchFamily="18" charset="0"/>
          <a:ea typeface="黑体" pitchFamily="49" charset="-122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黑体" pitchFamily="49" charset="-122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黑体" pitchFamily="49" charset="-122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黑体" pitchFamily="49" charset="-122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黑体" pitchFamily="49" charset="-122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黑体" pitchFamily="49" charset="-122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黑体" pitchFamily="49" charset="-122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黑体" pitchFamily="49" charset="-122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黑体" pitchFamily="49" charset="-122"/>
          <a:cs typeface="Times New Roman" pitchFamily="18" charset="0"/>
        </a:defRPr>
      </a:lvl9pPr>
    </p:titleStyle>
    <p:bodyStyle>
      <a:lvl1pPr marL="273050" indent="-273050" algn="just" rtl="0" eaLnBrk="0" fontAlgn="base" hangingPunct="0">
        <a:spcBef>
          <a:spcPts val="1200"/>
        </a:spcBef>
        <a:spcAft>
          <a:spcPct val="0"/>
        </a:spcAft>
        <a:buClr>
          <a:srgbClr val="0047A0"/>
        </a:buClr>
        <a:buSzPct val="100000"/>
        <a:buFont typeface="Wingdings 3" pitchFamily="18" charset="2"/>
        <a:buChar char=""/>
        <a:defRPr sz="26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1pPr>
      <a:lvl2pPr marL="547688" indent="-273050" algn="just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90000"/>
        <a:buFont typeface="Wingdings 3" pitchFamily="18" charset="2"/>
        <a:buChar char=""/>
        <a:defRPr sz="2300" kern="1200">
          <a:solidFill>
            <a:schemeClr val="tx2"/>
          </a:solidFill>
          <a:latin typeface="黑体" pitchFamily="49" charset="-122"/>
          <a:ea typeface="黑体" pitchFamily="49" charset="-122"/>
          <a:cs typeface="+mn-cs"/>
        </a:defRPr>
      </a:lvl2pPr>
      <a:lvl3pPr marL="822325" indent="-228600" algn="just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80000"/>
        <a:buFont typeface="Wingdings 3" pitchFamily="18" charset="2"/>
        <a:buChar char=""/>
        <a:defRPr sz="20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6685BF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B0DDB-A713-4B95-9D7D-E3D54496A1C4}" type="datetimeFigureOut">
              <a:rPr lang="zh-CN" altLang="en-US" smtClean="0"/>
              <a:pPr/>
              <a:t>2018/7/2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6406C-CC4B-47E9-9DDF-34155E4F4A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3837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11" Type="http://schemas.openxmlformats.org/officeDocument/2006/relationships/image" Target="../media/image51.pn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w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690563" y="4940300"/>
            <a:ext cx="7337425" cy="7937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err="1">
                <a:solidFill>
                  <a:srgbClr val="0000FF"/>
                </a:solidFill>
                <a:latin typeface="+mn-lt"/>
                <a:ea typeface="华文行楷" panose="02010800040101010101" pitchFamily="2" charset="-122"/>
              </a:rPr>
              <a:t>Wenlong</a:t>
            </a:r>
            <a:r>
              <a:rPr lang="en-US" altLang="zh-CN" dirty="0">
                <a:solidFill>
                  <a:srgbClr val="0000FF"/>
                </a:solidFill>
                <a:latin typeface="+mn-lt"/>
                <a:ea typeface="华文行楷" panose="02010800040101010101" pitchFamily="2" charset="-122"/>
              </a:rPr>
              <a:t> Zhan, IMP/Chinese Academy of Sciences</a:t>
            </a: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90053" y="3717032"/>
            <a:ext cx="7328806" cy="115199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+mn-lt"/>
                <a:ea typeface="华文隶书" panose="02010800040101010101" pitchFamily="2" charset="-122"/>
              </a:rPr>
              <a:t>Introduction of Nuclear Research Centre in Huizhou, China</a:t>
            </a:r>
            <a:endParaRPr lang="zh-CN" altLang="zh-CN" sz="2700" dirty="0">
              <a:solidFill>
                <a:schemeClr val="accent4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5924813" y="1052513"/>
            <a:ext cx="209365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楷体_GB2312" pitchFamily="49" charset="-122"/>
                <a:cs typeface="Times New Roman" pitchFamily="18" charset="0"/>
              </a:rPr>
              <a:t>NICA-HIAF</a:t>
            </a:r>
          </a:p>
          <a:p>
            <a:pPr algn="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楷体_GB2312" pitchFamily="49" charset="-122"/>
                <a:cs typeface="Times New Roman" pitchFamily="18" charset="0"/>
              </a:rPr>
              <a:t>JINR-IMP,CAS</a:t>
            </a:r>
          </a:p>
          <a:p>
            <a:pPr algn="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楷体_GB2312" pitchFamily="49" charset="-122"/>
                <a:cs typeface="Times New Roman" pitchFamily="18" charset="0"/>
              </a:rPr>
              <a:t>DUBNA</a:t>
            </a:r>
          </a:p>
          <a:p>
            <a:pPr algn="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楷体_GB2312" pitchFamily="49" charset="-122"/>
                <a:cs typeface="Times New Roman" pitchFamily="18" charset="0"/>
              </a:rPr>
              <a:t>02/07/2018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80628"/>
            <a:ext cx="8632378" cy="720725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Opportunity of Research Center in Large Bay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500" y="800708"/>
            <a:ext cx="8964488" cy="5256584"/>
          </a:xfrm>
        </p:spPr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Genome Bank</a:t>
            </a:r>
          </a:p>
          <a:p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</a:rPr>
              <a:t>Daya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 Bay (Neutrino Measurement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</a:t>
            </a:r>
            <a:r>
              <a:rPr lang="en-US" altLang="zh-CN" baseline="-25000" dirty="0">
                <a:solidFill>
                  <a:schemeClr val="accent1">
                    <a:lumMod val="75000"/>
                  </a:schemeClr>
                </a:solidFill>
              </a:rPr>
              <a:t>13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) </a:t>
            </a: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Super-Computer (TianHe-2)</a:t>
            </a: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Chinese Spallation Neutron Source </a:t>
            </a: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JUNO (On Going)</a:t>
            </a:r>
          </a:p>
          <a:p>
            <a:r>
              <a:rPr lang="en-US" altLang="zh-CN" dirty="0">
                <a:solidFill>
                  <a:srgbClr val="0000FF"/>
                </a:solidFill>
              </a:rPr>
              <a:t>Heavy Ion Accelerator Facility (Start before end of 2017)</a:t>
            </a:r>
          </a:p>
          <a:p>
            <a:r>
              <a:rPr lang="en-US" altLang="zh-CN" dirty="0">
                <a:solidFill>
                  <a:srgbClr val="0000FF"/>
                </a:solidFill>
              </a:rPr>
              <a:t>Chinese Integrate Accelerator Driven System (same above) </a:t>
            </a:r>
          </a:p>
          <a:p>
            <a:r>
              <a:rPr lang="en-US" altLang="zh-CN" dirty="0"/>
              <a:t>Light Source (proposing by local gov.)</a:t>
            </a:r>
          </a:p>
          <a:p>
            <a:r>
              <a:rPr lang="en-US" altLang="zh-CN" dirty="0"/>
              <a:t>Gravitation  Research Facility (proposing by Univ. </a:t>
            </a:r>
            <a:r>
              <a:rPr lang="en-US" altLang="zh-CN" dirty="0" err="1"/>
              <a:t>Zhongshan</a:t>
            </a:r>
            <a:r>
              <a:rPr lang="en-US" altLang="zh-CN" dirty="0"/>
              <a:t> and Supporting by Shenzhen Local Gov.)</a:t>
            </a:r>
          </a:p>
          <a:p>
            <a:r>
              <a:rPr lang="en-US" altLang="zh-CN" dirty="0"/>
              <a:t>Nuclear Fuel Research Facility </a:t>
            </a:r>
          </a:p>
          <a:p>
            <a:r>
              <a:rPr lang="en-US" altLang="zh-CN" sz="20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xmlns="" val="339846078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/>
          <a:srcRect b="8151"/>
          <a:stretch/>
        </p:blipFill>
        <p:spPr>
          <a:xfrm rot="1500000">
            <a:off x="-232490" y="1475778"/>
            <a:ext cx="7420449" cy="44584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8513" y="4560630"/>
            <a:ext cx="2619991" cy="812586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6469694" y="4966923"/>
            <a:ext cx="216024" cy="1440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Box 211"/>
          <p:cNvSpPr txBox="1">
            <a:spLocks noChangeArrowheads="1"/>
          </p:cNvSpPr>
          <p:nvPr/>
        </p:nvSpPr>
        <p:spPr bwMode="auto">
          <a:xfrm>
            <a:off x="352138" y="5229200"/>
            <a:ext cx="2563678" cy="1277273"/>
          </a:xfrm>
          <a:prstGeom prst="rect">
            <a:avLst/>
          </a:prstGeom>
          <a:solidFill>
            <a:srgbClr val="99FFCC"/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ea typeface="仿宋_GB2312" pitchFamily="49" charset="-122"/>
                <a:cs typeface="Times New Roman" pitchFamily="18" charset="0"/>
              </a:rPr>
              <a:t>1, </a:t>
            </a:r>
            <a:r>
              <a:rPr lang="en-US" altLang="zh-CN" sz="1600" b="1" dirty="0">
                <a:solidFill>
                  <a:srgbClr val="0000FF"/>
                </a:solidFill>
                <a:ea typeface="仿宋_GB2312" pitchFamily="49" charset="-122"/>
                <a:cs typeface="Times New Roman" pitchFamily="18" charset="0"/>
              </a:rPr>
              <a:t>BRing2: Booster ring 2</a:t>
            </a:r>
            <a:endParaRPr lang="zh-CN" altLang="en-US" sz="1600" b="1" dirty="0">
              <a:solidFill>
                <a:srgbClr val="0000FF"/>
              </a:solidFill>
              <a:ea typeface="仿宋_GB2312" pitchFamily="49" charset="-122"/>
              <a:cs typeface="Times New Roman" pitchFamily="18" charset="0"/>
            </a:endParaRPr>
          </a:p>
          <a:p>
            <a:pPr>
              <a:defRPr/>
            </a:pPr>
            <a:r>
              <a:rPr lang="en-US" altLang="zh-CN" sz="1400" b="1" dirty="0">
                <a:solidFill>
                  <a:srgbClr val="0000FF"/>
                </a:solidFill>
              </a:rPr>
              <a:t>Circumference: 600 m</a:t>
            </a:r>
          </a:p>
          <a:p>
            <a:pPr>
              <a:defRPr/>
            </a:pPr>
            <a:r>
              <a:rPr lang="en-US" altLang="zh-CN" sz="1400" b="1" dirty="0">
                <a:solidFill>
                  <a:srgbClr val="0000FF"/>
                </a:solidFill>
              </a:rPr>
              <a:t>Rigidity: 86 Tm</a:t>
            </a:r>
          </a:p>
          <a:p>
            <a:pPr>
              <a:spcBef>
                <a:spcPts val="600"/>
              </a:spcBef>
              <a:defRPr/>
            </a:pPr>
            <a:r>
              <a:rPr lang="en-US" altLang="zh-CN" sz="1400" b="1" dirty="0">
                <a:solidFill>
                  <a:srgbClr val="0000FF"/>
                </a:solidFill>
              </a:rPr>
              <a:t>Beam stacking</a:t>
            </a:r>
          </a:p>
          <a:p>
            <a:pPr>
              <a:defRPr/>
            </a:pPr>
            <a:r>
              <a:rPr lang="en-US" altLang="zh-CN" sz="1400" b="1" dirty="0">
                <a:solidFill>
                  <a:srgbClr val="0000FF"/>
                </a:solidFill>
              </a:rPr>
              <a:t>Superconducting</a:t>
            </a:r>
            <a:endParaRPr lang="en-US" altLang="zh-CN" sz="1600" b="1" dirty="0">
              <a:solidFill>
                <a:srgbClr val="0000FF"/>
              </a:solidFill>
            </a:endParaRPr>
          </a:p>
        </p:txBody>
      </p:sp>
      <p:sp>
        <p:nvSpPr>
          <p:cNvPr id="8" name="Text Box 211"/>
          <p:cNvSpPr txBox="1">
            <a:spLocks noChangeArrowheads="1"/>
          </p:cNvSpPr>
          <p:nvPr/>
        </p:nvSpPr>
        <p:spPr bwMode="auto">
          <a:xfrm>
            <a:off x="2875209" y="5501811"/>
            <a:ext cx="3104893" cy="523220"/>
          </a:xfrm>
          <a:prstGeom prst="rect">
            <a:avLst/>
          </a:prstGeom>
          <a:solidFill>
            <a:srgbClr val="99FFCC"/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1, </a:t>
            </a:r>
            <a:r>
              <a:rPr lang="en-US" altLang="zh-CN" sz="1600" b="1" dirty="0" err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iLinac</a:t>
            </a:r>
            <a:r>
              <a:rPr lang="en-US" altLang="zh-CN" sz="16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:</a:t>
            </a:r>
            <a:r>
              <a:rPr lang="en-US" altLang="zh-CN" sz="1600" b="1" dirty="0">
                <a:solidFill>
                  <a:srgbClr val="0000FF"/>
                </a:solidFill>
                <a:latin typeface="Arial Narrow" panose="020B0606020202030204" pitchFamily="34" charset="0"/>
                <a:ea typeface="仿宋_GB2312" pitchFamily="49" charset="-122"/>
                <a:cs typeface="Times New Roman" pitchFamily="18" charset="0"/>
              </a:rPr>
              <a:t> Superconducting </a:t>
            </a:r>
            <a:r>
              <a:rPr lang="en-US" altLang="zh-CN" sz="1600" b="1" dirty="0" err="1">
                <a:solidFill>
                  <a:srgbClr val="0000FF"/>
                </a:solidFill>
                <a:latin typeface="Arial Narrow" panose="020B0606020202030204" pitchFamily="34" charset="0"/>
                <a:ea typeface="仿宋_GB2312" pitchFamily="49" charset="-122"/>
                <a:cs typeface="Times New Roman" pitchFamily="18" charset="0"/>
              </a:rPr>
              <a:t>linac</a:t>
            </a:r>
            <a:endParaRPr lang="en-US" altLang="zh-CN" sz="1600" b="1" dirty="0">
              <a:solidFill>
                <a:srgbClr val="0000FF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>
              <a:defRPr/>
            </a:pPr>
            <a:r>
              <a:rPr lang="en-US" altLang="zh-CN" sz="1200" b="1" dirty="0">
                <a:solidFill>
                  <a:srgbClr val="0000FF"/>
                </a:solidFill>
                <a:latin typeface="Arial" pitchFamily="34" charset="0"/>
              </a:rPr>
              <a:t>       Energy: 100~150 MeV/u(U</a:t>
            </a:r>
            <a:r>
              <a:rPr lang="en-US" altLang="zh-CN" sz="1200" b="1" baseline="30000" dirty="0">
                <a:solidFill>
                  <a:srgbClr val="0000FF"/>
                </a:solidFill>
                <a:latin typeface="Arial" pitchFamily="34" charset="0"/>
              </a:rPr>
              <a:t>35+ ~ 46+</a:t>
            </a:r>
            <a:r>
              <a:rPr lang="en-US" altLang="zh-CN" sz="1200" b="1" dirty="0">
                <a:solidFill>
                  <a:srgbClr val="0000FF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72200" y="5440256"/>
            <a:ext cx="1944763" cy="584775"/>
          </a:xfrm>
          <a:prstGeom prst="rect">
            <a:avLst/>
          </a:prstGeom>
          <a:solidFill>
            <a:srgbClr val="99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</a:rPr>
              <a:t>3, </a:t>
            </a:r>
            <a:r>
              <a:rPr lang="en-US" altLang="zh-CN" sz="1600" b="1" dirty="0"/>
              <a:t>ISOL machine</a:t>
            </a:r>
          </a:p>
          <a:p>
            <a:pPr algn="ctr"/>
            <a:r>
              <a:rPr lang="en-US" altLang="zh-CN" sz="1600" b="1" dirty="0"/>
              <a:t>HIAF+CIADS </a:t>
            </a:r>
            <a:r>
              <a:rPr lang="en-US" altLang="zh-CN" sz="1600" b="1" dirty="0" err="1"/>
              <a:t>linac</a:t>
            </a:r>
            <a:endParaRPr lang="zh-CN" altLang="en-US" sz="1600" b="1" dirty="0"/>
          </a:p>
        </p:txBody>
      </p:sp>
      <p:sp>
        <p:nvSpPr>
          <p:cNvPr id="10" name="Text Box 211"/>
          <p:cNvSpPr txBox="1">
            <a:spLocks noChangeArrowheads="1"/>
          </p:cNvSpPr>
          <p:nvPr/>
        </p:nvSpPr>
        <p:spPr bwMode="auto">
          <a:xfrm>
            <a:off x="6201895" y="3169146"/>
            <a:ext cx="2363066" cy="984885"/>
          </a:xfrm>
          <a:prstGeom prst="rect">
            <a:avLst/>
          </a:prstGeom>
          <a:solidFill>
            <a:srgbClr val="99FFCC"/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2, </a:t>
            </a:r>
            <a:r>
              <a:rPr lang="en-US" altLang="zh-CN" sz="1600" b="1" dirty="0" err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MRing</a:t>
            </a:r>
            <a:r>
              <a:rPr lang="en-US" altLang="zh-CN" sz="1600" b="1" dirty="0">
                <a:solidFill>
                  <a:srgbClr val="0000FF"/>
                </a:solidFill>
                <a:latin typeface="Arial Narrow" panose="020B0606020202030204" pitchFamily="34" charset="0"/>
                <a:ea typeface="仿宋_GB2312" pitchFamily="49" charset="-122"/>
                <a:cs typeface="Times New Roman" pitchFamily="18" charset="0"/>
              </a:rPr>
              <a:t>: Figure “8” ring</a:t>
            </a:r>
          </a:p>
          <a:p>
            <a:pPr>
              <a:defRPr/>
            </a:pPr>
            <a:r>
              <a:rPr lang="en-US" altLang="zh-CN" sz="1400" b="1" dirty="0">
                <a:solidFill>
                  <a:srgbClr val="0000FF"/>
                </a:solidFill>
              </a:rPr>
              <a:t>Circumference: 273m</a:t>
            </a:r>
          </a:p>
          <a:p>
            <a:pPr>
              <a:defRPr/>
            </a:pPr>
            <a:r>
              <a:rPr lang="en-US" altLang="zh-CN" sz="1400" b="1" dirty="0">
                <a:solidFill>
                  <a:srgbClr val="0000FF"/>
                </a:solidFill>
              </a:rPr>
              <a:t>Rigidity: 15</a:t>
            </a:r>
            <a:r>
              <a:rPr lang="en-US" altLang="zh-CN" sz="1400" b="1" dirty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altLang="zh-CN" sz="1400" b="1" dirty="0">
                <a:solidFill>
                  <a:srgbClr val="0000FF"/>
                </a:solidFill>
              </a:rPr>
              <a:t>25 Tm</a:t>
            </a:r>
          </a:p>
          <a:p>
            <a:pPr>
              <a:defRPr/>
            </a:pPr>
            <a:r>
              <a:rPr lang="en-US" altLang="zh-CN" sz="1400" b="1" dirty="0">
                <a:solidFill>
                  <a:srgbClr val="0000FF"/>
                </a:solidFill>
              </a:rPr>
              <a:t>Ion-ion merging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81374" y="901102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HIAF-U</a:t>
            </a:r>
            <a:endParaRPr lang="zh-CN" altLang="en-US" sz="2400" b="1" dirty="0"/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335345" y="25190"/>
            <a:ext cx="7886700" cy="7826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1"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HIAF-CIADS Upgrade</a:t>
            </a:r>
            <a:endParaRPr kumimoji="1" lang="zh-CN" alt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11660" y="901535"/>
            <a:ext cx="3199077" cy="1200329"/>
          </a:xfrm>
          <a:prstGeom prst="rect">
            <a:avLst/>
          </a:prstGeom>
          <a:solidFill>
            <a:schemeClr val="bg2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</a:rPr>
              <a:t>E</a:t>
            </a:r>
            <a:r>
              <a:rPr lang="en-US" altLang="zh-CN" b="1" baseline="-25000" dirty="0">
                <a:solidFill>
                  <a:srgbClr val="000000"/>
                </a:solidFill>
              </a:rPr>
              <a:t>B2</a:t>
            </a:r>
            <a:r>
              <a:rPr lang="en-US" altLang="zh-CN" b="1" dirty="0">
                <a:solidFill>
                  <a:srgbClr val="000000"/>
                </a:solidFill>
              </a:rPr>
              <a:t>: &gt;9AGeV, 1×10</a:t>
            </a:r>
            <a:r>
              <a:rPr lang="en-US" altLang="zh-CN" b="1" baseline="30000" dirty="0">
                <a:solidFill>
                  <a:srgbClr val="000000"/>
                </a:solidFill>
              </a:rPr>
              <a:t>12</a:t>
            </a:r>
            <a:r>
              <a:rPr lang="en-US" altLang="zh-CN" b="1" dirty="0">
                <a:solidFill>
                  <a:srgbClr val="000000"/>
                </a:solidFill>
              </a:rPr>
              <a:t>ppp U</a:t>
            </a:r>
            <a:r>
              <a:rPr lang="en-US" altLang="zh-CN" b="1" baseline="30000" dirty="0">
                <a:solidFill>
                  <a:srgbClr val="000000"/>
                </a:solidFill>
              </a:rPr>
              <a:t>92+</a:t>
            </a:r>
            <a:r>
              <a:rPr lang="en-US" altLang="zh-CN" b="1" dirty="0">
                <a:solidFill>
                  <a:srgbClr val="000000"/>
                </a:solidFill>
              </a:rPr>
              <a:t> </a:t>
            </a:r>
          </a:p>
          <a:p>
            <a:r>
              <a:rPr lang="en-US" altLang="zh-CN" b="1" dirty="0">
                <a:solidFill>
                  <a:srgbClr val="000000"/>
                </a:solidFill>
              </a:rPr>
              <a:t>~10GeV, &gt;1×10</a:t>
            </a:r>
            <a:r>
              <a:rPr lang="en-US" altLang="zh-CN" b="1" baseline="30000" dirty="0">
                <a:solidFill>
                  <a:srgbClr val="000000"/>
                </a:solidFill>
              </a:rPr>
              <a:t>13</a:t>
            </a:r>
            <a:r>
              <a:rPr lang="en-US" altLang="zh-CN" b="1" dirty="0">
                <a:solidFill>
                  <a:srgbClr val="000000"/>
                </a:solidFill>
              </a:rPr>
              <a:t>ppp Xe</a:t>
            </a:r>
            <a:r>
              <a:rPr lang="en-US" altLang="zh-CN" b="1" baseline="30000" dirty="0">
                <a:solidFill>
                  <a:srgbClr val="000000"/>
                </a:solidFill>
              </a:rPr>
              <a:t>54+ </a:t>
            </a:r>
            <a:r>
              <a:rPr lang="en-US" altLang="zh-CN" b="1" dirty="0">
                <a:solidFill>
                  <a:srgbClr val="000000"/>
                </a:solidFill>
              </a:rPr>
              <a:t> ~12AGeV, &gt;5×10</a:t>
            </a:r>
            <a:r>
              <a:rPr lang="en-US" altLang="zh-CN" b="1" baseline="30000" dirty="0">
                <a:solidFill>
                  <a:srgbClr val="000000"/>
                </a:solidFill>
              </a:rPr>
              <a:t>13</a:t>
            </a:r>
            <a:r>
              <a:rPr lang="en-US" altLang="zh-CN" b="1" dirty="0">
                <a:solidFill>
                  <a:srgbClr val="000000"/>
                </a:solidFill>
              </a:rPr>
              <a:t>ppp He</a:t>
            </a:r>
            <a:r>
              <a:rPr lang="en-US" altLang="zh-CN" b="1" baseline="30000" dirty="0">
                <a:solidFill>
                  <a:srgbClr val="000000"/>
                </a:solidFill>
              </a:rPr>
              <a:t>2+</a:t>
            </a:r>
          </a:p>
          <a:p>
            <a:r>
              <a:rPr lang="en-US" altLang="zh-CN" b="1" dirty="0">
                <a:solidFill>
                  <a:srgbClr val="000000"/>
                </a:solidFill>
              </a:rPr>
              <a:t>~24.8GeV, &gt;1×10</a:t>
            </a:r>
            <a:r>
              <a:rPr lang="en-US" altLang="zh-CN" b="1" baseline="30000" dirty="0">
                <a:solidFill>
                  <a:srgbClr val="000000"/>
                </a:solidFill>
              </a:rPr>
              <a:t>14 </a:t>
            </a:r>
            <a:r>
              <a:rPr lang="en-US" altLang="zh-CN" b="1" dirty="0" err="1">
                <a:solidFill>
                  <a:srgbClr val="000000"/>
                </a:solidFill>
              </a:rPr>
              <a:t>ppp</a:t>
            </a:r>
            <a:r>
              <a:rPr lang="en-US" altLang="zh-CN" b="1" dirty="0">
                <a:solidFill>
                  <a:srgbClr val="000000"/>
                </a:solidFill>
              </a:rPr>
              <a:t> H</a:t>
            </a:r>
            <a:endParaRPr lang="zh-CN" altLang="en-US" dirty="0"/>
          </a:p>
        </p:txBody>
      </p:sp>
      <p:sp>
        <p:nvSpPr>
          <p:cNvPr id="2" name="五角星 1"/>
          <p:cNvSpPr/>
          <p:nvPr/>
        </p:nvSpPr>
        <p:spPr>
          <a:xfrm>
            <a:off x="6488513" y="560380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329278" y="5376658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五角星 15"/>
          <p:cNvSpPr/>
          <p:nvPr/>
        </p:nvSpPr>
        <p:spPr>
          <a:xfrm>
            <a:off x="2870097" y="565865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6156176" y="326869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 Box 211">
            <a:extLst>
              <a:ext uri="{FF2B5EF4-FFF2-40B4-BE49-F238E27FC236}">
                <a16:creationId xmlns:a16="http://schemas.microsoft.com/office/drawing/2014/main" xmlns="" id="{1F6B67F7-E3F3-4D74-849B-F7F75B879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2253062"/>
            <a:ext cx="2363066" cy="584775"/>
          </a:xfrm>
          <a:prstGeom prst="rect">
            <a:avLst/>
          </a:prstGeom>
          <a:solidFill>
            <a:srgbClr val="99FFCC"/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4, </a:t>
            </a:r>
            <a:r>
              <a:rPr lang="en-US" altLang="zh-CN" sz="1600" b="1" dirty="0">
                <a:solidFill>
                  <a:srgbClr val="0000FF"/>
                </a:solidFill>
                <a:latin typeface="Arial Narrow" panose="020B0606020202030204" pitchFamily="34" charset="0"/>
                <a:ea typeface="仿宋_GB2312" pitchFamily="49" charset="-122"/>
                <a:cs typeface="Times New Roman" pitchFamily="18" charset="0"/>
              </a:rPr>
              <a:t>Pion, Muon…2nd  beam by  Intense ion beam</a:t>
            </a:r>
          </a:p>
        </p:txBody>
      </p:sp>
      <p:sp>
        <p:nvSpPr>
          <p:cNvPr id="19" name="Text Box 211">
            <a:extLst>
              <a:ext uri="{FF2B5EF4-FFF2-40B4-BE49-F238E27FC236}">
                <a16:creationId xmlns:a16="http://schemas.microsoft.com/office/drawing/2014/main" xmlns="" id="{8997C1F9-5E94-4909-87B5-1CDBB8039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333" y="1196752"/>
            <a:ext cx="2363066" cy="830997"/>
          </a:xfrm>
          <a:prstGeom prst="rect">
            <a:avLst/>
          </a:prstGeom>
          <a:solidFill>
            <a:srgbClr val="99FFCC"/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5, </a:t>
            </a:r>
            <a:r>
              <a:rPr lang="en-US" altLang="zh-CN" sz="1600" b="1" dirty="0">
                <a:solidFill>
                  <a:srgbClr val="0000FF"/>
                </a:solidFill>
                <a:latin typeface="Arial Narrow" panose="020B0606020202030204" pitchFamily="34" charset="0"/>
                <a:ea typeface="仿宋_GB2312" pitchFamily="49" charset="-122"/>
                <a:cs typeface="Times New Roman" pitchFamily="18" charset="0"/>
              </a:rPr>
              <a:t>+ Polarized e, h beam and inject to Figure “8” ring </a:t>
            </a:r>
            <a:r>
              <a:rPr lang="en-US" altLang="zh-CN" sz="1600" b="1" dirty="0">
                <a:solidFill>
                  <a:srgbClr val="0000FF"/>
                </a:solidFill>
                <a:latin typeface="Arial Narrow" panose="020B0606020202030204" pitchFamily="34" charset="0"/>
                <a:ea typeface="仿宋_GB2312" pitchFamily="49" charset="-122"/>
                <a:cs typeface="Times New Roman" pitchFamily="18" charset="0"/>
                <a:sym typeface="Wingdings" panose="05000000000000000000" pitchFamily="2" charset="2"/>
              </a:rPr>
              <a:t> EIcC-1</a:t>
            </a:r>
            <a:endParaRPr lang="en-US" altLang="zh-CN" sz="1600" b="1" dirty="0">
              <a:solidFill>
                <a:srgbClr val="0000FF"/>
              </a:solidFill>
              <a:latin typeface="Arial Narrow" panose="020B0606020202030204" pitchFamily="34" charset="0"/>
              <a:ea typeface="仿宋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24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2150" y="80628"/>
            <a:ext cx="8451850" cy="720725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1, Higher Intense Ion Beam of HIAF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5256584"/>
          </a:xfrm>
        </p:spPr>
        <p:txBody>
          <a:bodyPr/>
          <a:lstStyle/>
          <a:p>
            <a:r>
              <a:rPr lang="en-US" altLang="zh-CN" dirty="0">
                <a:solidFill>
                  <a:srgbClr val="0000FF"/>
                </a:solidFill>
              </a:rPr>
              <a:t>Higher ions inside of Ring (4D painting gain &gt;150): </a:t>
            </a:r>
          </a:p>
          <a:p>
            <a:pPr lvl="1"/>
            <a:r>
              <a:rPr lang="en-US" altLang="zh-CN" b="1" dirty="0">
                <a:solidFill>
                  <a:srgbClr val="0000FF"/>
                </a:solidFill>
              </a:rPr>
              <a:t>Higher HI-SCL energy &amp; Intensity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higher injection energy, eff. &amp; reducing spacing-charge  </a:t>
            </a:r>
          </a:p>
          <a:p>
            <a:pPr lvl="1"/>
            <a:r>
              <a:rPr lang="en-US" altLang="zh-CN" b="1" dirty="0">
                <a:solidFill>
                  <a:srgbClr val="0000FF"/>
                </a:solidFill>
                <a:sym typeface="Wingdings" panose="05000000000000000000" pitchFamily="2" charset="2"/>
              </a:rPr>
              <a:t>HI-</a:t>
            </a:r>
            <a:r>
              <a:rPr lang="en-US" altLang="zh-CN" b="1" dirty="0">
                <a:solidFill>
                  <a:srgbClr val="0000FF"/>
                </a:solidFill>
              </a:rPr>
              <a:t>RCS + BRing2 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higher storage, charge stripping eff. of DC inject to ring and higher energy (34Tm86Tm) of system 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rgbClr val="0000FF"/>
                </a:solidFill>
              </a:rPr>
              <a:t>Improvements: </a:t>
            </a:r>
          </a:p>
          <a:p>
            <a:pPr lvl="1"/>
            <a:r>
              <a:rPr lang="en-US" altLang="zh-CN" b="1" dirty="0">
                <a:solidFill>
                  <a:srgbClr val="0000FF"/>
                </a:solidFill>
                <a:sym typeface="Wingdings" panose="05000000000000000000" pitchFamily="2" charset="2"/>
              </a:rPr>
              <a:t>Luminosity on (internal) target exp.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altLang="zh-CN" b="1" dirty="0">
                <a:solidFill>
                  <a:srgbClr val="0000FF"/>
                </a:solidFill>
              </a:rPr>
              <a:t>2</a:t>
            </a:r>
            <a:r>
              <a:rPr lang="en-US" altLang="zh-CN" b="1" baseline="30000" dirty="0">
                <a:solidFill>
                  <a:srgbClr val="0000FF"/>
                </a:solidFill>
              </a:rPr>
              <a:t>nd</a:t>
            </a:r>
            <a:r>
              <a:rPr lang="en-US" altLang="zh-CN" b="1" dirty="0">
                <a:solidFill>
                  <a:srgbClr val="0000FF"/>
                </a:solidFill>
              </a:rPr>
              <a:t> beam Intensity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2"/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RIB</a:t>
            </a:r>
          </a:p>
          <a:p>
            <a:pPr lvl="2"/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Meson beam…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en-US" altLang="zh-CN" b="1" dirty="0">
                <a:solidFill>
                  <a:srgbClr val="0000FF"/>
                </a:solidFill>
                <a:sym typeface="Wingdings" panose="05000000000000000000" pitchFamily="2" charset="2"/>
              </a:rPr>
              <a:t>HEDM (&gt;100kJ/</a:t>
            </a:r>
            <a:r>
              <a:rPr lang="en-US" altLang="zh-CN" b="1" dirty="0" err="1">
                <a:solidFill>
                  <a:srgbClr val="0000FF"/>
                </a:solidFill>
                <a:sym typeface="Wingdings" panose="05000000000000000000" pitchFamily="2" charset="2"/>
              </a:rPr>
              <a:t>ppp</a:t>
            </a:r>
            <a:r>
              <a:rPr lang="en-US" altLang="zh-CN" b="1" dirty="0">
                <a:solidFill>
                  <a:srgbClr val="0000FF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…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EE75F877-1549-425D-B2E9-34268D5D2FBF}"/>
              </a:ext>
            </a:extLst>
          </p:cNvPr>
          <p:cNvGrpSpPr>
            <a:grpSpLocks/>
          </p:cNvGrpSpPr>
          <p:nvPr/>
        </p:nvGrpSpPr>
        <p:grpSpPr bwMode="auto">
          <a:xfrm>
            <a:off x="4968044" y="3510087"/>
            <a:ext cx="4068452" cy="2403189"/>
            <a:chOff x="952" y="2135"/>
            <a:chExt cx="4128" cy="2185"/>
          </a:xfrm>
        </p:grpSpPr>
        <p:pic>
          <p:nvPicPr>
            <p:cNvPr id="5" name="Picture 5" descr="图片1 copy">
              <a:extLst>
                <a:ext uri="{FF2B5EF4-FFF2-40B4-BE49-F238E27FC236}">
                  <a16:creationId xmlns:a16="http://schemas.microsoft.com/office/drawing/2014/main" xmlns="" id="{4E16C443-141F-4A5A-96D1-39F3287B70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" y="2135"/>
              <a:ext cx="4128" cy="2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596C91EB-52E7-4A8D-8D99-83414EAF5A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77" y="3973"/>
              <a:ext cx="2065" cy="2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 type="oval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xmlns="" id="{B981F3AE-0E6C-45C7-AA1C-2007CDAF1A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2" y="3265"/>
              <a:ext cx="794" cy="732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 type="oval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xmlns="" id="{A5665BC1-2BAC-43EE-BDEE-013E84434F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6" y="2273"/>
              <a:ext cx="245" cy="16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 type="oval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xmlns="" id="{3C22DA78-4975-4134-A419-56D5B2F225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2" y="2636"/>
              <a:ext cx="704" cy="51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 type="oval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" name="Line 10">
            <a:extLst>
              <a:ext uri="{FF2B5EF4-FFF2-40B4-BE49-F238E27FC236}">
                <a16:creationId xmlns:a16="http://schemas.microsoft.com/office/drawing/2014/main" xmlns="" id="{2C52103C-5ABC-4536-B930-531C2810C3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6809" y="4185084"/>
            <a:ext cx="4003663" cy="11467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rIns="36000" anchor="ctr">
            <a:spAutoFit/>
          </a:bodyPr>
          <a:lstStyle/>
          <a:p>
            <a:endParaRPr lang="zh-CN" altLang="en-US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9CEA234C-016E-4951-BDB3-49B13AF666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88817" y="4329100"/>
            <a:ext cx="4003663" cy="11467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rIns="36000" anchor="ctr">
            <a:spAutoFit/>
          </a:bodyPr>
          <a:lstStyle/>
          <a:p>
            <a:endParaRPr lang="zh-CN" altLang="en-US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xmlns="" id="{6596BC4F-C004-490B-99F2-EA60493DD8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68044" y="4478505"/>
            <a:ext cx="4003663" cy="11467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rIns="36000" anchor="ctr">
            <a:spAutoFit/>
          </a:bodyPr>
          <a:lstStyle/>
          <a:p>
            <a:endParaRPr lang="zh-CN" altLang="en-US"/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xmlns="" id="{02BFC758-830C-425C-9968-7F82B04F82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0052" y="4622521"/>
            <a:ext cx="4003663" cy="11467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rIns="36000" anchor="ctr">
            <a:spAutoFit/>
          </a:bodyPr>
          <a:lstStyle/>
          <a:p>
            <a:endParaRPr lang="zh-CN" altLang="en-US"/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xmlns="" id="{B5E3ED0B-42E7-407F-B988-0F41772B3C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6056" y="4802541"/>
            <a:ext cx="4003663" cy="11467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rIns="36000" anchor="ctr">
            <a:spAutoFit/>
          </a:bodyPr>
          <a:lstStyle/>
          <a:p>
            <a:endParaRPr lang="zh-CN" altLang="en-US"/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xmlns="" id="{CB694A9E-0FBA-4A04-B2C3-E02EB53FC2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76849" y="4941168"/>
            <a:ext cx="4003663" cy="11467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rIns="36000" anchor="ctr">
            <a:spAutoFit/>
          </a:bodyPr>
          <a:lstStyle/>
          <a:p>
            <a:endParaRPr lang="zh-CN" altLang="en-US"/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xmlns="" id="{4BFFBB99-704E-405D-8D2A-91A12F967F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8797" y="4046457"/>
            <a:ext cx="4003663" cy="11467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rIns="36000" anchor="ctr">
            <a:spAutoFit/>
          </a:bodyPr>
          <a:lstStyle/>
          <a:p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80F50148-3052-4C70-8CD3-ADEEE6EFCDD8}"/>
              </a:ext>
            </a:extLst>
          </p:cNvPr>
          <p:cNvSpPr txBox="1"/>
          <p:nvPr/>
        </p:nvSpPr>
        <p:spPr bwMode="auto">
          <a:xfrm>
            <a:off x="7092280" y="5394702"/>
            <a:ext cx="1116124" cy="307777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b="1" dirty="0">
                <a:ea typeface="楷体_GB2312" pitchFamily="49" charset="-122"/>
                <a:cs typeface="Times New Roman" pitchFamily="18" charset="0"/>
              </a:rPr>
              <a:t>HI Beam</a:t>
            </a:r>
            <a:endParaRPr lang="zh-CN" altLang="en-US" sz="1400" b="1" dirty="0"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7DC39CBB-A09E-42CA-98A8-F8F09C5ABA4C}"/>
              </a:ext>
            </a:extLst>
          </p:cNvPr>
          <p:cNvSpPr txBox="1"/>
          <p:nvPr/>
        </p:nvSpPr>
        <p:spPr bwMode="auto">
          <a:xfrm>
            <a:off x="7244680" y="3392996"/>
            <a:ext cx="1467780" cy="307777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b="1" dirty="0">
                <a:ea typeface="楷体_GB2312" pitchFamily="49" charset="-122"/>
                <a:cs typeface="Times New Roman" pitchFamily="18" charset="0"/>
              </a:rPr>
              <a:t>Pulse Electron</a:t>
            </a:r>
            <a:endParaRPr lang="zh-CN" altLang="en-US" sz="1400" b="1" dirty="0"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0B9F37AF-10B9-41F7-BF7E-612BEEE2F2D6}"/>
              </a:ext>
            </a:extLst>
          </p:cNvPr>
          <p:cNvSpPr txBox="1"/>
          <p:nvPr/>
        </p:nvSpPr>
        <p:spPr bwMode="auto">
          <a:xfrm>
            <a:off x="5760132" y="3717032"/>
            <a:ext cx="1116124" cy="523220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b="1" dirty="0">
                <a:ea typeface="楷体_GB2312" pitchFamily="49" charset="-122"/>
                <a:cs typeface="Times New Roman" pitchFamily="18" charset="0"/>
              </a:rPr>
              <a:t>Laser / Deuteron</a:t>
            </a:r>
            <a:endParaRPr lang="zh-CN" altLang="en-US" sz="1400" b="1" dirty="0"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6945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2150" y="80628"/>
            <a:ext cx="8451850" cy="720725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2, Merging Beam High Accuracy Experiment 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509" y="908720"/>
            <a:ext cx="5481577" cy="5616624"/>
          </a:xfrm>
        </p:spPr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Complete the Figure 8 ring and provide merging exp. </a:t>
            </a: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Researches</a:t>
            </a:r>
          </a:p>
          <a:p>
            <a:pPr lvl="1"/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RIB, HI direct reaction: </a:t>
            </a:r>
          </a:p>
          <a:p>
            <a:pPr lvl="2"/>
            <a:r>
              <a:rPr lang="en-US" altLang="zh-CN" sz="1700" b="1" dirty="0" err="1">
                <a:solidFill>
                  <a:schemeClr val="tx1"/>
                </a:solidFill>
              </a:rPr>
              <a:t>E</a:t>
            </a:r>
            <a:r>
              <a:rPr lang="en-US" altLang="zh-CN" sz="1700" b="1" baseline="-25000" dirty="0" err="1">
                <a:solidFill>
                  <a:schemeClr val="tx1"/>
                </a:solidFill>
              </a:rPr>
              <a:t>cm</a:t>
            </a:r>
            <a:r>
              <a:rPr lang="en-US" altLang="zh-CN" sz="1700" b="1" dirty="0">
                <a:solidFill>
                  <a:schemeClr val="tx1"/>
                </a:solidFill>
              </a:rPr>
              <a:t> &lt; 10MeV/u</a:t>
            </a:r>
          </a:p>
          <a:p>
            <a:pPr lvl="2"/>
            <a:r>
              <a:rPr lang="en-US" altLang="zh-CN" sz="1700" b="1" dirty="0">
                <a:solidFill>
                  <a:schemeClr val="tx1"/>
                </a:solidFill>
              </a:rPr>
              <a:t>Luminosity: &lt;10</a:t>
            </a:r>
            <a:r>
              <a:rPr lang="en-US" altLang="zh-CN" sz="1700" b="1" baseline="30000" dirty="0">
                <a:solidFill>
                  <a:schemeClr val="tx1"/>
                </a:solidFill>
              </a:rPr>
              <a:t>24~29</a:t>
            </a:r>
            <a:r>
              <a:rPr lang="en-US" altLang="zh-CN" sz="1700" b="1" dirty="0">
                <a:solidFill>
                  <a:schemeClr val="tx1"/>
                </a:solidFill>
              </a:rPr>
              <a:t>/cm</a:t>
            </a:r>
            <a:r>
              <a:rPr lang="en-US" altLang="zh-CN" sz="1700" b="1" baseline="30000" dirty="0">
                <a:solidFill>
                  <a:schemeClr val="tx1"/>
                </a:solidFill>
              </a:rPr>
              <a:t>2</a:t>
            </a:r>
            <a:r>
              <a:rPr lang="en-US" altLang="zh-CN" sz="1700" b="1" dirty="0">
                <a:solidFill>
                  <a:schemeClr val="tx1"/>
                </a:solidFill>
              </a:rPr>
              <a:t>.s </a:t>
            </a:r>
          </a:p>
          <a:p>
            <a:pPr lvl="1"/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QED Validation under Ultra-high E-field</a:t>
            </a:r>
            <a:r>
              <a:rPr lang="en-US" altLang="zh-CN" sz="21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lvl="2"/>
            <a:r>
              <a:rPr lang="en-US" altLang="zh-CN" sz="21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a, Vacuum Excitation e-pair;</a:t>
            </a:r>
          </a:p>
          <a:p>
            <a:pPr lvl="2"/>
            <a:r>
              <a:rPr lang="en-US" altLang="zh-CN" sz="21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b, Super-Critical Atom</a:t>
            </a:r>
            <a:endParaRPr lang="zh-CN" altLang="en-US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en-US" altLang="zh-CN" sz="1700" b="1" dirty="0">
                <a:solidFill>
                  <a:schemeClr val="tx1"/>
                </a:solidFill>
              </a:rPr>
              <a:t>U</a:t>
            </a:r>
            <a:r>
              <a:rPr lang="en-US" altLang="zh-CN" sz="1700" b="1" baseline="30000" dirty="0">
                <a:solidFill>
                  <a:schemeClr val="tx1"/>
                </a:solidFill>
              </a:rPr>
              <a:t>92+ </a:t>
            </a:r>
            <a:r>
              <a:rPr lang="en-US" altLang="zh-CN" sz="1700" b="1" dirty="0">
                <a:solidFill>
                  <a:schemeClr val="tx1"/>
                </a:solidFill>
              </a:rPr>
              <a:t>+ U</a:t>
            </a:r>
            <a:r>
              <a:rPr lang="en-US" altLang="zh-CN" sz="1700" b="1" baseline="30000" dirty="0">
                <a:solidFill>
                  <a:schemeClr val="tx1"/>
                </a:solidFill>
              </a:rPr>
              <a:t>92+ </a:t>
            </a:r>
            <a:r>
              <a:rPr lang="en-US" altLang="zh-CN" sz="1700" b="1" dirty="0">
                <a:solidFill>
                  <a:schemeClr val="tx1"/>
                </a:solidFill>
                <a:sym typeface="Wingdings" panose="05000000000000000000" pitchFamily="2" charset="2"/>
              </a:rPr>
              <a:t>  </a:t>
            </a:r>
            <a:r>
              <a:rPr lang="en-US" altLang="zh-CN" sz="1700" b="1" dirty="0" err="1">
                <a:solidFill>
                  <a:schemeClr val="tx1"/>
                </a:solidFill>
                <a:sym typeface="Wingdings" panose="05000000000000000000" pitchFamily="2" charset="2"/>
              </a:rPr>
              <a:t>Ec</a:t>
            </a:r>
            <a:r>
              <a:rPr lang="en-US" altLang="zh-CN" sz="1700" b="1" dirty="0">
                <a:solidFill>
                  <a:schemeClr val="tx1"/>
                </a:solidFill>
                <a:sym typeface="Wingdings" panose="05000000000000000000" pitchFamily="2" charset="2"/>
              </a:rPr>
              <a:t> &gt; 2*10</a:t>
            </a:r>
            <a:r>
              <a:rPr lang="en-US" altLang="zh-CN" sz="1700" b="1" baseline="30000" dirty="0">
                <a:solidFill>
                  <a:schemeClr val="tx1"/>
                </a:solidFill>
                <a:sym typeface="Wingdings" panose="05000000000000000000" pitchFamily="2" charset="2"/>
              </a:rPr>
              <a:t>16</a:t>
            </a:r>
            <a:r>
              <a:rPr lang="en-US" altLang="zh-CN" sz="1700" b="1" dirty="0">
                <a:solidFill>
                  <a:schemeClr val="tx1"/>
                </a:solidFill>
                <a:sym typeface="Wingdings" panose="05000000000000000000" pitchFamily="2" charset="2"/>
              </a:rPr>
              <a:t> V/cm</a:t>
            </a:r>
            <a:endParaRPr lang="en-US" altLang="zh-CN" sz="1700" b="1" dirty="0">
              <a:solidFill>
                <a:schemeClr val="tx1"/>
              </a:solidFill>
            </a:endParaRPr>
          </a:p>
          <a:p>
            <a:pPr lvl="2"/>
            <a:r>
              <a:rPr lang="en-US" altLang="zh-CN" sz="1700" b="1" dirty="0">
                <a:solidFill>
                  <a:schemeClr val="tx1"/>
                </a:solidFill>
              </a:rPr>
              <a:t>Collision Time &gt;10</a:t>
            </a:r>
            <a:r>
              <a:rPr lang="en-US" altLang="zh-CN" sz="1700" b="1" baseline="30000" dirty="0">
                <a:solidFill>
                  <a:schemeClr val="tx1"/>
                </a:solidFill>
              </a:rPr>
              <a:t>-21~-19</a:t>
            </a:r>
            <a:r>
              <a:rPr lang="en-US" altLang="zh-CN" sz="1700" b="1" dirty="0">
                <a:solidFill>
                  <a:schemeClr val="tx1"/>
                </a:solidFill>
              </a:rPr>
              <a:t> sec.</a:t>
            </a:r>
          </a:p>
          <a:p>
            <a:pPr lvl="2"/>
            <a:r>
              <a:rPr lang="en-US" altLang="zh-CN" sz="1700" b="1" dirty="0" err="1">
                <a:solidFill>
                  <a:schemeClr val="tx1"/>
                </a:solidFill>
              </a:rPr>
              <a:t>E</a:t>
            </a:r>
            <a:r>
              <a:rPr lang="en-US" altLang="zh-CN" sz="1700" b="1" baseline="-25000" dirty="0" err="1">
                <a:solidFill>
                  <a:schemeClr val="tx1"/>
                </a:solidFill>
              </a:rPr>
              <a:t>cm</a:t>
            </a:r>
            <a:r>
              <a:rPr lang="en-US" altLang="zh-CN" sz="1700" b="1" dirty="0">
                <a:solidFill>
                  <a:schemeClr val="tx1"/>
                </a:solidFill>
              </a:rPr>
              <a:t> 5~8 MeV/u (R</a:t>
            </a:r>
            <a:r>
              <a:rPr lang="en-US" altLang="zh-CN" sz="1700" b="1" baseline="-25000" dirty="0">
                <a:solidFill>
                  <a:schemeClr val="tx1"/>
                </a:solidFill>
              </a:rPr>
              <a:t>min</a:t>
            </a:r>
            <a:r>
              <a:rPr lang="en-US" altLang="zh-CN" sz="1700" b="1" dirty="0">
                <a:solidFill>
                  <a:schemeClr val="tx1"/>
                </a:solidFill>
              </a:rPr>
              <a:t>~30fm) could be tuned by changing </a:t>
            </a:r>
            <a:r>
              <a:rPr lang="en-US" altLang="zh-CN" sz="1700" b="1" dirty="0" err="1">
                <a:solidFill>
                  <a:schemeClr val="tx1"/>
                </a:solidFill>
              </a:rPr>
              <a:t>E</a:t>
            </a:r>
            <a:r>
              <a:rPr lang="en-US" altLang="zh-CN" sz="1700" b="1" baseline="-25000" dirty="0" err="1">
                <a:solidFill>
                  <a:schemeClr val="tx1"/>
                </a:solidFill>
              </a:rPr>
              <a:t>lab</a:t>
            </a:r>
            <a:r>
              <a:rPr lang="en-US" altLang="zh-CN" sz="1700" b="1" dirty="0">
                <a:solidFill>
                  <a:schemeClr val="tx1"/>
                </a:solidFill>
              </a:rPr>
              <a:t> of U</a:t>
            </a:r>
          </a:p>
          <a:p>
            <a:pPr lvl="2"/>
            <a:r>
              <a:rPr lang="en-US" altLang="zh-CN" sz="1700" b="1" dirty="0">
                <a:solidFill>
                  <a:schemeClr val="tx1"/>
                </a:solidFill>
              </a:rPr>
              <a:t>Luminosity</a:t>
            </a:r>
            <a:r>
              <a:rPr lang="zh-CN" altLang="en-US" sz="1700" b="1" dirty="0">
                <a:solidFill>
                  <a:schemeClr val="tx1"/>
                </a:solidFill>
              </a:rPr>
              <a:t>：</a:t>
            </a:r>
            <a:r>
              <a:rPr lang="en-US" altLang="zh-CN" sz="1700" b="1" dirty="0">
                <a:solidFill>
                  <a:schemeClr val="tx1"/>
                </a:solidFill>
              </a:rPr>
              <a:t>~10</a:t>
            </a:r>
            <a:r>
              <a:rPr lang="en-US" altLang="zh-CN" sz="1700" b="1" baseline="30000" dirty="0">
                <a:solidFill>
                  <a:schemeClr val="tx1"/>
                </a:solidFill>
              </a:rPr>
              <a:t>~26</a:t>
            </a:r>
            <a:r>
              <a:rPr lang="en-US" altLang="zh-CN" sz="1700" b="1" dirty="0">
                <a:solidFill>
                  <a:schemeClr val="tx1"/>
                </a:solidFill>
              </a:rPr>
              <a:t>/cm</a:t>
            </a:r>
            <a:r>
              <a:rPr lang="en-US" altLang="zh-CN" sz="1700" b="1" baseline="30000" dirty="0">
                <a:solidFill>
                  <a:schemeClr val="tx1"/>
                </a:solidFill>
              </a:rPr>
              <a:t>2</a:t>
            </a:r>
            <a:r>
              <a:rPr lang="en-US" altLang="zh-CN" sz="1700" b="1" dirty="0">
                <a:solidFill>
                  <a:schemeClr val="tx1"/>
                </a:solidFill>
              </a:rPr>
              <a:t>.sec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7348" y="2492896"/>
            <a:ext cx="2983144" cy="403244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DB9368B7-49E7-4317-AA37-5896B3C1C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52750"/>
          <a:stretch/>
        </p:blipFill>
        <p:spPr bwMode="auto">
          <a:xfrm>
            <a:off x="6120172" y="872716"/>
            <a:ext cx="2880320" cy="103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7EF824B7-C035-4CF7-9A41-4D95A0A83D7E}"/>
              </a:ext>
            </a:extLst>
          </p:cNvPr>
          <p:cNvGrpSpPr/>
          <p:nvPr/>
        </p:nvGrpSpPr>
        <p:grpSpPr>
          <a:xfrm>
            <a:off x="6444208" y="1808820"/>
            <a:ext cx="2211162" cy="720725"/>
            <a:chOff x="3121909" y="2155750"/>
            <a:chExt cx="2928959" cy="93504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50E372B1-B3DB-4215-B9FB-5E7FB7055FE1}"/>
                </a:ext>
              </a:extLst>
            </p:cNvPr>
            <p:cNvSpPr/>
            <p:nvPr/>
          </p:nvSpPr>
          <p:spPr>
            <a:xfrm>
              <a:off x="3121909" y="2155750"/>
              <a:ext cx="2928959" cy="9286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xmlns="" id="{40A13201-7FB3-4550-87FF-D4595DABB18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315011274"/>
                </p:ext>
              </p:extLst>
            </p:nvPr>
          </p:nvGraphicFramePr>
          <p:xfrm>
            <a:off x="3577295" y="2155750"/>
            <a:ext cx="2214577" cy="935044"/>
          </p:xfrm>
          <a:graphic>
            <a:graphicData uri="http://schemas.openxmlformats.org/presentationml/2006/ole">
              <p:oleObj spid="_x0000_s15470" name="Equation" r:id="rId5" imgW="1143000" imgH="482600" progId="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178216183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2150" y="44624"/>
            <a:ext cx="8056563" cy="720725"/>
          </a:xfrm>
        </p:spPr>
        <p:txBody>
          <a:bodyPr/>
          <a:lstStyle/>
          <a:p>
            <a:r>
              <a:rPr lang="en-US" altLang="zh-CN" dirty="0"/>
              <a:t>3, Integration of HIAF + CIADS</a:t>
            </a:r>
            <a:endParaRPr lang="zh-CN" altLang="en-US" dirty="0"/>
          </a:p>
        </p:txBody>
      </p:sp>
      <p:pic>
        <p:nvPicPr>
          <p:cNvPr id="4" name="内容占位符 3" descr="加速器总装配体3 - 4CMAD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4752020" y="5193196"/>
            <a:ext cx="4370343" cy="106980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 bwMode="auto">
          <a:xfrm>
            <a:off x="143508" y="944724"/>
            <a:ext cx="878497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FF0000"/>
                </a:solidFill>
                <a:ea typeface="楷体_GB2312" pitchFamily="49" charset="-122"/>
                <a:cs typeface="Times New Roman" pitchFamily="18" charset="0"/>
              </a:rPr>
              <a:t>HIAF+CIADS(ADANES) </a:t>
            </a:r>
            <a:r>
              <a:rPr lang="en-US" altLang="zh-CN" sz="2400" b="1" dirty="0">
                <a:solidFill>
                  <a:srgbClr val="FF0000"/>
                </a:solidFill>
                <a:ea typeface="楷体_GB2312" pitchFamily="49" charset="-122"/>
                <a:cs typeface="Times New Roman" pitchFamily="18" charset="0"/>
                <a:sym typeface="Wingdings" panose="05000000000000000000" pitchFamily="2" charset="2"/>
              </a:rPr>
              <a:t> &gt;2.5(10s’)MW</a:t>
            </a:r>
            <a:r>
              <a:rPr lang="en-US" altLang="zh-CN" sz="2400" b="1" dirty="0">
                <a:solidFill>
                  <a:srgbClr val="FF0000"/>
                </a:solidFill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2400" b="1" u="sng" dirty="0">
                <a:solidFill>
                  <a:srgbClr val="FF0000"/>
                </a:solidFill>
                <a:ea typeface="楷体_GB2312" pitchFamily="49" charset="-122"/>
                <a:cs typeface="Times New Roman" pitchFamily="18" charset="0"/>
              </a:rPr>
              <a:t>ISOL</a:t>
            </a:r>
            <a:r>
              <a:rPr lang="en-US" altLang="zh-CN" sz="2400" b="1" dirty="0">
                <a:solidFill>
                  <a:srgbClr val="FF0000"/>
                </a:solidFill>
                <a:ea typeface="楷体_GB2312" pitchFamily="49" charset="-122"/>
                <a:cs typeface="Times New Roman" pitchFamily="18" charset="0"/>
              </a:rPr>
              <a:t> Target, RIB </a:t>
            </a:r>
            <a:r>
              <a:rPr lang="en-US" altLang="zh-CN" sz="2400" b="1" dirty="0">
                <a:solidFill>
                  <a:srgbClr val="0000FF"/>
                </a:solidFill>
                <a:ea typeface="楷体_GB2312" pitchFamily="49" charset="-122"/>
                <a:cs typeface="Times New Roman" pitchFamily="18" charset="0"/>
              </a:rPr>
              <a:t>by Extracting RI (ex. Kr, </a:t>
            </a:r>
            <a:r>
              <a:rPr lang="en-US" altLang="zh-CN" sz="2400" b="1" dirty="0" err="1">
                <a:solidFill>
                  <a:srgbClr val="0000FF"/>
                </a:solidFill>
                <a:ea typeface="楷体_GB2312" pitchFamily="49" charset="-122"/>
                <a:cs typeface="Times New Roman" pitchFamily="18" charset="0"/>
              </a:rPr>
              <a:t>Xe</a:t>
            </a:r>
            <a:r>
              <a:rPr lang="en-US" altLang="zh-CN" sz="2400" b="1" dirty="0">
                <a:solidFill>
                  <a:srgbClr val="0000FF"/>
                </a:solidFill>
                <a:ea typeface="楷体_GB2312" pitchFamily="49" charset="-122"/>
                <a:cs typeface="Times New Roman" pitchFamily="18" charset="0"/>
              </a:rPr>
              <a:t>) from CIADS’s Target and Inject to HIAF Complex</a:t>
            </a:r>
            <a:endParaRPr lang="zh-CN" altLang="en-US" sz="2400" b="1" dirty="0">
              <a:solidFill>
                <a:srgbClr val="0000FF"/>
              </a:solidFill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62318232-3D27-46F8-9637-03BAF4C0EB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8151"/>
          <a:stretch/>
        </p:blipFill>
        <p:spPr>
          <a:xfrm rot="1500000">
            <a:off x="-553926" y="2895702"/>
            <a:ext cx="5737416" cy="344725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B8E3F1D-6B06-41FB-9A48-52810BDADA3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9972" y="2348087"/>
            <a:ext cx="4824744" cy="2665089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xmlns="" id="{6CF24D35-CA24-47C3-9223-8E806D299F56}"/>
              </a:ext>
            </a:extLst>
          </p:cNvPr>
          <p:cNvCxnSpPr>
            <a:cxnSpLocks/>
          </p:cNvCxnSpPr>
          <p:nvPr/>
        </p:nvCxnSpPr>
        <p:spPr>
          <a:xfrm flipH="1">
            <a:off x="4608004" y="5805264"/>
            <a:ext cx="43204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518772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83A1E24-9EEF-4AD6-A37D-C5E1DEB4A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152400"/>
            <a:ext cx="8451850" cy="72072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4, 2</a:t>
            </a:r>
            <a:r>
              <a:rPr lang="en-US" altLang="zh-CN" baseline="30000" dirty="0"/>
              <a:t>nd</a:t>
            </a:r>
            <a:r>
              <a:rPr lang="en-US" altLang="zh-CN" dirty="0"/>
              <a:t> Meson’s and anti-Proton Beams </a:t>
            </a:r>
            <a:r>
              <a:rPr lang="en-US" altLang="zh-CN" sz="2200" dirty="0"/>
              <a:t>(Intensity Frontier)</a:t>
            </a:r>
            <a:endParaRPr lang="zh-CN" altLang="en-US" sz="2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DA2B70B-1863-4C00-8C47-706049308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6" y="836712"/>
            <a:ext cx="9128294" cy="5616621"/>
          </a:xfrm>
        </p:spPr>
        <p:txBody>
          <a:bodyPr/>
          <a:lstStyle/>
          <a:p>
            <a:r>
              <a:rPr lang="en-US" altLang="zh-CN" dirty="0"/>
              <a:t>2</a:t>
            </a:r>
            <a:r>
              <a:rPr lang="en-US" altLang="zh-CN" baseline="30000" dirty="0"/>
              <a:t>nd</a:t>
            </a:r>
            <a:r>
              <a:rPr lang="en-US" altLang="zh-CN" dirty="0"/>
              <a:t> DC </a:t>
            </a:r>
            <a:r>
              <a:rPr lang="en-US" altLang="zh-CN" dirty="0">
                <a:latin typeface="Symbol" panose="05050102010706020507" pitchFamily="18" charset="2"/>
              </a:rPr>
              <a:t>m</a:t>
            </a:r>
            <a:r>
              <a:rPr lang="en-US" altLang="zh-CN" dirty="0"/>
              <a:t> Beam driven by </a:t>
            </a:r>
            <a:r>
              <a:rPr lang="en-US" altLang="zh-CN" dirty="0">
                <a:solidFill>
                  <a:srgbClr val="FF0000"/>
                </a:solidFill>
              </a:rPr>
              <a:t>intense proton of CIADS</a:t>
            </a:r>
          </a:p>
          <a:p>
            <a:pPr lvl="1"/>
            <a:r>
              <a:rPr lang="en-US" altLang="zh-CN" b="1" dirty="0"/>
              <a:t>“ISOL” Type (surface muon), 1.0~1.5GeV&amp;10mA</a:t>
            </a:r>
            <a:r>
              <a:rPr lang="en-US" altLang="zh-CN" b="1" dirty="0">
                <a:sym typeface="Wingdings" panose="05000000000000000000" pitchFamily="2" charset="2"/>
              </a:rPr>
              <a:t></a:t>
            </a:r>
            <a:r>
              <a:rPr lang="en-US" altLang="zh-CN" b="1" dirty="0"/>
              <a:t>10</a:t>
            </a:r>
            <a:r>
              <a:rPr lang="en-US" altLang="zh-CN" b="1" baseline="30000" dirty="0"/>
              <a:t>~12</a:t>
            </a:r>
            <a:r>
              <a:rPr lang="en-US" altLang="zh-CN" b="1" dirty="0"/>
              <a:t>/s </a:t>
            </a:r>
            <a:r>
              <a:rPr lang="en-US" altLang="zh-CN" b="1" dirty="0">
                <a:latin typeface="Symbol" panose="05050102010706020507" pitchFamily="18" charset="2"/>
              </a:rPr>
              <a:t>m</a:t>
            </a:r>
            <a:r>
              <a:rPr lang="en-US" altLang="zh-CN" b="1" baseline="30000" dirty="0"/>
              <a:t>+</a:t>
            </a:r>
            <a:r>
              <a:rPr lang="en-US" altLang="zh-CN" b="1" dirty="0"/>
              <a:t>     </a:t>
            </a:r>
            <a:r>
              <a:rPr lang="en-US" altLang="zh-CN" b="1" dirty="0">
                <a:sym typeface="Wingdings" panose="05000000000000000000" pitchFamily="2" charset="2"/>
              </a:rPr>
              <a:t> (&gt;10 time than existing Setups)</a:t>
            </a:r>
            <a:endParaRPr lang="en-US" altLang="zh-CN" b="1" dirty="0"/>
          </a:p>
          <a:p>
            <a:pPr lvl="1"/>
            <a:r>
              <a:rPr lang="en-US" altLang="zh-CN" b="1" dirty="0"/>
              <a:t>Research Topics:</a:t>
            </a:r>
          </a:p>
          <a:p>
            <a:pPr lvl="2"/>
            <a:r>
              <a:rPr lang="en-US" altLang="zh-CN" b="1" dirty="0">
                <a:latin typeface="Symbol" panose="05050102010706020507" pitchFamily="18" charset="2"/>
              </a:rPr>
              <a:t>m</a:t>
            </a:r>
            <a:r>
              <a:rPr lang="en-US" altLang="zh-CN" b="1" baseline="30000" dirty="0">
                <a:latin typeface="Symbol" panose="05050102010706020507" pitchFamily="18" charset="2"/>
              </a:rPr>
              <a:t>+</a:t>
            </a:r>
            <a:r>
              <a:rPr lang="en-US" altLang="zh-CN" b="1" dirty="0"/>
              <a:t> </a:t>
            </a:r>
            <a:r>
              <a:rPr lang="en-US" altLang="zh-CN" b="1" dirty="0">
                <a:sym typeface="Wingdings" panose="05000000000000000000" pitchFamily="2" charset="2"/>
              </a:rPr>
              <a:t> </a:t>
            </a:r>
            <a:r>
              <a:rPr lang="en-US" altLang="zh-CN" b="1" dirty="0" err="1">
                <a:sym typeface="Wingdings" panose="05000000000000000000" pitchFamily="2" charset="2"/>
              </a:rPr>
              <a:t>e</a:t>
            </a:r>
            <a:r>
              <a:rPr lang="en-US" altLang="zh-CN" b="1" baseline="30000" dirty="0" err="1">
                <a:sym typeface="Wingdings" panose="05000000000000000000" pitchFamily="2" charset="2"/>
              </a:rPr>
              <a:t>+</a:t>
            </a:r>
            <a:r>
              <a:rPr lang="en-US" altLang="zh-CN" b="1" dirty="0" err="1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altLang="zh-CN" b="1" dirty="0">
                <a:latin typeface="Symbol" panose="05050102010706020507" pitchFamily="18" charset="2"/>
                <a:sym typeface="Wingdings" panose="05000000000000000000" pitchFamily="2" charset="2"/>
              </a:rPr>
              <a:t> (10</a:t>
            </a:r>
            <a:r>
              <a:rPr lang="en-US" altLang="zh-CN" b="1" baseline="30000" dirty="0">
                <a:latin typeface="Symbol" panose="05050102010706020507" pitchFamily="18" charset="2"/>
                <a:sym typeface="Wingdings" panose="05000000000000000000" pitchFamily="2" charset="2"/>
              </a:rPr>
              <a:t>-15~-16</a:t>
            </a:r>
            <a:r>
              <a:rPr lang="en-US" altLang="zh-CN" b="1" dirty="0">
                <a:latin typeface="Symbol" panose="05050102010706020507" pitchFamily="18" charset="2"/>
                <a:sym typeface="Wingdings" panose="05000000000000000000" pitchFamily="2" charset="2"/>
              </a:rPr>
              <a:t>), m</a:t>
            </a:r>
            <a:r>
              <a:rPr lang="en-US" altLang="zh-CN" b="1" baseline="30000" dirty="0"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r>
              <a:rPr lang="en-US" altLang="zh-CN" b="1" dirty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altLang="zh-CN" b="1" dirty="0">
                <a:latin typeface="+mn-lt"/>
                <a:sym typeface="Wingdings" panose="05000000000000000000" pitchFamily="2" charset="2"/>
              </a:rPr>
              <a:t>g-</a:t>
            </a:r>
            <a:r>
              <a:rPr lang="en-US" altLang="zh-CN" b="1" dirty="0">
                <a:latin typeface="Symbol" panose="05050102010706020507" pitchFamily="18" charset="2"/>
                <a:sym typeface="Wingdings" panose="05000000000000000000" pitchFamily="2" charset="2"/>
              </a:rPr>
              <a:t>2, ...</a:t>
            </a:r>
            <a:endParaRPr lang="en-US" altLang="zh-CN" b="1" dirty="0">
              <a:latin typeface="Symbol" panose="05050102010706020507" pitchFamily="18" charset="2"/>
            </a:endParaRPr>
          </a:p>
          <a:p>
            <a:pPr lvl="2"/>
            <a:r>
              <a:rPr lang="en-US" altLang="zh-CN" b="1" dirty="0"/>
              <a:t>Application: </a:t>
            </a:r>
            <a:r>
              <a:rPr lang="en-US" altLang="zh-CN" b="1" dirty="0" err="1">
                <a:latin typeface="Symbol" panose="05050102010706020507" pitchFamily="18" charset="2"/>
              </a:rPr>
              <a:t>m</a:t>
            </a:r>
            <a:r>
              <a:rPr lang="en-US" altLang="zh-CN" b="1" dirty="0" err="1"/>
              <a:t>SR</a:t>
            </a:r>
            <a:r>
              <a:rPr lang="en-US" altLang="zh-CN" b="1" dirty="0"/>
              <a:t>, tomography, condense matter, …</a:t>
            </a:r>
          </a:p>
          <a:p>
            <a:r>
              <a:rPr lang="en-US" altLang="zh-CN" dirty="0"/>
              <a:t>2</a:t>
            </a:r>
            <a:r>
              <a:rPr lang="en-US" altLang="zh-CN" baseline="30000" dirty="0"/>
              <a:t>nd</a:t>
            </a:r>
            <a:r>
              <a:rPr lang="en-US" altLang="zh-CN" dirty="0"/>
              <a:t> Pulse Beams (&gt;3GeV/c </a:t>
            </a:r>
            <a:r>
              <a:rPr lang="en-US" altLang="zh-CN" dirty="0">
                <a:latin typeface="Symbol" panose="05050102010706020507" pitchFamily="18" charset="2"/>
              </a:rPr>
              <a:t>p</a:t>
            </a:r>
            <a:r>
              <a:rPr lang="en-US" altLang="zh-CN" dirty="0"/>
              <a:t>, </a:t>
            </a:r>
            <a:r>
              <a:rPr lang="en-US" altLang="zh-CN" dirty="0">
                <a:latin typeface="Symbol" panose="05050102010706020507" pitchFamily="18" charset="2"/>
              </a:rPr>
              <a:t>m</a:t>
            </a:r>
            <a:r>
              <a:rPr lang="en-US" altLang="zh-CN" dirty="0"/>
              <a:t>, k) from</a:t>
            </a:r>
            <a:r>
              <a:rPr lang="en-US" altLang="zh-CN" dirty="0">
                <a:solidFill>
                  <a:srgbClr val="FF0000"/>
                </a:solidFill>
              </a:rPr>
              <a:t> HI-BRing2 of HIAF </a:t>
            </a:r>
          </a:p>
          <a:p>
            <a:pPr lvl="1"/>
            <a:r>
              <a:rPr lang="en-US" altLang="zh-CN" b="1" dirty="0"/>
              <a:t>“In Flight”  ~10</a:t>
            </a:r>
            <a:r>
              <a:rPr lang="en-US" altLang="zh-CN" b="1" baseline="30000" dirty="0"/>
              <a:t>10~9</a:t>
            </a:r>
            <a:r>
              <a:rPr lang="en-US" altLang="zh-CN" b="1" dirty="0"/>
              <a:t>/</a:t>
            </a:r>
            <a:r>
              <a:rPr lang="en-US" altLang="zh-CN" b="1" dirty="0" err="1"/>
              <a:t>ppp</a:t>
            </a:r>
            <a:r>
              <a:rPr lang="en-US" altLang="zh-CN" b="1" dirty="0"/>
              <a:t> 2</a:t>
            </a:r>
            <a:r>
              <a:rPr lang="en-US" altLang="zh-CN" b="1" baseline="30000" dirty="0"/>
              <a:t>nd</a:t>
            </a:r>
            <a:r>
              <a:rPr lang="en-US" altLang="zh-CN" b="1" dirty="0"/>
              <a:t> Beam/Inject into Ring (100*</a:t>
            </a:r>
            <a:r>
              <a:rPr lang="en-US" altLang="zh-CN" b="1" dirty="0">
                <a:latin typeface="Symbol" panose="05050102010706020507" pitchFamily="18" charset="2"/>
              </a:rPr>
              <a:t>m</a:t>
            </a:r>
            <a:r>
              <a:rPr lang="en-US" altLang="zh-CN" b="1" dirty="0"/>
              <a:t> Campus)</a:t>
            </a:r>
          </a:p>
          <a:p>
            <a:pPr lvl="1"/>
            <a:r>
              <a:rPr lang="en-US" altLang="zh-CN" b="1" dirty="0"/>
              <a:t>Research Topics:</a:t>
            </a:r>
          </a:p>
          <a:p>
            <a:pPr lvl="2"/>
            <a:r>
              <a:rPr lang="en-US" altLang="zh-CN" b="1" dirty="0">
                <a:latin typeface="+mn-lt"/>
              </a:rPr>
              <a:t>Mu2e,</a:t>
            </a:r>
            <a:r>
              <a:rPr lang="en-US" altLang="zh-CN" b="1" dirty="0"/>
              <a:t> </a:t>
            </a:r>
            <a:r>
              <a:rPr lang="en-US" altLang="zh-CN" b="1" dirty="0">
                <a:latin typeface="Symbol" panose="05050102010706020507" pitchFamily="18" charset="2"/>
              </a:rPr>
              <a:t>m</a:t>
            </a:r>
            <a:r>
              <a:rPr lang="en-US" altLang="zh-CN" b="1" dirty="0"/>
              <a:t> g-2, …</a:t>
            </a:r>
          </a:p>
          <a:p>
            <a:pPr lvl="2"/>
            <a:r>
              <a:rPr lang="en-US" altLang="zh-CN" b="1" dirty="0">
                <a:latin typeface="+mn-lt"/>
              </a:rPr>
              <a:t>Neutrino:</a:t>
            </a:r>
            <a:r>
              <a:rPr lang="en-US" altLang="zh-CN" b="1" dirty="0">
                <a:latin typeface="Symbol" panose="05050102010706020507" pitchFamily="18" charset="2"/>
              </a:rPr>
              <a:t> u</a:t>
            </a:r>
            <a:r>
              <a:rPr lang="en-US" altLang="zh-CN" b="1" baseline="-25000" dirty="0">
                <a:latin typeface="Symbol" panose="05050102010706020507" pitchFamily="18" charset="2"/>
              </a:rPr>
              <a:t>m</a:t>
            </a:r>
            <a:r>
              <a:rPr lang="en-US" altLang="zh-CN" b="1" dirty="0">
                <a:latin typeface="Symbol" panose="05050102010706020507" pitchFamily="18" charset="2"/>
              </a:rPr>
              <a:t> </a:t>
            </a:r>
            <a:r>
              <a:rPr lang="en-US" altLang="zh-CN" b="1" dirty="0">
                <a:latin typeface="+mn-lt"/>
              </a:rPr>
              <a:t>oscillation</a:t>
            </a:r>
            <a:r>
              <a:rPr lang="en-US" altLang="zh-CN" b="1" dirty="0"/>
              <a:t>,  precise measurement…</a:t>
            </a:r>
            <a:r>
              <a:rPr lang="zh-CN" altLang="en-US" b="1" dirty="0"/>
              <a:t> </a:t>
            </a:r>
            <a:endParaRPr lang="en-US" altLang="zh-CN" b="1" dirty="0"/>
          </a:p>
          <a:p>
            <a:pPr lvl="2"/>
            <a:r>
              <a:rPr lang="en-US" altLang="zh-CN" b="1" dirty="0">
                <a:latin typeface="Symbol" panose="05050102010706020507" pitchFamily="18" charset="2"/>
              </a:rPr>
              <a:t>k </a:t>
            </a:r>
            <a:r>
              <a:rPr lang="en-US" altLang="zh-CN" b="1" dirty="0"/>
              <a:t>Rare Decay</a:t>
            </a:r>
            <a:r>
              <a:rPr lang="en-US" altLang="zh-CN" b="1"/>
              <a:t>, nuclei EDM,…  </a:t>
            </a:r>
            <a:endParaRPr lang="en-US" altLang="zh-CN" b="1" dirty="0"/>
          </a:p>
          <a:p>
            <a:pPr lvl="2"/>
            <a:r>
              <a:rPr lang="en-US" altLang="zh-CN" b="1" dirty="0"/>
              <a:t>large scale tomography… </a:t>
            </a:r>
          </a:p>
          <a:p>
            <a:r>
              <a:rPr lang="en-US" altLang="zh-CN" dirty="0"/>
              <a:t>2</a:t>
            </a:r>
            <a:r>
              <a:rPr lang="en-US" altLang="zh-CN" baseline="30000" dirty="0"/>
              <a:t>nd</a:t>
            </a:r>
            <a:r>
              <a:rPr lang="en-US" altLang="zh-CN" dirty="0"/>
              <a:t> Pulse anti-Proton Driven by 86 Tm Intense proton / Hi ? </a:t>
            </a:r>
            <a:endParaRPr lang="zh-CN" altLang="en-US" dirty="0"/>
          </a:p>
        </p:txBody>
      </p:sp>
      <p:grpSp>
        <p:nvGrpSpPr>
          <p:cNvPr id="4" name="Group 96">
            <a:extLst>
              <a:ext uri="{FF2B5EF4-FFF2-40B4-BE49-F238E27FC236}">
                <a16:creationId xmlns:a16="http://schemas.microsoft.com/office/drawing/2014/main" xmlns="" id="{F587B401-456E-4A59-9BF6-567B9A8A8698}"/>
              </a:ext>
            </a:extLst>
          </p:cNvPr>
          <p:cNvGrpSpPr>
            <a:grpSpLocks/>
          </p:cNvGrpSpPr>
          <p:nvPr/>
        </p:nvGrpSpPr>
        <p:grpSpPr bwMode="auto">
          <a:xfrm>
            <a:off x="6876084" y="1700808"/>
            <a:ext cx="2232419" cy="2088232"/>
            <a:chOff x="3859" y="1344"/>
            <a:chExt cx="1728" cy="1990"/>
          </a:xfrm>
          <a:solidFill>
            <a:schemeClr val="bg2"/>
          </a:solidFill>
        </p:grpSpPr>
        <p:grpSp>
          <p:nvGrpSpPr>
            <p:cNvPr id="5" name="Group 89">
              <a:extLst>
                <a:ext uri="{FF2B5EF4-FFF2-40B4-BE49-F238E27FC236}">
                  <a16:creationId xmlns:a16="http://schemas.microsoft.com/office/drawing/2014/main" xmlns="" id="{31B98742-60A5-4822-A0EF-F0260EB2F1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9" y="1344"/>
              <a:ext cx="1728" cy="1680"/>
              <a:chOff x="3888" y="1392"/>
              <a:chExt cx="1728" cy="1680"/>
            </a:xfrm>
            <a:grpFill/>
          </p:grpSpPr>
          <p:sp>
            <p:nvSpPr>
              <p:cNvPr id="7" name="AutoShape 64">
                <a:extLst>
                  <a:ext uri="{FF2B5EF4-FFF2-40B4-BE49-F238E27FC236}">
                    <a16:creationId xmlns:a16="http://schemas.microsoft.com/office/drawing/2014/main" xmlns="" id="{644BB472-DA1F-42F4-B66B-9C6A805D8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625911">
                <a:off x="4176" y="1392"/>
                <a:ext cx="432" cy="52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5">
                <a:extLst>
                  <a:ext uri="{FF2B5EF4-FFF2-40B4-BE49-F238E27FC236}">
                    <a16:creationId xmlns:a16="http://schemas.microsoft.com/office/drawing/2014/main" xmlns="" id="{B250707D-9D4B-4389-8F09-2D9E139AD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2496"/>
                <a:ext cx="336" cy="144"/>
              </a:xfrm>
              <a:prstGeom prst="rect">
                <a:avLst/>
              </a:pr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" name="Line 66">
                <a:extLst>
                  <a:ext uri="{FF2B5EF4-FFF2-40B4-BE49-F238E27FC236}">
                    <a16:creationId xmlns:a16="http://schemas.microsoft.com/office/drawing/2014/main" xmlns="" id="{EC12F24C-8D49-4AC8-B771-4CA4D3C545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1392"/>
                <a:ext cx="0" cy="1680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" name="Line 67">
                <a:extLst>
                  <a:ext uri="{FF2B5EF4-FFF2-40B4-BE49-F238E27FC236}">
                    <a16:creationId xmlns:a16="http://schemas.microsoft.com/office/drawing/2014/main" xmlns="" id="{467EB714-A78A-4E45-8544-82D0BE353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912" cy="0"/>
              </a:xfrm>
              <a:prstGeom prst="line">
                <a:avLst/>
              </a:prstGeom>
              <a:grpFill/>
              <a:ln w="9525">
                <a:solidFill>
                  <a:srgbClr val="FF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" name="Line 68">
                <a:extLst>
                  <a:ext uri="{FF2B5EF4-FFF2-40B4-BE49-F238E27FC236}">
                    <a16:creationId xmlns:a16="http://schemas.microsoft.com/office/drawing/2014/main" xmlns="" id="{A9FD8E9D-B993-4372-8856-8D401122A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680"/>
                <a:ext cx="912" cy="0"/>
              </a:xfrm>
              <a:prstGeom prst="line">
                <a:avLst/>
              </a:prstGeom>
              <a:grpFill/>
              <a:ln w="9525">
                <a:solidFill>
                  <a:srgbClr val="FF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" name="Rectangle 69">
                <a:extLst>
                  <a:ext uri="{FF2B5EF4-FFF2-40B4-BE49-F238E27FC236}">
                    <a16:creationId xmlns:a16="http://schemas.microsoft.com/office/drawing/2014/main" xmlns="" id="{6A8D070A-E1F0-4384-8EC2-5C7B419D9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2745"/>
                <a:ext cx="561" cy="31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0000FF"/>
                    </a:solidFill>
                  </a:rPr>
                  <a:t>proton</a:t>
                </a:r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xmlns="" id="{3D2AE871-FD6C-44E5-A314-E3C49034C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2640"/>
                <a:ext cx="0" cy="240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  <a:round/>
                <a:headEnd type="triangle" w="med" len="med"/>
                <a:tailEnd/>
              </a:ln>
              <a:ex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Line 71">
                <a:extLst>
                  <a:ext uri="{FF2B5EF4-FFF2-40B4-BE49-F238E27FC236}">
                    <a16:creationId xmlns:a16="http://schemas.microsoft.com/office/drawing/2014/main" xmlns="" id="{143DE898-D758-4C15-A11D-914F529F27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68" y="2160"/>
                <a:ext cx="0" cy="144"/>
              </a:xfrm>
              <a:prstGeom prst="line">
                <a:avLst/>
              </a:prstGeom>
              <a:grp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" name="Line 72">
                <a:extLst>
                  <a:ext uri="{FF2B5EF4-FFF2-40B4-BE49-F238E27FC236}">
                    <a16:creationId xmlns:a16="http://schemas.microsoft.com/office/drawing/2014/main" xmlns="" id="{483A42D0-6CDD-4DC4-96EF-31930DDBE5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64" y="2160"/>
                <a:ext cx="0" cy="144"/>
              </a:xfrm>
              <a:prstGeom prst="line">
                <a:avLst/>
              </a:prstGeom>
              <a:grp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" name="Line 73">
                <a:extLst>
                  <a:ext uri="{FF2B5EF4-FFF2-40B4-BE49-F238E27FC236}">
                    <a16:creationId xmlns:a16="http://schemas.microsoft.com/office/drawing/2014/main" xmlns="" id="{B8BF7683-9349-41A4-B702-9FDE45C8F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4" y="2160"/>
                <a:ext cx="48" cy="144"/>
              </a:xfrm>
              <a:prstGeom prst="line">
                <a:avLst/>
              </a:prstGeom>
              <a:grp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" name="Line 75">
                <a:extLst>
                  <a:ext uri="{FF2B5EF4-FFF2-40B4-BE49-F238E27FC236}">
                    <a16:creationId xmlns:a16="http://schemas.microsoft.com/office/drawing/2014/main" xmlns="" id="{D5C21ED8-A6AF-418A-A554-683E30A69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60" y="1536"/>
                <a:ext cx="144" cy="0"/>
              </a:xfrm>
              <a:prstGeom prst="line">
                <a:avLst/>
              </a:prstGeom>
              <a:grp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" name="Line 76">
                <a:extLst>
                  <a:ext uri="{FF2B5EF4-FFF2-40B4-BE49-F238E27FC236}">
                    <a16:creationId xmlns:a16="http://schemas.microsoft.com/office/drawing/2014/main" xmlns="" id="{56E0697A-B457-4A09-B94A-04CB836E33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04" y="1584"/>
                <a:ext cx="144" cy="0"/>
              </a:xfrm>
              <a:prstGeom prst="line">
                <a:avLst/>
              </a:prstGeom>
              <a:grp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" name="Line 77">
                <a:extLst>
                  <a:ext uri="{FF2B5EF4-FFF2-40B4-BE49-F238E27FC236}">
                    <a16:creationId xmlns:a16="http://schemas.microsoft.com/office/drawing/2014/main" xmlns="" id="{2E8A390F-69FC-4EB9-8A49-34E8D4D560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56" y="1488"/>
                <a:ext cx="144" cy="0"/>
              </a:xfrm>
              <a:prstGeom prst="line">
                <a:avLst/>
              </a:prstGeom>
              <a:grp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Rectangle 78">
                <a:extLst>
                  <a:ext uri="{FF2B5EF4-FFF2-40B4-BE49-F238E27FC236}">
                    <a16:creationId xmlns:a16="http://schemas.microsoft.com/office/drawing/2014/main" xmlns="" id="{C750BFB9-9408-414D-A091-A15777516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4" y="1432"/>
                <a:ext cx="584" cy="31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0000FF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</a:t>
                </a:r>
                <a:r>
                  <a:rPr lang="en-US" altLang="zh-CN" sz="1400" b="1" baseline="30000" dirty="0">
                    <a:solidFill>
                      <a:srgbClr val="0000FF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</a:t>
                </a:r>
                <a:r>
                  <a:rPr lang="en-US" altLang="zh-CN" sz="1400" b="1" dirty="0">
                    <a:solidFill>
                      <a:srgbClr val="0000FF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</a:t>
                </a:r>
                <a:r>
                  <a:rPr lang="en-US" altLang="zh-CN" sz="1400" b="1" dirty="0">
                    <a:solidFill>
                      <a:srgbClr val="0000FF"/>
                    </a:solidFill>
                  </a:rPr>
                  <a:t>only</a:t>
                </a:r>
                <a:endParaRPr lang="en-US" altLang="zh-CN" sz="1400" b="1" dirty="0">
                  <a:solidFill>
                    <a:srgbClr val="0000FF"/>
                  </a:solidFill>
                  <a:latin typeface="Symbol" panose="05050102010706020507" pitchFamily="18" charset="2"/>
                  <a:sym typeface="Symbol" panose="05050102010706020507" pitchFamily="18" charset="2"/>
                </a:endParaRPr>
              </a:p>
            </p:txBody>
          </p:sp>
          <p:sp>
            <p:nvSpPr>
              <p:cNvPr id="27" name="Rectangle 74">
                <a:extLst>
                  <a:ext uri="{FF2B5EF4-FFF2-40B4-BE49-F238E27FC236}">
                    <a16:creationId xmlns:a16="http://schemas.microsoft.com/office/drawing/2014/main" xmlns="" id="{D96BC4D2-794C-4D0D-A40C-36E319DBB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318"/>
                <a:ext cx="561" cy="29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0000FF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</a:t>
                </a:r>
                <a:r>
                  <a:rPr lang="en-US" altLang="zh-CN" sz="1400" b="1" dirty="0">
                    <a:solidFill>
                      <a:srgbClr val="0000FF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</a:t>
                </a:r>
                <a:r>
                  <a:rPr lang="en-US" altLang="zh-CN" sz="1400" b="1" dirty="0">
                    <a:solidFill>
                      <a:srgbClr val="0000FF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</a:t>
                </a:r>
              </a:p>
            </p:txBody>
          </p:sp>
          <p:sp>
            <p:nvSpPr>
              <p:cNvPr id="23" name="Line 84">
                <a:extLst>
                  <a:ext uri="{FF2B5EF4-FFF2-40B4-BE49-F238E27FC236}">
                    <a16:creationId xmlns:a16="http://schemas.microsoft.com/office/drawing/2014/main" xmlns="" id="{242EB025-1E0F-4004-9FFD-F2285A47C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20" y="1920"/>
                <a:ext cx="0" cy="144"/>
              </a:xfrm>
              <a:prstGeom prst="line">
                <a:avLst/>
              </a:prstGeom>
              <a:grp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" name="Line 85">
                <a:extLst>
                  <a:ext uri="{FF2B5EF4-FFF2-40B4-BE49-F238E27FC236}">
                    <a16:creationId xmlns:a16="http://schemas.microsoft.com/office/drawing/2014/main" xmlns="" id="{584B69BD-8A8F-40FF-8DF1-E27C1A24DD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16" y="1920"/>
                <a:ext cx="0" cy="144"/>
              </a:xfrm>
              <a:prstGeom prst="line">
                <a:avLst/>
              </a:prstGeom>
              <a:grp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" name="Line 86">
                <a:extLst>
                  <a:ext uri="{FF2B5EF4-FFF2-40B4-BE49-F238E27FC236}">
                    <a16:creationId xmlns:a16="http://schemas.microsoft.com/office/drawing/2014/main" xmlns="" id="{F019A66B-EC44-4DC6-AF40-C420EC40F7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4" y="1920"/>
                <a:ext cx="0" cy="144"/>
              </a:xfrm>
              <a:prstGeom prst="line">
                <a:avLst/>
              </a:prstGeom>
              <a:grp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" name="Rectangle 87">
                <a:extLst>
                  <a:ext uri="{FF2B5EF4-FFF2-40B4-BE49-F238E27FC236}">
                    <a16:creationId xmlns:a16="http://schemas.microsoft.com/office/drawing/2014/main" xmlns="" id="{01DB25A8-EA18-45D4-A019-F0B29D2B1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4" y="1966"/>
                <a:ext cx="584" cy="31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0000FF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</a:t>
                </a:r>
                <a:r>
                  <a:rPr lang="en-US" altLang="zh-CN" sz="1400" b="1" baseline="30000" dirty="0">
                    <a:solidFill>
                      <a:srgbClr val="0000FF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</a:t>
                </a:r>
                <a:r>
                  <a:rPr lang="en-US" altLang="zh-CN" sz="1400" b="1" dirty="0">
                    <a:solidFill>
                      <a:srgbClr val="0000FF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</a:t>
                </a:r>
                <a:r>
                  <a:rPr lang="en-US" altLang="zh-CN" sz="1400" b="1" dirty="0">
                    <a:solidFill>
                      <a:srgbClr val="0000FF"/>
                    </a:solidFill>
                  </a:rPr>
                  <a:t>only</a:t>
                </a:r>
                <a:endParaRPr lang="en-US" altLang="zh-CN" sz="1400" b="1" dirty="0">
                  <a:solidFill>
                    <a:srgbClr val="0000FF"/>
                  </a:solidFill>
                  <a:latin typeface="Symbol" panose="05050102010706020507" pitchFamily="18" charset="2"/>
                  <a:sym typeface="Symbol" panose="05050102010706020507" pitchFamily="18" charset="2"/>
                </a:endParaRPr>
              </a:p>
            </p:txBody>
          </p:sp>
        </p:grpSp>
        <p:sp>
          <p:nvSpPr>
            <p:cNvPr id="6" name="Rectangle 93">
              <a:extLst>
                <a:ext uri="{FF2B5EF4-FFF2-40B4-BE49-F238E27FC236}">
                  <a16:creationId xmlns:a16="http://schemas.microsoft.com/office/drawing/2014/main" xmlns="" id="{13E55275-B3FC-4454-ABEB-625EE09D3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7" y="3024"/>
              <a:ext cx="825" cy="3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0000FF"/>
                  </a:solidFill>
                  <a:latin typeface="+mn-lt"/>
                </a:rPr>
                <a:t>Surface </a:t>
              </a:r>
              <a:r>
                <a:rPr lang="en-US" altLang="zh-CN" sz="1400" b="1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</a:t>
              </a:r>
              <a:endParaRPr lang="en-US" altLang="zh-CN" sz="1400" b="1" dirty="0">
                <a:solidFill>
                  <a:srgbClr val="0000FF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676819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2990BD7-2365-4EF0-8A95-EEC057E7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596" y="44624"/>
            <a:ext cx="8208404" cy="72072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4, 2</a:t>
            </a:r>
            <a:r>
              <a:rPr lang="en-US" altLang="zh-CN" baseline="30000" dirty="0"/>
              <a:t>nd</a:t>
            </a:r>
            <a:r>
              <a:rPr lang="en-US" altLang="zh-CN" dirty="0"/>
              <a:t> Muon (&amp; Neutrino) Driven by HI </a:t>
            </a:r>
            <a:r>
              <a:rPr lang="en-US" altLang="zh-CN" sz="2700" dirty="0"/>
              <a:t>(Heavy Ion)</a:t>
            </a:r>
            <a:endParaRPr lang="zh-CN" altLang="en-US" sz="27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D0D5465-5422-4050-ADB3-EB72AAE580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36712"/>
                <a:ext cx="9144000" cy="5760640"/>
              </a:xfrm>
            </p:spPr>
            <p:txBody>
              <a:bodyPr/>
              <a:lstStyle/>
              <a:p>
                <a:r>
                  <a:rPr lang="en-US" altLang="zh-CN" dirty="0"/>
                  <a:t>System Optimizing: (higher eff. as intense pulse HI beams)</a:t>
                </a:r>
              </a:p>
              <a:p>
                <a:pPr lvl="1"/>
                <a:r>
                  <a:rPr lang="en-US" altLang="zh-CN" dirty="0" err="1"/>
                  <a:t>E</a:t>
                </a:r>
                <a:r>
                  <a:rPr lang="en-US" altLang="zh-CN" baseline="-25000" dirty="0" err="1"/>
                  <a:t>ring</a:t>
                </a:r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altLang="zh-CN" dirty="0"/>
                  <a:t> q</a:t>
                </a:r>
                <a:r>
                  <a:rPr lang="en-US" altLang="zh-CN" baseline="30000" dirty="0"/>
                  <a:t>2</a:t>
                </a:r>
                <a:r>
                  <a:rPr lang="en-US" altLang="zh-CN" dirty="0"/>
                  <a:t>/A  [Bp = 86Tm </a:t>
                </a:r>
                <a:r>
                  <a:rPr lang="en-US" altLang="zh-CN" dirty="0">
                    <a:sym typeface="Wingdings" panose="05000000000000000000" pitchFamily="2" charset="2"/>
                  </a:rPr>
                  <a:t> ~10AGeV for A~100]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 </a:t>
                </a:r>
                <a:r>
                  <a:rPr lang="en-US" altLang="zh-CN" dirty="0" err="1"/>
                  <a:t>Gain</a:t>
                </a:r>
                <a:r>
                  <a:rPr lang="en-US" altLang="zh-CN" baseline="-25000" dirty="0" err="1"/>
                  <a:t>Yield</a:t>
                </a:r>
                <a:r>
                  <a:rPr lang="en-US" altLang="zh-CN" dirty="0"/>
                  <a:t>: </a:t>
                </a:r>
                <a:r>
                  <a:rPr lang="en-US" altLang="zh-CN" dirty="0" err="1"/>
                  <a:t>Proj</a:t>
                </a:r>
                <a:r>
                  <a:rPr lang="en-US" altLang="zh-CN" dirty="0"/>
                  <a:t>. 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A</a:t>
                </a:r>
                <a:r>
                  <a:rPr lang="en-US" altLang="zh-CN" baseline="30000" dirty="0"/>
                  <a:t>2/3</a:t>
                </a:r>
                <a:r>
                  <a:rPr lang="en-US" altLang="zh-CN" dirty="0"/>
                  <a:t> (~4AGeV)</a:t>
                </a:r>
                <a:r>
                  <a:rPr lang="en-US" altLang="zh-CN" dirty="0">
                    <a:sym typeface="Wingdings" panose="05000000000000000000" pitchFamily="2" charset="2"/>
                  </a:rPr>
                  <a:t> ~20</a:t>
                </a:r>
                <a:r>
                  <a:rPr lang="en-US" altLang="zh-CN" dirty="0"/>
                  <a:t> /~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altLang="zh-CN" dirty="0"/>
                  <a:t> A (~10AGeV)</a:t>
                </a:r>
                <a:r>
                  <a:rPr lang="en-US" altLang="zh-CN" dirty="0">
                    <a:sym typeface="Wingdings" panose="05000000000000000000" pitchFamily="2" charset="2"/>
                  </a:rPr>
                  <a:t></a:t>
                </a:r>
                <a:r>
                  <a:rPr lang="en-US" altLang="zh-CN" dirty="0"/>
                  <a:t> 100  </a:t>
                </a:r>
                <a:r>
                  <a:rPr lang="en-US" altLang="zh-CN" dirty="0" err="1"/>
                  <a:t>Gain</a:t>
                </a:r>
                <a:r>
                  <a:rPr lang="en-US" altLang="zh-CN" baseline="-25000" dirty="0" err="1"/>
                  <a:t>Yield</a:t>
                </a:r>
                <a:r>
                  <a:rPr lang="en-US" altLang="zh-CN" dirty="0"/>
                  <a:t>: Granular Target </a:t>
                </a:r>
                <a:r>
                  <a:rPr lang="en-US" altLang="zh-CN" dirty="0">
                    <a:sym typeface="Wingdings" panose="05000000000000000000" pitchFamily="2" charset="2"/>
                  </a:rPr>
                  <a:t> 1.5</a:t>
                </a:r>
                <a:r>
                  <a:rPr lang="en-US" altLang="zh-CN" dirty="0"/>
                  <a:t> </a:t>
                </a:r>
              </a:p>
              <a:p>
                <a:r>
                  <a:rPr lang="en-US" altLang="zh-CN" dirty="0"/>
                  <a:t>Further R&amp;D:</a:t>
                </a:r>
              </a:p>
              <a:p>
                <a:pPr lvl="1"/>
                <a:r>
                  <a:rPr lang="en-US" altLang="zh-CN" dirty="0"/>
                  <a:t>Optimizing primary reaction system (Energy, </a:t>
                </a:r>
                <a:r>
                  <a:rPr lang="en-US" altLang="zh-CN" dirty="0" err="1"/>
                  <a:t>Proj</a:t>
                </a:r>
                <a:r>
                  <a:rPr lang="en-US" altLang="zh-CN" dirty="0"/>
                  <a:t>., Target…)</a:t>
                </a:r>
              </a:p>
              <a:p>
                <a:pPr lvl="1"/>
                <a:r>
                  <a:rPr lang="en-US" altLang="zh-CN" dirty="0"/>
                  <a:t>Separator : HFRS (180m) or New design</a:t>
                </a:r>
              </a:p>
              <a:p>
                <a:pPr lvl="1"/>
                <a:r>
                  <a:rPr lang="en-US" altLang="zh-CN" dirty="0"/>
                  <a:t>Storage : Ring of Figure 8 (accelerate?) / TSR, Beam Acceptance</a:t>
                </a:r>
              </a:p>
              <a:p>
                <a:pPr lvl="1"/>
                <a:r>
                  <a:rPr lang="en-US" altLang="zh-CN" dirty="0"/>
                  <a:t>Detector System</a:t>
                </a:r>
              </a:p>
              <a:p>
                <a:r>
                  <a:rPr lang="en-US" altLang="zh-CN" dirty="0"/>
                  <a:t>Advantages of Comparing Proton Driven</a:t>
                </a:r>
              </a:p>
              <a:p>
                <a:pPr lvl="1"/>
                <a:r>
                  <a:rPr lang="en-US" altLang="zh-CN" dirty="0"/>
                  <a:t>~10AGeV HI effective for </a:t>
                </a:r>
                <a:r>
                  <a:rPr lang="en-US" altLang="zh-CN" dirty="0" err="1"/>
                  <a:t>Pionisation</a:t>
                </a:r>
                <a:r>
                  <a:rPr lang="en-US" altLang="zh-CN" dirty="0"/>
                  <a:t>  of reaction system</a:t>
                </a:r>
              </a:p>
              <a:p>
                <a:pPr lvl="1"/>
                <a:r>
                  <a:rPr lang="en-US" altLang="zh-CN" dirty="0"/>
                  <a:t>In Flight </a:t>
                </a:r>
                <a:r>
                  <a:rPr lang="en-US" altLang="zh-CN" dirty="0">
                    <a:sym typeface="Wingdings" panose="05000000000000000000" pitchFamily="2" charset="2"/>
                  </a:rPr>
                  <a:t> </a:t>
                </a:r>
                <a:r>
                  <a:rPr lang="en-US" altLang="zh-CN" dirty="0" err="1">
                    <a:sym typeface="Wingdings" panose="05000000000000000000" pitchFamily="2" charset="2"/>
                  </a:rPr>
                  <a:t>E</a:t>
                </a:r>
                <a:r>
                  <a:rPr lang="en-US" altLang="zh-CN" baseline="-25000" dirty="0" err="1">
                    <a:latin typeface="Symbol" panose="05050102010706020507" pitchFamily="18" charset="2"/>
                    <a:sym typeface="Wingdings" panose="05000000000000000000" pitchFamily="2" charset="2"/>
                  </a:rPr>
                  <a:t>m</a:t>
                </a:r>
                <a:r>
                  <a:rPr lang="en-US" altLang="zh-CN" baseline="-25000" dirty="0">
                    <a:latin typeface="Symbol" panose="05050102010706020507" pitchFamily="18" charset="2"/>
                    <a:sym typeface="Wingdings" panose="05000000000000000000" pitchFamily="2" charset="2"/>
                  </a:rPr>
                  <a:t> </a:t>
                </a:r>
                <a:r>
                  <a:rPr lang="en-US" altLang="zh-CN" dirty="0">
                    <a:sym typeface="Wingdings" panose="05000000000000000000" pitchFamily="2" charset="2"/>
                  </a:rPr>
                  <a:t>&gt;3GeV Inject to </a:t>
                </a:r>
                <a:r>
                  <a:rPr lang="en-US" altLang="zh-CN" dirty="0" err="1">
                    <a:sym typeface="Wingdings" panose="05000000000000000000" pitchFamily="2" charset="2"/>
                  </a:rPr>
                  <a:t>SRing</a:t>
                </a:r>
                <a:r>
                  <a:rPr lang="en-US" altLang="zh-CN" dirty="0">
                    <a:sym typeface="Wingdings" panose="05000000000000000000" pitchFamily="2" charset="2"/>
                  </a:rPr>
                  <a:t>, or ~500MeV to TSR </a:t>
                </a:r>
              </a:p>
              <a:p>
                <a:pPr lvl="1"/>
                <a:r>
                  <a:rPr lang="en-US" altLang="zh-CN" dirty="0"/>
                  <a:t>System Simple, Easy to remove primary beam </a:t>
                </a:r>
                <a:r>
                  <a:rPr lang="en-US" altLang="zh-CN" dirty="0">
                    <a:sym typeface="Wingdings" panose="05000000000000000000" pitchFamily="2" charset="2"/>
                  </a:rPr>
                  <a:t> </a:t>
                </a:r>
                <a:r>
                  <a:rPr lang="en-US" altLang="zh-CN" dirty="0"/>
                  <a:t>Clean  </a:t>
                </a:r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D0D5465-5422-4050-ADB3-EB72AAE58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6712"/>
                <a:ext cx="9144000" cy="5760640"/>
              </a:xfrm>
              <a:blipFill>
                <a:blip r:embed="rId2" cstate="print"/>
                <a:stretch>
                  <a:fillRect l="-1000" t="-952" r="-933" b="-6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189861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6AB5B6F-CD72-4045-BE79-819F255B3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726" y="8620"/>
            <a:ext cx="8672798" cy="720725"/>
          </a:xfrm>
        </p:spPr>
        <p:txBody>
          <a:bodyPr>
            <a:normAutofit/>
          </a:bodyPr>
          <a:lstStyle/>
          <a:p>
            <a:r>
              <a:rPr lang="en-US" altLang="zh-CN" dirty="0"/>
              <a:t>Dream: In-Flight Muon Beam </a:t>
            </a:r>
            <a:r>
              <a:rPr lang="en-US" altLang="zh-CN" dirty="0">
                <a:sym typeface="Wingdings" panose="05000000000000000000" pitchFamily="2" charset="2"/>
              </a:rPr>
              <a:t> Muon Factory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xmlns="" id="{F49B586B-D89B-4AAA-A4F5-36F3CA704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8151"/>
          <a:stretch/>
        </p:blipFill>
        <p:spPr>
          <a:xfrm rot="1346877">
            <a:off x="-422273" y="1250484"/>
            <a:ext cx="9954376" cy="5980921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0A7F86D2-9D6A-457B-9CB9-60F4D8F773AF}"/>
              </a:ext>
            </a:extLst>
          </p:cNvPr>
          <p:cNvSpPr txBox="1"/>
          <p:nvPr/>
        </p:nvSpPr>
        <p:spPr>
          <a:xfrm>
            <a:off x="35496" y="2420888"/>
            <a:ext cx="118813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~10AGeV/c 10</a:t>
            </a:r>
            <a:r>
              <a:rPr lang="en-US" sz="1600" b="1" baseline="30000" dirty="0">
                <a:solidFill>
                  <a:schemeClr val="tx2"/>
                </a:solidFill>
              </a:rPr>
              <a:t>12</a:t>
            </a:r>
            <a:r>
              <a:rPr lang="en-US" sz="1600" b="1" dirty="0">
                <a:solidFill>
                  <a:schemeClr val="tx2"/>
                </a:solidFill>
              </a:rPr>
              <a:t>~</a:t>
            </a:r>
            <a:r>
              <a:rPr lang="en-US" sz="1600" b="1" baseline="30000" dirty="0">
                <a:solidFill>
                  <a:schemeClr val="tx2"/>
                </a:solidFill>
              </a:rPr>
              <a:t>14</a:t>
            </a:r>
            <a:r>
              <a:rPr lang="en-US" sz="1600" b="1" dirty="0">
                <a:solidFill>
                  <a:schemeClr val="tx2"/>
                </a:solidFill>
              </a:rPr>
              <a:t>ppp </a:t>
            </a:r>
            <a:r>
              <a:rPr lang="en-US" altLang="zh-CN" sz="1600" b="1" dirty="0">
                <a:solidFill>
                  <a:schemeClr val="tx2"/>
                </a:solidFill>
              </a:rPr>
              <a:t>HI-Beam on</a:t>
            </a:r>
            <a:r>
              <a:rPr lang="en-US" sz="1600" b="1" dirty="0">
                <a:solidFill>
                  <a:schemeClr val="tx2"/>
                </a:solidFill>
              </a:rPr>
              <a:t>  target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4086FF-41DB-4AEC-8251-A2628ED41984}"/>
                  </a:ext>
                </a:extLst>
              </p:cNvPr>
              <p:cNvSpPr txBox="1"/>
              <p:nvPr/>
            </p:nvSpPr>
            <p:spPr>
              <a:xfrm>
                <a:off x="3275856" y="1160748"/>
                <a:ext cx="1260140" cy="83099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tx2"/>
                    </a:solidFill>
                  </a:rPr>
                  <a:t>&gt;3GeV/c 2</a:t>
                </a:r>
                <a:r>
                  <a:rPr lang="en-US" sz="1600" b="1" baseline="30000" dirty="0">
                    <a:solidFill>
                      <a:schemeClr val="tx2"/>
                    </a:solidFill>
                  </a:rPr>
                  <a:t>nd</a:t>
                </a:r>
                <a:r>
                  <a:rPr lang="en-US" sz="1600" b="1" dirty="0">
                    <a:solidFill>
                      <a:schemeClr val="tx2"/>
                    </a:solidFill>
                  </a:rPr>
                  <a:t> beams (</a:t>
                </a:r>
                <a:r>
                  <a:rPr lang="en-US" sz="1600" b="1" dirty="0">
                    <a:solidFill>
                      <a:schemeClr val="tx2"/>
                    </a:solidFill>
                    <a:latin typeface="Symbol" panose="05050102010706020507" pitchFamily="18" charset="2"/>
                  </a:rPr>
                  <a:t>p</a:t>
                </a:r>
                <a14:m>
                  <m:oMath xmlns:m="http://schemas.openxmlformats.org/officeDocument/2006/math">
                    <m:r>
                      <a:rPr lang="en-US" altLang="zh-CN" sz="1600" b="1" i="1" baseline="300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600" b="1" dirty="0">
                    <a:solidFill>
                      <a:schemeClr val="tx2"/>
                    </a:solidFill>
                  </a:rPr>
                  <a:t>, </a:t>
                </a:r>
                <a:r>
                  <a:rPr lang="en-US" sz="1600" b="1" dirty="0">
                    <a:solidFill>
                      <a:schemeClr val="tx2"/>
                    </a:solidFill>
                    <a:latin typeface="Symbol" panose="05050102010706020507" pitchFamily="18" charset="2"/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zh-CN" sz="1600" b="1" i="1" baseline="300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zh-CN" altLang="en-US" sz="1600" b="1" dirty="0">
                    <a:solidFill>
                      <a:schemeClr val="tx2"/>
                    </a:solidFill>
                  </a:rPr>
                  <a:t>，</a:t>
                </a:r>
                <a:r>
                  <a:rPr lang="en-US" sz="1600" b="1" dirty="0">
                    <a:solidFill>
                      <a:schemeClr val="tx2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en-US" sz="1600" b="1" i="1" baseline="30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600" b="1" dirty="0">
                    <a:solidFill>
                      <a:schemeClr val="tx2"/>
                    </a:solidFill>
                  </a:rPr>
                  <a:t>)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84086FF-41DB-4AEC-8251-A2628ED41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160748"/>
                <a:ext cx="1260140" cy="830997"/>
              </a:xfrm>
              <a:prstGeom prst="rect">
                <a:avLst/>
              </a:prstGeom>
              <a:blipFill>
                <a:blip r:embed="rId3" cstate="print"/>
                <a:stretch>
                  <a:fillRect l="-2415" t="-2190" b="-87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9D9D958D-0402-4B98-8BA7-AAA362E471F2}"/>
                  </a:ext>
                </a:extLst>
              </p:cNvPr>
              <p:cNvSpPr txBox="1"/>
              <p:nvPr/>
            </p:nvSpPr>
            <p:spPr>
              <a:xfrm>
                <a:off x="6156176" y="980728"/>
                <a:ext cx="1260140" cy="83099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chemeClr val="tx2"/>
                    </a:solidFill>
                    <a:latin typeface="Symbol" panose="05050102010706020507" pitchFamily="18" charset="2"/>
                  </a:rPr>
                  <a:t>p</a:t>
                </a:r>
                <a14:m>
                  <m:oMath xmlns:m="http://schemas.openxmlformats.org/officeDocument/2006/math">
                    <m:r>
                      <a:rPr lang="en-US" altLang="zh-CN" sz="1600" b="1" i="1" baseline="300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CN" sz="1600" b="1" dirty="0">
                    <a:solidFill>
                      <a:schemeClr val="tx2"/>
                    </a:solidFill>
                    <a:latin typeface="+mn-lt"/>
                  </a:rPr>
                  <a:t>converted to </a:t>
                </a:r>
                <a:r>
                  <a:rPr lang="en-US" altLang="zh-CN" sz="1600" b="1" dirty="0">
                    <a:solidFill>
                      <a:schemeClr val="tx2"/>
                    </a:solidFill>
                    <a:latin typeface="Symbol" panose="05050102010706020507" pitchFamily="18" charset="2"/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zh-CN" sz="1600" b="1" i="1" baseline="300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en-US" sz="1600" b="1" dirty="0">
                    <a:solidFill>
                      <a:schemeClr val="tx2"/>
                    </a:solidFill>
                  </a:rPr>
                  <a:t>after few turn</a:t>
                </a:r>
              </a:p>
            </p:txBody>
          </p:sp>
        </mc:Choice>
        <mc:Fallback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D9D958D-0402-4B98-8BA7-AAA362E47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980728"/>
                <a:ext cx="1260140" cy="830997"/>
              </a:xfrm>
              <a:prstGeom prst="rect">
                <a:avLst/>
              </a:prstGeom>
              <a:blipFill>
                <a:blip r:embed="rId4" cstate="print"/>
                <a:stretch>
                  <a:fillRect l="-2899" t="-2941" r="-5797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xmlns="" id="{0BB4A5E5-7D19-4BB7-AF0E-EB188657DBB4}"/>
              </a:ext>
            </a:extLst>
          </p:cNvPr>
          <p:cNvCxnSpPr>
            <a:cxnSpLocks/>
          </p:cNvCxnSpPr>
          <p:nvPr/>
        </p:nvCxnSpPr>
        <p:spPr>
          <a:xfrm>
            <a:off x="3743908" y="1897377"/>
            <a:ext cx="0" cy="559515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518481E9-966D-4916-A99D-E5C884AAFEFC}"/>
              </a:ext>
            </a:extLst>
          </p:cNvPr>
          <p:cNvCxnSpPr>
            <a:cxnSpLocks/>
          </p:cNvCxnSpPr>
          <p:nvPr/>
        </p:nvCxnSpPr>
        <p:spPr>
          <a:xfrm>
            <a:off x="6444208" y="1772816"/>
            <a:ext cx="0" cy="711915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xmlns="" id="{8DF09118-2594-41DF-86FB-939BA1FFF911}"/>
              </a:ext>
            </a:extLst>
          </p:cNvPr>
          <p:cNvCxnSpPr>
            <a:cxnSpLocks/>
          </p:cNvCxnSpPr>
          <p:nvPr/>
        </p:nvCxnSpPr>
        <p:spPr>
          <a:xfrm>
            <a:off x="1187624" y="3104964"/>
            <a:ext cx="360040" cy="16890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79508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74" t="26668" r="18011" b="25211"/>
          <a:stretch/>
        </p:blipFill>
        <p:spPr>
          <a:xfrm>
            <a:off x="395536" y="908720"/>
            <a:ext cx="8381295" cy="42551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149080"/>
            <a:ext cx="1481456" cy="69500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03848" y="4582474"/>
            <a:ext cx="1058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iLinac</a:t>
            </a:r>
            <a:r>
              <a:rPr lang="en-US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200 MeV/A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5013176"/>
            <a:ext cx="2078916" cy="11156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16016" y="1916832"/>
            <a:ext cx="62068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3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SRing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83955" y="2636912"/>
            <a:ext cx="6848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3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MRing</a:t>
            </a:r>
            <a:endParaRPr lang="en-US" altLang="zh-CN" sz="13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664529" y="2321345"/>
            <a:ext cx="1571767" cy="41511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 to 45 Tm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p: 12.5GeV</a:t>
            </a:r>
            <a:endParaRPr lang="zh-CN" alt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64529" y="2757290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eRing</a:t>
            </a:r>
            <a:endParaRPr lang="en-US" altLang="zh-CN" sz="14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631567" y="3011354"/>
            <a:ext cx="1087118" cy="207601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e: 3-5 GeV</a:t>
            </a:r>
            <a:endParaRPr lang="zh-CN" alt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62150" y="5089653"/>
            <a:ext cx="864096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HIAF-I</a:t>
            </a:r>
            <a:endParaRPr lang="zh-CN" altLang="en-US" sz="1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728425" y="3533733"/>
            <a:ext cx="936104" cy="3171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HIAF-II</a:t>
            </a:r>
            <a:endParaRPr lang="zh-CN" altLang="en-US" sz="1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887094" y="1712850"/>
            <a:ext cx="576064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EicC</a:t>
            </a:r>
            <a:r>
              <a:rPr lang="en-US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</a:t>
            </a:r>
            <a:endParaRPr lang="zh-CN" alt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71961" y="3272123"/>
            <a:ext cx="997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1-3 </a:t>
            </a:r>
            <a:r>
              <a:rPr lang="en-US" altLang="zh-CN" sz="14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GeV</a:t>
            </a:r>
            <a:r>
              <a:rPr lang="en-US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C: 600 m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188979" y="2894996"/>
            <a:ext cx="763351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BRing1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294559" y="2474845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3-5 </a:t>
            </a:r>
            <a:r>
              <a:rPr lang="en-US" altLang="zh-CN" sz="14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GeV</a:t>
            </a:r>
            <a:r>
              <a:rPr lang="en-US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C: 600 m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203848" y="2150583"/>
            <a:ext cx="763351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BRing2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194532" y="803405"/>
            <a:ext cx="3624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HIAF-</a:t>
            </a:r>
            <a:r>
              <a:rPr lang="en-US" altLang="zh-CN" sz="2400" b="1" dirty="0" err="1"/>
              <a:t>EicC</a:t>
            </a:r>
            <a:r>
              <a:rPr lang="en-US" altLang="zh-CN" sz="2400" b="1" dirty="0"/>
              <a:t>-I : 2027-2032</a:t>
            </a:r>
            <a:endParaRPr lang="zh-CN" altLang="en-US" sz="2400" b="1" dirty="0"/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335345" y="25190"/>
            <a:ext cx="7886700" cy="7826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1"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 HIAF- </a:t>
            </a:r>
            <a:r>
              <a:rPr kumimoji="1"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EicC</a:t>
            </a:r>
            <a:r>
              <a:rPr kumimoji="1"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 </a:t>
            </a:r>
            <a:r>
              <a:rPr kumimoji="1"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(Cover Sea Quark)</a:t>
            </a:r>
            <a:endParaRPr kumimoji="1"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08687" y="4828043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/>
              <a:t>ISOL machine</a:t>
            </a:r>
          </a:p>
          <a:p>
            <a:pPr algn="ctr"/>
            <a:r>
              <a:rPr lang="en-US" altLang="zh-CN" sz="1400" b="1" dirty="0"/>
              <a:t>HIAF+CIADS </a:t>
            </a:r>
            <a:r>
              <a:rPr lang="en-US" altLang="zh-CN" sz="1400" b="1" dirty="0" err="1"/>
              <a:t>linac</a:t>
            </a:r>
            <a:endParaRPr lang="zh-CN" altLang="en-US" sz="1400" b="1" dirty="0"/>
          </a:p>
        </p:txBody>
      </p:sp>
      <p:sp>
        <p:nvSpPr>
          <p:cNvPr id="21" name="矩形 20"/>
          <p:cNvSpPr/>
          <p:nvPr/>
        </p:nvSpPr>
        <p:spPr>
          <a:xfrm>
            <a:off x="6538931" y="1533700"/>
            <a:ext cx="2012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</a:rPr>
              <a:t>L: 1 x10</a:t>
            </a:r>
            <a:r>
              <a:rPr lang="en-US" altLang="zh-CN" b="1" baseline="30000" dirty="0">
                <a:solidFill>
                  <a:srgbClr val="000000"/>
                </a:solidFill>
              </a:rPr>
              <a:t>33</a:t>
            </a:r>
            <a:r>
              <a:rPr lang="en-US" altLang="zh-CN" b="1" dirty="0">
                <a:solidFill>
                  <a:srgbClr val="000000"/>
                </a:solidFill>
              </a:rPr>
              <a:t>cm</a:t>
            </a:r>
            <a:r>
              <a:rPr lang="en-US" altLang="zh-CN" b="1" baseline="30000" dirty="0">
                <a:solidFill>
                  <a:srgbClr val="000000"/>
                </a:solidFill>
              </a:rPr>
              <a:t>-2</a:t>
            </a:r>
            <a:r>
              <a:rPr lang="en-US" altLang="zh-CN" b="1" dirty="0">
                <a:solidFill>
                  <a:srgbClr val="000000"/>
                </a:solidFill>
              </a:rPr>
              <a:t>s</a:t>
            </a:r>
            <a:r>
              <a:rPr lang="en-US" altLang="zh-CN" b="1" baseline="30000" dirty="0">
                <a:solidFill>
                  <a:srgbClr val="000000"/>
                </a:solidFill>
              </a:rPr>
              <a:t>-1</a:t>
            </a:r>
            <a:r>
              <a:rPr lang="en-US" altLang="zh-CN" b="1" dirty="0">
                <a:solidFill>
                  <a:srgbClr val="000000"/>
                </a:solidFill>
              </a:rPr>
              <a:t> </a:t>
            </a:r>
          </a:p>
          <a:p>
            <a:r>
              <a:rPr lang="en-US" altLang="zh-CN" b="1" dirty="0">
                <a:solidFill>
                  <a:srgbClr val="000000"/>
                </a:solidFill>
              </a:rPr>
              <a:t>p/e, polarized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3401546" y="5694411"/>
            <a:ext cx="5547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A working group for EIC was established </a:t>
            </a:r>
          </a:p>
          <a:p>
            <a:r>
              <a:rPr lang="en-US" altLang="zh-CN" sz="2000" b="1" dirty="0">
                <a:solidFill>
                  <a:srgbClr val="0000FF"/>
                </a:solidFill>
              </a:rPr>
              <a:t>at IMP led by Dr. Nu Xu and </a:t>
            </a:r>
            <a:r>
              <a:rPr lang="en-US" altLang="zh-CN" sz="2000" b="1" dirty="0" err="1">
                <a:solidFill>
                  <a:srgbClr val="0000FF"/>
                </a:solidFill>
              </a:rPr>
              <a:t>Jianping</a:t>
            </a:r>
            <a:r>
              <a:rPr lang="en-US" altLang="zh-CN" sz="2000" b="1" dirty="0">
                <a:solidFill>
                  <a:srgbClr val="0000FF"/>
                </a:solidFill>
              </a:rPr>
              <a:t> Chen.  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3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563" y="8620"/>
            <a:ext cx="8388933" cy="720725"/>
          </a:xfrm>
        </p:spPr>
        <p:txBody>
          <a:bodyPr>
            <a:normAutofit/>
          </a:bodyPr>
          <a:lstStyle/>
          <a:p>
            <a:r>
              <a:rPr lang="en-US" altLang="zh-CN" dirty="0"/>
              <a:t>Nuclear Fuel Research Facility</a:t>
            </a:r>
            <a:endParaRPr lang="zh-CN" altLang="en-US" dirty="0"/>
          </a:p>
        </p:txBody>
      </p:sp>
      <p:sp>
        <p:nvSpPr>
          <p:cNvPr id="38" name="文本框 37"/>
          <p:cNvSpPr txBox="1"/>
          <p:nvPr/>
        </p:nvSpPr>
        <p:spPr bwMode="auto">
          <a:xfrm>
            <a:off x="539551" y="2780342"/>
            <a:ext cx="8209161" cy="372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FF0000"/>
                </a:solidFill>
                <a:ea typeface="楷体_GB2312" pitchFamily="49" charset="-122"/>
                <a:cs typeface="Times New Roman" pitchFamily="18" charset="0"/>
              </a:rPr>
              <a:t>Main Goals </a:t>
            </a:r>
          </a:p>
          <a:p>
            <a:r>
              <a:rPr lang="en-US" altLang="zh-CN" b="1" dirty="0">
                <a:ea typeface="楷体_GB2312" pitchFamily="49" charset="-122"/>
                <a:cs typeface="Times New Roman" pitchFamily="18" charset="0"/>
              </a:rPr>
              <a:t> 1, Fission Fuel &amp; Recycle Fuel Verified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1600" b="1" dirty="0">
                <a:ea typeface="楷体_GB2312" pitchFamily="49" charset="-122"/>
                <a:cs typeface="Times New Roman" pitchFamily="18" charset="0"/>
              </a:rPr>
              <a:t>Fuel Devices Test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1600" b="1" dirty="0">
                <a:ea typeface="楷体_GB2312" pitchFamily="49" charset="-122"/>
                <a:cs typeface="Times New Roman" pitchFamily="18" charset="0"/>
                <a:sym typeface="Wingdings" panose="05000000000000000000" pitchFamily="2" charset="2"/>
              </a:rPr>
              <a:t>Recycle Fuel Transmutation, Breeding rate …</a:t>
            </a:r>
            <a:endParaRPr lang="en-US" altLang="zh-CN" sz="1600" b="1" dirty="0">
              <a:ea typeface="楷体_GB2312" pitchFamily="49" charset="-122"/>
              <a:cs typeface="Times New Roman" pitchFamily="18" charset="0"/>
            </a:endParaRPr>
          </a:p>
          <a:p>
            <a:r>
              <a:rPr lang="en-US" altLang="zh-CN" b="1" dirty="0">
                <a:ea typeface="楷体_GB2312" pitchFamily="49" charset="-122"/>
                <a:cs typeface="Times New Roman" pitchFamily="18" charset="0"/>
              </a:rPr>
              <a:t> 2,</a:t>
            </a:r>
            <a:r>
              <a:rPr lang="zh-CN" altLang="en-US" b="1" dirty="0"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b="1" dirty="0">
                <a:ea typeface="楷体_GB2312" pitchFamily="49" charset="-122"/>
                <a:cs typeface="Times New Roman" pitchFamily="18" charset="0"/>
              </a:rPr>
              <a:t>Fusion</a:t>
            </a:r>
            <a:r>
              <a:rPr lang="zh-CN" altLang="en-US" b="1" dirty="0"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b="1" dirty="0">
                <a:ea typeface="楷体_GB2312" pitchFamily="49" charset="-122"/>
                <a:cs typeface="Times New Roman" pitchFamily="18" charset="0"/>
              </a:rPr>
              <a:t>Fuel</a:t>
            </a:r>
            <a:r>
              <a:rPr lang="zh-CN" altLang="en-US" b="1" dirty="0"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b="1" dirty="0">
                <a:ea typeface="楷体_GB2312" pitchFamily="49" charset="-122"/>
                <a:cs typeface="Times New Roman" pitchFamily="18" charset="0"/>
              </a:rPr>
              <a:t>Sustainable:</a:t>
            </a:r>
            <a:r>
              <a:rPr lang="zh-CN" altLang="en-US" b="1" dirty="0"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b="1" dirty="0">
                <a:ea typeface="楷体_GB2312" pitchFamily="49" charset="-122"/>
                <a:cs typeface="Times New Roman" pitchFamily="18" charset="0"/>
              </a:rPr>
              <a:t>Li(</a:t>
            </a:r>
            <a:r>
              <a:rPr lang="en-US" altLang="zh-CN" sz="1400" b="1" dirty="0">
                <a:ea typeface="楷体_GB2312" pitchFamily="49" charset="-122"/>
                <a:cs typeface="Times New Roman" pitchFamily="18" charset="0"/>
              </a:rPr>
              <a:t>14MeV</a:t>
            </a:r>
            <a:r>
              <a:rPr lang="en-US" altLang="zh-CN" b="1" dirty="0"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2400" b="1" dirty="0">
                <a:ea typeface="楷体_GB2312" pitchFamily="49" charset="-122"/>
                <a:cs typeface="Times New Roman" pitchFamily="18" charset="0"/>
              </a:rPr>
              <a:t>n</a:t>
            </a:r>
            <a:r>
              <a:rPr lang="en-US" altLang="zh-CN" b="1" dirty="0">
                <a:ea typeface="楷体_GB2312" pitchFamily="49" charset="-122"/>
                <a:cs typeface="Times New Roman" pitchFamily="18" charset="0"/>
              </a:rPr>
              <a:t>, T)</a:t>
            </a:r>
            <a:r>
              <a:rPr lang="en-US" altLang="zh-CN" b="1" baseline="30000" dirty="0">
                <a:ea typeface="楷体_GB2312" pitchFamily="49" charset="-122"/>
                <a:cs typeface="Times New Roman" pitchFamily="18" charset="0"/>
              </a:rPr>
              <a:t>4</a:t>
            </a:r>
            <a:r>
              <a:rPr lang="en-US" altLang="zh-CN" b="1" dirty="0">
                <a:ea typeface="楷体_GB2312" pitchFamily="49" charset="-122"/>
                <a:cs typeface="Times New Roman" pitchFamily="18" charset="0"/>
              </a:rPr>
              <a:t>He</a:t>
            </a:r>
          </a:p>
          <a:p>
            <a:r>
              <a:rPr lang="en-US" altLang="zh-CN" b="1" dirty="0">
                <a:ea typeface="楷体_GB2312" pitchFamily="49" charset="-122"/>
                <a:cs typeface="Times New Roman" pitchFamily="18" charset="0"/>
              </a:rPr>
              <a:t> 3, Irradiation of Materials (Filtered by Ion beam, final, by Neutron 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600" b="1" dirty="0">
                <a:ea typeface="楷体_GB2312" pitchFamily="49" charset="-122"/>
                <a:cs typeface="Times New Roman" pitchFamily="18" charset="0"/>
              </a:rPr>
              <a:t>Cladding</a:t>
            </a:r>
            <a:r>
              <a:rPr lang="zh-CN" altLang="en-US" sz="1600" b="1" dirty="0">
                <a:ea typeface="楷体_GB2312" pitchFamily="49" charset="-122"/>
                <a:cs typeface="Times New Roman" pitchFamily="18" charset="0"/>
              </a:rPr>
              <a:t>（</a:t>
            </a:r>
            <a:r>
              <a:rPr lang="en-US" altLang="zh-CN" sz="1600" b="1" dirty="0" err="1">
                <a:ea typeface="楷体_GB2312" pitchFamily="49" charset="-122"/>
                <a:cs typeface="Times New Roman" pitchFamily="18" charset="0"/>
              </a:rPr>
              <a:t>SiC</a:t>
            </a:r>
            <a:r>
              <a:rPr lang="en-US" altLang="zh-CN" sz="1600" b="1" baseline="-25000" dirty="0" err="1">
                <a:ea typeface="楷体_GB2312" pitchFamily="49" charset="-122"/>
                <a:cs typeface="Times New Roman" pitchFamily="18" charset="0"/>
              </a:rPr>
              <a:t>f</a:t>
            </a:r>
            <a:r>
              <a:rPr lang="en-US" altLang="zh-CN" sz="1600" b="1" dirty="0">
                <a:ea typeface="楷体_GB2312" pitchFamily="49" charset="-122"/>
                <a:cs typeface="Times New Roman" pitchFamily="18" charset="0"/>
              </a:rPr>
              <a:t>/</a:t>
            </a:r>
            <a:r>
              <a:rPr lang="en-US" altLang="zh-CN" sz="1600" b="1" dirty="0" err="1">
                <a:ea typeface="楷体_GB2312" pitchFamily="49" charset="-122"/>
                <a:cs typeface="Times New Roman" pitchFamily="18" charset="0"/>
              </a:rPr>
              <a:t>SiC</a:t>
            </a:r>
            <a:r>
              <a:rPr lang="en-US" altLang="zh-CN" sz="1600" b="1" dirty="0">
                <a:ea typeface="楷体_GB2312" pitchFamily="49" charset="-122"/>
                <a:cs typeface="Times New Roman" pitchFamily="18" charset="0"/>
              </a:rPr>
              <a:t>…</a:t>
            </a:r>
            <a:r>
              <a:rPr lang="zh-CN" altLang="en-US" sz="1600" b="1" dirty="0">
                <a:ea typeface="楷体_GB2312" pitchFamily="49" charset="-122"/>
                <a:cs typeface="Times New Roman" pitchFamily="18" charset="0"/>
              </a:rPr>
              <a:t>）</a:t>
            </a:r>
            <a:endParaRPr lang="en-US" altLang="zh-CN" sz="1600" b="1" dirty="0">
              <a:ea typeface="楷体_GB2312" pitchFamily="49" charset="-122"/>
              <a:cs typeface="Times New Roman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600" b="1" dirty="0">
                <a:ea typeface="楷体_GB2312" pitchFamily="49" charset="-122"/>
                <a:cs typeface="Times New Roman" pitchFamily="18" charset="0"/>
              </a:rPr>
              <a:t>Core Structure</a:t>
            </a:r>
            <a:r>
              <a:rPr lang="zh-CN" altLang="en-US" sz="1600" b="1" dirty="0">
                <a:ea typeface="楷体_GB2312" pitchFamily="49" charset="-122"/>
                <a:cs typeface="Times New Roman" pitchFamily="18" charset="0"/>
              </a:rPr>
              <a:t>、</a:t>
            </a:r>
            <a:r>
              <a:rPr lang="en-US" altLang="zh-CN" sz="1600" b="1" dirty="0">
                <a:ea typeface="楷体_GB2312" pitchFamily="49" charset="-122"/>
                <a:cs typeface="Times New Roman" pitchFamily="18" charset="0"/>
              </a:rPr>
              <a:t>Window (Oxide + Carbide Ceramics…)</a:t>
            </a:r>
            <a:endParaRPr lang="en-US" altLang="zh-CN" sz="1600" b="1" dirty="0">
              <a:solidFill>
                <a:srgbClr val="FF0000"/>
              </a:solidFill>
              <a:ea typeface="楷体_GB2312" pitchFamily="49" charset="-122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FF0000"/>
                </a:solidFill>
                <a:ea typeface="楷体_GB2312" pitchFamily="49" charset="-122"/>
                <a:cs typeface="Times New Roman" pitchFamily="18" charset="0"/>
              </a:rPr>
              <a:t>Main Facilities</a:t>
            </a:r>
          </a:p>
          <a:p>
            <a:r>
              <a:rPr lang="en-US" altLang="zh-CN" b="1" dirty="0">
                <a:solidFill>
                  <a:schemeClr val="tx1"/>
                </a:solidFill>
                <a:ea typeface="楷体_GB2312" pitchFamily="49" charset="-122"/>
                <a:cs typeface="Times New Roman" pitchFamily="18" charset="0"/>
              </a:rPr>
              <a:t>1</a:t>
            </a:r>
            <a:r>
              <a:rPr lang="zh-CN" altLang="en-US" b="1" dirty="0">
                <a:solidFill>
                  <a:schemeClr val="tx1"/>
                </a:solidFill>
                <a:ea typeface="楷体_GB2312" pitchFamily="49" charset="-122"/>
                <a:cs typeface="Times New Roman" pitchFamily="18" charset="0"/>
              </a:rPr>
              <a:t>，</a:t>
            </a:r>
            <a:r>
              <a:rPr lang="en-US" altLang="zh-CN" b="1" dirty="0">
                <a:solidFill>
                  <a:schemeClr val="tx1"/>
                </a:solidFill>
                <a:ea typeface="楷体_GB2312" pitchFamily="49" charset="-122"/>
                <a:cs typeface="Times New Roman" pitchFamily="18" charset="0"/>
              </a:rPr>
              <a:t>High Flux Neutron Source </a:t>
            </a:r>
            <a:r>
              <a:rPr lang="en-US" altLang="zh-CN" b="1" dirty="0">
                <a:solidFill>
                  <a:schemeClr val="tx1"/>
                </a:solidFill>
                <a:ea typeface="楷体_GB2312" pitchFamily="49" charset="-122"/>
                <a:cs typeface="Times New Roman" pitchFamily="18" charset="0"/>
                <a:sym typeface="Wingdings" panose="05000000000000000000" pitchFamily="2" charset="2"/>
              </a:rPr>
              <a:t>(Similar as Fusion Neutron Spectrum)</a:t>
            </a:r>
          </a:p>
          <a:p>
            <a:r>
              <a:rPr lang="en-US" altLang="zh-CN" b="1" dirty="0">
                <a:solidFill>
                  <a:schemeClr val="tx1"/>
                </a:solidFill>
                <a:ea typeface="楷体_GB2312" pitchFamily="49" charset="-122"/>
                <a:cs typeface="Times New Roman" pitchFamily="18" charset="0"/>
                <a:sym typeface="Wingdings" panose="05000000000000000000" pitchFamily="2" charset="2"/>
              </a:rPr>
              <a:t>2</a:t>
            </a:r>
            <a:r>
              <a:rPr lang="zh-CN" altLang="en-US" b="1" dirty="0">
                <a:solidFill>
                  <a:schemeClr val="tx1"/>
                </a:solidFill>
                <a:ea typeface="楷体_GB2312" pitchFamily="49" charset="-122"/>
                <a:cs typeface="Times New Roman" pitchFamily="18" charset="0"/>
                <a:sym typeface="Wingdings" panose="05000000000000000000" pitchFamily="2" charset="2"/>
              </a:rPr>
              <a:t>，</a:t>
            </a:r>
            <a:r>
              <a:rPr lang="en-US" altLang="zh-CN" b="1" dirty="0">
                <a:solidFill>
                  <a:schemeClr val="tx1"/>
                </a:solidFill>
                <a:ea typeface="楷体_GB2312" pitchFamily="49" charset="-122"/>
                <a:cs typeface="Times New Roman" pitchFamily="18" charset="0"/>
                <a:sym typeface="Wingdings" panose="05000000000000000000" pitchFamily="2" charset="2"/>
              </a:rPr>
              <a:t>Intense light Ion Accelerator (~1dpa/d  &gt;80MeV&amp;1mA He)</a:t>
            </a:r>
          </a:p>
          <a:p>
            <a:r>
              <a:rPr lang="en-US" altLang="zh-CN" b="1" dirty="0">
                <a:solidFill>
                  <a:schemeClr val="tx1"/>
                </a:solidFill>
                <a:ea typeface="楷体_GB2312" pitchFamily="49" charset="-122"/>
                <a:cs typeface="Times New Roman" pitchFamily="18" charset="0"/>
                <a:sym typeface="Wingdings" panose="05000000000000000000" pitchFamily="2" charset="2"/>
              </a:rPr>
              <a:t>3</a:t>
            </a:r>
            <a:r>
              <a:rPr lang="zh-CN" altLang="en-US" b="1" dirty="0">
                <a:solidFill>
                  <a:schemeClr val="tx1"/>
                </a:solidFill>
                <a:ea typeface="楷体_GB2312" pitchFamily="49" charset="-122"/>
                <a:cs typeface="Times New Roman" pitchFamily="18" charset="0"/>
                <a:sym typeface="Wingdings" panose="05000000000000000000" pitchFamily="2" charset="2"/>
              </a:rPr>
              <a:t>，</a:t>
            </a:r>
            <a:r>
              <a:rPr lang="en-US" altLang="zh-CN" b="1" dirty="0">
                <a:solidFill>
                  <a:schemeClr val="tx1"/>
                </a:solidFill>
                <a:ea typeface="楷体_GB2312" pitchFamily="49" charset="-122"/>
                <a:cs typeface="Times New Roman" pitchFamily="18" charset="0"/>
                <a:sym typeface="Wingdings" panose="05000000000000000000" pitchFamily="2" charset="2"/>
              </a:rPr>
              <a:t>Short Pulse Electron Quasi-online Imaging (~300MeV&amp;30nC &lt;1ns)</a:t>
            </a:r>
          </a:p>
          <a:p>
            <a:r>
              <a:rPr lang="en-US" altLang="zh-CN" b="1" dirty="0">
                <a:solidFill>
                  <a:schemeClr val="tx1"/>
                </a:solidFill>
                <a:ea typeface="楷体_GB2312" pitchFamily="49" charset="-122"/>
                <a:cs typeface="Times New Roman" pitchFamily="18" charset="0"/>
                <a:sym typeface="Wingdings" panose="05000000000000000000" pitchFamily="2" charset="2"/>
              </a:rPr>
              <a:t>4,   Associate Test Bench with hot cell</a:t>
            </a:r>
            <a:endParaRPr lang="en-US" altLang="zh-CN" b="1" dirty="0">
              <a:solidFill>
                <a:schemeClr val="tx1"/>
              </a:solidFill>
              <a:ea typeface="楷体_GB2312" pitchFamily="49" charset="-122"/>
              <a:cs typeface="Times New Roman" pitchFamily="18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287524" y="980728"/>
            <a:ext cx="8748972" cy="1721102"/>
            <a:chOff x="467544" y="1057981"/>
            <a:chExt cx="8868253" cy="2605507"/>
          </a:xfrm>
        </p:grpSpPr>
        <p:grpSp>
          <p:nvGrpSpPr>
            <p:cNvPr id="40" name="组合 39"/>
            <p:cNvGrpSpPr/>
            <p:nvPr/>
          </p:nvGrpSpPr>
          <p:grpSpPr>
            <a:xfrm>
              <a:off x="467544" y="1057981"/>
              <a:ext cx="8632744" cy="2564705"/>
              <a:chOff x="738585" y="1057981"/>
              <a:chExt cx="8632744" cy="2564705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738585" y="1057981"/>
                <a:ext cx="8632744" cy="2564705"/>
                <a:chOff x="1331640" y="3819063"/>
                <a:chExt cx="8632744" cy="2564705"/>
              </a:xfrm>
            </p:grpSpPr>
            <p:grpSp>
              <p:nvGrpSpPr>
                <p:cNvPr id="46" name="组合 45"/>
                <p:cNvGrpSpPr/>
                <p:nvPr/>
              </p:nvGrpSpPr>
              <p:grpSpPr>
                <a:xfrm>
                  <a:off x="1331640" y="3819063"/>
                  <a:ext cx="8632744" cy="1310400"/>
                  <a:chOff x="1251611" y="1987421"/>
                  <a:chExt cx="8632744" cy="1310400"/>
                </a:xfrm>
              </p:grpSpPr>
              <p:grpSp>
                <p:nvGrpSpPr>
                  <p:cNvPr id="48" name="组合 47"/>
                  <p:cNvGrpSpPr/>
                  <p:nvPr/>
                </p:nvGrpSpPr>
                <p:grpSpPr>
                  <a:xfrm>
                    <a:off x="1251611" y="1987421"/>
                    <a:ext cx="6935046" cy="1310400"/>
                    <a:chOff x="323528" y="2234571"/>
                    <a:chExt cx="6935046" cy="1310400"/>
                  </a:xfrm>
                </p:grpSpPr>
                <p:grpSp>
                  <p:nvGrpSpPr>
                    <p:cNvPr id="50" name="组合 49"/>
                    <p:cNvGrpSpPr/>
                    <p:nvPr/>
                  </p:nvGrpSpPr>
                  <p:grpSpPr>
                    <a:xfrm>
                      <a:off x="323528" y="2234571"/>
                      <a:ext cx="6227294" cy="693186"/>
                      <a:chOff x="1115616" y="1943726"/>
                      <a:chExt cx="6227294" cy="693186"/>
                    </a:xfrm>
                  </p:grpSpPr>
                  <p:sp>
                    <p:nvSpPr>
                      <p:cNvPr id="53" name="椭圆 52"/>
                      <p:cNvSpPr/>
                      <p:nvPr/>
                    </p:nvSpPr>
                    <p:spPr>
                      <a:xfrm>
                        <a:off x="1115616" y="2132856"/>
                        <a:ext cx="551001" cy="504056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5">
                          <a:shade val="50000"/>
                        </a:schemeClr>
                      </a:lnRef>
                      <a:fillRef idx="1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zh-CN" sz="900" b="1" dirty="0">
                            <a:latin typeface="黑体" pitchFamily="49" charset="-122"/>
                            <a:ea typeface="黑体" pitchFamily="49" charset="-122"/>
                          </a:rPr>
                          <a:t>ECR</a:t>
                        </a:r>
                        <a:endParaRPr lang="zh-CN" altLang="en-US" sz="900" b="1" dirty="0">
                          <a:latin typeface="黑体" pitchFamily="49" charset="-122"/>
                          <a:ea typeface="黑体" pitchFamily="49" charset="-122"/>
                        </a:endParaRPr>
                      </a:p>
                    </p:txBody>
                  </p:sp>
                  <p:sp>
                    <p:nvSpPr>
                      <p:cNvPr id="54" name="流程图: 可选过程 53"/>
                      <p:cNvSpPr/>
                      <p:nvPr/>
                    </p:nvSpPr>
                    <p:spPr>
                      <a:xfrm>
                        <a:off x="1979712" y="2204864"/>
                        <a:ext cx="1296144" cy="360040"/>
                      </a:xfrm>
                      <a:prstGeom prst="flowChartAlternateProcess">
                        <a:avLst/>
                      </a:prstGeom>
                      <a:solidFill>
                        <a:srgbClr val="7030A0"/>
                      </a:solidFill>
                    </p:spPr>
                    <p:style>
                      <a:lnRef idx="2">
                        <a:schemeClr val="accent5">
                          <a:shade val="50000"/>
                        </a:schemeClr>
                      </a:lnRef>
                      <a:fillRef idx="1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zh-CN" b="1" dirty="0"/>
                          <a:t>RFQ</a:t>
                        </a:r>
                        <a:endParaRPr lang="zh-CN" altLang="en-US" b="1" dirty="0"/>
                      </a:p>
                    </p:txBody>
                  </p:sp>
                  <p:sp>
                    <p:nvSpPr>
                      <p:cNvPr id="55" name="圆角矩形 54"/>
                      <p:cNvSpPr/>
                      <p:nvPr/>
                    </p:nvSpPr>
                    <p:spPr>
                      <a:xfrm>
                        <a:off x="3851920" y="2198220"/>
                        <a:ext cx="3490990" cy="360040"/>
                      </a:xfrm>
                      <a:prstGeom prst="roundRect">
                        <a:avLst/>
                      </a:prstGeom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zh-CN" b="1" dirty="0">
                            <a:latin typeface="黑体" pitchFamily="49" charset="-122"/>
                            <a:ea typeface="黑体" pitchFamily="49" charset="-122"/>
                          </a:rPr>
                          <a:t>CM1 + …… + </a:t>
                        </a:r>
                        <a:r>
                          <a:rPr lang="en-US" altLang="zh-CN" b="1" dirty="0" err="1">
                            <a:latin typeface="黑体" pitchFamily="49" charset="-122"/>
                            <a:ea typeface="黑体" pitchFamily="49" charset="-122"/>
                          </a:rPr>
                          <a:t>CMn</a:t>
                        </a:r>
                        <a:endParaRPr lang="zh-CN" altLang="en-US" b="1" dirty="0">
                          <a:latin typeface="黑体" pitchFamily="49" charset="-122"/>
                          <a:ea typeface="黑体" pitchFamily="49" charset="-122"/>
                        </a:endParaRPr>
                      </a:p>
                    </p:txBody>
                  </p:sp>
                  <p:grpSp>
                    <p:nvGrpSpPr>
                      <p:cNvPr id="56" name="组合 55"/>
                      <p:cNvGrpSpPr/>
                      <p:nvPr/>
                    </p:nvGrpSpPr>
                    <p:grpSpPr>
                      <a:xfrm>
                        <a:off x="1716112" y="2204864"/>
                        <a:ext cx="152001" cy="360040"/>
                        <a:chOff x="1547664" y="2996952"/>
                        <a:chExt cx="152001" cy="360040"/>
                      </a:xfrm>
                    </p:grpSpPr>
                    <p:sp>
                      <p:nvSpPr>
                        <p:cNvPr id="64" name="矩形 63"/>
                        <p:cNvSpPr/>
                        <p:nvPr/>
                      </p:nvSpPr>
                      <p:spPr>
                        <a:xfrm>
                          <a:off x="1547664" y="2996952"/>
                          <a:ext cx="45719" cy="360040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sp>
                      <p:nvSpPr>
                        <p:cNvPr id="65" name="矩形 64"/>
                        <p:cNvSpPr/>
                        <p:nvPr/>
                      </p:nvSpPr>
                      <p:spPr>
                        <a:xfrm>
                          <a:off x="1653946" y="2996952"/>
                          <a:ext cx="45719" cy="360040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57" name="组合 56"/>
                      <p:cNvGrpSpPr/>
                      <p:nvPr/>
                    </p:nvGrpSpPr>
                    <p:grpSpPr>
                      <a:xfrm>
                        <a:off x="3375557" y="2168860"/>
                        <a:ext cx="387661" cy="432048"/>
                        <a:chOff x="2771800" y="2897415"/>
                        <a:chExt cx="387661" cy="432048"/>
                      </a:xfrm>
                    </p:grpSpPr>
                    <p:sp>
                      <p:nvSpPr>
                        <p:cNvPr id="60" name="流程图: 对照 59"/>
                        <p:cNvSpPr/>
                        <p:nvPr/>
                      </p:nvSpPr>
                      <p:spPr>
                        <a:xfrm>
                          <a:off x="2859669" y="2897415"/>
                          <a:ext cx="72008" cy="432048"/>
                        </a:xfrm>
                        <a:prstGeom prst="flowChartCollat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1" name="矩形 60"/>
                        <p:cNvSpPr/>
                        <p:nvPr/>
                      </p:nvSpPr>
                      <p:spPr>
                        <a:xfrm>
                          <a:off x="2771800" y="2933419"/>
                          <a:ext cx="45719" cy="360040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sp>
                      <p:nvSpPr>
                        <p:cNvPr id="62" name="流程图: 对照 61"/>
                        <p:cNvSpPr/>
                        <p:nvPr/>
                      </p:nvSpPr>
                      <p:spPr>
                        <a:xfrm>
                          <a:off x="3087453" y="2897415"/>
                          <a:ext cx="72008" cy="432048"/>
                        </a:xfrm>
                        <a:prstGeom prst="flowChartCollat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3" name="矩形 62"/>
                        <p:cNvSpPr/>
                        <p:nvPr/>
                      </p:nvSpPr>
                      <p:spPr>
                        <a:xfrm>
                          <a:off x="2999584" y="2933419"/>
                          <a:ext cx="45719" cy="360040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58" name="TextBox 23"/>
                      <p:cNvSpPr txBox="1"/>
                      <p:nvPr/>
                    </p:nvSpPr>
                    <p:spPr>
                      <a:xfrm>
                        <a:off x="1564465" y="1975810"/>
                        <a:ext cx="595035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altLang="zh-CN" sz="1200" b="1" dirty="0">
                            <a:latin typeface="+mn-lt"/>
                            <a:ea typeface="黑体" pitchFamily="49" charset="-122"/>
                          </a:rPr>
                          <a:t>LEBT</a:t>
                        </a:r>
                        <a:endParaRPr lang="zh-CN" altLang="en-US" sz="1200" b="1" dirty="0">
                          <a:latin typeface="+mn-lt"/>
                          <a:ea typeface="黑体" pitchFamily="49" charset="-122"/>
                        </a:endParaRPr>
                      </a:p>
                    </p:txBody>
                  </p:sp>
                  <p:sp>
                    <p:nvSpPr>
                      <p:cNvPr id="59" name="TextBox 24"/>
                      <p:cNvSpPr txBox="1"/>
                      <p:nvPr/>
                    </p:nvSpPr>
                    <p:spPr>
                      <a:xfrm>
                        <a:off x="3307759" y="1943726"/>
                        <a:ext cx="63831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altLang="zh-CN" sz="1200" b="1" dirty="0">
                            <a:latin typeface="+mn-lt"/>
                            <a:ea typeface="黑体" pitchFamily="49" charset="-122"/>
                          </a:rPr>
                          <a:t>MEBT</a:t>
                        </a:r>
                        <a:endParaRPr lang="zh-CN" altLang="en-US" sz="1200" b="1" dirty="0">
                          <a:latin typeface="+mn-lt"/>
                          <a:ea typeface="黑体" pitchFamily="49" charset="-122"/>
                        </a:endParaRPr>
                      </a:p>
                    </p:txBody>
                  </p:sp>
                </p:grpSp>
                <p:sp>
                  <p:nvSpPr>
                    <p:cNvPr id="51" name="TextBox 11"/>
                    <p:cNvSpPr txBox="1"/>
                    <p:nvPr/>
                  </p:nvSpPr>
                  <p:spPr>
                    <a:xfrm>
                      <a:off x="1872963" y="3032448"/>
                      <a:ext cx="3588012" cy="51252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1600" b="1" dirty="0">
                          <a:latin typeface="华文楷体" pitchFamily="2" charset="-122"/>
                          <a:ea typeface="华文楷体" pitchFamily="2" charset="-122"/>
                        </a:rPr>
                        <a:t>Neutron Flux: &gt;10</a:t>
                      </a:r>
                      <a:r>
                        <a:rPr lang="en-US" altLang="zh-CN" sz="1600" b="1" baseline="30000" dirty="0">
                          <a:latin typeface="华文楷体" pitchFamily="2" charset="-122"/>
                          <a:ea typeface="华文楷体" pitchFamily="2" charset="-122"/>
                        </a:rPr>
                        <a:t>16</a:t>
                      </a:r>
                      <a:r>
                        <a:rPr lang="en-US" altLang="zh-CN" sz="1600" b="1" dirty="0">
                          <a:latin typeface="华文楷体" pitchFamily="2" charset="-122"/>
                          <a:ea typeface="华文楷体" pitchFamily="2" charset="-122"/>
                        </a:rPr>
                        <a:t>/cm</a:t>
                      </a:r>
                      <a:r>
                        <a:rPr lang="en-US" altLang="zh-CN" sz="1600" b="1" baseline="30000" dirty="0">
                          <a:latin typeface="华文楷体" pitchFamily="2" charset="-122"/>
                          <a:ea typeface="华文楷体" pitchFamily="2" charset="-122"/>
                        </a:rPr>
                        <a:t>2</a:t>
                      </a:r>
                      <a:r>
                        <a:rPr lang="en-US" altLang="zh-CN" sz="1600" b="1" dirty="0">
                          <a:latin typeface="华文楷体" pitchFamily="2" charset="-122"/>
                          <a:ea typeface="华文楷体" pitchFamily="2" charset="-122"/>
                        </a:rPr>
                        <a:t>.s</a:t>
                      </a:r>
                      <a:r>
                        <a:rPr lang="zh-CN" altLang="en-US" sz="1600" b="1" dirty="0">
                          <a:latin typeface="华文楷体" pitchFamily="2" charset="-122"/>
                          <a:ea typeface="华文楷体" pitchFamily="2" charset="-122"/>
                        </a:rPr>
                        <a:t> </a:t>
                      </a:r>
                      <a:r>
                        <a:rPr lang="en-US" altLang="zh-CN" sz="1600" b="1" dirty="0">
                          <a:latin typeface="华文楷体" pitchFamily="2" charset="-122"/>
                          <a:ea typeface="华文楷体" pitchFamily="2" charset="-122"/>
                        </a:rPr>
                        <a:t>&amp;&gt;60dpa/</a:t>
                      </a:r>
                      <a:r>
                        <a:rPr lang="en-US" altLang="zh-CN" sz="1600" b="1" dirty="0" err="1">
                          <a:latin typeface="华文楷体" pitchFamily="2" charset="-122"/>
                          <a:ea typeface="华文楷体" pitchFamily="2" charset="-122"/>
                        </a:rPr>
                        <a:t>yr</a:t>
                      </a:r>
                      <a:endParaRPr lang="zh-CN" altLang="en-US" sz="16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p:txBody>
                </p:sp>
                <p:sp>
                  <p:nvSpPr>
                    <p:cNvPr id="52" name="矩形 51"/>
                    <p:cNvSpPr/>
                    <p:nvPr/>
                  </p:nvSpPr>
                  <p:spPr>
                    <a:xfrm>
                      <a:off x="6948264" y="3205565"/>
                      <a:ext cx="310310" cy="33143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49" name="TextBox 9"/>
                  <p:cNvSpPr txBox="1"/>
                  <p:nvPr/>
                </p:nvSpPr>
                <p:spPr>
                  <a:xfrm>
                    <a:off x="8031504" y="2519901"/>
                    <a:ext cx="1852851" cy="7412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600" b="1" dirty="0">
                        <a:latin typeface="+mn-lt"/>
                        <a:ea typeface="华文楷体" pitchFamily="2" charset="-122"/>
                      </a:rPr>
                      <a:t>Granular Target</a:t>
                    </a:r>
                    <a:endParaRPr lang="zh-CN" altLang="en-US" sz="1600" b="1" dirty="0">
                      <a:latin typeface="+mn-lt"/>
                      <a:ea typeface="华文楷体" pitchFamily="2" charset="-122"/>
                    </a:endParaRPr>
                  </a:p>
                </p:txBody>
              </p:sp>
            </p:grpSp>
            <p:sp>
              <p:nvSpPr>
                <p:cNvPr id="47" name="圆角矩形 46"/>
                <p:cNvSpPr/>
                <p:nvPr/>
              </p:nvSpPr>
              <p:spPr bwMode="auto">
                <a:xfrm rot="16200000">
                  <a:off x="7419873" y="5040709"/>
                  <a:ext cx="1247940" cy="1438177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6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ea typeface="黑体" pitchFamily="49" charset="-122"/>
                    </a:rPr>
                    <a:t>Irradiating </a:t>
                  </a:r>
                </a:p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6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ea typeface="黑体" pitchFamily="49" charset="-122"/>
                    </a:rPr>
                    <a:t>chamber</a:t>
                  </a:r>
                </a:p>
              </p:txBody>
            </p:sp>
          </p:grpSp>
          <p:sp>
            <p:nvSpPr>
              <p:cNvPr id="45" name="弧形 44"/>
              <p:cNvSpPr/>
              <p:nvPr/>
            </p:nvSpPr>
            <p:spPr>
              <a:xfrm>
                <a:off x="6462777" y="1443948"/>
                <a:ext cx="1044116" cy="1259495"/>
              </a:xfrm>
              <a:prstGeom prst="arc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aphicFrame>
          <p:nvGraphicFramePr>
            <p:cNvPr id="41" name="对象 40"/>
            <p:cNvGraphicFramePr>
              <a:graphicFrameLocks noChangeAspect="1"/>
            </p:cNvGraphicFramePr>
            <p:nvPr>
              <p:extLst/>
            </p:nvPr>
          </p:nvGraphicFramePr>
          <p:xfrm>
            <a:off x="3851526" y="2553959"/>
            <a:ext cx="2574184" cy="845600"/>
          </p:xfrm>
          <a:graphic>
            <a:graphicData uri="http://schemas.openxmlformats.org/presentationml/2006/ole">
              <p:oleObj spid="_x0000_s14652" name="Image" r:id="rId3" imgW="3716255" imgH="1221335" progId="">
                <p:embed/>
              </p:oleObj>
            </a:graphicData>
          </a:graphic>
        </p:graphicFrame>
        <p:graphicFrame>
          <p:nvGraphicFramePr>
            <p:cNvPr id="42" name="对象 41"/>
            <p:cNvGraphicFramePr>
              <a:graphicFrameLocks noChangeAspect="1"/>
            </p:cNvGraphicFramePr>
            <p:nvPr>
              <p:extLst/>
            </p:nvPr>
          </p:nvGraphicFramePr>
          <p:xfrm>
            <a:off x="7928296" y="2628191"/>
            <a:ext cx="1407501" cy="623484"/>
          </p:xfrm>
          <a:graphic>
            <a:graphicData uri="http://schemas.openxmlformats.org/presentationml/2006/ole">
              <p:oleObj spid="_x0000_s14653" name="Image" r:id="rId4" imgW="2756168" imgH="1221335" progId="">
                <p:embed/>
              </p:oleObj>
            </a:graphicData>
          </a:graphic>
        </p:graphicFrame>
        <p:sp>
          <p:nvSpPr>
            <p:cNvPr id="43" name="TextBox 9"/>
            <p:cNvSpPr txBox="1"/>
            <p:nvPr/>
          </p:nvSpPr>
          <p:spPr>
            <a:xfrm>
              <a:off x="1813141" y="3150965"/>
              <a:ext cx="4220666" cy="5125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latin typeface="+mn-lt"/>
                  <a:ea typeface="华文楷体" pitchFamily="2" charset="-122"/>
                </a:rPr>
                <a:t>~300MeV</a:t>
              </a:r>
              <a:r>
                <a:rPr lang="zh-CN" altLang="en-US" sz="1600" b="1" dirty="0">
                  <a:latin typeface="+mn-lt"/>
                  <a:ea typeface="华文楷体" pitchFamily="2" charset="-122"/>
                </a:rPr>
                <a:t> </a:t>
              </a:r>
              <a:r>
                <a:rPr lang="en-US" altLang="zh-CN" sz="1600" b="1" dirty="0">
                  <a:latin typeface="+mn-lt"/>
                  <a:ea typeface="华文楷体" pitchFamily="2" charset="-122"/>
                </a:rPr>
                <a:t>&amp;30nC e /pp quasi-on line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1812913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7603" y="153125"/>
            <a:ext cx="7741109" cy="720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000" dirty="0">
                <a:ln w="3175" cmpd="sng">
                  <a:solidFill>
                    <a:srgbClr val="0047A0"/>
                  </a:solidFill>
                  <a:prstDash val="solid"/>
                </a:ln>
                <a:solidFill>
                  <a:srgbClr val="0000FF"/>
                </a:solidFill>
                <a:latin typeface="+mn-lt"/>
                <a:ea typeface="华文隶书" panose="02010800040101010101" pitchFamily="2" charset="-122"/>
              </a:rPr>
              <a:t>Outline</a:t>
            </a:r>
            <a:endParaRPr lang="zh-CN" altLang="en-US" sz="4000" dirty="0">
              <a:ln w="3175" cmpd="sng">
                <a:solidFill>
                  <a:srgbClr val="0047A0"/>
                </a:solidFill>
                <a:prstDash val="solid"/>
              </a:ln>
              <a:solidFill>
                <a:srgbClr val="0000FF"/>
              </a:solidFill>
              <a:latin typeface="+mn-lt"/>
              <a:ea typeface="华文隶书" panose="020108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-35496" y="1084669"/>
            <a:ext cx="9144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28700" lvl="2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zh-CN" sz="3600" b="1" dirty="0">
                <a:solidFill>
                  <a:srgbClr val="FF6600"/>
                </a:solidFill>
                <a:latin typeface="+mn-lt"/>
                <a:ea typeface="华文行楷" panose="02010800040101010101" pitchFamily="2" charset="-122"/>
                <a:cs typeface="Times New Roman" pitchFamily="18" charset="0"/>
              </a:rPr>
              <a:t>Overview of New Research Centre</a:t>
            </a:r>
            <a:r>
              <a:rPr lang="en-US" altLang="zh-CN" sz="3200" b="1" u="sng" dirty="0">
                <a:solidFill>
                  <a:srgbClr val="0000FF"/>
                </a:solidFill>
                <a:latin typeface="+mn-lt"/>
                <a:ea typeface="华文行楷" panose="02010800040101010101" pitchFamily="2" charset="-122"/>
                <a:cs typeface="Times New Roman" pitchFamily="18" charset="0"/>
              </a:rPr>
              <a:t>  </a:t>
            </a:r>
            <a:endParaRPr lang="en-US" altLang="zh-CN" sz="3600" b="1" dirty="0">
              <a:solidFill>
                <a:srgbClr val="FF6600"/>
              </a:solidFill>
              <a:latin typeface="+mn-lt"/>
              <a:ea typeface="华文行楷" panose="02010800040101010101" pitchFamily="2" charset="-122"/>
              <a:cs typeface="Times New Roman" pitchFamily="18" charset="0"/>
            </a:endParaRPr>
          </a:p>
          <a:p>
            <a:pPr lvl="3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800" b="1" dirty="0">
                <a:solidFill>
                  <a:srgbClr val="0000FF"/>
                </a:solidFill>
                <a:ea typeface="华文行楷" panose="02010800040101010101" pitchFamily="2" charset="-122"/>
                <a:cs typeface="Times New Roman" pitchFamily="18" charset="0"/>
              </a:rPr>
              <a:t>Motivation</a:t>
            </a:r>
          </a:p>
          <a:p>
            <a:pPr lvl="3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800" b="1" dirty="0">
                <a:solidFill>
                  <a:srgbClr val="0000FF"/>
                </a:solidFill>
                <a:ea typeface="华文行楷" panose="02010800040101010101" pitchFamily="2" charset="-122"/>
                <a:cs typeface="Times New Roman" pitchFamily="18" charset="0"/>
              </a:rPr>
              <a:t>Introduction of HIAF + CIADS</a:t>
            </a:r>
          </a:p>
          <a:p>
            <a:pPr lvl="3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800" b="1" dirty="0">
                <a:solidFill>
                  <a:srgbClr val="0000FF"/>
                </a:solidFill>
                <a:ea typeface="华文行楷" panose="02010800040101010101" pitchFamily="2" charset="-122"/>
                <a:cs typeface="Times New Roman" pitchFamily="18" charset="0"/>
              </a:rPr>
              <a:t>Opportunity of Research Center in Large Bay </a:t>
            </a:r>
          </a:p>
          <a:p>
            <a:pPr lvl="3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华文行楷" panose="02010800040101010101" pitchFamily="2" charset="-122"/>
                <a:cs typeface="Times New Roman" pitchFamily="18" charset="0"/>
              </a:rPr>
              <a:t>Further Developments Base on HIAF+CIADS </a:t>
            </a:r>
          </a:p>
          <a:p>
            <a:pPr lvl="3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800" b="1" dirty="0">
              <a:solidFill>
                <a:srgbClr val="0000FF"/>
              </a:solidFill>
              <a:latin typeface="+mn-lt"/>
              <a:ea typeface="华文行楷" panose="02010800040101010101" pitchFamily="2" charset="-122"/>
              <a:cs typeface="Times New Roman" pitchFamily="18" charset="0"/>
            </a:endParaRPr>
          </a:p>
          <a:p>
            <a:pPr marL="1028700" lvl="2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zh-CN" sz="3600" b="1" dirty="0">
                <a:solidFill>
                  <a:srgbClr val="FF6600"/>
                </a:solidFill>
                <a:latin typeface="+mn-lt"/>
                <a:ea typeface="华文行楷" panose="02010800040101010101" pitchFamily="2" charset="-122"/>
                <a:cs typeface="Times New Roman" pitchFamily="18" charset="0"/>
              </a:rPr>
              <a:t>R&amp;D Progress</a:t>
            </a:r>
          </a:p>
          <a:p>
            <a:pPr marL="1485900" lvl="3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华文行楷" panose="02010800040101010101" pitchFamily="2" charset="-122"/>
                <a:cs typeface="Times New Roman" pitchFamily="18" charset="0"/>
              </a:rPr>
              <a:t>HIRFL+CSR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华文行楷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华文行楷" panose="02010800040101010101" pitchFamily="2" charset="-122"/>
                <a:cs typeface="Times New Roman" pitchFamily="18" charset="0"/>
              </a:rPr>
              <a:t>R&amp;D</a:t>
            </a:r>
          </a:p>
          <a:p>
            <a:pPr marL="1485900" lvl="3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华文行楷" panose="02010800040101010101" pitchFamily="2" charset="-122"/>
                <a:cs typeface="Times New Roman" pitchFamily="18" charset="0"/>
              </a:rPr>
              <a:t>ADS/ADANES </a:t>
            </a:r>
          </a:p>
          <a:p>
            <a:pPr lvl="3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华文行楷" panose="02010800040101010101" pitchFamily="2" charset="-122"/>
                <a:cs typeface="Times New Roman" pitchFamily="18" charset="0"/>
              </a:rPr>
              <a:t>…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215516" y="3537012"/>
            <a:ext cx="8928992" cy="26642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5464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16632"/>
            <a:ext cx="8360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Research Capabilities at New Center </a:t>
            </a:r>
            <a:endParaRPr lang="zh-CN" altLang="en-US" sz="40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524" y="908720"/>
            <a:ext cx="7884876" cy="258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zh-CN" sz="2400" b="1" dirty="0">
                <a:cs typeface="Times New Roman" pitchFamily="18" charset="0"/>
              </a:rPr>
              <a:t>Feature:</a:t>
            </a:r>
          </a:p>
          <a:p>
            <a:pPr marL="800100" lvl="1" indent="-34290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>
                <a:cs typeface="Times New Roman" pitchFamily="18" charset="0"/>
              </a:rPr>
              <a:t>Multidisciplinary Research Complexes (CIADS+HIAF-U) </a:t>
            </a:r>
          </a:p>
          <a:p>
            <a:pPr marL="800100" lvl="1" indent="-34290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>
                <a:cs typeface="Times New Roman" pitchFamily="18" charset="0"/>
              </a:rPr>
              <a:t>Integration of CIADS</a:t>
            </a:r>
            <a:r>
              <a:rPr lang="en-US" altLang="zh-CN" sz="2000" b="1">
                <a:cs typeface="Times New Roman" pitchFamily="18" charset="0"/>
              </a:rPr>
              <a:t>+HIAF-U </a:t>
            </a:r>
            <a:endParaRPr lang="en-US" altLang="zh-CN" sz="2000" b="1" dirty="0">
              <a:cs typeface="Times New Roman" pitchFamily="18" charset="0"/>
            </a:endParaRPr>
          </a:p>
          <a:p>
            <a:pPr marL="800100" lvl="1" indent="-34290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>
                <a:cs typeface="Times New Roman" pitchFamily="18" charset="0"/>
              </a:rPr>
              <a:t>Intense Primary Ion Beam &amp; 2</a:t>
            </a:r>
            <a:r>
              <a:rPr lang="en-US" altLang="zh-CN" sz="2000" b="1" baseline="30000" dirty="0">
                <a:cs typeface="Times New Roman" pitchFamily="18" charset="0"/>
              </a:rPr>
              <a:t>nd</a:t>
            </a:r>
            <a:r>
              <a:rPr lang="en-US" altLang="zh-CN" sz="2000" b="1" dirty="0">
                <a:cs typeface="Times New Roman" pitchFamily="18" charset="0"/>
              </a:rPr>
              <a:t> Beams</a:t>
            </a:r>
          </a:p>
          <a:p>
            <a:pPr marL="800100" lvl="1" indent="-34290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>
                <a:cs typeface="Times New Roman" pitchFamily="18" charset="0"/>
              </a:rPr>
              <a:t>Highest Spallation Neutron </a:t>
            </a:r>
          </a:p>
          <a:p>
            <a:pPr marL="266700" indent="-266700">
              <a:buClr>
                <a:srgbClr val="FF0000"/>
              </a:buClr>
              <a:buFont typeface="Wingdings" pitchFamily="2" charset="2"/>
              <a:buChar char="ü"/>
            </a:pPr>
            <a:endParaRPr lang="en-US" altLang="zh-CN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5595156"/>
              </p:ext>
            </p:extLst>
          </p:nvPr>
        </p:nvGraphicFramePr>
        <p:xfrm>
          <a:off x="179512" y="3049736"/>
          <a:ext cx="8856984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HIAF</a:t>
                      </a:r>
                      <a:r>
                        <a:rPr lang="en-US" altLang="zh-CN" baseline="30000" dirty="0"/>
                        <a:t>+</a:t>
                      </a:r>
                      <a:r>
                        <a:rPr lang="en-US" altLang="zh-CN" dirty="0"/>
                        <a:t> + CIADS (~2025)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HIAF-U + ADANES (&lt;2032)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HI 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&lt;1000</a:t>
                      </a:r>
                      <a:r>
                        <a:rPr lang="en-US" altLang="zh-CN" b="1" baseline="0" dirty="0"/>
                        <a:t> MeV/A</a:t>
                      </a:r>
                    </a:p>
                    <a:p>
                      <a:r>
                        <a:rPr lang="en-US" altLang="zh-CN" b="1" baseline="0" dirty="0"/>
                        <a:t>&lt;10</a:t>
                      </a:r>
                      <a:r>
                        <a:rPr lang="en-US" altLang="zh-CN" b="1" baseline="30000" dirty="0"/>
                        <a:t>10~12</a:t>
                      </a:r>
                      <a:r>
                        <a:rPr lang="en-US" altLang="zh-CN" b="1" baseline="0" dirty="0"/>
                        <a:t>pps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baseline="0" dirty="0"/>
                        <a:t>Heavy species close to 9~12AGeV, 10</a:t>
                      </a:r>
                      <a:r>
                        <a:rPr lang="en-US" altLang="zh-CN" b="1" baseline="30000" dirty="0"/>
                        <a:t>13</a:t>
                      </a:r>
                      <a:r>
                        <a:rPr lang="en-US" altLang="zh-CN" b="1" baseline="0" dirty="0"/>
                        <a:t>pps(&lt;U)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Proton 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~500MeV&amp;5mA</a:t>
                      </a:r>
                    </a:p>
                    <a:p>
                      <a:r>
                        <a:rPr lang="en-US" altLang="zh-CN" b="1" dirty="0"/>
                        <a:t>~10GeV/C&amp;10</a:t>
                      </a:r>
                      <a:r>
                        <a:rPr lang="en-US" altLang="zh-CN" b="1" baseline="30000" dirty="0"/>
                        <a:t>~13</a:t>
                      </a:r>
                      <a:r>
                        <a:rPr lang="en-US" altLang="zh-CN" b="1" dirty="0"/>
                        <a:t>ppp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&lt;1.5GeV&amp;10mA</a:t>
                      </a:r>
                    </a:p>
                    <a:p>
                      <a:r>
                        <a:rPr lang="en-US" altLang="zh-CN" b="1" dirty="0"/>
                        <a:t>~25GeV/C&amp;10</a:t>
                      </a:r>
                      <a:r>
                        <a:rPr lang="en-US" altLang="zh-CN" b="1" baseline="30000" dirty="0"/>
                        <a:t>~14</a:t>
                      </a:r>
                      <a:r>
                        <a:rPr lang="en-US" altLang="zh-CN" b="1" dirty="0"/>
                        <a:t>ppp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RIB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In Flight +</a:t>
                      </a:r>
                      <a:r>
                        <a:rPr lang="en-US" altLang="zh-CN" b="1" baseline="0" dirty="0"/>
                        <a:t> ISOL?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In</a:t>
                      </a:r>
                      <a:r>
                        <a:rPr lang="en-US" altLang="zh-CN" b="1" baseline="0" dirty="0"/>
                        <a:t> Flight +ISOL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Spallation Neutron &amp;Flux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&gt;2.5MW&amp;10</a:t>
                      </a:r>
                      <a:r>
                        <a:rPr lang="en-US" altLang="zh-CN" b="1" baseline="30000" dirty="0"/>
                        <a:t>14~15</a:t>
                      </a:r>
                      <a:r>
                        <a:rPr lang="en-US" altLang="zh-CN" b="1" dirty="0"/>
                        <a:t> n/cm</a:t>
                      </a:r>
                      <a:r>
                        <a:rPr lang="en-US" altLang="zh-CN" b="1" baseline="30000" dirty="0"/>
                        <a:t>2</a:t>
                      </a:r>
                      <a:r>
                        <a:rPr lang="en-US" altLang="zh-CN" b="1" dirty="0"/>
                        <a:t>.sec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&gt;</a:t>
                      </a:r>
                      <a:r>
                        <a:rPr lang="en-US" altLang="zh-CN" b="1"/>
                        <a:t>10MW&amp;10</a:t>
                      </a:r>
                      <a:r>
                        <a:rPr lang="en-US" altLang="zh-CN" b="1" baseline="30000"/>
                        <a:t>15~16</a:t>
                      </a:r>
                      <a:r>
                        <a:rPr lang="en-US" altLang="zh-CN" b="1"/>
                        <a:t> </a:t>
                      </a:r>
                      <a:r>
                        <a:rPr lang="en-US" altLang="zh-CN" b="1" dirty="0"/>
                        <a:t>n/cm</a:t>
                      </a:r>
                      <a:r>
                        <a:rPr lang="en-US" altLang="zh-CN" b="1" baseline="30000" dirty="0"/>
                        <a:t>2</a:t>
                      </a:r>
                      <a:r>
                        <a:rPr lang="en-US" altLang="zh-CN" b="1" dirty="0"/>
                        <a:t>.sec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2</a:t>
                      </a:r>
                      <a:r>
                        <a:rPr lang="en-US" altLang="zh-CN" b="1" baseline="30000" dirty="0"/>
                        <a:t>nd</a:t>
                      </a:r>
                      <a:r>
                        <a:rPr lang="en-US" altLang="zh-CN" b="1" dirty="0"/>
                        <a:t> Meson beam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  ?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latin typeface="Symbol" panose="05050102010706020507" pitchFamily="18" charset="2"/>
                        </a:rPr>
                        <a:t>p, </a:t>
                      </a:r>
                      <a:r>
                        <a:rPr lang="en-US" altLang="zh-CN" b="1">
                          <a:latin typeface="Symbol" panose="05050102010706020507" pitchFamily="18" charset="2"/>
                        </a:rPr>
                        <a:t>m, k...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EIC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Polarized</a:t>
                      </a:r>
                      <a:r>
                        <a:rPr lang="en-US" altLang="zh-CN" b="1" baseline="0" dirty="0"/>
                        <a:t> </a:t>
                      </a:r>
                      <a:r>
                        <a:rPr lang="en-US" altLang="zh-CN" b="1" dirty="0"/>
                        <a:t>Proton Booster,</a:t>
                      </a:r>
                      <a:r>
                        <a:rPr lang="en-US" altLang="zh-CN" b="1" baseline="0" dirty="0"/>
                        <a:t> ERL R&amp;D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???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01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2150" y="80628"/>
            <a:ext cx="8056563" cy="720725"/>
          </a:xfrm>
        </p:spPr>
        <p:txBody>
          <a:bodyPr>
            <a:normAutofit/>
          </a:bodyPr>
          <a:lstStyle/>
          <a:p>
            <a:r>
              <a:rPr lang="en-US" altLang="zh-CN" dirty="0"/>
              <a:t>ADANES</a:t>
            </a:r>
            <a:r>
              <a:rPr lang="zh-CN" altLang="en-US" dirty="0"/>
              <a:t> </a:t>
            </a:r>
            <a:r>
              <a:rPr lang="en-US" altLang="zh-CN" dirty="0"/>
              <a:t>Sites</a:t>
            </a:r>
            <a:r>
              <a:rPr lang="zh-CN" altLang="en-US" dirty="0"/>
              <a:t>（</a:t>
            </a:r>
            <a:r>
              <a:rPr lang="en-US" altLang="zh-CN" dirty="0"/>
              <a:t>Huizhou, Guangdong</a:t>
            </a:r>
            <a:r>
              <a:rPr lang="zh-CN" altLang="en-US" dirty="0"/>
              <a:t>）</a:t>
            </a:r>
          </a:p>
        </p:txBody>
      </p:sp>
      <p:sp>
        <p:nvSpPr>
          <p:cNvPr id="3" name="椭圆 2"/>
          <p:cNvSpPr/>
          <p:nvPr/>
        </p:nvSpPr>
        <p:spPr>
          <a:xfrm>
            <a:off x="4067944" y="5409220"/>
            <a:ext cx="1116124" cy="792088"/>
          </a:xfrm>
          <a:prstGeom prst="ellipse">
            <a:avLst/>
          </a:prstGeom>
          <a:ln w="38100">
            <a:solidFill>
              <a:srgbClr val="F2850E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2400" dirty="0">
              <a:latin typeface="Arial Narrow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004048" y="4654308"/>
            <a:ext cx="914400" cy="371475"/>
          </a:xfrm>
          <a:prstGeom prst="wedgeRectCallout">
            <a:avLst>
              <a:gd name="adj1" fmla="val -71250"/>
              <a:gd name="adj2" fmla="val 141111"/>
            </a:avLst>
          </a:prstGeom>
          <a:solidFill>
            <a:srgbClr val="C0504D"/>
          </a:solidFill>
          <a:ln w="635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lIns="91433" tIns="45717" rIns="91433" bIns="45717"/>
          <a:lstStyle>
            <a:lvl1pPr eaLnBrk="0" hangingPunct="0"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1pPr>
            <a:lvl2pPr marL="742950" indent="-285750" eaLnBrk="0" hangingPunct="0"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2pPr>
            <a:lvl3pPr marL="1143000" indent="-228600" eaLnBrk="0" hangingPunct="0"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3pPr>
            <a:lvl4pPr marL="1600200" indent="-228600" eaLnBrk="0" hangingPunct="0"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4pPr>
            <a:lvl5pPr marL="2057400" indent="-228600" eaLnBrk="0" hangingPunct="0"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9pPr>
          </a:lstStyle>
          <a:p>
            <a:pPr algn="just" eaLnBrk="1" hangingPunct="1"/>
            <a:r>
              <a:rPr kumimoji="0" lang="zh-CN" altLang="en-US" sz="1400" b="1" dirty="0">
                <a:solidFill>
                  <a:srgbClr val="20202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项目厂址</a:t>
            </a:r>
            <a:endParaRPr kumimoji="0" lang="zh-CN" altLang="zh-CN" sz="3200" b="1" dirty="0">
              <a:solidFill>
                <a:srgbClr val="20202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1500" y="1130931"/>
            <a:ext cx="5040559" cy="96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8" rIns="91412" bIns="45708">
            <a:spAutoFit/>
          </a:bodyPr>
          <a:lstStyle>
            <a:lvl1pPr marL="342900" indent="-342900" eaLnBrk="0" hangingPunct="0">
              <a:lnSpc>
                <a:spcPct val="11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400"/>
              </a:spcBef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lnSpc>
                <a:spcPct val="110000"/>
              </a:lnSpc>
              <a:spcBef>
                <a:spcPts val="400"/>
              </a:spcBef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lnSpc>
                <a:spcPct val="110000"/>
              </a:lnSpc>
              <a:spcBef>
                <a:spcPts val="400"/>
              </a:spcBef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3B3837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3B3837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3B3837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3B3837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3B3837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b="1" dirty="0">
                <a:solidFill>
                  <a:srgbClr val="000000"/>
                </a:solidFill>
                <a:latin typeface="+mn-lt"/>
                <a:ea typeface="华文细黑" pitchFamily="2" charset="-122"/>
                <a:cs typeface="Times New Roman" pitchFamily="18" charset="0"/>
              </a:rPr>
              <a:t>Pre-Civil</a:t>
            </a:r>
            <a:r>
              <a:rPr lang="zh-CN" altLang="en-US" sz="2000" b="1" dirty="0">
                <a:solidFill>
                  <a:srgbClr val="000000"/>
                </a:solidFill>
                <a:latin typeface="+mn-lt"/>
                <a:ea typeface="华文细黑" pitchFamily="2" charset="-122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+mn-lt"/>
                <a:ea typeface="华文细黑" pitchFamily="2" charset="-122"/>
                <a:cs typeface="Times New Roman" pitchFamily="18" charset="0"/>
              </a:rPr>
              <a:t>Infrastructure Started 2017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b="1" dirty="0">
                <a:solidFill>
                  <a:srgbClr val="000000"/>
                </a:solidFill>
                <a:latin typeface="+mn-lt"/>
                <a:ea typeface="华文细黑" pitchFamily="2" charset="-122"/>
                <a:cs typeface="Times New Roman" pitchFamily="18" charset="0"/>
              </a:rPr>
              <a:t>Projects Starting in mid of 2018</a:t>
            </a:r>
            <a:endParaRPr lang="en-US" altLang="zh-CN" sz="2000" b="1" dirty="0">
              <a:solidFill>
                <a:schemeClr val="tx1"/>
              </a:solidFill>
              <a:latin typeface="+mn-lt"/>
              <a:ea typeface="华文细黑" pitchFamily="2" charset="-122"/>
              <a:cs typeface="Times New Roman" pitchFamily="18" charset="0"/>
            </a:endParaRPr>
          </a:p>
        </p:txBody>
      </p:sp>
      <p:pic>
        <p:nvPicPr>
          <p:cNvPr id="7" name="图片 6" descr="x03gg 副本">
            <a:extLst>
              <a:ext uri="{FF2B5EF4-FFF2-40B4-BE49-F238E27FC236}">
                <a16:creationId xmlns:a16="http://schemas.microsoft.com/office/drawing/2014/main" xmlns="" id="{4417C1BE-69F9-412C-914D-70C7D5176D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4"/>
          <a:stretch>
            <a:fillRect/>
          </a:stretch>
        </p:blipFill>
        <p:spPr bwMode="auto">
          <a:xfrm>
            <a:off x="-508" y="3233164"/>
            <a:ext cx="5436604" cy="314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 21">
            <a:extLst>
              <a:ext uri="{FF2B5EF4-FFF2-40B4-BE49-F238E27FC236}">
                <a16:creationId xmlns:a16="http://schemas.microsoft.com/office/drawing/2014/main" xmlns="" id="{44AC1270-3EF8-4ADB-90E9-96375E3BB83C}"/>
              </a:ext>
            </a:extLst>
          </p:cNvPr>
          <p:cNvGrpSpPr/>
          <p:nvPr/>
        </p:nvGrpSpPr>
        <p:grpSpPr>
          <a:xfrm>
            <a:off x="5328084" y="3789040"/>
            <a:ext cx="3708412" cy="2556284"/>
            <a:chOff x="5384537" y="980728"/>
            <a:chExt cx="3759463" cy="2376264"/>
          </a:xfrm>
        </p:grpSpPr>
        <p:pic>
          <p:nvPicPr>
            <p:cNvPr id="9" name="图片 8" descr="屏幕快照 2015-03-10 上午1.25.23.png">
              <a:extLst>
                <a:ext uri="{FF2B5EF4-FFF2-40B4-BE49-F238E27FC236}">
                  <a16:creationId xmlns:a16="http://schemas.microsoft.com/office/drawing/2014/main" xmlns="" id="{C4470586-E8DB-4FC7-8B6C-832949586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384537" y="980728"/>
              <a:ext cx="3759463" cy="2376264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A10B891E-9B55-4B26-A68C-A14D1CBE88B1}"/>
                </a:ext>
              </a:extLst>
            </p:cNvPr>
            <p:cNvSpPr/>
            <p:nvPr/>
          </p:nvSpPr>
          <p:spPr bwMode="auto">
            <a:xfrm>
              <a:off x="6516216" y="1374482"/>
              <a:ext cx="1020920" cy="436627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63305" tIns="31652" rIns="63305" bIns="31652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eaLnBrk="0" fontAlgn="auto" hangingPunct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</a:pPr>
              <a:endParaRPr lang="zh-CN" altLang="en-US" sz="1661" dirty="0">
                <a:solidFill>
                  <a:prstClr val="black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045F51C2-4894-424E-8FBA-DC388D2FFE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971" t="36939" r="33010"/>
          <a:stretch>
            <a:fillRect/>
          </a:stretch>
        </p:blipFill>
        <p:spPr bwMode="auto">
          <a:xfrm>
            <a:off x="5039934" y="908720"/>
            <a:ext cx="4068570" cy="285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727390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7603" y="153125"/>
            <a:ext cx="7741109" cy="720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000" dirty="0">
                <a:ln w="3175" cmpd="sng">
                  <a:solidFill>
                    <a:srgbClr val="0047A0"/>
                  </a:solidFill>
                  <a:prstDash val="solid"/>
                </a:ln>
                <a:solidFill>
                  <a:srgbClr val="0000FF"/>
                </a:solidFill>
                <a:latin typeface="+mn-lt"/>
                <a:ea typeface="华文隶书" panose="02010800040101010101" pitchFamily="2" charset="-122"/>
              </a:rPr>
              <a:t>Outline</a:t>
            </a:r>
            <a:endParaRPr lang="zh-CN" altLang="en-US" sz="4000" dirty="0">
              <a:ln w="3175" cmpd="sng">
                <a:solidFill>
                  <a:srgbClr val="0047A0"/>
                </a:solidFill>
                <a:prstDash val="solid"/>
              </a:ln>
              <a:solidFill>
                <a:srgbClr val="0000FF"/>
              </a:solidFill>
              <a:latin typeface="+mn-lt"/>
              <a:ea typeface="华文隶书" panose="020108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-35496" y="1084669"/>
            <a:ext cx="9144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28700" lvl="2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zh-CN" sz="3600" b="1" dirty="0">
                <a:solidFill>
                  <a:srgbClr val="FF6600"/>
                </a:solidFill>
                <a:latin typeface="+mn-lt"/>
                <a:ea typeface="华文行楷" panose="02010800040101010101" pitchFamily="2" charset="-122"/>
                <a:cs typeface="Times New Roman" pitchFamily="18" charset="0"/>
              </a:rPr>
              <a:t>Overview of New Research Center</a:t>
            </a:r>
            <a:r>
              <a:rPr lang="en-US" altLang="zh-CN" sz="3200" b="1" u="sng" dirty="0">
                <a:solidFill>
                  <a:srgbClr val="0000FF"/>
                </a:solidFill>
                <a:latin typeface="+mn-lt"/>
                <a:ea typeface="华文行楷" panose="02010800040101010101" pitchFamily="2" charset="-122"/>
                <a:cs typeface="Times New Roman" pitchFamily="18" charset="0"/>
              </a:rPr>
              <a:t>  </a:t>
            </a:r>
            <a:endParaRPr lang="en-US" altLang="zh-CN" sz="3600" b="1" dirty="0">
              <a:solidFill>
                <a:srgbClr val="FF6600"/>
              </a:solidFill>
              <a:latin typeface="+mn-lt"/>
              <a:ea typeface="华文行楷" panose="02010800040101010101" pitchFamily="2" charset="-122"/>
              <a:cs typeface="Times New Roman" pitchFamily="18" charset="0"/>
            </a:endParaRPr>
          </a:p>
          <a:p>
            <a:pPr lvl="3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800" b="1" dirty="0">
                <a:solidFill>
                  <a:srgbClr val="0000FF"/>
                </a:solidFill>
                <a:ea typeface="华文行楷" panose="02010800040101010101" pitchFamily="2" charset="-122"/>
                <a:cs typeface="Times New Roman" pitchFamily="18" charset="0"/>
              </a:rPr>
              <a:t>Motivation</a:t>
            </a:r>
          </a:p>
          <a:p>
            <a:pPr lvl="3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800" b="1" dirty="0">
                <a:solidFill>
                  <a:srgbClr val="0000FF"/>
                </a:solidFill>
                <a:ea typeface="华文行楷" panose="02010800040101010101" pitchFamily="2" charset="-122"/>
                <a:cs typeface="Times New Roman" pitchFamily="18" charset="0"/>
              </a:rPr>
              <a:t>Introduction of HIAF + CIADS</a:t>
            </a:r>
          </a:p>
          <a:p>
            <a:pPr lvl="3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800" b="1" dirty="0">
                <a:solidFill>
                  <a:srgbClr val="0000FF"/>
                </a:solidFill>
                <a:ea typeface="华文行楷" panose="02010800040101010101" pitchFamily="2" charset="-122"/>
                <a:cs typeface="Times New Roman" pitchFamily="18" charset="0"/>
              </a:rPr>
              <a:t>Opportunity of Research Center in Large Bay </a:t>
            </a:r>
          </a:p>
          <a:p>
            <a:pPr lvl="3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华文行楷" panose="02010800040101010101" pitchFamily="2" charset="-122"/>
                <a:cs typeface="Times New Roman" pitchFamily="18" charset="0"/>
              </a:rPr>
              <a:t>Further Developments of HIAF+CIADS</a:t>
            </a:r>
          </a:p>
          <a:p>
            <a:pPr lvl="3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华文行楷" panose="02010800040101010101" pitchFamily="2" charset="-122"/>
                <a:cs typeface="Times New Roman" pitchFamily="18" charset="0"/>
              </a:rPr>
              <a:t> </a:t>
            </a:r>
          </a:p>
          <a:p>
            <a:pPr marL="1028700" lvl="2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zh-CN" sz="3600" b="1" dirty="0">
                <a:solidFill>
                  <a:srgbClr val="FF6600"/>
                </a:solidFill>
                <a:latin typeface="+mn-lt"/>
                <a:ea typeface="华文行楷" panose="02010800040101010101" pitchFamily="2" charset="-122"/>
                <a:cs typeface="Times New Roman" pitchFamily="18" charset="0"/>
              </a:rPr>
              <a:t>R&amp;D Progress</a:t>
            </a:r>
          </a:p>
          <a:p>
            <a:pPr marL="1485900" lvl="3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华文行楷" panose="02010800040101010101" pitchFamily="2" charset="-122"/>
                <a:cs typeface="Times New Roman" pitchFamily="18" charset="0"/>
              </a:rPr>
              <a:t>HIRFL+CSR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华文行楷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华文行楷" panose="02010800040101010101" pitchFamily="2" charset="-122"/>
                <a:cs typeface="Times New Roman" pitchFamily="18" charset="0"/>
              </a:rPr>
              <a:t>R&amp;D</a:t>
            </a:r>
          </a:p>
          <a:p>
            <a:pPr marL="1485900" lvl="3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华文行楷" panose="02010800040101010101" pitchFamily="2" charset="-122"/>
                <a:cs typeface="Times New Roman" pitchFamily="18" charset="0"/>
              </a:rPr>
              <a:t>ADS/ADANES </a:t>
            </a:r>
          </a:p>
          <a:p>
            <a:pPr lvl="3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华文行楷" panose="02010800040101010101" pitchFamily="2" charset="-122"/>
                <a:cs typeface="Times New Roman" pitchFamily="18" charset="0"/>
              </a:rPr>
              <a:t>…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43508" y="1016732"/>
            <a:ext cx="8928992" cy="26642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87751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0814" y="152636"/>
            <a:ext cx="8463186" cy="631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FF0000"/>
                </a:solidFill>
              </a:rPr>
              <a:t>HIAF R&amp;D </a:t>
            </a:r>
            <a:r>
              <a:rPr lang="en-US" altLang="zh-CN" sz="3100" dirty="0">
                <a:solidFill>
                  <a:srgbClr val="FF0000"/>
                </a:solidFill>
              </a:rPr>
              <a:t>(Detail Presentation by other talks )</a:t>
            </a:r>
            <a:endParaRPr lang="zh-CN" altLang="en-US" sz="3100" dirty="0">
              <a:solidFill>
                <a:srgbClr val="FF0000"/>
              </a:solidFill>
            </a:endParaRP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107504" y="944724"/>
            <a:ext cx="8928992" cy="5580620"/>
          </a:xfrm>
        </p:spPr>
        <p:txBody>
          <a:bodyPr/>
          <a:lstStyle/>
          <a:p>
            <a:r>
              <a:rPr lang="en-US" altLang="zh-CN" dirty="0"/>
              <a:t>Ion Source </a:t>
            </a:r>
            <a:r>
              <a:rPr lang="en-US" altLang="zh-CN" dirty="0">
                <a:sym typeface="Wingdings" panose="05000000000000000000" pitchFamily="2" charset="2"/>
              </a:rPr>
              <a:t> LEAF</a:t>
            </a:r>
            <a:endParaRPr lang="en-US" altLang="zh-CN" dirty="0"/>
          </a:p>
          <a:p>
            <a:r>
              <a:rPr lang="en-US" altLang="zh-CN" dirty="0"/>
              <a:t>SC-LINAC</a:t>
            </a:r>
            <a:r>
              <a:rPr lang="en-US" altLang="zh-CN" dirty="0">
                <a:sym typeface="Wingdings" panose="05000000000000000000" pitchFamily="2" charset="2"/>
              </a:rPr>
              <a:t> ADS Key Tech. R&amp;D</a:t>
            </a:r>
          </a:p>
          <a:p>
            <a:r>
              <a:rPr lang="en-US" altLang="zh-CN" dirty="0">
                <a:sym typeface="Wingdings" panose="05000000000000000000" pitchFamily="2" charset="2"/>
              </a:rPr>
              <a:t>Synchrotron  HIRFL-CSR, Cancer Therapy</a:t>
            </a:r>
          </a:p>
          <a:p>
            <a:r>
              <a:rPr lang="en-US" altLang="zh-CN" dirty="0">
                <a:sym typeface="Wingdings" panose="05000000000000000000" pitchFamily="2" charset="2"/>
              </a:rPr>
              <a:t>E-Cooling  HIRFL-CSR, Pulsed electron cooling R&amp;D</a:t>
            </a:r>
          </a:p>
          <a:p>
            <a:r>
              <a:rPr lang="en-US" altLang="zh-CN" dirty="0">
                <a:sym typeface="Wingdings" panose="05000000000000000000" pitchFamily="2" charset="2"/>
              </a:rPr>
              <a:t>Experiment Setup</a:t>
            </a: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HIRFL-CSR</a:t>
            </a: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BEPC</a:t>
            </a: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RHIC-STAR</a:t>
            </a: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Dark Matter Satellite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1588" y="6461125"/>
            <a:ext cx="390525" cy="346075"/>
          </a:xfrm>
          <a:prstGeom prst="rect">
            <a:avLst/>
          </a:prstGeom>
        </p:spPr>
        <p:txBody>
          <a:bodyPr/>
          <a:lstStyle>
            <a:lvl1pPr eaLnBrk="0" hangingPunct="0">
              <a:defRPr kumimoji="1" sz="3200" b="1">
                <a:solidFill>
                  <a:srgbClr val="B2B2B2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kumimoji="1" sz="3200" b="1">
                <a:solidFill>
                  <a:srgbClr val="B2B2B2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kumimoji="1" sz="3200" b="1">
                <a:solidFill>
                  <a:srgbClr val="B2B2B2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kumimoji="1" sz="3200" b="1">
                <a:solidFill>
                  <a:srgbClr val="B2B2B2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kumimoji="1" sz="3200" b="1">
                <a:solidFill>
                  <a:srgbClr val="B2B2B2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a"/>
              <a:defRPr kumimoji="1" sz="3200" b="1">
                <a:solidFill>
                  <a:srgbClr val="B2B2B2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a"/>
              <a:defRPr kumimoji="1" sz="3200" b="1">
                <a:solidFill>
                  <a:srgbClr val="B2B2B2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a"/>
              <a:defRPr kumimoji="1" sz="3200" b="1">
                <a:solidFill>
                  <a:srgbClr val="B2B2B2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a"/>
              <a:defRPr kumimoji="1" sz="3200" b="1">
                <a:solidFill>
                  <a:srgbClr val="B2B2B2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pPr eaLnBrk="1" hangingPunct="1"/>
            <a:fld id="{D994301C-B9F1-4014-8C5C-7726273FF334}" type="slidenum">
              <a:rPr kumimoji="0" lang="en-US" altLang="zh-CN" sz="1800">
                <a:solidFill>
                  <a:srgbClr val="0000CC"/>
                </a:solidFill>
                <a:ea typeface="宋体" panose="02010600030101010101" pitchFamily="2" charset="-122"/>
              </a:rPr>
              <a:pPr eaLnBrk="1" hangingPunct="1"/>
              <a:t>23</a:t>
            </a:fld>
            <a:endParaRPr kumimoji="0" lang="en-US" altLang="zh-CN" sz="1800">
              <a:solidFill>
                <a:srgbClr val="0000CC"/>
              </a:solidFill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7057557-1363-4AAE-B0E1-F68190262A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9274" y="1034298"/>
            <a:ext cx="1871218" cy="1458598"/>
          </a:xfrm>
          <a:prstGeom prst="rect">
            <a:avLst/>
          </a:prstGeom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xmlns="" id="{800CC0F4-6897-4D8C-A84E-4C8C29EFD2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19872" y="3207730"/>
            <a:ext cx="5726459" cy="320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612126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755577" y="80628"/>
            <a:ext cx="83169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楷体_GB2312" pitchFamily="49" charset="-122"/>
                <a:cs typeface="Times New Roman" pitchFamily="18" charset="0"/>
              </a:rPr>
              <a:t>Challenge of SCL for CIADS/ADANES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+mn-lt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17413" name="文本框 167"/>
          <p:cNvSpPr txBox="1">
            <a:spLocks noChangeArrowheads="1"/>
          </p:cNvSpPr>
          <p:nvPr/>
        </p:nvSpPr>
        <p:spPr bwMode="auto">
          <a:xfrm>
            <a:off x="0" y="950411"/>
            <a:ext cx="374390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+mn-lt"/>
              </a:rPr>
              <a:t>Scale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+mn-lt"/>
              </a:rPr>
              <a:t>Transmutation Demo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+mn-lt"/>
              </a:rPr>
              <a:t>Industrial transmutation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u="sng" dirty="0">
                <a:solidFill>
                  <a:srgbClr val="FF0000"/>
                </a:solidFill>
                <a:latin typeface="+mn-lt"/>
              </a:rPr>
              <a:t>Industrial Power Generation (IPG)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b="1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+mn-lt"/>
              </a:rPr>
              <a:t>Mean Beam Power</a:t>
            </a:r>
            <a:r>
              <a:rPr lang="zh-CN" altLang="en-US" sz="2400" b="1" dirty="0">
                <a:latin typeface="+mn-lt"/>
              </a:rPr>
              <a:t> </a:t>
            </a:r>
            <a:r>
              <a:rPr lang="en-US" altLang="zh-CN" sz="2400" b="1" dirty="0">
                <a:latin typeface="+mn-lt"/>
              </a:rPr>
              <a:t>(IPG) :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10~20MW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2000" b="1" dirty="0">
                <a:latin typeface="+mn-lt"/>
              </a:rPr>
              <a:t>Energy</a:t>
            </a:r>
            <a:r>
              <a:rPr lang="zh-CN" altLang="en-US" sz="2000" b="1" dirty="0">
                <a:latin typeface="+mn-lt"/>
              </a:rPr>
              <a:t> </a:t>
            </a:r>
            <a:r>
              <a:rPr lang="en-US" altLang="zh-CN" sz="2000" b="1" dirty="0">
                <a:latin typeface="+mn-lt"/>
              </a:rPr>
              <a:t>: 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</a:rPr>
              <a:t>~1GeV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2000" b="1" dirty="0">
                <a:latin typeface="+mn-lt"/>
              </a:rPr>
              <a:t>Mean current</a:t>
            </a:r>
            <a:r>
              <a:rPr lang="zh-CN" altLang="en-US" sz="2000" b="1" dirty="0">
                <a:latin typeface="+mn-lt"/>
              </a:rPr>
              <a:t> </a:t>
            </a:r>
            <a:r>
              <a:rPr lang="en-US" altLang="zh-CN" sz="2000" b="1" dirty="0">
                <a:latin typeface="+mn-lt"/>
              </a:rPr>
              <a:t>: 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</a:rPr>
              <a:t>10~20mA</a:t>
            </a:r>
          </a:p>
          <a:p>
            <a:pPr lvl="1">
              <a:buFont typeface="Arial" pitchFamily="34" charset="0"/>
              <a:buChar char="•"/>
            </a:pPr>
            <a:endParaRPr lang="en-US" altLang="zh-CN" sz="2000" b="1" dirty="0">
              <a:solidFill>
                <a:srgbClr val="FF000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+mn-lt"/>
              </a:rPr>
              <a:t>Beam Strips &amp; Availability</a:t>
            </a:r>
            <a:r>
              <a:rPr lang="zh-CN" altLang="en-US" sz="2400" b="1" dirty="0">
                <a:latin typeface="+mn-lt"/>
              </a:rPr>
              <a:t>（</a:t>
            </a:r>
            <a:r>
              <a:rPr lang="en-US" altLang="zh-CN" sz="2400" b="1" dirty="0">
                <a:latin typeface="+mn-lt"/>
              </a:rPr>
              <a:t>IPG</a:t>
            </a:r>
            <a:r>
              <a:rPr lang="zh-CN" altLang="en-US" sz="2400" b="1" dirty="0">
                <a:latin typeface="+mn-lt"/>
              </a:rPr>
              <a:t>）</a:t>
            </a:r>
          </a:p>
        </p:txBody>
      </p:sp>
      <p:pic>
        <p:nvPicPr>
          <p:cNvPr id="148" name="Picture 8"/>
          <p:cNvPicPr>
            <a:picLocks noChangeAspect="1" noChangeArrowheads="1"/>
          </p:cNvPicPr>
          <p:nvPr/>
        </p:nvPicPr>
        <p:blipFill rotWithShape="1">
          <a:blip r:embed="rId3" cstate="print"/>
          <a:srcRect l="2126" r="2082"/>
          <a:stretch/>
        </p:blipFill>
        <p:spPr bwMode="auto">
          <a:xfrm>
            <a:off x="3707903" y="1017422"/>
            <a:ext cx="5400601" cy="399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215516" y="5351616"/>
          <a:ext cx="8748972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7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9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43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t &lt; 1</a:t>
                      </a:r>
                      <a:r>
                        <a:rPr lang="en-US" altLang="zh-CN" sz="2000" b="1" baseline="0" dirty="0"/>
                        <a:t> sec.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1 &lt;  t &lt; 10 sec.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10s &lt; t &lt;5 min.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t &gt; 5min.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Availability</a:t>
                      </a:r>
                      <a:endParaRPr lang="zh-CN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&lt; 25000/yr.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&lt; 2500 / yr.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&lt; 250 / yr.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&lt; 3 / yr.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&gt; 85%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 bwMode="auto">
          <a:xfrm>
            <a:off x="6480212" y="1697033"/>
            <a:ext cx="596708" cy="507831"/>
          </a:xfrm>
          <a:prstGeom prst="rect">
            <a:avLst/>
          </a:prstGeom>
          <a:noFill/>
          <a:ln>
            <a:noFill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900" b="1" dirty="0">
                <a:solidFill>
                  <a:srgbClr val="FF0000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ADANES Burner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zh-CN" sz="900" b="1" dirty="0">
                <a:solidFill>
                  <a:srgbClr val="FF0000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.</a:t>
            </a:r>
            <a:endParaRPr lang="zh-CN" altLang="en-US" sz="900" b="1" dirty="0">
              <a:solidFill>
                <a:srgbClr val="FF0000"/>
              </a:solidFill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30409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63"/>
          <p:cNvGrpSpPr>
            <a:grpSpLocks/>
          </p:cNvGrpSpPr>
          <p:nvPr/>
        </p:nvGrpSpPr>
        <p:grpSpPr bwMode="auto">
          <a:xfrm>
            <a:off x="1079612" y="913028"/>
            <a:ext cx="2152255" cy="5288280"/>
            <a:chOff x="3124018" y="106938"/>
            <a:chExt cx="2390255" cy="4896544"/>
          </a:xfrm>
        </p:grpSpPr>
        <p:grpSp>
          <p:nvGrpSpPr>
            <p:cNvPr id="17417" name="组合 21"/>
            <p:cNvGrpSpPr>
              <a:grpSpLocks/>
            </p:cNvGrpSpPr>
            <p:nvPr/>
          </p:nvGrpSpPr>
          <p:grpSpPr bwMode="auto">
            <a:xfrm>
              <a:off x="3710998" y="106938"/>
              <a:ext cx="1656184" cy="4896544"/>
              <a:chOff x="3131840" y="193204"/>
              <a:chExt cx="1080120" cy="2952328"/>
            </a:xfrm>
          </p:grpSpPr>
          <p:grpSp>
            <p:nvGrpSpPr>
              <p:cNvPr id="17530" name="组合 15"/>
              <p:cNvGrpSpPr>
                <a:grpSpLocks/>
              </p:cNvGrpSpPr>
              <p:nvPr/>
            </p:nvGrpSpPr>
            <p:grpSpPr bwMode="auto">
              <a:xfrm>
                <a:off x="3131840" y="193204"/>
                <a:ext cx="360040" cy="2952328"/>
                <a:chOff x="3131840" y="193204"/>
                <a:chExt cx="360040" cy="2952328"/>
              </a:xfrm>
            </p:grpSpPr>
            <p:cxnSp>
              <p:nvCxnSpPr>
                <p:cNvPr id="5" name="直接连接符 4"/>
                <p:cNvCxnSpPr/>
                <p:nvPr/>
              </p:nvCxnSpPr>
              <p:spPr>
                <a:xfrm>
                  <a:off x="3131629" y="697312"/>
                  <a:ext cx="0" cy="1440004"/>
                </a:xfrm>
                <a:prstGeom prst="line">
                  <a:avLst/>
                </a:prstGeom>
                <a:ln w="508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>
                  <a:off x="3131629" y="2137316"/>
                  <a:ext cx="359892" cy="720003"/>
                </a:xfrm>
                <a:prstGeom prst="line">
                  <a:avLst/>
                </a:prstGeom>
                <a:ln w="508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>
                  <a:off x="3491520" y="2857319"/>
                  <a:ext cx="0" cy="288213"/>
                </a:xfrm>
                <a:prstGeom prst="line">
                  <a:avLst/>
                </a:prstGeom>
                <a:ln w="508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>
                  <a:off x="3491520" y="193204"/>
                  <a:ext cx="0" cy="1440004"/>
                </a:xfrm>
                <a:prstGeom prst="line">
                  <a:avLst/>
                </a:prstGeom>
                <a:ln w="508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31" name="组合 16"/>
              <p:cNvGrpSpPr>
                <a:grpSpLocks/>
              </p:cNvGrpSpPr>
              <p:nvPr/>
            </p:nvGrpSpPr>
            <p:grpSpPr bwMode="auto">
              <a:xfrm flipH="1">
                <a:off x="3851920" y="193204"/>
                <a:ext cx="360040" cy="2952328"/>
                <a:chOff x="3131840" y="193204"/>
                <a:chExt cx="360040" cy="2952328"/>
              </a:xfrm>
            </p:grpSpPr>
            <p:cxnSp>
              <p:nvCxnSpPr>
                <p:cNvPr id="18" name="直接连接符 17"/>
                <p:cNvCxnSpPr/>
                <p:nvPr/>
              </p:nvCxnSpPr>
              <p:spPr>
                <a:xfrm>
                  <a:off x="3131345" y="697312"/>
                  <a:ext cx="0" cy="1440004"/>
                </a:xfrm>
                <a:prstGeom prst="line">
                  <a:avLst/>
                </a:prstGeom>
                <a:ln w="508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3131345" y="2137316"/>
                  <a:ext cx="354143" cy="720003"/>
                </a:xfrm>
                <a:prstGeom prst="line">
                  <a:avLst/>
                </a:prstGeom>
                <a:ln w="508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3485488" y="2857319"/>
                  <a:ext cx="0" cy="288213"/>
                </a:xfrm>
                <a:prstGeom prst="line">
                  <a:avLst/>
                </a:prstGeom>
                <a:ln w="508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3485488" y="193204"/>
                  <a:ext cx="0" cy="1440004"/>
                </a:xfrm>
                <a:prstGeom prst="line">
                  <a:avLst/>
                </a:prstGeom>
                <a:ln w="508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" name="流程图: 联系 22"/>
            <p:cNvSpPr/>
            <p:nvPr/>
          </p:nvSpPr>
          <p:spPr>
            <a:xfrm>
              <a:off x="3735357" y="997700"/>
              <a:ext cx="188646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流程图: 联系 37"/>
            <p:cNvSpPr/>
            <p:nvPr/>
          </p:nvSpPr>
          <p:spPr>
            <a:xfrm>
              <a:off x="3790011" y="1184672"/>
              <a:ext cx="186883" cy="188735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" name="流程图: 联系 38"/>
            <p:cNvSpPr/>
            <p:nvPr/>
          </p:nvSpPr>
          <p:spPr>
            <a:xfrm>
              <a:off x="3929292" y="980061"/>
              <a:ext cx="188646" cy="188735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流程图: 联系 39"/>
            <p:cNvSpPr/>
            <p:nvPr/>
          </p:nvSpPr>
          <p:spPr>
            <a:xfrm>
              <a:off x="3969842" y="1154686"/>
              <a:ext cx="188647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流程图: 联系 40"/>
            <p:cNvSpPr/>
            <p:nvPr/>
          </p:nvSpPr>
          <p:spPr>
            <a:xfrm>
              <a:off x="3740645" y="1352241"/>
              <a:ext cx="188647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流程图: 联系 41"/>
            <p:cNvSpPr/>
            <p:nvPr/>
          </p:nvSpPr>
          <p:spPr>
            <a:xfrm>
              <a:off x="3929292" y="1422796"/>
              <a:ext cx="188646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" name="流程图: 联系 42"/>
            <p:cNvSpPr/>
            <p:nvPr/>
          </p:nvSpPr>
          <p:spPr>
            <a:xfrm>
              <a:off x="4070336" y="1264046"/>
              <a:ext cx="188646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4" name="流程图: 联系 43"/>
            <p:cNvSpPr/>
            <p:nvPr/>
          </p:nvSpPr>
          <p:spPr>
            <a:xfrm>
              <a:off x="3735357" y="1609768"/>
              <a:ext cx="188646" cy="1905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5" name="流程图: 联系 44"/>
            <p:cNvSpPr/>
            <p:nvPr/>
          </p:nvSpPr>
          <p:spPr>
            <a:xfrm>
              <a:off x="3962790" y="1689143"/>
              <a:ext cx="188647" cy="1905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6" name="流程图: 联系 45"/>
            <p:cNvSpPr/>
            <p:nvPr/>
          </p:nvSpPr>
          <p:spPr>
            <a:xfrm>
              <a:off x="4070336" y="1530394"/>
              <a:ext cx="188646" cy="1905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7" name="流程图: 联系 46"/>
            <p:cNvSpPr/>
            <p:nvPr/>
          </p:nvSpPr>
          <p:spPr>
            <a:xfrm>
              <a:off x="3724779" y="1830254"/>
              <a:ext cx="188646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流程图: 联系 47"/>
            <p:cNvSpPr/>
            <p:nvPr/>
          </p:nvSpPr>
          <p:spPr>
            <a:xfrm>
              <a:off x="4031549" y="1874350"/>
              <a:ext cx="186883" cy="18873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" name="流程图: 联系 48"/>
            <p:cNvSpPr/>
            <p:nvPr/>
          </p:nvSpPr>
          <p:spPr>
            <a:xfrm>
              <a:off x="3858770" y="1951961"/>
              <a:ext cx="186883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0" name="流程图: 联系 49"/>
            <p:cNvSpPr/>
            <p:nvPr/>
          </p:nvSpPr>
          <p:spPr>
            <a:xfrm>
              <a:off x="3737119" y="2068378"/>
              <a:ext cx="188647" cy="18873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" name="流程图: 联系 50"/>
            <p:cNvSpPr/>
            <p:nvPr/>
          </p:nvSpPr>
          <p:spPr>
            <a:xfrm>
              <a:off x="3938107" y="2094837"/>
              <a:ext cx="188647" cy="188735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" name="流程图: 联系 51"/>
            <p:cNvSpPr/>
            <p:nvPr/>
          </p:nvSpPr>
          <p:spPr>
            <a:xfrm>
              <a:off x="4828447" y="997700"/>
              <a:ext cx="188646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" name="流程图: 联系 52"/>
            <p:cNvSpPr/>
            <p:nvPr/>
          </p:nvSpPr>
          <p:spPr>
            <a:xfrm>
              <a:off x="4907784" y="1205839"/>
              <a:ext cx="188647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4" name="流程图: 联系 53"/>
            <p:cNvSpPr/>
            <p:nvPr/>
          </p:nvSpPr>
          <p:spPr>
            <a:xfrm>
              <a:off x="5032961" y="950075"/>
              <a:ext cx="186883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" name="流程图: 联系 54"/>
            <p:cNvSpPr/>
            <p:nvPr/>
          </p:nvSpPr>
          <p:spPr>
            <a:xfrm>
              <a:off x="5112298" y="1137047"/>
              <a:ext cx="186883" cy="18873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6" name="流程图: 联系 55"/>
            <p:cNvSpPr/>
            <p:nvPr/>
          </p:nvSpPr>
          <p:spPr>
            <a:xfrm>
              <a:off x="5084089" y="1368116"/>
              <a:ext cx="186883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7" name="流程图: 联系 56"/>
            <p:cNvSpPr/>
            <p:nvPr/>
          </p:nvSpPr>
          <p:spPr>
            <a:xfrm>
              <a:off x="5182820" y="1560379"/>
              <a:ext cx="186883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8" name="流程图: 联系 57"/>
            <p:cNvSpPr/>
            <p:nvPr/>
          </p:nvSpPr>
          <p:spPr>
            <a:xfrm>
              <a:off x="5001226" y="1652101"/>
              <a:ext cx="188646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9" name="流程图: 联系 58"/>
            <p:cNvSpPr/>
            <p:nvPr/>
          </p:nvSpPr>
          <p:spPr>
            <a:xfrm>
              <a:off x="4839026" y="1652101"/>
              <a:ext cx="190409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0" name="流程图: 联系 59"/>
            <p:cNvSpPr/>
            <p:nvPr/>
          </p:nvSpPr>
          <p:spPr>
            <a:xfrm>
              <a:off x="5133454" y="1812615"/>
              <a:ext cx="188647" cy="188735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1" name="流程图: 联系 60"/>
            <p:cNvSpPr/>
            <p:nvPr/>
          </p:nvSpPr>
          <p:spPr>
            <a:xfrm>
              <a:off x="4828447" y="1837309"/>
              <a:ext cx="188646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2" name="流程图: 联系 61"/>
            <p:cNvSpPr/>
            <p:nvPr/>
          </p:nvSpPr>
          <p:spPr>
            <a:xfrm>
              <a:off x="5156375" y="2024281"/>
              <a:ext cx="186883" cy="188735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3" name="流程图: 联系 62"/>
            <p:cNvSpPr/>
            <p:nvPr/>
          </p:nvSpPr>
          <p:spPr>
            <a:xfrm>
              <a:off x="4828447" y="2114239"/>
              <a:ext cx="188646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4" name="流程图: 联系 63"/>
            <p:cNvSpPr/>
            <p:nvPr/>
          </p:nvSpPr>
          <p:spPr>
            <a:xfrm>
              <a:off x="5001226" y="2160100"/>
              <a:ext cx="188646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5" name="流程图: 联系 64"/>
            <p:cNvSpPr/>
            <p:nvPr/>
          </p:nvSpPr>
          <p:spPr>
            <a:xfrm>
              <a:off x="4038601" y="2239475"/>
              <a:ext cx="188646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6" name="流程图: 联系 65"/>
            <p:cNvSpPr/>
            <p:nvPr/>
          </p:nvSpPr>
          <p:spPr>
            <a:xfrm>
              <a:off x="3710674" y="2280044"/>
              <a:ext cx="188646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7" name="流程图: 联系 66"/>
            <p:cNvSpPr/>
            <p:nvPr/>
          </p:nvSpPr>
          <p:spPr>
            <a:xfrm>
              <a:off x="3874637" y="2311794"/>
              <a:ext cx="186883" cy="18873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8" name="流程图: 联系 67"/>
            <p:cNvSpPr/>
            <p:nvPr/>
          </p:nvSpPr>
          <p:spPr>
            <a:xfrm>
              <a:off x="5182820" y="2239475"/>
              <a:ext cx="186883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9" name="流程图: 联系 68"/>
            <p:cNvSpPr/>
            <p:nvPr/>
          </p:nvSpPr>
          <p:spPr>
            <a:xfrm>
              <a:off x="4849604" y="2280044"/>
              <a:ext cx="188646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0" name="流程图: 联系 69"/>
            <p:cNvSpPr/>
            <p:nvPr/>
          </p:nvSpPr>
          <p:spPr>
            <a:xfrm>
              <a:off x="5001226" y="2371766"/>
              <a:ext cx="188646" cy="1905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1" name="流程图: 联系 70"/>
            <p:cNvSpPr/>
            <p:nvPr/>
          </p:nvSpPr>
          <p:spPr>
            <a:xfrm>
              <a:off x="5156375" y="2502293"/>
              <a:ext cx="186883" cy="18873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2" name="流程图: 联系 71"/>
            <p:cNvSpPr/>
            <p:nvPr/>
          </p:nvSpPr>
          <p:spPr>
            <a:xfrm>
              <a:off x="3731831" y="2495238"/>
              <a:ext cx="188646" cy="18873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3" name="流程图: 联系 72"/>
            <p:cNvSpPr/>
            <p:nvPr/>
          </p:nvSpPr>
          <p:spPr>
            <a:xfrm>
              <a:off x="4015681" y="2444086"/>
              <a:ext cx="188647" cy="188735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4" name="流程图: 联系 73"/>
            <p:cNvSpPr/>
            <p:nvPr/>
          </p:nvSpPr>
          <p:spPr>
            <a:xfrm>
              <a:off x="4809053" y="2495238"/>
              <a:ext cx="188647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5" name="流程图: 联系 74"/>
            <p:cNvSpPr/>
            <p:nvPr/>
          </p:nvSpPr>
          <p:spPr>
            <a:xfrm>
              <a:off x="4973017" y="2595780"/>
              <a:ext cx="188646" cy="188735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6" name="流程图: 联系 75"/>
            <p:cNvSpPr/>
            <p:nvPr/>
          </p:nvSpPr>
          <p:spPr>
            <a:xfrm>
              <a:off x="5124640" y="2724543"/>
              <a:ext cx="186883" cy="18873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7" name="流程图: 联系 76"/>
            <p:cNvSpPr/>
            <p:nvPr/>
          </p:nvSpPr>
          <p:spPr>
            <a:xfrm>
              <a:off x="3895794" y="2555210"/>
              <a:ext cx="188647" cy="18873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8" name="流程图: 联系 77"/>
            <p:cNvSpPr/>
            <p:nvPr/>
          </p:nvSpPr>
          <p:spPr>
            <a:xfrm>
              <a:off x="4179645" y="2537571"/>
              <a:ext cx="188646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9" name="流程图: 联系 78"/>
            <p:cNvSpPr/>
            <p:nvPr/>
          </p:nvSpPr>
          <p:spPr>
            <a:xfrm>
              <a:off x="4973017" y="1943143"/>
              <a:ext cx="188646" cy="1905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0" name="流程图: 联系 79"/>
            <p:cNvSpPr/>
            <p:nvPr/>
          </p:nvSpPr>
          <p:spPr>
            <a:xfrm>
              <a:off x="4883101" y="1426324"/>
              <a:ext cx="188647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1" name="流程图: 联系 80"/>
            <p:cNvSpPr/>
            <p:nvPr/>
          </p:nvSpPr>
          <p:spPr>
            <a:xfrm>
              <a:off x="4370055" y="2613419"/>
              <a:ext cx="188646" cy="188735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2" name="流程图: 联系 81"/>
            <p:cNvSpPr/>
            <p:nvPr/>
          </p:nvSpPr>
          <p:spPr>
            <a:xfrm>
              <a:off x="4646853" y="2638113"/>
              <a:ext cx="188647" cy="188735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3" name="流程图: 联系 82"/>
            <p:cNvSpPr/>
            <p:nvPr/>
          </p:nvSpPr>
          <p:spPr>
            <a:xfrm>
              <a:off x="4505809" y="2770404"/>
              <a:ext cx="188647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4" name="流程图: 联系 83"/>
            <p:cNvSpPr/>
            <p:nvPr/>
          </p:nvSpPr>
          <p:spPr>
            <a:xfrm>
              <a:off x="4830210" y="2759821"/>
              <a:ext cx="188647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5" name="流程图: 联系 84"/>
            <p:cNvSpPr/>
            <p:nvPr/>
          </p:nvSpPr>
          <p:spPr>
            <a:xfrm>
              <a:off x="4950097" y="2911515"/>
              <a:ext cx="190409" cy="18873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6" name="流程图: 联系 85"/>
            <p:cNvSpPr/>
            <p:nvPr/>
          </p:nvSpPr>
          <p:spPr>
            <a:xfrm>
              <a:off x="5165189" y="2945029"/>
              <a:ext cx="188647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7" name="流程图: 联系 86"/>
            <p:cNvSpPr/>
            <p:nvPr/>
          </p:nvSpPr>
          <p:spPr>
            <a:xfrm>
              <a:off x="4109123" y="2689265"/>
              <a:ext cx="190409" cy="18873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8" name="流程图: 联系 87"/>
            <p:cNvSpPr/>
            <p:nvPr/>
          </p:nvSpPr>
          <p:spPr>
            <a:xfrm>
              <a:off x="3742409" y="2740418"/>
              <a:ext cx="188646" cy="188735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9" name="流程图: 联系 88"/>
            <p:cNvSpPr/>
            <p:nvPr/>
          </p:nvSpPr>
          <p:spPr>
            <a:xfrm>
              <a:off x="3945159" y="2770404"/>
              <a:ext cx="186883" cy="18873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0" name="流程图: 联系 89"/>
            <p:cNvSpPr/>
            <p:nvPr/>
          </p:nvSpPr>
          <p:spPr>
            <a:xfrm>
              <a:off x="4290717" y="2802154"/>
              <a:ext cx="188647" cy="18873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1" name="流程图: 联系 90"/>
            <p:cNvSpPr/>
            <p:nvPr/>
          </p:nvSpPr>
          <p:spPr>
            <a:xfrm>
              <a:off x="4648616" y="2863890"/>
              <a:ext cx="186883" cy="188735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2" name="流程图: 联系 91"/>
            <p:cNvSpPr/>
            <p:nvPr/>
          </p:nvSpPr>
          <p:spPr>
            <a:xfrm>
              <a:off x="4759688" y="2980307"/>
              <a:ext cx="188647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3" name="流程图: 联系 92"/>
            <p:cNvSpPr/>
            <p:nvPr/>
          </p:nvSpPr>
          <p:spPr>
            <a:xfrm>
              <a:off x="5124640" y="3144347"/>
              <a:ext cx="186883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4" name="流程图: 联系 93"/>
            <p:cNvSpPr/>
            <p:nvPr/>
          </p:nvSpPr>
          <p:spPr>
            <a:xfrm>
              <a:off x="4921888" y="3135529"/>
              <a:ext cx="188647" cy="1905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5" name="流程图: 联系 94"/>
            <p:cNvSpPr/>
            <p:nvPr/>
          </p:nvSpPr>
          <p:spPr>
            <a:xfrm>
              <a:off x="4444103" y="2955612"/>
              <a:ext cx="188646" cy="188735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6" name="流程图: 联系 95"/>
            <p:cNvSpPr/>
            <p:nvPr/>
          </p:nvSpPr>
          <p:spPr>
            <a:xfrm>
              <a:off x="4241351" y="3005001"/>
              <a:ext cx="188647" cy="188735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7" name="流程图: 联系 96"/>
            <p:cNvSpPr/>
            <p:nvPr/>
          </p:nvSpPr>
          <p:spPr>
            <a:xfrm>
              <a:off x="4068573" y="2902696"/>
              <a:ext cx="186883" cy="188735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8" name="流程图: 联系 97"/>
            <p:cNvSpPr/>
            <p:nvPr/>
          </p:nvSpPr>
          <p:spPr>
            <a:xfrm>
              <a:off x="4597487" y="3107306"/>
              <a:ext cx="188647" cy="188735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9" name="流程图: 联系 98"/>
            <p:cNvSpPr/>
            <p:nvPr/>
          </p:nvSpPr>
          <p:spPr>
            <a:xfrm>
              <a:off x="4749110" y="3260764"/>
              <a:ext cx="188647" cy="18873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0" name="流程图: 联系 99"/>
            <p:cNvSpPr/>
            <p:nvPr/>
          </p:nvSpPr>
          <p:spPr>
            <a:xfrm>
              <a:off x="4902495" y="3412458"/>
              <a:ext cx="188646" cy="18873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1" name="流程图: 联系 100"/>
            <p:cNvSpPr/>
            <p:nvPr/>
          </p:nvSpPr>
          <p:spPr>
            <a:xfrm>
              <a:off x="5084089" y="3361306"/>
              <a:ext cx="188647" cy="188735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2" name="流程图: 联系 101"/>
            <p:cNvSpPr/>
            <p:nvPr/>
          </p:nvSpPr>
          <p:spPr>
            <a:xfrm>
              <a:off x="3837614" y="2936209"/>
              <a:ext cx="186883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3" name="流程图: 联系 102"/>
            <p:cNvSpPr/>
            <p:nvPr/>
          </p:nvSpPr>
          <p:spPr>
            <a:xfrm>
              <a:off x="3989236" y="3087903"/>
              <a:ext cx="186883" cy="18873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4" name="流程图: 联系 103"/>
            <p:cNvSpPr/>
            <p:nvPr/>
          </p:nvSpPr>
          <p:spPr>
            <a:xfrm>
              <a:off x="4140858" y="3241362"/>
              <a:ext cx="188646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5" name="流程图: 联系 104"/>
            <p:cNvSpPr/>
            <p:nvPr/>
          </p:nvSpPr>
          <p:spPr>
            <a:xfrm>
              <a:off x="4294243" y="3393056"/>
              <a:ext cx="186883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6" name="流程图: 联系 105"/>
            <p:cNvSpPr/>
            <p:nvPr/>
          </p:nvSpPr>
          <p:spPr>
            <a:xfrm>
              <a:off x="4445865" y="3546513"/>
              <a:ext cx="186883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7" name="流程图: 联系 106"/>
            <p:cNvSpPr/>
            <p:nvPr/>
          </p:nvSpPr>
          <p:spPr>
            <a:xfrm>
              <a:off x="5054118" y="3564152"/>
              <a:ext cx="188646" cy="1905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8" name="流程图: 联系 107"/>
            <p:cNvSpPr/>
            <p:nvPr/>
          </p:nvSpPr>
          <p:spPr>
            <a:xfrm>
              <a:off x="3723015" y="3107306"/>
              <a:ext cx="188647" cy="188735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9" name="流程图: 联系 108"/>
            <p:cNvSpPr/>
            <p:nvPr/>
          </p:nvSpPr>
          <p:spPr>
            <a:xfrm>
              <a:off x="3874637" y="3260764"/>
              <a:ext cx="188647" cy="18873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0" name="流程图: 联系 109"/>
            <p:cNvSpPr/>
            <p:nvPr/>
          </p:nvSpPr>
          <p:spPr>
            <a:xfrm>
              <a:off x="4363002" y="3160223"/>
              <a:ext cx="190409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1" name="流程图: 联系 110"/>
            <p:cNvSpPr/>
            <p:nvPr/>
          </p:nvSpPr>
          <p:spPr>
            <a:xfrm>
              <a:off x="4516387" y="3311917"/>
              <a:ext cx="188647" cy="188735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2" name="流程图: 联系 111"/>
            <p:cNvSpPr/>
            <p:nvPr/>
          </p:nvSpPr>
          <p:spPr>
            <a:xfrm>
              <a:off x="4668009" y="3465375"/>
              <a:ext cx="188647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3" name="流程图: 联系 112"/>
            <p:cNvSpPr/>
            <p:nvPr/>
          </p:nvSpPr>
          <p:spPr>
            <a:xfrm>
              <a:off x="4821395" y="3617069"/>
              <a:ext cx="188646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4" name="流程图: 联系 113"/>
            <p:cNvSpPr/>
            <p:nvPr/>
          </p:nvSpPr>
          <p:spPr>
            <a:xfrm>
              <a:off x="4609829" y="3698207"/>
              <a:ext cx="188646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5" name="流程图: 联系 114"/>
            <p:cNvSpPr/>
            <p:nvPr/>
          </p:nvSpPr>
          <p:spPr>
            <a:xfrm>
              <a:off x="4759688" y="3788166"/>
              <a:ext cx="188647" cy="1905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6" name="流程图: 联系 115"/>
            <p:cNvSpPr/>
            <p:nvPr/>
          </p:nvSpPr>
          <p:spPr>
            <a:xfrm>
              <a:off x="4038601" y="3869305"/>
              <a:ext cx="188646" cy="188735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7" name="流程图: 联系 116"/>
            <p:cNvSpPr/>
            <p:nvPr/>
          </p:nvSpPr>
          <p:spPr>
            <a:xfrm>
              <a:off x="4072099" y="3393056"/>
              <a:ext cx="188647" cy="188735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8" name="流程图: 联系 117"/>
            <p:cNvSpPr/>
            <p:nvPr/>
          </p:nvSpPr>
          <p:spPr>
            <a:xfrm>
              <a:off x="4223721" y="3546513"/>
              <a:ext cx="188647" cy="18873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9" name="流程图: 联系 118"/>
            <p:cNvSpPr/>
            <p:nvPr/>
          </p:nvSpPr>
          <p:spPr>
            <a:xfrm>
              <a:off x="4377107" y="3698207"/>
              <a:ext cx="188646" cy="18873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0" name="流程图: 联系 119"/>
            <p:cNvSpPr/>
            <p:nvPr/>
          </p:nvSpPr>
          <p:spPr>
            <a:xfrm>
              <a:off x="4528729" y="3851666"/>
              <a:ext cx="188646" cy="188735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1" name="流程图: 联系 120"/>
            <p:cNvSpPr/>
            <p:nvPr/>
          </p:nvSpPr>
          <p:spPr>
            <a:xfrm>
              <a:off x="3795301" y="3414222"/>
              <a:ext cx="167489" cy="17815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2" name="流程图: 联系 121"/>
            <p:cNvSpPr/>
            <p:nvPr/>
          </p:nvSpPr>
          <p:spPr>
            <a:xfrm>
              <a:off x="3948685" y="3565917"/>
              <a:ext cx="165727" cy="176388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3" name="流程图: 联系 122"/>
            <p:cNvSpPr/>
            <p:nvPr/>
          </p:nvSpPr>
          <p:spPr>
            <a:xfrm>
              <a:off x="4089729" y="3655874"/>
              <a:ext cx="167490" cy="176388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4" name="流程图: 联系 123"/>
            <p:cNvSpPr/>
            <p:nvPr/>
          </p:nvSpPr>
          <p:spPr>
            <a:xfrm>
              <a:off x="4221958" y="3789929"/>
              <a:ext cx="167489" cy="176388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5" name="流程图: 联系 124"/>
            <p:cNvSpPr/>
            <p:nvPr/>
          </p:nvSpPr>
          <p:spPr>
            <a:xfrm>
              <a:off x="4662721" y="3931040"/>
              <a:ext cx="186883" cy="190500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6" name="流程图: 联系 125"/>
            <p:cNvSpPr/>
            <p:nvPr/>
          </p:nvSpPr>
          <p:spPr>
            <a:xfrm>
              <a:off x="4904258" y="3812860"/>
              <a:ext cx="188647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7" name="流程图: 联系 126"/>
            <p:cNvSpPr/>
            <p:nvPr/>
          </p:nvSpPr>
          <p:spPr>
            <a:xfrm>
              <a:off x="4162015" y="4013943"/>
              <a:ext cx="188646" cy="188735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8" name="流程图: 联系 127"/>
            <p:cNvSpPr/>
            <p:nvPr/>
          </p:nvSpPr>
          <p:spPr>
            <a:xfrm>
              <a:off x="4204328" y="4209734"/>
              <a:ext cx="188646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9" name="流程图: 联系 128"/>
            <p:cNvSpPr/>
            <p:nvPr/>
          </p:nvSpPr>
          <p:spPr>
            <a:xfrm>
              <a:off x="4408842" y="4137415"/>
              <a:ext cx="188646" cy="188735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0" name="流程图: 联系 129"/>
            <p:cNvSpPr/>
            <p:nvPr/>
          </p:nvSpPr>
          <p:spPr>
            <a:xfrm>
              <a:off x="4542833" y="4098610"/>
              <a:ext cx="186883" cy="188735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1" name="流程图: 联系 130"/>
            <p:cNvSpPr/>
            <p:nvPr/>
          </p:nvSpPr>
          <p:spPr>
            <a:xfrm>
              <a:off x="4276612" y="4372011"/>
              <a:ext cx="186883" cy="18873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2" name="流程图: 联系 131"/>
            <p:cNvSpPr/>
            <p:nvPr/>
          </p:nvSpPr>
          <p:spPr>
            <a:xfrm>
              <a:off x="4844314" y="3973373"/>
              <a:ext cx="186883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3" name="流程图: 联系 132"/>
            <p:cNvSpPr/>
            <p:nvPr/>
          </p:nvSpPr>
          <p:spPr>
            <a:xfrm>
              <a:off x="4296007" y="4560747"/>
              <a:ext cx="188646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4" name="流程图: 联系 133"/>
            <p:cNvSpPr/>
            <p:nvPr/>
          </p:nvSpPr>
          <p:spPr>
            <a:xfrm>
              <a:off x="4712086" y="4176221"/>
              <a:ext cx="188646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5" name="流程图: 联系 134"/>
            <p:cNvSpPr/>
            <p:nvPr/>
          </p:nvSpPr>
          <p:spPr>
            <a:xfrm>
              <a:off x="4354187" y="3916929"/>
              <a:ext cx="188647" cy="18873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6" name="流程图: 联系 135"/>
            <p:cNvSpPr/>
            <p:nvPr/>
          </p:nvSpPr>
          <p:spPr>
            <a:xfrm>
              <a:off x="4488178" y="4317331"/>
              <a:ext cx="188647" cy="188735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7" name="流程图: 联系 136"/>
            <p:cNvSpPr/>
            <p:nvPr/>
          </p:nvSpPr>
          <p:spPr>
            <a:xfrm>
              <a:off x="4627460" y="4350845"/>
              <a:ext cx="188646" cy="18873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8" name="流程图: 联系 137"/>
            <p:cNvSpPr/>
            <p:nvPr/>
          </p:nvSpPr>
          <p:spPr>
            <a:xfrm>
              <a:off x="4456443" y="4484900"/>
              <a:ext cx="188647" cy="18873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9" name="流程图: 联系 138"/>
            <p:cNvSpPr/>
            <p:nvPr/>
          </p:nvSpPr>
          <p:spPr>
            <a:xfrm>
              <a:off x="4604540" y="4809455"/>
              <a:ext cx="188647" cy="18873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0" name="流程图: 联系 139"/>
            <p:cNvSpPr/>
            <p:nvPr/>
          </p:nvSpPr>
          <p:spPr>
            <a:xfrm>
              <a:off x="4283665" y="4728316"/>
              <a:ext cx="188647" cy="186972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1" name="流程图: 联系 140"/>
            <p:cNvSpPr/>
            <p:nvPr/>
          </p:nvSpPr>
          <p:spPr>
            <a:xfrm>
              <a:off x="4474074" y="4708914"/>
              <a:ext cx="190409" cy="188735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2" name="流程图: 联系 141"/>
            <p:cNvSpPr/>
            <p:nvPr/>
          </p:nvSpPr>
          <p:spPr>
            <a:xfrm>
              <a:off x="4601013" y="4528998"/>
              <a:ext cx="186883" cy="188735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50800" dir="5400000" sx="50000" sy="5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55" name="直接箭头连接符 154"/>
            <p:cNvCxnSpPr/>
            <p:nvPr/>
          </p:nvCxnSpPr>
          <p:spPr>
            <a:xfrm>
              <a:off x="3202916" y="265688"/>
              <a:ext cx="0" cy="81667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25" name="文本框 155"/>
            <p:cNvSpPr txBox="1">
              <a:spLocks noChangeArrowheads="1"/>
            </p:cNvSpPr>
            <p:nvPr/>
          </p:nvSpPr>
          <p:spPr bwMode="auto">
            <a:xfrm>
              <a:off x="3124018" y="502993"/>
              <a:ext cx="512717" cy="617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Ball</a:t>
              </a:r>
              <a:endParaRPr lang="zh-CN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" name="下箭头 156"/>
            <p:cNvSpPr/>
            <p:nvPr/>
          </p:nvSpPr>
          <p:spPr>
            <a:xfrm>
              <a:off x="4329504" y="338007"/>
              <a:ext cx="446052" cy="2081384"/>
            </a:xfrm>
            <a:prstGeom prst="downArrow">
              <a:avLst/>
            </a:prstGeom>
            <a:gradFill>
              <a:gsLst>
                <a:gs pos="55500">
                  <a:srgbClr val="C89EB1"/>
                </a:gs>
                <a:gs pos="37000">
                  <a:srgbClr val="DA6976"/>
                </a:gs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527" name="文本框 159"/>
            <p:cNvSpPr txBox="1">
              <a:spLocks noChangeArrowheads="1"/>
            </p:cNvSpPr>
            <p:nvPr/>
          </p:nvSpPr>
          <p:spPr bwMode="auto">
            <a:xfrm>
              <a:off x="4340034" y="764023"/>
              <a:ext cx="512717" cy="111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b="1" dirty="0"/>
                <a:t>Beam Pipe</a:t>
              </a:r>
              <a:endParaRPr lang="zh-CN" altLang="en-US" b="1" dirty="0"/>
            </a:p>
          </p:txBody>
        </p:sp>
        <p:sp>
          <p:nvSpPr>
            <p:cNvPr id="162" name="右箭头 161"/>
            <p:cNvSpPr/>
            <p:nvPr/>
          </p:nvSpPr>
          <p:spPr>
            <a:xfrm rot="18258143" flipH="1">
              <a:off x="4806196" y="353122"/>
              <a:ext cx="897818" cy="518336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200" b="1" dirty="0"/>
                <a:t>Inject</a:t>
              </a:r>
              <a:endParaRPr lang="zh-CN" altLang="en-US" sz="1200" b="1" dirty="0"/>
            </a:p>
          </p:txBody>
        </p:sp>
        <p:sp>
          <p:nvSpPr>
            <p:cNvPr id="163" name="右箭头 162"/>
            <p:cNvSpPr/>
            <p:nvPr/>
          </p:nvSpPr>
          <p:spPr>
            <a:xfrm rot="3341857">
              <a:off x="3297026" y="353122"/>
              <a:ext cx="897818" cy="518336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200" b="1" dirty="0"/>
                <a:t>Inject</a:t>
              </a:r>
              <a:endParaRPr lang="zh-CN" altLang="en-US" sz="1200" b="1" dirty="0"/>
            </a:p>
          </p:txBody>
        </p:sp>
      </p:grpSp>
      <p:sp>
        <p:nvSpPr>
          <p:cNvPr id="165" name="下箭头 164"/>
          <p:cNvSpPr/>
          <p:nvPr/>
        </p:nvSpPr>
        <p:spPr>
          <a:xfrm>
            <a:off x="2843808" y="5012056"/>
            <a:ext cx="193675" cy="1544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412" name="文本框 165"/>
          <p:cNvSpPr txBox="1">
            <a:spLocks noChangeArrowheads="1"/>
          </p:cNvSpPr>
          <p:nvPr/>
        </p:nvSpPr>
        <p:spPr bwMode="auto">
          <a:xfrm>
            <a:off x="2879812" y="5156836"/>
            <a:ext cx="461665" cy="108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/>
              <a:t>Outlet</a:t>
            </a:r>
            <a:endParaRPr lang="zh-CN" altLang="en-US" b="1" dirty="0"/>
          </a:p>
        </p:txBody>
      </p:sp>
      <p:sp>
        <p:nvSpPr>
          <p:cNvPr id="169" name="矩形 168"/>
          <p:cNvSpPr/>
          <p:nvPr/>
        </p:nvSpPr>
        <p:spPr>
          <a:xfrm>
            <a:off x="1979712" y="3538116"/>
            <a:ext cx="755650" cy="1322071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416" name="文本框 1"/>
          <p:cNvSpPr txBox="1">
            <a:spLocks noChangeArrowheads="1"/>
          </p:cNvSpPr>
          <p:nvPr/>
        </p:nvSpPr>
        <p:spPr bwMode="auto">
          <a:xfrm rot="10800000">
            <a:off x="345593" y="944724"/>
            <a:ext cx="553998" cy="418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dirty="0">
                <a:latin typeface="+mn-lt"/>
              </a:rPr>
              <a:t>Granular Fluid by Gravity </a:t>
            </a:r>
            <a:endParaRPr lang="zh-CN" altLang="en-US" sz="24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755577" y="80628"/>
            <a:ext cx="83169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楷体_GB2312" pitchFamily="49" charset="-122"/>
                <a:cs typeface="Times New Roman" pitchFamily="18" charset="0"/>
              </a:rPr>
              <a:t>Principle of Granular Fluid Spallation Target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+mn-lt"/>
              <a:ea typeface="楷体_GB2312" pitchFamily="49" charset="-122"/>
              <a:cs typeface="Times New Roman" pitchFamily="18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1367644" y="4581128"/>
            <a:ext cx="649512" cy="2235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箭头连接符 142"/>
          <p:cNvCxnSpPr/>
          <p:nvPr/>
        </p:nvCxnSpPr>
        <p:spPr>
          <a:xfrm flipH="1" flipV="1">
            <a:off x="1331640" y="3609020"/>
            <a:ext cx="675668" cy="2574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箭头连接符 143"/>
          <p:cNvCxnSpPr/>
          <p:nvPr/>
        </p:nvCxnSpPr>
        <p:spPr>
          <a:xfrm flipH="1" flipV="1">
            <a:off x="1259632" y="4189231"/>
            <a:ext cx="761622" cy="318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箭头连接符 144"/>
          <p:cNvCxnSpPr/>
          <p:nvPr/>
        </p:nvCxnSpPr>
        <p:spPr>
          <a:xfrm flipV="1">
            <a:off x="2735796" y="3675452"/>
            <a:ext cx="641852" cy="1855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箭头连接符 145"/>
          <p:cNvCxnSpPr/>
          <p:nvPr/>
        </p:nvCxnSpPr>
        <p:spPr>
          <a:xfrm>
            <a:off x="2735796" y="4257092"/>
            <a:ext cx="641852" cy="190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箭头连接符 146"/>
          <p:cNvCxnSpPr/>
          <p:nvPr/>
        </p:nvCxnSpPr>
        <p:spPr>
          <a:xfrm>
            <a:off x="2735796" y="4617132"/>
            <a:ext cx="588098" cy="2533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24" t="9913" r="13421" b="7478"/>
          <a:stretch/>
        </p:blipFill>
        <p:spPr>
          <a:xfrm>
            <a:off x="3275856" y="944723"/>
            <a:ext cx="1944216" cy="306034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 bwMode="auto">
          <a:xfrm>
            <a:off x="143508" y="5307864"/>
            <a:ext cx="20483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+mn-lt"/>
                <a:ea typeface="楷体_GB2312" pitchFamily="49" charset="-122"/>
                <a:cs typeface="Times New Roman" pitchFamily="18" charset="0"/>
              </a:rPr>
              <a:t>Science China</a:t>
            </a:r>
          </a:p>
          <a:p>
            <a:r>
              <a:rPr lang="en-US" altLang="zh-CN" sz="1600" b="1" dirty="0">
                <a:latin typeface="+mn-lt"/>
                <a:ea typeface="楷体_GB2312" pitchFamily="49" charset="-122"/>
                <a:cs typeface="Times New Roman" pitchFamily="18" charset="0"/>
              </a:rPr>
              <a:t>Tech. Sci. 58(10)</a:t>
            </a:r>
          </a:p>
          <a:p>
            <a:r>
              <a:rPr lang="en-US" altLang="zh-CN" sz="1600" b="1" dirty="0">
                <a:latin typeface="+mn-lt"/>
                <a:ea typeface="楷体_GB2312" pitchFamily="49" charset="-122"/>
                <a:cs typeface="Times New Roman" pitchFamily="18" charset="0"/>
              </a:rPr>
              <a:t>July 2015</a:t>
            </a:r>
            <a:endParaRPr lang="zh-CN" altLang="en-US" sz="1600" b="1" dirty="0">
              <a:latin typeface="+mn-lt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4" name="文本框 3"/>
          <p:cNvSpPr txBox="1"/>
          <p:nvPr/>
        </p:nvSpPr>
        <p:spPr bwMode="auto">
          <a:xfrm>
            <a:off x="3275856" y="3933056"/>
            <a:ext cx="12363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+mn-lt"/>
                <a:ea typeface="楷体_GB2312" pitchFamily="49" charset="-122"/>
                <a:cs typeface="Times New Roman" pitchFamily="18" charset="0"/>
              </a:rPr>
              <a:t>Spallation neutron</a:t>
            </a:r>
            <a:endParaRPr lang="zh-CN" altLang="en-US" b="1" dirty="0">
              <a:solidFill>
                <a:srgbClr val="FF0000"/>
              </a:solidFill>
              <a:latin typeface="+mn-lt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17413" name="文本框 167"/>
          <p:cNvSpPr txBox="1">
            <a:spLocks noChangeArrowheads="1"/>
          </p:cNvSpPr>
          <p:nvPr/>
        </p:nvSpPr>
        <p:spPr bwMode="auto">
          <a:xfrm>
            <a:off x="4932040" y="1010338"/>
            <a:ext cx="4308846" cy="524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zh-CN" sz="2400" b="1" dirty="0">
                <a:solidFill>
                  <a:schemeClr val="accent1"/>
                </a:solidFill>
                <a:latin typeface="+mn-lt"/>
              </a:rPr>
              <a:t>Granular fluid operate stable as sand clock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Target heat removing off line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and grain update on line simply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Higher target power capacity: 10~100 MW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Dissipation the shock wave induced by beam trip, and relieve short beam trip (&lt;10s) requirement of system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Useful for 2</a:t>
            </a:r>
            <a:r>
              <a:rPr lang="en-US" altLang="zh-CN" sz="2400" b="1" baseline="30000" dirty="0">
                <a:solidFill>
                  <a:srgbClr val="FF0000"/>
                </a:solidFill>
                <a:latin typeface="+mn-lt"/>
              </a:rPr>
              <a:t>nd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 beam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b="1" dirty="0">
                <a:latin typeface="+mn-lt"/>
              </a:rPr>
              <a:t>Dust handling require</a:t>
            </a:r>
            <a:endParaRPr lang="zh-CN" altLang="en-US" sz="2400" b="1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High cost effective</a:t>
            </a:r>
          </a:p>
        </p:txBody>
      </p:sp>
    </p:spTree>
    <p:extLst>
      <p:ext uri="{BB962C8B-B14F-4D97-AF65-F5344CB8AC3E}">
        <p14:creationId xmlns:p14="http://schemas.microsoft.com/office/powerpoint/2010/main" xmlns="" val="150466598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4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68" y="8620"/>
            <a:ext cx="8964488" cy="720725"/>
          </a:xfrm>
        </p:spPr>
        <p:txBody>
          <a:bodyPr>
            <a:normAutofit/>
          </a:bodyPr>
          <a:lstStyle/>
          <a:p>
            <a:r>
              <a:rPr lang="en-US" altLang="zh-CN" dirty="0"/>
              <a:t>CIADS</a:t>
            </a:r>
            <a:r>
              <a:rPr lang="zh-CN" altLang="en-US" dirty="0"/>
              <a:t> </a:t>
            </a:r>
            <a:r>
              <a:rPr lang="en-US" altLang="zh-CN" dirty="0"/>
              <a:t>R&amp;D </a:t>
            </a:r>
            <a:r>
              <a:rPr lang="en-US" altLang="zh-CN" dirty="0">
                <a:solidFill>
                  <a:srgbClr val="FF0000"/>
                </a:solidFill>
              </a:rPr>
              <a:t>(Detail Presentation by other talks 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16732"/>
            <a:ext cx="4572000" cy="5688223"/>
          </a:xfrm>
        </p:spPr>
        <p:txBody>
          <a:bodyPr/>
          <a:lstStyle/>
          <a:p>
            <a:r>
              <a:rPr lang="en-US" altLang="zh-CN" sz="2400" dirty="0"/>
              <a:t>25MeV SCL</a:t>
            </a:r>
            <a:r>
              <a:rPr lang="zh-CN" altLang="en-US" sz="2400" dirty="0">
                <a:solidFill>
                  <a:srgbClr val="FF0000"/>
                </a:solidFill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</a:rPr>
              <a:t>Prototype</a:t>
            </a:r>
            <a:r>
              <a:rPr lang="zh-CN" altLang="en-US" sz="2400" dirty="0">
                <a:solidFill>
                  <a:srgbClr val="FF0000"/>
                </a:solidFill>
              </a:rPr>
              <a:t>）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zh-CN" sz="2400" dirty="0"/>
              <a:t>Granular high power target</a:t>
            </a:r>
            <a:r>
              <a:rPr lang="zh-CN" altLang="en-US" sz="2400" dirty="0"/>
              <a:t> </a:t>
            </a:r>
            <a:r>
              <a:rPr lang="en-US" altLang="zh-CN" sz="2400" dirty="0"/>
              <a:t>and useful for 2</a:t>
            </a:r>
            <a:r>
              <a:rPr lang="en-US" altLang="zh-CN" sz="2400" baseline="30000" dirty="0"/>
              <a:t>nd</a:t>
            </a:r>
            <a:r>
              <a:rPr lang="en-US" altLang="zh-CN" sz="2400" dirty="0"/>
              <a:t> beams </a:t>
            </a:r>
            <a:r>
              <a:rPr lang="en-US" altLang="zh-CN" sz="2400" dirty="0">
                <a:solidFill>
                  <a:srgbClr val="FF0000"/>
                </a:solidFill>
              </a:rPr>
              <a:t>(new)</a:t>
            </a:r>
          </a:p>
          <a:p>
            <a:r>
              <a:rPr lang="en-US" altLang="zh-CN" sz="2400" dirty="0"/>
              <a:t>High</a:t>
            </a:r>
            <a:r>
              <a:rPr lang="zh-CN" altLang="en-US" sz="2400" dirty="0"/>
              <a:t> </a:t>
            </a:r>
            <a:r>
              <a:rPr lang="en-US" altLang="zh-CN" sz="2400" dirty="0"/>
              <a:t>energy</a:t>
            </a:r>
            <a:r>
              <a:rPr lang="zh-CN" altLang="en-US" sz="2400" dirty="0"/>
              <a:t> </a:t>
            </a:r>
            <a:r>
              <a:rPr lang="en-US" altLang="zh-CN" sz="2400" dirty="0"/>
              <a:t>pulse</a:t>
            </a:r>
            <a:r>
              <a:rPr lang="zh-CN" altLang="en-US" sz="2400" dirty="0"/>
              <a:t> </a:t>
            </a:r>
            <a:r>
              <a:rPr lang="en-US" altLang="zh-CN" sz="2400" dirty="0"/>
              <a:t>electron</a:t>
            </a:r>
            <a:r>
              <a:rPr lang="zh-CN" altLang="en-US" sz="2400" dirty="0"/>
              <a:t> </a:t>
            </a:r>
            <a:r>
              <a:rPr lang="en-US" altLang="zh-CN" sz="2400" dirty="0"/>
              <a:t>imaging quasi-in line </a:t>
            </a:r>
            <a:r>
              <a:rPr lang="en-US" altLang="zh-CN" sz="2400" dirty="0">
                <a:solidFill>
                  <a:srgbClr val="FF0000"/>
                </a:solidFill>
              </a:rPr>
              <a:t>(new)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3E947AF-DB6B-4AC0-84AA-2442397F14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2113" y="944724"/>
            <a:ext cx="4410387" cy="2484289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4AF8E8F0-EC1F-4209-876D-43343A34E5FC}"/>
              </a:ext>
            </a:extLst>
          </p:cNvPr>
          <p:cNvGrpSpPr/>
          <p:nvPr/>
        </p:nvGrpSpPr>
        <p:grpSpPr>
          <a:xfrm>
            <a:off x="107504" y="3645024"/>
            <a:ext cx="4871026" cy="2673700"/>
            <a:chOff x="3755239" y="848633"/>
            <a:chExt cx="5302037" cy="59554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48CE58B8-5FEF-4640-9243-765CB5E17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23928" y="848633"/>
              <a:ext cx="4860032" cy="364502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105482E9-AB85-41FF-B2B0-E198DA730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17824" y="3789040"/>
              <a:ext cx="2239452" cy="3010771"/>
            </a:xfrm>
            <a:prstGeom prst="rect">
              <a:avLst/>
            </a:prstGeom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xmlns="" id="{7CABCEB3-2A98-4BCA-90B0-2C2114D83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870" y="4517712"/>
              <a:ext cx="635791" cy="1082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xmlns="" id="{23212A1C-3E0F-4250-BD6B-4F898CD32E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697" r="13670"/>
            <a:stretch/>
          </p:blipFill>
          <p:spPr bwMode="auto">
            <a:xfrm>
              <a:off x="5600247" y="3986483"/>
              <a:ext cx="1206276" cy="1742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 descr="H:\2016\换热器资料\换热器真空测试\真空测试.png">
              <a:extLst>
                <a:ext uri="{FF2B5EF4-FFF2-40B4-BE49-F238E27FC236}">
                  <a16:creationId xmlns:a16="http://schemas.microsoft.com/office/drawing/2014/main" xmlns="" id="{21C54651-8B44-4F67-AE8C-77CF512008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6806"/>
            <a:stretch/>
          </p:blipFill>
          <p:spPr bwMode="auto">
            <a:xfrm>
              <a:off x="4630592" y="4216515"/>
              <a:ext cx="955594" cy="173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59" descr="C:\Users\pll1993\Desktop\新建文件夹\DSCN3793.JPG">
              <a:extLst>
                <a:ext uri="{FF2B5EF4-FFF2-40B4-BE49-F238E27FC236}">
                  <a16:creationId xmlns:a16="http://schemas.microsoft.com/office/drawing/2014/main" xmlns="" id="{B5D89192-2719-4928-AA26-5D97B2EE89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261" t="20576" r="17998" b="2459"/>
            <a:stretch/>
          </p:blipFill>
          <p:spPr bwMode="auto">
            <a:xfrm>
              <a:off x="5611149" y="5760680"/>
              <a:ext cx="1184472" cy="1039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9669615-61A0-49C2-A1F3-7C313615BB6F}"/>
                </a:ext>
              </a:extLst>
            </p:cNvPr>
            <p:cNvSpPr txBox="1"/>
            <p:nvPr/>
          </p:nvSpPr>
          <p:spPr>
            <a:xfrm>
              <a:off x="3755239" y="1192862"/>
              <a:ext cx="1003301" cy="4365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IMP</a:t>
              </a:r>
              <a:endPara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3" name="Picture 23" descr="电磁-2">
              <a:extLst>
                <a:ext uri="{FF2B5EF4-FFF2-40B4-BE49-F238E27FC236}">
                  <a16:creationId xmlns:a16="http://schemas.microsoft.com/office/drawing/2014/main" xmlns="" id="{642CB099-5027-430F-B367-FB01C65888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307" r="16614"/>
            <a:stretch>
              <a:fillRect/>
            </a:stretch>
          </p:blipFill>
          <p:spPr bwMode="auto">
            <a:xfrm>
              <a:off x="3952463" y="5600140"/>
              <a:ext cx="650198" cy="1193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图片 7" descr="08.jpg">
              <a:extLst>
                <a:ext uri="{FF2B5EF4-FFF2-40B4-BE49-F238E27FC236}">
                  <a16:creationId xmlns:a16="http://schemas.microsoft.com/office/drawing/2014/main" xmlns="" id="{33C1CD23-7A80-4C04-ACD9-5B383C993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46" t="16216" r="54868" b="8640"/>
            <a:stretch>
              <a:fillRect/>
            </a:stretch>
          </p:blipFill>
          <p:spPr bwMode="auto">
            <a:xfrm>
              <a:off x="4666229" y="5973929"/>
              <a:ext cx="904440" cy="830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8F034791-E616-4F7B-AD0E-8B5AEBDFF9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1475" y="3496352"/>
            <a:ext cx="3490985" cy="292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52715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RFQ for Q/A = 1/2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772" y="908720"/>
            <a:ext cx="8748712" cy="5292725"/>
          </a:xfrm>
        </p:spPr>
        <p:txBody>
          <a:bodyPr/>
          <a:lstStyle/>
          <a:p>
            <a:r>
              <a:rPr lang="en-US" altLang="zh-CN" sz="2000" dirty="0"/>
              <a:t>RFQ (Q/A=1/2) </a:t>
            </a:r>
            <a:r>
              <a:rPr lang="en-US" altLang="zh-CN" sz="2000" dirty="0">
                <a:sym typeface="Wingdings" panose="05000000000000000000" pitchFamily="2" charset="2"/>
              </a:rPr>
              <a:t> H</a:t>
            </a:r>
            <a:r>
              <a:rPr lang="en-US" altLang="zh-CN" sz="2000" baseline="-25000" dirty="0">
                <a:sym typeface="Wingdings" panose="05000000000000000000" pitchFamily="2" charset="2"/>
              </a:rPr>
              <a:t>2</a:t>
            </a:r>
            <a:r>
              <a:rPr lang="en-US" altLang="zh-CN" sz="2000" baseline="30000" dirty="0">
                <a:sym typeface="Wingdings" panose="05000000000000000000" pitchFamily="2" charset="2"/>
              </a:rPr>
              <a:t>+</a:t>
            </a:r>
            <a:r>
              <a:rPr lang="en-US" altLang="zh-CN" sz="2000" dirty="0">
                <a:sym typeface="Wingdings" panose="05000000000000000000" pitchFamily="2" charset="2"/>
              </a:rPr>
              <a:t> , D, </a:t>
            </a:r>
            <a:r>
              <a:rPr lang="en-US" altLang="zh-CN" sz="2000" baseline="30000" dirty="0">
                <a:sym typeface="Wingdings" panose="05000000000000000000" pitchFamily="2" charset="2"/>
              </a:rPr>
              <a:t>4</a:t>
            </a:r>
            <a:r>
              <a:rPr lang="en-US" altLang="zh-CN" sz="2000" dirty="0">
                <a:sym typeface="Wingdings" panose="05000000000000000000" pitchFamily="2" charset="2"/>
              </a:rPr>
              <a:t>He, </a:t>
            </a:r>
            <a:r>
              <a:rPr lang="en-US" altLang="zh-CN" sz="2000" baseline="30000" dirty="0">
                <a:sym typeface="Wingdings" panose="05000000000000000000" pitchFamily="2" charset="2"/>
              </a:rPr>
              <a:t>6</a:t>
            </a:r>
            <a:r>
              <a:rPr lang="en-US" altLang="zh-CN" sz="2000" dirty="0">
                <a:sym typeface="Wingdings" panose="05000000000000000000" pitchFamily="2" charset="2"/>
              </a:rPr>
              <a:t>Li</a:t>
            </a:r>
            <a:r>
              <a:rPr lang="zh-CN" altLang="en-US" sz="2000" dirty="0">
                <a:sym typeface="Wingdings" panose="05000000000000000000" pitchFamily="2" charset="2"/>
              </a:rPr>
              <a:t>，</a:t>
            </a:r>
            <a:r>
              <a:rPr lang="en-US" altLang="zh-CN" sz="2000" baseline="30000" dirty="0">
                <a:sym typeface="Wingdings" panose="05000000000000000000" pitchFamily="2" charset="2"/>
              </a:rPr>
              <a:t>12</a:t>
            </a:r>
            <a:r>
              <a:rPr lang="en-US" altLang="zh-CN" sz="2000" dirty="0">
                <a:sym typeface="Wingdings" panose="05000000000000000000" pitchFamily="2" charset="2"/>
              </a:rPr>
              <a:t>C…</a:t>
            </a:r>
            <a:r>
              <a:rPr lang="zh-CN" altLang="en-US" sz="2000" dirty="0">
                <a:sym typeface="Wingdings" panose="05000000000000000000" pitchFamily="2" charset="2"/>
              </a:rPr>
              <a:t> </a:t>
            </a:r>
            <a:endParaRPr lang="en-US" altLang="zh-CN" sz="2000" dirty="0"/>
          </a:p>
          <a:p>
            <a:r>
              <a:rPr lang="en-US" altLang="zh-CN" sz="2000" dirty="0"/>
              <a:t>Commissioning  &gt;3.3MeV&amp;7mA by H</a:t>
            </a:r>
            <a:r>
              <a:rPr lang="en-US" altLang="zh-CN" sz="2000" baseline="-25000" dirty="0"/>
              <a:t>2</a:t>
            </a:r>
            <a:r>
              <a:rPr lang="en-US" altLang="zh-CN" sz="2000" baseline="30000" dirty="0"/>
              <a:t>+</a:t>
            </a:r>
            <a:r>
              <a:rPr lang="en-US" altLang="zh-CN" sz="2000" dirty="0"/>
              <a:t> </a:t>
            </a:r>
          </a:p>
          <a:p>
            <a:r>
              <a:rPr lang="en-US" altLang="zh-CN" sz="2000" dirty="0"/>
              <a:t>replaced the proton ion source of 25 MeV SCL to accelerate </a:t>
            </a:r>
            <a:r>
              <a:rPr lang="en-US" altLang="zh-CN" sz="2000"/>
              <a:t>ions ~20AMeV  </a:t>
            </a:r>
            <a:endParaRPr lang="zh-CN" altLang="en-US" sz="20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B3D977E-5824-4F7B-989E-0C00079A3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618" y="2204864"/>
            <a:ext cx="6750750" cy="45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534246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95289" y="1913927"/>
            <a:ext cx="8353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楷体_GB2312" pitchFamily="49" charset="-122"/>
                <a:cs typeface="Times New Roman" pitchFamily="18" charset="0"/>
              </a:rPr>
              <a:t>Thanks for attention</a:t>
            </a:r>
            <a:endParaRPr lang="zh-CN" alt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2051720" y="3434224"/>
            <a:ext cx="386836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0000FF"/>
                </a:solidFill>
                <a:ea typeface="楷体_GB2312" pitchFamily="49" charset="-122"/>
                <a:cs typeface="Times New Roman" pitchFamily="18" charset="0"/>
              </a:rPr>
              <a:t>Welcome </a:t>
            </a:r>
            <a:r>
              <a:rPr lang="en-US" altLang="zh-CN" sz="4400" b="1" dirty="0">
                <a:solidFill>
                  <a:srgbClr val="0000FF"/>
                </a:solidFill>
                <a:ea typeface="楷体_GB2312" pitchFamily="49" charset="-122"/>
                <a:cs typeface="Times New Roman" pitchFamily="18" charset="0"/>
              </a:rPr>
              <a:t>to </a:t>
            </a:r>
          </a:p>
          <a:p>
            <a:pPr eaLnBrk="1" hangingPunct="1"/>
            <a:r>
              <a:rPr lang="en-US" altLang="zh-CN" sz="4400" b="1" dirty="0">
                <a:solidFill>
                  <a:srgbClr val="0000FF"/>
                </a:solidFill>
                <a:ea typeface="楷体_GB2312" pitchFamily="49" charset="-122"/>
                <a:cs typeface="Times New Roman" pitchFamily="18" charset="0"/>
              </a:rPr>
              <a:t>Collaboration !</a:t>
            </a:r>
            <a:endParaRPr lang="zh-CN" altLang="en-US" sz="4400" b="1" dirty="0">
              <a:solidFill>
                <a:srgbClr val="0000FF"/>
              </a:solidFill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93288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2" descr="china_map_gq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035050"/>
            <a:ext cx="6743700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-63388"/>
            <a:ext cx="8388424" cy="86409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dirty="0"/>
              <a:t>Research Center in Huizhou, China</a:t>
            </a:r>
            <a:endParaRPr lang="zh-CN" altLang="en-US" dirty="0"/>
          </a:p>
        </p:txBody>
      </p:sp>
      <p:sp>
        <p:nvSpPr>
          <p:cNvPr id="28705" name="TextBox 22"/>
          <p:cNvSpPr txBox="1">
            <a:spLocks noChangeArrowheads="1"/>
          </p:cNvSpPr>
          <p:nvPr/>
        </p:nvSpPr>
        <p:spPr bwMode="auto">
          <a:xfrm>
            <a:off x="6365901" y="5477162"/>
            <a:ext cx="14104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kumimoji="1"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Huizhou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CIADS+HIAF </a:t>
            </a:r>
            <a:endParaRPr kumimoji="1" lang="zh-CN" altLang="en-US" sz="1400" b="1" dirty="0">
              <a:solidFill>
                <a:srgbClr val="0000FF"/>
              </a:solidFill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3" name="椭圆 2"/>
          <p:cNvSpPr/>
          <p:nvPr/>
        </p:nvSpPr>
        <p:spPr bwMode="auto">
          <a:xfrm>
            <a:off x="6228184" y="5553236"/>
            <a:ext cx="200025" cy="952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>
            <a:spAutoFit/>
          </a:bodyPr>
          <a:lstStyle/>
          <a:p>
            <a:pPr marL="542925" indent="-542925">
              <a:buFont typeface="Wingdings" pitchFamily="2" charset="2"/>
              <a:buAutoNum type="ea1JpnChsDbPeriod"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688" name="直接箭头连接符 6"/>
          <p:cNvCxnSpPr>
            <a:cxnSpLocks noChangeShapeType="1"/>
            <a:stCxn id="3" idx="3"/>
          </p:cNvCxnSpPr>
          <p:nvPr/>
        </p:nvCxnSpPr>
        <p:spPr bwMode="auto">
          <a:xfrm>
            <a:off x="6228184" y="5648486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8689" name="直接箭头连接符 8"/>
          <p:cNvCxnSpPr>
            <a:cxnSpLocks noChangeShapeType="1"/>
            <a:stCxn id="3" idx="4"/>
          </p:cNvCxnSpPr>
          <p:nvPr/>
        </p:nvCxnSpPr>
        <p:spPr bwMode="auto">
          <a:xfrm>
            <a:off x="6328196" y="5648486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8690" name="直接箭头连接符 10"/>
          <p:cNvCxnSpPr>
            <a:cxnSpLocks noChangeShapeType="1"/>
          </p:cNvCxnSpPr>
          <p:nvPr/>
        </p:nvCxnSpPr>
        <p:spPr bwMode="auto">
          <a:xfrm>
            <a:off x="8459788" y="38862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8691" name="直接箭头连接符 12"/>
          <p:cNvCxnSpPr>
            <a:cxnSpLocks noChangeShapeType="1"/>
          </p:cNvCxnSpPr>
          <p:nvPr/>
        </p:nvCxnSpPr>
        <p:spPr bwMode="auto">
          <a:xfrm>
            <a:off x="5256213" y="1484313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7" name="文本框 26"/>
          <p:cNvSpPr txBox="1"/>
          <p:nvPr/>
        </p:nvSpPr>
        <p:spPr bwMode="auto">
          <a:xfrm>
            <a:off x="1547664" y="1016732"/>
            <a:ext cx="61926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ea typeface="楷体_GB2312" pitchFamily="49" charset="-122"/>
                <a:cs typeface="Times New Roman" panose="02020603050405020304" pitchFamily="18" charset="0"/>
              </a:rPr>
              <a:t>CAS: IMP, IHEP, HIPS,USTC, UCAS, …</a:t>
            </a:r>
          </a:p>
          <a:p>
            <a:r>
              <a:rPr lang="en-US" altLang="zh-CN" sz="2200" b="1" dirty="0">
                <a:ea typeface="楷体_GB2312" pitchFamily="49" charset="-122"/>
                <a:cs typeface="Times New Roman" panose="02020603050405020304" pitchFamily="18" charset="0"/>
              </a:rPr>
              <a:t>GNC, CNNC, Universities,  Other Inst.…</a:t>
            </a:r>
            <a:endParaRPr lang="zh-CN" altLang="en-US" sz="2200" b="1" dirty="0"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4427984" y="3789040"/>
            <a:ext cx="200025" cy="952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>
            <a:spAutoFit/>
          </a:bodyPr>
          <a:lstStyle/>
          <a:p>
            <a:pPr marL="542925" indent="-542925">
              <a:buFont typeface="Wingdings" pitchFamily="2" charset="2"/>
              <a:buAutoNum type="ea1JpnChsDbPeriod"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3239852" y="3553852"/>
            <a:ext cx="11224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kumimoji="1" lang="en-US" altLang="zh-CN" sz="14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Lanzhou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en-US" altLang="zh-CN" sz="14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HIAFL+CSR </a:t>
            </a:r>
            <a:endParaRPr kumimoji="1" lang="zh-CN" altLang="en-US" sz="1400" b="1" dirty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1CE743C-69BD-429A-99CA-5DE937371573}"/>
              </a:ext>
            </a:extLst>
          </p:cNvPr>
          <p:cNvSpPr txBox="1"/>
          <p:nvPr/>
        </p:nvSpPr>
        <p:spPr bwMode="auto">
          <a:xfrm>
            <a:off x="143508" y="4401108"/>
            <a:ext cx="1692188" cy="20313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ea typeface="楷体_GB2312" pitchFamily="49" charset="-122"/>
                <a:cs typeface="Times New Roman" pitchFamily="18" charset="0"/>
              </a:rPr>
              <a:t>Innovation or Research Center:</a:t>
            </a:r>
          </a:p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ea typeface="楷体_GB2312" pitchFamily="49" charset="-122"/>
                <a:cs typeface="Times New Roman" pitchFamily="18" charset="0"/>
              </a:rPr>
              <a:t>1, Beijing</a:t>
            </a:r>
          </a:p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ea typeface="楷体_GB2312" pitchFamily="49" charset="-122"/>
                <a:cs typeface="Times New Roman" pitchFamily="18" charset="0"/>
              </a:rPr>
              <a:t>2, Shanghai</a:t>
            </a:r>
          </a:p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ea typeface="楷体_GB2312" pitchFamily="49" charset="-122"/>
                <a:cs typeface="Times New Roman" pitchFamily="18" charset="0"/>
              </a:rPr>
              <a:t>3, Hefei</a:t>
            </a:r>
          </a:p>
          <a:p>
            <a:r>
              <a:rPr lang="en-US" altLang="zh-CN" b="1" dirty="0">
                <a:solidFill>
                  <a:srgbClr val="0000FF"/>
                </a:solidFill>
                <a:ea typeface="楷体_GB2312" pitchFamily="49" charset="-122"/>
                <a:cs typeface="Times New Roman" pitchFamily="18" charset="0"/>
              </a:rPr>
              <a:t>4, Large Bay</a:t>
            </a:r>
            <a:endParaRPr lang="zh-CN" altLang="en-US" b="1" dirty="0">
              <a:solidFill>
                <a:srgbClr val="0000FF"/>
              </a:solidFill>
              <a:ea typeface="楷体_GB2312" pitchFamily="49" charset="-122"/>
              <a:cs typeface="Times New Roman" pitchFamily="18" charset="0"/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xmlns="" id="{9F0BCF4D-44BE-45B9-8238-3DC8A87A971C}"/>
              </a:ext>
            </a:extLst>
          </p:cNvPr>
          <p:cNvCxnSpPr>
            <a:stCxn id="13" idx="5"/>
          </p:cNvCxnSpPr>
          <p:nvPr/>
        </p:nvCxnSpPr>
        <p:spPr>
          <a:xfrm>
            <a:off x="4598716" y="3870341"/>
            <a:ext cx="1767185" cy="1778145"/>
          </a:xfrm>
          <a:prstGeom prst="straightConnector1">
            <a:avLst/>
          </a:prstGeom>
          <a:ln w="38100"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618437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9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5" grpId="0"/>
      <p:bldP spid="3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2150" y="0"/>
            <a:ext cx="8056563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600" dirty="0"/>
              <a:t>Motivation (I)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sz="2700" dirty="0"/>
              <a:t>National Scientific Facilities in 12-5(2011</a:t>
            </a:r>
            <a:r>
              <a:rPr lang="en-US" altLang="zh-CN" sz="2700" dirty="0">
                <a:sym typeface="Wingdings" panose="05000000000000000000" pitchFamily="2" charset="2"/>
              </a:rPr>
              <a:t></a:t>
            </a:r>
            <a:r>
              <a:rPr lang="en-US" altLang="zh-CN" sz="2700" dirty="0"/>
              <a:t>)</a:t>
            </a:r>
            <a:endParaRPr lang="zh-CN" altLang="en-US" sz="2700" dirty="0"/>
          </a:p>
        </p:txBody>
      </p:sp>
      <p:graphicFrame>
        <p:nvGraphicFramePr>
          <p:cNvPr id="5" name="Group 53"/>
          <p:cNvGraphicFramePr>
            <a:graphicFrameLocks noGrp="1"/>
          </p:cNvGraphicFramePr>
          <p:nvPr>
            <p:extLst/>
          </p:nvPr>
        </p:nvGraphicFramePr>
        <p:xfrm>
          <a:off x="4391980" y="1030495"/>
          <a:ext cx="4752020" cy="5314829"/>
        </p:xfrm>
        <a:graphic>
          <a:graphicData uri="http://schemas.openxmlformats.org/drawingml/2006/table">
            <a:tbl>
              <a:tblPr/>
              <a:tblGrid>
                <a:gridCol w="1284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76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Field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Facility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52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Energy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CIADS 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燃气轮机科学研究设施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7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Biology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Transform Medical Research 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Infrastr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.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3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动物表型与遗传机制分析研究设施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Earth &amp; Environment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Seabed Observatory Network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Atmosphere Simulator 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Precise Gravity Research 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Infrastruc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.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宋体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Material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R&amp;D of High Energy SRL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Extreme Experiment Infrastructure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2</a:t>
                      </a:r>
                      <a:r>
                        <a:rPr kumimoji="0" lang="en-US" altLang="zh-CN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nd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 Phase SSRL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Space &amp; Astronomy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Space Simulation Facility 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宋体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Astronomy Observer in Antarctica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Particle &amp; Nuclear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LHAASO 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HIAF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Engineering &amp; Technology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Future Network Research 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Infrastruc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.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宋体" charset="-122"/>
                          <a:ea typeface="黑体" pitchFamily="2" charset="-122"/>
                        </a:rPr>
                        <a:t>大型低速风洞建设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 bwMode="auto">
          <a:xfrm>
            <a:off x="-508" y="908720"/>
            <a:ext cx="4428492" cy="561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+mn-lt"/>
                <a:ea typeface="+mn-ea"/>
                <a:cs typeface="Times New Roman" pitchFamily="18" charset="0"/>
              </a:rPr>
              <a:t>Total:16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+mn-lt"/>
                <a:ea typeface="+mn-ea"/>
                <a:cs typeface="Times New Roman" pitchFamily="18" charset="0"/>
              </a:rPr>
              <a:t>7 Fields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+mn-lt"/>
                <a:ea typeface="+mn-ea"/>
                <a:cs typeface="Times New Roman" pitchFamily="18" charset="0"/>
              </a:rPr>
              <a:t>Energy</a:t>
            </a:r>
            <a:r>
              <a:rPr lang="zh-CN" altLang="en-US" sz="2200" b="1" dirty="0">
                <a:latin typeface="+mn-lt"/>
                <a:ea typeface="+mn-ea"/>
                <a:cs typeface="Times New Roman" pitchFamily="18" charset="0"/>
              </a:rPr>
              <a:t>：</a:t>
            </a:r>
            <a:r>
              <a:rPr lang="en-US" altLang="zh-CN" sz="2200" b="1" dirty="0">
                <a:latin typeface="+mn-lt"/>
                <a:ea typeface="+mn-ea"/>
                <a:cs typeface="Times New Roman" pitchFamily="18" charset="0"/>
              </a:rPr>
              <a:t>2</a:t>
            </a:r>
            <a:r>
              <a:rPr lang="zh-CN" altLang="en-US" sz="2200" b="1" dirty="0">
                <a:latin typeface="+mn-lt"/>
                <a:ea typeface="+mn-ea"/>
                <a:cs typeface="Times New Roman" pitchFamily="18" charset="0"/>
              </a:rPr>
              <a:t>（</a:t>
            </a:r>
            <a:r>
              <a:rPr lang="en-US" altLang="zh-CN" sz="2200" b="1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1</a:t>
            </a:r>
            <a:r>
              <a:rPr lang="zh-CN" altLang="en-US" sz="2200" b="1" dirty="0">
                <a:latin typeface="+mn-lt"/>
                <a:ea typeface="+mn-ea"/>
                <a:cs typeface="Times New Roman" pitchFamily="18" charset="0"/>
              </a:rPr>
              <a:t>）</a:t>
            </a:r>
            <a:endParaRPr lang="en-US" altLang="zh-CN" sz="2200" b="1" dirty="0">
              <a:latin typeface="+mn-lt"/>
              <a:ea typeface="+mn-ea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+mn-lt"/>
                <a:ea typeface="+mn-ea"/>
                <a:cs typeface="Times New Roman" pitchFamily="18" charset="0"/>
              </a:rPr>
              <a:t>Biology</a:t>
            </a:r>
            <a:r>
              <a:rPr lang="zh-CN" altLang="en-US" sz="2200" b="1" dirty="0">
                <a:latin typeface="+mn-lt"/>
                <a:ea typeface="+mn-ea"/>
                <a:cs typeface="Times New Roman" pitchFamily="18" charset="0"/>
              </a:rPr>
              <a:t>：</a:t>
            </a:r>
            <a:r>
              <a:rPr lang="en-US" altLang="zh-CN" sz="2200" b="1" dirty="0">
                <a:latin typeface="+mn-lt"/>
                <a:ea typeface="+mn-ea"/>
                <a:cs typeface="Times New Roman" pitchFamily="18" charset="0"/>
              </a:rPr>
              <a:t>2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+mn-lt"/>
                <a:ea typeface="+mn-ea"/>
                <a:cs typeface="Times New Roman" pitchFamily="18" charset="0"/>
              </a:rPr>
              <a:t>Earth &amp; </a:t>
            </a:r>
            <a:r>
              <a:rPr lang="en-US" altLang="zh-CN" sz="2200" b="1" dirty="0" err="1">
                <a:latin typeface="+mn-lt"/>
                <a:ea typeface="+mn-ea"/>
                <a:cs typeface="Times New Roman" pitchFamily="18" charset="0"/>
              </a:rPr>
              <a:t>Env</a:t>
            </a:r>
            <a:r>
              <a:rPr lang="en-US" altLang="zh-CN" sz="2200" b="1" dirty="0">
                <a:latin typeface="+mn-lt"/>
                <a:ea typeface="+mn-ea"/>
                <a:cs typeface="Times New Roman" pitchFamily="18" charset="0"/>
              </a:rPr>
              <a:t>. </a:t>
            </a:r>
            <a:r>
              <a:rPr lang="zh-CN" altLang="en-US" sz="2200" b="1" dirty="0">
                <a:latin typeface="+mn-lt"/>
                <a:ea typeface="+mn-ea"/>
                <a:cs typeface="Times New Roman" pitchFamily="18" charset="0"/>
              </a:rPr>
              <a:t>：</a:t>
            </a:r>
            <a:r>
              <a:rPr lang="en-US" altLang="zh-CN" sz="2200" b="1" dirty="0">
                <a:latin typeface="+mn-lt"/>
                <a:ea typeface="+mn-ea"/>
                <a:cs typeface="Times New Roman" pitchFamily="18" charset="0"/>
              </a:rPr>
              <a:t>3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+mn-lt"/>
                <a:ea typeface="+mn-ea"/>
                <a:cs typeface="Times New Roman" pitchFamily="18" charset="0"/>
              </a:rPr>
              <a:t>Material</a:t>
            </a:r>
            <a:r>
              <a:rPr lang="zh-CN" altLang="en-US" sz="2200" b="1" dirty="0">
                <a:latin typeface="+mn-lt"/>
                <a:ea typeface="+mn-ea"/>
                <a:cs typeface="Times New Roman" pitchFamily="18" charset="0"/>
              </a:rPr>
              <a:t>：</a:t>
            </a:r>
            <a:r>
              <a:rPr lang="en-US" altLang="zh-CN" sz="2200" b="1" dirty="0">
                <a:latin typeface="+mn-lt"/>
                <a:ea typeface="+mn-ea"/>
                <a:cs typeface="Times New Roman" pitchFamily="18" charset="0"/>
              </a:rPr>
              <a:t>3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+mn-lt"/>
                <a:ea typeface="+mn-ea"/>
                <a:cs typeface="Times New Roman" pitchFamily="18" charset="0"/>
              </a:rPr>
              <a:t>Space &amp; </a:t>
            </a:r>
            <a:r>
              <a:rPr lang="en-US" altLang="zh-CN" sz="2200" b="1" dirty="0" err="1">
                <a:latin typeface="+mn-lt"/>
                <a:ea typeface="+mn-ea"/>
                <a:cs typeface="Times New Roman" pitchFamily="18" charset="0"/>
              </a:rPr>
              <a:t>Astr</a:t>
            </a:r>
            <a:r>
              <a:rPr lang="en-US" altLang="zh-CN" sz="2200" b="1" dirty="0">
                <a:latin typeface="+mn-lt"/>
                <a:ea typeface="+mn-ea"/>
                <a:cs typeface="Times New Roman" pitchFamily="18" charset="0"/>
              </a:rPr>
              <a:t>. </a:t>
            </a:r>
            <a:r>
              <a:rPr lang="zh-CN" altLang="en-US" sz="2200" b="1" dirty="0">
                <a:latin typeface="+mn-lt"/>
                <a:ea typeface="+mn-ea"/>
                <a:cs typeface="Times New Roman" pitchFamily="18" charset="0"/>
              </a:rPr>
              <a:t>：</a:t>
            </a:r>
            <a:r>
              <a:rPr lang="en-US" altLang="zh-CN" sz="2200" b="1" dirty="0">
                <a:latin typeface="+mn-lt"/>
                <a:ea typeface="+mn-ea"/>
                <a:cs typeface="Times New Roman" pitchFamily="18" charset="0"/>
              </a:rPr>
              <a:t>2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+mn-lt"/>
                <a:ea typeface="+mn-ea"/>
                <a:cs typeface="Times New Roman" pitchFamily="18" charset="0"/>
              </a:rPr>
              <a:t>Part. &amp; </a:t>
            </a:r>
            <a:r>
              <a:rPr lang="en-US" altLang="zh-CN" sz="2200" b="1" dirty="0" err="1">
                <a:latin typeface="+mn-lt"/>
                <a:ea typeface="+mn-ea"/>
                <a:cs typeface="Times New Roman" pitchFamily="18" charset="0"/>
              </a:rPr>
              <a:t>Nucl</a:t>
            </a:r>
            <a:r>
              <a:rPr lang="en-US" altLang="zh-CN" sz="2200" b="1" dirty="0">
                <a:latin typeface="+mn-lt"/>
                <a:ea typeface="+mn-ea"/>
                <a:cs typeface="Times New Roman" pitchFamily="18" charset="0"/>
              </a:rPr>
              <a:t>. </a:t>
            </a:r>
            <a:r>
              <a:rPr lang="zh-CN" altLang="en-US" sz="2200" b="1" dirty="0">
                <a:latin typeface="+mn-lt"/>
                <a:ea typeface="+mn-ea"/>
                <a:cs typeface="Times New Roman" pitchFamily="18" charset="0"/>
              </a:rPr>
              <a:t>：</a:t>
            </a:r>
            <a:r>
              <a:rPr lang="en-US" altLang="zh-CN" sz="2200" b="1" dirty="0">
                <a:latin typeface="+mn-lt"/>
                <a:ea typeface="+mn-ea"/>
                <a:cs typeface="Times New Roman" pitchFamily="18" charset="0"/>
              </a:rPr>
              <a:t>2</a:t>
            </a:r>
            <a:r>
              <a:rPr lang="zh-CN" altLang="en-US" sz="2200" b="1" dirty="0">
                <a:latin typeface="+mn-lt"/>
                <a:ea typeface="+mn-ea"/>
                <a:cs typeface="Times New Roman" pitchFamily="18" charset="0"/>
              </a:rPr>
              <a:t>（</a:t>
            </a:r>
            <a:r>
              <a:rPr lang="en-US" altLang="zh-CN" sz="2200" b="1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1</a:t>
            </a:r>
            <a:r>
              <a:rPr lang="zh-CN" altLang="en-US" sz="2200" b="1" dirty="0">
                <a:latin typeface="+mn-lt"/>
                <a:ea typeface="+mn-ea"/>
                <a:cs typeface="Times New Roman" pitchFamily="18" charset="0"/>
              </a:rPr>
              <a:t>）</a:t>
            </a:r>
            <a:endParaRPr lang="en-US" altLang="zh-CN" sz="2200" b="1" dirty="0">
              <a:latin typeface="+mn-lt"/>
              <a:ea typeface="+mn-ea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+mn-lt"/>
                <a:ea typeface="+mn-ea"/>
                <a:cs typeface="Times New Roman" pitchFamily="18" charset="0"/>
              </a:rPr>
              <a:t>Eng. &amp; Tech. </a:t>
            </a:r>
            <a:r>
              <a:rPr lang="zh-CN" altLang="en-US" sz="2200" b="1" dirty="0">
                <a:latin typeface="+mn-lt"/>
                <a:ea typeface="+mn-ea"/>
                <a:cs typeface="Times New Roman" pitchFamily="18" charset="0"/>
              </a:rPr>
              <a:t>：</a:t>
            </a:r>
            <a:r>
              <a:rPr lang="en-US" altLang="zh-CN" sz="2200" b="1" dirty="0">
                <a:latin typeface="+mn-lt"/>
                <a:ea typeface="+mn-ea"/>
                <a:cs typeface="Times New Roman" pitchFamily="18" charset="0"/>
              </a:rPr>
              <a:t>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b="1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Physics &amp; Related 7+4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b="1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International Research Facility</a:t>
            </a:r>
            <a:endParaRPr lang="zh-CN" altLang="en-US" sz="2200" b="1" dirty="0">
              <a:solidFill>
                <a:srgbClr val="FF0000"/>
              </a:solidFill>
              <a:latin typeface="+mn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53027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335345" y="25190"/>
            <a:ext cx="7886700" cy="7826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1"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HIAF (CDR1 Approved)</a:t>
            </a:r>
            <a:endParaRPr kumimoji="1" lang="zh-CN" alt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1443" y="1700808"/>
            <a:ext cx="6131318" cy="4570424"/>
          </a:xfrm>
          <a:prstGeom prst="rect">
            <a:avLst/>
          </a:prstGeom>
        </p:spPr>
      </p:pic>
      <p:sp>
        <p:nvSpPr>
          <p:cNvPr id="4" name="Text Box 211"/>
          <p:cNvSpPr txBox="1">
            <a:spLocks noChangeArrowheads="1"/>
          </p:cNvSpPr>
          <p:nvPr/>
        </p:nvSpPr>
        <p:spPr bwMode="auto">
          <a:xfrm>
            <a:off x="181840" y="4955907"/>
            <a:ext cx="2808312" cy="1492716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chemeClr val="tx1"/>
                </a:solidFill>
                <a:latin typeface="Arial Narrow" panose="020B0606020202030204" pitchFamily="34" charset="0"/>
                <a:ea typeface="仿宋_GB2312" pitchFamily="49" charset="-122"/>
                <a:cs typeface="Times New Roman" pitchFamily="18" charset="0"/>
              </a:rPr>
              <a:t>BRing1: Booster ring 1</a:t>
            </a:r>
            <a:endParaRPr lang="zh-CN" altLang="en-US" sz="1600" b="1" dirty="0">
              <a:solidFill>
                <a:schemeClr val="tx1"/>
              </a:solidFill>
              <a:latin typeface="Arial Narrow" panose="020B0606020202030204" pitchFamily="34" charset="0"/>
              <a:ea typeface="仿宋_GB2312" pitchFamily="49" charset="-122"/>
              <a:cs typeface="Times New Roman" pitchFamily="18" charset="0"/>
            </a:endParaRPr>
          </a:p>
          <a:p>
            <a:pPr>
              <a:defRPr/>
            </a:pPr>
            <a:r>
              <a:rPr lang="en-US" altLang="zh-CN" sz="1400" b="1" dirty="0">
                <a:solidFill>
                  <a:schemeClr val="tx1"/>
                </a:solidFill>
                <a:latin typeface="Arial" charset="0"/>
              </a:rPr>
              <a:t>Circumference: 600 m</a:t>
            </a:r>
          </a:p>
          <a:p>
            <a:pPr>
              <a:defRPr/>
            </a:pPr>
            <a:r>
              <a:rPr lang="en-US" altLang="zh-CN" sz="1400" b="1" dirty="0">
                <a:solidFill>
                  <a:schemeClr val="tx1"/>
                </a:solidFill>
                <a:latin typeface="Arial" charset="0"/>
              </a:rPr>
              <a:t>Rigidity: 34 Tm</a:t>
            </a:r>
          </a:p>
          <a:p>
            <a:pPr>
              <a:spcBef>
                <a:spcPts val="600"/>
              </a:spcBef>
              <a:defRPr/>
            </a:pPr>
            <a:r>
              <a:rPr lang="en-US" altLang="zh-CN" sz="1400" b="1" dirty="0">
                <a:solidFill>
                  <a:schemeClr val="tx1"/>
                </a:solidFill>
                <a:latin typeface="Arial" charset="0"/>
              </a:rPr>
              <a:t>Large acceptance (200/100)</a:t>
            </a:r>
          </a:p>
          <a:p>
            <a:pPr>
              <a:spcBef>
                <a:spcPts val="0"/>
              </a:spcBef>
              <a:defRPr/>
            </a:pPr>
            <a:r>
              <a:rPr lang="en-US" altLang="zh-CN" sz="1400" b="1" dirty="0">
                <a:solidFill>
                  <a:schemeClr val="tx1"/>
                </a:solidFill>
                <a:latin typeface="Arial" charset="0"/>
              </a:rPr>
              <a:t>Two planes painting injection</a:t>
            </a:r>
          </a:p>
          <a:p>
            <a:pPr>
              <a:defRPr/>
            </a:pPr>
            <a:r>
              <a:rPr lang="en-US" altLang="zh-CN" sz="1400" b="1" dirty="0">
                <a:solidFill>
                  <a:schemeClr val="tx1"/>
                </a:solidFill>
                <a:latin typeface="Arial" charset="0"/>
              </a:rPr>
              <a:t>Fast ramping rate</a:t>
            </a:r>
            <a:r>
              <a:rPr lang="zh-CN" altLang="en-US" sz="1400" b="1" dirty="0">
                <a:solidFill>
                  <a:schemeClr val="tx1"/>
                </a:solidFill>
                <a:latin typeface="Arial" charset="0"/>
              </a:rPr>
              <a:t>（</a:t>
            </a:r>
            <a:r>
              <a:rPr lang="en-US" altLang="zh-CN" sz="1400" b="1" dirty="0">
                <a:solidFill>
                  <a:schemeClr val="tx1"/>
                </a:solidFill>
                <a:latin typeface="Arial" charset="0"/>
              </a:rPr>
              <a:t>5-10Hz</a:t>
            </a:r>
            <a:r>
              <a:rPr lang="zh-CN" altLang="en-US" sz="1400" dirty="0">
                <a:solidFill>
                  <a:schemeClr val="tx1"/>
                </a:solidFill>
                <a:latin typeface="Arial" charset="0"/>
              </a:rPr>
              <a:t>）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sp>
        <p:nvSpPr>
          <p:cNvPr id="5" name="Text Box 211"/>
          <p:cNvSpPr txBox="1">
            <a:spLocks noChangeArrowheads="1"/>
          </p:cNvSpPr>
          <p:nvPr/>
        </p:nvSpPr>
        <p:spPr bwMode="auto">
          <a:xfrm>
            <a:off x="2590990" y="6103843"/>
            <a:ext cx="2928937" cy="707886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zh-CN" sz="1600" b="1" dirty="0" err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iLinac</a:t>
            </a:r>
            <a:r>
              <a:rPr lang="en-US" altLang="zh-CN" sz="1600" b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:</a:t>
            </a:r>
            <a:r>
              <a:rPr lang="en-US" altLang="zh-CN" sz="1600" b="1" dirty="0">
                <a:solidFill>
                  <a:schemeClr val="tx1"/>
                </a:solidFill>
                <a:latin typeface="Arial Narrow" panose="020B0606020202030204" pitchFamily="34" charset="0"/>
                <a:ea typeface="仿宋_GB2312" pitchFamily="49" charset="-122"/>
                <a:cs typeface="Times New Roman" pitchFamily="18" charset="0"/>
              </a:rPr>
              <a:t> Superconducting </a:t>
            </a:r>
            <a:r>
              <a:rPr lang="en-US" altLang="zh-CN" sz="1600" b="1" dirty="0" err="1">
                <a:solidFill>
                  <a:schemeClr val="tx1"/>
                </a:solidFill>
                <a:latin typeface="Arial Narrow" panose="020B0606020202030204" pitchFamily="34" charset="0"/>
                <a:ea typeface="仿宋_GB2312" pitchFamily="49" charset="-122"/>
                <a:cs typeface="Times New Roman" pitchFamily="18" charset="0"/>
              </a:rPr>
              <a:t>linac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>
              <a:defRPr/>
            </a:pPr>
            <a:r>
              <a:rPr lang="en-US" altLang="zh-CN" sz="1200" b="1" dirty="0">
                <a:solidFill>
                  <a:schemeClr val="tx1"/>
                </a:solidFill>
                <a:latin typeface="Arial" pitchFamily="34" charset="0"/>
              </a:rPr>
              <a:t>Length:100 m</a:t>
            </a:r>
          </a:p>
          <a:p>
            <a:pPr>
              <a:defRPr/>
            </a:pPr>
            <a:r>
              <a:rPr lang="en-US" altLang="zh-CN" sz="1200" b="1" dirty="0">
                <a:solidFill>
                  <a:schemeClr val="tx1"/>
                </a:solidFill>
                <a:latin typeface="Arial" pitchFamily="34" charset="0"/>
              </a:rPr>
              <a:t>Energy: 17~22 MeV/u(U</a:t>
            </a:r>
            <a:r>
              <a:rPr lang="en-US" altLang="zh-CN" sz="1200" b="1" baseline="30000" dirty="0">
                <a:solidFill>
                  <a:schemeClr val="tx1"/>
                </a:solidFill>
                <a:latin typeface="Arial" pitchFamily="34" charset="0"/>
              </a:rPr>
              <a:t>35+ ~ 46+</a:t>
            </a:r>
            <a:r>
              <a:rPr lang="en-US" altLang="zh-CN" sz="1200" b="1" dirty="0">
                <a:solidFill>
                  <a:schemeClr val="tx1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6" name="Text Box 211"/>
          <p:cNvSpPr txBox="1">
            <a:spLocks noChangeArrowheads="1"/>
          </p:cNvSpPr>
          <p:nvPr/>
        </p:nvSpPr>
        <p:spPr bwMode="auto">
          <a:xfrm>
            <a:off x="6993815" y="5111486"/>
            <a:ext cx="2403546" cy="553998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SECRAL and FECR </a:t>
            </a:r>
          </a:p>
          <a:p>
            <a:pPr>
              <a:defRPr/>
            </a:pPr>
            <a:r>
              <a:rPr lang="en-US" altLang="zh-CN" sz="1400" dirty="0">
                <a:solidFill>
                  <a:schemeClr val="tx1"/>
                </a:solidFill>
                <a:latin typeface="Arial" charset="0"/>
              </a:rPr>
              <a:t> 28-45GHz,1.0emA(U</a:t>
            </a:r>
            <a:r>
              <a:rPr lang="en-US" altLang="zh-CN" sz="1400" baseline="30000" dirty="0">
                <a:solidFill>
                  <a:schemeClr val="tx1"/>
                </a:solidFill>
                <a:latin typeface="Arial" charset="0"/>
              </a:rPr>
              <a:t>35+</a:t>
            </a:r>
            <a:r>
              <a:rPr lang="en-US" altLang="zh-CN" sz="1400" dirty="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sp>
        <p:nvSpPr>
          <p:cNvPr id="7" name="Text Box 211"/>
          <p:cNvSpPr txBox="1">
            <a:spLocks noChangeArrowheads="1"/>
          </p:cNvSpPr>
          <p:nvPr/>
        </p:nvSpPr>
        <p:spPr bwMode="auto">
          <a:xfrm>
            <a:off x="6573054" y="2221756"/>
            <a:ext cx="2267744" cy="1200329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zh-CN" sz="1600" b="1" dirty="0" err="1">
                <a:solidFill>
                  <a:schemeClr val="tx1"/>
                </a:solidFill>
                <a:latin typeface="Arial Narrow" panose="020B0606020202030204" pitchFamily="34" charset="0"/>
                <a:ea typeface="仿宋_GB2312" pitchFamily="49" charset="-122"/>
                <a:cs typeface="Times New Roman" pitchFamily="18" charset="0"/>
              </a:rPr>
              <a:t>SRing</a:t>
            </a:r>
            <a:r>
              <a:rPr lang="en-US" altLang="zh-CN" sz="1600" b="1" dirty="0">
                <a:solidFill>
                  <a:schemeClr val="tx1"/>
                </a:solidFill>
                <a:latin typeface="Arial Narrow" panose="020B0606020202030204" pitchFamily="34" charset="0"/>
                <a:ea typeface="仿宋_GB2312" pitchFamily="49" charset="-122"/>
                <a:cs typeface="Times New Roman" pitchFamily="18" charset="0"/>
              </a:rPr>
              <a:t>: Spectrometer ring</a:t>
            </a:r>
          </a:p>
          <a:p>
            <a:pPr>
              <a:defRPr/>
            </a:pPr>
            <a:r>
              <a:rPr lang="en-US" altLang="zh-CN" sz="1300" b="1" dirty="0">
                <a:solidFill>
                  <a:schemeClr val="tx1"/>
                </a:solidFill>
                <a:latin typeface="Arial" pitchFamily="34" charset="0"/>
              </a:rPr>
              <a:t>Circumference: 273m</a:t>
            </a:r>
          </a:p>
          <a:p>
            <a:pPr>
              <a:defRPr/>
            </a:pPr>
            <a:r>
              <a:rPr lang="en-US" altLang="zh-CN" sz="1300" b="1" dirty="0">
                <a:solidFill>
                  <a:schemeClr val="tx1"/>
                </a:solidFill>
                <a:latin typeface="Arial" pitchFamily="34" charset="0"/>
              </a:rPr>
              <a:t>Rigidity: 13-15 Tm</a:t>
            </a:r>
          </a:p>
          <a:p>
            <a:pPr>
              <a:spcBef>
                <a:spcPts val="0"/>
              </a:spcBef>
              <a:defRPr/>
            </a:pPr>
            <a:r>
              <a:rPr lang="en-US" altLang="zh-CN" sz="1000" b="1" dirty="0">
                <a:solidFill>
                  <a:schemeClr val="tx1"/>
                </a:solidFill>
                <a:latin typeface="Arial" pitchFamily="34" charset="0"/>
              </a:rPr>
              <a:t>Electron/Stochastic cooling </a:t>
            </a:r>
          </a:p>
          <a:p>
            <a:pPr>
              <a:spcBef>
                <a:spcPts val="0"/>
              </a:spcBef>
              <a:defRPr/>
            </a:pPr>
            <a:r>
              <a:rPr lang="en-US" altLang="zh-CN" sz="1000" b="1" dirty="0">
                <a:solidFill>
                  <a:schemeClr val="tx1"/>
                </a:solidFill>
                <a:latin typeface="Arial" pitchFamily="34" charset="0"/>
              </a:rPr>
              <a:t>Two TOF detectors</a:t>
            </a:r>
          </a:p>
          <a:p>
            <a:pPr>
              <a:spcBef>
                <a:spcPts val="0"/>
              </a:spcBef>
              <a:defRPr/>
            </a:pPr>
            <a:r>
              <a:rPr lang="en-US" altLang="zh-CN" sz="1000" b="1" dirty="0">
                <a:solidFill>
                  <a:schemeClr val="tx1"/>
                </a:solidFill>
                <a:latin typeface="Arial" pitchFamily="34" charset="0"/>
              </a:rPr>
              <a:t>Four operation modes</a:t>
            </a:r>
          </a:p>
        </p:txBody>
      </p:sp>
      <p:sp>
        <p:nvSpPr>
          <p:cNvPr id="8" name="矩形 7"/>
          <p:cNvSpPr/>
          <p:nvPr/>
        </p:nvSpPr>
        <p:spPr>
          <a:xfrm>
            <a:off x="2625795" y="1953307"/>
            <a:ext cx="176743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30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45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60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5755" algn="l" defTabSz="914302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2906" algn="l" defTabSz="914302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057" algn="l" defTabSz="914302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208" algn="l" defTabSz="914302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sz="1300" b="1" dirty="0">
                <a:latin typeface="Arial" charset="0"/>
                <a:ea typeface="宋体" charset="-122"/>
              </a:rPr>
              <a:t>L: 180m, B</a:t>
            </a:r>
            <a:r>
              <a:rPr lang="el-GR" altLang="zh-CN" sz="1300" b="1" dirty="0">
                <a:latin typeface="Arial" charset="0"/>
                <a:ea typeface="宋体" charset="-122"/>
              </a:rPr>
              <a:t>ρ</a:t>
            </a:r>
            <a:r>
              <a:rPr lang="en-US" altLang="zh-CN" sz="1300" b="1" dirty="0">
                <a:latin typeface="Arial" charset="0"/>
                <a:ea typeface="宋体" charset="-122"/>
              </a:rPr>
              <a:t>: 25 Tm</a:t>
            </a:r>
            <a:endParaRPr lang="zh-CN" altLang="en-US" sz="1300" b="1" dirty="0">
              <a:latin typeface="Arial" charset="0"/>
              <a:ea typeface="宋体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98198" y="2176354"/>
            <a:ext cx="93326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HFRS </a:t>
            </a:r>
            <a:endParaRPr lang="zh-CN" altLang="en-US" sz="2000" b="1" dirty="0"/>
          </a:p>
        </p:txBody>
      </p:sp>
      <p:sp>
        <p:nvSpPr>
          <p:cNvPr id="10" name="矩形 24"/>
          <p:cNvSpPr>
            <a:spLocks noChangeArrowheads="1"/>
          </p:cNvSpPr>
          <p:nvPr/>
        </p:nvSpPr>
        <p:spPr bwMode="auto">
          <a:xfrm>
            <a:off x="299024" y="1844824"/>
            <a:ext cx="2249996" cy="12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en-US" altLang="zh-CN" sz="1600" b="1" dirty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External target station</a:t>
            </a: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300" b="1" dirty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High Energy Density Physics</a:t>
            </a:r>
            <a:endParaRPr lang="zh-CN" altLang="en-US" sz="1300" b="1" dirty="0">
              <a:latin typeface="Times New Roman" pitchFamily="18" charset="0"/>
              <a:ea typeface="仿宋_GB2312" pitchFamily="49" charset="-122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300" b="1" dirty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Nuclear Matter study-CEE</a:t>
            </a:r>
          </a:p>
          <a:p>
            <a:pPr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300" b="1" dirty="0" err="1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Hypernuclear</a:t>
            </a:r>
            <a:endParaRPr lang="en-US" altLang="zh-CN" sz="1300" b="1" dirty="0">
              <a:latin typeface="Times New Roman" pitchFamily="18" charset="0"/>
              <a:ea typeface="仿宋_GB2312" pitchFamily="49" charset="-122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300" b="1" dirty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High energy irradiation </a:t>
            </a:r>
          </a:p>
        </p:txBody>
      </p:sp>
      <p:sp>
        <p:nvSpPr>
          <p:cNvPr id="11" name="矩形 10"/>
          <p:cNvSpPr/>
          <p:nvPr/>
        </p:nvSpPr>
        <p:spPr>
          <a:xfrm>
            <a:off x="5228092" y="5753079"/>
            <a:ext cx="21467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en-US" altLang="zh-CN" b="1" dirty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Low energy nuclear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en-US" altLang="zh-CN" b="1" dirty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 structure terminal </a:t>
            </a:r>
            <a:endParaRPr lang="zh-CN" altLang="en-US" b="1" dirty="0">
              <a:latin typeface="Times New Roman" pitchFamily="18" charset="0"/>
              <a:ea typeface="仿宋_GB2312" pitchFamily="49" charset="-122"/>
              <a:cs typeface="Times New Roman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40509" y="990589"/>
            <a:ext cx="4295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HIAF-I: 2018-2024</a:t>
            </a:r>
          </a:p>
          <a:p>
            <a:r>
              <a:rPr lang="en-US" altLang="zh-CN" sz="2000" b="1" dirty="0"/>
              <a:t>Budget: 1.5+1.1 B CNY, approved </a:t>
            </a:r>
            <a:endParaRPr lang="zh-CN" altLang="en-US" sz="2000" b="1" dirty="0"/>
          </a:p>
        </p:txBody>
      </p:sp>
      <p:sp>
        <p:nvSpPr>
          <p:cNvPr id="13" name="矩形 12"/>
          <p:cNvSpPr/>
          <p:nvPr/>
        </p:nvSpPr>
        <p:spPr>
          <a:xfrm>
            <a:off x="374363" y="872716"/>
            <a:ext cx="3502049" cy="92333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</a:rPr>
              <a:t>E</a:t>
            </a:r>
            <a:r>
              <a:rPr lang="en-US" altLang="zh-CN" b="1" baseline="-25000" dirty="0">
                <a:solidFill>
                  <a:srgbClr val="000000"/>
                </a:solidFill>
              </a:rPr>
              <a:t>B1</a:t>
            </a:r>
            <a:r>
              <a:rPr lang="en-US" altLang="zh-CN" b="1" dirty="0">
                <a:solidFill>
                  <a:srgbClr val="000000"/>
                </a:solidFill>
              </a:rPr>
              <a:t>: 0.8 </a:t>
            </a:r>
            <a:r>
              <a:rPr lang="en-US" altLang="zh-CN" b="1" dirty="0" err="1">
                <a:solidFill>
                  <a:srgbClr val="000000"/>
                </a:solidFill>
              </a:rPr>
              <a:t>AGeV</a:t>
            </a:r>
            <a:r>
              <a:rPr lang="en-US" altLang="zh-CN" b="1" dirty="0">
                <a:solidFill>
                  <a:srgbClr val="000000"/>
                </a:solidFill>
              </a:rPr>
              <a:t>, 3×10</a:t>
            </a:r>
            <a:r>
              <a:rPr lang="en-US" altLang="zh-CN" b="1" baseline="30000" dirty="0">
                <a:solidFill>
                  <a:srgbClr val="000000"/>
                </a:solidFill>
              </a:rPr>
              <a:t>10</a:t>
            </a:r>
            <a:r>
              <a:rPr lang="en-US" altLang="zh-CN" b="1" dirty="0">
                <a:solidFill>
                  <a:srgbClr val="000000"/>
                </a:solidFill>
              </a:rPr>
              <a:t>ppp </a:t>
            </a:r>
            <a:r>
              <a:rPr lang="en-US" altLang="zh-CN" b="1" baseline="30000" dirty="0">
                <a:solidFill>
                  <a:srgbClr val="000000"/>
                </a:solidFill>
              </a:rPr>
              <a:t>238</a:t>
            </a:r>
            <a:r>
              <a:rPr lang="en-US" altLang="zh-CN" b="1" dirty="0">
                <a:solidFill>
                  <a:srgbClr val="000000"/>
                </a:solidFill>
              </a:rPr>
              <a:t>U</a:t>
            </a:r>
            <a:r>
              <a:rPr lang="en-US" altLang="zh-CN" b="1" baseline="30000" dirty="0">
                <a:solidFill>
                  <a:srgbClr val="000000"/>
                </a:solidFill>
              </a:rPr>
              <a:t>35+</a:t>
            </a:r>
          </a:p>
          <a:p>
            <a:r>
              <a:rPr lang="en-US" altLang="zh-CN" b="1" dirty="0">
                <a:solidFill>
                  <a:srgbClr val="000000"/>
                </a:solidFill>
              </a:rPr>
              <a:t>1.75AGeV, 7.5×10</a:t>
            </a:r>
            <a:r>
              <a:rPr lang="en-US" altLang="zh-CN" b="1" baseline="30000" dirty="0">
                <a:solidFill>
                  <a:srgbClr val="000000"/>
                </a:solidFill>
              </a:rPr>
              <a:t>10</a:t>
            </a:r>
            <a:r>
              <a:rPr lang="en-US" altLang="zh-CN" b="1" dirty="0">
                <a:solidFill>
                  <a:srgbClr val="000000"/>
                </a:solidFill>
              </a:rPr>
              <a:t>ppp </a:t>
            </a:r>
            <a:r>
              <a:rPr lang="en-US" altLang="zh-CN" b="1" baseline="30000" dirty="0">
                <a:solidFill>
                  <a:srgbClr val="000000"/>
                </a:solidFill>
              </a:rPr>
              <a:t>78</a:t>
            </a:r>
            <a:r>
              <a:rPr lang="en-US" altLang="zh-CN" b="1" dirty="0">
                <a:solidFill>
                  <a:srgbClr val="000000"/>
                </a:solidFill>
              </a:rPr>
              <a:t>Kr</a:t>
            </a:r>
            <a:r>
              <a:rPr lang="en-US" altLang="zh-CN" b="1" baseline="30000" dirty="0">
                <a:solidFill>
                  <a:srgbClr val="000000"/>
                </a:solidFill>
              </a:rPr>
              <a:t>19+</a:t>
            </a:r>
          </a:p>
          <a:p>
            <a:r>
              <a:rPr lang="en-US" altLang="zh-CN" b="1" dirty="0">
                <a:solidFill>
                  <a:srgbClr val="000000"/>
                </a:solidFill>
              </a:rPr>
              <a:t>2.6AGeV, 1.0×10</a:t>
            </a:r>
            <a:r>
              <a:rPr lang="en-US" altLang="zh-CN" b="1" baseline="30000" dirty="0">
                <a:solidFill>
                  <a:srgbClr val="000000"/>
                </a:solidFill>
              </a:rPr>
              <a:t>11</a:t>
            </a:r>
            <a:r>
              <a:rPr lang="en-US" altLang="zh-CN" b="1" dirty="0">
                <a:solidFill>
                  <a:srgbClr val="000000"/>
                </a:solidFill>
              </a:rPr>
              <a:t>ppp </a:t>
            </a:r>
            <a:r>
              <a:rPr lang="en-US" altLang="zh-CN" b="1" baseline="30000" dirty="0">
                <a:solidFill>
                  <a:srgbClr val="000000"/>
                </a:solidFill>
              </a:rPr>
              <a:t>16</a:t>
            </a:r>
            <a:r>
              <a:rPr lang="en-US" altLang="zh-CN" b="1" dirty="0">
                <a:solidFill>
                  <a:srgbClr val="000000"/>
                </a:solidFill>
              </a:rPr>
              <a:t>O</a:t>
            </a:r>
            <a:r>
              <a:rPr lang="en-US" altLang="zh-CN" b="1" baseline="30000" dirty="0">
                <a:solidFill>
                  <a:srgbClr val="000000"/>
                </a:solidFill>
              </a:rPr>
              <a:t>6+</a:t>
            </a:r>
          </a:p>
        </p:txBody>
      </p:sp>
    </p:spTree>
    <p:extLst>
      <p:ext uri="{BB962C8B-B14F-4D97-AF65-F5344CB8AC3E}">
        <p14:creationId xmlns:p14="http://schemas.microsoft.com/office/powerpoint/2010/main" xmlns="" val="423627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064" y="-27384"/>
            <a:ext cx="8640452" cy="72072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Chines Initial Accelerator Driven System (CIADS)</a:t>
            </a:r>
            <a:endParaRPr lang="zh-CN" altLang="en-US" dirty="0"/>
          </a:p>
        </p:txBody>
      </p:sp>
      <p:pic>
        <p:nvPicPr>
          <p:cNvPr id="3" name="图片 2" descr="加速器总装配体3 - 4CMAD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944724"/>
            <a:ext cx="9001000" cy="294136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 bwMode="auto">
          <a:xfrm>
            <a:off x="107504" y="2692655"/>
            <a:ext cx="7560840" cy="3508653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>
                <a:ea typeface="楷体_GB2312" pitchFamily="49" charset="-122"/>
                <a:cs typeface="Times New Roman" pitchFamily="18" charset="0"/>
              </a:rPr>
              <a:t>CIADS Main Parameters: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00FF"/>
                </a:solidFill>
                <a:ea typeface="楷体_GB2312" pitchFamily="49" charset="-122"/>
                <a:cs typeface="Times New Roman" pitchFamily="18" charset="0"/>
              </a:rPr>
              <a:t>High CW Power (&gt;2.5MW, &gt;500MeV) SC-LINAC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00FF"/>
                </a:solidFill>
                <a:ea typeface="楷体_GB2312" pitchFamily="49" charset="-122"/>
                <a:cs typeface="Times New Roman" pitchFamily="18" charset="0"/>
              </a:rPr>
              <a:t>High Power (&gt;2.5MW) Spallation Target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00FF"/>
                </a:solidFill>
                <a:ea typeface="楷体_GB2312" pitchFamily="49" charset="-122"/>
                <a:cs typeface="Times New Roman" pitchFamily="18" charset="0"/>
              </a:rPr>
              <a:t>Sub-Core (&lt;10MW</a:t>
            </a:r>
            <a:r>
              <a:rPr lang="en-US" altLang="zh-CN" sz="2000" b="1" baseline="-25000" dirty="0">
                <a:solidFill>
                  <a:srgbClr val="0000FF"/>
                </a:solidFill>
                <a:ea typeface="楷体_GB2312" pitchFamily="49" charset="-122"/>
                <a:cs typeface="Times New Roman" pitchFamily="18" charset="0"/>
              </a:rPr>
              <a:t>th</a:t>
            </a:r>
            <a:r>
              <a:rPr lang="en-US" altLang="zh-CN" sz="2000" b="1" dirty="0">
                <a:solidFill>
                  <a:srgbClr val="0000FF"/>
                </a:solidFill>
                <a:ea typeface="楷体_GB2312" pitchFamily="49" charset="-122"/>
                <a:cs typeface="Times New Roman" pitchFamily="18" charset="0"/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00FF"/>
                </a:solidFill>
                <a:ea typeface="楷体_GB2312" pitchFamily="49" charset="-122"/>
                <a:cs typeface="Times New Roman" pitchFamily="18" charset="0"/>
              </a:rPr>
              <a:t>Coupling all Components </a:t>
            </a:r>
            <a:r>
              <a:rPr lang="en-US" altLang="zh-CN" sz="2000" b="1" dirty="0">
                <a:solidFill>
                  <a:srgbClr val="0000FF"/>
                </a:solidFill>
                <a:ea typeface="楷体_GB2312" pitchFamily="49" charset="-122"/>
                <a:cs typeface="Times New Roman" pitchFamily="18" charset="0"/>
                <a:sym typeface="Wingdings" panose="05000000000000000000" pitchFamily="2" charset="2"/>
              </a:rPr>
              <a:t> Full System (~10MW)</a:t>
            </a:r>
            <a:endParaRPr lang="en-US" altLang="zh-CN" sz="2400" b="1" dirty="0">
              <a:solidFill>
                <a:srgbClr val="0000FF"/>
              </a:solidFill>
              <a:ea typeface="楷体_GB2312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>
                <a:ea typeface="楷体_GB2312" pitchFamily="49" charset="-122"/>
                <a:cs typeface="Times New Roman" pitchFamily="18" charset="0"/>
              </a:rPr>
              <a:t>CIADS Time Schedule :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ea typeface="楷体_GB2312" pitchFamily="49" charset="-122"/>
                <a:cs typeface="Times New Roman" pitchFamily="18" charset="0"/>
                <a:sym typeface="Wingdings" panose="05000000000000000000" pitchFamily="2" charset="2"/>
              </a:rPr>
              <a:t>6 years </a:t>
            </a:r>
            <a:r>
              <a:rPr lang="zh-CN" altLang="en-US" sz="2000" b="1" dirty="0">
                <a:ea typeface="楷体_GB2312" pitchFamily="49" charset="-122"/>
                <a:cs typeface="Times New Roman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2000" b="1" dirty="0">
                <a:ea typeface="楷体_GB2312" pitchFamily="49" charset="-122"/>
                <a:cs typeface="Times New Roman" pitchFamily="18" charset="0"/>
                <a:sym typeface="Wingdings" panose="05000000000000000000" pitchFamily="2" charset="2"/>
              </a:rPr>
              <a:t>2018—2024</a:t>
            </a:r>
            <a:r>
              <a:rPr lang="zh-CN" altLang="en-US" sz="2000" b="1" dirty="0">
                <a:ea typeface="楷体_GB2312" pitchFamily="49" charset="-122"/>
                <a:cs typeface="Times New Roman" pitchFamily="18" charset="0"/>
                <a:sym typeface="Wingdings" panose="05000000000000000000" pitchFamily="2" charset="2"/>
              </a:rPr>
              <a:t>）</a:t>
            </a:r>
            <a:endParaRPr lang="en-US" altLang="zh-CN" sz="2000" b="1" dirty="0">
              <a:ea typeface="楷体_GB2312" pitchFamily="49" charset="-122"/>
              <a:cs typeface="Times New Roman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52128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107504" y="944724"/>
            <a:ext cx="8774327" cy="5472030"/>
          </a:xfrm>
          <a:prstGeom prst="roundRect">
            <a:avLst/>
          </a:prstGeom>
          <a:solidFill>
            <a:srgbClr val="66FF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2400" dirty="0">
              <a:latin typeface="Arial Narrow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2150" y="44624"/>
            <a:ext cx="8056563" cy="720725"/>
          </a:xfrm>
        </p:spPr>
        <p:txBody>
          <a:bodyPr>
            <a:normAutofit/>
          </a:bodyPr>
          <a:lstStyle/>
          <a:p>
            <a:r>
              <a:rPr lang="en-US" altLang="zh-CN" dirty="0"/>
              <a:t>ADANES</a:t>
            </a:r>
            <a:r>
              <a:rPr lang="zh-CN" altLang="en-US" dirty="0"/>
              <a:t> </a:t>
            </a:r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 bwMode="auto">
          <a:xfrm>
            <a:off x="112232" y="944724"/>
            <a:ext cx="4015135" cy="1477328"/>
          </a:xfrm>
          <a:prstGeom prst="rect">
            <a:avLst/>
          </a:prstGeom>
          <a:solidFill>
            <a:schemeClr val="bg2"/>
          </a:solidFill>
          <a:ln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Accelerator</a:t>
            </a:r>
            <a:r>
              <a:rPr lang="zh-CN" altLang="en-US" sz="16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16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Driven</a:t>
            </a:r>
            <a:r>
              <a:rPr lang="zh-CN" altLang="en-US" sz="16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16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Burner</a:t>
            </a:r>
            <a:r>
              <a:rPr lang="zh-CN" altLang="en-US" sz="16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（</a:t>
            </a:r>
            <a:r>
              <a:rPr lang="en-US" altLang="zh-CN" sz="16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CIADS</a:t>
            </a:r>
            <a:r>
              <a:rPr lang="en-US" altLang="zh-CN" sz="1600" b="1" dirty="0">
                <a:latin typeface="Arial Narrow" pitchFamily="34" charset="0"/>
                <a:ea typeface="楷体_GB2312" pitchFamily="49" charset="-122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16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ADB</a:t>
            </a:r>
            <a:r>
              <a:rPr lang="zh-CN" altLang="en-US" sz="16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）</a:t>
            </a:r>
            <a:endParaRPr lang="en-US" altLang="zh-CN" sz="1600" b="1" dirty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Transmutation + Breeding + Generation Burning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zh-CN" altLang="en-US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，</a:t>
            </a: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AD Starter + Long Refueling</a:t>
            </a:r>
            <a:r>
              <a:rPr lang="zh-CN" altLang="en-US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(16~36y)</a:t>
            </a:r>
            <a:r>
              <a:rPr lang="zh-CN" altLang="en-US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FR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zh-CN" altLang="en-US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，</a:t>
            </a: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Burning</a:t>
            </a:r>
            <a:r>
              <a:rPr lang="zh-CN" altLang="en-US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~50% FP Recycle UNF (Raw</a:t>
            </a:r>
            <a:r>
              <a:rPr lang="zh-CN" altLang="en-US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Fuel)</a:t>
            </a:r>
          </a:p>
        </p:txBody>
      </p:sp>
      <p:sp>
        <p:nvSpPr>
          <p:cNvPr id="9" name="文本框 8"/>
          <p:cNvSpPr txBox="1"/>
          <p:nvPr/>
        </p:nvSpPr>
        <p:spPr bwMode="auto">
          <a:xfrm>
            <a:off x="107504" y="4401108"/>
            <a:ext cx="4015134" cy="2077492"/>
          </a:xfrm>
          <a:prstGeom prst="rect">
            <a:avLst/>
          </a:prstGeom>
          <a:solidFill>
            <a:srgbClr val="FFC000"/>
          </a:solidFill>
          <a:ln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AD</a:t>
            </a:r>
            <a:r>
              <a:rPr lang="zh-CN" altLang="en-US" sz="16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16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Recycle Used Fuel </a:t>
            </a:r>
            <a:r>
              <a:rPr lang="zh-CN" altLang="en-US" sz="16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（</a:t>
            </a:r>
            <a:r>
              <a:rPr lang="en-US" altLang="zh-CN" sz="16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ADRUF</a:t>
            </a:r>
            <a:r>
              <a:rPr lang="zh-CN" altLang="en-US" sz="16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）</a:t>
            </a:r>
            <a:endParaRPr lang="en-US" altLang="zh-CN" sz="1600" b="1" dirty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AD</a:t>
            </a:r>
            <a:r>
              <a:rPr lang="zh-CN" altLang="en-US" sz="1400" b="1" dirty="0">
                <a:solidFill>
                  <a:srgbClr val="FF0000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Simplify</a:t>
            </a:r>
            <a:r>
              <a:rPr lang="zh-CN" altLang="en-US" sz="1400" b="1" dirty="0">
                <a:solidFill>
                  <a:srgbClr val="FF0000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Process </a:t>
            </a:r>
            <a:r>
              <a:rPr lang="en-US" altLang="zh-CN" sz="1400" b="1" dirty="0">
                <a:solidFill>
                  <a:srgbClr val="FF0000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  <a:sym typeface="Wingdings" panose="05000000000000000000" pitchFamily="2" charset="2"/>
              </a:rPr>
              <a:t> Removing </a:t>
            </a:r>
            <a:r>
              <a:rPr lang="en-US" altLang="zh-CN" sz="1400" b="1" dirty="0">
                <a:solidFill>
                  <a:srgbClr val="FF0000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&gt;50% FP (&lt;4%UNF)</a:t>
            </a:r>
            <a:r>
              <a:rPr lang="zh-CN" altLang="en-US" sz="1400" b="1" dirty="0">
                <a:solidFill>
                  <a:srgbClr val="FF0000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，</a:t>
            </a:r>
            <a:r>
              <a:rPr lang="en-US" altLang="zh-CN" sz="1400" b="1" dirty="0">
                <a:solidFill>
                  <a:srgbClr val="FF0000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Converting as Recycle UF</a:t>
            </a:r>
            <a:r>
              <a:rPr lang="zh-CN" altLang="en-US" sz="1400" b="1" dirty="0">
                <a:solidFill>
                  <a:srgbClr val="FF0000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（</a:t>
            </a:r>
            <a:r>
              <a:rPr lang="en-US" altLang="zh-CN" sz="1400" b="1" dirty="0">
                <a:solidFill>
                  <a:srgbClr val="FF0000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Dry, Less Contamination</a:t>
            </a:r>
            <a:r>
              <a:rPr lang="zh-CN" altLang="en-US" sz="1400" b="1" dirty="0">
                <a:solidFill>
                  <a:srgbClr val="FF0000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）</a:t>
            </a:r>
            <a:endParaRPr lang="en-US" altLang="zh-CN" sz="1400" b="1" dirty="0">
              <a:solidFill>
                <a:srgbClr val="FF0000"/>
              </a:solidFill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zh-CN" altLang="en-US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，</a:t>
            </a: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Dry</a:t>
            </a:r>
            <a:r>
              <a:rPr lang="zh-CN" altLang="en-US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Process(Gas + Volatile + Separate + Extracting</a:t>
            </a:r>
            <a:r>
              <a:rPr lang="zh-CN" altLang="en-US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）</a:t>
            </a:r>
            <a:endParaRPr lang="en-US" altLang="zh-CN" sz="1400" b="1" dirty="0">
              <a:solidFill>
                <a:srgbClr val="0000FF"/>
              </a:solidFill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zh-CN" altLang="en-US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，</a:t>
            </a: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HT,</a:t>
            </a:r>
            <a:r>
              <a:rPr lang="zh-CN" altLang="en-US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Long</a:t>
            </a:r>
            <a:r>
              <a:rPr lang="zh-CN" altLang="en-US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Live</a:t>
            </a:r>
            <a:r>
              <a:rPr lang="zh-CN" altLang="en-US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Fuel</a:t>
            </a:r>
            <a:r>
              <a:rPr lang="zh-CN" altLang="en-US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Device + Core</a:t>
            </a:r>
            <a:r>
              <a:rPr lang="zh-CN" altLang="en-US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Component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3</a:t>
            </a:r>
            <a:r>
              <a:rPr lang="zh-CN" altLang="en-US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，</a:t>
            </a: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Irradiating Setup for Recycle UF, Core Components</a:t>
            </a:r>
          </a:p>
        </p:txBody>
      </p:sp>
      <p:sp>
        <p:nvSpPr>
          <p:cNvPr id="10" name="文本框 9"/>
          <p:cNvSpPr txBox="1"/>
          <p:nvPr/>
        </p:nvSpPr>
        <p:spPr bwMode="auto">
          <a:xfrm rot="16200000">
            <a:off x="4719291" y="1481508"/>
            <a:ext cx="913004" cy="415498"/>
          </a:xfrm>
          <a:prstGeom prst="rect">
            <a:avLst/>
          </a:prstGeom>
          <a:solidFill>
            <a:srgbClr val="92D050"/>
          </a:solidFill>
          <a:ln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Electricity</a:t>
            </a: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4463988" y="4956592"/>
            <a:ext cx="1368152" cy="1061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&lt;“Waste”: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Gas + Volatile</a:t>
            </a:r>
            <a:r>
              <a:rPr lang="zh-CN" altLang="en-US" sz="14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14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FP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+RE</a:t>
            </a:r>
            <a:r>
              <a:rPr lang="zh-CN" altLang="en-US" sz="14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14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FP</a:t>
            </a: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4721534" y="3219363"/>
            <a:ext cx="1326630" cy="1133965"/>
          </a:xfrm>
          <a:prstGeom prst="rect">
            <a:avLst/>
          </a:prstGeom>
          <a:solidFill>
            <a:srgbClr val="99FFCC"/>
          </a:solidFill>
          <a:ln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ea typeface="楷体_GB2312" pitchFamily="49" charset="-122"/>
                <a:cs typeface="Times New Roman" pitchFamily="18" charset="0"/>
              </a:rPr>
              <a:t>ADANE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ea typeface="楷体_GB2312" pitchFamily="49" charset="-122"/>
                <a:cs typeface="Times New Roman" pitchFamily="18" charset="0"/>
              </a:rPr>
              <a:t>S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6176206" y="953262"/>
            <a:ext cx="2952328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Feature</a:t>
            </a:r>
            <a:r>
              <a:rPr lang="zh-CN" altLang="en-US" sz="1600" b="1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：</a:t>
            </a:r>
            <a:r>
              <a:rPr lang="en-US" altLang="zh-CN" sz="1600" b="1" dirty="0">
                <a:solidFill>
                  <a:srgbClr val="FF0000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Low </a:t>
            </a:r>
            <a:r>
              <a:rPr lang="en-US" altLang="zh-CN" sz="1600" b="1" dirty="0" err="1">
                <a:solidFill>
                  <a:srgbClr val="FF0000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Carbon</a:t>
            </a:r>
            <a:r>
              <a:rPr lang="en-US" altLang="zh-CN" sz="1600" b="1" dirty="0" err="1">
                <a:solidFill>
                  <a:srgbClr val="FF0000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  <a:sym typeface="Wingdings" panose="05000000000000000000" pitchFamily="2" charset="2"/>
              </a:rPr>
              <a:t>Clean</a:t>
            </a:r>
            <a:endParaRPr lang="en-US" altLang="zh-CN" sz="1600" b="1" dirty="0">
              <a:solidFill>
                <a:srgbClr val="FF0000"/>
              </a:solidFill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Fuel Close within Station </a:t>
            </a:r>
            <a:endParaRPr lang="en-US" altLang="zh-CN" sz="1400" b="1" u="sng" dirty="0">
              <a:solidFill>
                <a:srgbClr val="FF0000"/>
              </a:solidFill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Resource</a:t>
            </a:r>
            <a:r>
              <a:rPr lang="zh-CN" altLang="en-US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Utilizing&gt;95%</a:t>
            </a: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  <a:sym typeface="Wingdings" panose="05000000000000000000" pitchFamily="2" charset="2"/>
              </a:rPr>
              <a:t>10000y</a:t>
            </a:r>
            <a:r>
              <a:rPr lang="zh-CN" altLang="en-US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，“</a:t>
            </a: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Waste</a:t>
            </a:r>
            <a:r>
              <a:rPr lang="zh-CN" altLang="en-US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”</a:t>
            </a: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&lt;FP(4%)</a:t>
            </a:r>
            <a:r>
              <a:rPr lang="zh-CN" altLang="en-US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&amp;</a:t>
            </a:r>
            <a:r>
              <a:rPr lang="zh-CN" altLang="en-US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&lt;500y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5940152" y="4745281"/>
            <a:ext cx="3188382" cy="1708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400" b="1" u="sng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AD + Ceramic</a:t>
            </a:r>
            <a:r>
              <a:rPr lang="zh-CN" altLang="en-US" sz="1400" b="1" u="sng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1400" b="1" u="sng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Reactor</a:t>
            </a:r>
            <a:r>
              <a:rPr lang="zh-CN" altLang="en-US" sz="1400" b="1" u="sng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HT</a:t>
            </a: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  <a:sym typeface="Wingdings" panose="05000000000000000000" pitchFamily="2" charset="2"/>
              </a:rPr>
              <a:t> Coherence Safety</a:t>
            </a:r>
            <a:endParaRPr lang="en-US" altLang="zh-CN" sz="1400" b="1" dirty="0">
              <a:solidFill>
                <a:srgbClr val="0000FF"/>
              </a:solidFill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Low Dose, Heat Waste </a:t>
            </a: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  <a:sym typeface="Wingdings" panose="05000000000000000000" pitchFamily="2" charset="2"/>
              </a:rPr>
              <a:t> Dry Storage</a:t>
            </a:r>
            <a:endParaRPr lang="en-US" altLang="zh-CN" sz="1400" b="1" dirty="0">
              <a:solidFill>
                <a:srgbClr val="0000FF"/>
              </a:solidFill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Higher</a:t>
            </a:r>
            <a:r>
              <a:rPr lang="zh-CN" altLang="en-US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Cost</a:t>
            </a:r>
            <a:r>
              <a:rPr lang="zh-CN" altLang="en-US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Effective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400" b="1" dirty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Anti-Proliferation in Principle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8159255" y="3716952"/>
            <a:ext cx="428251" cy="708829"/>
          </a:xfrm>
          <a:prstGeom prst="roundRect">
            <a:avLst>
              <a:gd name="adj" fmla="val 10281"/>
            </a:avLst>
          </a:prstGeom>
          <a:blipFill dpi="0" rotWithShape="1">
            <a:blip r:embed="rId2" cstate="print">
              <a:alphaModFix amt="80000"/>
            </a:blip>
            <a:srcRect/>
            <a:stretch>
              <a:fillRect l="-45000" t="-5000" r="-3000" b="-3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8" name="文本框 17"/>
          <p:cNvSpPr txBox="1"/>
          <p:nvPr/>
        </p:nvSpPr>
        <p:spPr>
          <a:xfrm>
            <a:off x="7854724" y="4417256"/>
            <a:ext cx="9149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SNF</a:t>
            </a:r>
            <a:r>
              <a:rPr lang="zh-CN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Etc.</a:t>
            </a:r>
            <a:endParaRPr lang="zh-CN" alt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右箭头 18"/>
          <p:cNvSpPr/>
          <p:nvPr/>
        </p:nvSpPr>
        <p:spPr>
          <a:xfrm flipH="1">
            <a:off x="6592106" y="3916455"/>
            <a:ext cx="1483182" cy="341348"/>
          </a:xfrm>
          <a:prstGeom prst="rightArrow">
            <a:avLst>
              <a:gd name="adj1" fmla="val 58722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0" name="Picture 2" descr="C:\Users\MAC\Desktop\惠州ADS.jp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1720" y="2564905"/>
            <a:ext cx="2233405" cy="649757"/>
          </a:xfrm>
          <a:prstGeom prst="rect">
            <a:avLst/>
          </a:prstGeom>
          <a:noFill/>
        </p:spPr>
      </p:pic>
      <p:sp>
        <p:nvSpPr>
          <p:cNvPr id="21" name="TextBox 6"/>
          <p:cNvSpPr txBox="1"/>
          <p:nvPr/>
        </p:nvSpPr>
        <p:spPr>
          <a:xfrm>
            <a:off x="4703203" y="2505036"/>
            <a:ext cx="732893" cy="575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ADB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201720" y="3786099"/>
            <a:ext cx="2233403" cy="659456"/>
          </a:xfrm>
          <a:prstGeom prst="rect">
            <a:avLst/>
          </a:prstGeom>
        </p:spPr>
      </p:pic>
      <p:sp>
        <p:nvSpPr>
          <p:cNvPr id="23" name="手杖形箭头 22"/>
          <p:cNvSpPr/>
          <p:nvPr/>
        </p:nvSpPr>
        <p:spPr>
          <a:xfrm rot="16200000">
            <a:off x="2610320" y="2743215"/>
            <a:ext cx="1560309" cy="1453373"/>
          </a:xfrm>
          <a:prstGeom prst="uturnArrow">
            <a:avLst>
              <a:gd name="adj1" fmla="val 17591"/>
              <a:gd name="adj2" fmla="val 15054"/>
              <a:gd name="adj3" fmla="val 24128"/>
              <a:gd name="adj4" fmla="val 43750"/>
              <a:gd name="adj5" fmla="val 100000"/>
            </a:avLst>
          </a:prstGeom>
          <a:gradFill flip="none" rotWithShape="1">
            <a:gsLst>
              <a:gs pos="100000">
                <a:srgbClr val="FFC000">
                  <a:shade val="30000"/>
                  <a:satMod val="115000"/>
                </a:srgbClr>
              </a:gs>
              <a:gs pos="77000">
                <a:srgbClr val="FFC000">
                  <a:lumMod val="89000"/>
                </a:srgbClr>
              </a:gs>
              <a:gs pos="22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29231" y="4042809"/>
            <a:ext cx="1066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ADRUF</a:t>
            </a:r>
          </a:p>
        </p:txBody>
      </p:sp>
      <p:sp>
        <p:nvSpPr>
          <p:cNvPr id="16" name="手杖形箭头 15"/>
          <p:cNvSpPr/>
          <p:nvPr/>
        </p:nvSpPr>
        <p:spPr>
          <a:xfrm rot="5400000">
            <a:off x="6447835" y="2765783"/>
            <a:ext cx="1560309" cy="1518042"/>
          </a:xfrm>
          <a:prstGeom prst="uturnArrow">
            <a:avLst>
              <a:gd name="adj1" fmla="val 17591"/>
              <a:gd name="adj2" fmla="val 15054"/>
              <a:gd name="adj3" fmla="val 24128"/>
              <a:gd name="adj4" fmla="val 43750"/>
              <a:gd name="adj5" fmla="val 1000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5" name="右箭头 24"/>
          <p:cNvSpPr/>
          <p:nvPr/>
        </p:nvSpPr>
        <p:spPr>
          <a:xfrm rot="5400000" flipH="1">
            <a:off x="4969397" y="2152902"/>
            <a:ext cx="482658" cy="341348"/>
          </a:xfrm>
          <a:prstGeom prst="rightArrow">
            <a:avLst>
              <a:gd name="adj1" fmla="val 58722"/>
              <a:gd name="adj2" fmla="val 5000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右箭头 25"/>
          <p:cNvSpPr/>
          <p:nvPr/>
        </p:nvSpPr>
        <p:spPr>
          <a:xfrm rot="16200000" flipH="1">
            <a:off x="4943094" y="4554290"/>
            <a:ext cx="463256" cy="341348"/>
          </a:xfrm>
          <a:prstGeom prst="rightArrow">
            <a:avLst>
              <a:gd name="adj1" fmla="val 58722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E8BD79B3-EC02-4E3A-9569-44867632DBE9}"/>
              </a:ext>
            </a:extLst>
          </p:cNvPr>
          <p:cNvSpPr txBox="1"/>
          <p:nvPr/>
        </p:nvSpPr>
        <p:spPr bwMode="auto">
          <a:xfrm>
            <a:off x="6521585" y="92822"/>
            <a:ext cx="21548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+mn-lt"/>
                <a:ea typeface="楷体_GB2312" pitchFamily="49" charset="-122"/>
                <a:cs typeface="Times New Roman" pitchFamily="18" charset="0"/>
              </a:rPr>
              <a:t>Energies 10(7);944 July 2017</a:t>
            </a:r>
            <a:endParaRPr lang="zh-CN" altLang="en-US" sz="2000" dirty="0">
              <a:latin typeface="+mn-lt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35096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2150" y="97591"/>
            <a:ext cx="8056563" cy="617324"/>
          </a:xfrm>
        </p:spPr>
        <p:txBody>
          <a:bodyPr>
            <a:normAutofit/>
          </a:bodyPr>
          <a:lstStyle/>
          <a:p>
            <a:r>
              <a:rPr lang="en-US" altLang="zh-CN" dirty="0"/>
              <a:t>ADS/ADANES Roadmap in  China</a:t>
            </a:r>
            <a:endParaRPr lang="zh-CN" altLang="en-US" dirty="0"/>
          </a:p>
        </p:txBody>
      </p:sp>
      <p:cxnSp>
        <p:nvCxnSpPr>
          <p:cNvPr id="4" name="直接箭头连接符 3"/>
          <p:cNvCxnSpPr/>
          <p:nvPr/>
        </p:nvCxnSpPr>
        <p:spPr>
          <a:xfrm rot="16200000" flipV="1">
            <a:off x="436173" y="4465014"/>
            <a:ext cx="1079500" cy="0"/>
          </a:xfrm>
          <a:prstGeom prst="straightConnector1">
            <a:avLst/>
          </a:prstGeom>
          <a:ln w="3175">
            <a:solidFill>
              <a:srgbClr val="0000C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rot="16200000" flipV="1">
            <a:off x="1549011" y="4195139"/>
            <a:ext cx="1619250" cy="0"/>
          </a:xfrm>
          <a:prstGeom prst="straightConnector1">
            <a:avLst/>
          </a:prstGeom>
          <a:ln w="3175">
            <a:solidFill>
              <a:srgbClr val="0000C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rot="16200000" flipV="1">
            <a:off x="3513541" y="4770608"/>
            <a:ext cx="468313" cy="0"/>
          </a:xfrm>
          <a:prstGeom prst="straightConnector1">
            <a:avLst/>
          </a:prstGeom>
          <a:ln w="3175">
            <a:solidFill>
              <a:srgbClr val="0000C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rot="16200000" flipV="1">
            <a:off x="5409810" y="4817439"/>
            <a:ext cx="358775" cy="0"/>
          </a:xfrm>
          <a:prstGeom prst="straightConnector1">
            <a:avLst/>
          </a:prstGeom>
          <a:ln w="3175">
            <a:solidFill>
              <a:srgbClr val="0000C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rot="16200000" flipV="1">
            <a:off x="7470385" y="4871414"/>
            <a:ext cx="250825" cy="0"/>
          </a:xfrm>
          <a:prstGeom prst="straightConnector1">
            <a:avLst/>
          </a:prstGeom>
          <a:ln w="3175">
            <a:solidFill>
              <a:srgbClr val="0000C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470143" y="2745751"/>
            <a:ext cx="723268" cy="2873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Ins="18000" bIns="18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schemeClr val="tx1"/>
                </a:solidFill>
              </a:rPr>
              <a:t>Inject I</a:t>
            </a:r>
            <a:endParaRPr lang="zh-CN" alt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51901" y="3471239"/>
            <a:ext cx="741510" cy="288925"/>
          </a:xfrm>
          <a:prstGeom prst="roundRect">
            <a:avLst/>
          </a:prstGeom>
          <a:solidFill>
            <a:srgbClr val="66FF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Ins="18000" bIns="18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schemeClr val="tx1"/>
                </a:solidFill>
              </a:rPr>
              <a:t>Inject II</a:t>
            </a:r>
            <a:endParaRPr lang="zh-CN" alt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圆角矩形 10"/>
          <p:cNvSpPr>
            <a:spLocks noChangeArrowheads="1"/>
          </p:cNvSpPr>
          <p:nvPr/>
        </p:nvSpPr>
        <p:spPr bwMode="auto">
          <a:xfrm rot="-5400000">
            <a:off x="1650611" y="2867988"/>
            <a:ext cx="323850" cy="7207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25400" algn="ctr">
            <a:solidFill>
              <a:srgbClr val="A3171E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2" name="直接连接符 8"/>
          <p:cNvCxnSpPr>
            <a:stCxn id="9" idx="3"/>
            <a:endCxn id="11" idx="0"/>
          </p:cNvCxnSpPr>
          <p:nvPr/>
        </p:nvCxnSpPr>
        <p:spPr>
          <a:xfrm>
            <a:off x="1193411" y="2889420"/>
            <a:ext cx="258763" cy="338931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8"/>
          <p:cNvCxnSpPr>
            <a:stCxn id="10" idx="3"/>
            <a:endCxn id="11" idx="0"/>
          </p:cNvCxnSpPr>
          <p:nvPr/>
        </p:nvCxnSpPr>
        <p:spPr>
          <a:xfrm flipV="1">
            <a:off x="1193411" y="3228351"/>
            <a:ext cx="258763" cy="387351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8"/>
          <p:cNvCxnSpPr>
            <a:stCxn id="11" idx="2"/>
            <a:endCxn id="15" idx="2"/>
          </p:cNvCxnSpPr>
          <p:nvPr/>
        </p:nvCxnSpPr>
        <p:spPr>
          <a:xfrm>
            <a:off x="2172898" y="3228351"/>
            <a:ext cx="1235075" cy="1588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>
            <a:spLocks noChangeArrowheads="1"/>
          </p:cNvSpPr>
          <p:nvPr/>
        </p:nvSpPr>
        <p:spPr bwMode="auto">
          <a:xfrm rot="-5400000">
            <a:off x="2778530" y="2760832"/>
            <a:ext cx="323850" cy="935037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 w="25400" algn="ctr">
            <a:solidFill>
              <a:srgbClr val="EC767C"/>
            </a:solidFill>
            <a:prstDash val="sysDash"/>
            <a:round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圆柱形 15"/>
          <p:cNvSpPr/>
          <p:nvPr/>
        </p:nvSpPr>
        <p:spPr>
          <a:xfrm>
            <a:off x="3531798" y="3960189"/>
            <a:ext cx="431800" cy="431800"/>
          </a:xfrm>
          <a:prstGeom prst="can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7" name="直接连接符 8"/>
          <p:cNvCxnSpPr>
            <a:stCxn id="15" idx="2"/>
            <a:endCxn id="16" idx="1"/>
          </p:cNvCxnSpPr>
          <p:nvPr/>
        </p:nvCxnSpPr>
        <p:spPr>
          <a:xfrm>
            <a:off x="3407973" y="3228351"/>
            <a:ext cx="339725" cy="731838"/>
          </a:xfrm>
          <a:prstGeom prst="curvedConnector2">
            <a:avLst/>
          </a:prstGeom>
          <a:ln w="28575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圆角矩形 68"/>
          <p:cNvGrpSpPr>
            <a:grpSpLocks/>
          </p:cNvGrpSpPr>
          <p:nvPr/>
        </p:nvGrpSpPr>
        <p:grpSpPr bwMode="auto">
          <a:xfrm>
            <a:off x="4023923" y="3047376"/>
            <a:ext cx="1152525" cy="358775"/>
            <a:chOff x="3214" y="1974"/>
            <a:chExt cx="726" cy="226"/>
          </a:xfrm>
        </p:grpSpPr>
        <p:pic>
          <p:nvPicPr>
            <p:cNvPr id="19" name="圆角矩形 68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4" y="1974"/>
              <a:ext cx="726" cy="226"/>
            </a:xfrm>
            <a:prstGeom prst="rect">
              <a:avLst/>
            </a:prstGeom>
            <a:noFill/>
          </p:spPr>
        </p:pic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 rot="16200000">
              <a:off x="3484" y="1746"/>
              <a:ext cx="185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1" name="圆角矩形 69"/>
          <p:cNvGrpSpPr>
            <a:grpSpLocks/>
          </p:cNvGrpSpPr>
          <p:nvPr/>
        </p:nvGrpSpPr>
        <p:grpSpPr bwMode="auto">
          <a:xfrm>
            <a:off x="5859073" y="3047376"/>
            <a:ext cx="1401763" cy="358775"/>
            <a:chOff x="4370" y="1974"/>
            <a:chExt cx="883" cy="226"/>
          </a:xfrm>
        </p:grpSpPr>
        <p:pic>
          <p:nvPicPr>
            <p:cNvPr id="22" name="圆角矩形 69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70" y="1974"/>
              <a:ext cx="883" cy="226"/>
            </a:xfrm>
            <a:prstGeom prst="rect">
              <a:avLst/>
            </a:prstGeom>
            <a:noFill/>
          </p:spPr>
        </p:pic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 rot="16200000">
              <a:off x="4719" y="1667"/>
              <a:ext cx="184" cy="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4" name="圆柱形 23"/>
          <p:cNvSpPr/>
          <p:nvPr/>
        </p:nvSpPr>
        <p:spPr>
          <a:xfrm>
            <a:off x="5319323" y="3960189"/>
            <a:ext cx="539750" cy="53975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25" name="直接连接符 8"/>
          <p:cNvCxnSpPr>
            <a:endCxn id="24" idx="1"/>
          </p:cNvCxnSpPr>
          <p:nvPr/>
        </p:nvCxnSpPr>
        <p:spPr>
          <a:xfrm>
            <a:off x="5157398" y="3228351"/>
            <a:ext cx="431800" cy="731838"/>
          </a:xfrm>
          <a:prstGeom prst="curvedConnector2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柱形 25"/>
          <p:cNvSpPr/>
          <p:nvPr/>
        </p:nvSpPr>
        <p:spPr>
          <a:xfrm>
            <a:off x="7270361" y="3960189"/>
            <a:ext cx="649287" cy="64770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27" name="直接连接符 8"/>
          <p:cNvCxnSpPr>
            <a:endCxn id="26" idx="1"/>
          </p:cNvCxnSpPr>
          <p:nvPr/>
        </p:nvCxnSpPr>
        <p:spPr>
          <a:xfrm>
            <a:off x="7243373" y="3228351"/>
            <a:ext cx="352425" cy="731838"/>
          </a:xfrm>
          <a:prstGeom prst="curvedConnector2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8"/>
          <p:cNvCxnSpPr/>
          <p:nvPr/>
        </p:nvCxnSpPr>
        <p:spPr>
          <a:xfrm>
            <a:off x="5157398" y="3228351"/>
            <a:ext cx="717550" cy="158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8"/>
          <p:cNvCxnSpPr>
            <a:stCxn id="15" idx="2"/>
          </p:cNvCxnSpPr>
          <p:nvPr/>
        </p:nvCxnSpPr>
        <p:spPr>
          <a:xfrm>
            <a:off x="3407973" y="3228351"/>
            <a:ext cx="633413" cy="158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02"/>
          <p:cNvSpPr txBox="1">
            <a:spLocks noChangeArrowheads="1"/>
          </p:cNvSpPr>
          <p:nvPr/>
        </p:nvSpPr>
        <p:spPr bwMode="auto">
          <a:xfrm>
            <a:off x="519546" y="4941168"/>
            <a:ext cx="920692" cy="8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marL="342900" indent="-342900" algn="ctr"/>
            <a:r>
              <a:rPr lang="en-US" altLang="zh-CN" sz="1600" b="1" dirty="0">
                <a:solidFill>
                  <a:srgbClr val="0000CC"/>
                </a:solidFill>
                <a:latin typeface="Times New Roman" pitchFamily="18" charset="0"/>
                <a:ea typeface="华文仿宋" pitchFamily="2" charset="-122"/>
              </a:rPr>
              <a:t>2014</a:t>
            </a:r>
          </a:p>
          <a:p>
            <a:pPr marL="342900" indent="-342900" algn="ctr"/>
            <a:r>
              <a:rPr lang="en-US" altLang="zh-CN" sz="1600" b="1" dirty="0">
                <a:latin typeface="Times New Roman" pitchFamily="18" charset="0"/>
                <a:ea typeface="华文仿宋" pitchFamily="2" charset="-122"/>
              </a:rPr>
              <a:t>~2.5 MeV</a:t>
            </a:r>
          </a:p>
          <a:p>
            <a:pPr marL="342900" indent="-342900" algn="ctr"/>
            <a:r>
              <a:rPr lang="en-US" altLang="zh-CN" sz="1600" b="1" dirty="0">
                <a:ea typeface="华文仿宋" pitchFamily="2" charset="-122"/>
              </a:rPr>
              <a:t>&amp;10mA</a:t>
            </a:r>
            <a:endParaRPr lang="zh-CN" altLang="en-US" sz="1600" b="1" dirty="0">
              <a:latin typeface="Times New Roman" pitchFamily="18" charset="0"/>
              <a:ea typeface="华文仿宋" pitchFamily="2" charset="-122"/>
            </a:endParaRPr>
          </a:p>
        </p:txBody>
      </p:sp>
      <p:sp>
        <p:nvSpPr>
          <p:cNvPr id="31" name="TextBox 103"/>
          <p:cNvSpPr txBox="1">
            <a:spLocks noChangeArrowheads="1"/>
          </p:cNvSpPr>
          <p:nvPr/>
        </p:nvSpPr>
        <p:spPr bwMode="auto">
          <a:xfrm>
            <a:off x="1622036" y="4941168"/>
            <a:ext cx="1511300" cy="8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342900" indent="-342900" algn="ctr"/>
            <a:r>
              <a:rPr lang="en-US" altLang="zh-CN" sz="1600" b="1" dirty="0">
                <a:solidFill>
                  <a:srgbClr val="0000CC"/>
                </a:solidFill>
                <a:latin typeface="Times New Roman" pitchFamily="18" charset="0"/>
                <a:ea typeface="华文仿宋" pitchFamily="2" charset="-122"/>
              </a:rPr>
              <a:t>2016</a:t>
            </a:r>
          </a:p>
          <a:p>
            <a:pPr marL="342900" indent="-342900" algn="ctr"/>
            <a:r>
              <a:rPr lang="en-US" altLang="zh-CN" sz="1600" b="1" dirty="0">
                <a:latin typeface="Times New Roman" pitchFamily="18" charset="0"/>
                <a:ea typeface="华文仿宋" pitchFamily="2" charset="-122"/>
              </a:rPr>
              <a:t>~25</a:t>
            </a:r>
            <a:r>
              <a:rPr lang="zh-CN" altLang="en-US" sz="1600" b="1" dirty="0">
                <a:latin typeface="Times New Roman" pitchFamily="18" charset="0"/>
                <a:ea typeface="华文仿宋" pitchFamily="2" charset="-122"/>
              </a:rPr>
              <a:t> </a:t>
            </a:r>
            <a:r>
              <a:rPr lang="en-US" altLang="zh-CN" sz="1600" b="1" dirty="0">
                <a:latin typeface="Times New Roman" pitchFamily="18" charset="0"/>
                <a:ea typeface="华文仿宋" pitchFamily="2" charset="-122"/>
              </a:rPr>
              <a:t>MeV</a:t>
            </a:r>
          </a:p>
          <a:p>
            <a:pPr marL="342900" indent="-342900" algn="ctr"/>
            <a:r>
              <a:rPr lang="en-US" altLang="zh-CN" sz="1600" b="1" dirty="0">
                <a:ea typeface="华文仿宋" pitchFamily="2" charset="-122"/>
              </a:rPr>
              <a:t>&amp;~10mA</a:t>
            </a:r>
            <a:endParaRPr lang="zh-CN" altLang="en-US" sz="1600" b="1" dirty="0">
              <a:latin typeface="Times New Roman" pitchFamily="18" charset="0"/>
              <a:ea typeface="华文仿宋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TextBox 104"/>
              <p:cNvSpPr txBox="1">
                <a:spLocks noChangeArrowheads="1"/>
              </p:cNvSpPr>
              <p:nvPr/>
            </p:nvSpPr>
            <p:spPr bwMode="auto">
              <a:xfrm>
                <a:off x="3114167" y="4941168"/>
                <a:ext cx="1279765" cy="811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>
                <a:spAutoFit/>
              </a:bodyPr>
              <a:lstStyle/>
              <a:p>
                <a:pPr marL="342900" indent="-342900" algn="ctr"/>
                <a:r>
                  <a:rPr lang="en-US" altLang="zh-CN" sz="1600" b="1" dirty="0">
                    <a:solidFill>
                      <a:srgbClr val="0000CC"/>
                    </a:solidFill>
                    <a:latin typeface="Times New Roman" pitchFamily="18" charset="0"/>
                    <a:ea typeface="华文仿宋" pitchFamily="2" charset="-122"/>
                  </a:rPr>
                  <a:t>2024</a:t>
                </a:r>
              </a:p>
              <a:p>
                <a:pPr marL="342900" indent="-342900" algn="ctr"/>
                <a:r>
                  <a:rPr lang="en-US" altLang="zh-CN" sz="1600" b="1" dirty="0">
                    <a:latin typeface="Times New Roman" pitchFamily="18" charset="0"/>
                    <a:ea typeface="华文仿宋" pitchFamily="2" charset="-122"/>
                  </a:rPr>
                  <a:t>400~600 MeV</a:t>
                </a:r>
              </a:p>
              <a:p>
                <a:pPr marL="342900" indent="-342900" algn="ctr"/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latin typeface="Cambria Math" panose="02040503050406030204" pitchFamily="18" charset="0"/>
                        <a:ea typeface="华文仿宋" pitchFamily="2" charset="-122"/>
                      </a:rPr>
                      <m:t>&amp;</m:t>
                    </m:r>
                  </m:oMath>
                </a14:m>
                <a:r>
                  <a:rPr lang="en-US" altLang="zh-CN" sz="1600" b="1" dirty="0">
                    <a:ea typeface="华文仿宋" pitchFamily="2" charset="-122"/>
                  </a:rPr>
                  <a:t>&gt;5mA</a:t>
                </a:r>
                <a:endParaRPr lang="zh-CN" altLang="en-US" sz="1600" b="1" dirty="0">
                  <a:latin typeface="Times New Roman" pitchFamily="18" charset="0"/>
                  <a:ea typeface="华文仿宋" pitchFamily="2" charset="-122"/>
                </a:endParaRPr>
              </a:p>
            </p:txBody>
          </p:sp>
        </mc:Choice>
        <mc:Fallback>
          <p:sp>
            <p:nvSpPr>
              <p:cNvPr id="32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4167" y="4941168"/>
                <a:ext cx="1279765" cy="811367"/>
              </a:xfrm>
              <a:prstGeom prst="rect">
                <a:avLst/>
              </a:prstGeom>
              <a:blipFill>
                <a:blip r:embed="rId6" cstate="print"/>
                <a:stretch>
                  <a:fillRect l="-6667" t="-3759" r="-6190" b="-97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105"/>
          <p:cNvSpPr txBox="1">
            <a:spLocks noChangeArrowheads="1"/>
          </p:cNvSpPr>
          <p:nvPr/>
        </p:nvSpPr>
        <p:spPr bwMode="auto">
          <a:xfrm>
            <a:off x="5059815" y="4941168"/>
            <a:ext cx="1080992" cy="8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marL="342900" indent="-342900" algn="ctr"/>
            <a:r>
              <a:rPr lang="en-US" altLang="zh-CN" sz="1600" b="1" dirty="0">
                <a:solidFill>
                  <a:srgbClr val="0000CC"/>
                </a:solidFill>
                <a:ea typeface="华文仿宋" pitchFamily="2" charset="-122"/>
              </a:rPr>
              <a:t>&lt;</a:t>
            </a:r>
            <a:r>
              <a:rPr lang="en-US" altLang="zh-CN" sz="1600" b="1" dirty="0">
                <a:solidFill>
                  <a:srgbClr val="0000CC"/>
                </a:solidFill>
                <a:latin typeface="Times New Roman" pitchFamily="18" charset="0"/>
                <a:ea typeface="华文仿宋" pitchFamily="2" charset="-122"/>
              </a:rPr>
              <a:t>2032</a:t>
            </a:r>
          </a:p>
          <a:p>
            <a:pPr marL="342900" indent="-342900" algn="ctr"/>
            <a:r>
              <a:rPr lang="en-US" altLang="zh-CN" sz="1600" b="1" dirty="0">
                <a:ea typeface="华文仿宋" pitchFamily="2" charset="-122"/>
              </a:rPr>
              <a:t>~1</a:t>
            </a:r>
            <a:r>
              <a:rPr lang="en-US" altLang="zh-CN" sz="1600" b="1" dirty="0">
                <a:latin typeface="Times New Roman" pitchFamily="18" charset="0"/>
                <a:ea typeface="华文仿宋" pitchFamily="2" charset="-122"/>
              </a:rPr>
              <a:t>.0 GeV</a:t>
            </a:r>
          </a:p>
          <a:p>
            <a:pPr marL="342900" indent="-342900" algn="ctr"/>
            <a:r>
              <a:rPr lang="en-US" altLang="zh-CN" sz="1600" b="1" dirty="0">
                <a:ea typeface="华文仿宋" pitchFamily="2" charset="-122"/>
              </a:rPr>
              <a:t>&amp;10~15mA</a:t>
            </a:r>
            <a:endParaRPr lang="zh-CN" altLang="en-US" sz="1600" b="1" dirty="0">
              <a:latin typeface="Times New Roman" pitchFamily="18" charset="0"/>
              <a:ea typeface="华文仿宋" pitchFamily="2" charset="-122"/>
            </a:endParaRPr>
          </a:p>
        </p:txBody>
      </p:sp>
      <p:sp>
        <p:nvSpPr>
          <p:cNvPr id="34" name="TextBox 106"/>
          <p:cNvSpPr txBox="1">
            <a:spLocks noChangeArrowheads="1"/>
          </p:cNvSpPr>
          <p:nvPr/>
        </p:nvSpPr>
        <p:spPr bwMode="auto">
          <a:xfrm>
            <a:off x="6930584" y="4905164"/>
            <a:ext cx="1101831" cy="8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marL="342900" indent="-342900" algn="ctr"/>
            <a:r>
              <a:rPr lang="en-US" altLang="zh-CN" sz="1600" b="1" dirty="0">
                <a:solidFill>
                  <a:srgbClr val="0000CC"/>
                </a:solidFill>
                <a:latin typeface="Times New Roman" pitchFamily="18" charset="0"/>
                <a:ea typeface="华文仿宋" pitchFamily="2" charset="-122"/>
              </a:rPr>
              <a:t>~203x</a:t>
            </a:r>
          </a:p>
          <a:p>
            <a:pPr marL="342900" indent="-342900" algn="ctr"/>
            <a:r>
              <a:rPr lang="en-US" altLang="zh-CN" sz="1600" b="1" dirty="0">
                <a:ea typeface="华文仿宋" pitchFamily="2" charset="-122"/>
              </a:rPr>
              <a:t>~2</a:t>
            </a:r>
            <a:r>
              <a:rPr lang="en-US" altLang="zh-CN" sz="1600" b="1" dirty="0">
                <a:ea typeface="华文仿宋" pitchFamily="2" charset="-122"/>
                <a:sym typeface="Symbol" panose="05050102010706020507" pitchFamily="18" charset="2"/>
              </a:rPr>
              <a:t></a:t>
            </a:r>
            <a:r>
              <a:rPr lang="en-US" altLang="zh-CN" sz="1600" b="1" dirty="0">
                <a:latin typeface="Times New Roman" pitchFamily="18" charset="0"/>
                <a:ea typeface="华文仿宋" pitchFamily="2" charset="-122"/>
              </a:rPr>
              <a:t>1.0 GeV</a:t>
            </a:r>
          </a:p>
          <a:p>
            <a:pPr marL="342900" indent="-342900" algn="ctr"/>
            <a:r>
              <a:rPr lang="en-US" altLang="zh-CN" sz="1600" b="1" dirty="0">
                <a:ea typeface="华文仿宋" pitchFamily="2" charset="-122"/>
              </a:rPr>
              <a:t>&amp;10~20mA</a:t>
            </a:r>
            <a:endParaRPr lang="zh-CN" altLang="en-US" sz="1600" b="1" dirty="0">
              <a:latin typeface="Times New Roman" pitchFamily="18" charset="0"/>
              <a:ea typeface="华文仿宋" pitchFamily="2" charset="-122"/>
            </a:endParaRPr>
          </a:p>
        </p:txBody>
      </p:sp>
      <p:sp>
        <p:nvSpPr>
          <p:cNvPr id="35" name="TextBox 107"/>
          <p:cNvSpPr txBox="1">
            <a:spLocks noChangeArrowheads="1"/>
          </p:cNvSpPr>
          <p:nvPr/>
        </p:nvSpPr>
        <p:spPr bwMode="auto">
          <a:xfrm>
            <a:off x="2675213" y="4195139"/>
            <a:ext cx="789245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marL="342900" indent="-342900" algn="ctr"/>
            <a:r>
              <a:rPr lang="en-US" altLang="zh-CN" sz="1400" b="1" dirty="0">
                <a:solidFill>
                  <a:srgbClr val="014DA2"/>
                </a:solidFill>
                <a:latin typeface="Times New Roman" pitchFamily="18" charset="0"/>
                <a:ea typeface="华文仿宋" pitchFamily="2" charset="-122"/>
              </a:rPr>
              <a:t>&gt;10 </a:t>
            </a:r>
            <a:r>
              <a:rPr lang="en-US" altLang="zh-CN" sz="1400" b="1" dirty="0" err="1">
                <a:solidFill>
                  <a:srgbClr val="014DA2"/>
                </a:solidFill>
                <a:latin typeface="Times New Roman" pitchFamily="18" charset="0"/>
                <a:ea typeface="华文仿宋" pitchFamily="2" charset="-122"/>
              </a:rPr>
              <a:t>MW</a:t>
            </a:r>
            <a:r>
              <a:rPr lang="en-US" altLang="zh-CN" sz="1400" b="1" baseline="-25000" dirty="0" err="1">
                <a:solidFill>
                  <a:srgbClr val="014DA2"/>
                </a:solidFill>
                <a:latin typeface="Times New Roman" pitchFamily="18" charset="0"/>
                <a:ea typeface="华文仿宋" pitchFamily="2" charset="-122"/>
              </a:rPr>
              <a:t>t</a:t>
            </a:r>
            <a:endParaRPr lang="zh-CN" altLang="en-US" sz="1400" b="1" baseline="-25000" dirty="0">
              <a:solidFill>
                <a:srgbClr val="014DA2"/>
              </a:solidFill>
              <a:latin typeface="Times New Roman" pitchFamily="18" charset="0"/>
              <a:ea typeface="华文仿宋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57773" y="4180851"/>
            <a:ext cx="992828" cy="318924"/>
          </a:xfrm>
          <a:prstGeom prst="rect">
            <a:avLst/>
          </a:prstGeom>
          <a:noFill/>
        </p:spPr>
        <p:txBody>
          <a:bodyPr wrap="none" lIns="36000" tIns="36000" rIns="36000" bIns="36000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华文仿宋" pitchFamily="2" charset="-122"/>
              </a:rPr>
              <a:t>&gt;600 </a:t>
            </a:r>
            <a:r>
              <a:rPr lang="en-US" altLang="zh-CN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华文仿宋" pitchFamily="2" charset="-122"/>
              </a:rPr>
              <a:t>MW</a:t>
            </a:r>
            <a:r>
              <a:rPr lang="en-US" altLang="zh-CN" sz="1600" b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华文仿宋" pitchFamily="2" charset="-122"/>
              </a:rPr>
              <a:t>t</a:t>
            </a:r>
            <a:endParaRPr lang="zh-CN" altLang="en-US" sz="1600" b="1" baseline="-25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华文仿宋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71179" y="4279276"/>
            <a:ext cx="898250" cy="318924"/>
          </a:xfrm>
          <a:prstGeom prst="rect">
            <a:avLst/>
          </a:prstGeom>
          <a:noFill/>
        </p:spPr>
        <p:txBody>
          <a:bodyPr wrap="none" lIns="36000" tIns="36000" rIns="36000" bIns="36000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华文仿宋" pitchFamily="2" charset="-122"/>
                <a:sym typeface="Symbol" panose="05050102010706020507" pitchFamily="18" charset="2"/>
              </a:rPr>
              <a:t>~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华文仿宋" pitchFamily="2" charset="-122"/>
              </a:rPr>
              <a:t>1.5 </a:t>
            </a:r>
            <a:r>
              <a:rPr lang="en-US" altLang="zh-CN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华文仿宋" pitchFamily="2" charset="-122"/>
              </a:rPr>
              <a:t>GW</a:t>
            </a:r>
            <a:r>
              <a:rPr lang="en-US" altLang="zh-CN" sz="1600" b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华文仿宋" pitchFamily="2" charset="-122"/>
              </a:rPr>
              <a:t>t</a:t>
            </a:r>
            <a:endParaRPr lang="zh-CN" altLang="en-US" sz="1600" b="1" baseline="-25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华文仿宋" pitchFamily="2" charset="-122"/>
            </a:endParaRPr>
          </a:p>
        </p:txBody>
      </p:sp>
      <p:cxnSp>
        <p:nvCxnSpPr>
          <p:cNvPr id="46" name="直接箭头连接符 89"/>
          <p:cNvCxnSpPr>
            <a:cxnSpLocks noChangeShapeType="1"/>
          </p:cNvCxnSpPr>
          <p:nvPr/>
        </p:nvCxnSpPr>
        <p:spPr bwMode="auto">
          <a:xfrm flipV="1">
            <a:off x="1407723" y="3417264"/>
            <a:ext cx="1588" cy="755650"/>
          </a:xfrm>
          <a:prstGeom prst="straightConnector1">
            <a:avLst/>
          </a:prstGeom>
          <a:noFill/>
          <a:ln w="3175" algn="ctr">
            <a:solidFill>
              <a:srgbClr val="0000CC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47" name="TextBox 102"/>
          <p:cNvSpPr txBox="1">
            <a:spLocks noChangeArrowheads="1"/>
          </p:cNvSpPr>
          <p:nvPr/>
        </p:nvSpPr>
        <p:spPr bwMode="auto">
          <a:xfrm>
            <a:off x="1042598" y="4172914"/>
            <a:ext cx="7556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marL="342900" indent="-342900" algn="ctr"/>
            <a:r>
              <a:rPr lang="en-US" altLang="zh-CN" sz="1600" b="1">
                <a:solidFill>
                  <a:srgbClr val="5F5F5F"/>
                </a:solidFill>
                <a:latin typeface="Times New Roman" pitchFamily="18" charset="0"/>
                <a:ea typeface="华文仿宋" pitchFamily="2" charset="-122"/>
              </a:rPr>
              <a:t>10 MeV</a:t>
            </a:r>
            <a:endParaRPr lang="zh-CN" altLang="en-US" sz="1600" b="1">
              <a:solidFill>
                <a:srgbClr val="5F5F5F"/>
              </a:solidFill>
              <a:latin typeface="Times New Roman" pitchFamily="18" charset="0"/>
              <a:ea typeface="华文仿宋" pitchFamily="2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3441379" y="2312876"/>
            <a:ext cx="1526665" cy="3912128"/>
          </a:xfrm>
          <a:prstGeom prst="line">
            <a:avLst/>
          </a:prstGeom>
          <a:ln w="25400">
            <a:solidFill>
              <a:srgbClr val="FF99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H="1" flipV="1">
            <a:off x="1914027" y="2312876"/>
            <a:ext cx="1575415" cy="1589"/>
          </a:xfrm>
          <a:prstGeom prst="line">
            <a:avLst/>
          </a:prstGeom>
          <a:ln w="25400">
            <a:solidFill>
              <a:srgbClr val="FF9900"/>
            </a:solidFill>
            <a:prstDash val="lg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rot="10800000">
            <a:off x="3819704" y="6225005"/>
            <a:ext cx="1114935" cy="1588"/>
          </a:xfrm>
          <a:prstGeom prst="line">
            <a:avLst/>
          </a:prstGeom>
          <a:ln w="25400">
            <a:solidFill>
              <a:srgbClr val="FF9900"/>
            </a:solidFill>
            <a:prstDash val="lg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5289162" y="2144742"/>
            <a:ext cx="1620582" cy="4164582"/>
          </a:xfrm>
          <a:prstGeom prst="line">
            <a:avLst/>
          </a:prstGeom>
          <a:ln w="25400">
            <a:solidFill>
              <a:srgbClr val="FF99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rot="10800000">
            <a:off x="3456680" y="2144741"/>
            <a:ext cx="1832481" cy="1588"/>
          </a:xfrm>
          <a:prstGeom prst="line">
            <a:avLst/>
          </a:prstGeom>
          <a:ln w="25400">
            <a:solidFill>
              <a:srgbClr val="FF9900"/>
            </a:solidFill>
            <a:prstDash val="lg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rot="10800000">
            <a:off x="5589198" y="6225006"/>
            <a:ext cx="1218660" cy="12305"/>
          </a:xfrm>
          <a:prstGeom prst="line">
            <a:avLst/>
          </a:prstGeom>
          <a:ln w="25400">
            <a:solidFill>
              <a:srgbClr val="FF9900"/>
            </a:solidFill>
            <a:prstDash val="lg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7253302" y="1726095"/>
            <a:ext cx="1777087" cy="4511217"/>
          </a:xfrm>
          <a:prstGeom prst="line">
            <a:avLst/>
          </a:prstGeom>
          <a:ln w="25400">
            <a:solidFill>
              <a:srgbClr val="FF99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rot="10800000">
            <a:off x="5437880" y="1724505"/>
            <a:ext cx="1832481" cy="1588"/>
          </a:xfrm>
          <a:prstGeom prst="line">
            <a:avLst/>
          </a:prstGeom>
          <a:ln w="25400">
            <a:solidFill>
              <a:srgbClr val="FF9900"/>
            </a:solidFill>
            <a:prstDash val="lg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rot="10800000">
            <a:off x="7683803" y="6223416"/>
            <a:ext cx="1053500" cy="12304"/>
          </a:xfrm>
          <a:prstGeom prst="line">
            <a:avLst/>
          </a:prstGeom>
          <a:ln w="25400">
            <a:solidFill>
              <a:srgbClr val="FF9900"/>
            </a:solidFill>
            <a:prstDash val="lg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H="1" flipV="1">
            <a:off x="398136" y="2481119"/>
            <a:ext cx="1331586" cy="15844"/>
          </a:xfrm>
          <a:prstGeom prst="line">
            <a:avLst/>
          </a:prstGeom>
          <a:ln w="25400">
            <a:solidFill>
              <a:srgbClr val="FF9900"/>
            </a:solidFill>
            <a:prstDash val="lg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1859802" y="2465276"/>
            <a:ext cx="1454657" cy="3758140"/>
          </a:xfrm>
          <a:prstGeom prst="line">
            <a:avLst/>
          </a:prstGeom>
          <a:ln w="25400">
            <a:solidFill>
              <a:srgbClr val="FF99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 flipV="1">
            <a:off x="599687" y="6201308"/>
            <a:ext cx="2714772" cy="22108"/>
          </a:xfrm>
          <a:prstGeom prst="line">
            <a:avLst/>
          </a:prstGeom>
          <a:ln w="25400">
            <a:solidFill>
              <a:srgbClr val="FF9900"/>
            </a:solidFill>
            <a:prstDash val="lg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 bwMode="auto">
          <a:xfrm>
            <a:off x="323528" y="1671707"/>
            <a:ext cx="12244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楷体_GB2312" pitchFamily="49" charset="-122"/>
                <a:cs typeface="Times New Roman" pitchFamily="18" charset="0"/>
              </a:rPr>
              <a:t>￥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楷体_GB2312" pitchFamily="49" charset="-122"/>
                <a:cs typeface="Times New Roman" pitchFamily="18" charset="0"/>
              </a:rPr>
              <a:t>1.78 B</a:t>
            </a:r>
          </a:p>
          <a:p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楷体_GB2312" pitchFamily="49" charset="-122"/>
                <a:cs typeface="Times New Roman" pitchFamily="18" charset="0"/>
              </a:rPr>
              <a:t>Phase I</a:t>
            </a:r>
          </a:p>
          <a:p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楷体_GB2312" pitchFamily="49" charset="-122"/>
                <a:cs typeface="Times New Roman" pitchFamily="18" charset="0"/>
              </a:rPr>
              <a:t>2011--2017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+mn-lt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57" name="文本框 56"/>
          <p:cNvSpPr txBox="1"/>
          <p:nvPr/>
        </p:nvSpPr>
        <p:spPr bwMode="auto">
          <a:xfrm>
            <a:off x="2046472" y="1376772"/>
            <a:ext cx="13447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+mn-lt"/>
                <a:ea typeface="楷体_GB2312" pitchFamily="49" charset="-122"/>
                <a:cs typeface="Times New Roman" pitchFamily="18" charset="0"/>
              </a:rPr>
              <a:t>&gt;</a:t>
            </a:r>
            <a:r>
              <a:rPr lang="zh-CN" altLang="en-US" sz="1600" b="1" dirty="0">
                <a:latin typeface="+mn-lt"/>
                <a:ea typeface="楷体_GB2312" pitchFamily="49" charset="-122"/>
                <a:cs typeface="Times New Roman" pitchFamily="18" charset="0"/>
              </a:rPr>
              <a:t>￥</a:t>
            </a:r>
            <a:r>
              <a:rPr lang="en-US" altLang="zh-CN" sz="1600" b="1" dirty="0">
                <a:latin typeface="+mn-lt"/>
                <a:ea typeface="楷体_GB2312" pitchFamily="49" charset="-122"/>
                <a:cs typeface="Times New Roman" pitchFamily="18" charset="0"/>
              </a:rPr>
              <a:t>1.8 B</a:t>
            </a:r>
          </a:p>
          <a:p>
            <a:r>
              <a:rPr lang="en-US" altLang="zh-CN" sz="1600" b="1" dirty="0">
                <a:latin typeface="+mn-lt"/>
                <a:ea typeface="楷体_GB2312" pitchFamily="49" charset="-122"/>
                <a:cs typeface="Times New Roman" pitchFamily="18" charset="0"/>
              </a:rPr>
              <a:t>-II</a:t>
            </a:r>
            <a:r>
              <a:rPr lang="en-US" altLang="zh-CN" sz="1600" b="1" dirty="0">
                <a:latin typeface="+mn-lt"/>
                <a:ea typeface="楷体_GB2312" pitchFamily="49" charset="-122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1600" b="1" dirty="0">
                <a:latin typeface="+mn-lt"/>
                <a:ea typeface="楷体_GB2312" pitchFamily="49" charset="-122"/>
                <a:cs typeface="Times New Roman" pitchFamily="18" charset="0"/>
              </a:rPr>
              <a:t> CIADS</a:t>
            </a:r>
          </a:p>
          <a:p>
            <a:r>
              <a:rPr lang="en-US" altLang="zh-CN" sz="1600" b="1" dirty="0">
                <a:latin typeface="+mn-lt"/>
                <a:ea typeface="楷体_GB2312" pitchFamily="49" charset="-122"/>
                <a:cs typeface="Times New Roman" pitchFamily="18" charset="0"/>
              </a:rPr>
              <a:t>2018--2024</a:t>
            </a:r>
            <a:endParaRPr lang="zh-CN" altLang="en-US" sz="1600" b="1" dirty="0">
              <a:latin typeface="+mn-lt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69" name="文本框 68"/>
          <p:cNvSpPr txBox="1"/>
          <p:nvPr/>
        </p:nvSpPr>
        <p:spPr bwMode="auto">
          <a:xfrm>
            <a:off x="506172" y="5697252"/>
            <a:ext cx="24122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+mn-lt"/>
                <a:ea typeface="楷体_GB2312" pitchFamily="49" charset="-122"/>
                <a:cs typeface="Times New Roman" pitchFamily="18" charset="0"/>
              </a:rPr>
              <a:t>Key Tech. R&amp;D : Acc., Target, Blanket… Prototype</a:t>
            </a:r>
            <a:endParaRPr lang="zh-CN" altLang="en-US" sz="1400" b="1" dirty="0">
              <a:solidFill>
                <a:srgbClr val="FF0000"/>
              </a:solidFill>
              <a:latin typeface="+mn-lt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70" name="文本框 69"/>
          <p:cNvSpPr txBox="1"/>
          <p:nvPr/>
        </p:nvSpPr>
        <p:spPr bwMode="auto">
          <a:xfrm>
            <a:off x="3407973" y="5929535"/>
            <a:ext cx="13826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+mn-lt"/>
                <a:ea typeface="楷体_GB2312" pitchFamily="49" charset="-122"/>
                <a:cs typeface="Times New Roman" pitchFamily="18" charset="0"/>
              </a:rPr>
              <a:t>Initial Facility </a:t>
            </a:r>
            <a:endParaRPr lang="zh-CN" altLang="en-US" sz="1400" b="1" dirty="0">
              <a:solidFill>
                <a:srgbClr val="FF0000"/>
              </a:solidFill>
              <a:latin typeface="+mn-lt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71" name="文本框 70"/>
          <p:cNvSpPr txBox="1"/>
          <p:nvPr/>
        </p:nvSpPr>
        <p:spPr bwMode="auto">
          <a:xfrm>
            <a:off x="5006647" y="5929535"/>
            <a:ext cx="15481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+mn-lt"/>
                <a:ea typeface="楷体_GB2312" pitchFamily="49" charset="-122"/>
                <a:cs typeface="Times New Roman" pitchFamily="18" charset="0"/>
              </a:rPr>
              <a:t>Demo. Facility</a:t>
            </a:r>
            <a:endParaRPr lang="zh-CN" altLang="en-US" sz="1400" b="1" dirty="0">
              <a:solidFill>
                <a:srgbClr val="FF0000"/>
              </a:solidFill>
              <a:latin typeface="+mn-lt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72" name="文本框 71"/>
          <p:cNvSpPr txBox="1"/>
          <p:nvPr/>
        </p:nvSpPr>
        <p:spPr bwMode="auto">
          <a:xfrm>
            <a:off x="3531798" y="1556792"/>
            <a:ext cx="1496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lt"/>
                <a:ea typeface="楷体_GB2312" pitchFamily="49" charset="-122"/>
                <a:cs typeface="Times New Roman" pitchFamily="18" charset="0"/>
              </a:rPr>
              <a:t>Phase III</a:t>
            </a:r>
            <a:endParaRPr lang="zh-CN" altLang="en-US" b="1" dirty="0">
              <a:latin typeface="+mn-lt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73" name="文本框 72"/>
          <p:cNvSpPr txBox="1"/>
          <p:nvPr/>
        </p:nvSpPr>
        <p:spPr bwMode="auto">
          <a:xfrm>
            <a:off x="5589197" y="1304764"/>
            <a:ext cx="163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n-lt"/>
                <a:ea typeface="楷体_GB2312" pitchFamily="49" charset="-122"/>
                <a:cs typeface="Times New Roman" pitchFamily="18" charset="0"/>
              </a:rPr>
              <a:t>Phase IV</a:t>
            </a:r>
            <a:endParaRPr lang="zh-CN" altLang="en-US" sz="2000" b="1" dirty="0">
              <a:latin typeface="+mn-lt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74" name="文本框 73"/>
          <p:cNvSpPr txBox="1"/>
          <p:nvPr/>
        </p:nvSpPr>
        <p:spPr bwMode="auto">
          <a:xfrm>
            <a:off x="7226704" y="5929535"/>
            <a:ext cx="13808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rgbClr val="FF0000"/>
                </a:solidFill>
                <a:latin typeface="+mn-lt"/>
                <a:ea typeface="楷体_GB2312" pitchFamily="49" charset="-122"/>
                <a:cs typeface="Times New Roman" pitchFamily="18" charset="0"/>
              </a:rPr>
              <a:t>Indust. </a:t>
            </a:r>
            <a:r>
              <a:rPr lang="en-US" altLang="zh-CN" sz="1400" b="1" dirty="0">
                <a:solidFill>
                  <a:srgbClr val="FF0000"/>
                </a:solidFill>
                <a:latin typeface="+mn-lt"/>
                <a:ea typeface="楷体_GB2312" pitchFamily="49" charset="-122"/>
                <a:cs typeface="Times New Roman" pitchFamily="18" charset="0"/>
              </a:rPr>
              <a:t>Facility</a:t>
            </a:r>
            <a:endParaRPr lang="zh-CN" altLang="en-US" sz="1400" b="1" dirty="0">
              <a:solidFill>
                <a:srgbClr val="FF0000"/>
              </a:solidFill>
              <a:latin typeface="+mn-lt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59" name="圆柱形 58"/>
          <p:cNvSpPr/>
          <p:nvPr/>
        </p:nvSpPr>
        <p:spPr>
          <a:xfrm>
            <a:off x="2808052" y="2348880"/>
            <a:ext cx="431800" cy="431800"/>
          </a:xfrm>
          <a:prstGeom prst="can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65" name="直接连接符 8"/>
          <p:cNvCxnSpPr/>
          <p:nvPr/>
        </p:nvCxnSpPr>
        <p:spPr>
          <a:xfrm flipV="1">
            <a:off x="2638433" y="2808713"/>
            <a:ext cx="443415" cy="280474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7" name="TextBox 104"/>
              <p:cNvSpPr txBox="1">
                <a:spLocks noChangeArrowheads="1"/>
              </p:cNvSpPr>
              <p:nvPr/>
            </p:nvSpPr>
            <p:spPr bwMode="auto">
              <a:xfrm>
                <a:off x="3275856" y="2240868"/>
                <a:ext cx="1247192" cy="811367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>
                <a:spAutoFit/>
              </a:bodyPr>
              <a:lstStyle/>
              <a:p>
                <a:pPr marL="342900" indent="-342900" algn="ctr"/>
                <a:r>
                  <a:rPr lang="en-US" altLang="zh-CN" sz="1600" b="1" dirty="0">
                    <a:solidFill>
                      <a:srgbClr val="0000CC"/>
                    </a:solidFill>
                    <a:ea typeface="华文仿宋" pitchFamily="2" charset="-122"/>
                  </a:rPr>
                  <a:t>~</a:t>
                </a:r>
                <a:r>
                  <a:rPr lang="en-US" altLang="zh-CN" sz="1600" b="1" dirty="0">
                    <a:solidFill>
                      <a:srgbClr val="0000CC"/>
                    </a:solidFill>
                    <a:latin typeface="Times New Roman" pitchFamily="18" charset="0"/>
                    <a:ea typeface="华文仿宋" pitchFamily="2" charset="-122"/>
                  </a:rPr>
                  <a:t>2024</a:t>
                </a:r>
              </a:p>
              <a:p>
                <a:pPr marL="342900" indent="-342900" algn="ctr"/>
                <a14:m>
                  <m:oMath xmlns:m="http://schemas.openxmlformats.org/officeDocument/2006/math">
                    <m:r>
                      <a:rPr lang="en-US" altLang="zh-CN" sz="1600" b="1" i="1">
                        <a:latin typeface="Cambria Math" panose="02040503050406030204" pitchFamily="18" charset="0"/>
                        <a:ea typeface="华文仿宋" pitchFamily="2" charset="-122"/>
                      </a:rPr>
                      <m:t>~</m:t>
                    </m:r>
                  </m:oMath>
                </a14:m>
                <a:r>
                  <a:rPr lang="en-US" altLang="zh-CN" sz="1600" b="1" dirty="0">
                    <a:ea typeface="华文仿宋" pitchFamily="2" charset="-122"/>
                  </a:rPr>
                  <a:t>1MW Close</a:t>
                </a:r>
                <a:endParaRPr lang="zh-CN" altLang="en-US" sz="1600" b="1" dirty="0">
                  <a:ea typeface="华文仿宋" pitchFamily="2" charset="-122"/>
                </a:endParaRPr>
              </a:p>
              <a:p>
                <a:pPr marL="342900" indent="-342900" algn="ctr"/>
                <a:r>
                  <a:rPr lang="en-US" altLang="zh-CN" sz="1600" b="1" dirty="0">
                    <a:ea typeface="华文仿宋" pitchFamily="2" charset="-122"/>
                  </a:rPr>
                  <a:t>Fuel</a:t>
                </a:r>
                <a:r>
                  <a:rPr lang="en-US" altLang="zh-CN" sz="1600" b="1" dirty="0">
                    <a:latin typeface="Times New Roman" pitchFamily="18" charset="0"/>
                    <a:ea typeface="华文仿宋" pitchFamily="2" charset="-122"/>
                  </a:rPr>
                  <a:t> Recycle</a:t>
                </a:r>
              </a:p>
            </p:txBody>
          </p:sp>
        </mc:Choice>
        <mc:Fallback>
          <p:sp>
            <p:nvSpPr>
              <p:cNvPr id="67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5856" y="2240868"/>
                <a:ext cx="1247192" cy="811367"/>
              </a:xfrm>
              <a:prstGeom prst="rect">
                <a:avLst/>
              </a:prstGeom>
              <a:blipFill>
                <a:blip r:embed="rId7" cstate="print"/>
                <a:stretch>
                  <a:fillRect l="-3902" t="-3759" r="-6829" b="-97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2">
            <a:extLst>
              <a:ext uri="{FF2B5EF4-FFF2-40B4-BE49-F238E27FC236}">
                <a16:creationId xmlns:a16="http://schemas.microsoft.com/office/drawing/2014/main" xmlns="" id="{1FD20517-803B-4406-ACE6-AD11492012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876" y="3810780"/>
            <a:ext cx="1942872" cy="1094384"/>
          </a:xfrm>
          <a:prstGeom prst="rect">
            <a:avLst/>
          </a:prstGeom>
        </p:spPr>
      </p:pic>
      <p:pic>
        <p:nvPicPr>
          <p:cNvPr id="75" name="Picture 1" descr="C:\Users\wff\Documents\Tencent Files\307312879\Image\C2C\USEAGZM7%DP6_NO({8K%1NS.jpg">
            <a:extLst>
              <a:ext uri="{FF2B5EF4-FFF2-40B4-BE49-F238E27FC236}">
                <a16:creationId xmlns:a16="http://schemas.microsoft.com/office/drawing/2014/main" xmlns="" id="{CB39B927-3D63-4C12-8845-0CF12859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27389" y="3409652"/>
            <a:ext cx="1604551" cy="70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81202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2150" y="-63388"/>
            <a:ext cx="8451850" cy="900100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/>
              <a:t>Nuclear Research Center in Huizhou (</a:t>
            </a:r>
            <a:r>
              <a:rPr lang="en-US" altLang="zh-CN" sz="2400" dirty="0"/>
              <a:t>New Site</a:t>
            </a:r>
            <a:r>
              <a:rPr lang="en-US" altLang="zh-CN" dirty="0"/>
              <a:t>)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07504" y="728700"/>
            <a:ext cx="9036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+mn-lt"/>
                <a:ea typeface="楷体_GB2312" pitchFamily="49" charset="-122"/>
                <a:cs typeface="Times New Roman" pitchFamily="18" charset="0"/>
              </a:rPr>
              <a:t>Researches on Intense Beam at</a:t>
            </a:r>
            <a:r>
              <a:rPr lang="en-US" altLang="zh-CN" sz="3600" b="1" dirty="0">
                <a:latin typeface="+mn-lt"/>
                <a:ea typeface="楷体_GB2312" pitchFamily="49" charset="-122"/>
                <a:cs typeface="Times New Roman" pitchFamily="18" charset="0"/>
              </a:rPr>
              <a:t> CIADS+HIAF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71500" y="1196752"/>
            <a:ext cx="8928992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AutoNum type="romanUcPeriod"/>
              <a:defRPr/>
            </a:pPr>
            <a:r>
              <a:rPr lang="en-US" altLang="zh-CN" sz="2800" b="1" dirty="0">
                <a:ea typeface="楷体_GB2312" pitchFamily="49" charset="-122"/>
                <a:cs typeface="Times New Roman" pitchFamily="18" charset="0"/>
              </a:rPr>
              <a:t>Nuclear Physics</a:t>
            </a:r>
          </a:p>
          <a:p>
            <a:pPr marL="1028700" lvl="1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zh-CN" sz="2400" b="1" dirty="0">
                <a:ea typeface="楷体_GB2312" pitchFamily="49" charset="-122"/>
                <a:cs typeface="Times New Roman" pitchFamily="18" charset="0"/>
              </a:rPr>
              <a:t>Nuclear Structure &amp; Nuclear Astrophysics</a:t>
            </a:r>
          </a:p>
          <a:p>
            <a:pPr marL="1028700" lvl="1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zh-CN" sz="2400" b="1" dirty="0">
                <a:ea typeface="楷体_GB2312" pitchFamily="49" charset="-122"/>
                <a:cs typeface="Times New Roman" pitchFamily="18" charset="0"/>
              </a:rPr>
              <a:t>Nuclear Matter, Hadron Nuclear Physics</a:t>
            </a:r>
            <a:endParaRPr lang="en-US" altLang="zh-CN" sz="3200" b="1" dirty="0">
              <a:ea typeface="楷体_GB2312" pitchFamily="49" charset="-122"/>
              <a:cs typeface="Times New Roman" pitchFamily="18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AutoNum type="romanUcPeriod"/>
              <a:defRPr/>
            </a:pPr>
            <a:r>
              <a:rPr lang="en-US" altLang="zh-CN" sz="2800" b="1" dirty="0">
                <a:solidFill>
                  <a:srgbClr val="0000FF"/>
                </a:solidFill>
                <a:ea typeface="楷体_GB2312" pitchFamily="49" charset="-122"/>
                <a:cs typeface="Times New Roman" pitchFamily="18" charset="0"/>
              </a:rPr>
              <a:t>Foundation Physics</a:t>
            </a:r>
          </a:p>
          <a:p>
            <a:pPr marL="1028700" lvl="1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zh-CN" sz="2400" b="1" dirty="0">
                <a:solidFill>
                  <a:srgbClr val="0000FF"/>
                </a:solidFill>
                <a:ea typeface="楷体_GB2312" pitchFamily="49" charset="-122"/>
                <a:cs typeface="Times New Roman" pitchFamily="18" charset="0"/>
              </a:rPr>
              <a:t>Ultra-high </a:t>
            </a:r>
            <a:r>
              <a:rPr lang="en-US" altLang="zh-CN" sz="2400" b="1" dirty="0" err="1">
                <a:solidFill>
                  <a:srgbClr val="0000FF"/>
                </a:solidFill>
                <a:ea typeface="楷体_GB2312" pitchFamily="49" charset="-122"/>
                <a:cs typeface="Times New Roman" pitchFamily="18" charset="0"/>
              </a:rPr>
              <a:t>E_Field</a:t>
            </a:r>
            <a:r>
              <a:rPr lang="en-US" altLang="zh-CN" sz="2400" b="1" dirty="0">
                <a:solidFill>
                  <a:srgbClr val="0000FF"/>
                </a:solidFill>
                <a:ea typeface="楷体_GB2312" pitchFamily="49" charset="-122"/>
                <a:cs typeface="Times New Roman" pitchFamily="18" charset="0"/>
              </a:rPr>
              <a:t> QED, HEDM</a:t>
            </a:r>
          </a:p>
          <a:p>
            <a:pPr marL="1028700" lvl="1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Symbol" panose="05050102010706020507" pitchFamily="18" charset="2"/>
                <a:ea typeface="楷体_GB2312" pitchFamily="49" charset="-122"/>
                <a:cs typeface="Times New Roman" pitchFamily="18" charset="0"/>
              </a:rPr>
              <a:t>p, m, k </a:t>
            </a:r>
            <a:r>
              <a:rPr lang="en-US" altLang="zh-CN" sz="2400" b="1" dirty="0">
                <a:solidFill>
                  <a:srgbClr val="0000FF"/>
                </a:solidFill>
                <a:ea typeface="楷体_GB2312" pitchFamily="49" charset="-122"/>
                <a:cs typeface="Times New Roman" pitchFamily="18" charset="0"/>
              </a:rPr>
              <a:t>meson rare decay, reaction with nucleon, neutrino, Potential</a:t>
            </a:r>
            <a:r>
              <a:rPr lang="zh-CN" altLang="en-US" sz="2400" b="1" dirty="0">
                <a:solidFill>
                  <a:srgbClr val="0000FF"/>
                </a:solidFill>
                <a:ea typeface="楷体_GB2312" pitchFamily="49" charset="-122"/>
                <a:cs typeface="Times New Roman" pitchFamily="18" charset="0"/>
              </a:rPr>
              <a:t>：</a:t>
            </a:r>
            <a:r>
              <a:rPr lang="en-US" altLang="zh-CN" sz="2400" b="1" dirty="0">
                <a:solidFill>
                  <a:srgbClr val="0000FF"/>
                </a:solidFill>
                <a:ea typeface="楷体_GB2312" pitchFamily="49" charset="-122"/>
                <a:cs typeface="Times New Roman" pitchFamily="18" charset="0"/>
              </a:rPr>
              <a:t>EIcC-1,</a:t>
            </a:r>
            <a:r>
              <a:rPr lang="en-US" altLang="zh-CN" sz="2400" b="1" dirty="0">
                <a:solidFill>
                  <a:srgbClr val="0000FF"/>
                </a:solidFill>
                <a:latin typeface="Symbol" panose="05050102010706020507" pitchFamily="18" charset="2"/>
                <a:ea typeface="楷体_GB2312" pitchFamily="49" charset="-122"/>
                <a:cs typeface="Times New Roman" pitchFamily="18" charset="0"/>
              </a:rPr>
              <a:t>...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AutoNum type="romanUcPeriod"/>
              <a:defRPr/>
            </a:pPr>
            <a:r>
              <a:rPr lang="en-US" altLang="zh-CN" sz="2800" b="1" dirty="0">
                <a:ea typeface="楷体_GB2312" pitchFamily="49" charset="-122"/>
                <a:cs typeface="Times New Roman" pitchFamily="18" charset="0"/>
              </a:rPr>
              <a:t>Nuclear Energy</a:t>
            </a:r>
          </a:p>
          <a:p>
            <a:pPr marL="1028700" lvl="1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zh-CN" sz="2400" b="1" u="sng" dirty="0">
                <a:ea typeface="楷体_GB2312" pitchFamily="49" charset="-122"/>
                <a:cs typeface="Times New Roman" pitchFamily="18" charset="0"/>
              </a:rPr>
              <a:t>CIADS</a:t>
            </a:r>
            <a:r>
              <a:rPr lang="en-US" altLang="zh-CN" sz="2400" b="1" u="sng" dirty="0">
                <a:solidFill>
                  <a:srgbClr val="0000FF"/>
                </a:solidFill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2400" b="1" u="sng" dirty="0">
                <a:solidFill>
                  <a:srgbClr val="0000FF"/>
                </a:solidFill>
                <a:ea typeface="楷体_GB2312" pitchFamily="49" charset="-122"/>
                <a:cs typeface="Times New Roman" pitchFamily="18" charset="0"/>
                <a:sym typeface="Wingdings" panose="05000000000000000000" pitchFamily="2" charset="2"/>
              </a:rPr>
              <a:t> ADANES Burner</a:t>
            </a:r>
            <a:endParaRPr lang="en-US" altLang="zh-CN" sz="2400" b="1" i="1" dirty="0">
              <a:solidFill>
                <a:srgbClr val="FF0000"/>
              </a:solidFill>
              <a:ea typeface="楷体_GB2312" pitchFamily="49" charset="-122"/>
              <a:cs typeface="Times New Roman" pitchFamily="18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AutoNum type="romanUcPeriod"/>
              <a:defRPr/>
            </a:pPr>
            <a:r>
              <a:rPr lang="en-US" altLang="zh-CN" sz="2800" b="1" dirty="0">
                <a:solidFill>
                  <a:srgbClr val="FF0000"/>
                </a:solidFill>
                <a:ea typeface="楷体_GB2312" pitchFamily="49" charset="-122"/>
                <a:cs typeface="Times New Roman" pitchFamily="18" charset="0"/>
              </a:rPr>
              <a:t>Nuclear Fuel Research base on Accelerator</a:t>
            </a:r>
            <a:endParaRPr lang="en-US" altLang="zh-CN" sz="2800" b="1" dirty="0">
              <a:solidFill>
                <a:srgbClr val="FF6600"/>
              </a:solidFill>
              <a:ea typeface="楷体_GB2312" pitchFamily="49" charset="-122"/>
              <a:cs typeface="Times New Roman" pitchFamily="18" charset="0"/>
            </a:endParaRPr>
          </a:p>
          <a:p>
            <a:pPr marL="542925" lvl="1" indent="-277813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2400" b="1" dirty="0">
                <a:solidFill>
                  <a:srgbClr val="FF6600"/>
                </a:solidFill>
                <a:ea typeface="楷体_GB2312" pitchFamily="49" charset="-122"/>
                <a:cs typeface="Times New Roman" pitchFamily="18" charset="0"/>
              </a:rPr>
              <a:t>High Flux Neutron Source (~14MeV 10</a:t>
            </a:r>
            <a:r>
              <a:rPr lang="en-US" altLang="zh-CN" sz="2400" b="1" baseline="30000" dirty="0">
                <a:solidFill>
                  <a:srgbClr val="FF6600"/>
                </a:solidFill>
                <a:ea typeface="楷体_GB2312" pitchFamily="49" charset="-122"/>
                <a:cs typeface="Times New Roman" pitchFamily="18" charset="0"/>
              </a:rPr>
              <a:t>16</a:t>
            </a:r>
            <a:r>
              <a:rPr lang="en-US" altLang="zh-CN" sz="2400" b="1" dirty="0">
                <a:solidFill>
                  <a:srgbClr val="FF6600"/>
                </a:solidFill>
                <a:ea typeface="楷体_GB2312" pitchFamily="49" charset="-122"/>
                <a:cs typeface="Times New Roman" pitchFamily="18" charset="0"/>
              </a:rPr>
              <a:t>n/cm</a:t>
            </a:r>
            <a:r>
              <a:rPr lang="en-US" altLang="zh-CN" sz="2400" b="1" baseline="30000" dirty="0">
                <a:solidFill>
                  <a:srgbClr val="FF6600"/>
                </a:solidFill>
                <a:ea typeface="楷体_GB2312" pitchFamily="49" charset="-122"/>
                <a:cs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6600"/>
                </a:solidFill>
                <a:ea typeface="楷体_GB2312" pitchFamily="49" charset="-122"/>
                <a:cs typeface="Times New Roman" pitchFamily="18" charset="0"/>
              </a:rPr>
              <a:t>.s, &gt;60dpa)</a:t>
            </a:r>
          </a:p>
          <a:p>
            <a:pPr marL="542925" lvl="1" indent="-277813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2400" b="1" dirty="0">
                <a:solidFill>
                  <a:srgbClr val="FF6600"/>
                </a:solidFill>
                <a:ea typeface="楷体_GB2312" pitchFamily="49" charset="-122"/>
                <a:cs typeface="Times New Roman" pitchFamily="18" charset="0"/>
              </a:rPr>
              <a:t>Intensive Ion Irradiation  </a:t>
            </a:r>
            <a:endParaRPr lang="en-US" altLang="zh-CN" sz="2400" b="1" dirty="0">
              <a:solidFill>
                <a:srgbClr val="0000FF"/>
              </a:solidFill>
              <a:ea typeface="楷体_GB2312" pitchFamily="49" charset="-122"/>
              <a:cs typeface="Times New Roman" pitchFamily="18" charset="0"/>
            </a:endParaRPr>
          </a:p>
          <a:p>
            <a:pPr marL="0" lvl="1" fontAlgn="auto"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60000"/>
              <a:defRPr/>
            </a:pPr>
            <a:r>
              <a:rPr lang="en-US" altLang="zh-CN" sz="2800" b="1" dirty="0">
                <a:solidFill>
                  <a:srgbClr val="0000FF"/>
                </a:solidFill>
                <a:ea typeface="楷体_GB2312" pitchFamily="49" charset="-122"/>
                <a:cs typeface="Times New Roman" pitchFamily="18" charset="0"/>
              </a:rPr>
              <a:t>V. </a:t>
            </a:r>
            <a:r>
              <a:rPr lang="en-US" altLang="zh-CN" sz="2800" b="1" dirty="0">
                <a:solidFill>
                  <a:srgbClr val="FF0000"/>
                </a:solidFill>
                <a:ea typeface="楷体_GB2312" pitchFamily="49" charset="-122"/>
                <a:cs typeface="Times New Roman" pitchFamily="18" charset="0"/>
              </a:rPr>
              <a:t>Convert UNF </a:t>
            </a:r>
            <a:r>
              <a:rPr lang="en-US" altLang="zh-CN" sz="2800" b="1" dirty="0">
                <a:solidFill>
                  <a:srgbClr val="FF0000"/>
                </a:solidFill>
                <a:ea typeface="楷体_GB2312" pitchFamily="49" charset="-122"/>
                <a:cs typeface="Times New Roman" pitchFamily="18" charset="0"/>
                <a:sym typeface="Wingdings" panose="05000000000000000000" pitchFamily="2" charset="2"/>
              </a:rPr>
              <a:t> Recycle Fuel </a:t>
            </a:r>
            <a:endParaRPr lang="en-US" altLang="zh-CN" sz="2800" b="1" dirty="0">
              <a:solidFill>
                <a:srgbClr val="FF0000"/>
              </a:solidFill>
              <a:ea typeface="楷体_GB2312" pitchFamily="49" charset="-122"/>
              <a:cs typeface="Times New Roman" pitchFamily="18" charset="0"/>
            </a:endParaRPr>
          </a:p>
          <a:p>
            <a:pPr marL="542925" lvl="1" indent="-277813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ea typeface="楷体_GB2312" pitchFamily="49" charset="-122"/>
              <a:cs typeface="Times New Roman" pitchFamily="18" charset="0"/>
            </a:endParaRPr>
          </a:p>
          <a:p>
            <a:pPr marL="542925" lvl="1" indent="-277813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80000"/>
              <a:buFont typeface="Wingdings" pitchFamily="2" charset="2"/>
              <a:buChar char="n"/>
              <a:defRPr/>
            </a:pPr>
            <a:endParaRPr lang="zh-CN" altLang="en-US" sz="2800" b="1" dirty="0">
              <a:solidFill>
                <a:srgbClr val="FF6600"/>
              </a:solidFill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17592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经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ln>
          <a:solidFill>
            <a:schemeClr val="tx1"/>
          </a:solidFill>
        </a:ln>
      </a:spPr>
      <a:bodyPr wrap="none" rtlCol="0" anchor="ctr">
        <a:spAutoFit/>
      </a:bodyPr>
      <a:lstStyle>
        <a:defPPr algn="ctr">
          <a:defRPr sz="2400" dirty="0" smtClean="0">
            <a:latin typeface="Arial Narrow" pitchFamily="34" charset="0"/>
          </a:defRPr>
        </a:defPPr>
      </a:lstStyle>
    </a:spDef>
    <a:txDef>
      <a:spPr bwMode="auto">
        <a:ln>
          <a:solidFill>
            <a:schemeClr val="bg1"/>
          </a:solidFill>
          <a:headEnd/>
          <a:tailEnd/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/>
      </a:spPr>
      <a:bodyPr wrap="square" rtlCol="0">
        <a:spAutoFit/>
      </a:bodyPr>
      <a:lstStyle>
        <a:defPPr>
          <a:defRPr b="1" dirty="0" smtClean="0">
            <a:latin typeface="Arial Narrow" pitchFamily="34" charset="0"/>
            <a:ea typeface="楷体_GB2312" pitchFamily="49" charset="-122"/>
            <a:cs typeface="Times New Roman" pitchFamily="18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24059</TotalTime>
  <Words>2039</Words>
  <Application>Microsoft Office PowerPoint</Application>
  <PresentationFormat>Экран (4:3)</PresentationFormat>
  <Paragraphs>429</Paragraphs>
  <Slides>28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Origin</vt:lpstr>
      <vt:lpstr>自定义设计方案</vt:lpstr>
      <vt:lpstr>Equation</vt:lpstr>
      <vt:lpstr>Image</vt:lpstr>
      <vt:lpstr>Introduction of Nuclear Research Centre in Huizhou, China</vt:lpstr>
      <vt:lpstr>Outline</vt:lpstr>
      <vt:lpstr>Research Center in Huizhou, China</vt:lpstr>
      <vt:lpstr>Motivation (I) National Scientific Facilities in 12-5(2011)</vt:lpstr>
      <vt:lpstr>Слайд 5</vt:lpstr>
      <vt:lpstr>Chines Initial Accelerator Driven System (CIADS)</vt:lpstr>
      <vt:lpstr>ADANES Summary</vt:lpstr>
      <vt:lpstr>ADS/ADANES Roadmap in  China</vt:lpstr>
      <vt:lpstr>Nuclear Research Center in Huizhou (New Site) </vt:lpstr>
      <vt:lpstr>Opportunity of Research Center in Large Bay</vt:lpstr>
      <vt:lpstr>Слайд 11</vt:lpstr>
      <vt:lpstr>1, Higher Intense Ion Beam of HIAF</vt:lpstr>
      <vt:lpstr>2, Merging Beam High Accuracy Experiment </vt:lpstr>
      <vt:lpstr>3, Integration of HIAF + CIADS</vt:lpstr>
      <vt:lpstr>4, 2nd Meson’s and anti-Proton Beams (Intensity Frontier)</vt:lpstr>
      <vt:lpstr>4, 2nd Muon (&amp; Neutrino) Driven by HI (Heavy Ion)</vt:lpstr>
      <vt:lpstr>Dream: In-Flight Muon Beam  Muon Factory </vt:lpstr>
      <vt:lpstr>Слайд 18</vt:lpstr>
      <vt:lpstr>Nuclear Fuel Research Facility</vt:lpstr>
      <vt:lpstr>Слайд 20</vt:lpstr>
      <vt:lpstr>ADANES Sites（Huizhou, Guangdong）</vt:lpstr>
      <vt:lpstr>Outline</vt:lpstr>
      <vt:lpstr>HIAF R&amp;D (Detail Presentation by other talks )</vt:lpstr>
      <vt:lpstr>Слайд 24</vt:lpstr>
      <vt:lpstr>Слайд 25</vt:lpstr>
      <vt:lpstr>CIADS R&amp;D (Detail Presentation by other talks )</vt:lpstr>
      <vt:lpstr>RFQ for Q/A = 1/2</vt:lpstr>
      <vt:lpstr>Слайд 28</vt:lpstr>
    </vt:vector>
  </TitlesOfParts>
  <Company>LENOVO CUSTOMER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 USER</dc:creator>
  <cp:lastModifiedBy>User</cp:lastModifiedBy>
  <cp:revision>2020</cp:revision>
  <dcterms:created xsi:type="dcterms:W3CDTF">2010-03-25T13:47:32Z</dcterms:created>
  <dcterms:modified xsi:type="dcterms:W3CDTF">2018-07-02T07:25:33Z</dcterms:modified>
</cp:coreProperties>
</file>